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sdx" ContentType="application/vnd.ms-visio.drawing"/>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xml" ContentType="application/vnd.openxmlformats-officedocument.presentationml.tags+xml"/>
  <Override PartName="/ppt/notesSlides/notesSlide29.xml" ContentType="application/vnd.openxmlformats-officedocument.presentationml.notesSlide+xml"/>
  <Override PartName="/ppt/tags/tag2.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72" r:id="rId4"/>
    <p:sldMasterId id="2147483874" r:id="rId5"/>
    <p:sldMasterId id="2147483885" r:id="rId6"/>
    <p:sldMasterId id="2147483891" r:id="rId7"/>
  </p:sldMasterIdLst>
  <p:notesMasterIdLst>
    <p:notesMasterId r:id="rId61"/>
  </p:notesMasterIdLst>
  <p:handoutMasterIdLst>
    <p:handoutMasterId r:id="rId62"/>
  </p:handoutMasterIdLst>
  <p:sldIdLst>
    <p:sldId id="256" r:id="rId8"/>
    <p:sldId id="257" r:id="rId9"/>
    <p:sldId id="258" r:id="rId10"/>
    <p:sldId id="259" r:id="rId11"/>
    <p:sldId id="864" r:id="rId12"/>
    <p:sldId id="865" r:id="rId13"/>
    <p:sldId id="313" r:id="rId14"/>
    <p:sldId id="314" r:id="rId15"/>
    <p:sldId id="315" r:id="rId16"/>
    <p:sldId id="316" r:id="rId17"/>
    <p:sldId id="317" r:id="rId18"/>
    <p:sldId id="867" r:id="rId19"/>
    <p:sldId id="1438" r:id="rId20"/>
    <p:sldId id="347" r:id="rId21"/>
    <p:sldId id="321" r:id="rId22"/>
    <p:sldId id="866" r:id="rId23"/>
    <p:sldId id="323" r:id="rId24"/>
    <p:sldId id="324" r:id="rId25"/>
    <p:sldId id="325" r:id="rId26"/>
    <p:sldId id="326" r:id="rId27"/>
    <p:sldId id="327" r:id="rId28"/>
    <p:sldId id="328" r:id="rId29"/>
    <p:sldId id="329" r:id="rId30"/>
    <p:sldId id="330" r:id="rId31"/>
    <p:sldId id="331" r:id="rId32"/>
    <p:sldId id="332" r:id="rId33"/>
    <p:sldId id="333" r:id="rId34"/>
    <p:sldId id="1396" r:id="rId35"/>
    <p:sldId id="1387" r:id="rId36"/>
    <p:sldId id="1389" r:id="rId37"/>
    <p:sldId id="1390" r:id="rId38"/>
    <p:sldId id="1436" r:id="rId39"/>
    <p:sldId id="1439" r:id="rId40"/>
    <p:sldId id="335" r:id="rId41"/>
    <p:sldId id="336" r:id="rId42"/>
    <p:sldId id="337" r:id="rId43"/>
    <p:sldId id="338" r:id="rId44"/>
    <p:sldId id="339" r:id="rId45"/>
    <p:sldId id="340" r:id="rId46"/>
    <p:sldId id="341" r:id="rId47"/>
    <p:sldId id="342" r:id="rId48"/>
    <p:sldId id="343" r:id="rId49"/>
    <p:sldId id="344" r:id="rId50"/>
    <p:sldId id="345" r:id="rId51"/>
    <p:sldId id="346" r:id="rId52"/>
    <p:sldId id="1421" r:id="rId53"/>
    <p:sldId id="1426" r:id="rId54"/>
    <p:sldId id="1427" r:id="rId55"/>
    <p:sldId id="311" r:id="rId56"/>
    <p:sldId id="348" r:id="rId57"/>
    <p:sldId id="307" r:id="rId58"/>
    <p:sldId id="1442" r:id="rId59"/>
    <p:sldId id="270" r:id="rId60"/>
  </p:sldIdLst>
  <p:sldSz cx="12192000" cy="6858000"/>
  <p:notesSz cx="7010400" cy="9296400"/>
  <p:defaultTex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deliang (A)" initials="m(" lastIdx="7" clrIdx="0">
    <p:extLst>
      <p:ext uri="{19B8F6BF-5375-455C-9EA6-DF929625EA0E}">
        <p15:presenceInfo xmlns:p15="http://schemas.microsoft.com/office/powerpoint/2012/main" userId="S-1-5-21-147214757-305610072-1517763936-81904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CCECFF"/>
    <a:srgbClr val="BEE9EE"/>
    <a:srgbClr val="C4E6AA"/>
    <a:srgbClr val="FFFFFF"/>
    <a:srgbClr val="FFCC99"/>
    <a:srgbClr val="F26B43"/>
    <a:srgbClr val="151515"/>
    <a:srgbClr val="30B5C5"/>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83314" autoAdjust="0"/>
  </p:normalViewPr>
  <p:slideViewPr>
    <p:cSldViewPr snapToGrid="0" snapToObjects="1">
      <p:cViewPr varScale="1">
        <p:scale>
          <a:sx n="56" d="100"/>
          <a:sy n="56" d="100"/>
        </p:scale>
        <p:origin x="1072"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66" d="100"/>
          <a:sy n="66" d="100"/>
        </p:scale>
        <p:origin x="3702" y="648"/>
      </p:cViewPr>
      <p:guideLst>
        <p:guide orient="horz"/>
        <p:guide pos="2208"/>
      </p:guideLst>
    </p:cSldViewPr>
  </p:notesViewPr>
  <p:gridSpacing cx="72000" cy="720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6E3983-904F-47CA-99EE-85DE07A68D83}" type="doc">
      <dgm:prSet loTypeId="urn:microsoft.com/office/officeart/2009/3/layout/HorizontalOrganizationChart" loCatId="hierarchy" qsTypeId="urn:microsoft.com/office/officeart/2005/8/quickstyle/simple1" qsCatId="simple" csTypeId="urn:microsoft.com/office/officeart/2005/8/colors/accent0_1" csCatId="mainScheme" phldr="1"/>
      <dgm:spPr/>
      <dgm:t>
        <a:bodyPr/>
        <a:lstStyle/>
        <a:p>
          <a:endParaRPr lang="zh-CN" altLang="en-US"/>
        </a:p>
      </dgm:t>
    </dgm:pt>
    <dgm:pt modelId="{021452C0-C748-4784-98B4-E75F943B3A34}">
      <dgm:prSet phldrT="[文本]" custT="1"/>
      <dgm:spPr/>
      <dgm:t>
        <a:bodyPr/>
        <a:lstStyle/>
        <a:p>
          <a:r>
            <a:rPr sz="2000" b="0" u="none" dirty="0">
              <a:latin typeface="Huawei Sans" panose="020C0503030203020204" pitchFamily="34" charset="0"/>
              <a:cs typeface="Huawei Sans" panose="020C0503030203020204" pitchFamily="34" charset="0"/>
            </a:rPr>
            <a:t>Storage System Operation Management</a:t>
          </a:r>
          <a:endParaRPr lang="zh-CN" altLang="en-US" sz="2000" b="0" dirty="0">
            <a:latin typeface="Huawei Sans" panose="020C0503030203020204" pitchFamily="34" charset="0"/>
            <a:ea typeface="+mn-ea"/>
            <a:cs typeface="Huawei Sans" panose="020C0503030203020204" pitchFamily="34" charset="0"/>
            <a:sym typeface="+mn-lt"/>
          </a:endParaRPr>
        </a:p>
      </dgm:t>
    </dgm:pt>
    <dgm:pt modelId="{D8125D04-EBE1-4AE3-ABB5-54EEAB7A016D}" type="parTrans" cxnId="{172DF693-8E8D-4176-BA41-C6B6FF21BCC1}">
      <dgm:prSet/>
      <dgm:spPr/>
      <dgm:t>
        <a:bodyPr/>
        <a:lstStyle/>
        <a:p>
          <a:endParaRPr lang="zh-CN" altLang="en-US" sz="1200">
            <a:latin typeface="Huawei Sans" panose="020C0503030203020204" pitchFamily="34" charset="0"/>
            <a:cs typeface="Huawei Sans" panose="020C0503030203020204" pitchFamily="34" charset="0"/>
          </a:endParaRPr>
        </a:p>
      </dgm:t>
    </dgm:pt>
    <dgm:pt modelId="{539ED8CB-A6EA-4831-86A7-2DCA7A192CFA}" type="sibTrans" cxnId="{172DF693-8E8D-4176-BA41-C6B6FF21BCC1}">
      <dgm:prSet/>
      <dgm:spPr/>
      <dgm:t>
        <a:bodyPr/>
        <a:lstStyle/>
        <a:p>
          <a:endParaRPr lang="zh-CN" altLang="en-US" sz="1200">
            <a:latin typeface="Huawei Sans" panose="020C0503030203020204" pitchFamily="34" charset="0"/>
            <a:cs typeface="Huawei Sans" panose="020C0503030203020204" pitchFamily="34" charset="0"/>
          </a:endParaRPr>
        </a:p>
      </dgm:t>
    </dgm:pt>
    <dgm:pt modelId="{BD4B5E61-43CB-4A2F-853E-A9BE3C7ADEF6}">
      <dgm:prSet phldrT="[文本]" custT="1"/>
      <dgm:spPr/>
      <dgm:t>
        <a:bodyPr/>
        <a:lstStyle/>
        <a:p>
          <a:r>
            <a:rPr sz="1800" b="0" u="none" dirty="0">
              <a:latin typeface="Huawei Sans" panose="020C0503030203020204" pitchFamily="34" charset="0"/>
              <a:cs typeface="Huawei Sans" panose="020C0503030203020204" pitchFamily="34" charset="0"/>
            </a:rPr>
            <a:t>Storage Management Overview</a:t>
          </a:r>
          <a:endParaRPr lang="zh-CN" altLang="en-US" sz="1800" b="0" dirty="0">
            <a:latin typeface="Huawei Sans" panose="020C0503030203020204" pitchFamily="34" charset="0"/>
            <a:ea typeface="+mn-ea"/>
            <a:cs typeface="Huawei Sans" panose="020C0503030203020204" pitchFamily="34" charset="0"/>
            <a:sym typeface="+mn-lt"/>
          </a:endParaRPr>
        </a:p>
      </dgm:t>
    </dgm:pt>
    <dgm:pt modelId="{6131B1D5-0B9F-4760-8374-3CD6CC8E49C0}" type="parTrans" cxnId="{BC8D7C0A-CB88-4DA2-BCB8-71EEFA612EB5}">
      <dgm:prSet custT="1"/>
      <dgm:spPr/>
      <dgm:t>
        <a:bodyPr/>
        <a:lstStyle/>
        <a:p>
          <a:endParaRPr lang="zh-CN" altLang="en-US" sz="1200" b="0">
            <a:solidFill>
              <a:schemeClr val="tx1"/>
            </a:solidFill>
            <a:latin typeface="Huawei Sans" panose="020C0503030203020204" pitchFamily="34" charset="0"/>
            <a:cs typeface="Huawei Sans" panose="020C0503030203020204" pitchFamily="34" charset="0"/>
          </a:endParaRPr>
        </a:p>
      </dgm:t>
    </dgm:pt>
    <dgm:pt modelId="{2C7F9961-2E68-4B1D-AE1A-C8079AA81E58}" type="sibTrans" cxnId="{BC8D7C0A-CB88-4DA2-BCB8-71EEFA612EB5}">
      <dgm:prSet/>
      <dgm:spPr/>
      <dgm:t>
        <a:bodyPr/>
        <a:lstStyle/>
        <a:p>
          <a:endParaRPr lang="zh-CN" altLang="en-US" sz="1200">
            <a:latin typeface="Huawei Sans" panose="020C0503030203020204" pitchFamily="34" charset="0"/>
            <a:cs typeface="Huawei Sans" panose="020C0503030203020204" pitchFamily="34" charset="0"/>
          </a:endParaRPr>
        </a:p>
      </dgm:t>
    </dgm:pt>
    <dgm:pt modelId="{E548B2E0-768B-4D62-861B-683C2E392728}">
      <dgm:prSet phldrT="[文本]" custT="1"/>
      <dgm:spPr/>
      <dgm:t>
        <a:bodyPr/>
        <a:lstStyle/>
        <a:p>
          <a:r>
            <a:rPr sz="1800" b="0" u="none" dirty="0">
              <a:latin typeface="Huawei Sans" panose="020C0503030203020204" pitchFamily="34" charset="0"/>
              <a:cs typeface="Huawei Sans" panose="020C0503030203020204" pitchFamily="34" charset="0"/>
            </a:rPr>
            <a:t>Introduction to Storage Management Tools</a:t>
          </a:r>
          <a:endParaRPr lang="zh-CN" altLang="en-US" sz="1800" b="0" dirty="0">
            <a:latin typeface="Huawei Sans" panose="020C0503030203020204" pitchFamily="34" charset="0"/>
            <a:ea typeface="+mn-ea"/>
            <a:cs typeface="Huawei Sans" panose="020C0503030203020204" pitchFamily="34" charset="0"/>
            <a:sym typeface="+mn-lt"/>
          </a:endParaRPr>
        </a:p>
      </dgm:t>
    </dgm:pt>
    <dgm:pt modelId="{26E186B3-0410-46EE-B7A9-A1A39A1866A3}" type="parTrans" cxnId="{FEC5A427-3199-4C37-A1F0-58C67799E971}">
      <dgm:prSet custT="1"/>
      <dgm:spPr/>
      <dgm:t>
        <a:bodyPr/>
        <a:lstStyle/>
        <a:p>
          <a:endParaRPr lang="zh-CN" altLang="en-US" sz="1200" b="0">
            <a:solidFill>
              <a:schemeClr val="tx1"/>
            </a:solidFill>
            <a:latin typeface="Huawei Sans" panose="020C0503030203020204" pitchFamily="34" charset="0"/>
            <a:cs typeface="Huawei Sans" panose="020C0503030203020204" pitchFamily="34" charset="0"/>
          </a:endParaRPr>
        </a:p>
      </dgm:t>
    </dgm:pt>
    <dgm:pt modelId="{9ADECFE1-C20D-4609-8DF8-E01290F26F79}" type="sibTrans" cxnId="{FEC5A427-3199-4C37-A1F0-58C67799E971}">
      <dgm:prSet/>
      <dgm:spPr/>
      <dgm:t>
        <a:bodyPr/>
        <a:lstStyle/>
        <a:p>
          <a:endParaRPr lang="zh-CN" altLang="en-US" sz="1200">
            <a:latin typeface="Huawei Sans" panose="020C0503030203020204" pitchFamily="34" charset="0"/>
            <a:cs typeface="Huawei Sans" panose="020C0503030203020204" pitchFamily="34" charset="0"/>
          </a:endParaRPr>
        </a:p>
      </dgm:t>
    </dgm:pt>
    <dgm:pt modelId="{1704EC59-F4E7-4CAE-B0B8-26E2B0C59678}">
      <dgm:prSet phldrT="[文本]" custT="1"/>
      <dgm:spPr/>
      <dgm:t>
        <a:bodyPr/>
        <a:lstStyle/>
        <a:p>
          <a:r>
            <a:rPr sz="1800" b="0" u="none" dirty="0" err="1">
              <a:latin typeface="Huawei Sans" panose="020C0503030203020204" pitchFamily="34" charset="0"/>
              <a:cs typeface="Huawei Sans" panose="020C0503030203020204" pitchFamily="34" charset="0"/>
            </a:rPr>
            <a:t>DeviceManager</a:t>
          </a:r>
          <a:endParaRPr lang="zh-CN" altLang="en-US" sz="1800" b="0" dirty="0">
            <a:latin typeface="Huawei Sans" panose="020C0503030203020204" pitchFamily="34" charset="0"/>
            <a:ea typeface="+mn-ea"/>
            <a:cs typeface="Huawei Sans" panose="020C0503030203020204" pitchFamily="34" charset="0"/>
            <a:sym typeface="+mn-lt"/>
          </a:endParaRPr>
        </a:p>
      </dgm:t>
    </dgm:pt>
    <dgm:pt modelId="{4B5F624F-B324-4A51-A285-23B5CC1A63E8}" type="parTrans" cxnId="{F01AAD79-EDA1-45C0-AA4A-52ABF84BD754}">
      <dgm:prSet custT="1"/>
      <dgm:spPr/>
      <dgm:t>
        <a:bodyPr/>
        <a:lstStyle/>
        <a:p>
          <a:endParaRPr lang="zh-CN" altLang="en-US" sz="1200" b="0">
            <a:solidFill>
              <a:schemeClr val="tx1"/>
            </a:solidFill>
            <a:latin typeface="Huawei Sans" panose="020C0503030203020204" pitchFamily="34" charset="0"/>
            <a:cs typeface="Huawei Sans" panose="020C0503030203020204" pitchFamily="34" charset="0"/>
          </a:endParaRPr>
        </a:p>
      </dgm:t>
    </dgm:pt>
    <dgm:pt modelId="{65BE322C-721B-4BFC-BC53-A23E8571F364}" type="sibTrans" cxnId="{F01AAD79-EDA1-45C0-AA4A-52ABF84BD754}">
      <dgm:prSet/>
      <dgm:spPr/>
      <dgm:t>
        <a:bodyPr/>
        <a:lstStyle/>
        <a:p>
          <a:endParaRPr lang="zh-CN" altLang="en-US" sz="1200">
            <a:latin typeface="Huawei Sans" panose="020C0503030203020204" pitchFamily="34" charset="0"/>
            <a:cs typeface="Huawei Sans" panose="020C0503030203020204" pitchFamily="34" charset="0"/>
          </a:endParaRPr>
        </a:p>
      </dgm:t>
    </dgm:pt>
    <dgm:pt modelId="{ABAFE6F6-CE7F-42A4-9DD2-80A43B766242}">
      <dgm:prSet custT="1"/>
      <dgm:spPr/>
      <dgm:t>
        <a:bodyPr/>
        <a:lstStyle/>
        <a:p>
          <a:r>
            <a:rPr sz="1800" b="0" u="none" dirty="0" err="1">
              <a:latin typeface="Huawei Sans" panose="020C0503030203020204" pitchFamily="34" charset="0"/>
              <a:cs typeface="Huawei Sans" panose="020C0503030203020204" pitchFamily="34" charset="0"/>
            </a:rPr>
            <a:t>UltraPath</a:t>
          </a:r>
          <a:endParaRPr lang="zh-CN" altLang="en-US" sz="1800" b="0" dirty="0">
            <a:latin typeface="Huawei Sans" panose="020C0503030203020204" pitchFamily="34" charset="0"/>
            <a:ea typeface="+mn-ea"/>
            <a:cs typeface="Huawei Sans" panose="020C0503030203020204" pitchFamily="34" charset="0"/>
            <a:sym typeface="+mn-lt"/>
          </a:endParaRPr>
        </a:p>
      </dgm:t>
    </dgm:pt>
    <dgm:pt modelId="{B62C6F44-C647-46B0-AFC2-6EFC328A686B}" type="parTrans" cxnId="{6FB22343-B443-4435-A829-1FD2F8A5FE27}">
      <dgm:prSet/>
      <dgm:spPr/>
      <dgm:t>
        <a:bodyPr/>
        <a:lstStyle/>
        <a:p>
          <a:endParaRPr lang="zh-CN" altLang="en-US" b="0">
            <a:solidFill>
              <a:schemeClr val="tx1"/>
            </a:solidFill>
            <a:latin typeface="Huawei Sans" panose="020C0503030203020204" pitchFamily="34" charset="0"/>
            <a:cs typeface="Huawei Sans" panose="020C0503030203020204" pitchFamily="34" charset="0"/>
          </a:endParaRPr>
        </a:p>
      </dgm:t>
    </dgm:pt>
    <dgm:pt modelId="{046B42CE-5728-4C13-B7B8-E1E0EFD3FC71}" type="sibTrans" cxnId="{6FB22343-B443-4435-A829-1FD2F8A5FE27}">
      <dgm:prSet/>
      <dgm:spPr/>
      <dgm:t>
        <a:bodyPr/>
        <a:lstStyle/>
        <a:p>
          <a:endParaRPr lang="zh-CN" altLang="en-US">
            <a:latin typeface="Huawei Sans" panose="020C0503030203020204" pitchFamily="34" charset="0"/>
            <a:cs typeface="Huawei Sans" panose="020C0503030203020204" pitchFamily="34" charset="0"/>
          </a:endParaRPr>
        </a:p>
      </dgm:t>
    </dgm:pt>
    <dgm:pt modelId="{EDB8B38A-E7A4-4071-9774-E858EF4480F1}">
      <dgm:prSet custT="1"/>
      <dgm:spPr/>
      <dgm:t>
        <a:bodyPr/>
        <a:lstStyle/>
        <a:p>
          <a:r>
            <a:rPr sz="1800" b="0" u="none" dirty="0">
              <a:latin typeface="Huawei Sans" panose="020C0503030203020204" pitchFamily="34" charset="0"/>
              <a:cs typeface="Huawei Sans" panose="020C0503030203020204" pitchFamily="34" charset="0"/>
            </a:rPr>
            <a:t>Basic Management Operations of the Storage System</a:t>
          </a:r>
          <a:endParaRPr lang="zh-CN" altLang="en-US" sz="1800" b="0" dirty="0">
            <a:latin typeface="Huawei Sans" panose="020C0503030203020204" pitchFamily="34" charset="0"/>
            <a:ea typeface="+mn-ea"/>
            <a:cs typeface="Huawei Sans" panose="020C0503030203020204" pitchFamily="34" charset="0"/>
            <a:sym typeface="+mn-lt"/>
          </a:endParaRPr>
        </a:p>
      </dgm:t>
    </dgm:pt>
    <dgm:pt modelId="{62AC1134-3A5B-4945-9BDE-F00A5FFFAE09}" type="parTrans" cxnId="{DFDFF8B8-D662-406A-8F50-F39A6ECDCF1C}">
      <dgm:prSet/>
      <dgm:spPr/>
      <dgm:t>
        <a:bodyPr/>
        <a:lstStyle/>
        <a:p>
          <a:endParaRPr lang="zh-CN" altLang="en-US" b="0">
            <a:solidFill>
              <a:schemeClr val="tx1"/>
            </a:solidFill>
            <a:latin typeface="Huawei Sans" panose="020C0503030203020204" pitchFamily="34" charset="0"/>
            <a:cs typeface="Huawei Sans" panose="020C0503030203020204" pitchFamily="34" charset="0"/>
          </a:endParaRPr>
        </a:p>
      </dgm:t>
    </dgm:pt>
    <dgm:pt modelId="{7A52CED6-1467-43CA-B7E2-A0AD1FF721EC}" type="sibTrans" cxnId="{DFDFF8B8-D662-406A-8F50-F39A6ECDCF1C}">
      <dgm:prSet/>
      <dgm:spPr/>
      <dgm:t>
        <a:bodyPr/>
        <a:lstStyle/>
        <a:p>
          <a:endParaRPr lang="zh-CN" altLang="en-US">
            <a:latin typeface="Huawei Sans" panose="020C0503030203020204" pitchFamily="34" charset="0"/>
            <a:cs typeface="Huawei Sans" panose="020C0503030203020204" pitchFamily="34" charset="0"/>
          </a:endParaRPr>
        </a:p>
      </dgm:t>
    </dgm:pt>
    <dgm:pt modelId="{D895E2CA-0490-49DA-B87D-653E3BA86D67}">
      <dgm:prSet custT="1"/>
      <dgm:spPr/>
      <dgm:t>
        <a:bodyPr/>
        <a:lstStyle/>
        <a:p>
          <a:r>
            <a:rPr sz="1800" u="none" dirty="0">
              <a:latin typeface="Huawei Sans" panose="020C0503030203020204" pitchFamily="34" charset="0"/>
              <a:cs typeface="Huawei Sans" panose="020C0503030203020204" pitchFamily="34" charset="0"/>
            </a:rPr>
            <a:t>CLI</a:t>
          </a:r>
          <a:endParaRPr lang="zh-CN" altLang="en-US" sz="1800" dirty="0">
            <a:latin typeface="Huawei Sans" panose="020C0503030203020204" pitchFamily="34" charset="0"/>
            <a:ea typeface="+mn-ea"/>
            <a:cs typeface="Huawei Sans" panose="020C0503030203020204" pitchFamily="34" charset="0"/>
            <a:sym typeface="+mn-lt"/>
          </a:endParaRPr>
        </a:p>
      </dgm:t>
    </dgm:pt>
    <dgm:pt modelId="{E2DD8B02-787A-41B9-8BF5-1EC8F9C1383E}" type="parTrans" cxnId="{5C009C8F-59CB-44EF-B9C5-D80FC788A655}">
      <dgm:prSet/>
      <dgm:spPr/>
      <dgm:t>
        <a:bodyPr/>
        <a:lstStyle/>
        <a:p>
          <a:endParaRPr lang="zh-CN" altLang="en-US">
            <a:latin typeface="Huawei Sans" panose="020C0503030203020204" pitchFamily="34" charset="0"/>
            <a:cs typeface="Huawei Sans" panose="020C0503030203020204" pitchFamily="34" charset="0"/>
          </a:endParaRPr>
        </a:p>
      </dgm:t>
    </dgm:pt>
    <dgm:pt modelId="{B897DC2B-C6EA-4588-A56E-78F20C474C54}" type="sibTrans" cxnId="{5C009C8F-59CB-44EF-B9C5-D80FC788A655}">
      <dgm:prSet/>
      <dgm:spPr/>
      <dgm:t>
        <a:bodyPr/>
        <a:lstStyle/>
        <a:p>
          <a:endParaRPr lang="zh-CN" altLang="en-US">
            <a:latin typeface="Huawei Sans" panose="020C0503030203020204" pitchFamily="34" charset="0"/>
            <a:cs typeface="Huawei Sans" panose="020C0503030203020204" pitchFamily="34" charset="0"/>
          </a:endParaRPr>
        </a:p>
      </dgm:t>
    </dgm:pt>
    <dgm:pt modelId="{62263856-DD9D-4AA3-84E8-7DADA443B294}" type="pres">
      <dgm:prSet presAssocID="{216E3983-904F-47CA-99EE-85DE07A68D83}" presName="hierChild1" presStyleCnt="0">
        <dgm:presLayoutVars>
          <dgm:orgChart val="1"/>
          <dgm:chPref val="1"/>
          <dgm:dir/>
          <dgm:animOne val="branch"/>
          <dgm:animLvl val="lvl"/>
          <dgm:resizeHandles/>
        </dgm:presLayoutVars>
      </dgm:prSet>
      <dgm:spPr/>
    </dgm:pt>
    <dgm:pt modelId="{3958A41C-14EC-4392-9362-A7B63ABF9FD0}" type="pres">
      <dgm:prSet presAssocID="{021452C0-C748-4784-98B4-E75F943B3A34}" presName="hierRoot1" presStyleCnt="0">
        <dgm:presLayoutVars>
          <dgm:hierBranch val="init"/>
        </dgm:presLayoutVars>
      </dgm:prSet>
      <dgm:spPr/>
    </dgm:pt>
    <dgm:pt modelId="{FA9CA900-0D51-43F0-BE37-17A62D9C4B2A}" type="pres">
      <dgm:prSet presAssocID="{021452C0-C748-4784-98B4-E75F943B3A34}" presName="rootComposite1" presStyleCnt="0"/>
      <dgm:spPr/>
    </dgm:pt>
    <dgm:pt modelId="{AA1282DD-463F-4CF9-9D26-4F422C742E8F}" type="pres">
      <dgm:prSet presAssocID="{021452C0-C748-4784-98B4-E75F943B3A34}" presName="rootText1" presStyleLbl="node0" presStyleIdx="0" presStyleCnt="1">
        <dgm:presLayoutVars>
          <dgm:chPref val="3"/>
        </dgm:presLayoutVars>
      </dgm:prSet>
      <dgm:spPr/>
    </dgm:pt>
    <dgm:pt modelId="{B12BBA62-FF6C-4D05-BBF8-4BA12B54D787}" type="pres">
      <dgm:prSet presAssocID="{021452C0-C748-4784-98B4-E75F943B3A34}" presName="rootConnector1" presStyleLbl="node1" presStyleIdx="0" presStyleCnt="0"/>
      <dgm:spPr/>
    </dgm:pt>
    <dgm:pt modelId="{901C8E57-060B-44CC-B1A0-4D239B358835}" type="pres">
      <dgm:prSet presAssocID="{021452C0-C748-4784-98B4-E75F943B3A34}" presName="hierChild2" presStyleCnt="0"/>
      <dgm:spPr/>
    </dgm:pt>
    <dgm:pt modelId="{157E0376-826D-474F-A32C-70194AD17924}" type="pres">
      <dgm:prSet presAssocID="{6131B1D5-0B9F-4760-8374-3CD6CC8E49C0}" presName="Name64" presStyleLbl="parChTrans1D2" presStyleIdx="0" presStyleCnt="3"/>
      <dgm:spPr/>
    </dgm:pt>
    <dgm:pt modelId="{FF49CBA4-EB51-4D51-8DA1-F028CD9B66DC}" type="pres">
      <dgm:prSet presAssocID="{BD4B5E61-43CB-4A2F-853E-A9BE3C7ADEF6}" presName="hierRoot2" presStyleCnt="0">
        <dgm:presLayoutVars>
          <dgm:hierBranch val="init"/>
        </dgm:presLayoutVars>
      </dgm:prSet>
      <dgm:spPr/>
    </dgm:pt>
    <dgm:pt modelId="{81E3B3CC-9D6D-4820-800F-A349F7A1ED3E}" type="pres">
      <dgm:prSet presAssocID="{BD4B5E61-43CB-4A2F-853E-A9BE3C7ADEF6}" presName="rootComposite" presStyleCnt="0"/>
      <dgm:spPr/>
    </dgm:pt>
    <dgm:pt modelId="{988D2D53-B7DE-4F64-8C56-336C999D0A86}" type="pres">
      <dgm:prSet presAssocID="{BD4B5E61-43CB-4A2F-853E-A9BE3C7ADEF6}" presName="rootText" presStyleLbl="node2" presStyleIdx="0" presStyleCnt="3" custScaleX="113112">
        <dgm:presLayoutVars>
          <dgm:chPref val="3"/>
        </dgm:presLayoutVars>
      </dgm:prSet>
      <dgm:spPr/>
    </dgm:pt>
    <dgm:pt modelId="{90E61B32-D2DA-4FDB-9FDB-F808D3EEBC4F}" type="pres">
      <dgm:prSet presAssocID="{BD4B5E61-43CB-4A2F-853E-A9BE3C7ADEF6}" presName="rootConnector" presStyleLbl="node2" presStyleIdx="0" presStyleCnt="3"/>
      <dgm:spPr/>
    </dgm:pt>
    <dgm:pt modelId="{FD254DF5-FDB0-495D-990C-C785506ED42D}" type="pres">
      <dgm:prSet presAssocID="{BD4B5E61-43CB-4A2F-853E-A9BE3C7ADEF6}" presName="hierChild4" presStyleCnt="0"/>
      <dgm:spPr/>
    </dgm:pt>
    <dgm:pt modelId="{FD2C6E80-9F00-4846-B8AF-8B3A0C3C4127}" type="pres">
      <dgm:prSet presAssocID="{BD4B5E61-43CB-4A2F-853E-A9BE3C7ADEF6}" presName="hierChild5" presStyleCnt="0"/>
      <dgm:spPr/>
    </dgm:pt>
    <dgm:pt modelId="{54240C89-9A21-42BF-8E51-1BD1BC858F47}" type="pres">
      <dgm:prSet presAssocID="{26E186B3-0410-46EE-B7A9-A1A39A1866A3}" presName="Name64" presStyleLbl="parChTrans1D2" presStyleIdx="1" presStyleCnt="3"/>
      <dgm:spPr/>
    </dgm:pt>
    <dgm:pt modelId="{F60721F8-0254-4A22-A7B1-5FD0D697EAA4}" type="pres">
      <dgm:prSet presAssocID="{E548B2E0-768B-4D62-861B-683C2E392728}" presName="hierRoot2" presStyleCnt="0">
        <dgm:presLayoutVars>
          <dgm:hierBranch val="init"/>
        </dgm:presLayoutVars>
      </dgm:prSet>
      <dgm:spPr/>
    </dgm:pt>
    <dgm:pt modelId="{18FB0185-2C54-441E-BAA3-E31ED4B1B815}" type="pres">
      <dgm:prSet presAssocID="{E548B2E0-768B-4D62-861B-683C2E392728}" presName="rootComposite" presStyleCnt="0"/>
      <dgm:spPr/>
    </dgm:pt>
    <dgm:pt modelId="{CFE664A6-FE32-46B4-A102-973DA580BF6D}" type="pres">
      <dgm:prSet presAssocID="{E548B2E0-768B-4D62-861B-683C2E392728}" presName="rootText" presStyleLbl="node2" presStyleIdx="1" presStyleCnt="3" custScaleX="113112">
        <dgm:presLayoutVars>
          <dgm:chPref val="3"/>
        </dgm:presLayoutVars>
      </dgm:prSet>
      <dgm:spPr/>
    </dgm:pt>
    <dgm:pt modelId="{E42AF952-E85D-47E8-BCFA-2B6ADBEC875B}" type="pres">
      <dgm:prSet presAssocID="{E548B2E0-768B-4D62-861B-683C2E392728}" presName="rootConnector" presStyleLbl="node2" presStyleIdx="1" presStyleCnt="3"/>
      <dgm:spPr/>
    </dgm:pt>
    <dgm:pt modelId="{A53E7FED-BF32-42EA-8C6E-FF4E5FD1D14D}" type="pres">
      <dgm:prSet presAssocID="{E548B2E0-768B-4D62-861B-683C2E392728}" presName="hierChild4" presStyleCnt="0"/>
      <dgm:spPr/>
    </dgm:pt>
    <dgm:pt modelId="{25C4C973-6ED3-445A-9F2F-D9A998C071F1}" type="pres">
      <dgm:prSet presAssocID="{4B5F624F-B324-4A51-A285-23B5CC1A63E8}" presName="Name64" presStyleLbl="parChTrans1D3" presStyleIdx="0" presStyleCnt="3"/>
      <dgm:spPr/>
    </dgm:pt>
    <dgm:pt modelId="{63E548DD-7912-418A-867A-942833D74480}" type="pres">
      <dgm:prSet presAssocID="{1704EC59-F4E7-4CAE-B0B8-26E2B0C59678}" presName="hierRoot2" presStyleCnt="0">
        <dgm:presLayoutVars>
          <dgm:hierBranch val="init"/>
        </dgm:presLayoutVars>
      </dgm:prSet>
      <dgm:spPr/>
    </dgm:pt>
    <dgm:pt modelId="{E73B85A3-F957-4C9E-A386-31663D29E609}" type="pres">
      <dgm:prSet presAssocID="{1704EC59-F4E7-4CAE-B0B8-26E2B0C59678}" presName="rootComposite" presStyleCnt="0"/>
      <dgm:spPr/>
    </dgm:pt>
    <dgm:pt modelId="{23119BF6-570D-499C-AC07-4C35611B5D5F}" type="pres">
      <dgm:prSet presAssocID="{1704EC59-F4E7-4CAE-B0B8-26E2B0C59678}" presName="rootText" presStyleLbl="node3" presStyleIdx="0" presStyleCnt="3">
        <dgm:presLayoutVars>
          <dgm:chPref val="3"/>
        </dgm:presLayoutVars>
      </dgm:prSet>
      <dgm:spPr/>
    </dgm:pt>
    <dgm:pt modelId="{B6DCD478-0443-4EA9-8E74-624D4A4BE024}" type="pres">
      <dgm:prSet presAssocID="{1704EC59-F4E7-4CAE-B0B8-26E2B0C59678}" presName="rootConnector" presStyleLbl="node3" presStyleIdx="0" presStyleCnt="3"/>
      <dgm:spPr/>
    </dgm:pt>
    <dgm:pt modelId="{76DDD897-6F64-4AA9-B196-90ECA40E7E66}" type="pres">
      <dgm:prSet presAssocID="{1704EC59-F4E7-4CAE-B0B8-26E2B0C59678}" presName="hierChild4" presStyleCnt="0"/>
      <dgm:spPr/>
    </dgm:pt>
    <dgm:pt modelId="{820D5BDC-E72C-4866-A8A0-72D30E741ACA}" type="pres">
      <dgm:prSet presAssocID="{1704EC59-F4E7-4CAE-B0B8-26E2B0C59678}" presName="hierChild5" presStyleCnt="0"/>
      <dgm:spPr/>
    </dgm:pt>
    <dgm:pt modelId="{BB0187C4-E7A6-439B-A0EA-93AEA3444670}" type="pres">
      <dgm:prSet presAssocID="{E2DD8B02-787A-41B9-8BF5-1EC8F9C1383E}" presName="Name64" presStyleLbl="parChTrans1D3" presStyleIdx="1" presStyleCnt="3"/>
      <dgm:spPr/>
    </dgm:pt>
    <dgm:pt modelId="{F81E8AB1-88B6-40D7-A7BF-C93A7070D67E}" type="pres">
      <dgm:prSet presAssocID="{D895E2CA-0490-49DA-B87D-653E3BA86D67}" presName="hierRoot2" presStyleCnt="0">
        <dgm:presLayoutVars>
          <dgm:hierBranch val="init"/>
        </dgm:presLayoutVars>
      </dgm:prSet>
      <dgm:spPr/>
    </dgm:pt>
    <dgm:pt modelId="{42C653B5-44D0-45A1-81FB-F6E603680FA5}" type="pres">
      <dgm:prSet presAssocID="{D895E2CA-0490-49DA-B87D-653E3BA86D67}" presName="rootComposite" presStyleCnt="0"/>
      <dgm:spPr/>
    </dgm:pt>
    <dgm:pt modelId="{350D1E3F-38CF-47A4-B2BF-4269B0379052}" type="pres">
      <dgm:prSet presAssocID="{D895E2CA-0490-49DA-B87D-653E3BA86D67}" presName="rootText" presStyleLbl="node3" presStyleIdx="1" presStyleCnt="3">
        <dgm:presLayoutVars>
          <dgm:chPref val="3"/>
        </dgm:presLayoutVars>
      </dgm:prSet>
      <dgm:spPr/>
    </dgm:pt>
    <dgm:pt modelId="{A6308782-31E2-4790-ADEB-A24D273D82EF}" type="pres">
      <dgm:prSet presAssocID="{D895E2CA-0490-49DA-B87D-653E3BA86D67}" presName="rootConnector" presStyleLbl="node3" presStyleIdx="1" presStyleCnt="3"/>
      <dgm:spPr/>
    </dgm:pt>
    <dgm:pt modelId="{63C5BCFB-4262-48DA-92E4-7B2CDB9E31E3}" type="pres">
      <dgm:prSet presAssocID="{D895E2CA-0490-49DA-B87D-653E3BA86D67}" presName="hierChild4" presStyleCnt="0"/>
      <dgm:spPr/>
    </dgm:pt>
    <dgm:pt modelId="{86C217F7-221A-4EEC-ACC0-6BBD5F2C25D8}" type="pres">
      <dgm:prSet presAssocID="{D895E2CA-0490-49DA-B87D-653E3BA86D67}" presName="hierChild5" presStyleCnt="0"/>
      <dgm:spPr/>
    </dgm:pt>
    <dgm:pt modelId="{2CBB0C28-00FF-4426-B133-4A02224CC97A}" type="pres">
      <dgm:prSet presAssocID="{B62C6F44-C647-46B0-AFC2-6EFC328A686B}" presName="Name64" presStyleLbl="parChTrans1D3" presStyleIdx="2" presStyleCnt="3"/>
      <dgm:spPr/>
    </dgm:pt>
    <dgm:pt modelId="{D06EDDC9-133A-444E-A6BB-FEC71E341E6F}" type="pres">
      <dgm:prSet presAssocID="{ABAFE6F6-CE7F-42A4-9DD2-80A43B766242}" presName="hierRoot2" presStyleCnt="0">
        <dgm:presLayoutVars>
          <dgm:hierBranch val="init"/>
        </dgm:presLayoutVars>
      </dgm:prSet>
      <dgm:spPr/>
    </dgm:pt>
    <dgm:pt modelId="{0FBCF637-E37F-4520-80C6-C86D91AD025F}" type="pres">
      <dgm:prSet presAssocID="{ABAFE6F6-CE7F-42A4-9DD2-80A43B766242}" presName="rootComposite" presStyleCnt="0"/>
      <dgm:spPr/>
    </dgm:pt>
    <dgm:pt modelId="{5AA79F75-F786-4C64-BC17-979D7C707000}" type="pres">
      <dgm:prSet presAssocID="{ABAFE6F6-CE7F-42A4-9DD2-80A43B766242}" presName="rootText" presStyleLbl="node3" presStyleIdx="2" presStyleCnt="3">
        <dgm:presLayoutVars>
          <dgm:chPref val="3"/>
        </dgm:presLayoutVars>
      </dgm:prSet>
      <dgm:spPr/>
    </dgm:pt>
    <dgm:pt modelId="{F5D66459-AEA2-44FF-B4D5-040E00FE7498}" type="pres">
      <dgm:prSet presAssocID="{ABAFE6F6-CE7F-42A4-9DD2-80A43B766242}" presName="rootConnector" presStyleLbl="node3" presStyleIdx="2" presStyleCnt="3"/>
      <dgm:spPr/>
    </dgm:pt>
    <dgm:pt modelId="{96AC1265-392B-473C-858E-4E3254DDFB29}" type="pres">
      <dgm:prSet presAssocID="{ABAFE6F6-CE7F-42A4-9DD2-80A43B766242}" presName="hierChild4" presStyleCnt="0"/>
      <dgm:spPr/>
    </dgm:pt>
    <dgm:pt modelId="{3B985900-CF84-40DE-82D4-704ECE77FEE2}" type="pres">
      <dgm:prSet presAssocID="{ABAFE6F6-CE7F-42A4-9DD2-80A43B766242}" presName="hierChild5" presStyleCnt="0"/>
      <dgm:spPr/>
    </dgm:pt>
    <dgm:pt modelId="{F41D01DE-1AE5-4F57-A8E9-FC7FB5A015A1}" type="pres">
      <dgm:prSet presAssocID="{E548B2E0-768B-4D62-861B-683C2E392728}" presName="hierChild5" presStyleCnt="0"/>
      <dgm:spPr/>
    </dgm:pt>
    <dgm:pt modelId="{E2BA4095-0A20-4717-902E-7F5F18451AFD}" type="pres">
      <dgm:prSet presAssocID="{62AC1134-3A5B-4945-9BDE-F00A5FFFAE09}" presName="Name64" presStyleLbl="parChTrans1D2" presStyleIdx="2" presStyleCnt="3"/>
      <dgm:spPr/>
    </dgm:pt>
    <dgm:pt modelId="{5C672685-2509-46C4-8F5E-03B698A38AB1}" type="pres">
      <dgm:prSet presAssocID="{EDB8B38A-E7A4-4071-9774-E858EF4480F1}" presName="hierRoot2" presStyleCnt="0">
        <dgm:presLayoutVars>
          <dgm:hierBranch val="init"/>
        </dgm:presLayoutVars>
      </dgm:prSet>
      <dgm:spPr/>
    </dgm:pt>
    <dgm:pt modelId="{4749D0B5-8D0F-4954-84D8-B7381538ED62}" type="pres">
      <dgm:prSet presAssocID="{EDB8B38A-E7A4-4071-9774-E858EF4480F1}" presName="rootComposite" presStyleCnt="0"/>
      <dgm:spPr/>
    </dgm:pt>
    <dgm:pt modelId="{76C1CC4D-B59E-43B7-8780-8DC86088B4EB}" type="pres">
      <dgm:prSet presAssocID="{EDB8B38A-E7A4-4071-9774-E858EF4480F1}" presName="rootText" presStyleLbl="node2" presStyleIdx="2" presStyleCnt="3" custScaleX="113112">
        <dgm:presLayoutVars>
          <dgm:chPref val="3"/>
        </dgm:presLayoutVars>
      </dgm:prSet>
      <dgm:spPr/>
    </dgm:pt>
    <dgm:pt modelId="{D620DE20-E6B8-467F-A395-637961DDAD00}" type="pres">
      <dgm:prSet presAssocID="{EDB8B38A-E7A4-4071-9774-E858EF4480F1}" presName="rootConnector" presStyleLbl="node2" presStyleIdx="2" presStyleCnt="3"/>
      <dgm:spPr/>
    </dgm:pt>
    <dgm:pt modelId="{4B5AB3F2-2E94-4620-AA4D-A7DE630C3C45}" type="pres">
      <dgm:prSet presAssocID="{EDB8B38A-E7A4-4071-9774-E858EF4480F1}" presName="hierChild4" presStyleCnt="0"/>
      <dgm:spPr/>
    </dgm:pt>
    <dgm:pt modelId="{DA31CC28-06DF-43AB-892F-AC7EC3DA4556}" type="pres">
      <dgm:prSet presAssocID="{EDB8B38A-E7A4-4071-9774-E858EF4480F1}" presName="hierChild5" presStyleCnt="0"/>
      <dgm:spPr/>
    </dgm:pt>
    <dgm:pt modelId="{B13E771B-77CB-4132-97A7-AB57F00BC578}" type="pres">
      <dgm:prSet presAssocID="{021452C0-C748-4784-98B4-E75F943B3A34}" presName="hierChild3" presStyleCnt="0"/>
      <dgm:spPr/>
    </dgm:pt>
  </dgm:ptLst>
  <dgm:cxnLst>
    <dgm:cxn modelId="{BC8D7C0A-CB88-4DA2-BCB8-71EEFA612EB5}" srcId="{021452C0-C748-4784-98B4-E75F943B3A34}" destId="{BD4B5E61-43CB-4A2F-853E-A9BE3C7ADEF6}" srcOrd="0" destOrd="0" parTransId="{6131B1D5-0B9F-4760-8374-3CD6CC8E49C0}" sibTransId="{2C7F9961-2E68-4B1D-AE1A-C8079AA81E58}"/>
    <dgm:cxn modelId="{41A76D11-DB00-4195-B3CD-D8814CE06D94}" type="presOf" srcId="{D895E2CA-0490-49DA-B87D-653E3BA86D67}" destId="{350D1E3F-38CF-47A4-B2BF-4269B0379052}" srcOrd="0" destOrd="0" presId="urn:microsoft.com/office/officeart/2009/3/layout/HorizontalOrganizationChart"/>
    <dgm:cxn modelId="{FEC5A427-3199-4C37-A1F0-58C67799E971}" srcId="{021452C0-C748-4784-98B4-E75F943B3A34}" destId="{E548B2E0-768B-4D62-861B-683C2E392728}" srcOrd="1" destOrd="0" parTransId="{26E186B3-0410-46EE-B7A9-A1A39A1866A3}" sibTransId="{9ADECFE1-C20D-4609-8DF8-E01290F26F79}"/>
    <dgm:cxn modelId="{5B8B972D-7F2D-44C4-9FED-9135A7720B60}" type="presOf" srcId="{EDB8B38A-E7A4-4071-9774-E858EF4480F1}" destId="{76C1CC4D-B59E-43B7-8780-8DC86088B4EB}" srcOrd="0" destOrd="0" presId="urn:microsoft.com/office/officeart/2009/3/layout/HorizontalOrganizationChart"/>
    <dgm:cxn modelId="{FB9B4632-912E-465E-863B-56D572CD8B23}" type="presOf" srcId="{021452C0-C748-4784-98B4-E75F943B3A34}" destId="{B12BBA62-FF6C-4D05-BBF8-4BA12B54D787}" srcOrd="1" destOrd="0" presId="urn:microsoft.com/office/officeart/2009/3/layout/HorizontalOrganizationChart"/>
    <dgm:cxn modelId="{D6A41860-E0FA-49A5-8827-3ED223961B95}" type="presOf" srcId="{E548B2E0-768B-4D62-861B-683C2E392728}" destId="{E42AF952-E85D-47E8-BCFA-2B6ADBEC875B}" srcOrd="1" destOrd="0" presId="urn:microsoft.com/office/officeart/2009/3/layout/HorizontalOrganizationChart"/>
    <dgm:cxn modelId="{6FB22343-B443-4435-A829-1FD2F8A5FE27}" srcId="{E548B2E0-768B-4D62-861B-683C2E392728}" destId="{ABAFE6F6-CE7F-42A4-9DD2-80A43B766242}" srcOrd="2" destOrd="0" parTransId="{B62C6F44-C647-46B0-AFC2-6EFC328A686B}" sibTransId="{046B42CE-5728-4C13-B7B8-E1E0EFD3FC71}"/>
    <dgm:cxn modelId="{DAFD9A43-39D2-462F-B064-88D1F3A26696}" type="presOf" srcId="{6131B1D5-0B9F-4760-8374-3CD6CC8E49C0}" destId="{157E0376-826D-474F-A32C-70194AD17924}" srcOrd="0" destOrd="0" presId="urn:microsoft.com/office/officeart/2009/3/layout/HorizontalOrganizationChart"/>
    <dgm:cxn modelId="{12778566-6826-43C2-AB27-0E45ED31D2CF}" type="presOf" srcId="{1704EC59-F4E7-4CAE-B0B8-26E2B0C59678}" destId="{23119BF6-570D-499C-AC07-4C35611B5D5F}" srcOrd="0" destOrd="0" presId="urn:microsoft.com/office/officeart/2009/3/layout/HorizontalOrganizationChart"/>
    <dgm:cxn modelId="{7E734D6D-56A8-452C-8B3F-158F3DFEED0E}" type="presOf" srcId="{BD4B5E61-43CB-4A2F-853E-A9BE3C7ADEF6}" destId="{988D2D53-B7DE-4F64-8C56-336C999D0A86}" srcOrd="0" destOrd="0" presId="urn:microsoft.com/office/officeart/2009/3/layout/HorizontalOrganizationChart"/>
    <dgm:cxn modelId="{B2C40754-AD6C-4EFA-8444-4B4F66AC4485}" type="presOf" srcId="{1704EC59-F4E7-4CAE-B0B8-26E2B0C59678}" destId="{B6DCD478-0443-4EA9-8E74-624D4A4BE024}" srcOrd="1" destOrd="0" presId="urn:microsoft.com/office/officeart/2009/3/layout/HorizontalOrganizationChart"/>
    <dgm:cxn modelId="{F01AAD79-EDA1-45C0-AA4A-52ABF84BD754}" srcId="{E548B2E0-768B-4D62-861B-683C2E392728}" destId="{1704EC59-F4E7-4CAE-B0B8-26E2B0C59678}" srcOrd="0" destOrd="0" parTransId="{4B5F624F-B324-4A51-A285-23B5CC1A63E8}" sibTransId="{65BE322C-721B-4BFC-BC53-A23E8571F364}"/>
    <dgm:cxn modelId="{EC82CD79-7C11-4009-BA63-B8AE4EE68101}" type="presOf" srcId="{26E186B3-0410-46EE-B7A9-A1A39A1866A3}" destId="{54240C89-9A21-42BF-8E51-1BD1BC858F47}" srcOrd="0" destOrd="0" presId="urn:microsoft.com/office/officeart/2009/3/layout/HorizontalOrganizationChart"/>
    <dgm:cxn modelId="{FA092F7A-D7D9-44F4-A665-61960A96FA7C}" type="presOf" srcId="{E548B2E0-768B-4D62-861B-683C2E392728}" destId="{CFE664A6-FE32-46B4-A102-973DA580BF6D}" srcOrd="0" destOrd="0" presId="urn:microsoft.com/office/officeart/2009/3/layout/HorizontalOrganizationChart"/>
    <dgm:cxn modelId="{1D0D578F-928F-42A7-B2AD-125F1A447793}" type="presOf" srcId="{62AC1134-3A5B-4945-9BDE-F00A5FFFAE09}" destId="{E2BA4095-0A20-4717-902E-7F5F18451AFD}" srcOrd="0" destOrd="0" presId="urn:microsoft.com/office/officeart/2009/3/layout/HorizontalOrganizationChart"/>
    <dgm:cxn modelId="{5C009C8F-59CB-44EF-B9C5-D80FC788A655}" srcId="{E548B2E0-768B-4D62-861B-683C2E392728}" destId="{D895E2CA-0490-49DA-B87D-653E3BA86D67}" srcOrd="1" destOrd="0" parTransId="{E2DD8B02-787A-41B9-8BF5-1EC8F9C1383E}" sibTransId="{B897DC2B-C6EA-4588-A56E-78F20C474C54}"/>
    <dgm:cxn modelId="{172DF693-8E8D-4176-BA41-C6B6FF21BCC1}" srcId="{216E3983-904F-47CA-99EE-85DE07A68D83}" destId="{021452C0-C748-4784-98B4-E75F943B3A34}" srcOrd="0" destOrd="0" parTransId="{D8125D04-EBE1-4AE3-ABB5-54EEAB7A016D}" sibTransId="{539ED8CB-A6EA-4831-86A7-2DCA7A192CFA}"/>
    <dgm:cxn modelId="{1CC4AB9E-7789-4613-A08D-051047B9DD5A}" type="presOf" srcId="{021452C0-C748-4784-98B4-E75F943B3A34}" destId="{AA1282DD-463F-4CF9-9D26-4F422C742E8F}" srcOrd="0" destOrd="0" presId="urn:microsoft.com/office/officeart/2009/3/layout/HorizontalOrganizationChart"/>
    <dgm:cxn modelId="{14270EA2-2C9E-43A8-AEC7-401295C96224}" type="presOf" srcId="{B62C6F44-C647-46B0-AFC2-6EFC328A686B}" destId="{2CBB0C28-00FF-4426-B133-4A02224CC97A}" srcOrd="0" destOrd="0" presId="urn:microsoft.com/office/officeart/2009/3/layout/HorizontalOrganizationChart"/>
    <dgm:cxn modelId="{417F81A7-EFB0-4679-B8E0-9229DD27612F}" type="presOf" srcId="{BD4B5E61-43CB-4A2F-853E-A9BE3C7ADEF6}" destId="{90E61B32-D2DA-4FDB-9FDB-F808D3EEBC4F}" srcOrd="1" destOrd="0" presId="urn:microsoft.com/office/officeart/2009/3/layout/HorizontalOrganizationChart"/>
    <dgm:cxn modelId="{2A116EAF-F725-4B43-9A55-5E3B411595B6}" type="presOf" srcId="{D895E2CA-0490-49DA-B87D-653E3BA86D67}" destId="{A6308782-31E2-4790-ADEB-A24D273D82EF}" srcOrd="1" destOrd="0" presId="urn:microsoft.com/office/officeart/2009/3/layout/HorizontalOrganizationChart"/>
    <dgm:cxn modelId="{DFDFF8B8-D662-406A-8F50-F39A6ECDCF1C}" srcId="{021452C0-C748-4784-98B4-E75F943B3A34}" destId="{EDB8B38A-E7A4-4071-9774-E858EF4480F1}" srcOrd="2" destOrd="0" parTransId="{62AC1134-3A5B-4945-9BDE-F00A5FFFAE09}" sibTransId="{7A52CED6-1467-43CA-B7E2-A0AD1FF721EC}"/>
    <dgm:cxn modelId="{4675A6C1-127E-44E4-AA19-CCE17A955361}" type="presOf" srcId="{EDB8B38A-E7A4-4071-9774-E858EF4480F1}" destId="{D620DE20-E6B8-467F-A395-637961DDAD00}" srcOrd="1" destOrd="0" presId="urn:microsoft.com/office/officeart/2009/3/layout/HorizontalOrganizationChart"/>
    <dgm:cxn modelId="{BE23CBC1-A6E9-4357-AC72-496C32EEDD4E}" type="presOf" srcId="{ABAFE6F6-CE7F-42A4-9DD2-80A43B766242}" destId="{5AA79F75-F786-4C64-BC17-979D7C707000}" srcOrd="0" destOrd="0" presId="urn:microsoft.com/office/officeart/2009/3/layout/HorizontalOrganizationChart"/>
    <dgm:cxn modelId="{57BAF7C6-5841-40BF-99AF-81F65816F845}" type="presOf" srcId="{4B5F624F-B324-4A51-A285-23B5CC1A63E8}" destId="{25C4C973-6ED3-445A-9F2F-D9A998C071F1}" srcOrd="0" destOrd="0" presId="urn:microsoft.com/office/officeart/2009/3/layout/HorizontalOrganizationChart"/>
    <dgm:cxn modelId="{9C7F0CDF-768A-48D8-A88D-8BBC744A2D57}" type="presOf" srcId="{216E3983-904F-47CA-99EE-85DE07A68D83}" destId="{62263856-DD9D-4AA3-84E8-7DADA443B294}" srcOrd="0" destOrd="0" presId="urn:microsoft.com/office/officeart/2009/3/layout/HorizontalOrganizationChart"/>
    <dgm:cxn modelId="{5AB012F3-6EB3-4A72-88C9-245959541E09}" type="presOf" srcId="{ABAFE6F6-CE7F-42A4-9DD2-80A43B766242}" destId="{F5D66459-AEA2-44FF-B4D5-040E00FE7498}" srcOrd="1" destOrd="0" presId="urn:microsoft.com/office/officeart/2009/3/layout/HorizontalOrganizationChart"/>
    <dgm:cxn modelId="{C9CBD4F4-22E9-4CF6-9B30-DF0C644B98B6}" type="presOf" srcId="{E2DD8B02-787A-41B9-8BF5-1EC8F9C1383E}" destId="{BB0187C4-E7A6-439B-A0EA-93AEA3444670}" srcOrd="0" destOrd="0" presId="urn:microsoft.com/office/officeart/2009/3/layout/HorizontalOrganizationChart"/>
    <dgm:cxn modelId="{26A37D57-1C8E-4D73-86C8-B34514818BCF}" type="presParOf" srcId="{62263856-DD9D-4AA3-84E8-7DADA443B294}" destId="{3958A41C-14EC-4392-9362-A7B63ABF9FD0}" srcOrd="0" destOrd="0" presId="urn:microsoft.com/office/officeart/2009/3/layout/HorizontalOrganizationChart"/>
    <dgm:cxn modelId="{A889441B-A0D2-49A5-B882-E8BBD25E51C4}" type="presParOf" srcId="{3958A41C-14EC-4392-9362-A7B63ABF9FD0}" destId="{FA9CA900-0D51-43F0-BE37-17A62D9C4B2A}" srcOrd="0" destOrd="0" presId="urn:microsoft.com/office/officeart/2009/3/layout/HorizontalOrganizationChart"/>
    <dgm:cxn modelId="{9E2CD93B-118A-45B5-ABFD-B264AD14D355}" type="presParOf" srcId="{FA9CA900-0D51-43F0-BE37-17A62D9C4B2A}" destId="{AA1282DD-463F-4CF9-9D26-4F422C742E8F}" srcOrd="0" destOrd="0" presId="urn:microsoft.com/office/officeart/2009/3/layout/HorizontalOrganizationChart"/>
    <dgm:cxn modelId="{C52A71F2-9FF9-42E2-BC76-CF05E9796B8E}" type="presParOf" srcId="{FA9CA900-0D51-43F0-BE37-17A62D9C4B2A}" destId="{B12BBA62-FF6C-4D05-BBF8-4BA12B54D787}" srcOrd="1" destOrd="0" presId="urn:microsoft.com/office/officeart/2009/3/layout/HorizontalOrganizationChart"/>
    <dgm:cxn modelId="{BF0BA7AE-CBA0-46A1-B8D5-7FCF76F57DB4}" type="presParOf" srcId="{3958A41C-14EC-4392-9362-A7B63ABF9FD0}" destId="{901C8E57-060B-44CC-B1A0-4D239B358835}" srcOrd="1" destOrd="0" presId="urn:microsoft.com/office/officeart/2009/3/layout/HorizontalOrganizationChart"/>
    <dgm:cxn modelId="{A9098C5B-EAE5-4C94-80C5-8207EE84422F}" type="presParOf" srcId="{901C8E57-060B-44CC-B1A0-4D239B358835}" destId="{157E0376-826D-474F-A32C-70194AD17924}" srcOrd="0" destOrd="0" presId="urn:microsoft.com/office/officeart/2009/3/layout/HorizontalOrganizationChart"/>
    <dgm:cxn modelId="{AD2DE784-E483-4D1A-B869-69F008B4BD6C}" type="presParOf" srcId="{901C8E57-060B-44CC-B1A0-4D239B358835}" destId="{FF49CBA4-EB51-4D51-8DA1-F028CD9B66DC}" srcOrd="1" destOrd="0" presId="urn:microsoft.com/office/officeart/2009/3/layout/HorizontalOrganizationChart"/>
    <dgm:cxn modelId="{5255428E-BF96-4795-8E52-B6742ECAB8B4}" type="presParOf" srcId="{FF49CBA4-EB51-4D51-8DA1-F028CD9B66DC}" destId="{81E3B3CC-9D6D-4820-800F-A349F7A1ED3E}" srcOrd="0" destOrd="0" presId="urn:microsoft.com/office/officeart/2009/3/layout/HorizontalOrganizationChart"/>
    <dgm:cxn modelId="{C2ADF5A5-B112-41DE-84A9-037EBFA1C312}" type="presParOf" srcId="{81E3B3CC-9D6D-4820-800F-A349F7A1ED3E}" destId="{988D2D53-B7DE-4F64-8C56-336C999D0A86}" srcOrd="0" destOrd="0" presId="urn:microsoft.com/office/officeart/2009/3/layout/HorizontalOrganizationChart"/>
    <dgm:cxn modelId="{976F095D-4D5A-4F19-B211-89E9834DFBAA}" type="presParOf" srcId="{81E3B3CC-9D6D-4820-800F-A349F7A1ED3E}" destId="{90E61B32-D2DA-4FDB-9FDB-F808D3EEBC4F}" srcOrd="1" destOrd="0" presId="urn:microsoft.com/office/officeart/2009/3/layout/HorizontalOrganizationChart"/>
    <dgm:cxn modelId="{61057526-88FE-48B3-A2D8-50D833145C7A}" type="presParOf" srcId="{FF49CBA4-EB51-4D51-8DA1-F028CD9B66DC}" destId="{FD254DF5-FDB0-495D-990C-C785506ED42D}" srcOrd="1" destOrd="0" presId="urn:microsoft.com/office/officeart/2009/3/layout/HorizontalOrganizationChart"/>
    <dgm:cxn modelId="{613F193D-3737-435B-9D71-F9118616B854}" type="presParOf" srcId="{FF49CBA4-EB51-4D51-8DA1-F028CD9B66DC}" destId="{FD2C6E80-9F00-4846-B8AF-8B3A0C3C4127}" srcOrd="2" destOrd="0" presId="urn:microsoft.com/office/officeart/2009/3/layout/HorizontalOrganizationChart"/>
    <dgm:cxn modelId="{1BCDF481-4B7C-4079-B00A-4210EF746792}" type="presParOf" srcId="{901C8E57-060B-44CC-B1A0-4D239B358835}" destId="{54240C89-9A21-42BF-8E51-1BD1BC858F47}" srcOrd="2" destOrd="0" presId="urn:microsoft.com/office/officeart/2009/3/layout/HorizontalOrganizationChart"/>
    <dgm:cxn modelId="{E5FB9C70-A962-46E1-BDA3-E7E994004703}" type="presParOf" srcId="{901C8E57-060B-44CC-B1A0-4D239B358835}" destId="{F60721F8-0254-4A22-A7B1-5FD0D697EAA4}" srcOrd="3" destOrd="0" presId="urn:microsoft.com/office/officeart/2009/3/layout/HorizontalOrganizationChart"/>
    <dgm:cxn modelId="{66F08758-2A20-4640-9602-FD233964965A}" type="presParOf" srcId="{F60721F8-0254-4A22-A7B1-5FD0D697EAA4}" destId="{18FB0185-2C54-441E-BAA3-E31ED4B1B815}" srcOrd="0" destOrd="0" presId="urn:microsoft.com/office/officeart/2009/3/layout/HorizontalOrganizationChart"/>
    <dgm:cxn modelId="{6925E827-A77A-4D2C-AD54-BD93EC10FF7F}" type="presParOf" srcId="{18FB0185-2C54-441E-BAA3-E31ED4B1B815}" destId="{CFE664A6-FE32-46B4-A102-973DA580BF6D}" srcOrd="0" destOrd="0" presId="urn:microsoft.com/office/officeart/2009/3/layout/HorizontalOrganizationChart"/>
    <dgm:cxn modelId="{88ACB7A6-3694-4D5F-B259-D3849EE1A87B}" type="presParOf" srcId="{18FB0185-2C54-441E-BAA3-E31ED4B1B815}" destId="{E42AF952-E85D-47E8-BCFA-2B6ADBEC875B}" srcOrd="1" destOrd="0" presId="urn:microsoft.com/office/officeart/2009/3/layout/HorizontalOrganizationChart"/>
    <dgm:cxn modelId="{F2E4F8CB-E2BA-40F6-9E6D-BB2C5CFDFEEA}" type="presParOf" srcId="{F60721F8-0254-4A22-A7B1-5FD0D697EAA4}" destId="{A53E7FED-BF32-42EA-8C6E-FF4E5FD1D14D}" srcOrd="1" destOrd="0" presId="urn:microsoft.com/office/officeart/2009/3/layout/HorizontalOrganizationChart"/>
    <dgm:cxn modelId="{D0B17EAA-4E0F-420B-B0D3-40E3B236844F}" type="presParOf" srcId="{A53E7FED-BF32-42EA-8C6E-FF4E5FD1D14D}" destId="{25C4C973-6ED3-445A-9F2F-D9A998C071F1}" srcOrd="0" destOrd="0" presId="urn:microsoft.com/office/officeart/2009/3/layout/HorizontalOrganizationChart"/>
    <dgm:cxn modelId="{8E26C1EC-E6D4-45E7-A04F-FF1E07FAAC16}" type="presParOf" srcId="{A53E7FED-BF32-42EA-8C6E-FF4E5FD1D14D}" destId="{63E548DD-7912-418A-867A-942833D74480}" srcOrd="1" destOrd="0" presId="urn:microsoft.com/office/officeart/2009/3/layout/HorizontalOrganizationChart"/>
    <dgm:cxn modelId="{8C5D7292-6D18-46EE-86C2-2E346DB0412D}" type="presParOf" srcId="{63E548DD-7912-418A-867A-942833D74480}" destId="{E73B85A3-F957-4C9E-A386-31663D29E609}" srcOrd="0" destOrd="0" presId="urn:microsoft.com/office/officeart/2009/3/layout/HorizontalOrganizationChart"/>
    <dgm:cxn modelId="{46ADC757-19FE-441D-8086-C8B0C02BD19F}" type="presParOf" srcId="{E73B85A3-F957-4C9E-A386-31663D29E609}" destId="{23119BF6-570D-499C-AC07-4C35611B5D5F}" srcOrd="0" destOrd="0" presId="urn:microsoft.com/office/officeart/2009/3/layout/HorizontalOrganizationChart"/>
    <dgm:cxn modelId="{6C1112B8-690A-4496-A5D8-384220A21078}" type="presParOf" srcId="{E73B85A3-F957-4C9E-A386-31663D29E609}" destId="{B6DCD478-0443-4EA9-8E74-624D4A4BE024}" srcOrd="1" destOrd="0" presId="urn:microsoft.com/office/officeart/2009/3/layout/HorizontalOrganizationChart"/>
    <dgm:cxn modelId="{0D2008DB-E1DE-4E26-AFC7-C074C2DD79DE}" type="presParOf" srcId="{63E548DD-7912-418A-867A-942833D74480}" destId="{76DDD897-6F64-4AA9-B196-90ECA40E7E66}" srcOrd="1" destOrd="0" presId="urn:microsoft.com/office/officeart/2009/3/layout/HorizontalOrganizationChart"/>
    <dgm:cxn modelId="{1DB4882D-8890-4FCE-91A9-10FB818718DE}" type="presParOf" srcId="{63E548DD-7912-418A-867A-942833D74480}" destId="{820D5BDC-E72C-4866-A8A0-72D30E741ACA}" srcOrd="2" destOrd="0" presId="urn:microsoft.com/office/officeart/2009/3/layout/HorizontalOrganizationChart"/>
    <dgm:cxn modelId="{317A8A50-8A5A-4C74-B686-4BA6A1FADACE}" type="presParOf" srcId="{A53E7FED-BF32-42EA-8C6E-FF4E5FD1D14D}" destId="{BB0187C4-E7A6-439B-A0EA-93AEA3444670}" srcOrd="2" destOrd="0" presId="urn:microsoft.com/office/officeart/2009/3/layout/HorizontalOrganizationChart"/>
    <dgm:cxn modelId="{CCE27EA4-7DA2-4478-827F-C08DABD97974}" type="presParOf" srcId="{A53E7FED-BF32-42EA-8C6E-FF4E5FD1D14D}" destId="{F81E8AB1-88B6-40D7-A7BF-C93A7070D67E}" srcOrd="3" destOrd="0" presId="urn:microsoft.com/office/officeart/2009/3/layout/HorizontalOrganizationChart"/>
    <dgm:cxn modelId="{9651BE58-820F-4996-8C37-06977C81FDE8}" type="presParOf" srcId="{F81E8AB1-88B6-40D7-A7BF-C93A7070D67E}" destId="{42C653B5-44D0-45A1-81FB-F6E603680FA5}" srcOrd="0" destOrd="0" presId="urn:microsoft.com/office/officeart/2009/3/layout/HorizontalOrganizationChart"/>
    <dgm:cxn modelId="{397C7237-0CA2-4845-BA81-D6548D906E98}" type="presParOf" srcId="{42C653B5-44D0-45A1-81FB-F6E603680FA5}" destId="{350D1E3F-38CF-47A4-B2BF-4269B0379052}" srcOrd="0" destOrd="0" presId="urn:microsoft.com/office/officeart/2009/3/layout/HorizontalOrganizationChart"/>
    <dgm:cxn modelId="{CFBFC43E-8311-4E8C-A073-1697116EEED5}" type="presParOf" srcId="{42C653B5-44D0-45A1-81FB-F6E603680FA5}" destId="{A6308782-31E2-4790-ADEB-A24D273D82EF}" srcOrd="1" destOrd="0" presId="urn:microsoft.com/office/officeart/2009/3/layout/HorizontalOrganizationChart"/>
    <dgm:cxn modelId="{973E056E-DFD4-4971-8F8E-73041313710D}" type="presParOf" srcId="{F81E8AB1-88B6-40D7-A7BF-C93A7070D67E}" destId="{63C5BCFB-4262-48DA-92E4-7B2CDB9E31E3}" srcOrd="1" destOrd="0" presId="urn:microsoft.com/office/officeart/2009/3/layout/HorizontalOrganizationChart"/>
    <dgm:cxn modelId="{DF5AC91E-2A4B-4D42-8061-AD256285D2DC}" type="presParOf" srcId="{F81E8AB1-88B6-40D7-A7BF-C93A7070D67E}" destId="{86C217F7-221A-4EEC-ACC0-6BBD5F2C25D8}" srcOrd="2" destOrd="0" presId="urn:microsoft.com/office/officeart/2009/3/layout/HorizontalOrganizationChart"/>
    <dgm:cxn modelId="{A43BC73B-E033-496D-8B5E-EE72CC57DD93}" type="presParOf" srcId="{A53E7FED-BF32-42EA-8C6E-FF4E5FD1D14D}" destId="{2CBB0C28-00FF-4426-B133-4A02224CC97A}" srcOrd="4" destOrd="0" presId="urn:microsoft.com/office/officeart/2009/3/layout/HorizontalOrganizationChart"/>
    <dgm:cxn modelId="{E68D3277-AA45-46C2-A48D-BA42244D4522}" type="presParOf" srcId="{A53E7FED-BF32-42EA-8C6E-FF4E5FD1D14D}" destId="{D06EDDC9-133A-444E-A6BB-FEC71E341E6F}" srcOrd="5" destOrd="0" presId="urn:microsoft.com/office/officeart/2009/3/layout/HorizontalOrganizationChart"/>
    <dgm:cxn modelId="{A3210F57-8645-4F10-80A3-83A4347A74CE}" type="presParOf" srcId="{D06EDDC9-133A-444E-A6BB-FEC71E341E6F}" destId="{0FBCF637-E37F-4520-80C6-C86D91AD025F}" srcOrd="0" destOrd="0" presId="urn:microsoft.com/office/officeart/2009/3/layout/HorizontalOrganizationChart"/>
    <dgm:cxn modelId="{CE64637E-7D88-4006-A02C-A2FCF7934E20}" type="presParOf" srcId="{0FBCF637-E37F-4520-80C6-C86D91AD025F}" destId="{5AA79F75-F786-4C64-BC17-979D7C707000}" srcOrd="0" destOrd="0" presId="urn:microsoft.com/office/officeart/2009/3/layout/HorizontalOrganizationChart"/>
    <dgm:cxn modelId="{DAC1278F-A0FC-440B-A7FB-2FA3A604E6B5}" type="presParOf" srcId="{0FBCF637-E37F-4520-80C6-C86D91AD025F}" destId="{F5D66459-AEA2-44FF-B4D5-040E00FE7498}" srcOrd="1" destOrd="0" presId="urn:microsoft.com/office/officeart/2009/3/layout/HorizontalOrganizationChart"/>
    <dgm:cxn modelId="{8CF4C73B-49E6-4D99-8093-2049B9F75B06}" type="presParOf" srcId="{D06EDDC9-133A-444E-A6BB-FEC71E341E6F}" destId="{96AC1265-392B-473C-858E-4E3254DDFB29}" srcOrd="1" destOrd="0" presId="urn:microsoft.com/office/officeart/2009/3/layout/HorizontalOrganizationChart"/>
    <dgm:cxn modelId="{6B5AF214-DC3B-49BF-BBEB-2B1E44FE82A4}" type="presParOf" srcId="{D06EDDC9-133A-444E-A6BB-FEC71E341E6F}" destId="{3B985900-CF84-40DE-82D4-704ECE77FEE2}" srcOrd="2" destOrd="0" presId="urn:microsoft.com/office/officeart/2009/3/layout/HorizontalOrganizationChart"/>
    <dgm:cxn modelId="{B6801E70-8AFD-42AE-836A-7372B49A9A28}" type="presParOf" srcId="{F60721F8-0254-4A22-A7B1-5FD0D697EAA4}" destId="{F41D01DE-1AE5-4F57-A8E9-FC7FB5A015A1}" srcOrd="2" destOrd="0" presId="urn:microsoft.com/office/officeart/2009/3/layout/HorizontalOrganizationChart"/>
    <dgm:cxn modelId="{A4FEDA0D-04AD-4777-B023-8D901C4801ED}" type="presParOf" srcId="{901C8E57-060B-44CC-B1A0-4D239B358835}" destId="{E2BA4095-0A20-4717-902E-7F5F18451AFD}" srcOrd="4" destOrd="0" presId="urn:microsoft.com/office/officeart/2009/3/layout/HorizontalOrganizationChart"/>
    <dgm:cxn modelId="{BD53AA00-5EF6-4464-93E1-8F1598920C02}" type="presParOf" srcId="{901C8E57-060B-44CC-B1A0-4D239B358835}" destId="{5C672685-2509-46C4-8F5E-03B698A38AB1}" srcOrd="5" destOrd="0" presId="urn:microsoft.com/office/officeart/2009/3/layout/HorizontalOrganizationChart"/>
    <dgm:cxn modelId="{DB915FC5-5EEC-40E4-B68E-293B69116EDE}" type="presParOf" srcId="{5C672685-2509-46C4-8F5E-03B698A38AB1}" destId="{4749D0B5-8D0F-4954-84D8-B7381538ED62}" srcOrd="0" destOrd="0" presId="urn:microsoft.com/office/officeart/2009/3/layout/HorizontalOrganizationChart"/>
    <dgm:cxn modelId="{04755912-89FB-412D-A7A6-CC53D1738D5E}" type="presParOf" srcId="{4749D0B5-8D0F-4954-84D8-B7381538ED62}" destId="{76C1CC4D-B59E-43B7-8780-8DC86088B4EB}" srcOrd="0" destOrd="0" presId="urn:microsoft.com/office/officeart/2009/3/layout/HorizontalOrganizationChart"/>
    <dgm:cxn modelId="{42B26857-4BDA-417D-A5E7-E4218BB101DA}" type="presParOf" srcId="{4749D0B5-8D0F-4954-84D8-B7381538ED62}" destId="{D620DE20-E6B8-467F-A395-637961DDAD00}" srcOrd="1" destOrd="0" presId="urn:microsoft.com/office/officeart/2009/3/layout/HorizontalOrganizationChart"/>
    <dgm:cxn modelId="{96DF6898-38D5-4E70-8E34-457BA8FC01FA}" type="presParOf" srcId="{5C672685-2509-46C4-8F5E-03B698A38AB1}" destId="{4B5AB3F2-2E94-4620-AA4D-A7DE630C3C45}" srcOrd="1" destOrd="0" presId="urn:microsoft.com/office/officeart/2009/3/layout/HorizontalOrganizationChart"/>
    <dgm:cxn modelId="{2679A22F-C715-4197-A644-6AC21E7AC692}" type="presParOf" srcId="{5C672685-2509-46C4-8F5E-03B698A38AB1}" destId="{DA31CC28-06DF-43AB-892F-AC7EC3DA4556}" srcOrd="2" destOrd="0" presId="urn:microsoft.com/office/officeart/2009/3/layout/HorizontalOrganizationChart"/>
    <dgm:cxn modelId="{A880CD1C-54F3-484A-B207-E4A36B2204BA}" type="presParOf" srcId="{3958A41C-14EC-4392-9362-A7B63ABF9FD0}" destId="{B13E771B-77CB-4132-97A7-AB57F00BC578}"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A4095-0A20-4717-902E-7F5F18451AFD}">
      <dsp:nvSpPr>
        <dsp:cNvPr id="0" name=""/>
        <dsp:cNvSpPr/>
      </dsp:nvSpPr>
      <dsp:spPr>
        <a:xfrm>
          <a:off x="2877794" y="2041524"/>
          <a:ext cx="574489" cy="1235152"/>
        </a:xfrm>
        <a:custGeom>
          <a:avLst/>
          <a:gdLst/>
          <a:ahLst/>
          <a:cxnLst/>
          <a:rect l="0" t="0" r="0" b="0"/>
          <a:pathLst>
            <a:path>
              <a:moveTo>
                <a:pt x="0" y="0"/>
              </a:moveTo>
              <a:lnTo>
                <a:pt x="287244" y="0"/>
              </a:lnTo>
              <a:lnTo>
                <a:pt x="287244" y="1235152"/>
              </a:lnTo>
              <a:lnTo>
                <a:pt x="574489" y="123515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BB0C28-00FF-4426-B133-4A02224CC97A}">
      <dsp:nvSpPr>
        <dsp:cNvPr id="0" name=""/>
        <dsp:cNvSpPr/>
      </dsp:nvSpPr>
      <dsp:spPr>
        <a:xfrm>
          <a:off x="6701365" y="2041525"/>
          <a:ext cx="574489" cy="1235152"/>
        </a:xfrm>
        <a:custGeom>
          <a:avLst/>
          <a:gdLst/>
          <a:ahLst/>
          <a:cxnLst/>
          <a:rect l="0" t="0" r="0" b="0"/>
          <a:pathLst>
            <a:path>
              <a:moveTo>
                <a:pt x="0" y="0"/>
              </a:moveTo>
              <a:lnTo>
                <a:pt x="287244" y="0"/>
              </a:lnTo>
              <a:lnTo>
                <a:pt x="287244" y="1235152"/>
              </a:lnTo>
              <a:lnTo>
                <a:pt x="574489" y="1235152"/>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0187C4-E7A6-439B-A0EA-93AEA3444670}">
      <dsp:nvSpPr>
        <dsp:cNvPr id="0" name=""/>
        <dsp:cNvSpPr/>
      </dsp:nvSpPr>
      <dsp:spPr>
        <a:xfrm>
          <a:off x="6701365" y="1995805"/>
          <a:ext cx="574489" cy="91440"/>
        </a:xfrm>
        <a:custGeom>
          <a:avLst/>
          <a:gdLst/>
          <a:ahLst/>
          <a:cxnLst/>
          <a:rect l="0" t="0" r="0" b="0"/>
          <a:pathLst>
            <a:path>
              <a:moveTo>
                <a:pt x="0" y="45720"/>
              </a:moveTo>
              <a:lnTo>
                <a:pt x="574489"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C4C973-6ED3-445A-9F2F-D9A998C071F1}">
      <dsp:nvSpPr>
        <dsp:cNvPr id="0" name=""/>
        <dsp:cNvSpPr/>
      </dsp:nvSpPr>
      <dsp:spPr>
        <a:xfrm>
          <a:off x="6701365" y="806372"/>
          <a:ext cx="574489" cy="1235152"/>
        </a:xfrm>
        <a:custGeom>
          <a:avLst/>
          <a:gdLst/>
          <a:ahLst/>
          <a:cxnLst/>
          <a:rect l="0" t="0" r="0" b="0"/>
          <a:pathLst>
            <a:path>
              <a:moveTo>
                <a:pt x="0" y="1235152"/>
              </a:moveTo>
              <a:lnTo>
                <a:pt x="287244" y="1235152"/>
              </a:lnTo>
              <a:lnTo>
                <a:pt x="287244" y="0"/>
              </a:lnTo>
              <a:lnTo>
                <a:pt x="574489" y="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240C89-9A21-42BF-8E51-1BD1BC858F47}">
      <dsp:nvSpPr>
        <dsp:cNvPr id="0" name=""/>
        <dsp:cNvSpPr/>
      </dsp:nvSpPr>
      <dsp:spPr>
        <a:xfrm>
          <a:off x="2877794" y="1995804"/>
          <a:ext cx="574489" cy="91440"/>
        </a:xfrm>
        <a:custGeom>
          <a:avLst/>
          <a:gdLst/>
          <a:ahLst/>
          <a:cxnLst/>
          <a:rect l="0" t="0" r="0" b="0"/>
          <a:pathLst>
            <a:path>
              <a:moveTo>
                <a:pt x="0" y="45720"/>
              </a:moveTo>
              <a:lnTo>
                <a:pt x="574489" y="4572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7E0376-826D-474F-A32C-70194AD17924}">
      <dsp:nvSpPr>
        <dsp:cNvPr id="0" name=""/>
        <dsp:cNvSpPr/>
      </dsp:nvSpPr>
      <dsp:spPr>
        <a:xfrm>
          <a:off x="2877794" y="806372"/>
          <a:ext cx="574489" cy="1235152"/>
        </a:xfrm>
        <a:custGeom>
          <a:avLst/>
          <a:gdLst/>
          <a:ahLst/>
          <a:cxnLst/>
          <a:rect l="0" t="0" r="0" b="0"/>
          <a:pathLst>
            <a:path>
              <a:moveTo>
                <a:pt x="0" y="1235152"/>
              </a:moveTo>
              <a:lnTo>
                <a:pt x="287244" y="1235152"/>
              </a:lnTo>
              <a:lnTo>
                <a:pt x="287244" y="0"/>
              </a:lnTo>
              <a:lnTo>
                <a:pt x="574489"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1282DD-463F-4CF9-9D26-4F422C742E8F}">
      <dsp:nvSpPr>
        <dsp:cNvPr id="0" name=""/>
        <dsp:cNvSpPr/>
      </dsp:nvSpPr>
      <dsp:spPr>
        <a:xfrm>
          <a:off x="5347" y="1603476"/>
          <a:ext cx="2872446" cy="87609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sz="2000" b="0" u="none" kern="1200" dirty="0">
              <a:latin typeface="Huawei Sans" panose="020C0503030203020204" pitchFamily="34" charset="0"/>
              <a:cs typeface="Huawei Sans" panose="020C0503030203020204" pitchFamily="34" charset="0"/>
            </a:rPr>
            <a:t>Storage System Operation Management</a:t>
          </a:r>
          <a:endParaRPr lang="zh-CN" altLang="en-US" sz="2000" b="0" kern="1200" dirty="0">
            <a:latin typeface="Huawei Sans" panose="020C0503030203020204" pitchFamily="34" charset="0"/>
            <a:ea typeface="+mn-ea"/>
            <a:cs typeface="Huawei Sans" panose="020C0503030203020204" pitchFamily="34" charset="0"/>
            <a:sym typeface="+mn-lt"/>
          </a:endParaRPr>
        </a:p>
      </dsp:txBody>
      <dsp:txXfrm>
        <a:off x="5347" y="1603476"/>
        <a:ext cx="2872446" cy="876096"/>
      </dsp:txXfrm>
    </dsp:sp>
    <dsp:sp modelId="{988D2D53-B7DE-4F64-8C56-336C999D0A86}">
      <dsp:nvSpPr>
        <dsp:cNvPr id="0" name=""/>
        <dsp:cNvSpPr/>
      </dsp:nvSpPr>
      <dsp:spPr>
        <a:xfrm>
          <a:off x="3452284" y="368324"/>
          <a:ext cx="3249081" cy="87609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sz="1800" b="0" u="none" kern="1200" dirty="0">
              <a:latin typeface="Huawei Sans" panose="020C0503030203020204" pitchFamily="34" charset="0"/>
              <a:cs typeface="Huawei Sans" panose="020C0503030203020204" pitchFamily="34" charset="0"/>
            </a:rPr>
            <a:t>Storage Management Overview</a:t>
          </a:r>
          <a:endParaRPr lang="zh-CN" altLang="en-US" sz="1800" b="0" kern="1200" dirty="0">
            <a:latin typeface="Huawei Sans" panose="020C0503030203020204" pitchFamily="34" charset="0"/>
            <a:ea typeface="+mn-ea"/>
            <a:cs typeface="Huawei Sans" panose="020C0503030203020204" pitchFamily="34" charset="0"/>
            <a:sym typeface="+mn-lt"/>
          </a:endParaRPr>
        </a:p>
      </dsp:txBody>
      <dsp:txXfrm>
        <a:off x="3452284" y="368324"/>
        <a:ext cx="3249081" cy="876096"/>
      </dsp:txXfrm>
    </dsp:sp>
    <dsp:sp modelId="{CFE664A6-FE32-46B4-A102-973DA580BF6D}">
      <dsp:nvSpPr>
        <dsp:cNvPr id="0" name=""/>
        <dsp:cNvSpPr/>
      </dsp:nvSpPr>
      <dsp:spPr>
        <a:xfrm>
          <a:off x="3452284" y="1603476"/>
          <a:ext cx="3249081" cy="87609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sz="1800" b="0" u="none" kern="1200" dirty="0">
              <a:latin typeface="Huawei Sans" panose="020C0503030203020204" pitchFamily="34" charset="0"/>
              <a:cs typeface="Huawei Sans" panose="020C0503030203020204" pitchFamily="34" charset="0"/>
            </a:rPr>
            <a:t>Introduction to Storage Management Tools</a:t>
          </a:r>
          <a:endParaRPr lang="zh-CN" altLang="en-US" sz="1800" b="0" kern="1200" dirty="0">
            <a:latin typeface="Huawei Sans" panose="020C0503030203020204" pitchFamily="34" charset="0"/>
            <a:ea typeface="+mn-ea"/>
            <a:cs typeface="Huawei Sans" panose="020C0503030203020204" pitchFamily="34" charset="0"/>
            <a:sym typeface="+mn-lt"/>
          </a:endParaRPr>
        </a:p>
      </dsp:txBody>
      <dsp:txXfrm>
        <a:off x="3452284" y="1603476"/>
        <a:ext cx="3249081" cy="876096"/>
      </dsp:txXfrm>
    </dsp:sp>
    <dsp:sp modelId="{23119BF6-570D-499C-AC07-4C35611B5D5F}">
      <dsp:nvSpPr>
        <dsp:cNvPr id="0" name=""/>
        <dsp:cNvSpPr/>
      </dsp:nvSpPr>
      <dsp:spPr>
        <a:xfrm>
          <a:off x="7275855" y="368324"/>
          <a:ext cx="2872446" cy="87609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sz="1800" b="0" u="none" kern="1200" dirty="0" err="1">
              <a:latin typeface="Huawei Sans" panose="020C0503030203020204" pitchFamily="34" charset="0"/>
              <a:cs typeface="Huawei Sans" panose="020C0503030203020204" pitchFamily="34" charset="0"/>
            </a:rPr>
            <a:t>DeviceManager</a:t>
          </a:r>
          <a:endParaRPr lang="zh-CN" altLang="en-US" sz="1800" b="0" kern="1200" dirty="0">
            <a:latin typeface="Huawei Sans" panose="020C0503030203020204" pitchFamily="34" charset="0"/>
            <a:ea typeface="+mn-ea"/>
            <a:cs typeface="Huawei Sans" panose="020C0503030203020204" pitchFamily="34" charset="0"/>
            <a:sym typeface="+mn-lt"/>
          </a:endParaRPr>
        </a:p>
      </dsp:txBody>
      <dsp:txXfrm>
        <a:off x="7275855" y="368324"/>
        <a:ext cx="2872446" cy="876096"/>
      </dsp:txXfrm>
    </dsp:sp>
    <dsp:sp modelId="{350D1E3F-38CF-47A4-B2BF-4269B0379052}">
      <dsp:nvSpPr>
        <dsp:cNvPr id="0" name=""/>
        <dsp:cNvSpPr/>
      </dsp:nvSpPr>
      <dsp:spPr>
        <a:xfrm>
          <a:off x="7275855" y="1603476"/>
          <a:ext cx="2872446" cy="87609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sz="1800" u="none" kern="1200" dirty="0">
              <a:latin typeface="Huawei Sans" panose="020C0503030203020204" pitchFamily="34" charset="0"/>
              <a:cs typeface="Huawei Sans" panose="020C0503030203020204" pitchFamily="34" charset="0"/>
            </a:rPr>
            <a:t>CLI</a:t>
          </a:r>
          <a:endParaRPr lang="zh-CN" altLang="en-US" sz="1800" kern="1200" dirty="0">
            <a:latin typeface="Huawei Sans" panose="020C0503030203020204" pitchFamily="34" charset="0"/>
            <a:ea typeface="+mn-ea"/>
            <a:cs typeface="Huawei Sans" panose="020C0503030203020204" pitchFamily="34" charset="0"/>
            <a:sym typeface="+mn-lt"/>
          </a:endParaRPr>
        </a:p>
      </dsp:txBody>
      <dsp:txXfrm>
        <a:off x="7275855" y="1603476"/>
        <a:ext cx="2872446" cy="876096"/>
      </dsp:txXfrm>
    </dsp:sp>
    <dsp:sp modelId="{5AA79F75-F786-4C64-BC17-979D7C707000}">
      <dsp:nvSpPr>
        <dsp:cNvPr id="0" name=""/>
        <dsp:cNvSpPr/>
      </dsp:nvSpPr>
      <dsp:spPr>
        <a:xfrm>
          <a:off x="7275855" y="2838628"/>
          <a:ext cx="2872446" cy="87609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sz="1800" b="0" u="none" kern="1200" dirty="0" err="1">
              <a:latin typeface="Huawei Sans" panose="020C0503030203020204" pitchFamily="34" charset="0"/>
              <a:cs typeface="Huawei Sans" panose="020C0503030203020204" pitchFamily="34" charset="0"/>
            </a:rPr>
            <a:t>UltraPath</a:t>
          </a:r>
          <a:endParaRPr lang="zh-CN" altLang="en-US" sz="1800" b="0" kern="1200" dirty="0">
            <a:latin typeface="Huawei Sans" panose="020C0503030203020204" pitchFamily="34" charset="0"/>
            <a:ea typeface="+mn-ea"/>
            <a:cs typeface="Huawei Sans" panose="020C0503030203020204" pitchFamily="34" charset="0"/>
            <a:sym typeface="+mn-lt"/>
          </a:endParaRPr>
        </a:p>
      </dsp:txBody>
      <dsp:txXfrm>
        <a:off x="7275855" y="2838628"/>
        <a:ext cx="2872446" cy="876096"/>
      </dsp:txXfrm>
    </dsp:sp>
    <dsp:sp modelId="{76C1CC4D-B59E-43B7-8780-8DC86088B4EB}">
      <dsp:nvSpPr>
        <dsp:cNvPr id="0" name=""/>
        <dsp:cNvSpPr/>
      </dsp:nvSpPr>
      <dsp:spPr>
        <a:xfrm>
          <a:off x="3452284" y="2838628"/>
          <a:ext cx="3249081" cy="87609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sz="1800" b="0" u="none" kern="1200" dirty="0">
              <a:latin typeface="Huawei Sans" panose="020C0503030203020204" pitchFamily="34" charset="0"/>
              <a:cs typeface="Huawei Sans" panose="020C0503030203020204" pitchFamily="34" charset="0"/>
            </a:rPr>
            <a:t>Basic Management Operations of the Storage System</a:t>
          </a:r>
          <a:endParaRPr lang="zh-CN" altLang="en-US" sz="1800" b="0" kern="1200" dirty="0">
            <a:latin typeface="Huawei Sans" panose="020C0503030203020204" pitchFamily="34" charset="0"/>
            <a:ea typeface="+mn-ea"/>
            <a:cs typeface="Huawei Sans" panose="020C0503030203020204" pitchFamily="34" charset="0"/>
            <a:sym typeface="+mn-lt"/>
          </a:endParaRPr>
        </a:p>
      </dsp:txBody>
      <dsp:txXfrm>
        <a:off x="3452284" y="2838628"/>
        <a:ext cx="3249081" cy="876096"/>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C198DB-AFBD-584A-8986-364FF2B03F46}"/>
              </a:ext>
            </a:extLst>
          </p:cNvPr>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US" dirty="0">
              <a:latin typeface="Huawei Sans" panose="020C0503030203020204" pitchFamily="34" charset="0"/>
            </a:endParaRPr>
          </a:p>
        </p:txBody>
      </p:sp>
      <p:sp>
        <p:nvSpPr>
          <p:cNvPr id="3" name="Date Placeholder 2">
            <a:extLst>
              <a:ext uri="{FF2B5EF4-FFF2-40B4-BE49-F238E27FC236}">
                <a16:creationId xmlns:a16="http://schemas.microsoft.com/office/drawing/2014/main" id="{AD01315C-523F-A043-8029-B9921497126E}"/>
              </a:ext>
            </a:extLst>
          </p:cNvPr>
          <p:cNvSpPr>
            <a:spLocks noGrp="1"/>
          </p:cNvSpPr>
          <p:nvPr>
            <p:ph type="dt" sz="quarter" idx="1"/>
          </p:nvPr>
        </p:nvSpPr>
        <p:spPr>
          <a:xfrm>
            <a:off x="3970938" y="0"/>
            <a:ext cx="3037840" cy="466435"/>
          </a:xfrm>
          <a:prstGeom prst="rect">
            <a:avLst/>
          </a:prstGeom>
        </p:spPr>
        <p:txBody>
          <a:bodyPr vert="horz" lIns="91440" tIns="45720" rIns="91440" bIns="45720" rtlCol="0"/>
          <a:lstStyle>
            <a:lvl1pPr algn="r">
              <a:defRPr sz="1200"/>
            </a:lvl1pPr>
          </a:lstStyle>
          <a:p>
            <a:fld id="{E8CF71B8-DF2A-2E41-BE66-2E18A767DA8A}" type="datetimeFigureOut">
              <a:rPr lang="en-US" smtClean="0">
                <a:latin typeface="Huawei Sans" panose="020C0503030203020204" pitchFamily="34" charset="0"/>
              </a:rPr>
              <a:t>10/24/2022</a:t>
            </a:fld>
            <a:endParaRPr lang="en-US" dirty="0">
              <a:latin typeface="Huawei Sans" panose="020C0503030203020204" pitchFamily="34" charset="0"/>
            </a:endParaRPr>
          </a:p>
        </p:txBody>
      </p:sp>
      <p:sp>
        <p:nvSpPr>
          <p:cNvPr id="4" name="Footer Placeholder 3">
            <a:extLst>
              <a:ext uri="{FF2B5EF4-FFF2-40B4-BE49-F238E27FC236}">
                <a16:creationId xmlns:a16="http://schemas.microsoft.com/office/drawing/2014/main" id="{B9601424-70F4-1643-8E3A-557A0258D6B6}"/>
              </a:ext>
            </a:extLst>
          </p:cNvPr>
          <p:cNvSpPr>
            <a:spLocks noGrp="1"/>
          </p:cNvSpPr>
          <p:nvPr>
            <p:ph type="ftr" sz="quarter" idx="2"/>
          </p:nvPr>
        </p:nvSpPr>
        <p:spPr>
          <a:xfrm>
            <a:off x="0" y="8829968"/>
            <a:ext cx="3037840" cy="466434"/>
          </a:xfrm>
          <a:prstGeom prst="rect">
            <a:avLst/>
          </a:prstGeom>
        </p:spPr>
        <p:txBody>
          <a:bodyPr vert="horz" lIns="91440" tIns="45720" rIns="91440" bIns="45720" rtlCol="0" anchor="b"/>
          <a:lstStyle>
            <a:lvl1pPr algn="l">
              <a:defRPr sz="1200"/>
            </a:lvl1pPr>
          </a:lstStyle>
          <a:p>
            <a:endParaRPr lang="en-US" dirty="0">
              <a:latin typeface="Huawei Sans" panose="020C0503030203020204" pitchFamily="34" charset="0"/>
            </a:endParaRPr>
          </a:p>
        </p:txBody>
      </p:sp>
      <p:sp>
        <p:nvSpPr>
          <p:cNvPr id="5" name="Slide Number Placeholder 4">
            <a:extLst>
              <a:ext uri="{FF2B5EF4-FFF2-40B4-BE49-F238E27FC236}">
                <a16:creationId xmlns:a16="http://schemas.microsoft.com/office/drawing/2014/main" id="{E85BF48A-FF5C-8145-95A7-EE66A87C73DF}"/>
              </a:ext>
            </a:extLst>
          </p:cNvPr>
          <p:cNvSpPr>
            <a:spLocks noGrp="1"/>
          </p:cNvSpPr>
          <p:nvPr>
            <p:ph type="sldNum" sz="quarter" idx="3"/>
          </p:nvPr>
        </p:nvSpPr>
        <p:spPr>
          <a:xfrm>
            <a:off x="3970938" y="8829968"/>
            <a:ext cx="3037840" cy="466434"/>
          </a:xfrm>
          <a:prstGeom prst="rect">
            <a:avLst/>
          </a:prstGeom>
        </p:spPr>
        <p:txBody>
          <a:bodyPr vert="horz" lIns="91440" tIns="45720" rIns="91440" bIns="45720" rtlCol="0" anchor="b"/>
          <a:lstStyle>
            <a:lvl1pPr algn="r">
              <a:defRPr sz="1200"/>
            </a:lvl1pPr>
          </a:lstStyle>
          <a:p>
            <a:fld id="{A35F0CC5-85BE-A64A-BD47-54C66F7E93E3}" type="slidenum">
              <a:rPr lang="en-US" smtClean="0">
                <a:latin typeface="Huawei Sans" panose="020C0503030203020204" pitchFamily="34" charset="0"/>
              </a:rPr>
              <a:t>‹#›</a:t>
            </a:fld>
            <a:endParaRPr lang="en-US" dirty="0">
              <a:latin typeface="Huawei Sans" panose="020C0503030203020204" pitchFamily="34" charset="0"/>
            </a:endParaRPr>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31838" y="717550"/>
            <a:ext cx="5580062" cy="3125788"/>
          </a:xfrm>
          <a:prstGeom prst="rect">
            <a:avLst/>
          </a:prstGeom>
          <a:noFill/>
          <a:ln w="12700">
            <a:solidFill>
              <a:prstClr val="black"/>
            </a:solidFill>
          </a:ln>
        </p:spPr>
        <p:txBody>
          <a:bodyPr vert="horz" lIns="91440" tIns="45720" rIns="91440" bIns="45720" rtlCol="0" anchor="ctr"/>
          <a:lstStyle/>
          <a:p>
            <a:pPr marL="0" lvl="0"/>
            <a:endParaRPr lang="en-US"/>
          </a:p>
        </p:txBody>
      </p:sp>
      <p:sp>
        <p:nvSpPr>
          <p:cNvPr id="5" name="Notes Placeholder 4"/>
          <p:cNvSpPr>
            <a:spLocks noGrp="1"/>
          </p:cNvSpPr>
          <p:nvPr>
            <p:ph type="body" sz="quarter" idx="3"/>
          </p:nvPr>
        </p:nvSpPr>
        <p:spPr>
          <a:xfrm>
            <a:off x="731838" y="4310765"/>
            <a:ext cx="5580062" cy="4784070"/>
          </a:xfrm>
          <a:prstGeom prst="rect">
            <a:avLst/>
          </a:prstGeom>
        </p:spPr>
        <p:txBody>
          <a:bodyPr vert="horz" lIns="97200" tIns="45720" rIns="9720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180000" indent="-180000" algn="l" defTabSz="1219304" rtl="0" eaLnBrk="1" fontAlgn="ctr" latinLnBrk="0" hangingPunct="1">
      <a:lnSpc>
        <a:spcPct val="125000"/>
      </a:lnSpc>
      <a:spcAft>
        <a:spcPts val="600"/>
      </a:spcAft>
      <a:buFont typeface="Huawei Sans" panose="020C0503030203020204" pitchFamily="34" charset="0"/>
      <a:buChar char="•"/>
      <a:defRPr lang="en-US" sz="1100" kern="1200" baseline="0">
        <a:solidFill>
          <a:schemeClr val="tx1"/>
        </a:solidFill>
        <a:latin typeface="Huawei Sans" panose="020C0503030203020204" pitchFamily="34" charset="0"/>
        <a:ea typeface="方正兰亭黑简体" panose="02000000000000000000" pitchFamily="2" charset="-122"/>
        <a:cs typeface="+mn-cs"/>
      </a:defRPr>
    </a:lvl1pPr>
    <a:lvl2pPr marL="540000" indent="-180000" algn="l" defTabSz="1219304" rtl="0" eaLnBrk="1" fontAlgn="ctr" latinLnBrk="0" hangingPunct="1">
      <a:lnSpc>
        <a:spcPct val="125000"/>
      </a:lnSpc>
      <a:spcAft>
        <a:spcPts val="600"/>
      </a:spcAft>
      <a:buClrTx/>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2pPr>
    <a:lvl3pPr marL="900000" indent="-180000" algn="l" defTabSz="1219304" rtl="0" eaLnBrk="1" fontAlgn="ctr" latinLnBrk="0" hangingPunct="1">
      <a:lnSpc>
        <a:spcPct val="125000"/>
      </a:lnSpc>
      <a:spcAft>
        <a:spcPts val="600"/>
      </a:spcAft>
      <a:buFont typeface="微软雅黑" panose="020B0503020204020204" pitchFamily="34" charset="-122"/>
      <a:buChar char="▪"/>
      <a:defRPr sz="1100" kern="1200" baseline="0">
        <a:solidFill>
          <a:schemeClr val="tx1"/>
        </a:solidFill>
        <a:latin typeface="Huawei Sans" panose="020C0503030203020204" pitchFamily="34" charset="0"/>
        <a:ea typeface="方正兰亭黑简体" panose="02000000000000000000" pitchFamily="2" charset="-122"/>
        <a:cs typeface="+mn-cs"/>
      </a:defRPr>
    </a:lvl3pPr>
    <a:lvl4pPr marL="126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4pPr>
    <a:lvl5pPr marL="162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extLst mod="1">
    <p:ext uri="{620B2872-D7B9-4A21-9093-7833F8D536E1}">
      <p15:sldGuideLst xmlns:p15="http://schemas.microsoft.com/office/powerpoint/2012/main">
        <p15:guide id="2" orient="horz" pos="2704" userDrawn="1">
          <p15:clr>
            <a:srgbClr val="F26B43"/>
          </p15:clr>
        </p15:guide>
        <p15:guide id="3" orient="horz" pos="459" userDrawn="1">
          <p15:clr>
            <a:srgbClr val="F26B43"/>
          </p15:clr>
        </p15:guide>
        <p15:guide id="4" orient="horz" pos="2432" userDrawn="1">
          <p15:clr>
            <a:srgbClr val="F26B43"/>
          </p15:clr>
        </p15:guide>
        <p15:guide id="7" pos="461" userDrawn="1">
          <p15:clr>
            <a:srgbClr val="F26B43"/>
          </p15:clr>
        </p15:guide>
        <p15:guide id="9" pos="2207" userDrawn="1">
          <p15:clr>
            <a:srgbClr val="F26B43"/>
          </p15:clr>
        </p15:guide>
        <p15:guide id="10" pos="3976"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p:cNvSpPr>
            <a:spLocks noGrp="1" noRot="1" noChangeAspect="1"/>
          </p:cNvSpPr>
          <p:nvPr>
            <p:ph type="sldImg"/>
          </p:nvPr>
        </p:nvSpPr>
        <p:spPr>
          <a:xfrm>
            <a:off x="742950" y="717550"/>
            <a:ext cx="5557838" cy="3125788"/>
          </a:xfrm>
        </p:spPr>
      </p:sp>
      <p:sp>
        <p:nvSpPr>
          <p:cNvPr id="7" name="备注占位符 6"/>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12980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u="none"/>
              <a:t>You can log in to the CLI using either of the following methods:</a:t>
            </a:r>
          </a:p>
          <a:p>
            <a:pPr lvl="1"/>
            <a:r>
              <a:rPr u="none"/>
              <a:t>Use the serial port of the storage system. This method is applicable when the storage system is nearby. You can use this method when you do not know the storage system management IP address or the storage system is abnormal.</a:t>
            </a:r>
          </a:p>
          <a:p>
            <a:pPr lvl="1"/>
            <a:r>
              <a:rPr u="none"/>
              <a:t>Use the management network port of the storage system. When the route is reachable, on any maintenance terminal connected to a storage system, you can log in to the CLI by using PuTTY to access the IP address of the management network port on the controller of a storage system through the SSH protocol. This method is applicable even when the storage system is far away and is the most common CLI login method.</a:t>
            </a:r>
            <a:endParaRPr lang="zh-CN" altLang="en-US" dirty="0"/>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2570615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63373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632065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124579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a:t>DeviceManager is storage management software designed by Huawei for a single storage system. It can help you easily configure, manage, and maintain storage devices.</a:t>
            </a:r>
          </a:p>
          <a:p>
            <a:endParaRPr lang="zh-CN" altLang="en-US" dirty="0"/>
          </a:p>
        </p:txBody>
      </p:sp>
      <p:sp>
        <p:nvSpPr>
          <p:cNvPr id="5" name="幻灯片图像占位符 4">
            <a:extLst>
              <a:ext uri="{FF2B5EF4-FFF2-40B4-BE49-F238E27FC236}">
                <a16:creationId xmlns:a16="http://schemas.microsoft.com/office/drawing/2014/main" id="{D26B74C1-6B2F-47D0-ADE6-36B186B77AD3}"/>
              </a:ext>
            </a:extLst>
          </p:cNvPr>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2917252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37317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77271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u="none"/>
              <a:t>Super administrator</a:t>
            </a:r>
          </a:p>
          <a:p>
            <a:pPr lvl="1"/>
            <a:r>
              <a:rPr u="none"/>
              <a:t>Has full control permission on storage devices.</a:t>
            </a:r>
            <a:endParaRPr lang="en-US" altLang="zh-CN"/>
          </a:p>
          <a:p>
            <a:pPr lvl="1"/>
            <a:r>
              <a:rPr u="none"/>
              <a:t>Creates users of different levels.</a:t>
            </a:r>
            <a:endParaRPr lang="en-US" altLang="zh-CN"/>
          </a:p>
          <a:p>
            <a:pPr lvl="0"/>
            <a:r>
              <a:rPr u="none"/>
              <a:t>Administrator</a:t>
            </a:r>
            <a:endParaRPr lang="en-US" altLang="zh-CN" noProof="0"/>
          </a:p>
          <a:p>
            <a:pPr lvl="1"/>
            <a:r>
              <a:rPr u="none"/>
              <a:t>Has certain control permission on storage devices.</a:t>
            </a:r>
            <a:endParaRPr lang="en-US" altLang="zh-CN"/>
          </a:p>
          <a:p>
            <a:pPr lvl="1"/>
            <a:r>
              <a:rPr u="none"/>
              <a:t>Cannot perform operations such as user management, system upgrade, system time modification, device power-off, and device restart.</a:t>
            </a:r>
          </a:p>
          <a:p>
            <a:pPr lvl="0"/>
            <a:r>
              <a:rPr u="none"/>
              <a:t>Read-only User</a:t>
            </a:r>
          </a:p>
          <a:p>
            <a:pPr lvl="1"/>
            <a:r>
              <a:rPr u="none"/>
              <a:t>Has only access permissions on the storage device.</a:t>
            </a:r>
            <a:endParaRPr lang="en-US" altLang="zh-CN"/>
          </a:p>
          <a:p>
            <a:pPr lvl="1"/>
            <a:r>
              <a:rPr u="none"/>
              <a:t>After logging in to the device, you can perform only the query operation.</a:t>
            </a:r>
            <a:endParaRPr lang="en-US" altLang="zh-CN" dirty="0"/>
          </a:p>
        </p:txBody>
      </p:sp>
      <p:sp>
        <p:nvSpPr>
          <p:cNvPr id="4" name="幻灯片图像占位符 3">
            <a:extLst>
              <a:ext uri="{FF2B5EF4-FFF2-40B4-BE49-F238E27FC236}">
                <a16:creationId xmlns:a16="http://schemas.microsoft.com/office/drawing/2014/main" id="{866D0D09-2A54-45D9-8E44-0E01F92EC705}"/>
              </a:ext>
            </a:extLst>
          </p:cNvPr>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1371909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87419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a:t>You can find the desired product version at Huawei technical support website, and download the DeviceManager demo of the target version.</a:t>
            </a: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1583469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65977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6911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7301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a:t>When part of a segment has been typed and its intact form can be determined by the CLI, pressing </a:t>
            </a:r>
            <a:r>
              <a:rPr b="1" u="none"/>
              <a:t>Tab</a:t>
            </a:r>
            <a:r>
              <a:rPr u="none"/>
              <a:t> once completes the segment while displaying available adjacent segments.</a:t>
            </a:r>
          </a:p>
          <a:p>
            <a:endParaRPr lang="zh-CN" altLang="en-US" dirty="0"/>
          </a:p>
        </p:txBody>
      </p:sp>
      <p:sp>
        <p:nvSpPr>
          <p:cNvPr id="4" name="幻灯片图像占位符 3">
            <a:extLst>
              <a:ext uri="{FF2B5EF4-FFF2-40B4-BE49-F238E27FC236}">
                <a16:creationId xmlns:a16="http://schemas.microsoft.com/office/drawing/2014/main" id="{7CFFC0C0-6F73-47AD-8895-01F7C2B295E2}"/>
              </a:ext>
            </a:extLst>
          </p:cNvPr>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1674293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a:t>You can obtain real-time help and guides on the CLI.</a:t>
            </a:r>
            <a:endParaRPr lang="zh-CN" altLang="en-US" dirty="0"/>
          </a:p>
        </p:txBody>
      </p:sp>
      <p:sp>
        <p:nvSpPr>
          <p:cNvPr id="4" name="幻灯片图像占位符 3">
            <a:extLst>
              <a:ext uri="{FF2B5EF4-FFF2-40B4-BE49-F238E27FC236}">
                <a16:creationId xmlns:a16="http://schemas.microsoft.com/office/drawing/2014/main" id="{3EE0FE00-9888-4745-A2E3-1295E90D62BF}"/>
              </a:ext>
            </a:extLst>
          </p:cNvPr>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2499400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853525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074207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b="0" dirty="0"/>
              <a:t>xxx</a:t>
            </a:r>
            <a:r>
              <a:rPr u="none" dirty="0"/>
              <a:t> indicates the last several fields of the query command.</a:t>
            </a:r>
          </a:p>
          <a:p>
            <a:r>
              <a:rPr u="none" dirty="0"/>
              <a:t>Multiple columns can be selected at the same time and </a:t>
            </a:r>
            <a:r>
              <a:rPr b="1" u="none" dirty="0" err="1"/>
              <a:t>logicOp</a:t>
            </a:r>
            <a:r>
              <a:rPr b="1" u="none" dirty="0"/>
              <a:t>=</a:t>
            </a:r>
            <a:r>
              <a:rPr i="1" u="none" dirty="0"/>
              <a:t>?</a:t>
            </a:r>
            <a:r>
              <a:rPr u="none" dirty="0"/>
              <a:t> can be used to establish the logical relationship between multiple columns.</a:t>
            </a:r>
          </a:p>
          <a:p>
            <a:r>
              <a:rPr u="none" dirty="0"/>
              <a:t>If the selected column name contains spaces, use </a:t>
            </a:r>
            <a:r>
              <a:rPr b="1" u="none" dirty="0"/>
              <a:t>\s</a:t>
            </a:r>
            <a:r>
              <a:rPr u="none" dirty="0"/>
              <a:t> to replace them. For example, to query the value of </a:t>
            </a:r>
            <a:r>
              <a:rPr b="1" u="none" dirty="0"/>
              <a:t>Write Policy</a:t>
            </a:r>
            <a:r>
              <a:rPr u="none" dirty="0"/>
              <a:t> of a LUN, run the </a:t>
            </a:r>
            <a:r>
              <a:rPr b="1" u="none" dirty="0"/>
              <a:t>admin:/&gt;show </a:t>
            </a:r>
            <a:r>
              <a:rPr b="1" u="none" dirty="0" err="1"/>
              <a:t>lun</a:t>
            </a:r>
            <a:r>
              <a:rPr b="1" u="none" dirty="0"/>
              <a:t> </a:t>
            </a:r>
            <a:r>
              <a:rPr b="1" u="none" dirty="0" err="1"/>
              <a:t>general|filterRow</a:t>
            </a:r>
            <a:r>
              <a:rPr b="1" u="none" dirty="0"/>
              <a:t> column=Write\</a:t>
            </a:r>
            <a:r>
              <a:rPr b="1" u="none" dirty="0" err="1"/>
              <a:t>sPolicy</a:t>
            </a:r>
            <a:r>
              <a:rPr u="none" dirty="0"/>
              <a:t> command.</a:t>
            </a:r>
            <a:endParaRPr lang="zh-CN" altLang="en-US" dirty="0"/>
          </a:p>
        </p:txBody>
      </p:sp>
      <p:sp>
        <p:nvSpPr>
          <p:cNvPr id="5" name="幻灯片图像占位符 4">
            <a:extLst>
              <a:ext uri="{FF2B5EF4-FFF2-40B4-BE49-F238E27FC236}">
                <a16:creationId xmlns:a16="http://schemas.microsoft.com/office/drawing/2014/main" id="{863F22B9-3739-466E-889D-ACA6D79A14FA}"/>
              </a:ext>
            </a:extLst>
          </p:cNvPr>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24265087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a:extLst>
              <a:ext uri="{FF2B5EF4-FFF2-40B4-BE49-F238E27FC236}">
                <a16:creationId xmlns:a16="http://schemas.microsoft.com/office/drawing/2014/main" id="{672F1B9B-9814-4384-A0D6-EBF33681D36E}"/>
              </a:ext>
            </a:extLst>
          </p:cNvPr>
          <p:cNvSpPr>
            <a:spLocks noGrp="1" noRot="1" noChangeAspect="1"/>
          </p:cNvSpPr>
          <p:nvPr>
            <p:ph type="sldImg"/>
          </p:nvPr>
        </p:nvSpPr>
        <p:spPr>
          <a:xfrm>
            <a:off x="742950" y="717550"/>
            <a:ext cx="5557838" cy="3125788"/>
          </a:xfrm>
        </p:spPr>
      </p:sp>
      <p:sp>
        <p:nvSpPr>
          <p:cNvPr id="5" name="备注占位符 4">
            <a:extLst>
              <a:ext uri="{FF2B5EF4-FFF2-40B4-BE49-F238E27FC236}">
                <a16:creationId xmlns:a16="http://schemas.microsoft.com/office/drawing/2014/main" id="{6AA5AF36-9949-4BEE-A67D-EFAEB89CA159}"/>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696810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40388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246713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8859480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1232953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a:extLst>
              <a:ext uri="{FF2B5EF4-FFF2-40B4-BE49-F238E27FC236}">
                <a16:creationId xmlns:a16="http://schemas.microsoft.com/office/drawing/2014/main" id="{AF5BB690-4236-4AD1-8EB7-00A9FBBF9ADC}"/>
              </a:ext>
            </a:extLst>
          </p:cNvPr>
          <p:cNvSpPr>
            <a:spLocks noGrp="1" noRot="1" noChangeAspect="1"/>
          </p:cNvSpPr>
          <p:nvPr>
            <p:ph type="sldImg"/>
          </p:nvPr>
        </p:nvSpPr>
        <p:spPr>
          <a:xfrm>
            <a:off x="742950" y="717550"/>
            <a:ext cx="5557838" cy="3125788"/>
          </a:xfrm>
        </p:spPr>
      </p:sp>
      <p:sp>
        <p:nvSpPr>
          <p:cNvPr id="5" name="备注占位符 4">
            <a:extLst>
              <a:ext uri="{FF2B5EF4-FFF2-40B4-BE49-F238E27FC236}">
                <a16:creationId xmlns:a16="http://schemas.microsoft.com/office/drawing/2014/main" id="{493EE5B1-268A-4AAE-A12C-31A6B70DC4CE}"/>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0546177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3493619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8987024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454601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dirty="0"/>
              <a:t>You have config</a:t>
            </a:r>
            <a:r>
              <a:rPr lang="en-US" altLang="zh-CN" u="none" dirty="0"/>
              <a:t>u</a:t>
            </a:r>
            <a:r>
              <a:rPr u="none" dirty="0"/>
              <a:t>red the NTP server before setting NTP automatic synchronization.</a:t>
            </a:r>
          </a:p>
          <a:p>
            <a:r>
              <a:rPr u="none" dirty="0"/>
              <a:t>To use automatic NTP synchronization when a firewall is enabled, you must enable port 123.</a:t>
            </a:r>
          </a:p>
          <a:p>
            <a:r>
              <a:rPr u="none" dirty="0"/>
              <a:t>To synchronize the time with a client is to change the storage system time to be the same as the client time.</a:t>
            </a:r>
          </a:p>
          <a:p>
            <a:r>
              <a:rPr u="none" dirty="0"/>
              <a:t>Automatic NTP synchronization uses an NTP server as an external time source to automatically and periodically synchronize the time to a device.</a:t>
            </a:r>
            <a:endParaRPr lang="zh-CN" altLang="en-US" dirty="0"/>
          </a:p>
        </p:txBody>
      </p:sp>
      <p:sp>
        <p:nvSpPr>
          <p:cNvPr id="4" name="幻灯片图像占位符 3">
            <a:extLst>
              <a:ext uri="{FF2B5EF4-FFF2-40B4-BE49-F238E27FC236}">
                <a16:creationId xmlns:a16="http://schemas.microsoft.com/office/drawing/2014/main" id="{D4B9A8F0-7357-4C1F-B76D-CF487E1BDD03}"/>
              </a:ext>
            </a:extLst>
          </p:cNvPr>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27612007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a:t>Note: Set the correct time zone and time. Otherwise, the time recorded in alarms or logs may be different from the actual time, affecting fault locating.</a:t>
            </a:r>
          </a:p>
          <a:p>
            <a:endParaRPr lang="zh-CN" altLang="en-US" dirty="0"/>
          </a:p>
        </p:txBody>
      </p:sp>
      <p:sp>
        <p:nvSpPr>
          <p:cNvPr id="4" name="幻灯片图像占位符 3">
            <a:extLst>
              <a:ext uri="{FF2B5EF4-FFF2-40B4-BE49-F238E27FC236}">
                <a16:creationId xmlns:a16="http://schemas.microsoft.com/office/drawing/2014/main" id="{82595F0A-FF29-4305-A19B-73C891544E22}"/>
              </a:ext>
            </a:extLst>
          </p:cNvPr>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28100800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4551807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a:extLst>
              <a:ext uri="{FF2B5EF4-FFF2-40B4-BE49-F238E27FC236}">
                <a16:creationId xmlns:a16="http://schemas.microsoft.com/office/drawing/2014/main" id="{0206F42B-FFC2-42E4-B3E4-E5A49B1BB306}"/>
              </a:ext>
            </a:extLst>
          </p:cNvPr>
          <p:cNvSpPr>
            <a:spLocks noGrp="1" noRot="1" noChangeAspect="1"/>
          </p:cNvSpPr>
          <p:nvPr>
            <p:ph type="sldImg"/>
          </p:nvPr>
        </p:nvSpPr>
        <p:spPr>
          <a:xfrm>
            <a:off x="742950" y="717550"/>
            <a:ext cx="5557838" cy="3125788"/>
          </a:xfrm>
        </p:spPr>
      </p:sp>
      <p:sp>
        <p:nvSpPr>
          <p:cNvPr id="5" name="备注占位符 4">
            <a:extLst>
              <a:ext uri="{FF2B5EF4-FFF2-40B4-BE49-F238E27FC236}">
                <a16:creationId xmlns:a16="http://schemas.microsoft.com/office/drawing/2014/main" id="{EDB27104-2A14-4C5F-B2CA-BD47B8238797}"/>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6801903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033154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813931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2252615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452224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2696086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dirty="0"/>
              <a:t>System logs record information about the configuration information, events, and debugging operations on a storage system and can be used to analyze the status of the storage system. System log files are saved as *.</a:t>
            </a:r>
            <a:r>
              <a:rPr u="none" dirty="0" err="1"/>
              <a:t>tgz</a:t>
            </a:r>
            <a:r>
              <a:rPr u="none" dirty="0"/>
              <a:t> files.</a:t>
            </a:r>
          </a:p>
          <a:p>
            <a:r>
              <a:rPr u="none" dirty="0"/>
              <a:t>Configuration information indicates the real-time configuration information and status of a storage system, such as, user information or the configuration information of LUNs. The exported configuration information is saved as a *.txt file.</a:t>
            </a:r>
          </a:p>
          <a:p>
            <a:r>
              <a:rPr u="none" dirty="0"/>
              <a:t>A DHA runtime log is the daily runtime log of a disk. It mainly includes daily disk health status, I/O information, and disk life span. The exported DHA runtime log is saved as a *.</a:t>
            </a:r>
            <a:r>
              <a:rPr u="none" dirty="0" err="1"/>
              <a:t>tgz</a:t>
            </a:r>
            <a:r>
              <a:rPr u="none" dirty="0"/>
              <a:t> file.</a:t>
            </a:r>
          </a:p>
          <a:p>
            <a:r>
              <a:rPr u="none" dirty="0"/>
              <a:t>An HSSD log is the working log of HSSD, such as the S.M.A.R.T information of a disk. The exported HSSD log </a:t>
            </a:r>
            <a:r>
              <a:rPr lang="en-US" u="none" dirty="0"/>
              <a:t>is</a:t>
            </a:r>
            <a:r>
              <a:rPr u="none" dirty="0"/>
              <a:t> saved as a *.</a:t>
            </a:r>
            <a:r>
              <a:rPr u="none" dirty="0" err="1"/>
              <a:t>tgz</a:t>
            </a:r>
            <a:r>
              <a:rPr u="none" dirty="0"/>
              <a:t> file.</a:t>
            </a:r>
          </a:p>
          <a:p>
            <a:r>
              <a:rPr u="none" dirty="0"/>
              <a:t>A disk data erasure report includes information about the disk on which data erasure is performed, erasure mode, execution time, and verification result. The exported data erasure report is saved as a *.csv file.</a:t>
            </a:r>
          </a:p>
          <a:p>
            <a:r>
              <a:rPr u="none" dirty="0"/>
              <a:t>Diagnosis file including device fault information. The exported diagnosis file is saved as a *.</a:t>
            </a:r>
            <a:r>
              <a:rPr u="none" dirty="0" err="1"/>
              <a:t>tgz</a:t>
            </a:r>
            <a:r>
              <a:rPr u="none" dirty="0"/>
              <a:t> file.</a:t>
            </a:r>
            <a:endParaRPr lang="zh-CN" altLang="en-US" dirty="0"/>
          </a:p>
        </p:txBody>
      </p:sp>
      <p:sp>
        <p:nvSpPr>
          <p:cNvPr id="4" name="幻灯片图像占位符 3">
            <a:extLst>
              <a:ext uri="{FF2B5EF4-FFF2-40B4-BE49-F238E27FC236}">
                <a16:creationId xmlns:a16="http://schemas.microsoft.com/office/drawing/2014/main" id="{A1F919E8-8D97-4580-8F4D-ED9B6F82D855}"/>
              </a:ext>
            </a:extLst>
          </p:cNvPr>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22374133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6167241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a:extLst>
              <a:ext uri="{FF2B5EF4-FFF2-40B4-BE49-F238E27FC236}">
                <a16:creationId xmlns:a16="http://schemas.microsoft.com/office/drawing/2014/main" id="{E5BF30FF-4127-4306-901C-140186B7F6E7}"/>
              </a:ext>
            </a:extLst>
          </p:cNvPr>
          <p:cNvSpPr>
            <a:spLocks noGrp="1" noRot="1" noChangeAspect="1"/>
          </p:cNvSpPr>
          <p:nvPr>
            <p:ph type="sldImg"/>
          </p:nvPr>
        </p:nvSpPr>
        <p:spPr>
          <a:xfrm>
            <a:off x="742950" y="717550"/>
            <a:ext cx="5557838" cy="3125788"/>
          </a:xfrm>
        </p:spPr>
      </p:sp>
      <p:sp>
        <p:nvSpPr>
          <p:cNvPr id="5" name="备注占位符 4">
            <a:extLst>
              <a:ext uri="{FF2B5EF4-FFF2-40B4-BE49-F238E27FC236}">
                <a16:creationId xmlns:a16="http://schemas.microsoft.com/office/drawing/2014/main" id="{79890C7B-D64D-4A09-9C5F-911522500E4A}"/>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3349465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a:t>For details about precautions and steps of UltraPath installation and uninstallation, see the user guide of the UltraPath for the corresponding operating system. For details about precautions and steps of UltraPath upgrade, see the upgrade guide of the UltraPath for the corresponding operating system.</a:t>
            </a:r>
            <a:endParaRPr lang="en-US" altLang="zh-CN" dirty="0"/>
          </a:p>
          <a:p>
            <a:r>
              <a:rPr u="none"/>
              <a:t>Link to the user guide and upgrade guide:</a:t>
            </a:r>
            <a:endParaRPr lang="en-US" altLang="zh-CN" dirty="0"/>
          </a:p>
          <a:p>
            <a:pPr lvl="1"/>
            <a:r>
              <a:rPr u="none"/>
              <a:t>Enterprise business: https://support.huawei.com/enterprise/en/storage/ultrapath-pid-8576127</a:t>
            </a:r>
            <a:endParaRPr lang="en-US" altLang="zh-CN" dirty="0"/>
          </a:p>
          <a:p>
            <a:endParaRPr lang="zh-CN" altLang="en-US" dirty="0"/>
          </a:p>
        </p:txBody>
      </p:sp>
      <p:sp>
        <p:nvSpPr>
          <p:cNvPr id="5" name="幻灯片图像占位符 4">
            <a:extLst>
              <a:ext uri="{FF2B5EF4-FFF2-40B4-BE49-F238E27FC236}">
                <a16:creationId xmlns:a16="http://schemas.microsoft.com/office/drawing/2014/main" id="{51391807-762D-41B5-ADA4-8E86F1D11633}"/>
              </a:ext>
            </a:extLst>
          </p:cNvPr>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4829984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655833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a:t>Answers:</a:t>
            </a:r>
            <a:endParaRPr lang="en-US" altLang="zh-CN"/>
          </a:p>
          <a:p>
            <a:pPr lvl="1"/>
            <a:r>
              <a:rPr u="none"/>
              <a:t>D</a:t>
            </a:r>
          </a:p>
          <a:p>
            <a:pPr lvl="1"/>
            <a:r>
              <a:rPr u="none"/>
              <a:t>T</a:t>
            </a:r>
            <a:endParaRPr lang="zh-CN" altLang="en-US"/>
          </a:p>
          <a:p>
            <a:endParaRPr lang="zh-CN" altLang="en-US" dirty="0"/>
          </a:p>
        </p:txBody>
      </p:sp>
      <p:sp>
        <p:nvSpPr>
          <p:cNvPr id="5" name="幻灯片图像占位符 4">
            <a:extLst>
              <a:ext uri="{FF2B5EF4-FFF2-40B4-BE49-F238E27FC236}">
                <a16:creationId xmlns:a16="http://schemas.microsoft.com/office/drawing/2014/main" id="{5E1C2552-DAC9-4294-9BF6-F8ED93517D89}"/>
              </a:ext>
            </a:extLst>
          </p:cNvPr>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33109855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18704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76695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r>
              <a:rPr u="none"/>
              <a:t>Popular tools:</a:t>
            </a:r>
          </a:p>
          <a:p>
            <a:pPr lvl="1"/>
            <a:r>
              <a:rPr u="none"/>
              <a:t>HedEx Lite: Huawei product document management tool, which allows users to browse, search for, update, and manage product documentation.</a:t>
            </a:r>
          </a:p>
          <a:p>
            <a:pPr lvl="1"/>
            <a:r>
              <a:rPr u="none"/>
              <a:t>eStor: A graphical storage simulation platform. It simulates Huawei OceanStor all-flash storage systems to help ICT practitioners and users quickly get familiar with Huawei storage products and master the operations and configuration for related products.</a:t>
            </a:r>
          </a:p>
          <a:p>
            <a:pPr lvl="1"/>
            <a:r>
              <a:rPr u="none"/>
              <a:t>Network Documentation Tool Center: The documentation tool for network products is a good assistant for bidding support, network planning, project delivery, and upgrade and maintenance.</a:t>
            </a:r>
          </a:p>
          <a:p>
            <a:pPr lvl="1"/>
            <a:r>
              <a:rPr u="none"/>
              <a:t>Information query assistant: provides command and alarm information query for Huawei products.</a:t>
            </a:r>
          </a:p>
          <a:p>
            <a:pPr lvl="1"/>
            <a:endParaRPr lang="zh-CN" altLang="en-US" dirty="0"/>
          </a:p>
        </p:txBody>
      </p:sp>
      <p:sp>
        <p:nvSpPr>
          <p:cNvPr id="4" name="幻灯片图像占位符 3"/>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30562826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a:extLst>
              <a:ext uri="{FF2B5EF4-FFF2-40B4-BE49-F238E27FC236}">
                <a16:creationId xmlns:a16="http://schemas.microsoft.com/office/drawing/2014/main" id="{7DCEC710-6479-44D0-80C4-67177ED7A403}"/>
              </a:ext>
            </a:extLst>
          </p:cNvPr>
          <p:cNvSpPr>
            <a:spLocks noGrp="1" noRot="1" noChangeAspect="1"/>
          </p:cNvSpPr>
          <p:nvPr>
            <p:ph type="sldImg"/>
          </p:nvPr>
        </p:nvSpPr>
        <p:spPr>
          <a:xfrm>
            <a:off x="742950" y="717550"/>
            <a:ext cx="5557838" cy="3125788"/>
          </a:xfrm>
        </p:spPr>
      </p:sp>
      <p:sp>
        <p:nvSpPr>
          <p:cNvPr id="5" name="备注占位符 4">
            <a:extLst>
              <a:ext uri="{FF2B5EF4-FFF2-40B4-BE49-F238E27FC236}">
                <a16:creationId xmlns:a16="http://schemas.microsoft.com/office/drawing/2014/main" id="{AB6BA7CB-0808-4C98-BD30-919F1D299603}"/>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94298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78804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893544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a:t>The storage system can be operated and maintained by using the DeviceManager and the command-line interface (CLI), adapting to different environments and user habits.</a:t>
            </a:r>
          </a:p>
          <a:p>
            <a:r>
              <a:rPr u="none"/>
              <a:t>After logging in to the CLI of a storage system, you can query, set, manage, and maintain the storage system.</a:t>
            </a:r>
            <a:endParaRPr lang="zh-CN" altLang="en-US" dirty="0"/>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966121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a:t>DeviceManager is a device management program developed by Huawei. DeviceManager has been loaded to storage systems before factory delivery.</a:t>
            </a:r>
          </a:p>
          <a:p>
            <a:endParaRPr lang="zh-CN" altLang="en-US" dirty="0"/>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1611724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a:t>You can log in to DeviceManager on any maintenance terminal connected to the storage system by entering the management network port IP address of the storage system and the local or domain user name in a browser.</a:t>
            </a: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13400127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2#总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1"/>
            <a:ext cx="12192000" cy="5602224"/>
          </a:xfrm>
          <a:prstGeom prst="rect">
            <a:avLst/>
          </a:prstGeom>
          <a:ln>
            <a:noFill/>
            <a:prstDash val="dash"/>
          </a:ln>
        </p:spPr>
      </p:pic>
      <p:sp>
        <p:nvSpPr>
          <p:cNvPr id="8" name="L 形 7"/>
          <p:cNvSpPr/>
          <p:nvPr userDrawn="1"/>
        </p:nvSpPr>
        <p:spPr>
          <a:xfrm rot="16200000" flipH="1">
            <a:off x="6634196" y="2578036"/>
            <a:ext cx="701032" cy="71765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baseline="0">
              <a:latin typeface="Huawei Sans" panose="020C0503030203020204" pitchFamily="34" charset="0"/>
              <a:ea typeface="方正兰亭黑简体" panose="02000000000000000000" pitchFamily="2" charset="-122"/>
            </a:endParaRPr>
          </a:p>
        </p:txBody>
      </p:sp>
      <p:sp>
        <p:nvSpPr>
          <p:cNvPr id="9" name="Title 1">
            <a:extLst>
              <a:ext uri="{FF2B5EF4-FFF2-40B4-BE49-F238E27FC236}">
                <a16:creationId xmlns:a16="http://schemas.microsoft.com/office/drawing/2014/main" id="{8227DEE9-8BE9-0D49-BF96-9E83C5312E00}"/>
              </a:ext>
            </a:extLst>
          </p:cNvPr>
          <p:cNvSpPr>
            <a:spLocks noGrp="1"/>
          </p:cNvSpPr>
          <p:nvPr>
            <p:ph type="ctrTitle" hasCustomPrompt="1"/>
          </p:nvPr>
        </p:nvSpPr>
        <p:spPr>
          <a:xfrm>
            <a:off x="916560" y="907092"/>
            <a:ext cx="8125839" cy="690255"/>
          </a:xfrm>
          <a:prstGeom prst="rect">
            <a:avLst/>
          </a:prstGeom>
          <a:ln>
            <a:noFill/>
            <a:prstDash val="dash"/>
          </a:ln>
        </p:spPr>
        <p:txBody>
          <a:bodyPr lIns="0" tIns="0" rIns="0" bIns="0" anchor="t">
            <a:normAutofit/>
          </a:bodyPr>
          <a:lstStyle>
            <a:lvl1pPr>
              <a:defRPr lang="en-US" sz="3200" b="0" i="0" baseline="0" dirty="0">
                <a:latin typeface="Huawei Sans" panose="020C0503030203020204" pitchFamily="34" charset="0"/>
                <a:ea typeface="方正兰亭黑简体" panose="02000000000000000000" pitchFamily="2" charset="-122"/>
              </a:defRPr>
            </a:lvl1pPr>
          </a:lstStyle>
          <a:p>
            <a:pPr lvl="0" defTabSz="914034">
              <a:lnSpc>
                <a:spcPts val="3439"/>
              </a:lnSpc>
            </a:pPr>
            <a:r>
              <a:rPr lang="en-US" altLang="zh-CN" dirty="0"/>
              <a:t>Click to Edit Title</a:t>
            </a:r>
            <a:endParaRPr lang="en-US" dirty="0"/>
          </a:p>
        </p:txBody>
      </p:sp>
      <p:sp>
        <p:nvSpPr>
          <p:cNvPr id="10" name="Text Placeholder 5">
            <a:extLst>
              <a:ext uri="{FF2B5EF4-FFF2-40B4-BE49-F238E27FC236}">
                <a16:creationId xmlns:a16="http://schemas.microsoft.com/office/drawing/2014/main" id="{2F43DA98-D48D-6947-95EF-BA3B05E68822}"/>
              </a:ext>
            </a:extLst>
          </p:cNvPr>
          <p:cNvSpPr>
            <a:spLocks noGrp="1"/>
          </p:cNvSpPr>
          <p:nvPr>
            <p:ph type="body" sz="quarter" idx="10" hasCustomPrompt="1"/>
          </p:nvPr>
        </p:nvSpPr>
        <p:spPr>
          <a:xfrm>
            <a:off x="916561" y="1949372"/>
            <a:ext cx="8125840" cy="643926"/>
          </a:xfrm>
          <a:prstGeom prst="rect">
            <a:avLst/>
          </a:prstGeom>
        </p:spPr>
        <p:txBody>
          <a:bodyPr vert="horz" lIns="0" tIns="0" rIns="0" bIns="0" rtlCol="0">
            <a:noAutofit/>
          </a:bodyPr>
          <a:lstStyle>
            <a:lvl1pPr marL="228600" indent="-228600">
              <a:buNone/>
              <a:defRPr lang="en-US" sz="1400" baseline="0" dirty="0">
                <a:latin typeface="Huawei Sans" panose="020C0503030203020204" pitchFamily="34" charset="0"/>
                <a:ea typeface="方正兰亭黑简体" panose="02000000000000000000" pitchFamily="2" charset="-122"/>
                <a:cs typeface="Huawei Sans" panose="020C0503030203020204" pitchFamily="34" charset="0"/>
              </a:defRPr>
            </a:lvl1pPr>
          </a:lstStyle>
          <a:p>
            <a:pPr marL="0" lvl="0" indent="0">
              <a:lnSpc>
                <a:spcPct val="100000"/>
              </a:lnSpc>
              <a:spcBef>
                <a:spcPts val="0"/>
              </a:spcBef>
            </a:pPr>
            <a:r>
              <a:rPr lang="en-US" altLang="zh-CN" dirty="0"/>
              <a:t>Click to Edit Title</a:t>
            </a:r>
            <a:endParaRPr lang="en-US" dirty="0"/>
          </a:p>
        </p:txBody>
      </p:sp>
    </p:spTree>
    <p:extLst>
      <p:ext uri="{BB962C8B-B14F-4D97-AF65-F5344CB8AC3E}">
        <p14:creationId xmlns:p14="http://schemas.microsoft.com/office/powerpoint/2010/main" val="2853337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13#更多信息(可选)">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1019175" y="1844675"/>
            <a:ext cx="10153650" cy="4082880"/>
          </a:xfrm>
          <a:prstGeom prst="rect">
            <a:avLst/>
          </a:prstGeom>
        </p:spPr>
        <p:txBody>
          <a:bodyPr/>
          <a:lstStyle>
            <a:lvl1pPr marL="0" marR="0" indent="0" algn="just" defTabSz="914034" rtl="0" eaLnBrk="1" fontAlgn="ctr" latinLnBrk="0" hangingPunct="1">
              <a:lnSpc>
                <a:spcPct val="140000"/>
              </a:lnSpc>
              <a:spcBef>
                <a:spcPts val="792"/>
              </a:spcBef>
              <a:spcAft>
                <a:spcPts val="0"/>
              </a:spcAft>
              <a:buClrTx/>
              <a:buSzPct val="50000"/>
              <a:buFont typeface="Wingdings" panose="05000000000000000000" pitchFamily="2" charset="2"/>
              <a:buNone/>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pPr marL="302279" marR="0" lvl="0" indent="-302279" algn="just" defTabSz="914034" rtl="0" eaLnBrk="1" fontAlgn="ctr" latinLnBrk="0" hangingPunct="1">
              <a:lnSpc>
                <a:spcPct val="140000"/>
              </a:lnSpc>
              <a:spcBef>
                <a:spcPts val="792"/>
              </a:spcBef>
              <a:spcAft>
                <a:spcPts val="0"/>
              </a:spcAft>
              <a:buClrTx/>
              <a:buSzPct val="50000"/>
              <a:buFont typeface="Wingdings" panose="05000000000000000000" pitchFamily="2" charset="2"/>
              <a:buChar char="l"/>
              <a:tabLst/>
              <a:defRPr/>
            </a:pPr>
            <a:r>
              <a:rPr lang="en-US" altLang="zh-CN" dirty="0"/>
              <a:t>More information for trainees</a:t>
            </a:r>
            <a:endParaRPr lang="zh-CN" altLang="en-US" dirty="0"/>
          </a:p>
          <a:p>
            <a:endParaRPr lang="zh-CN" altLang="en-US" dirty="0"/>
          </a:p>
        </p:txBody>
      </p:sp>
      <p:cxnSp>
        <p:nvCxnSpPr>
          <p:cNvPr id="12"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4104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3" name="文本框 16">
            <a:extLst>
              <a:ext uri="{FF2B5EF4-FFF2-40B4-BE49-F238E27FC236}">
                <a16:creationId xmlns:a16="http://schemas.microsoft.com/office/drawing/2014/main" id="{568EC886-2612-1F43-AB51-21A76A078357}"/>
              </a:ext>
            </a:extLst>
          </p:cNvPr>
          <p:cNvSpPr txBox="1"/>
          <p:nvPr userDrawn="1"/>
        </p:nvSpPr>
        <p:spPr>
          <a:xfrm>
            <a:off x="918916" y="630373"/>
            <a:ext cx="4357283" cy="707886"/>
          </a:xfrm>
          <a:prstGeom prst="rect">
            <a:avLst/>
          </a:prstGeom>
          <a:noFill/>
        </p:spPr>
        <p:txBody>
          <a:bodyPr wrap="none" rtlCol="0">
            <a:spAutoFit/>
          </a:bodyPr>
          <a:lstStyle/>
          <a:p>
            <a:pPr algn="l" defTabSz="1001624" rtl="0" eaLnBrk="0" fontAlgn="ctr" hangingPunct="0">
              <a:spcBef>
                <a:spcPct val="0"/>
              </a:spcBef>
              <a:spcAft>
                <a:spcPct val="0"/>
              </a:spcAft>
            </a:pPr>
            <a:r>
              <a:rPr lang="en-US" altLang="zh-CN" sz="4000" b="0"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More Information</a:t>
            </a:r>
          </a:p>
        </p:txBody>
      </p:sp>
    </p:spTree>
    <p:extLst>
      <p:ext uri="{BB962C8B-B14F-4D97-AF65-F5344CB8AC3E}">
        <p14:creationId xmlns:p14="http://schemas.microsoft.com/office/powerpoint/2010/main" val="3627673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14#学习推荐(可选)">
    <p:spTree>
      <p:nvGrpSpPr>
        <p:cNvPr id="1" name=""/>
        <p:cNvGrpSpPr/>
        <p:nvPr/>
      </p:nvGrpSpPr>
      <p:grpSpPr>
        <a:xfrm>
          <a:off x="0" y="0"/>
          <a:ext cx="0" cy="0"/>
          <a:chOff x="0" y="0"/>
          <a:chExt cx="0" cy="0"/>
        </a:xfrm>
      </p:grpSpPr>
      <p:sp>
        <p:nvSpPr>
          <p:cNvPr id="3" name="文本占位符 6"/>
          <p:cNvSpPr>
            <a:spLocks noGrp="1"/>
          </p:cNvSpPr>
          <p:nvPr>
            <p:ph type="body" sz="quarter" idx="10"/>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endParaRPr lang="zh-CN" altLang="en-US" dirty="0"/>
          </a:p>
        </p:txBody>
      </p:sp>
      <p:cxnSp>
        <p:nvCxnSpPr>
          <p:cNvPr id="14"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4248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5" name="文本框 16">
            <a:extLst>
              <a:ext uri="{FF2B5EF4-FFF2-40B4-BE49-F238E27FC236}">
                <a16:creationId xmlns:a16="http://schemas.microsoft.com/office/drawing/2014/main" id="{568EC886-2612-1F43-AB51-21A76A078357}"/>
              </a:ext>
            </a:extLst>
          </p:cNvPr>
          <p:cNvSpPr txBox="1"/>
          <p:nvPr userDrawn="1"/>
        </p:nvSpPr>
        <p:spPr>
          <a:xfrm>
            <a:off x="918916" y="630373"/>
            <a:ext cx="4509568" cy="707886"/>
          </a:xfrm>
          <a:prstGeom prst="rect">
            <a:avLst/>
          </a:prstGeom>
          <a:noFill/>
        </p:spPr>
        <p:txBody>
          <a:bodyPr wrap="none" rtlCol="0">
            <a:spAutoFit/>
          </a:bodyPr>
          <a:lstStyle/>
          <a:p>
            <a:pPr algn="l" defTabSz="1001624" rtl="0" eaLnBrk="0" fontAlgn="ctr" hangingPunct="0">
              <a:spcBef>
                <a:spcPct val="0"/>
              </a:spcBef>
              <a:spcAft>
                <a:spcPct val="0"/>
              </a:spcAft>
            </a:pPr>
            <a:r>
              <a:rPr lang="en-US" altLang="zh-CN" sz="4000" b="0"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Recommendations</a:t>
            </a:r>
          </a:p>
        </p:txBody>
      </p:sp>
    </p:spTree>
    <p:extLst>
      <p:ext uri="{BB962C8B-B14F-4D97-AF65-F5344CB8AC3E}">
        <p14:creationId xmlns:p14="http://schemas.microsoft.com/office/powerpoint/2010/main" val="3009960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7#标题和内容（两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455613" y="447468"/>
            <a:ext cx="11293475" cy="1001920"/>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en-US" altLang="zh-CN" dirty="0"/>
              <a:t>Title</a:t>
            </a:r>
            <a:endParaRPr lang="zh-CN" altLang="en-US" dirty="0"/>
          </a:p>
        </p:txBody>
      </p:sp>
      <p:sp>
        <p:nvSpPr>
          <p:cNvPr id="9" name="文本占位符 6"/>
          <p:cNvSpPr>
            <a:spLocks noGrp="1"/>
          </p:cNvSpPr>
          <p:nvPr>
            <p:ph type="body" sz="quarter" idx="10" hasCustomPrompt="1"/>
          </p:nvPr>
        </p:nvSpPr>
        <p:spPr>
          <a:xfrm>
            <a:off x="455613" y="1484312"/>
            <a:ext cx="11293476" cy="4443243"/>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a:t>Click here to edit</a:t>
            </a:r>
            <a:endParaRPr lang="zh-CN" altLang="en-US" dirty="0"/>
          </a:p>
        </p:txBody>
      </p:sp>
    </p:spTree>
    <p:extLst>
      <p:ext uri="{BB962C8B-B14F-4D97-AF65-F5344CB8AC3E}">
        <p14:creationId xmlns:p14="http://schemas.microsoft.com/office/powerpoint/2010/main" val="3572546927"/>
      </p:ext>
    </p:extLst>
  </p:cSld>
  <p:clrMapOvr>
    <a:masterClrMapping/>
  </p:clrMapOvr>
  <p:extLst mod="1">
    <p:ext uri="{DCECCB84-F9BA-43D5-87BE-67443E8EF086}">
      <p15:sldGuideLst xmlns:p15="http://schemas.microsoft.com/office/powerpoint/2012/main">
        <p15:guide id="1" orient="horz" pos="93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7*#标题和内容（一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455612" y="447468"/>
            <a:ext cx="11293475" cy="497095"/>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en-US" altLang="zh-CN" dirty="0"/>
              <a:t>Title</a:t>
            </a:r>
            <a:endParaRPr lang="zh-CN" altLang="en-US" dirty="0"/>
          </a:p>
        </p:txBody>
      </p:sp>
      <p:sp>
        <p:nvSpPr>
          <p:cNvPr id="9" name="文本占位符 6"/>
          <p:cNvSpPr>
            <a:spLocks noGrp="1"/>
          </p:cNvSpPr>
          <p:nvPr>
            <p:ph type="body" sz="quarter" idx="10" hasCustomPrompt="1"/>
          </p:nvPr>
        </p:nvSpPr>
        <p:spPr>
          <a:xfrm>
            <a:off x="455612" y="1052514"/>
            <a:ext cx="11293476" cy="4875042"/>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a:t>Click here to edit</a:t>
            </a:r>
            <a:endParaRPr lang="zh-CN" altLang="en-US" dirty="0"/>
          </a:p>
        </p:txBody>
      </p:sp>
    </p:spTree>
    <p:extLst>
      <p:ext uri="{BB962C8B-B14F-4D97-AF65-F5344CB8AC3E}">
        <p14:creationId xmlns:p14="http://schemas.microsoft.com/office/powerpoint/2010/main" val="3627839514"/>
      </p:ext>
    </p:extLst>
  </p:cSld>
  <p:clrMapOvr>
    <a:masterClrMapping/>
  </p:clrMapOvr>
  <p:extLst mod="1">
    <p:ext uri="{DCECCB84-F9BA-43D5-87BE-67443E8EF086}">
      <p15:sldGuideLst xmlns:p15="http://schemas.microsoft.com/office/powerpoint/2012/main">
        <p15:guide id="1" orient="horz" pos="595">
          <p15:clr>
            <a:srgbClr val="FBAE40"/>
          </p15:clr>
        </p15:guide>
        <p15:guide id="0" orient="horz" pos="66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8#仅标题（两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455613" y="447468"/>
            <a:ext cx="11293475" cy="1001920"/>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en-US" altLang="zh-CN" dirty="0"/>
              <a:t>Title</a:t>
            </a:r>
            <a:endParaRPr lang="zh-CN" altLang="en-US" dirty="0"/>
          </a:p>
        </p:txBody>
      </p:sp>
    </p:spTree>
    <p:extLst>
      <p:ext uri="{BB962C8B-B14F-4D97-AF65-F5344CB8AC3E}">
        <p14:creationId xmlns:p14="http://schemas.microsoft.com/office/powerpoint/2010/main" val="3018698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8*#仅标题（一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455613" y="447468"/>
            <a:ext cx="11293475" cy="497095"/>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en-US" altLang="zh-CN" dirty="0"/>
              <a:t>Title</a:t>
            </a:r>
            <a:endParaRPr lang="zh-CN" altLang="en-US" dirty="0"/>
          </a:p>
        </p:txBody>
      </p:sp>
    </p:spTree>
    <p:extLst>
      <p:ext uri="{BB962C8B-B14F-4D97-AF65-F5344CB8AC3E}">
        <p14:creationId xmlns:p14="http://schemas.microsoft.com/office/powerpoint/2010/main" val="3722428761"/>
      </p:ext>
    </p:extLst>
  </p:cSld>
  <p:clrMapOvr>
    <a:masterClrMapping/>
  </p:clrMapOvr>
  <p:extLst mod="1">
    <p:ext uri="{DCECCB84-F9BA-43D5-87BE-67443E8EF086}">
      <p15:sldGuideLst xmlns:p15="http://schemas.microsoft.com/office/powerpoint/2012/main">
        <p15:guide id="1" orient="horz" pos="59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9#全白背景">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485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15#谢谢">
    <p:bg>
      <p:bgPr>
        <a:solidFill>
          <a:srgbClr val="FFFFFF"/>
        </a:solidFill>
        <a:effectLst/>
      </p:bgPr>
    </p:bg>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42AF307D-40F4-EC4C-9108-79E948007529}"/>
              </a:ext>
            </a:extLst>
          </p:cNvPr>
          <p:cNvSpPr txBox="1"/>
          <p:nvPr userDrawn="1"/>
        </p:nvSpPr>
        <p:spPr>
          <a:xfrm>
            <a:off x="607486" y="1402064"/>
            <a:ext cx="3921034" cy="854717"/>
          </a:xfrm>
          <a:prstGeom prst="rect">
            <a:avLst/>
          </a:prstGeom>
          <a:noFill/>
        </p:spPr>
        <p:txBody>
          <a:bodyPr wrap="square" rtlCol="0">
            <a:spAutoFit/>
          </a:bodyPr>
          <a:lstStyle/>
          <a:p>
            <a:pPr algn="l"/>
            <a:r>
              <a:rPr lang="en-US" sz="4940" dirty="0">
                <a:solidFill>
                  <a:schemeClr val="tx1"/>
                </a:solidFill>
              </a:rPr>
              <a:t>Thank you.</a:t>
            </a:r>
          </a:p>
        </p:txBody>
      </p:sp>
    </p:spTree>
    <p:extLst>
      <p:ext uri="{BB962C8B-B14F-4D97-AF65-F5344CB8AC3E}">
        <p14:creationId xmlns:p14="http://schemas.microsoft.com/office/powerpoint/2010/main" val="2920922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修订记录">
    <p:spTree>
      <p:nvGrpSpPr>
        <p:cNvPr id="1" name=""/>
        <p:cNvGrpSpPr/>
        <p:nvPr/>
      </p:nvGrpSpPr>
      <p:grpSpPr>
        <a:xfrm>
          <a:off x="0" y="0"/>
          <a:ext cx="0" cy="0"/>
          <a:chOff x="0" y="0"/>
          <a:chExt cx="0" cy="0"/>
        </a:xfrm>
      </p:grpSpPr>
      <p:sp>
        <p:nvSpPr>
          <p:cNvPr id="31" name="Rectangle 2"/>
          <p:cNvSpPr>
            <a:spLocks noChangeArrowheads="1"/>
          </p:cNvSpPr>
          <p:nvPr userDrawn="1"/>
        </p:nvSpPr>
        <p:spPr bwMode="auto">
          <a:xfrm>
            <a:off x="952501" y="368660"/>
            <a:ext cx="3368597" cy="479425"/>
          </a:xfrm>
          <a:prstGeom prst="rect">
            <a:avLst/>
          </a:prstGeom>
          <a:noFill/>
          <a:ln w="9525">
            <a:noFill/>
            <a:miter lim="800000"/>
            <a:headEnd/>
            <a:tailEnd/>
          </a:ln>
        </p:spPr>
        <p:txBody>
          <a:bodyPr lIns="78258" tIns="39127" rIns="78258" bIns="39127" anchor="ctr"/>
          <a:lstStyle/>
          <a:p>
            <a:pPr marL="0" marR="0" lvl="0" indent="0" algn="l" defTabSz="1001624" rtl="0" eaLnBrk="0" fontAlgn="ctr" latinLnBrk="0" hangingPunct="0">
              <a:lnSpc>
                <a:spcPct val="100000"/>
              </a:lnSpc>
              <a:spcBef>
                <a:spcPct val="0"/>
              </a:spcBef>
              <a:spcAft>
                <a:spcPct val="0"/>
              </a:spcAft>
              <a:buClrTx/>
              <a:buSzTx/>
              <a:buFontTx/>
              <a:buNone/>
              <a:tabLst/>
              <a:defRPr/>
            </a:pPr>
            <a:r>
              <a:rPr lang="en-US" altLang="zh-CN" sz="3500" b="0" baseline="0" dirty="0">
                <a:solidFill>
                  <a:srgbClr val="404040"/>
                </a:solidFill>
                <a:latin typeface="Huawei Sans" panose="020C0503030203020204" pitchFamily="34" charset="0"/>
                <a:ea typeface="方正兰亭黑简体" panose="02000000000000000000" pitchFamily="2" charset="-122"/>
              </a:rPr>
              <a:t>Revision Record</a:t>
            </a:r>
            <a:endParaRPr lang="zh-CN" altLang="en-US" sz="3500" b="0" baseline="0" dirty="0">
              <a:solidFill>
                <a:srgbClr val="404040"/>
              </a:solidFill>
              <a:latin typeface="Huawei Sans" panose="020C0503030203020204" pitchFamily="34" charset="0"/>
              <a:ea typeface="方正兰亭黑简体" panose="02000000000000000000" pitchFamily="2" charset="-122"/>
            </a:endParaRPr>
          </a:p>
        </p:txBody>
      </p:sp>
      <p:sp>
        <p:nvSpPr>
          <p:cNvPr id="32" name="Text Box 58"/>
          <p:cNvSpPr txBox="1">
            <a:spLocks noChangeArrowheads="1"/>
          </p:cNvSpPr>
          <p:nvPr userDrawn="1"/>
        </p:nvSpPr>
        <p:spPr bwMode="auto">
          <a:xfrm>
            <a:off x="7487791" y="368660"/>
            <a:ext cx="3996445" cy="523220"/>
          </a:xfrm>
          <a:prstGeom prst="rect">
            <a:avLst/>
          </a:prstGeom>
          <a:noFill/>
          <a:ln w="9525" algn="ctr">
            <a:noFill/>
            <a:miter lim="800000"/>
            <a:headEnd/>
            <a:tailEnd/>
          </a:ln>
        </p:spPr>
        <p:txBody>
          <a:bodyPr wrap="square">
            <a:spAutoFit/>
          </a:bodyPr>
          <a:lstStyle/>
          <a:p>
            <a:pPr fontAlgn="ctr">
              <a:spcBef>
                <a:spcPct val="50000"/>
              </a:spcBef>
            </a:pPr>
            <a:r>
              <a:rPr lang="en-US" altLang="zh-CN" sz="2800" kern="1200" baseline="0" dirty="0">
                <a:solidFill>
                  <a:srgbClr val="404040"/>
                </a:solidFill>
                <a:latin typeface="Huawei Sans" panose="020C0503030203020204" pitchFamily="34" charset="0"/>
                <a:ea typeface="方正兰亭黑简体" panose="02000000000000000000" pitchFamily="2" charset="-122"/>
                <a:cs typeface="+mn-cs"/>
              </a:rPr>
              <a:t>Do Not Print This Page</a:t>
            </a:r>
            <a:endParaRPr lang="zh-CN" altLang="en-US" sz="2800" kern="1200" baseline="0" dirty="0">
              <a:solidFill>
                <a:srgbClr val="404040"/>
              </a:solidFill>
              <a:latin typeface="Huawei Sans" panose="020C0503030203020204" pitchFamily="34" charset="0"/>
              <a:ea typeface="方正兰亭黑简体" panose="02000000000000000000" pitchFamily="2" charset="-122"/>
              <a:cs typeface="+mn-cs"/>
            </a:endParaRPr>
          </a:p>
        </p:txBody>
      </p:sp>
      <p:graphicFrame>
        <p:nvGraphicFramePr>
          <p:cNvPr id="33" name="Group 3"/>
          <p:cNvGraphicFramePr>
            <a:graphicFrameLocks noGrp="1"/>
          </p:cNvGraphicFramePr>
          <p:nvPr userDrawn="1">
            <p:extLst>
              <p:ext uri="{D42A27DB-BD31-4B8C-83A1-F6EECF244321}">
                <p14:modId xmlns:p14="http://schemas.microsoft.com/office/powerpoint/2010/main" val="1929617703"/>
              </p:ext>
            </p:extLst>
          </p:nvPr>
        </p:nvGraphicFramePr>
        <p:xfrm>
          <a:off x="1007534" y="1383305"/>
          <a:ext cx="10165988" cy="1082675"/>
        </p:xfrm>
        <a:graphic>
          <a:graphicData uri="http://schemas.openxmlformats.org/drawingml/2006/table">
            <a:tbl>
              <a:tblPr/>
              <a:tblGrid>
                <a:gridCol w="3059004">
                  <a:extLst>
                    <a:ext uri="{9D8B030D-6E8A-4147-A177-3AD203B41FA5}">
                      <a16:colId xmlns:a16="http://schemas.microsoft.com/office/drawing/2014/main" val="20000"/>
                    </a:ext>
                  </a:extLst>
                </a:gridCol>
                <a:gridCol w="2155444">
                  <a:extLst>
                    <a:ext uri="{9D8B030D-6E8A-4147-A177-3AD203B41FA5}">
                      <a16:colId xmlns:a16="http://schemas.microsoft.com/office/drawing/2014/main" val="20001"/>
                    </a:ext>
                  </a:extLst>
                </a:gridCol>
                <a:gridCol w="2873927">
                  <a:extLst>
                    <a:ext uri="{9D8B030D-6E8A-4147-A177-3AD203B41FA5}">
                      <a16:colId xmlns:a16="http://schemas.microsoft.com/office/drawing/2014/main" val="20002"/>
                    </a:ext>
                  </a:extLst>
                </a:gridCol>
                <a:gridCol w="2077613">
                  <a:extLst>
                    <a:ext uri="{9D8B030D-6E8A-4147-A177-3AD203B41FA5}">
                      <a16:colId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Course Code</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Product</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Product Version</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mj-lt"/>
                          <a:ea typeface="方正兰亭黑简体" panose="02000000000000000000" pitchFamily="2" charset="-122"/>
                        </a:rPr>
                        <a:t>Course Version</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34" name="Group 21"/>
          <p:cNvGraphicFramePr>
            <a:graphicFrameLocks noGrp="1"/>
          </p:cNvGraphicFramePr>
          <p:nvPr userDrawn="1">
            <p:extLst>
              <p:ext uri="{D42A27DB-BD31-4B8C-83A1-F6EECF244321}">
                <p14:modId xmlns:p14="http://schemas.microsoft.com/office/powerpoint/2010/main" val="3410618701"/>
              </p:ext>
            </p:extLst>
          </p:nvPr>
        </p:nvGraphicFramePr>
        <p:xfrm>
          <a:off x="1007533" y="2680416"/>
          <a:ext cx="10177140" cy="3038475"/>
        </p:xfrm>
        <a:graphic>
          <a:graphicData uri="http://schemas.openxmlformats.org/drawingml/2006/table">
            <a:tbl>
              <a:tblPr/>
              <a:tblGrid>
                <a:gridCol w="3085809">
                  <a:extLst>
                    <a:ext uri="{9D8B030D-6E8A-4147-A177-3AD203B41FA5}">
                      <a16:colId xmlns:a16="http://schemas.microsoft.com/office/drawing/2014/main" val="20000"/>
                    </a:ext>
                  </a:extLst>
                </a:gridCol>
                <a:gridCol w="2155920">
                  <a:extLst>
                    <a:ext uri="{9D8B030D-6E8A-4147-A177-3AD203B41FA5}">
                      <a16:colId xmlns:a16="http://schemas.microsoft.com/office/drawing/2014/main" val="20001"/>
                    </a:ext>
                  </a:extLst>
                </a:gridCol>
                <a:gridCol w="2912127">
                  <a:extLst>
                    <a:ext uri="{9D8B030D-6E8A-4147-A177-3AD203B41FA5}">
                      <a16:colId xmlns:a16="http://schemas.microsoft.com/office/drawing/2014/main" val="20002"/>
                    </a:ext>
                  </a:extLst>
                </a:gridCol>
                <a:gridCol w="2023284">
                  <a:extLst>
                    <a:ext uri="{9D8B030D-6E8A-4147-A177-3AD203B41FA5}">
                      <a16:colId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Author/ID</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Date</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Reviewer/ID</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New</a:t>
                      </a:r>
                      <a:r>
                        <a:rPr kumimoji="1" lang="zh-CN" altLang="zh-CN" sz="1600" b="1" i="0" u="none" strike="noStrike" cap="none" normalizeH="0" baseline="0" dirty="0">
                          <a:ln>
                            <a:noFill/>
                          </a:ln>
                          <a:solidFill>
                            <a:schemeClr val="tx1"/>
                          </a:solidFill>
                          <a:effectLst/>
                          <a:latin typeface="+mj-lt"/>
                          <a:ea typeface="方正兰亭黑简体" panose="02000000000000000000" pitchFamily="2" charset="-122"/>
                        </a:rPr>
                        <a:t>/</a:t>
                      </a: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Update</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5" name="文本占位符 7"/>
          <p:cNvSpPr>
            <a:spLocks noGrp="1"/>
          </p:cNvSpPr>
          <p:nvPr>
            <p:ph type="body" sz="quarter" idx="17" hasCustomPrompt="1"/>
          </p:nvPr>
        </p:nvSpPr>
        <p:spPr>
          <a:xfrm>
            <a:off x="1007535" y="1954509"/>
            <a:ext cx="3024237"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Course Code</a:t>
            </a:r>
          </a:p>
        </p:txBody>
      </p:sp>
      <p:sp>
        <p:nvSpPr>
          <p:cNvPr id="36" name="文本占位符 7"/>
          <p:cNvSpPr>
            <a:spLocks noGrp="1"/>
          </p:cNvSpPr>
          <p:nvPr>
            <p:ph type="body" sz="quarter" idx="18" hasCustomPrompt="1"/>
          </p:nvPr>
        </p:nvSpPr>
        <p:spPr>
          <a:xfrm>
            <a:off x="4079776" y="1954509"/>
            <a:ext cx="21100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Product</a:t>
            </a:r>
          </a:p>
        </p:txBody>
      </p:sp>
      <p:sp>
        <p:nvSpPr>
          <p:cNvPr id="37" name="文本占位符 7"/>
          <p:cNvSpPr>
            <a:spLocks noGrp="1"/>
          </p:cNvSpPr>
          <p:nvPr>
            <p:ph type="body" sz="quarter" idx="19" hasCustomPrompt="1"/>
          </p:nvPr>
        </p:nvSpPr>
        <p:spPr>
          <a:xfrm>
            <a:off x="6239934" y="1954509"/>
            <a:ext cx="284439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V5R2</a:t>
            </a:r>
          </a:p>
        </p:txBody>
      </p:sp>
      <p:sp>
        <p:nvSpPr>
          <p:cNvPr id="38" name="文本占位符 7"/>
          <p:cNvSpPr>
            <a:spLocks noGrp="1"/>
          </p:cNvSpPr>
          <p:nvPr>
            <p:ph type="body" sz="quarter" idx="20" hasCustomPrompt="1"/>
          </p:nvPr>
        </p:nvSpPr>
        <p:spPr>
          <a:xfrm>
            <a:off x="9084333" y="1954509"/>
            <a:ext cx="2089190"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V1.0</a:t>
            </a:r>
          </a:p>
        </p:txBody>
      </p:sp>
      <p:sp>
        <p:nvSpPr>
          <p:cNvPr id="39" name="文本占位符 7"/>
          <p:cNvSpPr>
            <a:spLocks noGrp="1"/>
          </p:cNvSpPr>
          <p:nvPr>
            <p:ph type="body" sz="quarter" idx="13" hasCustomPrompt="1"/>
          </p:nvPr>
        </p:nvSpPr>
        <p:spPr>
          <a:xfrm>
            <a:off x="1007533" y="3239574"/>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0" name="文本占位符 7"/>
          <p:cNvSpPr>
            <a:spLocks noGrp="1"/>
          </p:cNvSpPr>
          <p:nvPr>
            <p:ph type="body" sz="quarter" idx="14" hasCustomPrompt="1"/>
          </p:nvPr>
        </p:nvSpPr>
        <p:spPr>
          <a:xfrm>
            <a:off x="4079776" y="3239574"/>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1" name="文本占位符 7"/>
          <p:cNvSpPr>
            <a:spLocks noGrp="1"/>
          </p:cNvSpPr>
          <p:nvPr>
            <p:ph type="body" sz="quarter" idx="15" hasCustomPrompt="1"/>
          </p:nvPr>
        </p:nvSpPr>
        <p:spPr>
          <a:xfrm>
            <a:off x="6239933" y="3239574"/>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2" name="文本占位符 7"/>
          <p:cNvSpPr>
            <a:spLocks noGrp="1"/>
          </p:cNvSpPr>
          <p:nvPr>
            <p:ph type="body" sz="quarter" idx="16" hasCustomPrompt="1"/>
          </p:nvPr>
        </p:nvSpPr>
        <p:spPr>
          <a:xfrm>
            <a:off x="9168341" y="3239574"/>
            <a:ext cx="20107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3" name="文本占位符 7">
            <a:extLst>
              <a:ext uri="{FF2B5EF4-FFF2-40B4-BE49-F238E27FC236}">
                <a16:creationId xmlns:a16="http://schemas.microsoft.com/office/drawing/2014/main" id="{44F86C3E-C49E-485B-8EB0-960F41282238}"/>
              </a:ext>
            </a:extLst>
          </p:cNvPr>
          <p:cNvSpPr>
            <a:spLocks noGrp="1"/>
          </p:cNvSpPr>
          <p:nvPr>
            <p:ph type="body" sz="quarter" idx="21" hasCustomPrompt="1"/>
          </p:nvPr>
        </p:nvSpPr>
        <p:spPr>
          <a:xfrm>
            <a:off x="1019436" y="3758738"/>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4" name="文本占位符 7">
            <a:extLst>
              <a:ext uri="{FF2B5EF4-FFF2-40B4-BE49-F238E27FC236}">
                <a16:creationId xmlns:a16="http://schemas.microsoft.com/office/drawing/2014/main" id="{DB3D228B-4BFD-4782-B68D-12F66EA8C589}"/>
              </a:ext>
            </a:extLst>
          </p:cNvPr>
          <p:cNvSpPr>
            <a:spLocks noGrp="1"/>
          </p:cNvSpPr>
          <p:nvPr>
            <p:ph type="body" sz="quarter" idx="22" hasCustomPrompt="1"/>
          </p:nvPr>
        </p:nvSpPr>
        <p:spPr>
          <a:xfrm>
            <a:off x="4091679" y="3758738"/>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5" name="文本占位符 7">
            <a:extLst>
              <a:ext uri="{FF2B5EF4-FFF2-40B4-BE49-F238E27FC236}">
                <a16:creationId xmlns:a16="http://schemas.microsoft.com/office/drawing/2014/main" id="{FECCD724-6B1F-4104-8A9B-6B6764A3F859}"/>
              </a:ext>
            </a:extLst>
          </p:cNvPr>
          <p:cNvSpPr>
            <a:spLocks noGrp="1"/>
          </p:cNvSpPr>
          <p:nvPr>
            <p:ph type="body" sz="quarter" idx="23" hasCustomPrompt="1"/>
          </p:nvPr>
        </p:nvSpPr>
        <p:spPr>
          <a:xfrm>
            <a:off x="6251836" y="3758738"/>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6" name="文本占位符 7">
            <a:extLst>
              <a:ext uri="{FF2B5EF4-FFF2-40B4-BE49-F238E27FC236}">
                <a16:creationId xmlns:a16="http://schemas.microsoft.com/office/drawing/2014/main" id="{57E1C633-41F6-4A25-9DB3-D6799CE610DD}"/>
              </a:ext>
            </a:extLst>
          </p:cNvPr>
          <p:cNvSpPr>
            <a:spLocks noGrp="1"/>
          </p:cNvSpPr>
          <p:nvPr>
            <p:ph type="body" sz="quarter" idx="24" hasCustomPrompt="1"/>
          </p:nvPr>
        </p:nvSpPr>
        <p:spPr>
          <a:xfrm>
            <a:off x="9180244" y="3758738"/>
            <a:ext cx="2016166"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7" name="文本占位符 7">
            <a:extLst>
              <a:ext uri="{FF2B5EF4-FFF2-40B4-BE49-F238E27FC236}">
                <a16:creationId xmlns:a16="http://schemas.microsoft.com/office/drawing/2014/main" id="{C68CBD59-B896-4217-9781-389A1B11CE8D}"/>
              </a:ext>
            </a:extLst>
          </p:cNvPr>
          <p:cNvSpPr>
            <a:spLocks noGrp="1"/>
          </p:cNvSpPr>
          <p:nvPr>
            <p:ph type="body" sz="quarter" idx="25" hasCustomPrompt="1"/>
          </p:nvPr>
        </p:nvSpPr>
        <p:spPr>
          <a:xfrm>
            <a:off x="995796" y="4227621"/>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8" name="文本占位符 7">
            <a:extLst>
              <a:ext uri="{FF2B5EF4-FFF2-40B4-BE49-F238E27FC236}">
                <a16:creationId xmlns:a16="http://schemas.microsoft.com/office/drawing/2014/main" id="{791E82EE-AF55-486C-953D-3BD5CEE81CE4}"/>
              </a:ext>
            </a:extLst>
          </p:cNvPr>
          <p:cNvSpPr>
            <a:spLocks noGrp="1"/>
          </p:cNvSpPr>
          <p:nvPr>
            <p:ph type="body" sz="quarter" idx="26" hasCustomPrompt="1"/>
          </p:nvPr>
        </p:nvSpPr>
        <p:spPr>
          <a:xfrm>
            <a:off x="4068039" y="4227621"/>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9" name="文本占位符 7">
            <a:extLst>
              <a:ext uri="{FF2B5EF4-FFF2-40B4-BE49-F238E27FC236}">
                <a16:creationId xmlns:a16="http://schemas.microsoft.com/office/drawing/2014/main" id="{0F4FBCD0-2E04-4942-AFAF-B2774F425FB6}"/>
              </a:ext>
            </a:extLst>
          </p:cNvPr>
          <p:cNvSpPr>
            <a:spLocks noGrp="1"/>
          </p:cNvSpPr>
          <p:nvPr>
            <p:ph type="body" sz="quarter" idx="27" hasCustomPrompt="1"/>
          </p:nvPr>
        </p:nvSpPr>
        <p:spPr>
          <a:xfrm>
            <a:off x="6228196" y="4227621"/>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0" name="文本占位符 7">
            <a:extLst>
              <a:ext uri="{FF2B5EF4-FFF2-40B4-BE49-F238E27FC236}">
                <a16:creationId xmlns:a16="http://schemas.microsoft.com/office/drawing/2014/main" id="{701F8BDF-8D3E-4528-8B32-92CDA38CF25C}"/>
              </a:ext>
            </a:extLst>
          </p:cNvPr>
          <p:cNvSpPr>
            <a:spLocks noGrp="1"/>
          </p:cNvSpPr>
          <p:nvPr>
            <p:ph type="body" sz="quarter" idx="28" hasCustomPrompt="1"/>
          </p:nvPr>
        </p:nvSpPr>
        <p:spPr>
          <a:xfrm>
            <a:off x="9156604" y="4227621"/>
            <a:ext cx="2039806"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1" name="文本占位符 7">
            <a:extLst>
              <a:ext uri="{FF2B5EF4-FFF2-40B4-BE49-F238E27FC236}">
                <a16:creationId xmlns:a16="http://schemas.microsoft.com/office/drawing/2014/main" id="{2DAE044E-F1B2-424B-BDD0-3E92A10C4695}"/>
              </a:ext>
            </a:extLst>
          </p:cNvPr>
          <p:cNvSpPr>
            <a:spLocks noGrp="1"/>
          </p:cNvSpPr>
          <p:nvPr>
            <p:ph type="body" sz="quarter" idx="29" hasCustomPrompt="1"/>
          </p:nvPr>
        </p:nvSpPr>
        <p:spPr>
          <a:xfrm>
            <a:off x="1019436" y="4731677"/>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2" name="文本占位符 7">
            <a:extLst>
              <a:ext uri="{FF2B5EF4-FFF2-40B4-BE49-F238E27FC236}">
                <a16:creationId xmlns:a16="http://schemas.microsoft.com/office/drawing/2014/main" id="{19929436-360F-44DC-A864-1DA42B59198F}"/>
              </a:ext>
            </a:extLst>
          </p:cNvPr>
          <p:cNvSpPr>
            <a:spLocks noGrp="1"/>
          </p:cNvSpPr>
          <p:nvPr>
            <p:ph type="body" sz="quarter" idx="30" hasCustomPrompt="1"/>
          </p:nvPr>
        </p:nvSpPr>
        <p:spPr>
          <a:xfrm>
            <a:off x="4091679" y="4731677"/>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3" name="文本占位符 7">
            <a:extLst>
              <a:ext uri="{FF2B5EF4-FFF2-40B4-BE49-F238E27FC236}">
                <a16:creationId xmlns:a16="http://schemas.microsoft.com/office/drawing/2014/main" id="{E3F04EDE-0D87-45F2-9033-289878AAF2FA}"/>
              </a:ext>
            </a:extLst>
          </p:cNvPr>
          <p:cNvSpPr>
            <a:spLocks noGrp="1"/>
          </p:cNvSpPr>
          <p:nvPr>
            <p:ph type="body" sz="quarter" idx="31" hasCustomPrompt="1"/>
          </p:nvPr>
        </p:nvSpPr>
        <p:spPr>
          <a:xfrm>
            <a:off x="6251836" y="4731677"/>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4" name="文本占位符 7">
            <a:extLst>
              <a:ext uri="{FF2B5EF4-FFF2-40B4-BE49-F238E27FC236}">
                <a16:creationId xmlns:a16="http://schemas.microsoft.com/office/drawing/2014/main" id="{3F9FD2BB-87FB-42F0-8418-F87E96763F68}"/>
              </a:ext>
            </a:extLst>
          </p:cNvPr>
          <p:cNvSpPr>
            <a:spLocks noGrp="1"/>
          </p:cNvSpPr>
          <p:nvPr>
            <p:ph type="body" sz="quarter" idx="32" hasCustomPrompt="1"/>
          </p:nvPr>
        </p:nvSpPr>
        <p:spPr>
          <a:xfrm>
            <a:off x="9180244" y="4731677"/>
            <a:ext cx="2004429"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5" name="文本占位符 7">
            <a:extLst>
              <a:ext uri="{FF2B5EF4-FFF2-40B4-BE49-F238E27FC236}">
                <a16:creationId xmlns:a16="http://schemas.microsoft.com/office/drawing/2014/main" id="{450C36C1-EC46-4EAC-8A54-EFB2EF58F730}"/>
              </a:ext>
            </a:extLst>
          </p:cNvPr>
          <p:cNvSpPr>
            <a:spLocks noGrp="1"/>
          </p:cNvSpPr>
          <p:nvPr>
            <p:ph type="body" sz="quarter" idx="33" hasCustomPrompt="1"/>
          </p:nvPr>
        </p:nvSpPr>
        <p:spPr>
          <a:xfrm>
            <a:off x="995796" y="5199729"/>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6" name="文本占位符 7">
            <a:extLst>
              <a:ext uri="{FF2B5EF4-FFF2-40B4-BE49-F238E27FC236}">
                <a16:creationId xmlns:a16="http://schemas.microsoft.com/office/drawing/2014/main" id="{06E305FB-6351-4BDD-B27A-CA91C0B55424}"/>
              </a:ext>
            </a:extLst>
          </p:cNvPr>
          <p:cNvSpPr>
            <a:spLocks noGrp="1"/>
          </p:cNvSpPr>
          <p:nvPr>
            <p:ph type="body" sz="quarter" idx="34" hasCustomPrompt="1"/>
          </p:nvPr>
        </p:nvSpPr>
        <p:spPr>
          <a:xfrm>
            <a:off x="4068039" y="5199729"/>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7" name="文本占位符 7">
            <a:extLst>
              <a:ext uri="{FF2B5EF4-FFF2-40B4-BE49-F238E27FC236}">
                <a16:creationId xmlns:a16="http://schemas.microsoft.com/office/drawing/2014/main" id="{986CE630-9BBE-44AB-B3AC-29A48255E185}"/>
              </a:ext>
            </a:extLst>
          </p:cNvPr>
          <p:cNvSpPr>
            <a:spLocks noGrp="1"/>
          </p:cNvSpPr>
          <p:nvPr>
            <p:ph type="body" sz="quarter" idx="35" hasCustomPrompt="1"/>
          </p:nvPr>
        </p:nvSpPr>
        <p:spPr>
          <a:xfrm>
            <a:off x="6228196" y="5199729"/>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8" name="文本占位符 7">
            <a:extLst>
              <a:ext uri="{FF2B5EF4-FFF2-40B4-BE49-F238E27FC236}">
                <a16:creationId xmlns:a16="http://schemas.microsoft.com/office/drawing/2014/main" id="{4DDD786F-E21B-4BBC-A377-D2EC3EE50688}"/>
              </a:ext>
            </a:extLst>
          </p:cNvPr>
          <p:cNvSpPr>
            <a:spLocks noGrp="1"/>
          </p:cNvSpPr>
          <p:nvPr>
            <p:ph type="body" sz="quarter" idx="36" hasCustomPrompt="1"/>
          </p:nvPr>
        </p:nvSpPr>
        <p:spPr>
          <a:xfrm>
            <a:off x="9156604" y="5199729"/>
            <a:ext cx="2016221"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Tree>
    <p:extLst>
      <p:ext uri="{BB962C8B-B14F-4D97-AF65-F5344CB8AC3E}">
        <p14:creationId xmlns:p14="http://schemas.microsoft.com/office/powerpoint/2010/main" val="3977709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3#前言">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302279" indent="-302279" algn="just" eaLnBrk="1" fontAlgn="ctr" hangingPunct="1">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eaLnBrk="1" hangingPunct="1"/>
            <a:r>
              <a:rPr lang="en-US" altLang="zh-CN" dirty="0"/>
              <a:t>The chapter describes ...</a:t>
            </a:r>
            <a:endParaRPr lang="zh-CN" altLang="en-US" dirty="0"/>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cxnSp>
        <p:nvCxnSpPr>
          <p:cNvPr id="14"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216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id="{568EC886-2612-1F43-AB51-21A76A078357}"/>
              </a:ext>
            </a:extLst>
          </p:cNvPr>
          <p:cNvSpPr txBox="1"/>
          <p:nvPr userDrawn="1"/>
        </p:nvSpPr>
        <p:spPr>
          <a:xfrm>
            <a:off x="918916" y="630373"/>
            <a:ext cx="2398413" cy="707886"/>
          </a:xfrm>
          <a:prstGeom prst="rect">
            <a:avLst/>
          </a:prstGeom>
          <a:noFill/>
        </p:spPr>
        <p:txBody>
          <a:bodyPr wrap="none" rtlCol="0">
            <a:spAutoFit/>
          </a:bodyPr>
          <a:lstStyle/>
          <a:p>
            <a:pPr marL="0" marR="0" lvl="0" indent="0" algn="l" defTabSz="914478" rtl="0" eaLnBrk="1" fontAlgn="auto" latinLnBrk="0" hangingPunct="1">
              <a:lnSpc>
                <a:spcPct val="100000"/>
              </a:lnSpc>
              <a:spcBef>
                <a:spcPts val="0"/>
              </a:spcBef>
              <a:spcAft>
                <a:spcPts val="0"/>
              </a:spcAft>
              <a:buClrTx/>
              <a:buSzTx/>
              <a:buFontTx/>
              <a:buNone/>
              <a:tabLst/>
              <a:defRPr/>
            </a:pPr>
            <a:r>
              <a:rPr lang="en-US" altLang="zh-CN" sz="4000" b="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Foreword</a:t>
            </a:r>
            <a:endParaRPr lang="zh-CN" altLang="en-US" sz="4000" b="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1879936700"/>
      </p:ext>
    </p:extLst>
  </p:cSld>
  <p:clrMapOvr>
    <a:masterClrMapping/>
  </p:clrMapOvr>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4#目标">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0" marR="0" indent="0" algn="just" defTabSz="914034" rtl="0" eaLnBrk="1" fontAlgn="ctr" latinLnBrk="0" hangingPunct="1">
              <a:lnSpc>
                <a:spcPct val="140000"/>
              </a:lnSpc>
              <a:spcBef>
                <a:spcPts val="792"/>
              </a:spcBef>
              <a:spcAft>
                <a:spcPts val="0"/>
              </a:spcAft>
              <a:buClrTx/>
              <a:buSzPct val="50000"/>
              <a:buFont typeface="Wingdings" panose="05000000000000000000" pitchFamily="2" charset="2"/>
              <a:buNone/>
              <a:tabLst/>
              <a:defRPr kumimoji="0" lang="en-US" altLang="zh-CN" sz="2200" b="0" i="0" u="none" strike="noStrike" kern="0" cap="none" spc="0" normalizeH="0" baseline="0" noProof="0" smtClean="0">
                <a:ln>
                  <a:noFill/>
                </a:ln>
                <a:solidFill>
                  <a:srgbClr val="000000"/>
                </a:solidFill>
                <a:effectLst/>
                <a:uLnTx/>
                <a:uFillTx/>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marL="302279" marR="0" lvl="0" indent="-302279" algn="just" defTabSz="914034" rtl="0" eaLnBrk="1" fontAlgn="ctr" latinLnBrk="0" hangingPunct="1">
              <a:lnSpc>
                <a:spcPct val="140000"/>
              </a:lnSpc>
              <a:spcBef>
                <a:spcPts val="792"/>
              </a:spcBef>
              <a:spcAft>
                <a:spcPts val="0"/>
              </a:spcAft>
              <a:buClrTx/>
              <a:buSzPct val="50000"/>
              <a:buFont typeface="Wingdings" panose="05000000000000000000" pitchFamily="2" charset="2"/>
              <a:buChar char="l"/>
              <a:tabLst/>
              <a:defRPr/>
            </a:pPr>
            <a:r>
              <a:rPr kumimoji="0" lang="en-US" altLang="zh-CN" sz="2200" b="0" i="0" u="none" strike="noStrike" kern="0" cap="none" spc="0" normalizeH="0" baseline="0" noProof="0" dirty="0">
                <a:ln>
                  <a:noFill/>
                </a:ln>
                <a:solidFill>
                  <a:srgbClr val="000000"/>
                </a:solidFill>
                <a:effectLst/>
                <a:uLnTx/>
                <a:uFillTx/>
                <a:latin typeface="+mn-lt"/>
                <a:ea typeface="+mn-ea"/>
                <a:cs typeface="+mn-cs"/>
              </a:rPr>
              <a:t>On completion of this course, you will be able to:</a:t>
            </a:r>
            <a:endParaRPr lang="en-US" altLang="zh-CN" dirty="0"/>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cxnSp>
        <p:nvCxnSpPr>
          <p:cNvPr id="14"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234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id="{568EC886-2612-1F43-AB51-21A76A078357}"/>
              </a:ext>
            </a:extLst>
          </p:cNvPr>
          <p:cNvSpPr txBox="1"/>
          <p:nvPr userDrawn="1"/>
        </p:nvSpPr>
        <p:spPr>
          <a:xfrm>
            <a:off x="918916" y="630373"/>
            <a:ext cx="2576346" cy="707886"/>
          </a:xfrm>
          <a:prstGeom prst="rect">
            <a:avLst/>
          </a:prstGeom>
          <a:noFill/>
        </p:spPr>
        <p:txBody>
          <a:bodyPr wrap="none" rtlCol="0">
            <a:spAutoFit/>
          </a:bodyPr>
          <a:lstStyle/>
          <a:p>
            <a:pPr lvl="0" fontAlgn="ctr"/>
            <a:r>
              <a:rPr lang="en-US" altLang="zh-CN" sz="400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Objectives</a:t>
            </a:r>
          </a:p>
        </p:txBody>
      </p:sp>
    </p:spTree>
    <p:extLst>
      <p:ext uri="{BB962C8B-B14F-4D97-AF65-F5344CB8AC3E}">
        <p14:creationId xmlns:p14="http://schemas.microsoft.com/office/powerpoint/2010/main" val="1823759433"/>
      </p:ext>
    </p:extLst>
  </p:cSld>
  <p:clrMapOvr>
    <a:masterClrMapping/>
  </p:clrMapOvr>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5#目录">
    <p:bg>
      <p:bgPr>
        <a:solidFill>
          <a:srgbClr val="EBEBEB"/>
        </a:solidFill>
        <a:effectLst/>
      </p:bgPr>
    </p:bg>
    <p:spTree>
      <p:nvGrpSpPr>
        <p:cNvPr id="1" name=""/>
        <p:cNvGrpSpPr/>
        <p:nvPr/>
      </p:nvGrpSpPr>
      <p:grpSpPr>
        <a:xfrm>
          <a:off x="0" y="0"/>
          <a:ext cx="0" cy="0"/>
          <a:chOff x="0" y="0"/>
          <a:chExt cx="0" cy="0"/>
        </a:xfrm>
      </p:grpSpPr>
      <p:sp>
        <p:nvSpPr>
          <p:cNvPr id="29" name="文本占位符 6"/>
          <p:cNvSpPr>
            <a:spLocks noGrp="1"/>
          </p:cNvSpPr>
          <p:nvPr>
            <p:ph type="body" sz="quarter" idx="10" hasCustomPrompt="1"/>
          </p:nvPr>
        </p:nvSpPr>
        <p:spPr>
          <a:xfrm>
            <a:off x="1019175" y="1844675"/>
            <a:ext cx="10153650" cy="4068811"/>
          </a:xfrm>
          <a:prstGeom prst="rect">
            <a:avLst/>
          </a:prstGeom>
        </p:spPr>
        <p:txBody>
          <a:bodyPr/>
          <a:lstStyle>
            <a:lvl1pPr marL="457017" marR="0" indent="-457017" algn="just" defTabSz="801367" rtl="0" eaLnBrk="1" fontAlgn="ctr" latinLnBrk="0" hangingPunct="1">
              <a:lnSpc>
                <a:spcPct val="140000"/>
              </a:lnSpc>
              <a:spcBef>
                <a:spcPct val="30000"/>
              </a:spcBef>
              <a:spcAft>
                <a:spcPct val="0"/>
              </a:spcAft>
              <a:buClrTx/>
              <a:buSzPct val="100000"/>
              <a:buFont typeface="+mj-lt"/>
              <a:buAutoNum type="arabicPeriod"/>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fontAlgn="ctr">
              <a:buClrTx/>
              <a:buSzPct val="100000"/>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3788" lvl="1" indent="-457017">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cxnSp>
        <p:nvCxnSpPr>
          <p:cNvPr id="28"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2016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30" name="文本框 16">
            <a:extLst>
              <a:ext uri="{FF2B5EF4-FFF2-40B4-BE49-F238E27FC236}">
                <a16:creationId xmlns:a16="http://schemas.microsoft.com/office/drawing/2014/main" id="{568EC886-2612-1F43-AB51-21A76A078357}"/>
              </a:ext>
            </a:extLst>
          </p:cNvPr>
          <p:cNvSpPr txBox="1"/>
          <p:nvPr userDrawn="1"/>
        </p:nvSpPr>
        <p:spPr>
          <a:xfrm>
            <a:off x="918916" y="630373"/>
            <a:ext cx="2252540" cy="707886"/>
          </a:xfrm>
          <a:prstGeom prst="rect">
            <a:avLst/>
          </a:prstGeom>
          <a:noFill/>
        </p:spPr>
        <p:txBody>
          <a:bodyPr wrap="none" rtlCol="0">
            <a:spAutoFit/>
          </a:bodyPr>
          <a:lstStyle>
            <a:defPPr>
              <a:defRPr lang="en-US"/>
            </a:defPPr>
            <a:lvl1pPr defTabSz="1001223" eaLnBrk="0" fontAlgn="ctr" hangingPunct="0">
              <a:defRPr sz="3640" b="0" baseline="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algn="l" defTabSz="1001624" eaLnBrk="0" fontAlgn="ctr" hangingPunct="0"/>
            <a:r>
              <a:rPr lang="en-US" altLang="zh-CN" sz="4000" b="0"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Contents</a:t>
            </a:r>
          </a:p>
        </p:txBody>
      </p:sp>
    </p:spTree>
    <p:extLst>
      <p:ext uri="{BB962C8B-B14F-4D97-AF65-F5344CB8AC3E}">
        <p14:creationId xmlns:p14="http://schemas.microsoft.com/office/powerpoint/2010/main" val="1110925272"/>
      </p:ext>
    </p:extLst>
  </p:cSld>
  <p:clrMapOvr>
    <a:masterClrMapping/>
  </p:clrMapOvr>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6#本节概述和学习目标(可选)">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p:nvPr>
        </p:nvSpPr>
        <p:spPr>
          <a:xfrm>
            <a:off x="1019174" y="1844675"/>
            <a:ext cx="10153651" cy="4082668"/>
          </a:xfrm>
          <a:prstGeom prst="rect">
            <a:avLst/>
          </a:prstGeom>
        </p:spPr>
        <p:txBody>
          <a:bodyPr/>
          <a:lstStyle>
            <a:lvl1pPr marL="302279" indent="-302279" algn="just" fontAlgn="ctr">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cxnSp>
        <p:nvCxnSpPr>
          <p:cNvPr id="14"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5688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id="{568EC886-2612-1F43-AB51-21A76A078357}"/>
              </a:ext>
            </a:extLst>
          </p:cNvPr>
          <p:cNvSpPr txBox="1"/>
          <p:nvPr userDrawn="1"/>
        </p:nvSpPr>
        <p:spPr>
          <a:xfrm>
            <a:off x="918916" y="630373"/>
            <a:ext cx="5950668" cy="707886"/>
          </a:xfrm>
          <a:prstGeom prst="rect">
            <a:avLst/>
          </a:prstGeom>
          <a:noFill/>
        </p:spPr>
        <p:txBody>
          <a:bodyPr wrap="none" rtlCol="0">
            <a:spAutoFit/>
          </a:bodyPr>
          <a:lstStyle/>
          <a:p>
            <a:pPr lvl="0" fontAlgn="ctr"/>
            <a:r>
              <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Overview and Objectives</a:t>
            </a:r>
          </a:p>
        </p:txBody>
      </p:sp>
    </p:spTree>
    <p:extLst>
      <p:ext uri="{BB962C8B-B14F-4D97-AF65-F5344CB8AC3E}">
        <p14:creationId xmlns:p14="http://schemas.microsoft.com/office/powerpoint/2010/main" val="3857689764"/>
      </p:ext>
    </p:extLst>
  </p:cSld>
  <p:clrMapOvr>
    <a:masterClrMapping/>
  </p:clrMapOvr>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10#思考题">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1019176" y="1844675"/>
            <a:ext cx="10153650" cy="4068812"/>
          </a:xfrm>
          <a:prstGeom prst="rect">
            <a:avLst/>
          </a:prstGeom>
        </p:spPr>
        <p:txBody>
          <a:bodyPr/>
          <a:lstStyle>
            <a:lvl1pPr marL="457200" marR="0" indent="-457200" algn="just" defTabSz="801688" rtl="0" eaLnBrk="1" fontAlgn="ctr" latinLnBrk="0" hangingPunct="1">
              <a:lnSpc>
                <a:spcPct val="140000"/>
              </a:lnSpc>
              <a:spcBef>
                <a:spcPct val="30000"/>
              </a:spcBef>
              <a:spcAft>
                <a:spcPct val="0"/>
              </a:spcAft>
              <a:buClr>
                <a:schemeClr val="tx1"/>
              </a:buClr>
              <a:buSzPct val="100000"/>
              <a:buFont typeface="+mj-lt"/>
              <a:buAutoNum type="arabicPeriod"/>
              <a:tabLst/>
              <a:defRPr sz="2000" baseline="0">
                <a:latin typeface="Huawei Sans" panose="020C0503030203020204" pitchFamily="34" charset="0"/>
                <a:ea typeface="方正兰亭黑简体" panose="02000000000000000000" pitchFamily="2" charset="-122"/>
                <a:cs typeface="Huawei Sans" panose="020C0503030203020204" pitchFamily="34" charset="0"/>
              </a:defRPr>
            </a:lvl1pPr>
            <a:lvl2pPr marL="744537" indent="-342900" algn="just" fontAlgn="ctr">
              <a:buSzPct val="100000"/>
              <a:buFont typeface="+mj-lt"/>
              <a:buAutoNum type="alphaUcPeriod"/>
              <a:defRPr sz="1800" baseline="0">
                <a:latin typeface="Huawei Sans" panose="020C0503030203020204" pitchFamily="34" charset="0"/>
              </a:defRPr>
            </a:lvl2pPr>
            <a:lvl3pPr>
              <a:defRPr/>
            </a:lvl3pPr>
            <a:lvl5pPr>
              <a:buNone/>
              <a:defRPr/>
            </a:lvl5pPr>
          </a:lstStyle>
          <a:p>
            <a:pPr marL="457200" marR="0" lvl="0" indent="-457200" algn="just" defTabSz="801688">
              <a:spcBef>
                <a:spcPct val="30000"/>
              </a:spcBef>
              <a:spcAft>
                <a:spcPct val="0"/>
              </a:spcAft>
              <a:buClr>
                <a:schemeClr val="tx1"/>
              </a:buClr>
              <a:buSzPct val="100000"/>
              <a:buFont typeface="+mj-lt"/>
              <a:buAutoNum type="arabicPeriod"/>
              <a:tabLst/>
            </a:pPr>
            <a:r>
              <a:rPr lang="en-US" altLang="zh-CN" dirty="0"/>
              <a:t>Question description.</a:t>
            </a:r>
          </a:p>
          <a:p>
            <a:pPr lvl="1"/>
            <a:endParaRPr lang="en-US" altLang="zh-CN" dirty="0"/>
          </a:p>
        </p:txBody>
      </p:sp>
      <p:cxnSp>
        <p:nvCxnSpPr>
          <p:cNvPr id="5"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1044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6" name="文本框 16">
            <a:extLst>
              <a:ext uri="{FF2B5EF4-FFF2-40B4-BE49-F238E27FC236}">
                <a16:creationId xmlns:a16="http://schemas.microsoft.com/office/drawing/2014/main" id="{568EC886-2612-1F43-AB51-21A76A078357}"/>
              </a:ext>
            </a:extLst>
          </p:cNvPr>
          <p:cNvSpPr txBox="1"/>
          <p:nvPr userDrawn="1"/>
        </p:nvSpPr>
        <p:spPr>
          <a:xfrm>
            <a:off x="918916" y="630373"/>
            <a:ext cx="1258678" cy="707886"/>
          </a:xfrm>
          <a:prstGeom prst="rect">
            <a:avLst/>
          </a:prstGeom>
          <a:noFill/>
        </p:spPr>
        <p:txBody>
          <a:bodyPr wrap="none" rtlCol="0">
            <a:spAutoFit/>
          </a:bodyPr>
          <a:lstStyle/>
          <a:p>
            <a:pPr lvl="0" fontAlgn="ctr"/>
            <a:r>
              <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Quiz</a:t>
            </a:r>
          </a:p>
        </p:txBody>
      </p:sp>
    </p:spTree>
    <p:extLst>
      <p:ext uri="{BB962C8B-B14F-4D97-AF65-F5344CB8AC3E}">
        <p14:creationId xmlns:p14="http://schemas.microsoft.com/office/powerpoint/2010/main" val="4293572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11#本节小结（可选）">
    <p:spTree>
      <p:nvGrpSpPr>
        <p:cNvPr id="1" name=""/>
        <p:cNvGrpSpPr/>
        <p:nvPr/>
      </p:nvGrpSpPr>
      <p:grpSpPr>
        <a:xfrm>
          <a:off x="0" y="0"/>
          <a:ext cx="0" cy="0"/>
          <a:chOff x="0" y="0"/>
          <a:chExt cx="0" cy="0"/>
        </a:xfrm>
      </p:grpSpPr>
      <p:sp>
        <p:nvSpPr>
          <p:cNvPr id="10" name="内容占位符 6"/>
          <p:cNvSpPr>
            <a:spLocks noGrp="1"/>
          </p:cNvSpPr>
          <p:nvPr>
            <p:ph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r>
              <a:rPr lang="en-US" altLang="zh-CN" dirty="0"/>
              <a:t>Click here to edit summary</a:t>
            </a:r>
            <a:endParaRPr lang="zh-CN" altLang="en-US" dirty="0"/>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cxnSp>
        <p:nvCxnSpPr>
          <p:cNvPr id="11"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4032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2" name="文本框 16">
            <a:extLst>
              <a:ext uri="{FF2B5EF4-FFF2-40B4-BE49-F238E27FC236}">
                <a16:creationId xmlns:a16="http://schemas.microsoft.com/office/drawing/2014/main" id="{568EC886-2612-1F43-AB51-21A76A078357}"/>
              </a:ext>
            </a:extLst>
          </p:cNvPr>
          <p:cNvSpPr txBox="1"/>
          <p:nvPr userDrawn="1"/>
        </p:nvSpPr>
        <p:spPr>
          <a:xfrm>
            <a:off x="918916" y="630373"/>
            <a:ext cx="4265911" cy="707886"/>
          </a:xfrm>
          <a:prstGeom prst="rect">
            <a:avLst/>
          </a:prstGeom>
          <a:noFill/>
        </p:spPr>
        <p:txBody>
          <a:bodyPr wrap="none" rtlCol="0">
            <a:spAutoFit/>
          </a:bodyPr>
          <a:lstStyle/>
          <a:p>
            <a:pPr lvl="0" fontAlgn="ctr"/>
            <a:r>
              <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Section Summary</a:t>
            </a:r>
          </a:p>
        </p:txBody>
      </p:sp>
    </p:spTree>
    <p:extLst>
      <p:ext uri="{BB962C8B-B14F-4D97-AF65-F5344CB8AC3E}">
        <p14:creationId xmlns:p14="http://schemas.microsoft.com/office/powerpoint/2010/main" val="1328998709"/>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12#本章总结">
    <p:spTree>
      <p:nvGrpSpPr>
        <p:cNvPr id="1" name=""/>
        <p:cNvGrpSpPr/>
        <p:nvPr/>
      </p:nvGrpSpPr>
      <p:grpSpPr>
        <a:xfrm>
          <a:off x="0" y="0"/>
          <a:ext cx="0" cy="0"/>
          <a:chOff x="0" y="0"/>
          <a:chExt cx="0" cy="0"/>
        </a:xfrm>
      </p:grpSpPr>
      <p:sp>
        <p:nvSpPr>
          <p:cNvPr id="10" name="内容占位符 6"/>
          <p:cNvSpPr>
            <a:spLocks noGrp="1"/>
          </p:cNvSpPr>
          <p:nvPr>
            <p:ph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en-US" altLang="zh-CN" dirty="0"/>
              <a:t>Click to edit</a:t>
            </a:r>
            <a:endParaRPr lang="zh-CN" altLang="en-US" dirty="0"/>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cxnSp>
        <p:nvCxnSpPr>
          <p:cNvPr id="9"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2196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1" name="文本框 16">
            <a:extLst>
              <a:ext uri="{FF2B5EF4-FFF2-40B4-BE49-F238E27FC236}">
                <a16:creationId xmlns:a16="http://schemas.microsoft.com/office/drawing/2014/main" id="{568EC886-2612-1F43-AB51-21A76A078357}"/>
              </a:ext>
            </a:extLst>
          </p:cNvPr>
          <p:cNvSpPr txBox="1"/>
          <p:nvPr userDrawn="1"/>
        </p:nvSpPr>
        <p:spPr>
          <a:xfrm>
            <a:off x="918916" y="630373"/>
            <a:ext cx="2417650" cy="707886"/>
          </a:xfrm>
          <a:prstGeom prst="rect">
            <a:avLst/>
          </a:prstGeom>
          <a:noFill/>
        </p:spPr>
        <p:txBody>
          <a:bodyPr wrap="none" rtlCol="0">
            <a:spAutoFit/>
          </a:bodyPr>
          <a:lstStyle/>
          <a:p>
            <a:pPr algn="l" defTabSz="1001624" rtl="0" eaLnBrk="0" fontAlgn="ctr" hangingPunct="0">
              <a:spcBef>
                <a:spcPct val="0"/>
              </a:spcBef>
              <a:spcAft>
                <a:spcPct val="0"/>
              </a:spcAft>
            </a:pPr>
            <a:r>
              <a:rPr lang="en-US" altLang="zh-CN" sz="4000" b="0"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Summary</a:t>
            </a:r>
          </a:p>
        </p:txBody>
      </p:sp>
    </p:spTree>
    <p:extLst>
      <p:ext uri="{BB962C8B-B14F-4D97-AF65-F5344CB8AC3E}">
        <p14:creationId xmlns:p14="http://schemas.microsoft.com/office/powerpoint/2010/main" val="39373313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3089" y="5976169"/>
            <a:ext cx="2257507" cy="482533"/>
          </a:xfrm>
          <a:prstGeom prst="rect">
            <a:avLst/>
          </a:prstGeom>
        </p:spPr>
      </p:pic>
      <p:grpSp>
        <p:nvGrpSpPr>
          <p:cNvPr id="30" name="Group 87">
            <a:extLst>
              <a:ext uri="{FF2B5EF4-FFF2-40B4-BE49-F238E27FC236}">
                <a16:creationId xmlns:a16="http://schemas.microsoft.com/office/drawing/2014/main"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1" name="矩形 13">
              <a:extLst>
                <a:ext uri="{FF2B5EF4-FFF2-40B4-BE49-F238E27FC236}">
                  <a16:creationId xmlns:a16="http://schemas.microsoft.com/office/drawing/2014/main"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2" name="文本框 15">
              <a:extLst>
                <a:ext uri="{FF2B5EF4-FFF2-40B4-BE49-F238E27FC236}">
                  <a16:creationId xmlns:a16="http://schemas.microsoft.com/office/drawing/2014/main"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3" name="矩形 13">
              <a:extLst>
                <a:ext uri="{FF2B5EF4-FFF2-40B4-BE49-F238E27FC236}">
                  <a16:creationId xmlns:a16="http://schemas.microsoft.com/office/drawing/2014/main"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4" name="矩形 13">
              <a:extLst>
                <a:ext uri="{FF2B5EF4-FFF2-40B4-BE49-F238E27FC236}">
                  <a16:creationId xmlns:a16="http://schemas.microsoft.com/office/drawing/2014/main"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5" name="矩形 13">
              <a:extLst>
                <a:ext uri="{FF2B5EF4-FFF2-40B4-BE49-F238E27FC236}">
                  <a16:creationId xmlns:a16="http://schemas.microsoft.com/office/drawing/2014/main"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6" name="矩形 13">
              <a:extLst>
                <a:ext uri="{FF2B5EF4-FFF2-40B4-BE49-F238E27FC236}">
                  <a16:creationId xmlns:a16="http://schemas.microsoft.com/office/drawing/2014/main"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7" name="矩形 13">
              <a:extLst>
                <a:ext uri="{FF2B5EF4-FFF2-40B4-BE49-F238E27FC236}">
                  <a16:creationId xmlns:a16="http://schemas.microsoft.com/office/drawing/2014/main"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8" name="矩形 13">
              <a:extLst>
                <a:ext uri="{FF2B5EF4-FFF2-40B4-BE49-F238E27FC236}">
                  <a16:creationId xmlns:a16="http://schemas.microsoft.com/office/drawing/2014/main"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9" name="文本框 15">
              <a:extLst>
                <a:ext uri="{FF2B5EF4-FFF2-40B4-BE49-F238E27FC236}">
                  <a16:creationId xmlns:a16="http://schemas.microsoft.com/office/drawing/2014/main"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40" name="矩形 13">
              <a:extLst>
                <a:ext uri="{FF2B5EF4-FFF2-40B4-BE49-F238E27FC236}">
                  <a16:creationId xmlns:a16="http://schemas.microsoft.com/office/drawing/2014/main"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1" name="矩形 13">
              <a:extLst>
                <a:ext uri="{FF2B5EF4-FFF2-40B4-BE49-F238E27FC236}">
                  <a16:creationId xmlns:a16="http://schemas.microsoft.com/office/drawing/2014/main"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2" name="矩形 13">
              <a:extLst>
                <a:ext uri="{FF2B5EF4-FFF2-40B4-BE49-F238E27FC236}">
                  <a16:creationId xmlns:a16="http://schemas.microsoft.com/office/drawing/2014/main"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3" name="矩形 13">
              <a:extLst>
                <a:ext uri="{FF2B5EF4-FFF2-40B4-BE49-F238E27FC236}">
                  <a16:creationId xmlns:a16="http://schemas.microsoft.com/office/drawing/2014/main"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4" name="矩形 13">
              <a:extLst>
                <a:ext uri="{FF2B5EF4-FFF2-40B4-BE49-F238E27FC236}">
                  <a16:creationId xmlns:a16="http://schemas.microsoft.com/office/drawing/2014/main"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5" name="矩形 13">
              <a:extLst>
                <a:ext uri="{FF2B5EF4-FFF2-40B4-BE49-F238E27FC236}">
                  <a16:creationId xmlns:a16="http://schemas.microsoft.com/office/drawing/2014/main"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6" name="矩形 13">
              <a:extLst>
                <a:ext uri="{FF2B5EF4-FFF2-40B4-BE49-F238E27FC236}">
                  <a16:creationId xmlns:a16="http://schemas.microsoft.com/office/drawing/2014/main"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7" name="矩形 13">
              <a:extLst>
                <a:ext uri="{FF2B5EF4-FFF2-40B4-BE49-F238E27FC236}">
                  <a16:creationId xmlns:a16="http://schemas.microsoft.com/office/drawing/2014/main"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48" name="矩形 13">
              <a:extLst>
                <a:ext uri="{FF2B5EF4-FFF2-40B4-BE49-F238E27FC236}">
                  <a16:creationId xmlns:a16="http://schemas.microsoft.com/office/drawing/2014/main"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49" name="矩形 13">
              <a:extLst>
                <a:ext uri="{FF2B5EF4-FFF2-40B4-BE49-F238E27FC236}">
                  <a16:creationId xmlns:a16="http://schemas.microsoft.com/office/drawing/2014/main"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50" name="矩形 13">
              <a:extLst>
                <a:ext uri="{FF2B5EF4-FFF2-40B4-BE49-F238E27FC236}">
                  <a16:creationId xmlns:a16="http://schemas.microsoft.com/office/drawing/2014/main"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51" name="矩形 13">
              <a:extLst>
                <a:ext uri="{FF2B5EF4-FFF2-40B4-BE49-F238E27FC236}">
                  <a16:creationId xmlns:a16="http://schemas.microsoft.com/office/drawing/2014/main"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52" name="矩形 13">
              <a:extLst>
                <a:ext uri="{FF2B5EF4-FFF2-40B4-BE49-F238E27FC236}">
                  <a16:creationId xmlns:a16="http://schemas.microsoft.com/office/drawing/2014/main"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53" name="矩形 13">
              <a:extLst>
                <a:ext uri="{FF2B5EF4-FFF2-40B4-BE49-F238E27FC236}">
                  <a16:creationId xmlns:a16="http://schemas.microsoft.com/office/drawing/2014/main"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54" name="矩形 13">
              <a:extLst>
                <a:ext uri="{FF2B5EF4-FFF2-40B4-BE49-F238E27FC236}">
                  <a16:creationId xmlns:a16="http://schemas.microsoft.com/office/drawing/2014/main"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55" name="矩形 13">
              <a:extLst>
                <a:ext uri="{FF2B5EF4-FFF2-40B4-BE49-F238E27FC236}">
                  <a16:creationId xmlns:a16="http://schemas.microsoft.com/office/drawing/2014/main"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56" name="矩形 13">
              <a:extLst>
                <a:ext uri="{FF2B5EF4-FFF2-40B4-BE49-F238E27FC236}">
                  <a16:creationId xmlns:a16="http://schemas.microsoft.com/office/drawing/2014/main"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57" name="矩形 13">
              <a:extLst>
                <a:ext uri="{FF2B5EF4-FFF2-40B4-BE49-F238E27FC236}">
                  <a16:creationId xmlns:a16="http://schemas.microsoft.com/office/drawing/2014/main"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58" name="矩形 13">
              <a:extLst>
                <a:ext uri="{FF2B5EF4-FFF2-40B4-BE49-F238E27FC236}">
                  <a16:creationId xmlns:a16="http://schemas.microsoft.com/office/drawing/2014/main"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59" name="矩形 13">
              <a:extLst>
                <a:ext uri="{FF2B5EF4-FFF2-40B4-BE49-F238E27FC236}">
                  <a16:creationId xmlns:a16="http://schemas.microsoft.com/office/drawing/2014/main"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60" name="矩形 13">
              <a:extLst>
                <a:ext uri="{FF2B5EF4-FFF2-40B4-BE49-F238E27FC236}">
                  <a16:creationId xmlns:a16="http://schemas.microsoft.com/office/drawing/2014/main"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61" name="矩形 13">
              <a:extLst>
                <a:ext uri="{FF2B5EF4-FFF2-40B4-BE49-F238E27FC236}">
                  <a16:creationId xmlns:a16="http://schemas.microsoft.com/office/drawing/2014/main"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62" name="矩形 13">
              <a:extLst>
                <a:ext uri="{FF2B5EF4-FFF2-40B4-BE49-F238E27FC236}">
                  <a16:creationId xmlns:a16="http://schemas.microsoft.com/office/drawing/2014/main"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63" name="矩形 13">
              <a:extLst>
                <a:ext uri="{FF2B5EF4-FFF2-40B4-BE49-F238E27FC236}">
                  <a16:creationId xmlns:a16="http://schemas.microsoft.com/office/drawing/2014/main"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64" name="矩形 13">
              <a:extLst>
                <a:ext uri="{FF2B5EF4-FFF2-40B4-BE49-F238E27FC236}">
                  <a16:creationId xmlns:a16="http://schemas.microsoft.com/office/drawing/2014/main"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65" name="矩形 13">
              <a:extLst>
                <a:ext uri="{FF2B5EF4-FFF2-40B4-BE49-F238E27FC236}">
                  <a16:creationId xmlns:a16="http://schemas.microsoft.com/office/drawing/2014/main"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66" name="矩形 13">
              <a:extLst>
                <a:ext uri="{FF2B5EF4-FFF2-40B4-BE49-F238E27FC236}">
                  <a16:creationId xmlns:a16="http://schemas.microsoft.com/office/drawing/2014/main"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67" name="矩形 13">
              <a:extLst>
                <a:ext uri="{FF2B5EF4-FFF2-40B4-BE49-F238E27FC236}">
                  <a16:creationId xmlns:a16="http://schemas.microsoft.com/office/drawing/2014/main"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68" name="矩形 13">
              <a:extLst>
                <a:ext uri="{FF2B5EF4-FFF2-40B4-BE49-F238E27FC236}">
                  <a16:creationId xmlns:a16="http://schemas.microsoft.com/office/drawing/2014/main"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69" name="矩形 13">
              <a:extLst>
                <a:ext uri="{FF2B5EF4-FFF2-40B4-BE49-F238E27FC236}">
                  <a16:creationId xmlns:a16="http://schemas.microsoft.com/office/drawing/2014/main"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70" name="矩形 13">
              <a:extLst>
                <a:ext uri="{FF2B5EF4-FFF2-40B4-BE49-F238E27FC236}">
                  <a16:creationId xmlns:a16="http://schemas.microsoft.com/office/drawing/2014/main"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282493793"/>
      </p:ext>
    </p:extLst>
  </p:cSld>
  <p:clrMap bg1="lt1" tx1="dk1" bg2="lt2" tx2="dk2" accent1="accent1" accent2="accent2" accent3="accent3" accent4="accent4" accent5="accent5" accent6="accent6" hlink="hlink" folHlink="folHlink"/>
  <p:sldLayoutIdLst>
    <p:sldLayoutId id="21474838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Huawei Sans" panose="020C0503030203020204" pitchFamily="34" charset="0"/>
          <a:ea typeface="方正兰亭黑简体"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06">
          <p15:clr>
            <a:srgbClr val="F26B43"/>
          </p15:clr>
        </p15:guide>
        <p15:guide id="2" pos="574">
          <p15:clr>
            <a:srgbClr val="F26B43"/>
          </p15:clr>
        </p15:guide>
        <p15:guide id="3" orient="horz" pos="572">
          <p15:clr>
            <a:srgbClr val="F26B43"/>
          </p15:clr>
        </p15:guide>
        <p15:guide id="4" orient="horz" pos="1230">
          <p15:clr>
            <a:srgbClr val="F26B43"/>
          </p15:clr>
        </p15:guide>
        <p15:guide id="5" orient="horz" pos="2160">
          <p15:clr>
            <a:srgbClr val="F26B43"/>
          </p15:clr>
        </p15:guide>
        <p15:guide id="6"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BEBEB"/>
        </a:solidFill>
        <a:effectLst/>
      </p:bgPr>
    </p:bg>
    <p:spTree>
      <p:nvGrpSpPr>
        <p:cNvPr id="1" name=""/>
        <p:cNvGrpSpPr/>
        <p:nvPr/>
      </p:nvGrpSpPr>
      <p:grpSpPr>
        <a:xfrm>
          <a:off x="0" y="0"/>
          <a:ext cx="0" cy="0"/>
          <a:chOff x="0" y="0"/>
          <a:chExt cx="0" cy="0"/>
        </a:xfrm>
      </p:grpSpPr>
      <p:sp>
        <p:nvSpPr>
          <p:cNvPr id="23" name="TextBox 2">
            <a:extLst>
              <a:ext uri="{FF2B5EF4-FFF2-40B4-BE49-F238E27FC236}">
                <a16:creationId xmlns:a16="http://schemas.microsoft.com/office/drawing/2014/main" id="{6785A3D6-1271-D247-9E96-1B376F4BE7BE}"/>
              </a:ext>
            </a:extLst>
          </p:cNvPr>
          <p:cNvSpPr txBox="1"/>
          <p:nvPr userDrawn="1"/>
        </p:nvSpPr>
        <p:spPr>
          <a:xfrm>
            <a:off x="1095467" y="6356939"/>
            <a:ext cx="1463467" cy="242864"/>
          </a:xfrm>
          <a:prstGeom prst="rect">
            <a:avLst/>
          </a:prstGeom>
          <a:noFill/>
        </p:spPr>
        <p:txBody>
          <a:bodyPr wrap="square" rtlCol="0">
            <a:spAutoFit/>
          </a:bodyPr>
          <a:lstStyle/>
          <a:p>
            <a:r>
              <a:rPr lang="en-US" sz="974" b="0"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Huawei Confidential</a:t>
            </a:r>
          </a:p>
        </p:txBody>
      </p:sp>
      <p:sp>
        <p:nvSpPr>
          <p:cNvPr id="24" name="TextBox 3">
            <a:extLst>
              <a:ext uri="{FF2B5EF4-FFF2-40B4-BE49-F238E27FC236}">
                <a16:creationId xmlns:a16="http://schemas.microsoft.com/office/drawing/2014/main"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grpSp>
        <p:nvGrpSpPr>
          <p:cNvPr id="27" name="Group 87">
            <a:extLst>
              <a:ext uri="{FF2B5EF4-FFF2-40B4-BE49-F238E27FC236}">
                <a16:creationId xmlns:a16="http://schemas.microsoft.com/office/drawing/2014/main"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28" name="矩形 13">
              <a:extLst>
                <a:ext uri="{FF2B5EF4-FFF2-40B4-BE49-F238E27FC236}">
                  <a16:creationId xmlns:a16="http://schemas.microsoft.com/office/drawing/2014/main"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29" name="文本框 15">
              <a:extLst>
                <a:ext uri="{FF2B5EF4-FFF2-40B4-BE49-F238E27FC236}">
                  <a16:creationId xmlns:a16="http://schemas.microsoft.com/office/drawing/2014/main"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0" name="矩形 13">
              <a:extLst>
                <a:ext uri="{FF2B5EF4-FFF2-40B4-BE49-F238E27FC236}">
                  <a16:creationId xmlns:a16="http://schemas.microsoft.com/office/drawing/2014/main"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1" name="矩形 13">
              <a:extLst>
                <a:ext uri="{FF2B5EF4-FFF2-40B4-BE49-F238E27FC236}">
                  <a16:creationId xmlns:a16="http://schemas.microsoft.com/office/drawing/2014/main"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2" name="矩形 13">
              <a:extLst>
                <a:ext uri="{FF2B5EF4-FFF2-40B4-BE49-F238E27FC236}">
                  <a16:creationId xmlns:a16="http://schemas.microsoft.com/office/drawing/2014/main"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3" name="矩形 13">
              <a:extLst>
                <a:ext uri="{FF2B5EF4-FFF2-40B4-BE49-F238E27FC236}">
                  <a16:creationId xmlns:a16="http://schemas.microsoft.com/office/drawing/2014/main"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4" name="矩形 13">
              <a:extLst>
                <a:ext uri="{FF2B5EF4-FFF2-40B4-BE49-F238E27FC236}">
                  <a16:creationId xmlns:a16="http://schemas.microsoft.com/office/drawing/2014/main"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5" name="矩形 13">
              <a:extLst>
                <a:ext uri="{FF2B5EF4-FFF2-40B4-BE49-F238E27FC236}">
                  <a16:creationId xmlns:a16="http://schemas.microsoft.com/office/drawing/2014/main"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6" name="文本框 15">
              <a:extLst>
                <a:ext uri="{FF2B5EF4-FFF2-40B4-BE49-F238E27FC236}">
                  <a16:creationId xmlns:a16="http://schemas.microsoft.com/office/drawing/2014/main"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7" name="矩形 13">
              <a:extLst>
                <a:ext uri="{FF2B5EF4-FFF2-40B4-BE49-F238E27FC236}">
                  <a16:creationId xmlns:a16="http://schemas.microsoft.com/office/drawing/2014/main"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38" name="矩形 13">
              <a:extLst>
                <a:ext uri="{FF2B5EF4-FFF2-40B4-BE49-F238E27FC236}">
                  <a16:creationId xmlns:a16="http://schemas.microsoft.com/office/drawing/2014/main"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39" name="矩形 13">
              <a:extLst>
                <a:ext uri="{FF2B5EF4-FFF2-40B4-BE49-F238E27FC236}">
                  <a16:creationId xmlns:a16="http://schemas.microsoft.com/office/drawing/2014/main"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0" name="矩形 13">
              <a:extLst>
                <a:ext uri="{FF2B5EF4-FFF2-40B4-BE49-F238E27FC236}">
                  <a16:creationId xmlns:a16="http://schemas.microsoft.com/office/drawing/2014/main"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1" name="矩形 13">
              <a:extLst>
                <a:ext uri="{FF2B5EF4-FFF2-40B4-BE49-F238E27FC236}">
                  <a16:creationId xmlns:a16="http://schemas.microsoft.com/office/drawing/2014/main"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2" name="矩形 13">
              <a:extLst>
                <a:ext uri="{FF2B5EF4-FFF2-40B4-BE49-F238E27FC236}">
                  <a16:creationId xmlns:a16="http://schemas.microsoft.com/office/drawing/2014/main"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3" name="矩形 13">
              <a:extLst>
                <a:ext uri="{FF2B5EF4-FFF2-40B4-BE49-F238E27FC236}">
                  <a16:creationId xmlns:a16="http://schemas.microsoft.com/office/drawing/2014/main"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4" name="矩形 13">
              <a:extLst>
                <a:ext uri="{FF2B5EF4-FFF2-40B4-BE49-F238E27FC236}">
                  <a16:creationId xmlns:a16="http://schemas.microsoft.com/office/drawing/2014/main"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65" name="矩形 13">
              <a:extLst>
                <a:ext uri="{FF2B5EF4-FFF2-40B4-BE49-F238E27FC236}">
                  <a16:creationId xmlns:a16="http://schemas.microsoft.com/office/drawing/2014/main"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66" name="矩形 13">
              <a:extLst>
                <a:ext uri="{FF2B5EF4-FFF2-40B4-BE49-F238E27FC236}">
                  <a16:creationId xmlns:a16="http://schemas.microsoft.com/office/drawing/2014/main"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67" name="矩形 13">
              <a:extLst>
                <a:ext uri="{FF2B5EF4-FFF2-40B4-BE49-F238E27FC236}">
                  <a16:creationId xmlns:a16="http://schemas.microsoft.com/office/drawing/2014/main"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68" name="矩形 13">
              <a:extLst>
                <a:ext uri="{FF2B5EF4-FFF2-40B4-BE49-F238E27FC236}">
                  <a16:creationId xmlns:a16="http://schemas.microsoft.com/office/drawing/2014/main"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69" name="矩形 13">
              <a:extLst>
                <a:ext uri="{FF2B5EF4-FFF2-40B4-BE49-F238E27FC236}">
                  <a16:creationId xmlns:a16="http://schemas.microsoft.com/office/drawing/2014/main"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70" name="矩形 13">
              <a:extLst>
                <a:ext uri="{FF2B5EF4-FFF2-40B4-BE49-F238E27FC236}">
                  <a16:creationId xmlns:a16="http://schemas.microsoft.com/office/drawing/2014/main"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71" name="矩形 13">
              <a:extLst>
                <a:ext uri="{FF2B5EF4-FFF2-40B4-BE49-F238E27FC236}">
                  <a16:creationId xmlns:a16="http://schemas.microsoft.com/office/drawing/2014/main"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72" name="矩形 13">
              <a:extLst>
                <a:ext uri="{FF2B5EF4-FFF2-40B4-BE49-F238E27FC236}">
                  <a16:creationId xmlns:a16="http://schemas.microsoft.com/office/drawing/2014/main"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73" name="矩形 13">
              <a:extLst>
                <a:ext uri="{FF2B5EF4-FFF2-40B4-BE49-F238E27FC236}">
                  <a16:creationId xmlns:a16="http://schemas.microsoft.com/office/drawing/2014/main"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74" name="矩形 13">
              <a:extLst>
                <a:ext uri="{FF2B5EF4-FFF2-40B4-BE49-F238E27FC236}">
                  <a16:creationId xmlns:a16="http://schemas.microsoft.com/office/drawing/2014/main"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75" name="矩形 13">
              <a:extLst>
                <a:ext uri="{FF2B5EF4-FFF2-40B4-BE49-F238E27FC236}">
                  <a16:creationId xmlns:a16="http://schemas.microsoft.com/office/drawing/2014/main"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76" name="矩形 13">
              <a:extLst>
                <a:ext uri="{FF2B5EF4-FFF2-40B4-BE49-F238E27FC236}">
                  <a16:creationId xmlns:a16="http://schemas.microsoft.com/office/drawing/2014/main"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77" name="矩形 13">
              <a:extLst>
                <a:ext uri="{FF2B5EF4-FFF2-40B4-BE49-F238E27FC236}">
                  <a16:creationId xmlns:a16="http://schemas.microsoft.com/office/drawing/2014/main"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78" name="矩形 13">
              <a:extLst>
                <a:ext uri="{FF2B5EF4-FFF2-40B4-BE49-F238E27FC236}">
                  <a16:creationId xmlns:a16="http://schemas.microsoft.com/office/drawing/2014/main"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79" name="矩形 13">
              <a:extLst>
                <a:ext uri="{FF2B5EF4-FFF2-40B4-BE49-F238E27FC236}">
                  <a16:creationId xmlns:a16="http://schemas.microsoft.com/office/drawing/2014/main"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80" name="矩形 13">
              <a:extLst>
                <a:ext uri="{FF2B5EF4-FFF2-40B4-BE49-F238E27FC236}">
                  <a16:creationId xmlns:a16="http://schemas.microsoft.com/office/drawing/2014/main"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81" name="矩形 13">
              <a:extLst>
                <a:ext uri="{FF2B5EF4-FFF2-40B4-BE49-F238E27FC236}">
                  <a16:creationId xmlns:a16="http://schemas.microsoft.com/office/drawing/2014/main"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82" name="矩形 13">
              <a:extLst>
                <a:ext uri="{FF2B5EF4-FFF2-40B4-BE49-F238E27FC236}">
                  <a16:creationId xmlns:a16="http://schemas.microsoft.com/office/drawing/2014/main"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83" name="矩形 13">
              <a:extLst>
                <a:ext uri="{FF2B5EF4-FFF2-40B4-BE49-F238E27FC236}">
                  <a16:creationId xmlns:a16="http://schemas.microsoft.com/office/drawing/2014/main"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84" name="矩形 13">
              <a:extLst>
                <a:ext uri="{FF2B5EF4-FFF2-40B4-BE49-F238E27FC236}">
                  <a16:creationId xmlns:a16="http://schemas.microsoft.com/office/drawing/2014/main"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85" name="矩形 13">
              <a:extLst>
                <a:ext uri="{FF2B5EF4-FFF2-40B4-BE49-F238E27FC236}">
                  <a16:creationId xmlns:a16="http://schemas.microsoft.com/office/drawing/2014/main"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86" name="矩形 13">
              <a:extLst>
                <a:ext uri="{FF2B5EF4-FFF2-40B4-BE49-F238E27FC236}">
                  <a16:creationId xmlns:a16="http://schemas.microsoft.com/office/drawing/2014/main"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87" name="矩形 13">
              <a:extLst>
                <a:ext uri="{FF2B5EF4-FFF2-40B4-BE49-F238E27FC236}">
                  <a16:creationId xmlns:a16="http://schemas.microsoft.com/office/drawing/2014/main"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4226759621"/>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Lst>
  <p:txStyles>
    <p:titleStyle>
      <a:lvl1pPr algn="l" defTabSz="914034" rtl="0" eaLnBrk="1" fontAlgn="ctr" latinLnBrk="0" hangingPunct="1">
        <a:lnSpc>
          <a:spcPct val="90000"/>
        </a:lnSpc>
        <a:spcBef>
          <a:spcPct val="0"/>
        </a:spcBef>
        <a:buNone/>
        <a:defRPr lang="zh-CN" altLang="en-US" sz="3200" kern="1200" baseline="0" dirty="0">
          <a:solidFill>
            <a:schemeClr val="tx1"/>
          </a:solidFill>
          <a:latin typeface="Huawei Sans" panose="020C0503030203020204"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42">
          <p15:clr>
            <a:srgbClr val="F26B43"/>
          </p15:clr>
        </p15:guide>
        <p15:guide id="2" pos="7038">
          <p15:clr>
            <a:srgbClr val="F26B43"/>
          </p15:clr>
        </p15:guide>
        <p15:guide id="3" orient="horz" pos="2341">
          <p15:clr>
            <a:srgbClr val="F26B43"/>
          </p15:clr>
        </p15:guide>
        <p15:guide id="4" orient="horz" pos="3906">
          <p15:clr>
            <a:srgbClr val="F26B43"/>
          </p15:clr>
        </p15:guide>
        <p15:guide id="5" orient="horz" pos="1162">
          <p15:clr>
            <a:srgbClr val="F26B43"/>
          </p15:clr>
        </p15:guide>
        <p15:guide id="6" pos="3840">
          <p15:clr>
            <a:srgbClr val="F26B43"/>
          </p15:clr>
        </p15:guide>
        <p15:guide id="7" orient="horz" pos="731">
          <p15:clr>
            <a:srgbClr val="F26B43"/>
          </p15:clr>
        </p15:guide>
        <p15:guide id="8" orient="horz" pos="86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6"/>
          <p:cNvSpPr>
            <a:spLocks noGrp="1" noChangeArrowheads="1"/>
          </p:cNvSpPr>
          <p:nvPr>
            <p:ph type="title"/>
          </p:nvPr>
        </p:nvSpPr>
        <p:spPr bwMode="auto">
          <a:xfrm>
            <a:off x="457906" y="457499"/>
            <a:ext cx="11291182" cy="980113"/>
          </a:xfrm>
          <a:prstGeom prst="rect">
            <a:avLst/>
          </a:prstGeom>
        </p:spPr>
        <p:txBody>
          <a:bodyPr lIns="0" tIns="0" rIns="0" bIns="0" anchor="t">
            <a:normAutofit/>
          </a:bodyPr>
          <a:lstStyle/>
          <a:p>
            <a:pPr marL="0" lvl="0" indent="0" defTabSz="1187798">
              <a:lnSpc>
                <a:spcPts val="3430"/>
              </a:lnSpc>
              <a:spcBef>
                <a:spcPts val="0"/>
              </a:spcBef>
              <a:buFont typeface="Arial" panose="020B0604020202020204" pitchFamily="34" charset="0"/>
            </a:pPr>
            <a:r>
              <a:rPr lang="zh-CN" altLang="en-US" dirty="0"/>
              <a:t>单击此处编辑母版标题样式</a:t>
            </a:r>
          </a:p>
        </p:txBody>
      </p:sp>
      <p:sp>
        <p:nvSpPr>
          <p:cNvPr id="28" name="Rectangle 57"/>
          <p:cNvSpPr>
            <a:spLocks noGrp="1" noChangeArrowheads="1"/>
          </p:cNvSpPr>
          <p:nvPr>
            <p:ph type="body" idx="1"/>
          </p:nvPr>
        </p:nvSpPr>
        <p:spPr bwMode="auto">
          <a:xfrm>
            <a:off x="455613" y="1484313"/>
            <a:ext cx="11293596" cy="444376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3" name="TextBox 2">
            <a:extLst>
              <a:ext uri="{FF2B5EF4-FFF2-40B4-BE49-F238E27FC236}">
                <a16:creationId xmlns:a16="http://schemas.microsoft.com/office/drawing/2014/main" id="{6785A3D6-1271-D247-9E96-1B376F4BE7BE}"/>
              </a:ext>
            </a:extLst>
          </p:cNvPr>
          <p:cNvSpPr txBox="1"/>
          <p:nvPr userDrawn="1"/>
        </p:nvSpPr>
        <p:spPr>
          <a:xfrm>
            <a:off x="1095467" y="6356939"/>
            <a:ext cx="1463467" cy="242864"/>
          </a:xfrm>
          <a:prstGeom prst="rect">
            <a:avLst/>
          </a:prstGeom>
          <a:noFill/>
        </p:spPr>
        <p:txBody>
          <a:bodyPr wrap="square" rtlCol="0">
            <a:spAutoFit/>
          </a:bodyPr>
          <a:lstStyle/>
          <a:p>
            <a:r>
              <a:rPr lang="en-US" sz="974" b="0"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Huawei Confidential</a:t>
            </a:r>
          </a:p>
        </p:txBody>
      </p:sp>
      <p:sp>
        <p:nvSpPr>
          <p:cNvPr id="24" name="TextBox 3">
            <a:extLst>
              <a:ext uri="{FF2B5EF4-FFF2-40B4-BE49-F238E27FC236}">
                <a16:creationId xmlns:a16="http://schemas.microsoft.com/office/drawing/2014/main"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grpSp>
        <p:nvGrpSpPr>
          <p:cNvPr id="29" name="Group 87">
            <a:extLst>
              <a:ext uri="{FF2B5EF4-FFF2-40B4-BE49-F238E27FC236}">
                <a16:creationId xmlns:a16="http://schemas.microsoft.com/office/drawing/2014/main"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0" name="矩形 13">
              <a:extLst>
                <a:ext uri="{FF2B5EF4-FFF2-40B4-BE49-F238E27FC236}">
                  <a16:creationId xmlns:a16="http://schemas.microsoft.com/office/drawing/2014/main"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1" name="文本框 15">
              <a:extLst>
                <a:ext uri="{FF2B5EF4-FFF2-40B4-BE49-F238E27FC236}">
                  <a16:creationId xmlns:a16="http://schemas.microsoft.com/office/drawing/2014/main"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2" name="矩形 13">
              <a:extLst>
                <a:ext uri="{FF2B5EF4-FFF2-40B4-BE49-F238E27FC236}">
                  <a16:creationId xmlns:a16="http://schemas.microsoft.com/office/drawing/2014/main"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3" name="矩形 13">
              <a:extLst>
                <a:ext uri="{FF2B5EF4-FFF2-40B4-BE49-F238E27FC236}">
                  <a16:creationId xmlns:a16="http://schemas.microsoft.com/office/drawing/2014/main"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4" name="矩形 13">
              <a:extLst>
                <a:ext uri="{FF2B5EF4-FFF2-40B4-BE49-F238E27FC236}">
                  <a16:creationId xmlns:a16="http://schemas.microsoft.com/office/drawing/2014/main"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5" name="矩形 13">
              <a:extLst>
                <a:ext uri="{FF2B5EF4-FFF2-40B4-BE49-F238E27FC236}">
                  <a16:creationId xmlns:a16="http://schemas.microsoft.com/office/drawing/2014/main"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6" name="矩形 13">
              <a:extLst>
                <a:ext uri="{FF2B5EF4-FFF2-40B4-BE49-F238E27FC236}">
                  <a16:creationId xmlns:a16="http://schemas.microsoft.com/office/drawing/2014/main"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7" name="矩形 13">
              <a:extLst>
                <a:ext uri="{FF2B5EF4-FFF2-40B4-BE49-F238E27FC236}">
                  <a16:creationId xmlns:a16="http://schemas.microsoft.com/office/drawing/2014/main"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8" name="文本框 15">
              <a:extLst>
                <a:ext uri="{FF2B5EF4-FFF2-40B4-BE49-F238E27FC236}">
                  <a16:creationId xmlns:a16="http://schemas.microsoft.com/office/drawing/2014/main"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9" name="矩形 13">
              <a:extLst>
                <a:ext uri="{FF2B5EF4-FFF2-40B4-BE49-F238E27FC236}">
                  <a16:creationId xmlns:a16="http://schemas.microsoft.com/office/drawing/2014/main"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0" name="矩形 13">
              <a:extLst>
                <a:ext uri="{FF2B5EF4-FFF2-40B4-BE49-F238E27FC236}">
                  <a16:creationId xmlns:a16="http://schemas.microsoft.com/office/drawing/2014/main"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1" name="矩形 13">
              <a:extLst>
                <a:ext uri="{FF2B5EF4-FFF2-40B4-BE49-F238E27FC236}">
                  <a16:creationId xmlns:a16="http://schemas.microsoft.com/office/drawing/2014/main"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2" name="矩形 13">
              <a:extLst>
                <a:ext uri="{FF2B5EF4-FFF2-40B4-BE49-F238E27FC236}">
                  <a16:creationId xmlns:a16="http://schemas.microsoft.com/office/drawing/2014/main"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3" name="矩形 13">
              <a:extLst>
                <a:ext uri="{FF2B5EF4-FFF2-40B4-BE49-F238E27FC236}">
                  <a16:creationId xmlns:a16="http://schemas.microsoft.com/office/drawing/2014/main"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4" name="矩形 13">
              <a:extLst>
                <a:ext uri="{FF2B5EF4-FFF2-40B4-BE49-F238E27FC236}">
                  <a16:creationId xmlns:a16="http://schemas.microsoft.com/office/drawing/2014/main"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65" name="矩形 13">
              <a:extLst>
                <a:ext uri="{FF2B5EF4-FFF2-40B4-BE49-F238E27FC236}">
                  <a16:creationId xmlns:a16="http://schemas.microsoft.com/office/drawing/2014/main"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66" name="矩形 13">
              <a:extLst>
                <a:ext uri="{FF2B5EF4-FFF2-40B4-BE49-F238E27FC236}">
                  <a16:creationId xmlns:a16="http://schemas.microsoft.com/office/drawing/2014/main"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67" name="矩形 13">
              <a:extLst>
                <a:ext uri="{FF2B5EF4-FFF2-40B4-BE49-F238E27FC236}">
                  <a16:creationId xmlns:a16="http://schemas.microsoft.com/office/drawing/2014/main"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68" name="矩形 13">
              <a:extLst>
                <a:ext uri="{FF2B5EF4-FFF2-40B4-BE49-F238E27FC236}">
                  <a16:creationId xmlns:a16="http://schemas.microsoft.com/office/drawing/2014/main"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69" name="矩形 13">
              <a:extLst>
                <a:ext uri="{FF2B5EF4-FFF2-40B4-BE49-F238E27FC236}">
                  <a16:creationId xmlns:a16="http://schemas.microsoft.com/office/drawing/2014/main"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70" name="矩形 13">
              <a:extLst>
                <a:ext uri="{FF2B5EF4-FFF2-40B4-BE49-F238E27FC236}">
                  <a16:creationId xmlns:a16="http://schemas.microsoft.com/office/drawing/2014/main"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71" name="矩形 13">
              <a:extLst>
                <a:ext uri="{FF2B5EF4-FFF2-40B4-BE49-F238E27FC236}">
                  <a16:creationId xmlns:a16="http://schemas.microsoft.com/office/drawing/2014/main"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72" name="矩形 13">
              <a:extLst>
                <a:ext uri="{FF2B5EF4-FFF2-40B4-BE49-F238E27FC236}">
                  <a16:creationId xmlns:a16="http://schemas.microsoft.com/office/drawing/2014/main"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73" name="矩形 13">
              <a:extLst>
                <a:ext uri="{FF2B5EF4-FFF2-40B4-BE49-F238E27FC236}">
                  <a16:creationId xmlns:a16="http://schemas.microsoft.com/office/drawing/2014/main"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74" name="矩形 13">
              <a:extLst>
                <a:ext uri="{FF2B5EF4-FFF2-40B4-BE49-F238E27FC236}">
                  <a16:creationId xmlns:a16="http://schemas.microsoft.com/office/drawing/2014/main"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75" name="矩形 13">
              <a:extLst>
                <a:ext uri="{FF2B5EF4-FFF2-40B4-BE49-F238E27FC236}">
                  <a16:creationId xmlns:a16="http://schemas.microsoft.com/office/drawing/2014/main"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76" name="矩形 13">
              <a:extLst>
                <a:ext uri="{FF2B5EF4-FFF2-40B4-BE49-F238E27FC236}">
                  <a16:creationId xmlns:a16="http://schemas.microsoft.com/office/drawing/2014/main"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77" name="矩形 13">
              <a:extLst>
                <a:ext uri="{FF2B5EF4-FFF2-40B4-BE49-F238E27FC236}">
                  <a16:creationId xmlns:a16="http://schemas.microsoft.com/office/drawing/2014/main"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78" name="矩形 13">
              <a:extLst>
                <a:ext uri="{FF2B5EF4-FFF2-40B4-BE49-F238E27FC236}">
                  <a16:creationId xmlns:a16="http://schemas.microsoft.com/office/drawing/2014/main"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79" name="矩形 13">
              <a:extLst>
                <a:ext uri="{FF2B5EF4-FFF2-40B4-BE49-F238E27FC236}">
                  <a16:creationId xmlns:a16="http://schemas.microsoft.com/office/drawing/2014/main"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80" name="矩形 13">
              <a:extLst>
                <a:ext uri="{FF2B5EF4-FFF2-40B4-BE49-F238E27FC236}">
                  <a16:creationId xmlns:a16="http://schemas.microsoft.com/office/drawing/2014/main"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81" name="矩形 13">
              <a:extLst>
                <a:ext uri="{FF2B5EF4-FFF2-40B4-BE49-F238E27FC236}">
                  <a16:creationId xmlns:a16="http://schemas.microsoft.com/office/drawing/2014/main"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82" name="矩形 13">
              <a:extLst>
                <a:ext uri="{FF2B5EF4-FFF2-40B4-BE49-F238E27FC236}">
                  <a16:creationId xmlns:a16="http://schemas.microsoft.com/office/drawing/2014/main"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83" name="矩形 13">
              <a:extLst>
                <a:ext uri="{FF2B5EF4-FFF2-40B4-BE49-F238E27FC236}">
                  <a16:creationId xmlns:a16="http://schemas.microsoft.com/office/drawing/2014/main"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84" name="矩形 13">
              <a:extLst>
                <a:ext uri="{FF2B5EF4-FFF2-40B4-BE49-F238E27FC236}">
                  <a16:creationId xmlns:a16="http://schemas.microsoft.com/office/drawing/2014/main"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85" name="矩形 13">
              <a:extLst>
                <a:ext uri="{FF2B5EF4-FFF2-40B4-BE49-F238E27FC236}">
                  <a16:creationId xmlns:a16="http://schemas.microsoft.com/office/drawing/2014/main"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86" name="矩形 13">
              <a:extLst>
                <a:ext uri="{FF2B5EF4-FFF2-40B4-BE49-F238E27FC236}">
                  <a16:creationId xmlns:a16="http://schemas.microsoft.com/office/drawing/2014/main"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87" name="矩形 13">
              <a:extLst>
                <a:ext uri="{FF2B5EF4-FFF2-40B4-BE49-F238E27FC236}">
                  <a16:creationId xmlns:a16="http://schemas.microsoft.com/office/drawing/2014/main"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88" name="矩形 13">
              <a:extLst>
                <a:ext uri="{FF2B5EF4-FFF2-40B4-BE49-F238E27FC236}">
                  <a16:creationId xmlns:a16="http://schemas.microsoft.com/office/drawing/2014/main"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89" name="矩形 13">
              <a:extLst>
                <a:ext uri="{FF2B5EF4-FFF2-40B4-BE49-F238E27FC236}">
                  <a16:creationId xmlns:a16="http://schemas.microsoft.com/office/drawing/2014/main"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3681133424"/>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Lst>
  <p:txStyles>
    <p:titleStyle>
      <a:lvl1pPr algn="l" defTabSz="914034" rtl="0" eaLnBrk="1" fontAlgn="base" latinLnBrk="0" hangingPunct="1">
        <a:lnSpc>
          <a:spcPct val="90000"/>
        </a:lnSpc>
        <a:spcBef>
          <a:spcPct val="0"/>
        </a:spcBef>
        <a:buNone/>
        <a:defRPr lang="zh-CN" altLang="en-US" sz="3200" kern="1200" baseline="0" dirty="0">
          <a:solidFill>
            <a:schemeClr val="tx1"/>
          </a:solidFill>
          <a:latin typeface="Huawei Sans" panose="020C0503030203020204"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baseline="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baseline="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baseline="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baseline="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baseline="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79">
          <p15:clr>
            <a:srgbClr val="F26B43"/>
          </p15:clr>
        </p15:guide>
        <p15:guide id="2" pos="7401">
          <p15:clr>
            <a:srgbClr val="F26B43"/>
          </p15:clr>
        </p15:guide>
        <p15:guide id="4" orient="horz" pos="3906">
          <p15:clr>
            <a:srgbClr val="F26B43"/>
          </p15:clr>
        </p15:guide>
        <p15:guide id="6" pos="3840">
          <p15:clr>
            <a:srgbClr val="F26B43"/>
          </p15:clr>
        </p15:guide>
        <p15:guide id="7" orient="horz" pos="278">
          <p15:clr>
            <a:srgbClr val="F26B43"/>
          </p15:clr>
        </p15:guide>
        <p15:guide id="8" orient="horz" pos="234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29" name="Group 87">
            <a:extLst>
              <a:ext uri="{FF2B5EF4-FFF2-40B4-BE49-F238E27FC236}">
                <a16:creationId xmlns:a16="http://schemas.microsoft.com/office/drawing/2014/main"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0" name="矩形 13">
              <a:extLst>
                <a:ext uri="{FF2B5EF4-FFF2-40B4-BE49-F238E27FC236}">
                  <a16:creationId xmlns:a16="http://schemas.microsoft.com/office/drawing/2014/main"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1" name="文本框 15">
              <a:extLst>
                <a:ext uri="{FF2B5EF4-FFF2-40B4-BE49-F238E27FC236}">
                  <a16:creationId xmlns:a16="http://schemas.microsoft.com/office/drawing/2014/main"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2" name="矩形 13">
              <a:extLst>
                <a:ext uri="{FF2B5EF4-FFF2-40B4-BE49-F238E27FC236}">
                  <a16:creationId xmlns:a16="http://schemas.microsoft.com/office/drawing/2014/main"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3" name="矩形 13">
              <a:extLst>
                <a:ext uri="{FF2B5EF4-FFF2-40B4-BE49-F238E27FC236}">
                  <a16:creationId xmlns:a16="http://schemas.microsoft.com/office/drawing/2014/main"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4" name="矩形 13">
              <a:extLst>
                <a:ext uri="{FF2B5EF4-FFF2-40B4-BE49-F238E27FC236}">
                  <a16:creationId xmlns:a16="http://schemas.microsoft.com/office/drawing/2014/main"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5" name="矩形 13">
              <a:extLst>
                <a:ext uri="{FF2B5EF4-FFF2-40B4-BE49-F238E27FC236}">
                  <a16:creationId xmlns:a16="http://schemas.microsoft.com/office/drawing/2014/main"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6" name="矩形 13">
              <a:extLst>
                <a:ext uri="{FF2B5EF4-FFF2-40B4-BE49-F238E27FC236}">
                  <a16:creationId xmlns:a16="http://schemas.microsoft.com/office/drawing/2014/main"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7" name="矩形 13">
              <a:extLst>
                <a:ext uri="{FF2B5EF4-FFF2-40B4-BE49-F238E27FC236}">
                  <a16:creationId xmlns:a16="http://schemas.microsoft.com/office/drawing/2014/main"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8" name="文本框 15">
              <a:extLst>
                <a:ext uri="{FF2B5EF4-FFF2-40B4-BE49-F238E27FC236}">
                  <a16:creationId xmlns:a16="http://schemas.microsoft.com/office/drawing/2014/main"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9" name="矩形 13">
              <a:extLst>
                <a:ext uri="{FF2B5EF4-FFF2-40B4-BE49-F238E27FC236}">
                  <a16:creationId xmlns:a16="http://schemas.microsoft.com/office/drawing/2014/main"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0" name="矩形 13">
              <a:extLst>
                <a:ext uri="{FF2B5EF4-FFF2-40B4-BE49-F238E27FC236}">
                  <a16:creationId xmlns:a16="http://schemas.microsoft.com/office/drawing/2014/main"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1" name="矩形 13">
              <a:extLst>
                <a:ext uri="{FF2B5EF4-FFF2-40B4-BE49-F238E27FC236}">
                  <a16:creationId xmlns:a16="http://schemas.microsoft.com/office/drawing/2014/main"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2" name="矩形 13">
              <a:extLst>
                <a:ext uri="{FF2B5EF4-FFF2-40B4-BE49-F238E27FC236}">
                  <a16:creationId xmlns:a16="http://schemas.microsoft.com/office/drawing/2014/main"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3" name="矩形 13">
              <a:extLst>
                <a:ext uri="{FF2B5EF4-FFF2-40B4-BE49-F238E27FC236}">
                  <a16:creationId xmlns:a16="http://schemas.microsoft.com/office/drawing/2014/main"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4" name="矩形 13">
              <a:extLst>
                <a:ext uri="{FF2B5EF4-FFF2-40B4-BE49-F238E27FC236}">
                  <a16:creationId xmlns:a16="http://schemas.microsoft.com/office/drawing/2014/main"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5" name="矩形 13">
              <a:extLst>
                <a:ext uri="{FF2B5EF4-FFF2-40B4-BE49-F238E27FC236}">
                  <a16:creationId xmlns:a16="http://schemas.microsoft.com/office/drawing/2014/main"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6" name="矩形 13">
              <a:extLst>
                <a:ext uri="{FF2B5EF4-FFF2-40B4-BE49-F238E27FC236}">
                  <a16:creationId xmlns:a16="http://schemas.microsoft.com/office/drawing/2014/main"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47" name="矩形 13">
              <a:extLst>
                <a:ext uri="{FF2B5EF4-FFF2-40B4-BE49-F238E27FC236}">
                  <a16:creationId xmlns:a16="http://schemas.microsoft.com/office/drawing/2014/main"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48" name="矩形 13">
              <a:extLst>
                <a:ext uri="{FF2B5EF4-FFF2-40B4-BE49-F238E27FC236}">
                  <a16:creationId xmlns:a16="http://schemas.microsoft.com/office/drawing/2014/main"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49" name="矩形 13">
              <a:extLst>
                <a:ext uri="{FF2B5EF4-FFF2-40B4-BE49-F238E27FC236}">
                  <a16:creationId xmlns:a16="http://schemas.microsoft.com/office/drawing/2014/main"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50" name="矩形 13">
              <a:extLst>
                <a:ext uri="{FF2B5EF4-FFF2-40B4-BE49-F238E27FC236}">
                  <a16:creationId xmlns:a16="http://schemas.microsoft.com/office/drawing/2014/main"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51" name="矩形 13">
              <a:extLst>
                <a:ext uri="{FF2B5EF4-FFF2-40B4-BE49-F238E27FC236}">
                  <a16:creationId xmlns:a16="http://schemas.microsoft.com/office/drawing/2014/main"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52" name="矩形 13">
              <a:extLst>
                <a:ext uri="{FF2B5EF4-FFF2-40B4-BE49-F238E27FC236}">
                  <a16:creationId xmlns:a16="http://schemas.microsoft.com/office/drawing/2014/main"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53" name="矩形 13">
              <a:extLst>
                <a:ext uri="{FF2B5EF4-FFF2-40B4-BE49-F238E27FC236}">
                  <a16:creationId xmlns:a16="http://schemas.microsoft.com/office/drawing/2014/main"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54" name="矩形 13">
              <a:extLst>
                <a:ext uri="{FF2B5EF4-FFF2-40B4-BE49-F238E27FC236}">
                  <a16:creationId xmlns:a16="http://schemas.microsoft.com/office/drawing/2014/main"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55" name="矩形 13">
              <a:extLst>
                <a:ext uri="{FF2B5EF4-FFF2-40B4-BE49-F238E27FC236}">
                  <a16:creationId xmlns:a16="http://schemas.microsoft.com/office/drawing/2014/main"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56" name="矩形 13">
              <a:extLst>
                <a:ext uri="{FF2B5EF4-FFF2-40B4-BE49-F238E27FC236}">
                  <a16:creationId xmlns:a16="http://schemas.microsoft.com/office/drawing/2014/main"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57" name="矩形 13">
              <a:extLst>
                <a:ext uri="{FF2B5EF4-FFF2-40B4-BE49-F238E27FC236}">
                  <a16:creationId xmlns:a16="http://schemas.microsoft.com/office/drawing/2014/main"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58" name="矩形 13">
              <a:extLst>
                <a:ext uri="{FF2B5EF4-FFF2-40B4-BE49-F238E27FC236}">
                  <a16:creationId xmlns:a16="http://schemas.microsoft.com/office/drawing/2014/main"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59" name="矩形 13">
              <a:extLst>
                <a:ext uri="{FF2B5EF4-FFF2-40B4-BE49-F238E27FC236}">
                  <a16:creationId xmlns:a16="http://schemas.microsoft.com/office/drawing/2014/main"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60" name="矩形 13">
              <a:extLst>
                <a:ext uri="{FF2B5EF4-FFF2-40B4-BE49-F238E27FC236}">
                  <a16:creationId xmlns:a16="http://schemas.microsoft.com/office/drawing/2014/main"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61" name="矩形 13">
              <a:extLst>
                <a:ext uri="{FF2B5EF4-FFF2-40B4-BE49-F238E27FC236}">
                  <a16:creationId xmlns:a16="http://schemas.microsoft.com/office/drawing/2014/main"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62" name="矩形 13">
              <a:extLst>
                <a:ext uri="{FF2B5EF4-FFF2-40B4-BE49-F238E27FC236}">
                  <a16:creationId xmlns:a16="http://schemas.microsoft.com/office/drawing/2014/main"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63" name="矩形 13">
              <a:extLst>
                <a:ext uri="{FF2B5EF4-FFF2-40B4-BE49-F238E27FC236}">
                  <a16:creationId xmlns:a16="http://schemas.microsoft.com/office/drawing/2014/main"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64" name="矩形 13">
              <a:extLst>
                <a:ext uri="{FF2B5EF4-FFF2-40B4-BE49-F238E27FC236}">
                  <a16:creationId xmlns:a16="http://schemas.microsoft.com/office/drawing/2014/main"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65" name="矩形 13">
              <a:extLst>
                <a:ext uri="{FF2B5EF4-FFF2-40B4-BE49-F238E27FC236}">
                  <a16:creationId xmlns:a16="http://schemas.microsoft.com/office/drawing/2014/main"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66" name="矩形 13">
              <a:extLst>
                <a:ext uri="{FF2B5EF4-FFF2-40B4-BE49-F238E27FC236}">
                  <a16:creationId xmlns:a16="http://schemas.microsoft.com/office/drawing/2014/main"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67" name="矩形 13">
              <a:extLst>
                <a:ext uri="{FF2B5EF4-FFF2-40B4-BE49-F238E27FC236}">
                  <a16:creationId xmlns:a16="http://schemas.microsoft.com/office/drawing/2014/main"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68" name="矩形 13">
              <a:extLst>
                <a:ext uri="{FF2B5EF4-FFF2-40B4-BE49-F238E27FC236}">
                  <a16:creationId xmlns:a16="http://schemas.microsoft.com/office/drawing/2014/main"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69" name="矩形 13">
              <a:extLst>
                <a:ext uri="{FF2B5EF4-FFF2-40B4-BE49-F238E27FC236}">
                  <a16:creationId xmlns:a16="http://schemas.microsoft.com/office/drawing/2014/main"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
        <p:nvSpPr>
          <p:cNvPr id="70" name="Title Placeholder 1">
            <a:extLst>
              <a:ext uri="{FF2B5EF4-FFF2-40B4-BE49-F238E27FC236}">
                <a16:creationId xmlns:a16="http://schemas.microsoft.com/office/drawing/2014/main" id="{145F1158-B1AA-8F41-AF0A-FEA0EC1874AC}"/>
              </a:ext>
            </a:extLst>
          </p:cNvPr>
          <p:cNvSpPr>
            <a:spLocks noGrp="1"/>
          </p:cNvSpPr>
          <p:nvPr>
            <p:ph type="title"/>
          </p:nvPr>
        </p:nvSpPr>
        <p:spPr>
          <a:xfrm>
            <a:off x="616573" y="1474269"/>
            <a:ext cx="3984232" cy="2816080"/>
          </a:xfrm>
          <a:prstGeom prst="rect">
            <a:avLst/>
          </a:prstGeom>
        </p:spPr>
        <p:txBody>
          <a:bodyPr vert="horz" lIns="91440" tIns="45720" rIns="91440" bIns="45720" rtlCol="0" anchor="t">
            <a:normAutofit/>
          </a:bodyPr>
          <a:lstStyle/>
          <a:p>
            <a:r>
              <a:rPr lang="en-US" dirty="0"/>
              <a:t>Click to edit Master title style</a:t>
            </a:r>
          </a:p>
        </p:txBody>
      </p:sp>
      <p:sp>
        <p:nvSpPr>
          <p:cNvPr id="71" name="Text Placeholder 1">
            <a:extLst>
              <a:ext uri="{FF2B5EF4-FFF2-40B4-BE49-F238E27FC236}">
                <a16:creationId xmlns:a16="http://schemas.microsoft.com/office/drawing/2014/main" id="{F8FC7CCD-75EB-9C44-BC7D-29679334A8CA}"/>
              </a:ext>
            </a:extLst>
          </p:cNvPr>
          <p:cNvSpPr txBox="1">
            <a:spLocks/>
          </p:cNvSpPr>
          <p:nvPr userDrawn="1"/>
        </p:nvSpPr>
        <p:spPr>
          <a:xfrm>
            <a:off x="7979357" y="2794960"/>
            <a:ext cx="3225168" cy="2029962"/>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65"/>
              </a:lnSpc>
            </a:pPr>
            <a:r>
              <a:rPr kumimoji="1" lang="en-US" altLang="zh-CN" sz="850" b="1" baseline="0" dirty="0">
                <a:solidFill>
                  <a:srgbClr val="1D1D1B"/>
                </a:solidFill>
                <a:latin typeface="+mj-lt"/>
              </a:rPr>
              <a:t>Copyright©2022 Huawei Technologies Co., Ltd.</a:t>
            </a:r>
            <a:br>
              <a:rPr kumimoji="1" lang="en-US" altLang="zh-CN" sz="850" b="1" baseline="0" dirty="0">
                <a:solidFill>
                  <a:srgbClr val="1D1D1B"/>
                </a:solidFill>
                <a:latin typeface="+mj-lt"/>
              </a:rPr>
            </a:br>
            <a:r>
              <a:rPr kumimoji="1" lang="en-US" altLang="zh-CN" sz="850" b="1" baseline="0" dirty="0">
                <a:solidFill>
                  <a:srgbClr val="1D1D1B"/>
                </a:solidFill>
                <a:latin typeface="+mj-lt"/>
              </a:rPr>
              <a:t>All Rights Reserved.</a:t>
            </a:r>
            <a:br>
              <a:rPr kumimoji="1" lang="en-US" altLang="zh-CN" sz="779" dirty="0">
                <a:solidFill>
                  <a:srgbClr val="1D1D1B"/>
                </a:solidFill>
                <a:latin typeface="+mn-lt"/>
              </a:rPr>
            </a:br>
            <a:br>
              <a:rPr kumimoji="1" lang="en-US" altLang="zh-CN" sz="779" dirty="0">
                <a:solidFill>
                  <a:srgbClr val="1D1D1B"/>
                </a:solidFill>
                <a:latin typeface="+mn-lt"/>
              </a:rPr>
            </a:br>
            <a:r>
              <a:rPr kumimoji="1" lang="en-US" altLang="zh-CN" sz="850" baseline="0" dirty="0">
                <a:solidFill>
                  <a:srgbClr val="1D1D1B"/>
                </a:solidFill>
                <a:latin typeface="+mn-lt"/>
                <a:cs typeface="Arial" panose="020B0604020202020204" pitchFamily="34" charset="0"/>
              </a:rPr>
              <a:t>The information in this document may contain predictive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statements including, without limitation, statements regarding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the future financial and operating results, future product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portfolio, new technology, etc. There are a number of factors that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could cause actual results and developments to differ materially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from those expressed or implied in the predictive statements.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Therefore, such information is provided for reference purpose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only and constitutes neither an offer nor an acceptance. Huawei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may change the information at any time without notice. </a:t>
            </a:r>
          </a:p>
          <a:p>
            <a:pPr>
              <a:lnSpc>
                <a:spcPts val="1065"/>
              </a:lnSpc>
            </a:pPr>
            <a:endParaRPr kumimoji="1" lang="zh-CN" altLang="en-US" sz="779" dirty="0">
              <a:solidFill>
                <a:srgbClr val="1D1D1B"/>
              </a:solidFill>
              <a:latin typeface="+mn-lt"/>
            </a:endParaRPr>
          </a:p>
        </p:txBody>
      </p:sp>
      <p:sp>
        <p:nvSpPr>
          <p:cNvPr id="72" name="Subtitle 6">
            <a:extLst>
              <a:ext uri="{FF2B5EF4-FFF2-40B4-BE49-F238E27FC236}">
                <a16:creationId xmlns:a16="http://schemas.microsoft.com/office/drawing/2014/main" id="{12B8F806-ABD5-064C-8793-5E22C72554FD}"/>
              </a:ext>
            </a:extLst>
          </p:cNvPr>
          <p:cNvSpPr txBox="1">
            <a:spLocks/>
          </p:cNvSpPr>
          <p:nvPr userDrawn="1"/>
        </p:nvSpPr>
        <p:spPr>
          <a:xfrm>
            <a:off x="7987276" y="1631849"/>
            <a:ext cx="3477701" cy="491114"/>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681"/>
              </a:lnSpc>
              <a:spcBef>
                <a:spcPts val="0"/>
              </a:spcBef>
            </a:pPr>
            <a:r>
              <a:rPr kumimoji="1" lang="zh-CN" altLang="en-US" sz="1300" dirty="0">
                <a:solidFill>
                  <a:srgbClr val="1D1D1B"/>
                </a:solidFill>
                <a:latin typeface="Microsoft YaHei" charset="-122"/>
                <a:ea typeface="Microsoft YaHei" charset="-122"/>
                <a:cs typeface="Microsoft YaHei" charset="-122"/>
              </a:rPr>
              <a:t>把数字世界带入每个人、每个家庭、</a:t>
            </a:r>
            <a:br>
              <a:rPr kumimoji="1" lang="en-US" altLang="zh-CN" sz="1300" dirty="0">
                <a:solidFill>
                  <a:srgbClr val="1D1D1B"/>
                </a:solidFill>
                <a:latin typeface="Microsoft YaHei" charset="-122"/>
                <a:ea typeface="Microsoft YaHei" charset="-122"/>
                <a:cs typeface="Microsoft YaHei" charset="-122"/>
              </a:rPr>
            </a:br>
            <a:r>
              <a:rPr kumimoji="1" lang="zh-CN" altLang="en-US" sz="1300" dirty="0">
                <a:solidFill>
                  <a:srgbClr val="1D1D1B"/>
                </a:solidFill>
                <a:latin typeface="Microsoft YaHei" charset="-122"/>
                <a:ea typeface="Microsoft YaHei" charset="-122"/>
                <a:cs typeface="Microsoft YaHei" charset="-122"/>
              </a:rPr>
              <a:t>每个组织，构建万物互联的智能世界。</a:t>
            </a:r>
          </a:p>
        </p:txBody>
      </p:sp>
      <p:sp>
        <p:nvSpPr>
          <p:cNvPr id="73" name="Subtitle 6">
            <a:extLst>
              <a:ext uri="{FF2B5EF4-FFF2-40B4-BE49-F238E27FC236}">
                <a16:creationId xmlns:a16="http://schemas.microsoft.com/office/drawing/2014/main" id="{F1235B6F-D691-2C40-93D4-EC5427ADDFB0}"/>
              </a:ext>
            </a:extLst>
          </p:cNvPr>
          <p:cNvSpPr txBox="1">
            <a:spLocks/>
          </p:cNvSpPr>
          <p:nvPr userDrawn="1"/>
        </p:nvSpPr>
        <p:spPr>
          <a:xfrm>
            <a:off x="7977672" y="2106124"/>
            <a:ext cx="3481833" cy="582808"/>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icrosoft YaHei" panose="020B0503020204020204" pitchFamily="34" charset="-122"/>
                <a:ea typeface="Microsoft YaHei" panose="020B0503020204020204" pitchFamily="34" charset="-122"/>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94"/>
              </a:lnSpc>
            </a:pPr>
            <a:r>
              <a:rPr kumimoji="1" lang="en-US" altLang="zh-CN" sz="1200" dirty="0">
                <a:solidFill>
                  <a:srgbClr val="1D1D1B"/>
                </a:solidFill>
                <a:latin typeface="+mn-lt"/>
                <a:cs typeface="Arial" panose="020B0604020202020204" pitchFamily="34" charset="0"/>
              </a:rPr>
              <a:t>Bring digital to every person, home, and </a:t>
            </a:r>
            <a:br>
              <a:rPr kumimoji="1" lang="en-US" altLang="zh-CN" sz="1200" dirty="0">
                <a:solidFill>
                  <a:srgbClr val="1D1D1B"/>
                </a:solidFill>
                <a:latin typeface="+mn-lt"/>
                <a:cs typeface="Arial" panose="020B0604020202020204" pitchFamily="34" charset="0"/>
              </a:rPr>
            </a:br>
            <a:r>
              <a:rPr kumimoji="1" lang="en-US" altLang="zh-CN" sz="1200" dirty="0">
                <a:solidFill>
                  <a:srgbClr val="1D1D1B"/>
                </a:solidFill>
                <a:latin typeface="+mn-lt"/>
                <a:cs typeface="Arial" panose="020B0604020202020204" pitchFamily="34" charset="0"/>
              </a:rPr>
              <a:t>organization for a fully connected, </a:t>
            </a:r>
            <a:br>
              <a:rPr kumimoji="1" lang="en-US" altLang="zh-CN" sz="1200" dirty="0">
                <a:solidFill>
                  <a:srgbClr val="1D1D1B"/>
                </a:solidFill>
                <a:latin typeface="+mn-lt"/>
                <a:cs typeface="Arial" panose="020B0604020202020204" pitchFamily="34" charset="0"/>
              </a:rPr>
            </a:br>
            <a:r>
              <a:rPr kumimoji="1" lang="en-US" altLang="zh-CN" sz="1200" dirty="0">
                <a:solidFill>
                  <a:srgbClr val="1D1D1B"/>
                </a:solidFill>
                <a:latin typeface="+mn-lt"/>
                <a:cs typeface="Arial" panose="020B0604020202020204" pitchFamily="34" charset="0"/>
              </a:rPr>
              <a:t>intelligent world.</a:t>
            </a:r>
            <a:endParaRPr kumimoji="1" lang="zh-CN" altLang="en-US" sz="1200" dirty="0">
              <a:solidFill>
                <a:srgbClr val="1D1D1B"/>
              </a:solidFill>
              <a:latin typeface="+mn-lt"/>
              <a:ea typeface="Microsoft YaHei" charset="-122"/>
              <a:cs typeface="Microsoft YaHei" charset="-122"/>
            </a:endParaRPr>
          </a:p>
        </p:txBody>
      </p:sp>
      <p:pic>
        <p:nvPicPr>
          <p:cNvPr id="74" name="图片 7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5497" y="5251150"/>
            <a:ext cx="1869596" cy="399462"/>
          </a:xfrm>
          <a:prstGeom prst="rect">
            <a:avLst/>
          </a:prstGeom>
        </p:spPr>
      </p:pic>
    </p:spTree>
    <p:extLst>
      <p:ext uri="{BB962C8B-B14F-4D97-AF65-F5344CB8AC3E}">
        <p14:creationId xmlns:p14="http://schemas.microsoft.com/office/powerpoint/2010/main" val="628597313"/>
      </p:ext>
    </p:extLst>
  </p:cSld>
  <p:clrMap bg1="lt1" tx1="dk1" bg2="lt2" tx2="dk2" accent1="accent1" accent2="accent2" accent3="accent3" accent4="accent4" accent5="accent5" accent6="accent6" hlink="hlink" folHlink="folHlink"/>
  <p:sldLayoutIdLst>
    <p:sldLayoutId id="2147483892" r:id="rId1"/>
  </p:sldLayoutIdLst>
  <p:hf hdr="0" ftr="0" dt="0"/>
  <p:txStyles>
    <p:titleStyle>
      <a:lvl1pPr algn="l" defTabSz="1187323" rtl="0" eaLnBrk="1" latinLnBrk="0" hangingPunct="1">
        <a:lnSpc>
          <a:spcPct val="90000"/>
        </a:lnSpc>
        <a:spcBef>
          <a:spcPct val="0"/>
        </a:spcBef>
        <a:buNone/>
        <a:defRPr sz="4998" b="0" kern="1200">
          <a:solidFill>
            <a:schemeClr val="tx1"/>
          </a:solidFill>
          <a:latin typeface="Huawei Sans" panose="020C0503030203020204" pitchFamily="34" charset="0"/>
          <a:ea typeface="方正兰亭黑简体" panose="02000000000000000000" pitchFamily="2" charset="-122"/>
          <a:cs typeface="Huawei Sans" panose="020C0503030203020204" pitchFamily="34" charset="0"/>
        </a:defRPr>
      </a:lvl1pPr>
    </p:titleStyle>
    <p:bodyStyle>
      <a:lvl1pPr marL="0" indent="0" algn="l" defTabSz="1187323" rtl="0" eaLnBrk="1" latinLnBrk="0" hangingPunct="1">
        <a:lnSpc>
          <a:spcPct val="90000"/>
        </a:lnSpc>
        <a:spcBef>
          <a:spcPts val="1298"/>
        </a:spcBef>
        <a:buFont typeface="Arial" panose="020B0604020202020204" pitchFamily="34" charset="0"/>
        <a:buNone/>
        <a:defRPr sz="1818" kern="1200">
          <a:solidFill>
            <a:srgbClr val="FFFFFF"/>
          </a:solidFill>
          <a:latin typeface="Microsoft YaHei" panose="020B0503020204020204" pitchFamily="34" charset="-122"/>
          <a:ea typeface="Microsoft YaHei" panose="020B0503020204020204" pitchFamily="34" charset="-122"/>
          <a:cs typeface="+mn-cs"/>
        </a:defRPr>
      </a:lvl1pPr>
      <a:lvl2pPr marL="593662" indent="0" algn="l" defTabSz="1187323" rtl="0" eaLnBrk="1" latinLnBrk="0" hangingPunct="1">
        <a:lnSpc>
          <a:spcPct val="90000"/>
        </a:lnSpc>
        <a:spcBef>
          <a:spcPts val="650"/>
        </a:spcBef>
        <a:buFont typeface="Arial" panose="020B0604020202020204" pitchFamily="34" charset="0"/>
        <a:buNone/>
        <a:defRPr sz="3117" kern="1200">
          <a:solidFill>
            <a:schemeClr val="tx1"/>
          </a:solidFill>
          <a:latin typeface="+mn-lt"/>
          <a:ea typeface="+mn-ea"/>
          <a:cs typeface="+mn-cs"/>
        </a:defRPr>
      </a:lvl2pPr>
      <a:lvl3pPr marL="1187323" indent="0" algn="l" defTabSz="1187323" rtl="0" eaLnBrk="1" latinLnBrk="0" hangingPunct="1">
        <a:lnSpc>
          <a:spcPct val="90000"/>
        </a:lnSpc>
        <a:spcBef>
          <a:spcPts val="650"/>
        </a:spcBef>
        <a:buFont typeface="Arial" panose="020B0604020202020204" pitchFamily="34" charset="0"/>
        <a:buNone/>
        <a:defRPr sz="2597" kern="1200">
          <a:solidFill>
            <a:schemeClr val="tx1"/>
          </a:solidFill>
          <a:latin typeface="+mn-lt"/>
          <a:ea typeface="+mn-ea"/>
          <a:cs typeface="+mn-cs"/>
        </a:defRPr>
      </a:lvl3pPr>
      <a:lvl4pPr marL="1780986"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mn-lt"/>
          <a:ea typeface="+mn-ea"/>
          <a:cs typeface="+mn-cs"/>
        </a:defRPr>
      </a:lvl4pPr>
      <a:lvl5pPr marL="2374648"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mn-lt"/>
          <a:ea typeface="+mn-ea"/>
          <a:cs typeface="+mn-cs"/>
        </a:defRPr>
      </a:lvl5pPr>
      <a:lvl6pPr marL="3265140"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6pPr>
      <a:lvl7pPr marL="3858802"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7pPr>
      <a:lvl8pPr marL="4452463"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8pPr>
      <a:lvl9pPr marL="5046125"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9pPr>
    </p:bodyStyle>
    <p:otherStyle>
      <a:defPPr>
        <a:defRPr lang="en-US"/>
      </a:defPPr>
      <a:lvl1pPr marL="0" algn="l" defTabSz="1187323" rtl="0" eaLnBrk="1" latinLnBrk="0" hangingPunct="1">
        <a:defRPr sz="2337" kern="1200">
          <a:solidFill>
            <a:schemeClr val="tx1"/>
          </a:solidFill>
          <a:latin typeface="+mn-lt"/>
          <a:ea typeface="+mn-ea"/>
          <a:cs typeface="+mn-cs"/>
        </a:defRPr>
      </a:lvl1pPr>
      <a:lvl2pPr marL="593662" algn="l" defTabSz="1187323" rtl="0" eaLnBrk="1" latinLnBrk="0" hangingPunct="1">
        <a:defRPr sz="2337" kern="1200">
          <a:solidFill>
            <a:schemeClr val="tx1"/>
          </a:solidFill>
          <a:latin typeface="+mn-lt"/>
          <a:ea typeface="+mn-ea"/>
          <a:cs typeface="+mn-cs"/>
        </a:defRPr>
      </a:lvl2pPr>
      <a:lvl3pPr marL="1187323" algn="l" defTabSz="1187323" rtl="0" eaLnBrk="1" latinLnBrk="0" hangingPunct="1">
        <a:defRPr sz="2337" kern="1200">
          <a:solidFill>
            <a:schemeClr val="tx1"/>
          </a:solidFill>
          <a:latin typeface="+mn-lt"/>
          <a:ea typeface="+mn-ea"/>
          <a:cs typeface="+mn-cs"/>
        </a:defRPr>
      </a:lvl3pPr>
      <a:lvl4pPr marL="1780986" algn="l" defTabSz="1187323" rtl="0" eaLnBrk="1" latinLnBrk="0" hangingPunct="1">
        <a:defRPr sz="2337" kern="1200">
          <a:solidFill>
            <a:schemeClr val="tx1"/>
          </a:solidFill>
          <a:latin typeface="+mn-lt"/>
          <a:ea typeface="+mn-ea"/>
          <a:cs typeface="+mn-cs"/>
        </a:defRPr>
      </a:lvl4pPr>
      <a:lvl5pPr marL="2374648" algn="l" defTabSz="1187323" rtl="0" eaLnBrk="1" latinLnBrk="0" hangingPunct="1">
        <a:defRPr sz="2337" kern="1200">
          <a:solidFill>
            <a:schemeClr val="tx1"/>
          </a:solidFill>
          <a:latin typeface="+mn-lt"/>
          <a:ea typeface="+mn-ea"/>
          <a:cs typeface="+mn-cs"/>
        </a:defRPr>
      </a:lvl5pPr>
      <a:lvl6pPr marL="2968309" algn="l" defTabSz="1187323" rtl="0" eaLnBrk="1" latinLnBrk="0" hangingPunct="1">
        <a:defRPr sz="2337" kern="1200">
          <a:solidFill>
            <a:schemeClr val="tx1"/>
          </a:solidFill>
          <a:latin typeface="+mn-lt"/>
          <a:ea typeface="+mn-ea"/>
          <a:cs typeface="+mn-cs"/>
        </a:defRPr>
      </a:lvl6pPr>
      <a:lvl7pPr marL="3561971" algn="l" defTabSz="1187323" rtl="0" eaLnBrk="1" latinLnBrk="0" hangingPunct="1">
        <a:defRPr sz="2337" kern="1200">
          <a:solidFill>
            <a:schemeClr val="tx1"/>
          </a:solidFill>
          <a:latin typeface="+mn-lt"/>
          <a:ea typeface="+mn-ea"/>
          <a:cs typeface="+mn-cs"/>
        </a:defRPr>
      </a:lvl7pPr>
      <a:lvl8pPr marL="4155634" algn="l" defTabSz="1187323" rtl="0" eaLnBrk="1" latinLnBrk="0" hangingPunct="1">
        <a:defRPr sz="2337" kern="1200">
          <a:solidFill>
            <a:schemeClr val="tx1"/>
          </a:solidFill>
          <a:latin typeface="+mn-lt"/>
          <a:ea typeface="+mn-ea"/>
          <a:cs typeface="+mn-cs"/>
        </a:defRPr>
      </a:lvl8pPr>
      <a:lvl9pPr marL="4749295" algn="l" defTabSz="1187323" rtl="0" eaLnBrk="1" latinLnBrk="0" hangingPunct="1">
        <a:defRPr sz="233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1">
          <p15:clr>
            <a:srgbClr val="F26B43"/>
          </p15:clr>
        </p15:guide>
        <p15:guide id="2" pos="3842">
          <p15:clr>
            <a:srgbClr val="F26B43"/>
          </p15:clr>
        </p15:guide>
        <p15:guide id="3" pos="461">
          <p15:clr>
            <a:srgbClr val="F26B43"/>
          </p15:clr>
        </p15:guide>
        <p15:guide id="4" pos="71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microsoft.com/office/2007/relationships/hdphoto" Target="../media/hdphoto1.wdp"/><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5.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5.xml"/><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5.xml"/><Relationship Id="rId1" Type="http://schemas.openxmlformats.org/officeDocument/2006/relationships/tags" Target="../tags/tag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29.emf"/><Relationship Id="rId4" Type="http://schemas.openxmlformats.org/officeDocument/2006/relationships/package" Target="../embeddings/Microsoft_Visio___1.vsdx"/></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15.xml"/><Relationship Id="rId5" Type="http://schemas.openxmlformats.org/officeDocument/2006/relationships/image" Target="../media/image27.pn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15.xml"/><Relationship Id="rId5" Type="http://schemas.openxmlformats.org/officeDocument/2006/relationships/image" Target="../media/image27.png"/><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15.xml"/><Relationship Id="rId6" Type="http://schemas.openxmlformats.org/officeDocument/2006/relationships/image" Target="../media/image32.png"/><Relationship Id="rId5" Type="http://schemas.openxmlformats.org/officeDocument/2006/relationships/image" Target="../media/image25.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15.xml"/><Relationship Id="rId6" Type="http://schemas.openxmlformats.org/officeDocument/2006/relationships/image" Target="../media/image34.png"/><Relationship Id="rId5" Type="http://schemas.openxmlformats.org/officeDocument/2006/relationships/image" Target="../media/image27.png"/><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15.xml"/><Relationship Id="rId5" Type="http://schemas.openxmlformats.org/officeDocument/2006/relationships/image" Target="../media/image27.png"/><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15.xml"/><Relationship Id="rId5" Type="http://schemas.openxmlformats.org/officeDocument/2006/relationships/image" Target="../media/image25.png"/><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9.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文本占位符 10"/>
          <p:cNvSpPr>
            <a:spLocks noGrp="1"/>
          </p:cNvSpPr>
          <p:nvPr>
            <p:ph type="body" sz="quarter" idx="17"/>
          </p:nvPr>
        </p:nvSpPr>
        <p:spPr/>
        <p:txBody>
          <a:bodyPr/>
          <a:lstStyle/>
          <a:p>
            <a:endParaRPr lang="zh-CN" altLang="en-US" dirty="0">
              <a:ea typeface="+mn-ea"/>
              <a:cs typeface="Huawei Sans" panose="020C0503030203020204" pitchFamily="34" charset="0"/>
              <a:sym typeface="+mn-lt"/>
            </a:endParaRPr>
          </a:p>
        </p:txBody>
      </p:sp>
      <p:sp>
        <p:nvSpPr>
          <p:cNvPr id="37" name="文本占位符 36"/>
          <p:cNvSpPr>
            <a:spLocks noGrp="1"/>
          </p:cNvSpPr>
          <p:nvPr>
            <p:ph type="body" sz="quarter" idx="18"/>
          </p:nvPr>
        </p:nvSpPr>
        <p:spPr/>
        <p:txBody>
          <a:bodyPr/>
          <a:lstStyle/>
          <a:p>
            <a:endParaRPr lang="zh-CN" altLang="en-US" dirty="0">
              <a:cs typeface="Huawei Sans" panose="020C0503030203020204" pitchFamily="34" charset="0"/>
              <a:sym typeface="+mn-lt"/>
            </a:endParaRPr>
          </a:p>
        </p:txBody>
      </p:sp>
      <p:sp>
        <p:nvSpPr>
          <p:cNvPr id="14" name="文本占位符 13"/>
          <p:cNvSpPr>
            <a:spLocks noGrp="1"/>
          </p:cNvSpPr>
          <p:nvPr>
            <p:ph type="body" sz="quarter" idx="19"/>
          </p:nvPr>
        </p:nvSpPr>
        <p:spPr/>
        <p:txBody>
          <a:bodyPr/>
          <a:lstStyle/>
          <a:p>
            <a:endParaRPr lang="zh-CN" altLang="en-US" dirty="0">
              <a:ea typeface="+mn-ea"/>
              <a:cs typeface="Huawei Sans" panose="020C0503030203020204" pitchFamily="34" charset="0"/>
              <a:sym typeface="+mn-lt"/>
            </a:endParaRPr>
          </a:p>
        </p:txBody>
      </p:sp>
      <p:sp>
        <p:nvSpPr>
          <p:cNvPr id="39" name="文本占位符 38"/>
          <p:cNvSpPr>
            <a:spLocks noGrp="1"/>
          </p:cNvSpPr>
          <p:nvPr>
            <p:ph type="body" sz="quarter" idx="20"/>
          </p:nvPr>
        </p:nvSpPr>
        <p:spPr/>
        <p:txBody>
          <a:bodyPr/>
          <a:lstStyle/>
          <a:p>
            <a:endParaRPr lang="zh-CN" altLang="en-US" dirty="0">
              <a:ea typeface="+mn-ea"/>
              <a:cs typeface="Huawei Sans" panose="020C0503030203020204" pitchFamily="34" charset="0"/>
              <a:sym typeface="+mn-lt"/>
            </a:endParaRPr>
          </a:p>
        </p:txBody>
      </p:sp>
      <p:sp>
        <p:nvSpPr>
          <p:cNvPr id="2" name="文本占位符 1"/>
          <p:cNvSpPr>
            <a:spLocks noGrp="1"/>
          </p:cNvSpPr>
          <p:nvPr>
            <p:ph type="body" sz="quarter" idx="13"/>
          </p:nvPr>
        </p:nvSpPr>
        <p:spPr/>
        <p:txBody>
          <a:bodyPr/>
          <a:lstStyle/>
          <a:p>
            <a:r>
              <a:rPr u="none" dirty="0">
                <a:cs typeface="Huawei Sans" panose="020C0503030203020204" pitchFamily="34" charset="0"/>
              </a:rPr>
              <a:t>Tang </a:t>
            </a:r>
            <a:r>
              <a:rPr u="none" dirty="0" err="1">
                <a:cs typeface="Huawei Sans" panose="020C0503030203020204" pitchFamily="34" charset="0"/>
              </a:rPr>
              <a:t>Jiaojiao</a:t>
            </a:r>
            <a:r>
              <a:rPr u="none" dirty="0">
                <a:cs typeface="Huawei Sans" panose="020C0503030203020204" pitchFamily="34" charset="0"/>
              </a:rPr>
              <a:t>/wx498299</a:t>
            </a:r>
            <a:endParaRPr lang="en-US" altLang="zh-CN" dirty="0">
              <a:ea typeface="+mn-ea"/>
              <a:cs typeface="Huawei Sans" panose="020C0503030203020204" pitchFamily="34" charset="0"/>
              <a:sym typeface="+mn-lt"/>
            </a:endParaRPr>
          </a:p>
        </p:txBody>
      </p:sp>
      <p:sp>
        <p:nvSpPr>
          <p:cNvPr id="3" name="文本占位符 2"/>
          <p:cNvSpPr>
            <a:spLocks noGrp="1"/>
          </p:cNvSpPr>
          <p:nvPr>
            <p:ph type="body" sz="quarter" idx="14"/>
          </p:nvPr>
        </p:nvSpPr>
        <p:spPr/>
        <p:txBody>
          <a:bodyPr/>
          <a:lstStyle/>
          <a:p>
            <a:r>
              <a:rPr u="none" dirty="0">
                <a:cs typeface="Huawei Sans" panose="020C0503030203020204" pitchFamily="34" charset="0"/>
              </a:rPr>
              <a:t>2020.5.25</a:t>
            </a:r>
            <a:endParaRPr lang="zh-CN" altLang="en-US" dirty="0">
              <a:ea typeface="+mn-ea"/>
              <a:cs typeface="Huawei Sans" panose="020C0503030203020204" pitchFamily="34" charset="0"/>
              <a:sym typeface="+mn-lt"/>
            </a:endParaRPr>
          </a:p>
        </p:txBody>
      </p:sp>
      <p:sp>
        <p:nvSpPr>
          <p:cNvPr id="31" name="文本占位符 30"/>
          <p:cNvSpPr>
            <a:spLocks noGrp="1"/>
          </p:cNvSpPr>
          <p:nvPr>
            <p:ph type="body" sz="quarter" idx="15"/>
          </p:nvPr>
        </p:nvSpPr>
        <p:spPr/>
        <p:txBody>
          <a:bodyPr/>
          <a:lstStyle/>
          <a:p>
            <a:r>
              <a:rPr u="none" dirty="0">
                <a:cs typeface="Huawei Sans" panose="020C0503030203020204" pitchFamily="34" charset="0"/>
              </a:rPr>
              <a:t>Shui </a:t>
            </a:r>
            <a:r>
              <a:rPr u="none" dirty="0" err="1">
                <a:cs typeface="Huawei Sans" panose="020C0503030203020204" pitchFamily="34" charset="0"/>
              </a:rPr>
              <a:t>Shaolan</a:t>
            </a:r>
            <a:r>
              <a:rPr u="none" dirty="0">
                <a:cs typeface="Huawei Sans" panose="020C0503030203020204" pitchFamily="34" charset="0"/>
              </a:rPr>
              <a:t>/00329529</a:t>
            </a:r>
            <a:endParaRPr lang="zh-CN" altLang="en-US" dirty="0">
              <a:cs typeface="Huawei Sans" panose="020C0503030203020204" pitchFamily="34" charset="0"/>
              <a:sym typeface="+mn-lt"/>
            </a:endParaRPr>
          </a:p>
        </p:txBody>
      </p:sp>
      <p:sp>
        <p:nvSpPr>
          <p:cNvPr id="10" name="文本占位符 9"/>
          <p:cNvSpPr>
            <a:spLocks noGrp="1"/>
          </p:cNvSpPr>
          <p:nvPr>
            <p:ph type="body" sz="quarter" idx="16"/>
          </p:nvPr>
        </p:nvSpPr>
        <p:spPr/>
        <p:txBody>
          <a:bodyPr/>
          <a:lstStyle/>
          <a:p>
            <a:r>
              <a:rPr lang="en-US" altLang="zh-CN" dirty="0">
                <a:ea typeface="+mn-ea"/>
                <a:cs typeface="Huawei Sans" panose="020C0503030203020204" pitchFamily="34" charset="0"/>
                <a:sym typeface="+mn-lt"/>
              </a:rPr>
              <a:t>New</a:t>
            </a:r>
          </a:p>
        </p:txBody>
      </p:sp>
      <p:sp>
        <p:nvSpPr>
          <p:cNvPr id="40" name="文本占位符 39"/>
          <p:cNvSpPr>
            <a:spLocks noGrp="1"/>
          </p:cNvSpPr>
          <p:nvPr>
            <p:ph type="body" sz="quarter" idx="21"/>
          </p:nvPr>
        </p:nvSpPr>
        <p:spPr/>
        <p:txBody>
          <a:bodyPr/>
          <a:lstStyle/>
          <a:p>
            <a:r>
              <a:rPr lang="en-US" altLang="zh-CN" dirty="0">
                <a:cs typeface="Huawei Sans" panose="020C0503030203020204" pitchFamily="34" charset="0"/>
              </a:rPr>
              <a:t>Meng Xianyang/wx896519</a:t>
            </a:r>
            <a:endParaRPr lang="en-US" altLang="zh-CN" dirty="0">
              <a:cs typeface="Huawei Sans" panose="020C0503030203020204" pitchFamily="34" charset="0"/>
              <a:sym typeface="+mn-lt"/>
            </a:endParaRPr>
          </a:p>
        </p:txBody>
      </p:sp>
      <p:sp>
        <p:nvSpPr>
          <p:cNvPr id="42" name="文本占位符 41"/>
          <p:cNvSpPr>
            <a:spLocks noGrp="1"/>
          </p:cNvSpPr>
          <p:nvPr>
            <p:ph type="body" sz="quarter" idx="22"/>
          </p:nvPr>
        </p:nvSpPr>
        <p:spPr/>
        <p:txBody>
          <a:bodyPr/>
          <a:lstStyle/>
          <a:p>
            <a:r>
              <a:rPr lang="en-US" altLang="zh-CN" dirty="0">
                <a:cs typeface="Huawei Sans" panose="020C0503030203020204" pitchFamily="34" charset="0"/>
              </a:rPr>
              <a:t>2020.7.3</a:t>
            </a:r>
            <a:endParaRPr lang="zh-CN" altLang="en-US" dirty="0">
              <a:cs typeface="Huawei Sans" panose="020C0503030203020204" pitchFamily="34" charset="0"/>
              <a:sym typeface="+mn-lt"/>
            </a:endParaRPr>
          </a:p>
        </p:txBody>
      </p:sp>
      <p:sp>
        <p:nvSpPr>
          <p:cNvPr id="43" name="文本占位符 42"/>
          <p:cNvSpPr>
            <a:spLocks noGrp="1"/>
          </p:cNvSpPr>
          <p:nvPr>
            <p:ph type="body" sz="quarter" idx="23"/>
          </p:nvPr>
        </p:nvSpPr>
        <p:spPr/>
        <p:txBody>
          <a:bodyPr/>
          <a:lstStyle/>
          <a:p>
            <a:r>
              <a:rPr lang="en-US" altLang="zh-CN" dirty="0">
                <a:cs typeface="Huawei Sans" panose="020C0503030203020204" pitchFamily="34" charset="0"/>
              </a:rPr>
              <a:t>Shui </a:t>
            </a:r>
            <a:r>
              <a:rPr lang="en-US" altLang="zh-CN" dirty="0" err="1">
                <a:cs typeface="Huawei Sans" panose="020C0503030203020204" pitchFamily="34" charset="0"/>
              </a:rPr>
              <a:t>Shaolan</a:t>
            </a:r>
            <a:r>
              <a:rPr lang="en-US" altLang="zh-CN" dirty="0">
                <a:cs typeface="Huawei Sans" panose="020C0503030203020204" pitchFamily="34" charset="0"/>
              </a:rPr>
              <a:t>/00329529</a:t>
            </a:r>
            <a:endParaRPr lang="en-US" altLang="zh-CN" dirty="0">
              <a:cs typeface="Huawei Sans" panose="020C0503030203020204" pitchFamily="34" charset="0"/>
              <a:sym typeface="+mn-lt"/>
            </a:endParaRPr>
          </a:p>
        </p:txBody>
      </p:sp>
      <p:sp>
        <p:nvSpPr>
          <p:cNvPr id="44" name="文本占位符 43"/>
          <p:cNvSpPr>
            <a:spLocks noGrp="1"/>
          </p:cNvSpPr>
          <p:nvPr>
            <p:ph type="body" sz="quarter" idx="24"/>
          </p:nvPr>
        </p:nvSpPr>
        <p:spPr/>
        <p:txBody>
          <a:bodyPr/>
          <a:lstStyle/>
          <a:p>
            <a:r>
              <a:rPr lang="en-US" altLang="zh-CN" dirty="0">
                <a:cs typeface="Huawei Sans" panose="020C0503030203020204" pitchFamily="34" charset="0"/>
                <a:sym typeface="+mn-lt"/>
              </a:rPr>
              <a:t>Update</a:t>
            </a:r>
            <a:endParaRPr lang="zh-CN" altLang="en-US" dirty="0">
              <a:cs typeface="Huawei Sans" panose="020C0503030203020204" pitchFamily="34" charset="0"/>
              <a:sym typeface="+mn-lt"/>
            </a:endParaRPr>
          </a:p>
        </p:txBody>
      </p:sp>
      <p:sp>
        <p:nvSpPr>
          <p:cNvPr id="64" name="文本占位符 63">
            <a:extLst>
              <a:ext uri="{FF2B5EF4-FFF2-40B4-BE49-F238E27FC236}">
                <a16:creationId xmlns:a16="http://schemas.microsoft.com/office/drawing/2014/main" id="{EC1ED9DE-193D-44F9-9570-247F18B28D8C}"/>
              </a:ext>
            </a:extLst>
          </p:cNvPr>
          <p:cNvSpPr>
            <a:spLocks noGrp="1"/>
          </p:cNvSpPr>
          <p:nvPr>
            <p:ph type="body" sz="quarter" idx="25"/>
          </p:nvPr>
        </p:nvSpPr>
        <p:spPr/>
        <p:txBody>
          <a:bodyPr/>
          <a:lstStyle/>
          <a:p>
            <a:r>
              <a:rPr lang="en-US" altLang="zh-CN" dirty="0">
                <a:cs typeface="Huawei Sans" panose="020C0503030203020204" pitchFamily="34" charset="0"/>
              </a:rPr>
              <a:t>Ma </a:t>
            </a:r>
            <a:r>
              <a:rPr lang="en-US" altLang="zh-CN" dirty="0" err="1">
                <a:cs typeface="Huawei Sans" panose="020C0503030203020204" pitchFamily="34" charset="0"/>
              </a:rPr>
              <a:t>Yuqing</a:t>
            </a:r>
            <a:r>
              <a:rPr lang="en-US" altLang="zh-CN" dirty="0">
                <a:cs typeface="Huawei Sans" panose="020C0503030203020204" pitchFamily="34" charset="0"/>
              </a:rPr>
              <a:t>/wx408409</a:t>
            </a:r>
            <a:endParaRPr lang="en-US" altLang="zh-CN" dirty="0">
              <a:cs typeface="Huawei Sans" panose="020C0503030203020204" pitchFamily="34" charset="0"/>
              <a:sym typeface="+mn-lt"/>
            </a:endParaRPr>
          </a:p>
        </p:txBody>
      </p:sp>
      <p:sp>
        <p:nvSpPr>
          <p:cNvPr id="65" name="文本占位符 64">
            <a:extLst>
              <a:ext uri="{FF2B5EF4-FFF2-40B4-BE49-F238E27FC236}">
                <a16:creationId xmlns:a16="http://schemas.microsoft.com/office/drawing/2014/main" id="{89872E5D-8512-40AB-A5E3-D7314D153BAD}"/>
              </a:ext>
            </a:extLst>
          </p:cNvPr>
          <p:cNvSpPr>
            <a:spLocks noGrp="1"/>
          </p:cNvSpPr>
          <p:nvPr>
            <p:ph type="body" sz="quarter" idx="26"/>
          </p:nvPr>
        </p:nvSpPr>
        <p:spPr/>
        <p:txBody>
          <a:bodyPr/>
          <a:lstStyle/>
          <a:p>
            <a:r>
              <a:rPr lang="en-US" altLang="zh-CN" dirty="0">
                <a:cs typeface="Huawei Sans" panose="020C0503030203020204" pitchFamily="34" charset="0"/>
              </a:rPr>
              <a:t>2020.7.5</a:t>
            </a:r>
            <a:endParaRPr lang="zh-CN" altLang="en-US" dirty="0">
              <a:cs typeface="Huawei Sans" panose="020C0503030203020204" pitchFamily="34" charset="0"/>
              <a:sym typeface="+mn-lt"/>
            </a:endParaRPr>
          </a:p>
        </p:txBody>
      </p:sp>
      <p:sp>
        <p:nvSpPr>
          <p:cNvPr id="66" name="文本占位符 65">
            <a:extLst>
              <a:ext uri="{FF2B5EF4-FFF2-40B4-BE49-F238E27FC236}">
                <a16:creationId xmlns:a16="http://schemas.microsoft.com/office/drawing/2014/main" id="{3B13F9C3-D426-493D-9175-444702F2B75A}"/>
              </a:ext>
            </a:extLst>
          </p:cNvPr>
          <p:cNvSpPr>
            <a:spLocks noGrp="1"/>
          </p:cNvSpPr>
          <p:nvPr>
            <p:ph type="body" sz="quarter" idx="27"/>
          </p:nvPr>
        </p:nvSpPr>
        <p:spPr/>
        <p:txBody>
          <a:bodyPr/>
          <a:lstStyle/>
          <a:p>
            <a:r>
              <a:rPr lang="en-US" altLang="zh-CN" dirty="0">
                <a:cs typeface="Huawei Sans" panose="020C0503030203020204" pitchFamily="34" charset="0"/>
              </a:rPr>
              <a:t>Shui </a:t>
            </a:r>
            <a:r>
              <a:rPr lang="en-US" altLang="zh-CN" dirty="0" err="1">
                <a:cs typeface="Huawei Sans" panose="020C0503030203020204" pitchFamily="34" charset="0"/>
              </a:rPr>
              <a:t>Shaolan</a:t>
            </a:r>
            <a:r>
              <a:rPr lang="en-US" altLang="zh-CN" dirty="0">
                <a:cs typeface="Huawei Sans" panose="020C0503030203020204" pitchFamily="34" charset="0"/>
              </a:rPr>
              <a:t>/00329529</a:t>
            </a:r>
            <a:endParaRPr lang="en-US" altLang="zh-CN" dirty="0">
              <a:cs typeface="Huawei Sans" panose="020C0503030203020204" pitchFamily="34" charset="0"/>
              <a:sym typeface="+mn-lt"/>
            </a:endParaRPr>
          </a:p>
        </p:txBody>
      </p:sp>
      <p:sp>
        <p:nvSpPr>
          <p:cNvPr id="67" name="文本占位符 66">
            <a:extLst>
              <a:ext uri="{FF2B5EF4-FFF2-40B4-BE49-F238E27FC236}">
                <a16:creationId xmlns:a16="http://schemas.microsoft.com/office/drawing/2014/main" id="{C3576682-33AB-44EC-BA04-AC7161095AB5}"/>
              </a:ext>
            </a:extLst>
          </p:cNvPr>
          <p:cNvSpPr>
            <a:spLocks noGrp="1"/>
          </p:cNvSpPr>
          <p:nvPr>
            <p:ph type="body" sz="quarter" idx="28"/>
          </p:nvPr>
        </p:nvSpPr>
        <p:spPr/>
        <p:txBody>
          <a:bodyPr/>
          <a:lstStyle/>
          <a:p>
            <a:r>
              <a:rPr lang="en-US" altLang="zh-CN" dirty="0">
                <a:cs typeface="Huawei Sans" panose="020C0503030203020204" pitchFamily="34" charset="0"/>
                <a:sym typeface="+mn-lt"/>
              </a:rPr>
              <a:t>Update</a:t>
            </a:r>
            <a:endParaRPr lang="zh-CN" altLang="en-US" dirty="0">
              <a:cs typeface="Huawei Sans" panose="020C0503030203020204" pitchFamily="34" charset="0"/>
              <a:sym typeface="+mn-lt"/>
            </a:endParaRPr>
          </a:p>
        </p:txBody>
      </p:sp>
      <p:sp>
        <p:nvSpPr>
          <p:cNvPr id="68" name="文本占位符 67">
            <a:extLst>
              <a:ext uri="{FF2B5EF4-FFF2-40B4-BE49-F238E27FC236}">
                <a16:creationId xmlns:a16="http://schemas.microsoft.com/office/drawing/2014/main" id="{BABAB5EC-4912-4C0A-91EB-E56E44C3AC93}"/>
              </a:ext>
            </a:extLst>
          </p:cNvPr>
          <p:cNvSpPr>
            <a:spLocks noGrp="1"/>
          </p:cNvSpPr>
          <p:nvPr>
            <p:ph type="body" sz="quarter" idx="29"/>
          </p:nvPr>
        </p:nvSpPr>
        <p:spPr/>
        <p:txBody>
          <a:bodyPr/>
          <a:lstStyle/>
          <a:p>
            <a:r>
              <a:rPr lang="en-US" altLang="zh-CN" dirty="0">
                <a:cs typeface="Huawei Sans" panose="020C0503030203020204" pitchFamily="34" charset="0"/>
              </a:rPr>
              <a:t>Ma </a:t>
            </a:r>
            <a:r>
              <a:rPr lang="en-US" altLang="zh-CN" dirty="0" err="1">
                <a:cs typeface="Huawei Sans" panose="020C0503030203020204" pitchFamily="34" charset="0"/>
              </a:rPr>
              <a:t>Deliang</a:t>
            </a:r>
            <a:r>
              <a:rPr lang="en-US" altLang="zh-CN" dirty="0">
                <a:cs typeface="Huawei Sans" panose="020C0503030203020204" pitchFamily="34" charset="0"/>
              </a:rPr>
              <a:t>/wx1031102</a:t>
            </a:r>
          </a:p>
        </p:txBody>
      </p:sp>
      <p:sp>
        <p:nvSpPr>
          <p:cNvPr id="69" name="文本占位符 68">
            <a:extLst>
              <a:ext uri="{FF2B5EF4-FFF2-40B4-BE49-F238E27FC236}">
                <a16:creationId xmlns:a16="http://schemas.microsoft.com/office/drawing/2014/main" id="{E5AC2376-28F9-45EB-A145-4C6F94D15EF1}"/>
              </a:ext>
            </a:extLst>
          </p:cNvPr>
          <p:cNvSpPr>
            <a:spLocks noGrp="1"/>
          </p:cNvSpPr>
          <p:nvPr>
            <p:ph type="body" sz="quarter" idx="30"/>
          </p:nvPr>
        </p:nvSpPr>
        <p:spPr/>
        <p:txBody>
          <a:bodyPr/>
          <a:lstStyle/>
          <a:p>
            <a:r>
              <a:rPr lang="en-US" altLang="zh-CN" dirty="0">
                <a:cs typeface="Huawei Sans" panose="020C0503030203020204" pitchFamily="34" charset="0"/>
              </a:rPr>
              <a:t>2022.7.1</a:t>
            </a:r>
            <a:endParaRPr lang="zh-CN" altLang="en-US" dirty="0">
              <a:cs typeface="Huawei Sans" panose="020C0503030203020204" pitchFamily="34" charset="0"/>
              <a:sym typeface="+mn-lt"/>
            </a:endParaRPr>
          </a:p>
        </p:txBody>
      </p:sp>
      <p:sp>
        <p:nvSpPr>
          <p:cNvPr id="70" name="文本占位符 69">
            <a:extLst>
              <a:ext uri="{FF2B5EF4-FFF2-40B4-BE49-F238E27FC236}">
                <a16:creationId xmlns:a16="http://schemas.microsoft.com/office/drawing/2014/main" id="{32308239-1671-423F-8B71-F614054BC4B9}"/>
              </a:ext>
            </a:extLst>
          </p:cNvPr>
          <p:cNvSpPr>
            <a:spLocks noGrp="1"/>
          </p:cNvSpPr>
          <p:nvPr>
            <p:ph type="body" sz="quarter" idx="31"/>
          </p:nvPr>
        </p:nvSpPr>
        <p:spPr/>
        <p:txBody>
          <a:bodyPr/>
          <a:lstStyle/>
          <a:p>
            <a:r>
              <a:rPr lang="en-US" altLang="zh-CN" dirty="0">
                <a:cs typeface="Huawei Sans" panose="020C0503030203020204" pitchFamily="34" charset="0"/>
              </a:rPr>
              <a:t>Liang Shuai/00569373</a:t>
            </a:r>
            <a:endParaRPr lang="en-US" altLang="zh-CN" dirty="0">
              <a:cs typeface="Huawei Sans" panose="020C0503030203020204" pitchFamily="34" charset="0"/>
              <a:sym typeface="+mn-lt"/>
            </a:endParaRPr>
          </a:p>
        </p:txBody>
      </p:sp>
      <p:sp>
        <p:nvSpPr>
          <p:cNvPr id="71" name="文本占位符 70">
            <a:extLst>
              <a:ext uri="{FF2B5EF4-FFF2-40B4-BE49-F238E27FC236}">
                <a16:creationId xmlns:a16="http://schemas.microsoft.com/office/drawing/2014/main" id="{C31A7BB4-66DA-4D9E-BB3F-A9F5850239AD}"/>
              </a:ext>
            </a:extLst>
          </p:cNvPr>
          <p:cNvSpPr>
            <a:spLocks noGrp="1"/>
          </p:cNvSpPr>
          <p:nvPr>
            <p:ph type="body" sz="quarter" idx="32"/>
          </p:nvPr>
        </p:nvSpPr>
        <p:spPr/>
        <p:txBody>
          <a:bodyPr/>
          <a:lstStyle/>
          <a:p>
            <a:r>
              <a:rPr lang="en-US" altLang="zh-CN" dirty="0">
                <a:cs typeface="Huawei Sans" panose="020C0503030203020204" pitchFamily="34" charset="0"/>
                <a:sym typeface="+mn-lt"/>
              </a:rPr>
              <a:t>Update</a:t>
            </a:r>
            <a:endParaRPr lang="zh-CN" altLang="en-US" dirty="0">
              <a:cs typeface="Huawei Sans" panose="020C0503030203020204" pitchFamily="34" charset="0"/>
              <a:sym typeface="+mn-lt"/>
            </a:endParaRPr>
          </a:p>
        </p:txBody>
      </p:sp>
      <p:sp>
        <p:nvSpPr>
          <p:cNvPr id="72" name="文本占位符 71">
            <a:extLst>
              <a:ext uri="{FF2B5EF4-FFF2-40B4-BE49-F238E27FC236}">
                <a16:creationId xmlns:a16="http://schemas.microsoft.com/office/drawing/2014/main" id="{74E14189-9010-497A-A4E3-3507EA54F3E9}"/>
              </a:ext>
            </a:extLst>
          </p:cNvPr>
          <p:cNvSpPr>
            <a:spLocks noGrp="1"/>
          </p:cNvSpPr>
          <p:nvPr>
            <p:ph type="body" sz="quarter" idx="33"/>
          </p:nvPr>
        </p:nvSpPr>
        <p:spPr/>
        <p:txBody>
          <a:bodyPr/>
          <a:lstStyle/>
          <a:p>
            <a:endParaRPr lang="zh-CN" altLang="en-US" dirty="0">
              <a:cs typeface="Huawei Sans" panose="020C0503030203020204" pitchFamily="34" charset="0"/>
            </a:endParaRPr>
          </a:p>
        </p:txBody>
      </p:sp>
      <p:sp>
        <p:nvSpPr>
          <p:cNvPr id="73" name="文本占位符 72">
            <a:extLst>
              <a:ext uri="{FF2B5EF4-FFF2-40B4-BE49-F238E27FC236}">
                <a16:creationId xmlns:a16="http://schemas.microsoft.com/office/drawing/2014/main" id="{9F9A3EFF-73FF-448C-8699-77FAF233206A}"/>
              </a:ext>
            </a:extLst>
          </p:cNvPr>
          <p:cNvSpPr>
            <a:spLocks noGrp="1"/>
          </p:cNvSpPr>
          <p:nvPr>
            <p:ph type="body" sz="quarter" idx="34"/>
          </p:nvPr>
        </p:nvSpPr>
        <p:spPr/>
        <p:txBody>
          <a:bodyPr/>
          <a:lstStyle/>
          <a:p>
            <a:endParaRPr lang="zh-CN" altLang="en-US" dirty="0">
              <a:cs typeface="Huawei Sans" panose="020C0503030203020204" pitchFamily="34" charset="0"/>
            </a:endParaRPr>
          </a:p>
        </p:txBody>
      </p:sp>
      <p:sp>
        <p:nvSpPr>
          <p:cNvPr id="74" name="文本占位符 73">
            <a:extLst>
              <a:ext uri="{FF2B5EF4-FFF2-40B4-BE49-F238E27FC236}">
                <a16:creationId xmlns:a16="http://schemas.microsoft.com/office/drawing/2014/main" id="{5F06D7EB-04F5-4AE4-B385-1CA232E12850}"/>
              </a:ext>
            </a:extLst>
          </p:cNvPr>
          <p:cNvSpPr>
            <a:spLocks noGrp="1"/>
          </p:cNvSpPr>
          <p:nvPr>
            <p:ph type="body" sz="quarter" idx="35"/>
          </p:nvPr>
        </p:nvSpPr>
        <p:spPr/>
        <p:txBody>
          <a:bodyPr/>
          <a:lstStyle/>
          <a:p>
            <a:endParaRPr lang="zh-CN" altLang="en-US" dirty="0">
              <a:cs typeface="Huawei Sans" panose="020C0503030203020204" pitchFamily="34" charset="0"/>
            </a:endParaRPr>
          </a:p>
        </p:txBody>
      </p:sp>
      <p:sp>
        <p:nvSpPr>
          <p:cNvPr id="75" name="文本占位符 74">
            <a:extLst>
              <a:ext uri="{FF2B5EF4-FFF2-40B4-BE49-F238E27FC236}">
                <a16:creationId xmlns:a16="http://schemas.microsoft.com/office/drawing/2014/main" id="{CB8AADAE-D0AD-4776-8046-5032B2A9596F}"/>
              </a:ext>
            </a:extLst>
          </p:cNvPr>
          <p:cNvSpPr>
            <a:spLocks noGrp="1"/>
          </p:cNvSpPr>
          <p:nvPr>
            <p:ph type="body" sz="quarter" idx="36"/>
          </p:nvPr>
        </p:nvSpPr>
        <p:spPr/>
        <p:txBody>
          <a:bodyPr/>
          <a:lstStyle/>
          <a:p>
            <a:endParaRPr lang="zh-CN" altLang="en-US" dirty="0">
              <a:cs typeface="Huawei Sans" panose="020C0503030203020204" pitchFamily="34" charset="0"/>
              <a:sym typeface="+mn-lt"/>
            </a:endParaRPr>
          </a:p>
        </p:txBody>
      </p:sp>
    </p:spTree>
    <p:extLst>
      <p:ext uri="{BB962C8B-B14F-4D97-AF65-F5344CB8AC3E}">
        <p14:creationId xmlns:p14="http://schemas.microsoft.com/office/powerpoint/2010/main" val="1149700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u="none" dirty="0">
                <a:latin typeface="+mj-ea"/>
                <a:ea typeface="+mj-ea"/>
                <a:cs typeface="Huawei Sans" panose="020C0503030203020204" pitchFamily="34" charset="0"/>
              </a:rPr>
              <a:t>Introduction to the CLI</a:t>
            </a:r>
          </a:p>
        </p:txBody>
      </p:sp>
      <p:sp>
        <p:nvSpPr>
          <p:cNvPr id="4" name="文本占位符 3"/>
          <p:cNvSpPr>
            <a:spLocks noGrp="1"/>
          </p:cNvSpPr>
          <p:nvPr>
            <p:ph type="body" sz="quarter" idx="10"/>
          </p:nvPr>
        </p:nvSpPr>
        <p:spPr/>
        <p:txBody>
          <a:bodyPr/>
          <a:lstStyle/>
          <a:p>
            <a:r>
              <a:rPr sz="1400" u="none" dirty="0"/>
              <a:t>CLI allows you to manage and maintain the storage system. Configuration commands are entered on the keyboard and compiled and executed by programs. The command output is displayed in text or graphic format on the CLI.</a:t>
            </a:r>
          </a:p>
          <a:p>
            <a:r>
              <a:rPr sz="1400" u="none" dirty="0"/>
              <a:t>Terminal software is required for logging in to the CLI. PuTTY is used as an example.</a:t>
            </a:r>
          </a:p>
          <a:p>
            <a:endParaRPr lang="zh-CN" altLang="en-US" sz="1600" dirty="0">
              <a:ea typeface="+mn-ea"/>
              <a:sym typeface="+mn-lt"/>
            </a:endParaRPr>
          </a:p>
        </p:txBody>
      </p:sp>
      <p:grpSp>
        <p:nvGrpSpPr>
          <p:cNvPr id="16" name="组合 15">
            <a:extLst>
              <a:ext uri="{FF2B5EF4-FFF2-40B4-BE49-F238E27FC236}">
                <a16:creationId xmlns:a16="http://schemas.microsoft.com/office/drawing/2014/main" id="{862A4B5B-0546-4483-9B13-A7B640ED6001}"/>
              </a:ext>
            </a:extLst>
          </p:cNvPr>
          <p:cNvGrpSpPr/>
          <p:nvPr/>
        </p:nvGrpSpPr>
        <p:grpSpPr>
          <a:xfrm>
            <a:off x="2409079" y="2359094"/>
            <a:ext cx="7318505" cy="3364163"/>
            <a:chOff x="1163452" y="1296236"/>
            <a:chExt cx="10124310" cy="5049088"/>
          </a:xfrm>
        </p:grpSpPr>
        <p:grpSp>
          <p:nvGrpSpPr>
            <p:cNvPr id="17" name="组合 16">
              <a:extLst>
                <a:ext uri="{FF2B5EF4-FFF2-40B4-BE49-F238E27FC236}">
                  <a16:creationId xmlns:a16="http://schemas.microsoft.com/office/drawing/2014/main" id="{60B0DCCC-B6E7-47BA-B267-F9C5D088652E}"/>
                </a:ext>
              </a:extLst>
            </p:cNvPr>
            <p:cNvGrpSpPr/>
            <p:nvPr/>
          </p:nvGrpSpPr>
          <p:grpSpPr>
            <a:xfrm>
              <a:off x="1163452" y="1296236"/>
              <a:ext cx="5256584" cy="5049088"/>
              <a:chOff x="6798632" y="472408"/>
              <a:chExt cx="5256584" cy="5049088"/>
            </a:xfrm>
          </p:grpSpPr>
          <p:pic>
            <p:nvPicPr>
              <p:cNvPr id="25" name="图片 24">
                <a:extLst>
                  <a:ext uri="{FF2B5EF4-FFF2-40B4-BE49-F238E27FC236}">
                    <a16:creationId xmlns:a16="http://schemas.microsoft.com/office/drawing/2014/main" id="{8BC9FE5B-4850-4153-A7CA-19499CD63F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8632" y="472408"/>
                <a:ext cx="5256584" cy="5049088"/>
              </a:xfrm>
              <a:prstGeom prst="rect">
                <a:avLst/>
              </a:prstGeom>
            </p:spPr>
          </p:pic>
          <p:sp>
            <p:nvSpPr>
              <p:cNvPr id="26" name="矩形 25">
                <a:extLst>
                  <a:ext uri="{FF2B5EF4-FFF2-40B4-BE49-F238E27FC236}">
                    <a16:creationId xmlns:a16="http://schemas.microsoft.com/office/drawing/2014/main" id="{5723E40C-920B-4E81-B93E-DAA0D435DFBD}"/>
                  </a:ext>
                </a:extLst>
              </p:cNvPr>
              <p:cNvSpPr/>
              <p:nvPr/>
            </p:nvSpPr>
            <p:spPr bwMode="auto">
              <a:xfrm>
                <a:off x="8670362" y="1654838"/>
                <a:ext cx="2376264" cy="288032"/>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fontAlgn="ctr">
                  <a:spcBef>
                    <a:spcPct val="0"/>
                  </a:spcBef>
                  <a:spcAft>
                    <a:spcPct val="0"/>
                  </a:spcAft>
                </a:pPr>
                <a:endParaRPr lang="en-US" altLang="zh-CN" sz="8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8" name="矩形 17">
              <a:extLst>
                <a:ext uri="{FF2B5EF4-FFF2-40B4-BE49-F238E27FC236}">
                  <a16:creationId xmlns:a16="http://schemas.microsoft.com/office/drawing/2014/main" id="{4B85C6C0-C99E-4052-B0E7-AB903375C5AB}"/>
                </a:ext>
              </a:extLst>
            </p:cNvPr>
            <p:cNvSpPr/>
            <p:nvPr/>
          </p:nvSpPr>
          <p:spPr bwMode="auto">
            <a:xfrm>
              <a:off x="4907868" y="2888940"/>
              <a:ext cx="540060" cy="288032"/>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fontAlgn="ctr">
                <a:spcBef>
                  <a:spcPct val="0"/>
                </a:spcBef>
                <a:spcAft>
                  <a:spcPct val="0"/>
                </a:spcAft>
              </a:pPr>
              <a:endParaRPr lang="en-US" altLang="zh-CN" sz="8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 name="矩形 18">
              <a:extLst>
                <a:ext uri="{FF2B5EF4-FFF2-40B4-BE49-F238E27FC236}">
                  <a16:creationId xmlns:a16="http://schemas.microsoft.com/office/drawing/2014/main" id="{062CF950-ACC0-4A50-B6A2-33D63ED3115F}"/>
                </a:ext>
              </a:extLst>
            </p:cNvPr>
            <p:cNvSpPr/>
            <p:nvPr/>
          </p:nvSpPr>
          <p:spPr bwMode="auto">
            <a:xfrm>
              <a:off x="4259796" y="5985284"/>
              <a:ext cx="1008112" cy="288032"/>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fontAlgn="ctr">
                <a:spcBef>
                  <a:spcPct val="0"/>
                </a:spcBef>
                <a:spcAft>
                  <a:spcPct val="0"/>
                </a:spcAft>
              </a:pPr>
              <a:endParaRPr lang="en-US" altLang="zh-CN" sz="8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 name="圆角矩形标注 8">
              <a:extLst>
                <a:ext uri="{FF2B5EF4-FFF2-40B4-BE49-F238E27FC236}">
                  <a16:creationId xmlns:a16="http://schemas.microsoft.com/office/drawing/2014/main" id="{E7145B00-2D50-42B8-91C5-D99654C8051E}"/>
                </a:ext>
              </a:extLst>
            </p:cNvPr>
            <p:cNvSpPr/>
            <p:nvPr/>
          </p:nvSpPr>
          <p:spPr bwMode="auto">
            <a:xfrm>
              <a:off x="7032103" y="1894916"/>
              <a:ext cx="3010595" cy="708726"/>
            </a:xfrm>
            <a:prstGeom prst="wedgeRoundRectCallout">
              <a:avLst>
                <a:gd name="adj1" fmla="val -110814"/>
                <a:gd name="adj2" fmla="val 50487"/>
                <a:gd name="adj3" fmla="val 16667"/>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defTabSz="914400" fontAlgn="ctr">
                <a:spcBef>
                  <a:spcPct val="0"/>
                </a:spcBef>
                <a:spcAft>
                  <a:spcPct val="0"/>
                </a:spcAft>
              </a:pPr>
              <a:r>
                <a:rPr lang="en-US" sz="1200" dirty="0">
                  <a:solidFill>
                    <a:prstClr val="black"/>
                  </a:solidFill>
                  <a:latin typeface="Huawei Sans" panose="020C0503030203020204" pitchFamily="34" charset="0"/>
                  <a:cs typeface="Huawei Sans" panose="020C0503030203020204" pitchFamily="34" charset="0"/>
                </a:rPr>
                <a:t>Enter the IP address of the management network port.</a:t>
              </a:r>
            </a:p>
          </p:txBody>
        </p:sp>
        <p:sp>
          <p:nvSpPr>
            <p:cNvPr id="21" name="圆角矩形标注 9">
              <a:extLst>
                <a:ext uri="{FF2B5EF4-FFF2-40B4-BE49-F238E27FC236}">
                  <a16:creationId xmlns:a16="http://schemas.microsoft.com/office/drawing/2014/main" id="{EC0D4509-AE43-4103-84A5-F194A533087E}"/>
                </a:ext>
              </a:extLst>
            </p:cNvPr>
            <p:cNvSpPr/>
            <p:nvPr/>
          </p:nvSpPr>
          <p:spPr bwMode="auto">
            <a:xfrm>
              <a:off x="7032104" y="3176972"/>
              <a:ext cx="4255658" cy="529041"/>
            </a:xfrm>
            <a:prstGeom prst="wedgeRoundRectCallout">
              <a:avLst>
                <a:gd name="adj1" fmla="val -89053"/>
                <a:gd name="adj2" fmla="val -47215"/>
                <a:gd name="adj3" fmla="val 16667"/>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fontAlgn="ctr"/>
              <a:r>
                <a:rPr lang="en-US" sz="1200" dirty="0">
                  <a:solidFill>
                    <a:prstClr val="black"/>
                  </a:solidFill>
                  <a:latin typeface="Huawei Sans" panose="020C0503030203020204" pitchFamily="34" charset="0"/>
                  <a:cs typeface="Huawei Sans" panose="020C0503030203020204" pitchFamily="34" charset="0"/>
                </a:rPr>
                <a:t>Set </a:t>
              </a:r>
              <a:r>
                <a:rPr lang="en-US" sz="1200" b="1" dirty="0">
                  <a:solidFill>
                    <a:prstClr val="black"/>
                  </a:solidFill>
                  <a:latin typeface="Huawei Sans" panose="020C0503030203020204" pitchFamily="34" charset="0"/>
                  <a:cs typeface="Huawei Sans" panose="020C0503030203020204" pitchFamily="34" charset="0"/>
                </a:rPr>
                <a:t>Connection type</a:t>
              </a:r>
              <a:r>
                <a:rPr lang="en-US" sz="1200" dirty="0">
                  <a:solidFill>
                    <a:prstClr val="black"/>
                  </a:solidFill>
                  <a:latin typeface="Huawei Sans" panose="020C0503030203020204" pitchFamily="34" charset="0"/>
                  <a:cs typeface="Huawei Sans" panose="020C0503030203020204" pitchFamily="34" charset="0"/>
                </a:rPr>
                <a:t> to </a:t>
              </a:r>
              <a:r>
                <a:rPr lang="en-US" sz="1200" b="1" dirty="0">
                  <a:solidFill>
                    <a:prstClr val="black"/>
                  </a:solidFill>
                  <a:latin typeface="Huawei Sans" panose="020C0503030203020204" pitchFamily="34" charset="0"/>
                  <a:cs typeface="Huawei Sans" panose="020C0503030203020204" pitchFamily="34" charset="0"/>
                </a:rPr>
                <a:t>SSH</a:t>
              </a:r>
              <a:r>
                <a:rPr lang="en-US" sz="1200" dirty="0">
                  <a:solidFill>
                    <a:prstClr val="black"/>
                  </a:solidFill>
                  <a:latin typeface="Huawei Sans" panose="020C0503030203020204" pitchFamily="34" charset="0"/>
                  <a:cs typeface="Huawei Sans" panose="020C0503030203020204" pitchFamily="34" charset="0"/>
                </a:rPr>
                <a:t>.</a:t>
              </a:r>
            </a:p>
          </p:txBody>
        </p:sp>
        <p:sp>
          <p:nvSpPr>
            <p:cNvPr id="22" name="圆角矩形标注 10">
              <a:extLst>
                <a:ext uri="{FF2B5EF4-FFF2-40B4-BE49-F238E27FC236}">
                  <a16:creationId xmlns:a16="http://schemas.microsoft.com/office/drawing/2014/main" id="{F54BB9E9-8419-400B-AEE0-E5FC8FD9B161}"/>
                </a:ext>
              </a:extLst>
            </p:cNvPr>
            <p:cNvSpPr/>
            <p:nvPr/>
          </p:nvSpPr>
          <p:spPr bwMode="auto">
            <a:xfrm>
              <a:off x="6473018" y="4443942"/>
              <a:ext cx="4547137" cy="638304"/>
            </a:xfrm>
            <a:prstGeom prst="wedgeRoundRectCallout">
              <a:avLst>
                <a:gd name="adj1" fmla="val -76959"/>
                <a:gd name="adj2" fmla="val 177041"/>
                <a:gd name="adj3" fmla="val 16667"/>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fontAlgn="ctr"/>
              <a:r>
                <a:rPr lang="en-US" sz="1200" dirty="0">
                  <a:solidFill>
                    <a:prstClr val="black"/>
                  </a:solidFill>
                  <a:latin typeface="Huawei Sans" panose="020C0503030203020204" pitchFamily="34" charset="0"/>
                  <a:cs typeface="Huawei Sans" panose="020C0503030203020204" pitchFamily="34" charset="0"/>
                </a:rPr>
                <a:t>Click </a:t>
              </a:r>
              <a:r>
                <a:rPr lang="en-US" sz="1200" b="1" dirty="0">
                  <a:solidFill>
                    <a:prstClr val="black"/>
                  </a:solidFill>
                  <a:latin typeface="Huawei Sans" panose="020C0503030203020204" pitchFamily="34" charset="0"/>
                  <a:cs typeface="Huawei Sans" panose="020C0503030203020204" pitchFamily="34" charset="0"/>
                </a:rPr>
                <a:t>Open</a:t>
              </a:r>
              <a:r>
                <a:rPr lang="en-US" sz="1200" dirty="0">
                  <a:solidFill>
                    <a:prstClr val="black"/>
                  </a:solidFill>
                  <a:latin typeface="Huawei Sans" panose="020C0503030203020204" pitchFamily="34" charset="0"/>
                  <a:cs typeface="Huawei Sans" panose="020C0503030203020204" pitchFamily="34" charset="0"/>
                </a:rPr>
                <a:t>. The CLI window is displayed asking you to log in.</a:t>
              </a:r>
            </a:p>
          </p:txBody>
        </p:sp>
        <p:pic>
          <p:nvPicPr>
            <p:cNvPr id="23" name="图片 22">
              <a:extLst>
                <a:ext uri="{FF2B5EF4-FFF2-40B4-BE49-F238E27FC236}">
                  <a16:creationId xmlns:a16="http://schemas.microsoft.com/office/drawing/2014/main" id="{91AD8149-E30F-45B0-ADF0-63222B28B407}"/>
                </a:ext>
              </a:extLst>
            </p:cNvPr>
            <p:cNvPicPr>
              <a:picLocks noChangeAspect="1"/>
            </p:cNvPicPr>
            <p:nvPr/>
          </p:nvPicPr>
          <p:blipFill>
            <a:blip r:embed="rId4"/>
            <a:stretch>
              <a:fillRect/>
            </a:stretch>
          </p:blipFill>
          <p:spPr>
            <a:xfrm>
              <a:off x="7860196" y="5866364"/>
              <a:ext cx="2503153" cy="402806"/>
            </a:xfrm>
            <a:prstGeom prst="rect">
              <a:avLst/>
            </a:prstGeom>
          </p:spPr>
        </p:pic>
        <p:pic>
          <p:nvPicPr>
            <p:cNvPr id="24" name="Picture 15" descr="箭头第4P">
              <a:extLst>
                <a:ext uri="{FF2B5EF4-FFF2-40B4-BE49-F238E27FC236}">
                  <a16:creationId xmlns:a16="http://schemas.microsoft.com/office/drawing/2014/main" id="{165FF8A4-02BD-4670-88D2-E54001E18AFA}"/>
                </a:ext>
              </a:extLst>
            </p:cNvPr>
            <p:cNvPicPr>
              <a:picLocks noChangeAspect="1" noChangeArrowheads="1"/>
            </p:cNvPicPr>
            <p:nvPr/>
          </p:nvPicPr>
          <p:blipFill>
            <a:blip r:embed="rId5" cstate="print"/>
            <a:srcRect/>
            <a:stretch>
              <a:fillRect/>
            </a:stretch>
          </p:blipFill>
          <p:spPr bwMode="auto">
            <a:xfrm rot="5400000">
              <a:off x="8493816" y="4848307"/>
              <a:ext cx="1102136" cy="944920"/>
            </a:xfrm>
            <a:prstGeom prst="rect">
              <a:avLst/>
            </a:prstGeom>
            <a:noFill/>
            <a:ln w="9525">
              <a:noFill/>
              <a:miter lim="800000"/>
              <a:headEnd/>
              <a:tailEnd/>
            </a:ln>
          </p:spPr>
        </p:pic>
      </p:grpSp>
    </p:spTree>
    <p:extLst>
      <p:ext uri="{BB962C8B-B14F-4D97-AF65-F5344CB8AC3E}">
        <p14:creationId xmlns:p14="http://schemas.microsoft.com/office/powerpoint/2010/main" val="2603948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u="none" dirty="0">
                <a:latin typeface="+mj-ea"/>
                <a:ea typeface="+mj-ea"/>
                <a:cs typeface="Huawei Sans" panose="020C0503030203020204" pitchFamily="34" charset="0"/>
              </a:rPr>
              <a:t>Logging In Using the CLI</a:t>
            </a:r>
          </a:p>
        </p:txBody>
      </p:sp>
      <p:sp>
        <p:nvSpPr>
          <p:cNvPr id="3" name="文本占位符 2"/>
          <p:cNvSpPr>
            <a:spLocks noGrp="1"/>
          </p:cNvSpPr>
          <p:nvPr>
            <p:ph type="body" sz="quarter" idx="10"/>
          </p:nvPr>
        </p:nvSpPr>
        <p:spPr/>
        <p:txBody>
          <a:bodyPr/>
          <a:lstStyle/>
          <a:p>
            <a:r>
              <a:rPr sz="1400" u="none" dirty="0"/>
              <a:t>Enter the user name and password as prompted. The system asks you to change the password upon the first login. Change the password immediately to ensure system security. The following information is displayed when the login is successful:</a:t>
            </a:r>
          </a:p>
          <a:p>
            <a:endParaRPr lang="zh-CN" altLang="en-US" sz="1400" dirty="0">
              <a:ea typeface="+mn-ea"/>
              <a:sym typeface="+mn-lt"/>
            </a:endParaRPr>
          </a:p>
        </p:txBody>
      </p:sp>
      <p:grpSp>
        <p:nvGrpSpPr>
          <p:cNvPr id="19" name="组合 18">
            <a:extLst>
              <a:ext uri="{FF2B5EF4-FFF2-40B4-BE49-F238E27FC236}">
                <a16:creationId xmlns:a16="http://schemas.microsoft.com/office/drawing/2014/main" id="{FB096F78-4880-437D-82F9-4F1654ABDD2C}"/>
              </a:ext>
            </a:extLst>
          </p:cNvPr>
          <p:cNvGrpSpPr/>
          <p:nvPr/>
        </p:nvGrpSpPr>
        <p:grpSpPr>
          <a:xfrm>
            <a:off x="1163452" y="1944551"/>
            <a:ext cx="9466448" cy="3967797"/>
            <a:chOff x="1163452" y="2180641"/>
            <a:chExt cx="10045116" cy="4210342"/>
          </a:xfrm>
        </p:grpSpPr>
        <p:grpSp>
          <p:nvGrpSpPr>
            <p:cNvPr id="20" name="组合 19">
              <a:extLst>
                <a:ext uri="{FF2B5EF4-FFF2-40B4-BE49-F238E27FC236}">
                  <a16:creationId xmlns:a16="http://schemas.microsoft.com/office/drawing/2014/main" id="{ADBCA13F-7A1C-40BA-AB5C-67CA251284E1}"/>
                </a:ext>
              </a:extLst>
            </p:cNvPr>
            <p:cNvGrpSpPr/>
            <p:nvPr/>
          </p:nvGrpSpPr>
          <p:grpSpPr>
            <a:xfrm>
              <a:off x="2931900" y="2180641"/>
              <a:ext cx="8276668" cy="4210342"/>
              <a:chOff x="1739516" y="2180641"/>
              <a:chExt cx="8276668" cy="4210342"/>
            </a:xfrm>
          </p:grpSpPr>
          <p:pic>
            <p:nvPicPr>
              <p:cNvPr id="30" name="图片 29">
                <a:extLst>
                  <a:ext uri="{FF2B5EF4-FFF2-40B4-BE49-F238E27FC236}">
                    <a16:creationId xmlns:a16="http://schemas.microsoft.com/office/drawing/2014/main" id="{CBA3C1E4-8729-488D-B3B4-45208890E93D}"/>
                  </a:ext>
                </a:extLst>
              </p:cNvPr>
              <p:cNvPicPr>
                <a:picLocks noChangeAspect="1"/>
              </p:cNvPicPr>
              <p:nvPr/>
            </p:nvPicPr>
            <p:blipFill>
              <a:blip r:embed="rId3"/>
              <a:stretch>
                <a:fillRect/>
              </a:stretch>
            </p:blipFill>
            <p:spPr>
              <a:xfrm>
                <a:off x="1739516" y="2180641"/>
                <a:ext cx="8276668" cy="4210342"/>
              </a:xfrm>
              <a:prstGeom prst="rect">
                <a:avLst/>
              </a:prstGeom>
            </p:spPr>
          </p:pic>
          <p:sp>
            <p:nvSpPr>
              <p:cNvPr id="31" name="矩形 30">
                <a:extLst>
                  <a:ext uri="{FF2B5EF4-FFF2-40B4-BE49-F238E27FC236}">
                    <a16:creationId xmlns:a16="http://schemas.microsoft.com/office/drawing/2014/main" id="{9F72AC2C-0953-4B59-8CA7-B9181C983E48}"/>
                  </a:ext>
                </a:extLst>
              </p:cNvPr>
              <p:cNvSpPr/>
              <p:nvPr/>
            </p:nvSpPr>
            <p:spPr bwMode="auto">
              <a:xfrm>
                <a:off x="1739516" y="2180641"/>
                <a:ext cx="1368152" cy="312255"/>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fontAlgn="ctr">
                  <a:spcBef>
                    <a:spcPct val="0"/>
                  </a:spcBef>
                  <a:spcAft>
                    <a:spcPct val="0"/>
                  </a:spcAft>
                </a:pPr>
                <a:endParaRPr lang="en-US" altLang="zh-CN" sz="10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2" name="矩形 31">
                <a:extLst>
                  <a:ext uri="{FF2B5EF4-FFF2-40B4-BE49-F238E27FC236}">
                    <a16:creationId xmlns:a16="http://schemas.microsoft.com/office/drawing/2014/main" id="{806EBCC5-0B53-486C-ADAA-7F592CE6CCC0}"/>
                  </a:ext>
                </a:extLst>
              </p:cNvPr>
              <p:cNvSpPr/>
              <p:nvPr/>
            </p:nvSpPr>
            <p:spPr bwMode="auto">
              <a:xfrm>
                <a:off x="1739516" y="2972729"/>
                <a:ext cx="1368152" cy="312255"/>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fontAlgn="ctr">
                  <a:spcBef>
                    <a:spcPct val="0"/>
                  </a:spcBef>
                  <a:spcAft>
                    <a:spcPct val="0"/>
                  </a:spcAft>
                </a:pPr>
                <a:endParaRPr lang="en-US" altLang="zh-CN" sz="10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3" name="矩形 32">
                <a:extLst>
                  <a:ext uri="{FF2B5EF4-FFF2-40B4-BE49-F238E27FC236}">
                    <a16:creationId xmlns:a16="http://schemas.microsoft.com/office/drawing/2014/main" id="{5A6DEFCD-26B5-49D6-A135-0D439F0175D3}"/>
                  </a:ext>
                </a:extLst>
              </p:cNvPr>
              <p:cNvSpPr/>
              <p:nvPr/>
            </p:nvSpPr>
            <p:spPr bwMode="auto">
              <a:xfrm>
                <a:off x="1739516" y="4005064"/>
                <a:ext cx="1651932" cy="540060"/>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fontAlgn="ctr">
                  <a:spcBef>
                    <a:spcPct val="0"/>
                  </a:spcBef>
                  <a:spcAft>
                    <a:spcPct val="0"/>
                  </a:spcAft>
                </a:pPr>
                <a:endParaRPr lang="en-US" altLang="zh-CN" sz="10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1" name="组合 20">
              <a:extLst>
                <a:ext uri="{FF2B5EF4-FFF2-40B4-BE49-F238E27FC236}">
                  <a16:creationId xmlns:a16="http://schemas.microsoft.com/office/drawing/2014/main" id="{FB7CBF2D-82AD-4157-BD4F-F7FF37142FBC}"/>
                </a:ext>
              </a:extLst>
            </p:cNvPr>
            <p:cNvGrpSpPr/>
            <p:nvPr/>
          </p:nvGrpSpPr>
          <p:grpSpPr>
            <a:xfrm>
              <a:off x="1163452" y="2204864"/>
              <a:ext cx="1411489" cy="504056"/>
              <a:chOff x="1055440" y="1484784"/>
              <a:chExt cx="1411489" cy="504056"/>
            </a:xfrm>
          </p:grpSpPr>
          <p:sp>
            <p:nvSpPr>
              <p:cNvPr id="28" name="圆角矩形标注 9">
                <a:extLst>
                  <a:ext uri="{FF2B5EF4-FFF2-40B4-BE49-F238E27FC236}">
                    <a16:creationId xmlns:a16="http://schemas.microsoft.com/office/drawing/2014/main" id="{A63FC3B2-2AF0-4BB7-9F5D-D03CAE09E391}"/>
                  </a:ext>
                </a:extLst>
              </p:cNvPr>
              <p:cNvSpPr/>
              <p:nvPr/>
            </p:nvSpPr>
            <p:spPr bwMode="auto">
              <a:xfrm>
                <a:off x="1055440" y="1484784"/>
                <a:ext cx="1368152" cy="504056"/>
              </a:xfrm>
              <a:prstGeom prst="wedgeRoundRectCallout">
                <a:avLst>
                  <a:gd name="adj1" fmla="val 67352"/>
                  <a:gd name="adj2" fmla="val -16866"/>
                  <a:gd name="adj3" fmla="val 16667"/>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fontAlgn="ctr">
                  <a:spcBef>
                    <a:spcPct val="0"/>
                  </a:spcBef>
                  <a:spcAft>
                    <a:spcPct val="0"/>
                  </a:spcAft>
                </a:pPr>
                <a:endParaRPr lang="en-US" altLang="zh-CN" sz="10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9" name="文本框 28">
                <a:extLst>
                  <a:ext uri="{FF2B5EF4-FFF2-40B4-BE49-F238E27FC236}">
                    <a16:creationId xmlns:a16="http://schemas.microsoft.com/office/drawing/2014/main" id="{73F8A90F-462E-4CB3-9BEB-E7E49E340FA9}"/>
                  </a:ext>
                </a:extLst>
              </p:cNvPr>
              <p:cNvSpPr txBox="1"/>
              <p:nvPr/>
            </p:nvSpPr>
            <p:spPr bwMode="auto">
              <a:xfrm>
                <a:off x="1062773" y="1585714"/>
                <a:ext cx="1404156" cy="304103"/>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r>
                  <a:rPr lang="en-US" sz="1400" dirty="0">
                    <a:solidFill>
                      <a:prstClr val="black"/>
                    </a:solidFill>
                    <a:latin typeface="Huawei Sans" panose="020C0503030203020204" pitchFamily="34" charset="0"/>
                    <a:cs typeface="Huawei Sans" panose="020C0503030203020204" pitchFamily="34" charset="0"/>
                  </a:rPr>
                  <a:t>1. Enter the user name.</a:t>
                </a:r>
              </a:p>
            </p:txBody>
          </p:sp>
        </p:grpSp>
        <p:grpSp>
          <p:nvGrpSpPr>
            <p:cNvPr id="22" name="组合 21">
              <a:extLst>
                <a:ext uri="{FF2B5EF4-FFF2-40B4-BE49-F238E27FC236}">
                  <a16:creationId xmlns:a16="http://schemas.microsoft.com/office/drawing/2014/main" id="{7AC1E8E5-4CDE-45A5-B911-7566AB9D4D0B}"/>
                </a:ext>
              </a:extLst>
            </p:cNvPr>
            <p:cNvGrpSpPr/>
            <p:nvPr/>
          </p:nvGrpSpPr>
          <p:grpSpPr>
            <a:xfrm>
              <a:off x="1164221" y="2960948"/>
              <a:ext cx="1391670" cy="504056"/>
              <a:chOff x="1055440" y="1484784"/>
              <a:chExt cx="1391670" cy="504056"/>
            </a:xfrm>
          </p:grpSpPr>
          <p:sp>
            <p:nvSpPr>
              <p:cNvPr id="26" name="圆角矩形标注 14">
                <a:extLst>
                  <a:ext uri="{FF2B5EF4-FFF2-40B4-BE49-F238E27FC236}">
                    <a16:creationId xmlns:a16="http://schemas.microsoft.com/office/drawing/2014/main" id="{AAE18A16-D7E8-4C7A-A660-1285314B5DC5}"/>
                  </a:ext>
                </a:extLst>
              </p:cNvPr>
              <p:cNvSpPr/>
              <p:nvPr/>
            </p:nvSpPr>
            <p:spPr bwMode="auto">
              <a:xfrm>
                <a:off x="1055440" y="1484784"/>
                <a:ext cx="1368152" cy="504056"/>
              </a:xfrm>
              <a:prstGeom prst="wedgeRoundRectCallout">
                <a:avLst>
                  <a:gd name="adj1" fmla="val 67352"/>
                  <a:gd name="adj2" fmla="val -16866"/>
                  <a:gd name="adj3" fmla="val 16667"/>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fontAlgn="ctr">
                  <a:spcBef>
                    <a:spcPct val="0"/>
                  </a:spcBef>
                  <a:spcAft>
                    <a:spcPct val="0"/>
                  </a:spcAft>
                </a:pPr>
                <a:endParaRPr lang="en-US" altLang="zh-CN" sz="10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7" name="文本框 26">
                <a:extLst>
                  <a:ext uri="{FF2B5EF4-FFF2-40B4-BE49-F238E27FC236}">
                    <a16:creationId xmlns:a16="http://schemas.microsoft.com/office/drawing/2014/main" id="{4FBA885F-4324-4934-A6F8-2EEC6D21280C}"/>
                  </a:ext>
                </a:extLst>
              </p:cNvPr>
              <p:cNvSpPr txBox="1"/>
              <p:nvPr/>
            </p:nvSpPr>
            <p:spPr bwMode="auto">
              <a:xfrm>
                <a:off x="1086291" y="1574184"/>
                <a:ext cx="1360819" cy="304103"/>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r>
                  <a:rPr lang="en-US" sz="1400" dirty="0">
                    <a:solidFill>
                      <a:prstClr val="black"/>
                    </a:solidFill>
                    <a:latin typeface="Huawei Sans" panose="020C0503030203020204" pitchFamily="34" charset="0"/>
                    <a:cs typeface="Huawei Sans" panose="020C0503030203020204" pitchFamily="34" charset="0"/>
                  </a:rPr>
                  <a:t>2. Enter the password.</a:t>
                </a:r>
                <a:endParaRPr lang="en-US" altLang="zh-CN" sz="14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3" name="组合 22">
              <a:extLst>
                <a:ext uri="{FF2B5EF4-FFF2-40B4-BE49-F238E27FC236}">
                  <a16:creationId xmlns:a16="http://schemas.microsoft.com/office/drawing/2014/main" id="{5888F81E-8EC1-4E58-9E8D-378A79F62530}"/>
                </a:ext>
              </a:extLst>
            </p:cNvPr>
            <p:cNvGrpSpPr/>
            <p:nvPr/>
          </p:nvGrpSpPr>
          <p:grpSpPr>
            <a:xfrm>
              <a:off x="1163452" y="3969060"/>
              <a:ext cx="1836923" cy="504056"/>
              <a:chOff x="1055440" y="1484784"/>
              <a:chExt cx="1836923" cy="504056"/>
            </a:xfrm>
          </p:grpSpPr>
          <p:sp>
            <p:nvSpPr>
              <p:cNvPr id="24" name="圆角矩形标注 20">
                <a:extLst>
                  <a:ext uri="{FF2B5EF4-FFF2-40B4-BE49-F238E27FC236}">
                    <a16:creationId xmlns:a16="http://schemas.microsoft.com/office/drawing/2014/main" id="{E157E3AC-0A52-4B1E-A05F-40725E62D9F9}"/>
                  </a:ext>
                </a:extLst>
              </p:cNvPr>
              <p:cNvSpPr/>
              <p:nvPr/>
            </p:nvSpPr>
            <p:spPr bwMode="auto">
              <a:xfrm>
                <a:off x="1055440" y="1484784"/>
                <a:ext cx="1368152" cy="504056"/>
              </a:xfrm>
              <a:prstGeom prst="wedgeRoundRectCallout">
                <a:avLst>
                  <a:gd name="adj1" fmla="val 67352"/>
                  <a:gd name="adj2" fmla="val -16866"/>
                  <a:gd name="adj3" fmla="val 16667"/>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fontAlgn="ctr">
                  <a:spcBef>
                    <a:spcPct val="0"/>
                  </a:spcBef>
                  <a:spcAft>
                    <a:spcPct val="0"/>
                  </a:spcAft>
                </a:pPr>
                <a:endParaRPr lang="en-US" altLang="zh-CN" sz="10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5" name="文本框 24">
                <a:extLst>
                  <a:ext uri="{FF2B5EF4-FFF2-40B4-BE49-F238E27FC236}">
                    <a16:creationId xmlns:a16="http://schemas.microsoft.com/office/drawing/2014/main" id="{BB14D402-0046-44DA-A07B-E79E3BE564F2}"/>
                  </a:ext>
                </a:extLst>
              </p:cNvPr>
              <p:cNvSpPr txBox="1"/>
              <p:nvPr/>
            </p:nvSpPr>
            <p:spPr bwMode="auto">
              <a:xfrm>
                <a:off x="1062004" y="1575235"/>
                <a:ext cx="1830359" cy="304103"/>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r>
                  <a:rPr lang="en-US" sz="1400" dirty="0">
                    <a:solidFill>
                      <a:prstClr val="black"/>
                    </a:solidFill>
                    <a:latin typeface="Huawei Sans" panose="020C0503030203020204" pitchFamily="34" charset="0"/>
                    <a:cs typeface="Huawei Sans" panose="020C0503030203020204" pitchFamily="34" charset="0"/>
                  </a:rPr>
                  <a:t>3. Change the password.</a:t>
                </a:r>
              </a:p>
            </p:txBody>
          </p:sp>
        </p:grpSp>
      </p:grpSp>
    </p:spTree>
    <p:extLst>
      <p:ext uri="{BB962C8B-B14F-4D97-AF65-F5344CB8AC3E}">
        <p14:creationId xmlns:p14="http://schemas.microsoft.com/office/powerpoint/2010/main" val="2190238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6BF193-6CB9-47DE-9174-A6E84103B58A}"/>
              </a:ext>
            </a:extLst>
          </p:cNvPr>
          <p:cNvSpPr>
            <a:spLocks noGrp="1"/>
          </p:cNvSpPr>
          <p:nvPr>
            <p:ph type="title"/>
          </p:nvPr>
        </p:nvSpPr>
        <p:spPr/>
        <p:txBody>
          <a:bodyPr/>
          <a:lstStyle/>
          <a:p>
            <a:r>
              <a:rPr u="none" dirty="0">
                <a:latin typeface="+mj-ea"/>
                <a:ea typeface="+mj-ea"/>
                <a:cs typeface="Huawei Sans" panose="020C0503030203020204" pitchFamily="34" charset="0"/>
              </a:rPr>
              <a:t>Introduction to UltraPath</a:t>
            </a:r>
          </a:p>
        </p:txBody>
      </p:sp>
      <p:sp>
        <p:nvSpPr>
          <p:cNvPr id="3" name="文本占位符 2">
            <a:extLst>
              <a:ext uri="{FF2B5EF4-FFF2-40B4-BE49-F238E27FC236}">
                <a16:creationId xmlns:a16="http://schemas.microsoft.com/office/drawing/2014/main" id="{23379357-1B55-4856-B14B-E86586D5BC99}"/>
              </a:ext>
            </a:extLst>
          </p:cNvPr>
          <p:cNvSpPr>
            <a:spLocks noGrp="1"/>
          </p:cNvSpPr>
          <p:nvPr>
            <p:ph type="body" sz="quarter" idx="10"/>
          </p:nvPr>
        </p:nvSpPr>
        <p:spPr/>
        <p:txBody>
          <a:bodyPr/>
          <a:lstStyle/>
          <a:p>
            <a:r>
              <a:rPr sz="1400" u="none" dirty="0"/>
              <a:t>OceanStor </a:t>
            </a:r>
            <a:r>
              <a:rPr sz="1400" u="none" dirty="0" err="1"/>
              <a:t>UltraPath</a:t>
            </a:r>
            <a:r>
              <a:rPr sz="1400" u="none" dirty="0"/>
              <a:t> is the multipathing software developed by Huawei. Its functions include masking of redundant LUNs, optimum path selection, I/O load balancing, and failover and failback. These functions enable your storage network to be intelligent, stable, and fast.</a:t>
            </a:r>
            <a:endParaRPr lang="en-US" altLang="zh-CN" sz="1400" dirty="0">
              <a:ea typeface="+mn-ea"/>
              <a:sym typeface="+mn-lt"/>
            </a:endParaRPr>
          </a:p>
          <a:p>
            <a:endParaRPr lang="zh-CN" altLang="en-US" sz="1400" dirty="0">
              <a:ea typeface="+mn-ea"/>
              <a:sym typeface="+mn-lt"/>
            </a:endParaRPr>
          </a:p>
        </p:txBody>
      </p:sp>
      <p:pic>
        <p:nvPicPr>
          <p:cNvPr id="26" name="椭圆 43">
            <a:extLst>
              <a:ext uri="{FF2B5EF4-FFF2-40B4-BE49-F238E27FC236}">
                <a16:creationId xmlns:a16="http://schemas.microsoft.com/office/drawing/2014/main" id="{54EDCBB2-5EFE-4C07-AFB2-CFC1E3BFDCA8}"/>
              </a:ext>
            </a:extLst>
          </p:cNvPr>
          <p:cNvPicPr>
            <a:picLocks noChangeArrowheads="1"/>
          </p:cNvPicPr>
          <p:nvPr/>
        </p:nvPicPr>
        <p:blipFill>
          <a:blip r:embed="rId3" cstate="print">
            <a:lum bright="70000" contrast="-70000"/>
            <a:extLst>
              <a:ext uri="{BEBA8EAE-BF5A-486C-A8C5-ECC9F3942E4B}">
                <a14:imgProps xmlns:a14="http://schemas.microsoft.com/office/drawing/2010/main">
                  <a14:imgLayer r:embed="rId4">
                    <a14:imgEffect>
                      <a14:artisticPaintStrokes/>
                    </a14:imgEffect>
                  </a14:imgLayer>
                </a14:imgProps>
              </a:ext>
            </a:extLst>
          </a:blip>
          <a:srcRect/>
          <a:stretch>
            <a:fillRect/>
          </a:stretch>
        </p:blipFill>
        <p:spPr bwMode="auto">
          <a:xfrm>
            <a:off x="5338497" y="4064198"/>
            <a:ext cx="1470592" cy="1448813"/>
          </a:xfrm>
          <a:prstGeom prst="rect">
            <a:avLst/>
          </a:prstGeom>
          <a:noFill/>
          <a:ln w="9525">
            <a:noFill/>
            <a:miter lim="800000"/>
            <a:headEnd/>
            <a:tailEnd/>
          </a:ln>
        </p:spPr>
      </p:pic>
      <p:grpSp>
        <p:nvGrpSpPr>
          <p:cNvPr id="27" name="Group 5">
            <a:extLst>
              <a:ext uri="{FF2B5EF4-FFF2-40B4-BE49-F238E27FC236}">
                <a16:creationId xmlns:a16="http://schemas.microsoft.com/office/drawing/2014/main" id="{9CF22A5F-3E0D-4F72-9B30-1951E815BCB0}"/>
              </a:ext>
            </a:extLst>
          </p:cNvPr>
          <p:cNvGrpSpPr>
            <a:grpSpLocks/>
          </p:cNvGrpSpPr>
          <p:nvPr/>
        </p:nvGrpSpPr>
        <p:grpSpPr bwMode="auto">
          <a:xfrm>
            <a:off x="5602066" y="4315669"/>
            <a:ext cx="910688" cy="904913"/>
            <a:chOff x="0" y="0"/>
            <a:chExt cx="1200912" cy="1207008"/>
          </a:xfrm>
        </p:grpSpPr>
        <p:pic>
          <p:nvPicPr>
            <p:cNvPr id="28" name="椭圆 44">
              <a:extLst>
                <a:ext uri="{FF2B5EF4-FFF2-40B4-BE49-F238E27FC236}">
                  <a16:creationId xmlns:a16="http://schemas.microsoft.com/office/drawing/2014/main" id="{2E043F1C-E39F-4ADC-B707-DA93643872FB}"/>
                </a:ext>
              </a:extLst>
            </p:cNvPr>
            <p:cNvPicPr>
              <a:picLocks noChangeArrowheads="1"/>
            </p:cNvPicPr>
            <p:nvPr/>
          </p:nvPicPr>
          <p:blipFill>
            <a:blip r:embed="rId5" cstate="print"/>
            <a:srcRect/>
            <a:stretch>
              <a:fillRect/>
            </a:stretch>
          </p:blipFill>
          <p:spPr bwMode="auto">
            <a:xfrm>
              <a:off x="0" y="0"/>
              <a:ext cx="1200912" cy="1207008"/>
            </a:xfrm>
            <a:prstGeom prst="rect">
              <a:avLst/>
            </a:prstGeom>
            <a:noFill/>
            <a:ln w="9525">
              <a:noFill/>
              <a:miter lim="800000"/>
              <a:headEnd/>
              <a:tailEnd/>
            </a:ln>
          </p:spPr>
        </p:pic>
        <p:sp>
          <p:nvSpPr>
            <p:cNvPr id="29" name="Text Box 7">
              <a:extLst>
                <a:ext uri="{FF2B5EF4-FFF2-40B4-BE49-F238E27FC236}">
                  <a16:creationId xmlns:a16="http://schemas.microsoft.com/office/drawing/2014/main" id="{391CF3AD-F350-4705-9C43-5BAC4274F0BB}"/>
                </a:ext>
              </a:extLst>
            </p:cNvPr>
            <p:cNvSpPr txBox="1">
              <a:spLocks noChangeArrowheads="1"/>
            </p:cNvSpPr>
            <p:nvPr/>
          </p:nvSpPr>
          <p:spPr bwMode="auto">
            <a:xfrm>
              <a:off x="187246" y="197533"/>
              <a:ext cx="820832" cy="820832"/>
            </a:xfrm>
            <a:prstGeom prst="rect">
              <a:avLst/>
            </a:prstGeom>
            <a:noFill/>
            <a:ln w="9525">
              <a:noFill/>
              <a:miter lim="800000"/>
              <a:headEnd/>
              <a:tailEnd/>
            </a:ln>
          </p:spPr>
          <p:txBody>
            <a:bodyPr wrap="none" anchor="ctr"/>
            <a:lstStyle/>
            <a:p>
              <a:pPr marL="0" lvl="2" algn="ctr" defTabSz="912813">
                <a:buClr>
                  <a:schemeClr val="hlink"/>
                </a:buClr>
                <a:buSzPct val="80000"/>
              </a:pPr>
              <a:endParaRPr lang="zh-CN" altLang="zh-CN" sz="1200">
                <a:latin typeface="Huawei Sans" panose="020C0503030203020204" pitchFamily="34" charset="0"/>
                <a:cs typeface="Huawei Sans" panose="020C0503030203020204" pitchFamily="34" charset="0"/>
                <a:sym typeface="+mn-lt"/>
              </a:endParaRPr>
            </a:p>
          </p:txBody>
        </p:sp>
      </p:grpSp>
      <p:pic>
        <p:nvPicPr>
          <p:cNvPr id="30" name="Freeform 6">
            <a:extLst>
              <a:ext uri="{FF2B5EF4-FFF2-40B4-BE49-F238E27FC236}">
                <a16:creationId xmlns:a16="http://schemas.microsoft.com/office/drawing/2014/main" id="{AF09701D-63D2-4E4A-AE33-4186DAF73EDE}"/>
              </a:ext>
            </a:extLst>
          </p:cNvPr>
          <p:cNvPicPr>
            <a:picLocks noChangeArrowheads="1"/>
          </p:cNvPicPr>
          <p:nvPr/>
        </p:nvPicPr>
        <p:blipFill>
          <a:blip r:embed="rId6" cstate="print">
            <a:duotone>
              <a:schemeClr val="accent1">
                <a:shade val="45000"/>
                <a:satMod val="135000"/>
              </a:schemeClr>
              <a:prstClr val="white"/>
            </a:duotone>
          </a:blip>
          <a:srcRect/>
          <a:stretch>
            <a:fillRect/>
          </a:stretch>
        </p:blipFill>
        <p:spPr bwMode="auto">
          <a:xfrm>
            <a:off x="5555809" y="3214056"/>
            <a:ext cx="999829" cy="1320696"/>
          </a:xfrm>
          <a:prstGeom prst="rect">
            <a:avLst/>
          </a:prstGeom>
          <a:noFill/>
          <a:ln w="9525">
            <a:noFill/>
            <a:miter lim="800000"/>
            <a:headEnd/>
            <a:tailEnd/>
          </a:ln>
        </p:spPr>
      </p:pic>
      <p:pic>
        <p:nvPicPr>
          <p:cNvPr id="31" name="Freeform 6">
            <a:extLst>
              <a:ext uri="{FF2B5EF4-FFF2-40B4-BE49-F238E27FC236}">
                <a16:creationId xmlns:a16="http://schemas.microsoft.com/office/drawing/2014/main" id="{6A1FF4F5-9A5F-4C5D-9FBF-E32B8E8125A5}"/>
              </a:ext>
            </a:extLst>
          </p:cNvPr>
          <p:cNvPicPr>
            <a:picLocks noChangeArrowheads="1"/>
          </p:cNvPicPr>
          <p:nvPr/>
        </p:nvPicPr>
        <p:blipFill>
          <a:blip r:embed="rId7" cstate="print">
            <a:duotone>
              <a:schemeClr val="accent1">
                <a:shade val="45000"/>
                <a:satMod val="135000"/>
              </a:schemeClr>
              <a:prstClr val="white"/>
            </a:duotone>
          </a:blip>
          <a:srcRect/>
          <a:stretch>
            <a:fillRect/>
          </a:stretch>
        </p:blipFill>
        <p:spPr bwMode="auto">
          <a:xfrm>
            <a:off x="4575254" y="4814323"/>
            <a:ext cx="1248943" cy="914438"/>
          </a:xfrm>
          <a:prstGeom prst="rect">
            <a:avLst/>
          </a:prstGeom>
          <a:noFill/>
          <a:ln w="9525">
            <a:noFill/>
            <a:miter lim="800000"/>
            <a:headEnd/>
            <a:tailEnd/>
          </a:ln>
        </p:spPr>
      </p:pic>
      <p:pic>
        <p:nvPicPr>
          <p:cNvPr id="32" name="Freeform 6">
            <a:extLst>
              <a:ext uri="{FF2B5EF4-FFF2-40B4-BE49-F238E27FC236}">
                <a16:creationId xmlns:a16="http://schemas.microsoft.com/office/drawing/2014/main" id="{90EF1300-820F-44E7-8DA1-7FE43E8C0A0D}"/>
              </a:ext>
            </a:extLst>
          </p:cNvPr>
          <p:cNvPicPr>
            <a:picLocks noChangeArrowheads="1"/>
          </p:cNvPicPr>
          <p:nvPr/>
        </p:nvPicPr>
        <p:blipFill>
          <a:blip r:embed="rId8" cstate="print">
            <a:duotone>
              <a:schemeClr val="accent1">
                <a:shade val="45000"/>
                <a:satMod val="135000"/>
              </a:schemeClr>
              <a:prstClr val="white"/>
            </a:duotone>
          </a:blip>
          <a:srcRect/>
          <a:stretch>
            <a:fillRect/>
          </a:stretch>
        </p:blipFill>
        <p:spPr bwMode="auto">
          <a:xfrm>
            <a:off x="6286768" y="4814323"/>
            <a:ext cx="1244606" cy="914438"/>
          </a:xfrm>
          <a:prstGeom prst="rect">
            <a:avLst/>
          </a:prstGeom>
          <a:noFill/>
          <a:ln w="9525">
            <a:noFill/>
            <a:miter lim="800000"/>
            <a:headEnd/>
            <a:tailEnd/>
          </a:ln>
        </p:spPr>
      </p:pic>
      <p:pic>
        <p:nvPicPr>
          <p:cNvPr id="34" name="Oval 2">
            <a:extLst>
              <a:ext uri="{FF2B5EF4-FFF2-40B4-BE49-F238E27FC236}">
                <a16:creationId xmlns:a16="http://schemas.microsoft.com/office/drawing/2014/main" id="{6F93399B-8B88-452E-9E00-7EFADED9FF81}"/>
              </a:ext>
            </a:extLst>
          </p:cNvPr>
          <p:cNvPicPr>
            <a:picLocks noChangeAspect="1" noChangeArrowheads="1"/>
          </p:cNvPicPr>
          <p:nvPr/>
        </p:nvPicPr>
        <p:blipFill>
          <a:blip r:embed="rId9" cstate="print">
            <a:duotone>
              <a:schemeClr val="accent1">
                <a:shade val="45000"/>
                <a:satMod val="135000"/>
              </a:schemeClr>
              <a:prstClr val="white"/>
            </a:duotone>
          </a:blip>
          <a:srcRect/>
          <a:stretch>
            <a:fillRect/>
          </a:stretch>
        </p:blipFill>
        <p:spPr bwMode="auto">
          <a:xfrm>
            <a:off x="5487869" y="2406779"/>
            <a:ext cx="1124145" cy="1120663"/>
          </a:xfrm>
          <a:prstGeom prst="rect">
            <a:avLst/>
          </a:prstGeom>
          <a:noFill/>
          <a:ln w="9525">
            <a:noFill/>
            <a:miter lim="800000"/>
            <a:headEnd/>
            <a:tailEnd/>
          </a:ln>
        </p:spPr>
      </p:pic>
      <p:sp>
        <p:nvSpPr>
          <p:cNvPr id="38" name="Text Box 16">
            <a:extLst>
              <a:ext uri="{FF2B5EF4-FFF2-40B4-BE49-F238E27FC236}">
                <a16:creationId xmlns:a16="http://schemas.microsoft.com/office/drawing/2014/main" id="{6616750F-B59E-4D61-8035-F381702739F7}"/>
              </a:ext>
            </a:extLst>
          </p:cNvPr>
          <p:cNvSpPr txBox="1">
            <a:spLocks noChangeArrowheads="1"/>
          </p:cNvSpPr>
          <p:nvPr/>
        </p:nvSpPr>
        <p:spPr bwMode="auto">
          <a:xfrm>
            <a:off x="5587288" y="2716584"/>
            <a:ext cx="900741" cy="420688"/>
          </a:xfrm>
          <a:prstGeom prst="rect">
            <a:avLst/>
          </a:prstGeom>
          <a:noFill/>
          <a:ln w="9525">
            <a:noFill/>
            <a:miter lim="800000"/>
            <a:headEnd/>
            <a:tailEnd/>
          </a:ln>
        </p:spPr>
        <p:txBody>
          <a:bodyPr anchor="ctr"/>
          <a:lstStyle/>
          <a:p>
            <a:pPr algn="ctr">
              <a:defRPr/>
            </a:pPr>
            <a:r>
              <a:rPr sz="1200" b="1" u="none" dirty="0">
                <a:latin typeface="Huawei Sans" panose="020C0503030203020204" pitchFamily="34" charset="0"/>
                <a:cs typeface="Huawei Sans" panose="020C0503030203020204" pitchFamily="34" charset="0"/>
              </a:rPr>
              <a:t>Overview</a:t>
            </a:r>
            <a:endParaRPr lang="zh-CN" sz="1200" b="1" dirty="0">
              <a:latin typeface="Huawei Sans" panose="020C0503030203020204" pitchFamily="34" charset="0"/>
              <a:cs typeface="Huawei Sans" panose="020C0503030203020204" pitchFamily="34" charset="0"/>
              <a:sym typeface="+mn-lt"/>
            </a:endParaRPr>
          </a:p>
        </p:txBody>
      </p:sp>
      <p:sp>
        <p:nvSpPr>
          <p:cNvPr id="41" name="椭圆 63">
            <a:extLst>
              <a:ext uri="{FF2B5EF4-FFF2-40B4-BE49-F238E27FC236}">
                <a16:creationId xmlns:a16="http://schemas.microsoft.com/office/drawing/2014/main" id="{B9C4056D-931C-4A1D-9BB3-461B0F28FCD2}"/>
              </a:ext>
            </a:extLst>
          </p:cNvPr>
          <p:cNvSpPr>
            <a:spLocks noChangeArrowheads="1"/>
          </p:cNvSpPr>
          <p:nvPr/>
        </p:nvSpPr>
        <p:spPr bwMode="auto">
          <a:xfrm rot="19388639">
            <a:off x="7307121" y="5307490"/>
            <a:ext cx="517046" cy="351398"/>
          </a:xfrm>
          <a:prstGeom prst="ellipse">
            <a:avLst/>
          </a:prstGeom>
          <a:gradFill rotWithShape="1">
            <a:gsLst>
              <a:gs pos="0">
                <a:srgbClr val="FFFFFF"/>
              </a:gs>
              <a:gs pos="45000">
                <a:srgbClr val="FFFFFF">
                  <a:alpha val="55000"/>
                </a:srgbClr>
              </a:gs>
              <a:gs pos="100000">
                <a:schemeClr val="bg1">
                  <a:alpha val="0"/>
                </a:schemeClr>
              </a:gs>
            </a:gsLst>
            <a:lin ang="5400000" scaled="1"/>
          </a:gradFill>
          <a:ln w="9525" cap="flat" cmpd="sng">
            <a:noFill/>
            <a:round/>
            <a:headEnd/>
            <a:tailEnd/>
          </a:ln>
          <a:effectLst/>
        </p:spPr>
        <p:txBody>
          <a:bodyPr anchor="ctr"/>
          <a:lstStyle/>
          <a:p>
            <a:pPr algn="ctr">
              <a:defRPr/>
            </a:pPr>
            <a:endParaRPr lang="zh-CN" sz="1200">
              <a:solidFill>
                <a:srgbClr val="FFFFFF"/>
              </a:solidFill>
              <a:latin typeface="Huawei Sans" panose="020C0503030203020204" pitchFamily="34" charset="0"/>
              <a:cs typeface="Huawei Sans" panose="020C0503030203020204" pitchFamily="34" charset="0"/>
              <a:sym typeface="+mn-lt"/>
            </a:endParaRPr>
          </a:p>
        </p:txBody>
      </p:sp>
      <p:grpSp>
        <p:nvGrpSpPr>
          <p:cNvPr id="45" name="Group 23">
            <a:extLst>
              <a:ext uri="{FF2B5EF4-FFF2-40B4-BE49-F238E27FC236}">
                <a16:creationId xmlns:a16="http://schemas.microsoft.com/office/drawing/2014/main" id="{C1446C45-D5D1-461B-A2B1-8C8B4817F9A1}"/>
              </a:ext>
            </a:extLst>
          </p:cNvPr>
          <p:cNvGrpSpPr>
            <a:grpSpLocks/>
          </p:cNvGrpSpPr>
          <p:nvPr/>
        </p:nvGrpSpPr>
        <p:grpSpPr bwMode="auto">
          <a:xfrm>
            <a:off x="3848149" y="5168289"/>
            <a:ext cx="4417288" cy="1269719"/>
            <a:chOff x="-239349" y="-208140"/>
            <a:chExt cx="5842007" cy="1692063"/>
          </a:xfrm>
        </p:grpSpPr>
        <p:pic>
          <p:nvPicPr>
            <p:cNvPr id="46" name="Oval 2">
              <a:extLst>
                <a:ext uri="{FF2B5EF4-FFF2-40B4-BE49-F238E27FC236}">
                  <a16:creationId xmlns:a16="http://schemas.microsoft.com/office/drawing/2014/main" id="{4369B549-5AA9-472B-AE7B-BB619041EB06}"/>
                </a:ext>
              </a:extLst>
            </p:cNvPr>
            <p:cNvPicPr>
              <a:picLocks noChangeAspect="1" noChangeArrowheads="1"/>
            </p:cNvPicPr>
            <p:nvPr/>
          </p:nvPicPr>
          <p:blipFill>
            <a:blip r:embed="rId9" cstate="print">
              <a:duotone>
                <a:schemeClr val="accent1">
                  <a:shade val="45000"/>
                  <a:satMod val="135000"/>
                </a:schemeClr>
                <a:prstClr val="white"/>
              </a:duotone>
            </a:blip>
            <a:srcRect/>
            <a:stretch>
              <a:fillRect/>
            </a:stretch>
          </p:blipFill>
          <p:spPr bwMode="auto">
            <a:xfrm>
              <a:off x="-239349" y="-208140"/>
              <a:ext cx="1594167" cy="1600674"/>
            </a:xfrm>
            <a:prstGeom prst="rect">
              <a:avLst/>
            </a:prstGeom>
            <a:noFill/>
            <a:ln w="9525">
              <a:noFill/>
              <a:miter lim="800000"/>
              <a:headEnd/>
              <a:tailEnd/>
            </a:ln>
          </p:spPr>
        </p:pic>
        <p:sp>
          <p:nvSpPr>
            <p:cNvPr id="50" name="Text Box 28">
              <a:extLst>
                <a:ext uri="{FF2B5EF4-FFF2-40B4-BE49-F238E27FC236}">
                  <a16:creationId xmlns:a16="http://schemas.microsoft.com/office/drawing/2014/main" id="{8DAE6B45-F8F5-403C-A5A7-AF77BB9E753B}"/>
                </a:ext>
              </a:extLst>
            </p:cNvPr>
            <p:cNvSpPr txBox="1">
              <a:spLocks noChangeArrowheads="1"/>
            </p:cNvSpPr>
            <p:nvPr/>
          </p:nvSpPr>
          <p:spPr bwMode="auto">
            <a:xfrm>
              <a:off x="-65234" y="251947"/>
              <a:ext cx="1207902" cy="560618"/>
            </a:xfrm>
            <a:prstGeom prst="rect">
              <a:avLst/>
            </a:prstGeom>
            <a:noFill/>
            <a:ln w="9525">
              <a:noFill/>
              <a:miter lim="800000"/>
              <a:headEnd/>
              <a:tailEnd/>
            </a:ln>
          </p:spPr>
          <p:txBody>
            <a:bodyPr anchor="ctr"/>
            <a:lstStyle/>
            <a:p>
              <a:pPr algn="ctr">
                <a:defRPr/>
              </a:pPr>
              <a:r>
                <a:rPr sz="1200" b="1" u="none" dirty="0">
                  <a:latin typeface="Huawei Sans" panose="020C0503030203020204" pitchFamily="34" charset="0"/>
                  <a:cs typeface="Huawei Sans" panose="020C0503030203020204" pitchFamily="34" charset="0"/>
                </a:rPr>
                <a:t>Functions</a:t>
              </a:r>
              <a:endParaRPr lang="zh-CN" altLang="en-US" sz="1200" b="1" dirty="0">
                <a:latin typeface="Huawei Sans" panose="020C0503030203020204" pitchFamily="34" charset="0"/>
                <a:cs typeface="Huawei Sans" panose="020C0503030203020204" pitchFamily="34" charset="0"/>
                <a:sym typeface="+mn-lt"/>
              </a:endParaRPr>
            </a:p>
          </p:txBody>
        </p:sp>
        <p:pic>
          <p:nvPicPr>
            <p:cNvPr id="66" name="Oval 2">
              <a:extLst>
                <a:ext uri="{FF2B5EF4-FFF2-40B4-BE49-F238E27FC236}">
                  <a16:creationId xmlns:a16="http://schemas.microsoft.com/office/drawing/2014/main" id="{333A1071-0751-4053-A776-E77600B8B136}"/>
                </a:ext>
              </a:extLst>
            </p:cNvPr>
            <p:cNvPicPr>
              <a:picLocks noChangeAspect="1" noChangeArrowheads="1"/>
            </p:cNvPicPr>
            <p:nvPr/>
          </p:nvPicPr>
          <p:blipFill>
            <a:blip r:embed="rId9" cstate="print">
              <a:duotone>
                <a:schemeClr val="accent1">
                  <a:shade val="45000"/>
                  <a:satMod val="135000"/>
                </a:schemeClr>
                <a:prstClr val="white"/>
              </a:duotone>
            </a:blip>
            <a:srcRect/>
            <a:stretch>
              <a:fillRect/>
            </a:stretch>
          </p:blipFill>
          <p:spPr bwMode="auto">
            <a:xfrm>
              <a:off x="3950890" y="-174586"/>
              <a:ext cx="1651768" cy="1658509"/>
            </a:xfrm>
            <a:prstGeom prst="rect">
              <a:avLst/>
            </a:prstGeom>
            <a:noFill/>
            <a:ln w="9525">
              <a:noFill/>
              <a:miter lim="800000"/>
              <a:headEnd/>
              <a:tailEnd/>
            </a:ln>
          </p:spPr>
        </p:pic>
      </p:grpSp>
      <p:sp>
        <p:nvSpPr>
          <p:cNvPr id="51" name="矩形 87">
            <a:extLst>
              <a:ext uri="{FF2B5EF4-FFF2-40B4-BE49-F238E27FC236}">
                <a16:creationId xmlns:a16="http://schemas.microsoft.com/office/drawing/2014/main" id="{F48C4114-3F59-4B91-9A74-A53BC258E850}"/>
              </a:ext>
            </a:extLst>
          </p:cNvPr>
          <p:cNvSpPr>
            <a:spLocks noChangeArrowheads="1"/>
          </p:cNvSpPr>
          <p:nvPr/>
        </p:nvSpPr>
        <p:spPr bwMode="auto">
          <a:xfrm>
            <a:off x="6631037" y="2771904"/>
            <a:ext cx="1189037" cy="276999"/>
          </a:xfrm>
          <a:prstGeom prst="rect">
            <a:avLst/>
          </a:prstGeom>
          <a:noFill/>
          <a:ln w="9525">
            <a:noFill/>
            <a:miter lim="800000"/>
            <a:headEnd/>
            <a:tailEnd/>
          </a:ln>
        </p:spPr>
        <p:txBody>
          <a:bodyPr>
            <a:spAutoFit/>
          </a:bodyPr>
          <a:lstStyle/>
          <a:p>
            <a:pPr fontAlgn="ctr">
              <a:buClr>
                <a:srgbClr val="FF0000"/>
              </a:buClr>
              <a:buSzPct val="70000"/>
            </a:pPr>
            <a:endParaRPr lang="en-US" altLang="zh-CN" sz="1200">
              <a:latin typeface="Huawei Sans" panose="020C0503030203020204" pitchFamily="34" charset="0"/>
              <a:cs typeface="Huawei Sans" panose="020C0503030203020204" pitchFamily="34" charset="0"/>
              <a:sym typeface="+mn-lt"/>
            </a:endParaRPr>
          </a:p>
        </p:txBody>
      </p:sp>
      <p:sp>
        <p:nvSpPr>
          <p:cNvPr id="52" name="矩形 87">
            <a:extLst>
              <a:ext uri="{FF2B5EF4-FFF2-40B4-BE49-F238E27FC236}">
                <a16:creationId xmlns:a16="http://schemas.microsoft.com/office/drawing/2014/main" id="{236164EE-FA92-43C3-AD90-720254E2C882}"/>
              </a:ext>
            </a:extLst>
          </p:cNvPr>
          <p:cNvSpPr>
            <a:spLocks noChangeArrowheads="1"/>
          </p:cNvSpPr>
          <p:nvPr/>
        </p:nvSpPr>
        <p:spPr bwMode="auto">
          <a:xfrm>
            <a:off x="6533237" y="2383676"/>
            <a:ext cx="3312988" cy="646331"/>
          </a:xfrm>
          <a:prstGeom prst="rect">
            <a:avLst/>
          </a:prstGeom>
          <a:noFill/>
          <a:ln w="9525">
            <a:noFill/>
            <a:miter lim="800000"/>
            <a:headEnd/>
            <a:tailEnd/>
          </a:ln>
        </p:spPr>
        <p:txBody>
          <a:bodyPr wrap="square">
            <a:spAutoFit/>
          </a:bodyPr>
          <a:lstStyle/>
          <a:p>
            <a:pPr fontAlgn="ctr">
              <a:buClr>
                <a:srgbClr val="FF0000"/>
              </a:buClr>
              <a:buSzPct val="70000"/>
            </a:pPr>
            <a:r>
              <a:rPr sz="1200" u="none" dirty="0">
                <a:latin typeface="Huawei Sans" panose="020C0503030203020204" pitchFamily="34" charset="0"/>
                <a:cs typeface="Huawei Sans" panose="020C0503030203020204" pitchFamily="34" charset="0"/>
              </a:rPr>
              <a:t>A piece of multipathing software installed on hosts to improve performance and availability</a:t>
            </a:r>
            <a:endParaRPr lang="en-US" altLang="zh-CN" sz="1200" dirty="0">
              <a:latin typeface="Huawei Sans" panose="020C0503030203020204" pitchFamily="34" charset="0"/>
              <a:cs typeface="Huawei Sans" panose="020C0503030203020204" pitchFamily="34" charset="0"/>
              <a:sym typeface="+mn-lt"/>
            </a:endParaRPr>
          </a:p>
        </p:txBody>
      </p:sp>
      <p:sp>
        <p:nvSpPr>
          <p:cNvPr id="53" name="矩形 87">
            <a:extLst>
              <a:ext uri="{FF2B5EF4-FFF2-40B4-BE49-F238E27FC236}">
                <a16:creationId xmlns:a16="http://schemas.microsoft.com/office/drawing/2014/main" id="{2DCB6BFA-1496-4D50-985A-8F59851517F3}"/>
              </a:ext>
            </a:extLst>
          </p:cNvPr>
          <p:cNvSpPr>
            <a:spLocks noChangeArrowheads="1"/>
          </p:cNvSpPr>
          <p:nvPr/>
        </p:nvSpPr>
        <p:spPr bwMode="auto">
          <a:xfrm>
            <a:off x="8187304" y="4200689"/>
            <a:ext cx="3177382" cy="461665"/>
          </a:xfrm>
          <a:prstGeom prst="rect">
            <a:avLst/>
          </a:prstGeom>
          <a:noFill/>
          <a:ln w="9525">
            <a:noFill/>
            <a:miter lim="800000"/>
            <a:headEnd/>
            <a:tailEnd/>
          </a:ln>
        </p:spPr>
        <p:txBody>
          <a:bodyPr wrap="square">
            <a:spAutoFit/>
          </a:bodyPr>
          <a:lstStyle/>
          <a:p>
            <a:pPr fontAlgn="ctr">
              <a:buClr>
                <a:srgbClr val="FF0000"/>
              </a:buClr>
              <a:buSzPct val="70000"/>
            </a:pPr>
            <a:r>
              <a:rPr sz="1200" u="none" dirty="0">
                <a:latin typeface="Huawei Sans" panose="020C0503030203020204" pitchFamily="34" charset="0"/>
                <a:cs typeface="Huawei Sans" panose="020C0503030203020204" pitchFamily="34" charset="0"/>
              </a:rPr>
              <a:t>Runs in kernel mode of the operating system as a driver of the operating system.</a:t>
            </a:r>
            <a:endParaRPr lang="en-US" altLang="en-US" sz="1200" dirty="0">
              <a:latin typeface="Huawei Sans" panose="020C0503030203020204" pitchFamily="34" charset="0"/>
              <a:cs typeface="Huawei Sans" panose="020C0503030203020204" pitchFamily="34" charset="0"/>
              <a:sym typeface="+mn-lt"/>
            </a:endParaRPr>
          </a:p>
        </p:txBody>
      </p:sp>
      <p:sp>
        <p:nvSpPr>
          <p:cNvPr id="54" name="矩形 87">
            <a:extLst>
              <a:ext uri="{FF2B5EF4-FFF2-40B4-BE49-F238E27FC236}">
                <a16:creationId xmlns:a16="http://schemas.microsoft.com/office/drawing/2014/main" id="{9327C542-4F2D-418B-87F4-9B1EE5EDA737}"/>
              </a:ext>
            </a:extLst>
          </p:cNvPr>
          <p:cNvSpPr>
            <a:spLocks noChangeArrowheads="1"/>
          </p:cNvSpPr>
          <p:nvPr/>
        </p:nvSpPr>
        <p:spPr bwMode="auto">
          <a:xfrm>
            <a:off x="8185316" y="4764655"/>
            <a:ext cx="3177382" cy="646331"/>
          </a:xfrm>
          <a:prstGeom prst="rect">
            <a:avLst/>
          </a:prstGeom>
          <a:noFill/>
          <a:ln w="9525">
            <a:noFill/>
            <a:miter lim="800000"/>
            <a:headEnd/>
            <a:tailEnd/>
          </a:ln>
        </p:spPr>
        <p:txBody>
          <a:bodyPr wrap="square">
            <a:spAutoFit/>
          </a:bodyPr>
          <a:lstStyle/>
          <a:p>
            <a:pPr fontAlgn="ctr">
              <a:buClr>
                <a:srgbClr val="FF0000"/>
              </a:buClr>
              <a:buSzPct val="70000"/>
            </a:pPr>
            <a:r>
              <a:rPr sz="1200" u="none" dirty="0">
                <a:latin typeface="Huawei Sans" panose="020C0503030203020204" pitchFamily="34" charset="0"/>
                <a:cs typeface="Huawei Sans" panose="020C0503030203020204" pitchFamily="34" charset="0"/>
              </a:rPr>
              <a:t>Supports querying and setting the operating parameters of driver software in user mode of the operating system.</a:t>
            </a:r>
            <a:endParaRPr lang="en-US" altLang="en-US" sz="1200" dirty="0">
              <a:latin typeface="Huawei Sans" panose="020C0503030203020204" pitchFamily="34" charset="0"/>
              <a:cs typeface="Huawei Sans" panose="020C0503030203020204" pitchFamily="34" charset="0"/>
              <a:sym typeface="+mn-lt"/>
            </a:endParaRPr>
          </a:p>
        </p:txBody>
      </p:sp>
      <p:sp>
        <p:nvSpPr>
          <p:cNvPr id="55" name="矩形 87">
            <a:extLst>
              <a:ext uri="{FF2B5EF4-FFF2-40B4-BE49-F238E27FC236}">
                <a16:creationId xmlns:a16="http://schemas.microsoft.com/office/drawing/2014/main" id="{42964DCE-3612-43B9-8E93-FAD3E38A8D94}"/>
              </a:ext>
            </a:extLst>
          </p:cNvPr>
          <p:cNvSpPr>
            <a:spLocks noChangeArrowheads="1"/>
          </p:cNvSpPr>
          <p:nvPr/>
        </p:nvSpPr>
        <p:spPr bwMode="auto">
          <a:xfrm>
            <a:off x="8185316" y="5509289"/>
            <a:ext cx="3177382" cy="461665"/>
          </a:xfrm>
          <a:prstGeom prst="rect">
            <a:avLst/>
          </a:prstGeom>
          <a:noFill/>
          <a:ln w="9525">
            <a:noFill/>
            <a:miter lim="800000"/>
            <a:headEnd/>
            <a:tailEnd/>
          </a:ln>
        </p:spPr>
        <p:txBody>
          <a:bodyPr wrap="square">
            <a:spAutoFit/>
          </a:bodyPr>
          <a:lstStyle/>
          <a:p>
            <a:pPr fontAlgn="ctr">
              <a:buClr>
                <a:srgbClr val="FF0000"/>
              </a:buClr>
              <a:buSzPct val="70000"/>
            </a:pPr>
            <a:r>
              <a:rPr sz="1200" u="none" dirty="0">
                <a:latin typeface="Huawei Sans" panose="020C0503030203020204" pitchFamily="34" charset="0"/>
                <a:cs typeface="Huawei Sans" panose="020C0503030203020204" pitchFamily="34" charset="0"/>
              </a:rPr>
              <a:t>Has different installation programs or scripts in different operating systems.</a:t>
            </a:r>
            <a:endParaRPr lang="en-US" altLang="en-US" sz="1200" dirty="0">
              <a:latin typeface="Huawei Sans" panose="020C0503030203020204" pitchFamily="34" charset="0"/>
              <a:cs typeface="Huawei Sans" panose="020C0503030203020204" pitchFamily="34" charset="0"/>
              <a:sym typeface="+mn-lt"/>
            </a:endParaRPr>
          </a:p>
        </p:txBody>
      </p:sp>
      <p:cxnSp>
        <p:nvCxnSpPr>
          <p:cNvPr id="56" name="直接箭头连接符 87">
            <a:extLst>
              <a:ext uri="{FF2B5EF4-FFF2-40B4-BE49-F238E27FC236}">
                <a16:creationId xmlns:a16="http://schemas.microsoft.com/office/drawing/2014/main" id="{1C7E4186-583C-4E3D-BB78-453FC5FF6534}"/>
              </a:ext>
            </a:extLst>
          </p:cNvPr>
          <p:cNvCxnSpPr>
            <a:cxnSpLocks noChangeShapeType="1"/>
          </p:cNvCxnSpPr>
          <p:nvPr/>
        </p:nvCxnSpPr>
        <p:spPr bwMode="auto">
          <a:xfrm flipV="1">
            <a:off x="8217593" y="5450727"/>
            <a:ext cx="2934965" cy="968"/>
          </a:xfrm>
          <a:prstGeom prst="straightConnector1">
            <a:avLst/>
          </a:prstGeom>
          <a:noFill/>
          <a:ln w="19050">
            <a:solidFill>
              <a:srgbClr val="7F7F7F"/>
            </a:solidFill>
            <a:prstDash val="sysDash"/>
            <a:round/>
            <a:headEnd/>
            <a:tailEnd/>
          </a:ln>
        </p:spPr>
      </p:cxnSp>
      <p:sp>
        <p:nvSpPr>
          <p:cNvPr id="57" name="矩形 87">
            <a:extLst>
              <a:ext uri="{FF2B5EF4-FFF2-40B4-BE49-F238E27FC236}">
                <a16:creationId xmlns:a16="http://schemas.microsoft.com/office/drawing/2014/main" id="{4F668482-CC6C-4050-B291-5CA924036575}"/>
              </a:ext>
            </a:extLst>
          </p:cNvPr>
          <p:cNvSpPr>
            <a:spLocks noChangeArrowheads="1"/>
          </p:cNvSpPr>
          <p:nvPr/>
        </p:nvSpPr>
        <p:spPr bwMode="auto">
          <a:xfrm>
            <a:off x="1174580" y="4172981"/>
            <a:ext cx="3097646" cy="276999"/>
          </a:xfrm>
          <a:prstGeom prst="rect">
            <a:avLst/>
          </a:prstGeom>
          <a:noFill/>
          <a:ln w="9525">
            <a:noFill/>
            <a:miter lim="800000"/>
            <a:headEnd/>
            <a:tailEnd/>
          </a:ln>
        </p:spPr>
        <p:txBody>
          <a:bodyPr wrap="square">
            <a:spAutoFit/>
          </a:bodyPr>
          <a:lstStyle/>
          <a:p>
            <a:pPr fontAlgn="ctr">
              <a:buClr>
                <a:srgbClr val="FF0000"/>
              </a:buClr>
              <a:buSzPct val="70000"/>
            </a:pPr>
            <a:r>
              <a:rPr sz="1200" u="none">
                <a:latin typeface="Huawei Sans" panose="020C0503030203020204" pitchFamily="34" charset="0"/>
                <a:cs typeface="Huawei Sans" panose="020C0503030203020204" pitchFamily="34" charset="0"/>
              </a:rPr>
              <a:t>Controls access to storage devices.</a:t>
            </a:r>
            <a:endParaRPr lang="en-US" altLang="zh-CN" sz="1200" dirty="0">
              <a:latin typeface="Huawei Sans" panose="020C0503030203020204" pitchFamily="34" charset="0"/>
              <a:cs typeface="Huawei Sans" panose="020C0503030203020204" pitchFamily="34" charset="0"/>
              <a:sym typeface="+mn-lt"/>
            </a:endParaRPr>
          </a:p>
        </p:txBody>
      </p:sp>
      <p:sp>
        <p:nvSpPr>
          <p:cNvPr id="58" name="矩形 87">
            <a:extLst>
              <a:ext uri="{FF2B5EF4-FFF2-40B4-BE49-F238E27FC236}">
                <a16:creationId xmlns:a16="http://schemas.microsoft.com/office/drawing/2014/main" id="{3F22A5AB-3690-43A2-B1DF-C00E82F1A14D}"/>
              </a:ext>
            </a:extLst>
          </p:cNvPr>
          <p:cNvSpPr>
            <a:spLocks noChangeArrowheads="1"/>
          </p:cNvSpPr>
          <p:nvPr/>
        </p:nvSpPr>
        <p:spPr bwMode="auto">
          <a:xfrm>
            <a:off x="1155463" y="4554631"/>
            <a:ext cx="3129622" cy="461665"/>
          </a:xfrm>
          <a:prstGeom prst="rect">
            <a:avLst/>
          </a:prstGeom>
          <a:noFill/>
          <a:ln w="9525">
            <a:noFill/>
            <a:miter lim="800000"/>
            <a:headEnd/>
            <a:tailEnd/>
          </a:ln>
        </p:spPr>
        <p:txBody>
          <a:bodyPr wrap="square">
            <a:spAutoFit/>
          </a:bodyPr>
          <a:lstStyle/>
          <a:p>
            <a:pPr fontAlgn="ctr">
              <a:buClr>
                <a:srgbClr val="FF0000"/>
              </a:buClr>
              <a:buSzPct val="70000"/>
            </a:pPr>
            <a:r>
              <a:rPr sz="1200" u="none" dirty="0">
                <a:latin typeface="Huawei Sans" panose="020C0503030203020204" pitchFamily="34" charset="0"/>
                <a:cs typeface="Huawei Sans" panose="020C0503030203020204" pitchFamily="34" charset="0"/>
              </a:rPr>
              <a:t>Selects paths between hosts and storage devices.</a:t>
            </a:r>
            <a:endParaRPr lang="en-US" altLang="zh-CN" sz="1200" dirty="0">
              <a:latin typeface="Huawei Sans" panose="020C0503030203020204" pitchFamily="34" charset="0"/>
              <a:cs typeface="Huawei Sans" panose="020C0503030203020204" pitchFamily="34" charset="0"/>
              <a:sym typeface="+mn-lt"/>
            </a:endParaRPr>
          </a:p>
        </p:txBody>
      </p:sp>
      <p:sp>
        <p:nvSpPr>
          <p:cNvPr id="59" name="矩形 87">
            <a:extLst>
              <a:ext uri="{FF2B5EF4-FFF2-40B4-BE49-F238E27FC236}">
                <a16:creationId xmlns:a16="http://schemas.microsoft.com/office/drawing/2014/main" id="{9B3CF968-7CF5-41E4-9487-438EFF479E29}"/>
              </a:ext>
            </a:extLst>
          </p:cNvPr>
          <p:cNvSpPr>
            <a:spLocks noChangeArrowheads="1"/>
          </p:cNvSpPr>
          <p:nvPr/>
        </p:nvSpPr>
        <p:spPr bwMode="auto">
          <a:xfrm>
            <a:off x="1174581" y="5134109"/>
            <a:ext cx="3156294" cy="461665"/>
          </a:xfrm>
          <a:prstGeom prst="rect">
            <a:avLst/>
          </a:prstGeom>
          <a:noFill/>
          <a:ln w="9525">
            <a:noFill/>
            <a:miter lim="800000"/>
            <a:headEnd/>
            <a:tailEnd/>
          </a:ln>
        </p:spPr>
        <p:txBody>
          <a:bodyPr wrap="square">
            <a:spAutoFit/>
          </a:bodyPr>
          <a:lstStyle/>
          <a:p>
            <a:pPr fontAlgn="ctr">
              <a:buClr>
                <a:srgbClr val="FF0000"/>
              </a:buClr>
              <a:buSzPct val="70000"/>
            </a:pPr>
            <a:r>
              <a:rPr sz="1200" u="none">
                <a:latin typeface="Huawei Sans" panose="020C0503030203020204" pitchFamily="34" charset="0"/>
                <a:cs typeface="Huawei Sans" panose="020C0503030203020204" pitchFamily="34" charset="0"/>
              </a:rPr>
              <a:t>Improves the reliability of the paths between hosts and storage devices.</a:t>
            </a:r>
            <a:endParaRPr lang="en-US" sz="1200" dirty="0">
              <a:latin typeface="Huawei Sans" panose="020C0503030203020204" pitchFamily="34" charset="0"/>
              <a:cs typeface="Huawei Sans" panose="020C0503030203020204" pitchFamily="34" charset="0"/>
              <a:sym typeface="+mn-lt"/>
            </a:endParaRPr>
          </a:p>
        </p:txBody>
      </p:sp>
      <p:cxnSp>
        <p:nvCxnSpPr>
          <p:cNvPr id="60" name="直接箭头连接符 86">
            <a:extLst>
              <a:ext uri="{FF2B5EF4-FFF2-40B4-BE49-F238E27FC236}">
                <a16:creationId xmlns:a16="http://schemas.microsoft.com/office/drawing/2014/main" id="{947A0F3B-DEC3-4457-86D4-ABBBAD059F51}"/>
              </a:ext>
            </a:extLst>
          </p:cNvPr>
          <p:cNvCxnSpPr>
            <a:cxnSpLocks noChangeShapeType="1"/>
          </p:cNvCxnSpPr>
          <p:nvPr/>
        </p:nvCxnSpPr>
        <p:spPr bwMode="auto">
          <a:xfrm>
            <a:off x="1300287" y="4503487"/>
            <a:ext cx="2902000" cy="21022"/>
          </a:xfrm>
          <a:prstGeom prst="straightConnector1">
            <a:avLst/>
          </a:prstGeom>
          <a:noFill/>
          <a:ln w="19050">
            <a:solidFill>
              <a:srgbClr val="7F7F7F"/>
            </a:solidFill>
            <a:prstDash val="sysDash"/>
            <a:round/>
            <a:headEnd/>
            <a:tailEnd/>
          </a:ln>
        </p:spPr>
      </p:cxnSp>
      <p:cxnSp>
        <p:nvCxnSpPr>
          <p:cNvPr id="61" name="直接箭头连接符 87">
            <a:extLst>
              <a:ext uri="{FF2B5EF4-FFF2-40B4-BE49-F238E27FC236}">
                <a16:creationId xmlns:a16="http://schemas.microsoft.com/office/drawing/2014/main" id="{1D2C9887-C4AA-47DE-BB20-A865257B51CD}"/>
              </a:ext>
            </a:extLst>
          </p:cNvPr>
          <p:cNvCxnSpPr>
            <a:cxnSpLocks noChangeShapeType="1"/>
          </p:cNvCxnSpPr>
          <p:nvPr/>
        </p:nvCxnSpPr>
        <p:spPr bwMode="auto">
          <a:xfrm>
            <a:off x="1300287" y="5076674"/>
            <a:ext cx="2903587" cy="8222"/>
          </a:xfrm>
          <a:prstGeom prst="straightConnector1">
            <a:avLst/>
          </a:prstGeom>
          <a:noFill/>
          <a:ln w="19050">
            <a:solidFill>
              <a:srgbClr val="7F7F7F"/>
            </a:solidFill>
            <a:prstDash val="sysDash"/>
            <a:round/>
            <a:headEnd/>
            <a:tailEnd/>
          </a:ln>
        </p:spPr>
      </p:cxnSp>
      <p:pic>
        <p:nvPicPr>
          <p:cNvPr id="62" name="Picture 2" descr="E:\ISSP\UltraPath\UltraPath.png">
            <a:extLst>
              <a:ext uri="{FF2B5EF4-FFF2-40B4-BE49-F238E27FC236}">
                <a16:creationId xmlns:a16="http://schemas.microsoft.com/office/drawing/2014/main" id="{4E896FD3-48CB-49DD-8CDF-7F7C69F65ECA}"/>
              </a:ext>
            </a:extLst>
          </p:cNvPr>
          <p:cNvPicPr>
            <a:picLocks noChangeAspect="1" noChangeArrowheads="1"/>
          </p:cNvPicPr>
          <p:nvPr/>
        </p:nvPicPr>
        <p:blipFill>
          <a:blip r:embed="rId10" cstate="print"/>
          <a:srcRect/>
          <a:stretch>
            <a:fillRect/>
          </a:stretch>
        </p:blipFill>
        <p:spPr bwMode="auto">
          <a:xfrm>
            <a:off x="5415012" y="4337179"/>
            <a:ext cx="1255712" cy="828675"/>
          </a:xfrm>
          <a:prstGeom prst="rect">
            <a:avLst/>
          </a:prstGeom>
          <a:noFill/>
          <a:ln w="9525">
            <a:noFill/>
            <a:miter lim="800000"/>
            <a:headEnd/>
            <a:tailEnd/>
          </a:ln>
        </p:spPr>
      </p:pic>
      <p:cxnSp>
        <p:nvCxnSpPr>
          <p:cNvPr id="63" name="直接箭头连接符 87">
            <a:extLst>
              <a:ext uri="{FF2B5EF4-FFF2-40B4-BE49-F238E27FC236}">
                <a16:creationId xmlns:a16="http://schemas.microsoft.com/office/drawing/2014/main" id="{A7D5EC53-42F5-40A8-AB9B-E6EC6D03C6C4}"/>
              </a:ext>
            </a:extLst>
          </p:cNvPr>
          <p:cNvCxnSpPr>
            <a:cxnSpLocks noChangeShapeType="1"/>
          </p:cNvCxnSpPr>
          <p:nvPr/>
        </p:nvCxnSpPr>
        <p:spPr bwMode="auto">
          <a:xfrm flipV="1">
            <a:off x="8217594" y="4723940"/>
            <a:ext cx="2934964" cy="6481"/>
          </a:xfrm>
          <a:prstGeom prst="straightConnector1">
            <a:avLst/>
          </a:prstGeom>
          <a:noFill/>
          <a:ln w="19050">
            <a:solidFill>
              <a:srgbClr val="7F7F7F"/>
            </a:solidFill>
            <a:prstDash val="sysDash"/>
            <a:round/>
            <a:headEnd/>
            <a:tailEnd/>
          </a:ln>
        </p:spPr>
      </p:cxnSp>
      <p:cxnSp>
        <p:nvCxnSpPr>
          <p:cNvPr id="64" name="直接箭头连接符 87">
            <a:extLst>
              <a:ext uri="{FF2B5EF4-FFF2-40B4-BE49-F238E27FC236}">
                <a16:creationId xmlns:a16="http://schemas.microsoft.com/office/drawing/2014/main" id="{D63AEF45-24AB-4360-ADA7-065EF38463D6}"/>
              </a:ext>
            </a:extLst>
          </p:cNvPr>
          <p:cNvCxnSpPr>
            <a:cxnSpLocks noChangeShapeType="1"/>
          </p:cNvCxnSpPr>
          <p:nvPr/>
        </p:nvCxnSpPr>
        <p:spPr bwMode="auto">
          <a:xfrm flipV="1">
            <a:off x="6615844" y="3050969"/>
            <a:ext cx="2988506" cy="3882"/>
          </a:xfrm>
          <a:prstGeom prst="straightConnector1">
            <a:avLst/>
          </a:prstGeom>
          <a:noFill/>
          <a:ln w="19050">
            <a:solidFill>
              <a:srgbClr val="7F7F7F"/>
            </a:solidFill>
            <a:prstDash val="sysDash"/>
            <a:round/>
            <a:headEnd/>
            <a:tailEnd/>
          </a:ln>
        </p:spPr>
      </p:cxnSp>
      <p:sp>
        <p:nvSpPr>
          <p:cNvPr id="65" name="TextBox 64">
            <a:extLst>
              <a:ext uri="{FF2B5EF4-FFF2-40B4-BE49-F238E27FC236}">
                <a16:creationId xmlns:a16="http://schemas.microsoft.com/office/drawing/2014/main" id="{44B296CF-7ED7-4637-9BC8-CEEA5C114D86}"/>
              </a:ext>
            </a:extLst>
          </p:cNvPr>
          <p:cNvSpPr txBox="1">
            <a:spLocks noChangeArrowheads="1"/>
          </p:cNvSpPr>
          <p:nvPr/>
        </p:nvSpPr>
        <p:spPr bwMode="auto">
          <a:xfrm>
            <a:off x="5572174" y="4246692"/>
            <a:ext cx="907621" cy="276999"/>
          </a:xfrm>
          <a:prstGeom prst="rect">
            <a:avLst/>
          </a:prstGeom>
          <a:noFill/>
          <a:ln w="9525">
            <a:noFill/>
            <a:miter lim="800000"/>
            <a:headEnd/>
            <a:tailEnd/>
          </a:ln>
        </p:spPr>
        <p:txBody>
          <a:bodyPr wrap="none">
            <a:spAutoFit/>
          </a:bodyPr>
          <a:lstStyle/>
          <a:p>
            <a:pPr>
              <a:defRPr/>
            </a:pPr>
            <a:r>
              <a:rPr sz="1200" b="1" u="none" dirty="0" err="1">
                <a:solidFill>
                  <a:srgbClr val="FF0000"/>
                </a:solidFill>
                <a:latin typeface="Huawei Sans" panose="020C0503030203020204" pitchFamily="34" charset="0"/>
                <a:cs typeface="Huawei Sans" panose="020C0503030203020204" pitchFamily="34" charset="0"/>
              </a:rPr>
              <a:t>UltraPath</a:t>
            </a:r>
            <a:endParaRPr lang="zh-CN" altLang="en-US" sz="1200" b="1" dirty="0">
              <a:solidFill>
                <a:srgbClr val="FF0000"/>
              </a:solidFill>
              <a:latin typeface="Huawei Sans" panose="020C0503030203020204" pitchFamily="34" charset="0"/>
              <a:cs typeface="Huawei Sans" panose="020C0503030203020204" pitchFamily="34" charset="0"/>
              <a:sym typeface="+mn-lt"/>
            </a:endParaRPr>
          </a:p>
        </p:txBody>
      </p:sp>
      <p:sp>
        <p:nvSpPr>
          <p:cNvPr id="44" name="Text Box 22">
            <a:extLst>
              <a:ext uri="{FF2B5EF4-FFF2-40B4-BE49-F238E27FC236}">
                <a16:creationId xmlns:a16="http://schemas.microsoft.com/office/drawing/2014/main" id="{70D66CE3-62E3-416E-B657-A014EEB0A214}"/>
              </a:ext>
            </a:extLst>
          </p:cNvPr>
          <p:cNvSpPr txBox="1">
            <a:spLocks noChangeArrowheads="1"/>
          </p:cNvSpPr>
          <p:nvPr/>
        </p:nvSpPr>
        <p:spPr bwMode="auto">
          <a:xfrm>
            <a:off x="7071304" y="5568494"/>
            <a:ext cx="1146290" cy="420687"/>
          </a:xfrm>
          <a:prstGeom prst="rect">
            <a:avLst/>
          </a:prstGeom>
          <a:noFill/>
          <a:ln w="9525">
            <a:noFill/>
            <a:miter lim="800000"/>
            <a:headEnd/>
            <a:tailEnd/>
          </a:ln>
        </p:spPr>
        <p:txBody>
          <a:bodyPr anchor="ctr"/>
          <a:lstStyle/>
          <a:p>
            <a:pPr algn="ctr">
              <a:defRPr/>
            </a:pPr>
            <a:r>
              <a:rPr sz="1200" b="1" u="none" dirty="0">
                <a:latin typeface="Huawei Sans" panose="020C0503030203020204" pitchFamily="34" charset="0"/>
                <a:cs typeface="Huawei Sans" panose="020C0503030203020204" pitchFamily="34" charset="0"/>
              </a:rPr>
              <a:t>Environment</a:t>
            </a:r>
            <a:endParaRPr lang="zh-CN" sz="1200" b="1" dirty="0">
              <a:latin typeface="Huawei Sans" panose="020C0503030203020204" pitchFamily="34" charset="0"/>
              <a:cs typeface="Huawei Sans" panose="020C0503030203020204" pitchFamily="34" charset="0"/>
              <a:sym typeface="+mn-lt"/>
            </a:endParaRPr>
          </a:p>
        </p:txBody>
      </p:sp>
    </p:spTree>
    <p:extLst>
      <p:ext uri="{BB962C8B-B14F-4D97-AF65-F5344CB8AC3E}">
        <p14:creationId xmlns:p14="http://schemas.microsoft.com/office/powerpoint/2010/main" val="1645812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u="none">
                <a:solidFill>
                  <a:schemeClr val="bg1">
                    <a:lumMod val="50000"/>
                  </a:schemeClr>
                </a:solidFill>
              </a:rPr>
              <a:t>Storage Management Overview</a:t>
            </a:r>
            <a:endParaRPr lang="en-US" altLang="zh-CN" dirty="0">
              <a:solidFill>
                <a:schemeClr val="bg1">
                  <a:lumMod val="50000"/>
                </a:schemeClr>
              </a:solidFill>
              <a:latin typeface="Arial"/>
              <a:ea typeface="+mn-ea"/>
              <a:cs typeface="+mn-ea"/>
              <a:sym typeface="+mn-lt"/>
            </a:endParaRPr>
          </a:p>
          <a:p>
            <a:r>
              <a:rPr b="1"/>
              <a:t>Storage Management Tools</a:t>
            </a:r>
            <a:endParaRPr lang="en-US" altLang="zh-CN" b="1" dirty="0">
              <a:latin typeface="Arial"/>
              <a:ea typeface="+mn-ea"/>
              <a:cs typeface="+mn-ea"/>
              <a:sym typeface="+mn-lt"/>
            </a:endParaRPr>
          </a:p>
          <a:p>
            <a:r>
              <a:rPr u="none">
                <a:solidFill>
                  <a:schemeClr val="bg1">
                    <a:lumMod val="50000"/>
                  </a:schemeClr>
                </a:solidFill>
              </a:rPr>
              <a:t>Basic Management Operations</a:t>
            </a:r>
          </a:p>
          <a:p>
            <a:pPr lvl="1"/>
            <a:endParaRPr lang="en-US" altLang="zh-CN" b="1" dirty="0">
              <a:latin typeface="Arial"/>
              <a:ea typeface="+mn-ea"/>
              <a:cs typeface="+mn-ea"/>
              <a:sym typeface="+mn-lt"/>
            </a:endParaRPr>
          </a:p>
          <a:p>
            <a:endParaRPr lang="zh-CN" altLang="en-US" dirty="0">
              <a:latin typeface="Arial"/>
              <a:ea typeface="+mn-ea"/>
              <a:cs typeface="+mn-ea"/>
              <a:sym typeface="+mn-lt"/>
            </a:endParaRPr>
          </a:p>
        </p:txBody>
      </p:sp>
    </p:spTree>
    <p:extLst>
      <p:ext uri="{BB962C8B-B14F-4D97-AF65-F5344CB8AC3E}">
        <p14:creationId xmlns:p14="http://schemas.microsoft.com/office/powerpoint/2010/main" val="2339763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u="none" dirty="0">
                <a:latin typeface="+mj-ea"/>
                <a:ea typeface="+mj-ea"/>
                <a:cs typeface="Huawei Sans" panose="020C0503030203020204" pitchFamily="34" charset="0"/>
              </a:rPr>
              <a:t>DeviceManager GUI (1)</a:t>
            </a:r>
            <a:endParaRPr lang="zh-CN" altLang="en-US" dirty="0">
              <a:latin typeface="+mj-ea"/>
              <a:ea typeface="+mj-ea"/>
              <a:cs typeface="Huawei Sans" panose="020C0503030203020204" pitchFamily="34" charset="0"/>
              <a:sym typeface="+mn-lt"/>
            </a:endParaRPr>
          </a:p>
        </p:txBody>
      </p:sp>
      <p:sp>
        <p:nvSpPr>
          <p:cNvPr id="4" name="矩形 3"/>
          <p:cNvSpPr/>
          <p:nvPr/>
        </p:nvSpPr>
        <p:spPr>
          <a:xfrm>
            <a:off x="1838849" y="5952270"/>
            <a:ext cx="8871081" cy="307777"/>
          </a:xfrm>
          <a:prstGeom prst="rect">
            <a:avLst/>
          </a:prstGeom>
        </p:spPr>
        <p:txBody>
          <a:bodyPr wrap="square">
            <a:spAutoFit/>
          </a:bodyPr>
          <a:lstStyle/>
          <a:p>
            <a:r>
              <a:rPr sz="1400" u="none" dirty="0">
                <a:latin typeface="Huawei Sans" panose="020C0503030203020204" pitchFamily="34" charset="0"/>
                <a:cs typeface="Huawei Sans" panose="020C0503030203020204" pitchFamily="34" charset="0"/>
              </a:rPr>
              <a:t>Note: The GUI may vary slightly depending on the product version and model. The actual GUI prevails.</a:t>
            </a:r>
          </a:p>
        </p:txBody>
      </p:sp>
      <p:pic>
        <p:nvPicPr>
          <p:cNvPr id="5" name="图片 4">
            <a:extLst>
              <a:ext uri="{FF2B5EF4-FFF2-40B4-BE49-F238E27FC236}">
                <a16:creationId xmlns:a16="http://schemas.microsoft.com/office/drawing/2014/main" id="{9E6D74F9-0C1F-435A-BD79-666CFB4C1FB1}"/>
              </a:ext>
            </a:extLst>
          </p:cNvPr>
          <p:cNvPicPr>
            <a:picLocks noChangeAspect="1"/>
          </p:cNvPicPr>
          <p:nvPr/>
        </p:nvPicPr>
        <p:blipFill>
          <a:blip r:embed="rId3"/>
          <a:stretch>
            <a:fillRect/>
          </a:stretch>
        </p:blipFill>
        <p:spPr>
          <a:xfrm>
            <a:off x="912437" y="1035079"/>
            <a:ext cx="10367126" cy="4787841"/>
          </a:xfrm>
          <a:prstGeom prst="rect">
            <a:avLst/>
          </a:prstGeom>
        </p:spPr>
      </p:pic>
    </p:spTree>
    <p:extLst>
      <p:ext uri="{BB962C8B-B14F-4D97-AF65-F5344CB8AC3E}">
        <p14:creationId xmlns:p14="http://schemas.microsoft.com/office/powerpoint/2010/main" val="11160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u="none" dirty="0">
                <a:latin typeface="+mj-ea"/>
                <a:ea typeface="+mj-ea"/>
                <a:cs typeface="Huawei Sans" panose="020C0503030203020204" pitchFamily="34" charset="0"/>
              </a:rPr>
              <a:t>DeviceManager GUI (2)</a:t>
            </a:r>
            <a:endParaRPr lang="zh-CN" altLang="en-US" dirty="0">
              <a:latin typeface="+mj-ea"/>
              <a:ea typeface="+mj-ea"/>
              <a:cs typeface="Huawei Sans" panose="020C0503030203020204" pitchFamily="34" charset="0"/>
              <a:sym typeface="+mn-lt"/>
            </a:endParaRPr>
          </a:p>
        </p:txBody>
      </p:sp>
      <p:graphicFrame>
        <p:nvGraphicFramePr>
          <p:cNvPr id="3" name="表格 2"/>
          <p:cNvGraphicFramePr>
            <a:graphicFrameLocks noGrp="1"/>
          </p:cNvGraphicFramePr>
          <p:nvPr>
            <p:extLst>
              <p:ext uri="{D42A27DB-BD31-4B8C-83A1-F6EECF244321}">
                <p14:modId xmlns:p14="http://schemas.microsoft.com/office/powerpoint/2010/main" val="3574257775"/>
              </p:ext>
            </p:extLst>
          </p:nvPr>
        </p:nvGraphicFramePr>
        <p:xfrm>
          <a:off x="942244" y="1371294"/>
          <a:ext cx="10320212" cy="4354806"/>
        </p:xfrm>
        <a:graphic>
          <a:graphicData uri="http://schemas.openxmlformats.org/drawingml/2006/table">
            <a:tbl>
              <a:tblPr firstRow="1" bandRow="1">
                <a:tableStyleId>{72833802-FEF1-4C79-8D5D-14CF1EAF98D9}</a:tableStyleId>
              </a:tblPr>
              <a:tblGrid>
                <a:gridCol w="824519">
                  <a:extLst>
                    <a:ext uri="{9D8B030D-6E8A-4147-A177-3AD203B41FA5}">
                      <a16:colId xmlns:a16="http://schemas.microsoft.com/office/drawing/2014/main" val="20000"/>
                    </a:ext>
                  </a:extLst>
                </a:gridCol>
                <a:gridCol w="2773345">
                  <a:extLst>
                    <a:ext uri="{9D8B030D-6E8A-4147-A177-3AD203B41FA5}">
                      <a16:colId xmlns:a16="http://schemas.microsoft.com/office/drawing/2014/main" val="20001"/>
                    </a:ext>
                  </a:extLst>
                </a:gridCol>
                <a:gridCol w="6722348">
                  <a:extLst>
                    <a:ext uri="{9D8B030D-6E8A-4147-A177-3AD203B41FA5}">
                      <a16:colId xmlns:a16="http://schemas.microsoft.com/office/drawing/2014/main" val="20002"/>
                    </a:ext>
                  </a:extLst>
                </a:gridCol>
              </a:tblGrid>
              <a:tr h="403990">
                <a:tc>
                  <a:txBody>
                    <a:bodyPr/>
                    <a:lstStyle/>
                    <a:p>
                      <a:pPr algn="ctr">
                        <a:lnSpc>
                          <a:spcPct val="100000"/>
                        </a:lnSpc>
                      </a:pPr>
                      <a:r>
                        <a:rPr b="1" u="none">
                          <a:solidFill>
                            <a:schemeClr val="tx1"/>
                          </a:solidFill>
                          <a:latin typeface="Huawei Sans" panose="020C0503030203020204" pitchFamily="34" charset="0"/>
                          <a:cs typeface="Huawei Sans" panose="020C0503030203020204" pitchFamily="34" charset="0"/>
                        </a:rPr>
                        <a:t>No.</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0000"/>
                        </a:lnSpc>
                      </a:pPr>
                      <a:r>
                        <a:rPr u="none" dirty="0">
                          <a:solidFill>
                            <a:schemeClr val="tx1"/>
                          </a:solidFill>
                          <a:latin typeface="Huawei Sans" panose="020C0503030203020204" pitchFamily="34" charset="0"/>
                          <a:cs typeface="Huawei Sans" panose="020C0503030203020204" pitchFamily="34" charset="0"/>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0000"/>
                        </a:lnSpc>
                      </a:pPr>
                      <a:r>
                        <a:rPr u="none">
                          <a:solidFill>
                            <a:schemeClr val="tx1"/>
                          </a:solidFill>
                          <a:latin typeface="Huawei Sans" panose="020C0503030203020204" pitchFamily="34" charset="0"/>
                          <a:cs typeface="Huawei Sans" panose="020C0503030203020204" pitchFamily="34" charset="0"/>
                        </a:rPr>
                        <a:t>Description</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98070">
                <a:tc>
                  <a:txBody>
                    <a:bodyPr/>
                    <a:lstStyle/>
                    <a:p>
                      <a:pPr algn="ctr">
                        <a:lnSpc>
                          <a:spcPct val="100000"/>
                        </a:lnSpc>
                      </a:pPr>
                      <a:r>
                        <a:rPr sz="1600" u="none">
                          <a:latin typeface="Huawei Sans" panose="020C0503030203020204" pitchFamily="34" charset="0"/>
                          <a:cs typeface="Huawei Sans" panose="020C0503030203020204" pitchFamily="34" charset="0"/>
                        </a:rPr>
                        <a:t>1</a:t>
                      </a:r>
                      <a:endParaRPr lang="zh-CN" altLang="en-US" sz="1600" dirty="0">
                        <a:latin typeface="Huawei Sans" panose="020C0503030203020204" pitchFamily="34" charset="0"/>
                        <a:ea typeface="+mn-ea"/>
                        <a:cs typeface="Huawei Sans" panose="020C0503030203020204" pitchFamily="34" charset="0"/>
                        <a:sym typeface="+mn-lt"/>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sz="1600" u="none" dirty="0">
                          <a:latin typeface="Huawei Sans" panose="020C0503030203020204" pitchFamily="34" charset="0"/>
                          <a:cs typeface="Huawei Sans" panose="020C0503030203020204" pitchFamily="34" charset="0"/>
                        </a:rPr>
                        <a:t>Function pane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sz="1600" u="none">
                          <a:latin typeface="Huawei Sans" panose="020C0503030203020204" pitchFamily="34" charset="0"/>
                          <a:cs typeface="Huawei Sans" panose="020C0503030203020204" pitchFamily="34" charset="0"/>
                        </a:rPr>
                        <a:t>Displays available functions related to the current operation.</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96527">
                <a:tc>
                  <a:txBody>
                    <a:bodyPr/>
                    <a:lstStyle/>
                    <a:p>
                      <a:pPr algn="ctr">
                        <a:lnSpc>
                          <a:spcPct val="100000"/>
                        </a:lnSpc>
                      </a:pPr>
                      <a:r>
                        <a:rPr sz="1600" u="none">
                          <a:latin typeface="Huawei Sans" panose="020C0503030203020204" pitchFamily="34" charset="0"/>
                          <a:cs typeface="Huawei Sans" panose="020C0503030203020204" pitchFamily="34" charset="0"/>
                        </a:rPr>
                        <a:t>2</a:t>
                      </a:r>
                      <a:endParaRPr lang="zh-CN" altLang="en-US" sz="1600" dirty="0">
                        <a:latin typeface="Huawei Sans" panose="020C0503030203020204" pitchFamily="34" charset="0"/>
                        <a:ea typeface="+mn-ea"/>
                        <a:cs typeface="Huawei Sans" panose="020C0503030203020204" pitchFamily="34" charset="0"/>
                        <a:sym typeface="+mn-lt"/>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sz="1600" u="none" dirty="0">
                          <a:latin typeface="Huawei Sans" panose="020C0503030203020204" pitchFamily="34" charset="0"/>
                          <a:cs typeface="Huawei Sans" panose="020C0503030203020204" pitchFamily="34" charset="0"/>
                        </a:rPr>
                        <a:t>Navigation bar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250000"/>
                        </a:lnSpc>
                      </a:pPr>
                      <a:r>
                        <a:rPr sz="1600" u="none" dirty="0">
                          <a:latin typeface="Huawei Sans" panose="020C0503030203020204" pitchFamily="34" charset="0"/>
                          <a:cs typeface="Huawei Sans" panose="020C0503030203020204" pitchFamily="34" charset="0"/>
                        </a:rPr>
                        <a:t>Lists all functional modules of the storage system.</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80572">
                <a:tc>
                  <a:txBody>
                    <a:bodyPr/>
                    <a:lstStyle/>
                    <a:p>
                      <a:pPr algn="ctr">
                        <a:lnSpc>
                          <a:spcPct val="100000"/>
                        </a:lnSpc>
                      </a:pPr>
                      <a:r>
                        <a:rPr sz="1600" u="none" dirty="0">
                          <a:latin typeface="Huawei Sans" panose="020C0503030203020204" pitchFamily="34" charset="0"/>
                          <a:cs typeface="Huawei Sans" panose="020C0503030203020204" pitchFamily="34" charset="0"/>
                        </a:rPr>
                        <a:t>3</a:t>
                      </a:r>
                      <a:endParaRPr lang="zh-CN" altLang="en-US" sz="1600" dirty="0">
                        <a:latin typeface="Huawei Sans" panose="020C0503030203020204" pitchFamily="34" charset="0"/>
                        <a:ea typeface="+mn-ea"/>
                        <a:cs typeface="Huawei Sans" panose="020C0503030203020204" pitchFamily="34" charset="0"/>
                        <a:sym typeface="+mn-lt"/>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sz="1600" u="none">
                          <a:latin typeface="Huawei Sans" panose="020C0503030203020204" pitchFamily="34" charset="0"/>
                          <a:cs typeface="Huawei Sans" panose="020C0503030203020204" pitchFamily="34" charset="0"/>
                        </a:rPr>
                        <a:t>Alarm and task statistics area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sz="1600" u="none" dirty="0">
                          <a:latin typeface="Huawei Sans" panose="020C0503030203020204" pitchFamily="34" charset="0"/>
                          <a:cs typeface="Huawei Sans" panose="020C0503030203020204" pitchFamily="34" charset="0"/>
                        </a:rPr>
                        <a:t>The alarm statistics area displays the number of alarms by severity and helps you learn about the running status of the system.</a:t>
                      </a:r>
                    </a:p>
                    <a:p>
                      <a:pPr>
                        <a:lnSpc>
                          <a:spcPct val="100000"/>
                        </a:lnSpc>
                      </a:pPr>
                      <a:r>
                        <a:rPr sz="1600" u="none" dirty="0">
                          <a:latin typeface="Huawei Sans" panose="020C0503030203020204" pitchFamily="34" charset="0"/>
                          <a:cs typeface="Huawei Sans" panose="020C0503030203020204" pitchFamily="34" charset="0"/>
                        </a:rPr>
                        <a:t>The task statistics area displays all the tasks executed by users. You can check whether the tasks are executed successfully.</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98070">
                <a:tc>
                  <a:txBody>
                    <a:bodyPr/>
                    <a:lstStyle/>
                    <a:p>
                      <a:pPr algn="ctr">
                        <a:lnSpc>
                          <a:spcPct val="100000"/>
                        </a:lnSpc>
                      </a:pPr>
                      <a:r>
                        <a:rPr sz="1600" u="none">
                          <a:latin typeface="Huawei Sans" panose="020C0503030203020204" pitchFamily="34" charset="0"/>
                          <a:cs typeface="Huawei Sans" panose="020C0503030203020204" pitchFamily="34" charset="0"/>
                        </a:rPr>
                        <a:t>4</a:t>
                      </a:r>
                      <a:endParaRPr lang="zh-CN" altLang="en-US" sz="1600" dirty="0">
                        <a:latin typeface="Huawei Sans" panose="020C0503030203020204" pitchFamily="34" charset="0"/>
                        <a:ea typeface="+mn-ea"/>
                        <a:cs typeface="Huawei Sans" panose="020C0503030203020204" pitchFamily="34" charset="0"/>
                        <a:sym typeface="+mn-lt"/>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sz="1600" u="none">
                          <a:latin typeface="Huawei Sans" panose="020C0503030203020204" pitchFamily="34" charset="0"/>
                          <a:cs typeface="Huawei Sans" panose="020C0503030203020204" pitchFamily="34" charset="0"/>
                        </a:rPr>
                        <a:t>Device management area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sz="1600" u="none">
                          <a:latin typeface="Huawei Sans" panose="020C0503030203020204" pitchFamily="34" charset="0"/>
                          <a:cs typeface="Huawei Sans" panose="020C0503030203020204" pitchFamily="34" charset="0"/>
                        </a:rPr>
                        <a:t>In the device management area, you can view and modify device information, and power off or restart devices.</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896527">
                <a:tc>
                  <a:txBody>
                    <a:bodyPr/>
                    <a:lstStyle/>
                    <a:p>
                      <a:pPr algn="ctr">
                        <a:lnSpc>
                          <a:spcPct val="100000"/>
                        </a:lnSpc>
                      </a:pPr>
                      <a:r>
                        <a:rPr sz="1600" u="none">
                          <a:latin typeface="Huawei Sans" panose="020C0503030203020204" pitchFamily="34" charset="0"/>
                          <a:cs typeface="Huawei Sans" panose="020C0503030203020204" pitchFamily="34" charset="0"/>
                        </a:rPr>
                        <a:t>5</a:t>
                      </a:r>
                      <a:endParaRPr lang="zh-CN" altLang="en-US" sz="1600" dirty="0">
                        <a:latin typeface="Huawei Sans" panose="020C0503030203020204" pitchFamily="34" charset="0"/>
                        <a:ea typeface="+mn-ea"/>
                        <a:cs typeface="Huawei Sans" panose="020C0503030203020204" pitchFamily="34" charset="0"/>
                        <a:sym typeface="+mn-lt"/>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00000"/>
                        </a:lnSpc>
                      </a:pPr>
                      <a:r>
                        <a:rPr sz="1600" u="none" dirty="0">
                          <a:latin typeface="Huawei Sans" panose="020C0503030203020204" pitchFamily="34" charset="0"/>
                          <a:cs typeface="Huawei Sans" panose="020C0503030203020204" pitchFamily="34" charset="0"/>
                        </a:rPr>
                        <a:t>Logout and language area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00000"/>
                        </a:lnSpc>
                      </a:pPr>
                      <a:r>
                        <a:rPr sz="1600" u="none" dirty="0">
                          <a:latin typeface="Huawei Sans" panose="020C0503030203020204" pitchFamily="34" charset="0"/>
                          <a:cs typeface="Huawei Sans" panose="020C0503030203020204" pitchFamily="34" charset="0"/>
                        </a:rPr>
                        <a:t>The logout and language area provide buttons of logout and language. </a:t>
                      </a:r>
                      <a:r>
                        <a:rPr sz="1600" u="none" dirty="0" err="1">
                          <a:latin typeface="Huawei Sans" panose="020C0503030203020204" pitchFamily="34" charset="0"/>
                          <a:cs typeface="Huawei Sans" panose="020C0503030203020204" pitchFamily="34" charset="0"/>
                        </a:rPr>
                        <a:t>DeviceManager</a:t>
                      </a:r>
                      <a:r>
                        <a:rPr sz="1600" u="none" dirty="0">
                          <a:latin typeface="Huawei Sans" panose="020C0503030203020204" pitchFamily="34" charset="0"/>
                          <a:cs typeface="Huawei Sans" panose="020C0503030203020204" pitchFamily="34" charset="0"/>
                        </a:rPr>
                        <a:t> supports two languages: English and simplified Chinese.</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54330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u="none" dirty="0">
                <a:latin typeface="+mj-ea"/>
                <a:ea typeface="+mj-ea"/>
                <a:cs typeface="Huawei Sans" panose="020C0503030203020204" pitchFamily="34" charset="0"/>
              </a:rPr>
              <a:t>Managing the Access Permission of a Storage System</a:t>
            </a:r>
          </a:p>
        </p:txBody>
      </p:sp>
      <p:grpSp>
        <p:nvGrpSpPr>
          <p:cNvPr id="4" name="组合 3"/>
          <p:cNvGrpSpPr/>
          <p:nvPr/>
        </p:nvGrpSpPr>
        <p:grpSpPr>
          <a:xfrm>
            <a:off x="1020985" y="2008523"/>
            <a:ext cx="7404076" cy="3737488"/>
            <a:chOff x="889778" y="801194"/>
            <a:chExt cx="3569364" cy="1881632"/>
          </a:xfrm>
        </p:grpSpPr>
        <p:grpSp>
          <p:nvGrpSpPr>
            <p:cNvPr id="9" name="组合 87"/>
            <p:cNvGrpSpPr/>
            <p:nvPr/>
          </p:nvGrpSpPr>
          <p:grpSpPr>
            <a:xfrm>
              <a:off x="2880531" y="801194"/>
              <a:ext cx="792940" cy="751750"/>
              <a:chOff x="5246585" y="1258149"/>
              <a:chExt cx="1410968" cy="1435162"/>
            </a:xfrm>
          </p:grpSpPr>
          <p:grpSp>
            <p:nvGrpSpPr>
              <p:cNvPr id="30" name="组合 431"/>
              <p:cNvGrpSpPr/>
              <p:nvPr/>
            </p:nvGrpSpPr>
            <p:grpSpPr>
              <a:xfrm>
                <a:off x="5246585" y="1258149"/>
                <a:ext cx="1410968" cy="1435162"/>
                <a:chOff x="3111386" y="1744896"/>
                <a:chExt cx="2646466" cy="2636591"/>
              </a:xfrm>
            </p:grpSpPr>
            <p:sp>
              <p:nvSpPr>
                <p:cNvPr id="32" name="椭圆 31"/>
                <p:cNvSpPr/>
                <p:nvPr/>
              </p:nvSpPr>
              <p:spPr>
                <a:xfrm>
                  <a:off x="3111386" y="1744896"/>
                  <a:ext cx="2570492" cy="2570491"/>
                </a:xfrm>
                <a:prstGeom prst="ellipse">
                  <a:avLst/>
                </a:prstGeom>
                <a:gradFill flip="none" rotWithShape="1">
                  <a:gsLst>
                    <a:gs pos="0">
                      <a:srgbClr val="4F81BD">
                        <a:lumMod val="40000"/>
                        <a:lumOff val="60000"/>
                        <a:alpha val="86000"/>
                      </a:srgbClr>
                    </a:gs>
                    <a:gs pos="18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6350" cap="flat" cmpd="sng" algn="ctr">
                  <a:solidFill>
                    <a:srgbClr val="00B0F0"/>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txBody>
                <a:bodyPr anchor="ctr"/>
                <a:lstStyle/>
                <a:p>
                  <a:pPr marL="0" marR="0" lvl="0" indent="0" algn="ctr" defTabSz="1023658" eaLnBrk="1" fontAlgn="t" latinLnBrk="0" hangingPunct="1">
                    <a:lnSpc>
                      <a:spcPct val="100000"/>
                    </a:lnSpc>
                    <a:spcBef>
                      <a:spcPct val="0"/>
                    </a:spcBef>
                    <a:spcAft>
                      <a:spcPct val="0"/>
                    </a:spcAft>
                    <a:buClr>
                      <a:srgbClr val="CC9900"/>
                    </a:buClr>
                    <a:buSzTx/>
                    <a:buFont typeface="Wingdings" pitchFamily="2" charset="2"/>
                    <a:buChar char="n"/>
                    <a:tabLst/>
                    <a:defRPr/>
                  </a:pPr>
                  <a:endParaRPr kumimoji="0" lang="zh-CN" altLang="en-US" sz="1200" b="0" i="0" u="none" strike="noStrike" kern="0" cap="none" spc="0" normalizeH="0" noProof="0" dirty="0">
                    <a:ln>
                      <a:noFill/>
                    </a:ln>
                    <a:solidFill>
                      <a:srgbClr val="C00000"/>
                    </a:solidFill>
                    <a:effectLst/>
                    <a:uLnTx/>
                    <a:uFillTx/>
                    <a:latin typeface="Huawei Sans" panose="020C0503030203020204" pitchFamily="34" charset="0"/>
                    <a:cs typeface="Huawei Sans" panose="020C0503030203020204" pitchFamily="34" charset="0"/>
                    <a:sym typeface="+mn-lt"/>
                  </a:endParaRPr>
                </a:p>
              </p:txBody>
            </p:sp>
            <p:grpSp>
              <p:nvGrpSpPr>
                <p:cNvPr id="33" name="组合 153"/>
                <p:cNvGrpSpPr/>
                <p:nvPr/>
              </p:nvGrpSpPr>
              <p:grpSpPr>
                <a:xfrm>
                  <a:off x="3229602" y="1819781"/>
                  <a:ext cx="2528250" cy="2561706"/>
                  <a:chOff x="12660564" y="3016931"/>
                  <a:chExt cx="3121001" cy="3162300"/>
                </a:xfrm>
              </p:grpSpPr>
              <p:sp>
                <p:nvSpPr>
                  <p:cNvPr id="34" name="Freeform 7"/>
                  <p:cNvSpPr>
                    <a:spLocks/>
                  </p:cNvSpPr>
                  <p:nvPr/>
                </p:nvSpPr>
                <p:spPr bwMode="auto">
                  <a:xfrm>
                    <a:off x="12660564" y="3016931"/>
                    <a:ext cx="2933696" cy="2933700"/>
                  </a:xfrm>
                  <a:custGeom>
                    <a:avLst/>
                    <a:gdLst/>
                    <a:ahLst/>
                    <a:cxnLst>
                      <a:cxn ang="0">
                        <a:pos x="1848" y="924"/>
                      </a:cxn>
                      <a:cxn ang="0">
                        <a:pos x="1842" y="830"/>
                      </a:cxn>
                      <a:cxn ang="0">
                        <a:pos x="1828" y="738"/>
                      </a:cxn>
                      <a:cxn ang="0">
                        <a:pos x="1806" y="650"/>
                      </a:cxn>
                      <a:cxn ang="0">
                        <a:pos x="1774" y="564"/>
                      </a:cxn>
                      <a:cxn ang="0">
                        <a:pos x="1736" y="484"/>
                      </a:cxn>
                      <a:cxn ang="0">
                        <a:pos x="1690" y="408"/>
                      </a:cxn>
                      <a:cxn ang="0">
                        <a:pos x="1636" y="336"/>
                      </a:cxn>
                      <a:cxn ang="0">
                        <a:pos x="1576" y="270"/>
                      </a:cxn>
                      <a:cxn ang="0">
                        <a:pos x="1510" y="212"/>
                      </a:cxn>
                      <a:cxn ang="0">
                        <a:pos x="1440" y="158"/>
                      </a:cxn>
                      <a:cxn ang="0">
                        <a:pos x="1364" y="112"/>
                      </a:cxn>
                      <a:cxn ang="0">
                        <a:pos x="1282" y="72"/>
                      </a:cxn>
                      <a:cxn ang="0">
                        <a:pos x="1198" y="42"/>
                      </a:cxn>
                      <a:cxn ang="0">
                        <a:pos x="1110" y="18"/>
                      </a:cxn>
                      <a:cxn ang="0">
                        <a:pos x="1018" y="4"/>
                      </a:cxn>
                      <a:cxn ang="0">
                        <a:pos x="924" y="0"/>
                      </a:cxn>
                      <a:cxn ang="0">
                        <a:pos x="876" y="2"/>
                      </a:cxn>
                      <a:cxn ang="0">
                        <a:pos x="782" y="10"/>
                      </a:cxn>
                      <a:cxn ang="0">
                        <a:pos x="692" y="30"/>
                      </a:cxn>
                      <a:cxn ang="0">
                        <a:pos x="606" y="56"/>
                      </a:cxn>
                      <a:cxn ang="0">
                        <a:pos x="522" y="92"/>
                      </a:cxn>
                      <a:cxn ang="0">
                        <a:pos x="444" y="134"/>
                      </a:cxn>
                      <a:cxn ang="0">
                        <a:pos x="370" y="184"/>
                      </a:cxn>
                      <a:cxn ang="0">
                        <a:pos x="302" y="240"/>
                      </a:cxn>
                      <a:cxn ang="0">
                        <a:pos x="240" y="302"/>
                      </a:cxn>
                      <a:cxn ang="0">
                        <a:pos x="182" y="372"/>
                      </a:cxn>
                      <a:cxn ang="0">
                        <a:pos x="132" y="444"/>
                      </a:cxn>
                      <a:cxn ang="0">
                        <a:pos x="90" y="524"/>
                      </a:cxn>
                      <a:cxn ang="0">
                        <a:pos x="56" y="606"/>
                      </a:cxn>
                      <a:cxn ang="0">
                        <a:pos x="28" y="694"/>
                      </a:cxn>
                      <a:cxn ang="0">
                        <a:pos x="10" y="784"/>
                      </a:cxn>
                      <a:cxn ang="0">
                        <a:pos x="0" y="876"/>
                      </a:cxn>
                      <a:cxn ang="0">
                        <a:pos x="0" y="924"/>
                      </a:cxn>
                      <a:cxn ang="0">
                        <a:pos x="4" y="1018"/>
                      </a:cxn>
                      <a:cxn ang="0">
                        <a:pos x="18" y="1110"/>
                      </a:cxn>
                      <a:cxn ang="0">
                        <a:pos x="40" y="1198"/>
                      </a:cxn>
                      <a:cxn ang="0">
                        <a:pos x="72" y="1284"/>
                      </a:cxn>
                      <a:cxn ang="0">
                        <a:pos x="110" y="1364"/>
                      </a:cxn>
                      <a:cxn ang="0">
                        <a:pos x="156" y="1440"/>
                      </a:cxn>
                      <a:cxn ang="0">
                        <a:pos x="210" y="1512"/>
                      </a:cxn>
                      <a:cxn ang="0">
                        <a:pos x="270" y="1578"/>
                      </a:cxn>
                      <a:cxn ang="0">
                        <a:pos x="336" y="1638"/>
                      </a:cxn>
                      <a:cxn ang="0">
                        <a:pos x="406" y="1690"/>
                      </a:cxn>
                      <a:cxn ang="0">
                        <a:pos x="482" y="1736"/>
                      </a:cxn>
                      <a:cxn ang="0">
                        <a:pos x="564" y="1776"/>
                      </a:cxn>
                      <a:cxn ang="0">
                        <a:pos x="648" y="1806"/>
                      </a:cxn>
                      <a:cxn ang="0">
                        <a:pos x="736" y="1830"/>
                      </a:cxn>
                      <a:cxn ang="0">
                        <a:pos x="828" y="1844"/>
                      </a:cxn>
                      <a:cxn ang="0">
                        <a:pos x="924" y="1848"/>
                      </a:cxn>
                      <a:cxn ang="0">
                        <a:pos x="960" y="1848"/>
                      </a:cxn>
                    </a:cxnLst>
                    <a:rect l="0" t="0" r="r" b="b"/>
                    <a:pathLst>
                      <a:path w="1848" h="1848">
                        <a:moveTo>
                          <a:pt x="1848" y="924"/>
                        </a:moveTo>
                        <a:lnTo>
                          <a:pt x="1848" y="924"/>
                        </a:lnTo>
                        <a:lnTo>
                          <a:pt x="1846" y="876"/>
                        </a:lnTo>
                        <a:lnTo>
                          <a:pt x="1842" y="830"/>
                        </a:lnTo>
                        <a:lnTo>
                          <a:pt x="1836" y="784"/>
                        </a:lnTo>
                        <a:lnTo>
                          <a:pt x="1828" y="738"/>
                        </a:lnTo>
                        <a:lnTo>
                          <a:pt x="1818" y="694"/>
                        </a:lnTo>
                        <a:lnTo>
                          <a:pt x="1806" y="650"/>
                        </a:lnTo>
                        <a:lnTo>
                          <a:pt x="1790" y="606"/>
                        </a:lnTo>
                        <a:lnTo>
                          <a:pt x="1774" y="564"/>
                        </a:lnTo>
                        <a:lnTo>
                          <a:pt x="1756" y="524"/>
                        </a:lnTo>
                        <a:lnTo>
                          <a:pt x="1736" y="484"/>
                        </a:lnTo>
                        <a:lnTo>
                          <a:pt x="1714" y="444"/>
                        </a:lnTo>
                        <a:lnTo>
                          <a:pt x="1690" y="408"/>
                        </a:lnTo>
                        <a:lnTo>
                          <a:pt x="1664" y="372"/>
                        </a:lnTo>
                        <a:lnTo>
                          <a:pt x="1636" y="336"/>
                        </a:lnTo>
                        <a:lnTo>
                          <a:pt x="1606" y="302"/>
                        </a:lnTo>
                        <a:lnTo>
                          <a:pt x="1576" y="270"/>
                        </a:lnTo>
                        <a:lnTo>
                          <a:pt x="1544" y="240"/>
                        </a:lnTo>
                        <a:lnTo>
                          <a:pt x="1510" y="212"/>
                        </a:lnTo>
                        <a:lnTo>
                          <a:pt x="1476" y="184"/>
                        </a:lnTo>
                        <a:lnTo>
                          <a:pt x="1440" y="158"/>
                        </a:lnTo>
                        <a:lnTo>
                          <a:pt x="1402" y="134"/>
                        </a:lnTo>
                        <a:lnTo>
                          <a:pt x="1364" y="112"/>
                        </a:lnTo>
                        <a:lnTo>
                          <a:pt x="1324" y="92"/>
                        </a:lnTo>
                        <a:lnTo>
                          <a:pt x="1282" y="72"/>
                        </a:lnTo>
                        <a:lnTo>
                          <a:pt x="1240" y="56"/>
                        </a:lnTo>
                        <a:lnTo>
                          <a:pt x="1198" y="42"/>
                        </a:lnTo>
                        <a:lnTo>
                          <a:pt x="1154" y="30"/>
                        </a:lnTo>
                        <a:lnTo>
                          <a:pt x="1110" y="18"/>
                        </a:lnTo>
                        <a:lnTo>
                          <a:pt x="1064" y="10"/>
                        </a:lnTo>
                        <a:lnTo>
                          <a:pt x="1018" y="4"/>
                        </a:lnTo>
                        <a:lnTo>
                          <a:pt x="970" y="2"/>
                        </a:lnTo>
                        <a:lnTo>
                          <a:pt x="924" y="0"/>
                        </a:lnTo>
                        <a:lnTo>
                          <a:pt x="924" y="0"/>
                        </a:lnTo>
                        <a:lnTo>
                          <a:pt x="876" y="2"/>
                        </a:lnTo>
                        <a:lnTo>
                          <a:pt x="828" y="4"/>
                        </a:lnTo>
                        <a:lnTo>
                          <a:pt x="782" y="10"/>
                        </a:lnTo>
                        <a:lnTo>
                          <a:pt x="736" y="18"/>
                        </a:lnTo>
                        <a:lnTo>
                          <a:pt x="692" y="30"/>
                        </a:lnTo>
                        <a:lnTo>
                          <a:pt x="648" y="42"/>
                        </a:lnTo>
                        <a:lnTo>
                          <a:pt x="606" y="56"/>
                        </a:lnTo>
                        <a:lnTo>
                          <a:pt x="564" y="72"/>
                        </a:lnTo>
                        <a:lnTo>
                          <a:pt x="522" y="92"/>
                        </a:lnTo>
                        <a:lnTo>
                          <a:pt x="482" y="112"/>
                        </a:lnTo>
                        <a:lnTo>
                          <a:pt x="444" y="134"/>
                        </a:lnTo>
                        <a:lnTo>
                          <a:pt x="406" y="158"/>
                        </a:lnTo>
                        <a:lnTo>
                          <a:pt x="370" y="184"/>
                        </a:lnTo>
                        <a:lnTo>
                          <a:pt x="336" y="212"/>
                        </a:lnTo>
                        <a:lnTo>
                          <a:pt x="302" y="240"/>
                        </a:lnTo>
                        <a:lnTo>
                          <a:pt x="270" y="270"/>
                        </a:lnTo>
                        <a:lnTo>
                          <a:pt x="240" y="302"/>
                        </a:lnTo>
                        <a:lnTo>
                          <a:pt x="210" y="336"/>
                        </a:lnTo>
                        <a:lnTo>
                          <a:pt x="182" y="372"/>
                        </a:lnTo>
                        <a:lnTo>
                          <a:pt x="156" y="408"/>
                        </a:lnTo>
                        <a:lnTo>
                          <a:pt x="132" y="444"/>
                        </a:lnTo>
                        <a:lnTo>
                          <a:pt x="110" y="484"/>
                        </a:lnTo>
                        <a:lnTo>
                          <a:pt x="90" y="524"/>
                        </a:lnTo>
                        <a:lnTo>
                          <a:pt x="72" y="564"/>
                        </a:lnTo>
                        <a:lnTo>
                          <a:pt x="56" y="606"/>
                        </a:lnTo>
                        <a:lnTo>
                          <a:pt x="40" y="650"/>
                        </a:lnTo>
                        <a:lnTo>
                          <a:pt x="28" y="694"/>
                        </a:lnTo>
                        <a:lnTo>
                          <a:pt x="18" y="738"/>
                        </a:lnTo>
                        <a:lnTo>
                          <a:pt x="10" y="784"/>
                        </a:lnTo>
                        <a:lnTo>
                          <a:pt x="4" y="830"/>
                        </a:lnTo>
                        <a:lnTo>
                          <a:pt x="0" y="876"/>
                        </a:lnTo>
                        <a:lnTo>
                          <a:pt x="0" y="924"/>
                        </a:lnTo>
                        <a:lnTo>
                          <a:pt x="0" y="924"/>
                        </a:lnTo>
                        <a:lnTo>
                          <a:pt x="0" y="972"/>
                        </a:lnTo>
                        <a:lnTo>
                          <a:pt x="4" y="1018"/>
                        </a:lnTo>
                        <a:lnTo>
                          <a:pt x="10" y="1064"/>
                        </a:lnTo>
                        <a:lnTo>
                          <a:pt x="18" y="1110"/>
                        </a:lnTo>
                        <a:lnTo>
                          <a:pt x="28" y="1154"/>
                        </a:lnTo>
                        <a:lnTo>
                          <a:pt x="40" y="1198"/>
                        </a:lnTo>
                        <a:lnTo>
                          <a:pt x="56" y="1242"/>
                        </a:lnTo>
                        <a:lnTo>
                          <a:pt x="72" y="1284"/>
                        </a:lnTo>
                        <a:lnTo>
                          <a:pt x="90" y="1324"/>
                        </a:lnTo>
                        <a:lnTo>
                          <a:pt x="110" y="1364"/>
                        </a:lnTo>
                        <a:lnTo>
                          <a:pt x="132" y="1404"/>
                        </a:lnTo>
                        <a:lnTo>
                          <a:pt x="156" y="1440"/>
                        </a:lnTo>
                        <a:lnTo>
                          <a:pt x="182" y="1476"/>
                        </a:lnTo>
                        <a:lnTo>
                          <a:pt x="210" y="1512"/>
                        </a:lnTo>
                        <a:lnTo>
                          <a:pt x="240" y="1546"/>
                        </a:lnTo>
                        <a:lnTo>
                          <a:pt x="270" y="1578"/>
                        </a:lnTo>
                        <a:lnTo>
                          <a:pt x="302" y="1608"/>
                        </a:lnTo>
                        <a:lnTo>
                          <a:pt x="336" y="1638"/>
                        </a:lnTo>
                        <a:lnTo>
                          <a:pt x="370" y="1664"/>
                        </a:lnTo>
                        <a:lnTo>
                          <a:pt x="406" y="1690"/>
                        </a:lnTo>
                        <a:lnTo>
                          <a:pt x="444" y="1714"/>
                        </a:lnTo>
                        <a:lnTo>
                          <a:pt x="482" y="1736"/>
                        </a:lnTo>
                        <a:lnTo>
                          <a:pt x="522" y="1756"/>
                        </a:lnTo>
                        <a:lnTo>
                          <a:pt x="564" y="1776"/>
                        </a:lnTo>
                        <a:lnTo>
                          <a:pt x="606" y="1792"/>
                        </a:lnTo>
                        <a:lnTo>
                          <a:pt x="648" y="1806"/>
                        </a:lnTo>
                        <a:lnTo>
                          <a:pt x="692" y="1818"/>
                        </a:lnTo>
                        <a:lnTo>
                          <a:pt x="736" y="1830"/>
                        </a:lnTo>
                        <a:lnTo>
                          <a:pt x="782" y="1838"/>
                        </a:lnTo>
                        <a:lnTo>
                          <a:pt x="828" y="1844"/>
                        </a:lnTo>
                        <a:lnTo>
                          <a:pt x="876" y="1846"/>
                        </a:lnTo>
                        <a:lnTo>
                          <a:pt x="924" y="1848"/>
                        </a:lnTo>
                        <a:lnTo>
                          <a:pt x="924" y="1848"/>
                        </a:lnTo>
                        <a:lnTo>
                          <a:pt x="960" y="1848"/>
                        </a:lnTo>
                      </a:path>
                    </a:pathLst>
                  </a:custGeom>
                  <a:noFill/>
                  <a:ln w="1270">
                    <a:solidFill>
                      <a:srgbClr val="00B0F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023658" eaLnBrk="1" fontAlgn="t" latinLnBrk="0" hangingPunct="1">
                      <a:lnSpc>
                        <a:spcPct val="100000"/>
                      </a:lnSpc>
                      <a:spcBef>
                        <a:spcPct val="0"/>
                      </a:spcBef>
                      <a:spcAft>
                        <a:spcPct val="0"/>
                      </a:spcAft>
                      <a:buClrTx/>
                      <a:buSzTx/>
                      <a:buFontTx/>
                      <a:buNone/>
                      <a:tabLst/>
                      <a:defRPr/>
                    </a:pPr>
                    <a:endParaRPr kumimoji="0" lang="zh-CN" altLang="en-US" sz="1200" b="0" i="0" u="none" strike="noStrike" kern="0" cap="none" spc="0" normalizeH="0" noProof="0" dirty="0">
                      <a:ln>
                        <a:noFill/>
                      </a:ln>
                      <a:solidFill>
                        <a:srgbClr val="C00000"/>
                      </a:solidFill>
                      <a:effectLst/>
                      <a:uLnTx/>
                      <a:uFillTx/>
                      <a:latin typeface="Huawei Sans" panose="020C0503030203020204" pitchFamily="34" charset="0"/>
                      <a:cs typeface="Huawei Sans" panose="020C0503030203020204" pitchFamily="34" charset="0"/>
                      <a:sym typeface="+mn-lt"/>
                    </a:endParaRPr>
                  </a:p>
                </p:txBody>
              </p:sp>
              <p:sp>
                <p:nvSpPr>
                  <p:cNvPr id="35" name="Freeform 8"/>
                  <p:cNvSpPr>
                    <a:spLocks/>
                  </p:cNvSpPr>
                  <p:nvPr/>
                </p:nvSpPr>
                <p:spPr bwMode="auto">
                  <a:xfrm>
                    <a:off x="14781440" y="5036231"/>
                    <a:ext cx="666750" cy="739775"/>
                  </a:xfrm>
                  <a:custGeom>
                    <a:avLst/>
                    <a:gdLst/>
                    <a:ahLst/>
                    <a:cxnLst>
                      <a:cxn ang="0">
                        <a:pos x="420" y="0"/>
                      </a:cxn>
                      <a:cxn ang="0">
                        <a:pos x="420" y="0"/>
                      </a:cxn>
                      <a:cxn ang="0">
                        <a:pos x="402" y="40"/>
                      </a:cxn>
                      <a:cxn ang="0">
                        <a:pos x="382" y="82"/>
                      </a:cxn>
                      <a:cxn ang="0">
                        <a:pos x="360" y="122"/>
                      </a:cxn>
                      <a:cxn ang="0">
                        <a:pos x="334" y="160"/>
                      </a:cxn>
                      <a:cxn ang="0">
                        <a:pos x="308" y="198"/>
                      </a:cxn>
                      <a:cxn ang="0">
                        <a:pos x="280" y="236"/>
                      </a:cxn>
                      <a:cxn ang="0">
                        <a:pos x="250" y="270"/>
                      </a:cxn>
                      <a:cxn ang="0">
                        <a:pos x="216" y="306"/>
                      </a:cxn>
                      <a:cxn ang="0">
                        <a:pos x="216" y="306"/>
                      </a:cxn>
                      <a:cxn ang="0">
                        <a:pos x="192" y="330"/>
                      </a:cxn>
                      <a:cxn ang="0">
                        <a:pos x="166" y="352"/>
                      </a:cxn>
                      <a:cxn ang="0">
                        <a:pos x="140" y="374"/>
                      </a:cxn>
                      <a:cxn ang="0">
                        <a:pos x="112" y="394"/>
                      </a:cxn>
                      <a:cxn ang="0">
                        <a:pos x="86" y="414"/>
                      </a:cxn>
                      <a:cxn ang="0">
                        <a:pos x="58" y="432"/>
                      </a:cxn>
                      <a:cxn ang="0">
                        <a:pos x="30" y="450"/>
                      </a:cxn>
                      <a:cxn ang="0">
                        <a:pos x="0" y="466"/>
                      </a:cxn>
                    </a:cxnLst>
                    <a:rect l="0" t="0" r="r" b="b"/>
                    <a:pathLst>
                      <a:path w="420" h="466">
                        <a:moveTo>
                          <a:pt x="420" y="0"/>
                        </a:moveTo>
                        <a:lnTo>
                          <a:pt x="420" y="0"/>
                        </a:lnTo>
                        <a:lnTo>
                          <a:pt x="402" y="40"/>
                        </a:lnTo>
                        <a:lnTo>
                          <a:pt x="382" y="82"/>
                        </a:lnTo>
                        <a:lnTo>
                          <a:pt x="360" y="122"/>
                        </a:lnTo>
                        <a:lnTo>
                          <a:pt x="334" y="160"/>
                        </a:lnTo>
                        <a:lnTo>
                          <a:pt x="308" y="198"/>
                        </a:lnTo>
                        <a:lnTo>
                          <a:pt x="280" y="236"/>
                        </a:lnTo>
                        <a:lnTo>
                          <a:pt x="250" y="270"/>
                        </a:lnTo>
                        <a:lnTo>
                          <a:pt x="216" y="306"/>
                        </a:lnTo>
                        <a:lnTo>
                          <a:pt x="216" y="306"/>
                        </a:lnTo>
                        <a:lnTo>
                          <a:pt x="192" y="330"/>
                        </a:lnTo>
                        <a:lnTo>
                          <a:pt x="166" y="352"/>
                        </a:lnTo>
                        <a:lnTo>
                          <a:pt x="140" y="374"/>
                        </a:lnTo>
                        <a:lnTo>
                          <a:pt x="112" y="394"/>
                        </a:lnTo>
                        <a:lnTo>
                          <a:pt x="86" y="414"/>
                        </a:lnTo>
                        <a:lnTo>
                          <a:pt x="58" y="432"/>
                        </a:lnTo>
                        <a:lnTo>
                          <a:pt x="30" y="450"/>
                        </a:lnTo>
                        <a:lnTo>
                          <a:pt x="0" y="466"/>
                        </a:lnTo>
                      </a:path>
                    </a:pathLst>
                  </a:custGeom>
                  <a:noFill/>
                  <a:ln w="1270">
                    <a:solidFill>
                      <a:srgbClr val="00B0F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023658" eaLnBrk="1" fontAlgn="t" latinLnBrk="0" hangingPunct="1">
                      <a:lnSpc>
                        <a:spcPct val="100000"/>
                      </a:lnSpc>
                      <a:spcBef>
                        <a:spcPct val="0"/>
                      </a:spcBef>
                      <a:spcAft>
                        <a:spcPct val="0"/>
                      </a:spcAft>
                      <a:buClrTx/>
                      <a:buSzTx/>
                      <a:buFontTx/>
                      <a:buNone/>
                      <a:tabLst/>
                      <a:defRPr/>
                    </a:pPr>
                    <a:endParaRPr kumimoji="0" lang="zh-CN" altLang="en-US" sz="1200" b="0" i="0" u="none" strike="noStrike" kern="0" cap="none" spc="0" normalizeH="0" noProof="0" dirty="0">
                      <a:ln>
                        <a:noFill/>
                      </a:ln>
                      <a:solidFill>
                        <a:srgbClr val="C00000"/>
                      </a:solidFill>
                      <a:effectLst/>
                      <a:uLnTx/>
                      <a:uFillTx/>
                      <a:latin typeface="Huawei Sans" panose="020C0503030203020204" pitchFamily="34" charset="0"/>
                      <a:cs typeface="Huawei Sans" panose="020C0503030203020204" pitchFamily="34" charset="0"/>
                      <a:sym typeface="+mn-lt"/>
                    </a:endParaRPr>
                  </a:p>
                </p:txBody>
              </p:sp>
              <p:sp>
                <p:nvSpPr>
                  <p:cNvPr id="36" name="Freeform 11"/>
                  <p:cNvSpPr>
                    <a:spLocks/>
                  </p:cNvSpPr>
                  <p:nvPr/>
                </p:nvSpPr>
                <p:spPr bwMode="auto">
                  <a:xfrm>
                    <a:off x="13489215" y="3636056"/>
                    <a:ext cx="2292350" cy="2543175"/>
                  </a:xfrm>
                  <a:custGeom>
                    <a:avLst/>
                    <a:gdLst/>
                    <a:ahLst/>
                    <a:cxnLst>
                      <a:cxn ang="0">
                        <a:pos x="0" y="1532"/>
                      </a:cxn>
                      <a:cxn ang="0">
                        <a:pos x="0" y="1532"/>
                      </a:cxn>
                      <a:cxn ang="0">
                        <a:pos x="44" y="1548"/>
                      </a:cxn>
                      <a:cxn ang="0">
                        <a:pos x="90" y="1562"/>
                      </a:cxn>
                      <a:cxn ang="0">
                        <a:pos x="136" y="1574"/>
                      </a:cxn>
                      <a:cxn ang="0">
                        <a:pos x="182" y="1584"/>
                      </a:cxn>
                      <a:cxn ang="0">
                        <a:pos x="230" y="1592"/>
                      </a:cxn>
                      <a:cxn ang="0">
                        <a:pos x="278" y="1596"/>
                      </a:cxn>
                      <a:cxn ang="0">
                        <a:pos x="328" y="1600"/>
                      </a:cxn>
                      <a:cxn ang="0">
                        <a:pos x="378" y="1602"/>
                      </a:cxn>
                      <a:cxn ang="0">
                        <a:pos x="378" y="1602"/>
                      </a:cxn>
                      <a:cxn ang="0">
                        <a:pos x="432" y="1600"/>
                      </a:cxn>
                      <a:cxn ang="0">
                        <a:pos x="486" y="1596"/>
                      </a:cxn>
                      <a:cxn ang="0">
                        <a:pos x="540" y="1588"/>
                      </a:cxn>
                      <a:cxn ang="0">
                        <a:pos x="592" y="1580"/>
                      </a:cxn>
                      <a:cxn ang="0">
                        <a:pos x="644" y="1568"/>
                      </a:cxn>
                      <a:cxn ang="0">
                        <a:pos x="694" y="1554"/>
                      </a:cxn>
                      <a:cxn ang="0">
                        <a:pos x="744" y="1536"/>
                      </a:cxn>
                      <a:cxn ang="0">
                        <a:pos x="792" y="1518"/>
                      </a:cxn>
                      <a:cxn ang="0">
                        <a:pos x="840" y="1496"/>
                      </a:cxn>
                      <a:cxn ang="0">
                        <a:pos x="886" y="1472"/>
                      </a:cxn>
                      <a:cxn ang="0">
                        <a:pos x="930" y="1446"/>
                      </a:cxn>
                      <a:cxn ang="0">
                        <a:pos x="974" y="1418"/>
                      </a:cxn>
                      <a:cxn ang="0">
                        <a:pos x="1016" y="1390"/>
                      </a:cxn>
                      <a:cxn ang="0">
                        <a:pos x="1056" y="1358"/>
                      </a:cxn>
                      <a:cxn ang="0">
                        <a:pos x="1094" y="1324"/>
                      </a:cxn>
                      <a:cxn ang="0">
                        <a:pos x="1132" y="1288"/>
                      </a:cxn>
                      <a:cxn ang="0">
                        <a:pos x="1166" y="1252"/>
                      </a:cxn>
                      <a:cxn ang="0">
                        <a:pos x="1200" y="1212"/>
                      </a:cxn>
                      <a:cxn ang="0">
                        <a:pos x="1232" y="1172"/>
                      </a:cxn>
                      <a:cxn ang="0">
                        <a:pos x="1262" y="1130"/>
                      </a:cxn>
                      <a:cxn ang="0">
                        <a:pos x="1290" y="1088"/>
                      </a:cxn>
                      <a:cxn ang="0">
                        <a:pos x="1316" y="1042"/>
                      </a:cxn>
                      <a:cxn ang="0">
                        <a:pos x="1338" y="996"/>
                      </a:cxn>
                      <a:cxn ang="0">
                        <a:pos x="1360" y="950"/>
                      </a:cxn>
                      <a:cxn ang="0">
                        <a:pos x="1380" y="900"/>
                      </a:cxn>
                      <a:cxn ang="0">
                        <a:pos x="1396" y="852"/>
                      </a:cxn>
                      <a:cxn ang="0">
                        <a:pos x="1410" y="800"/>
                      </a:cxn>
                      <a:cxn ang="0">
                        <a:pos x="1422" y="750"/>
                      </a:cxn>
                      <a:cxn ang="0">
                        <a:pos x="1432" y="696"/>
                      </a:cxn>
                      <a:cxn ang="0">
                        <a:pos x="1438" y="644"/>
                      </a:cxn>
                      <a:cxn ang="0">
                        <a:pos x="1442" y="588"/>
                      </a:cxn>
                      <a:cxn ang="0">
                        <a:pos x="1444" y="534"/>
                      </a:cxn>
                      <a:cxn ang="0">
                        <a:pos x="1444" y="534"/>
                      </a:cxn>
                      <a:cxn ang="0">
                        <a:pos x="1444" y="498"/>
                      </a:cxn>
                      <a:cxn ang="0">
                        <a:pos x="1442" y="462"/>
                      </a:cxn>
                      <a:cxn ang="0">
                        <a:pos x="1438" y="426"/>
                      </a:cxn>
                      <a:cxn ang="0">
                        <a:pos x="1434" y="390"/>
                      </a:cxn>
                      <a:cxn ang="0">
                        <a:pos x="1422" y="320"/>
                      </a:cxn>
                      <a:cxn ang="0">
                        <a:pos x="1406" y="252"/>
                      </a:cxn>
                      <a:cxn ang="0">
                        <a:pos x="1386" y="186"/>
                      </a:cxn>
                      <a:cxn ang="0">
                        <a:pos x="1362" y="122"/>
                      </a:cxn>
                      <a:cxn ang="0">
                        <a:pos x="1332" y="60"/>
                      </a:cxn>
                      <a:cxn ang="0">
                        <a:pos x="1300" y="0"/>
                      </a:cxn>
                    </a:cxnLst>
                    <a:rect l="0" t="0" r="r" b="b"/>
                    <a:pathLst>
                      <a:path w="1444" h="1602">
                        <a:moveTo>
                          <a:pt x="0" y="1532"/>
                        </a:moveTo>
                        <a:lnTo>
                          <a:pt x="0" y="1532"/>
                        </a:lnTo>
                        <a:lnTo>
                          <a:pt x="44" y="1548"/>
                        </a:lnTo>
                        <a:lnTo>
                          <a:pt x="90" y="1562"/>
                        </a:lnTo>
                        <a:lnTo>
                          <a:pt x="136" y="1574"/>
                        </a:lnTo>
                        <a:lnTo>
                          <a:pt x="182" y="1584"/>
                        </a:lnTo>
                        <a:lnTo>
                          <a:pt x="230" y="1592"/>
                        </a:lnTo>
                        <a:lnTo>
                          <a:pt x="278" y="1596"/>
                        </a:lnTo>
                        <a:lnTo>
                          <a:pt x="328" y="1600"/>
                        </a:lnTo>
                        <a:lnTo>
                          <a:pt x="378" y="1602"/>
                        </a:lnTo>
                        <a:lnTo>
                          <a:pt x="378" y="1602"/>
                        </a:lnTo>
                        <a:lnTo>
                          <a:pt x="432" y="1600"/>
                        </a:lnTo>
                        <a:lnTo>
                          <a:pt x="486" y="1596"/>
                        </a:lnTo>
                        <a:lnTo>
                          <a:pt x="540" y="1588"/>
                        </a:lnTo>
                        <a:lnTo>
                          <a:pt x="592" y="1580"/>
                        </a:lnTo>
                        <a:lnTo>
                          <a:pt x="644" y="1568"/>
                        </a:lnTo>
                        <a:lnTo>
                          <a:pt x="694" y="1554"/>
                        </a:lnTo>
                        <a:lnTo>
                          <a:pt x="744" y="1536"/>
                        </a:lnTo>
                        <a:lnTo>
                          <a:pt x="792" y="1518"/>
                        </a:lnTo>
                        <a:lnTo>
                          <a:pt x="840" y="1496"/>
                        </a:lnTo>
                        <a:lnTo>
                          <a:pt x="886" y="1472"/>
                        </a:lnTo>
                        <a:lnTo>
                          <a:pt x="930" y="1446"/>
                        </a:lnTo>
                        <a:lnTo>
                          <a:pt x="974" y="1418"/>
                        </a:lnTo>
                        <a:lnTo>
                          <a:pt x="1016" y="1390"/>
                        </a:lnTo>
                        <a:lnTo>
                          <a:pt x="1056" y="1358"/>
                        </a:lnTo>
                        <a:lnTo>
                          <a:pt x="1094" y="1324"/>
                        </a:lnTo>
                        <a:lnTo>
                          <a:pt x="1132" y="1288"/>
                        </a:lnTo>
                        <a:lnTo>
                          <a:pt x="1166" y="1252"/>
                        </a:lnTo>
                        <a:lnTo>
                          <a:pt x="1200" y="1212"/>
                        </a:lnTo>
                        <a:lnTo>
                          <a:pt x="1232" y="1172"/>
                        </a:lnTo>
                        <a:lnTo>
                          <a:pt x="1262" y="1130"/>
                        </a:lnTo>
                        <a:lnTo>
                          <a:pt x="1290" y="1088"/>
                        </a:lnTo>
                        <a:lnTo>
                          <a:pt x="1316" y="1042"/>
                        </a:lnTo>
                        <a:lnTo>
                          <a:pt x="1338" y="996"/>
                        </a:lnTo>
                        <a:lnTo>
                          <a:pt x="1360" y="950"/>
                        </a:lnTo>
                        <a:lnTo>
                          <a:pt x="1380" y="900"/>
                        </a:lnTo>
                        <a:lnTo>
                          <a:pt x="1396" y="852"/>
                        </a:lnTo>
                        <a:lnTo>
                          <a:pt x="1410" y="800"/>
                        </a:lnTo>
                        <a:lnTo>
                          <a:pt x="1422" y="750"/>
                        </a:lnTo>
                        <a:lnTo>
                          <a:pt x="1432" y="696"/>
                        </a:lnTo>
                        <a:lnTo>
                          <a:pt x="1438" y="644"/>
                        </a:lnTo>
                        <a:lnTo>
                          <a:pt x="1442" y="588"/>
                        </a:lnTo>
                        <a:lnTo>
                          <a:pt x="1444" y="534"/>
                        </a:lnTo>
                        <a:lnTo>
                          <a:pt x="1444" y="534"/>
                        </a:lnTo>
                        <a:lnTo>
                          <a:pt x="1444" y="498"/>
                        </a:lnTo>
                        <a:lnTo>
                          <a:pt x="1442" y="462"/>
                        </a:lnTo>
                        <a:lnTo>
                          <a:pt x="1438" y="426"/>
                        </a:lnTo>
                        <a:lnTo>
                          <a:pt x="1434" y="390"/>
                        </a:lnTo>
                        <a:lnTo>
                          <a:pt x="1422" y="320"/>
                        </a:lnTo>
                        <a:lnTo>
                          <a:pt x="1406" y="252"/>
                        </a:lnTo>
                        <a:lnTo>
                          <a:pt x="1386" y="186"/>
                        </a:lnTo>
                        <a:lnTo>
                          <a:pt x="1362" y="122"/>
                        </a:lnTo>
                        <a:lnTo>
                          <a:pt x="1332" y="60"/>
                        </a:lnTo>
                        <a:lnTo>
                          <a:pt x="1300" y="0"/>
                        </a:lnTo>
                      </a:path>
                    </a:pathLst>
                  </a:custGeom>
                  <a:noFill/>
                  <a:ln w="1270">
                    <a:solidFill>
                      <a:srgbClr val="00B0F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023658" eaLnBrk="1" fontAlgn="t" latinLnBrk="0" hangingPunct="1">
                      <a:lnSpc>
                        <a:spcPct val="100000"/>
                      </a:lnSpc>
                      <a:spcBef>
                        <a:spcPct val="0"/>
                      </a:spcBef>
                      <a:spcAft>
                        <a:spcPct val="0"/>
                      </a:spcAft>
                      <a:buClrTx/>
                      <a:buSzTx/>
                      <a:buFontTx/>
                      <a:buNone/>
                      <a:tabLst/>
                      <a:defRPr/>
                    </a:pPr>
                    <a:endParaRPr kumimoji="0" lang="zh-CN" altLang="en-US" sz="1200" b="0" i="0" u="none" strike="noStrike" kern="0" cap="none" spc="0" normalizeH="0" noProof="0" dirty="0">
                      <a:ln>
                        <a:noFill/>
                      </a:ln>
                      <a:solidFill>
                        <a:srgbClr val="C00000"/>
                      </a:solidFill>
                      <a:effectLst/>
                      <a:uLnTx/>
                      <a:uFillTx/>
                      <a:latin typeface="Huawei Sans" panose="020C0503030203020204" pitchFamily="34" charset="0"/>
                      <a:cs typeface="Huawei Sans" panose="020C0503030203020204" pitchFamily="34" charset="0"/>
                      <a:sym typeface="+mn-lt"/>
                    </a:endParaRPr>
                  </a:p>
                </p:txBody>
              </p:sp>
            </p:grpSp>
          </p:grpSp>
          <p:sp>
            <p:nvSpPr>
              <p:cNvPr id="31" name="矩形 30"/>
              <p:cNvSpPr/>
              <p:nvPr/>
            </p:nvSpPr>
            <p:spPr>
              <a:xfrm>
                <a:off x="5284500" y="1530222"/>
                <a:ext cx="1332548" cy="887395"/>
              </a:xfrm>
              <a:prstGeom prst="rect">
                <a:avLst/>
              </a:prstGeom>
            </p:spPr>
            <p:txBody>
              <a:bodyPr wrap="square" lIns="91397" tIns="45697" rIns="91397" bIns="45697">
                <a:spAutoFit/>
              </a:bodyPr>
              <a:lstStyle/>
              <a:p>
                <a:pPr lvl="0" algn="ctr" defTabSz="1022627" fontAlgn="t">
                  <a:spcBef>
                    <a:spcPct val="0"/>
                  </a:spcBef>
                  <a:spcAft>
                    <a:spcPct val="0"/>
                  </a:spcAft>
                </a:pPr>
                <a:r>
                  <a:rPr b="1" u="none" dirty="0">
                    <a:solidFill>
                      <a:srgbClr val="000000"/>
                    </a:solidFill>
                    <a:latin typeface="Huawei Sans" panose="020C0503030203020204" pitchFamily="34" charset="0"/>
                    <a:cs typeface="Huawei Sans" panose="020C0503030203020204" pitchFamily="34" charset="0"/>
                  </a:rPr>
                  <a:t>Security policy adjustment</a:t>
                </a:r>
                <a:endParaRPr kumimoji="0" lang="en-US" altLang="zh-CN" b="1" i="0" u="none" strike="noStrike" kern="0" cap="none" spc="0" normalizeH="0" noProof="0" dirty="0">
                  <a:ln>
                    <a:noFill/>
                  </a:ln>
                  <a:solidFill>
                    <a:srgbClr val="000000"/>
                  </a:solidFill>
                  <a:effectLst/>
                  <a:uLnTx/>
                  <a:uFillTx/>
                  <a:latin typeface="Huawei Sans" panose="020C0503030203020204" pitchFamily="34" charset="0"/>
                  <a:cs typeface="Huawei Sans" panose="020C0503030203020204" pitchFamily="34" charset="0"/>
                  <a:sym typeface="+mn-lt"/>
                </a:endParaRPr>
              </a:p>
            </p:txBody>
          </p:sp>
        </p:grpSp>
        <p:grpSp>
          <p:nvGrpSpPr>
            <p:cNvPr id="10" name="组合 102"/>
            <p:cNvGrpSpPr/>
            <p:nvPr/>
          </p:nvGrpSpPr>
          <p:grpSpPr>
            <a:xfrm>
              <a:off x="2062246" y="1931076"/>
              <a:ext cx="818285" cy="751750"/>
              <a:chOff x="5288669" y="2913141"/>
              <a:chExt cx="1449993" cy="1435161"/>
            </a:xfrm>
          </p:grpSpPr>
          <p:grpSp>
            <p:nvGrpSpPr>
              <p:cNvPr id="23" name="组合 431"/>
              <p:cNvGrpSpPr/>
              <p:nvPr/>
            </p:nvGrpSpPr>
            <p:grpSpPr>
              <a:xfrm>
                <a:off x="5309609" y="2913141"/>
                <a:ext cx="1410964" cy="1435161"/>
                <a:chOff x="3111386" y="1744896"/>
                <a:chExt cx="2646463" cy="2636588"/>
              </a:xfrm>
            </p:grpSpPr>
            <p:sp>
              <p:nvSpPr>
                <p:cNvPr id="25" name="椭圆 24"/>
                <p:cNvSpPr/>
                <p:nvPr/>
              </p:nvSpPr>
              <p:spPr>
                <a:xfrm>
                  <a:off x="3111386" y="1744896"/>
                  <a:ext cx="2570492" cy="2570491"/>
                </a:xfrm>
                <a:prstGeom prst="ellipse">
                  <a:avLst/>
                </a:prstGeom>
                <a:gradFill flip="none" rotWithShape="1">
                  <a:gsLst>
                    <a:gs pos="0">
                      <a:srgbClr val="4F81BD">
                        <a:lumMod val="40000"/>
                        <a:lumOff val="60000"/>
                        <a:alpha val="86000"/>
                      </a:srgbClr>
                    </a:gs>
                    <a:gs pos="18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6350" cap="flat" cmpd="sng" algn="ctr">
                  <a:solidFill>
                    <a:srgbClr val="00B0F0"/>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txBody>
                <a:bodyPr anchor="ctr"/>
                <a:lstStyle/>
                <a:p>
                  <a:pPr marL="0" marR="0" lvl="0" indent="0" algn="ctr" defTabSz="1023658" eaLnBrk="1" fontAlgn="t" latinLnBrk="0" hangingPunct="1">
                    <a:lnSpc>
                      <a:spcPct val="100000"/>
                    </a:lnSpc>
                    <a:spcBef>
                      <a:spcPct val="0"/>
                    </a:spcBef>
                    <a:spcAft>
                      <a:spcPct val="0"/>
                    </a:spcAft>
                    <a:buClr>
                      <a:srgbClr val="CC9900"/>
                    </a:buClr>
                    <a:buSzTx/>
                    <a:buFont typeface="Wingdings" pitchFamily="2" charset="2"/>
                    <a:buChar char="n"/>
                    <a:tabLst/>
                    <a:defRPr/>
                  </a:pPr>
                  <a:endParaRPr kumimoji="0" lang="zh-CN" altLang="en-US" sz="1200" b="0" i="0" u="none" strike="noStrike" kern="0" cap="none" spc="0" normalizeH="0" noProof="0" dirty="0">
                    <a:ln>
                      <a:noFill/>
                    </a:ln>
                    <a:solidFill>
                      <a:srgbClr val="C00000"/>
                    </a:solidFill>
                    <a:effectLst/>
                    <a:uLnTx/>
                    <a:uFillTx/>
                    <a:latin typeface="Huawei Sans" panose="020C0503030203020204" pitchFamily="34" charset="0"/>
                    <a:cs typeface="Huawei Sans" panose="020C0503030203020204" pitchFamily="34" charset="0"/>
                    <a:sym typeface="+mn-lt"/>
                  </a:endParaRPr>
                </a:p>
              </p:txBody>
            </p:sp>
            <p:grpSp>
              <p:nvGrpSpPr>
                <p:cNvPr id="26" name="组合 153"/>
                <p:cNvGrpSpPr/>
                <p:nvPr/>
              </p:nvGrpSpPr>
              <p:grpSpPr>
                <a:xfrm>
                  <a:off x="3198716" y="1819779"/>
                  <a:ext cx="2559133" cy="2561705"/>
                  <a:chOff x="12622440" y="3016931"/>
                  <a:chExt cx="3159125" cy="3162300"/>
                </a:xfrm>
              </p:grpSpPr>
              <p:sp>
                <p:nvSpPr>
                  <p:cNvPr id="27" name="Freeform 7"/>
                  <p:cNvSpPr>
                    <a:spLocks/>
                  </p:cNvSpPr>
                  <p:nvPr/>
                </p:nvSpPr>
                <p:spPr bwMode="auto">
                  <a:xfrm>
                    <a:off x="12622440" y="3016931"/>
                    <a:ext cx="2933700" cy="2933700"/>
                  </a:xfrm>
                  <a:custGeom>
                    <a:avLst/>
                    <a:gdLst/>
                    <a:ahLst/>
                    <a:cxnLst>
                      <a:cxn ang="0">
                        <a:pos x="1848" y="924"/>
                      </a:cxn>
                      <a:cxn ang="0">
                        <a:pos x="1842" y="830"/>
                      </a:cxn>
                      <a:cxn ang="0">
                        <a:pos x="1828" y="738"/>
                      </a:cxn>
                      <a:cxn ang="0">
                        <a:pos x="1806" y="650"/>
                      </a:cxn>
                      <a:cxn ang="0">
                        <a:pos x="1774" y="564"/>
                      </a:cxn>
                      <a:cxn ang="0">
                        <a:pos x="1736" y="484"/>
                      </a:cxn>
                      <a:cxn ang="0">
                        <a:pos x="1690" y="408"/>
                      </a:cxn>
                      <a:cxn ang="0">
                        <a:pos x="1636" y="336"/>
                      </a:cxn>
                      <a:cxn ang="0">
                        <a:pos x="1576" y="270"/>
                      </a:cxn>
                      <a:cxn ang="0">
                        <a:pos x="1510" y="212"/>
                      </a:cxn>
                      <a:cxn ang="0">
                        <a:pos x="1440" y="158"/>
                      </a:cxn>
                      <a:cxn ang="0">
                        <a:pos x="1364" y="112"/>
                      </a:cxn>
                      <a:cxn ang="0">
                        <a:pos x="1282" y="72"/>
                      </a:cxn>
                      <a:cxn ang="0">
                        <a:pos x="1198" y="42"/>
                      </a:cxn>
                      <a:cxn ang="0">
                        <a:pos x="1110" y="18"/>
                      </a:cxn>
                      <a:cxn ang="0">
                        <a:pos x="1018" y="4"/>
                      </a:cxn>
                      <a:cxn ang="0">
                        <a:pos x="924" y="0"/>
                      </a:cxn>
                      <a:cxn ang="0">
                        <a:pos x="876" y="2"/>
                      </a:cxn>
                      <a:cxn ang="0">
                        <a:pos x="782" y="10"/>
                      </a:cxn>
                      <a:cxn ang="0">
                        <a:pos x="692" y="30"/>
                      </a:cxn>
                      <a:cxn ang="0">
                        <a:pos x="606" y="56"/>
                      </a:cxn>
                      <a:cxn ang="0">
                        <a:pos x="522" y="92"/>
                      </a:cxn>
                      <a:cxn ang="0">
                        <a:pos x="444" y="134"/>
                      </a:cxn>
                      <a:cxn ang="0">
                        <a:pos x="370" y="184"/>
                      </a:cxn>
                      <a:cxn ang="0">
                        <a:pos x="302" y="240"/>
                      </a:cxn>
                      <a:cxn ang="0">
                        <a:pos x="240" y="302"/>
                      </a:cxn>
                      <a:cxn ang="0">
                        <a:pos x="182" y="372"/>
                      </a:cxn>
                      <a:cxn ang="0">
                        <a:pos x="132" y="444"/>
                      </a:cxn>
                      <a:cxn ang="0">
                        <a:pos x="90" y="524"/>
                      </a:cxn>
                      <a:cxn ang="0">
                        <a:pos x="56" y="606"/>
                      </a:cxn>
                      <a:cxn ang="0">
                        <a:pos x="28" y="694"/>
                      </a:cxn>
                      <a:cxn ang="0">
                        <a:pos x="10" y="784"/>
                      </a:cxn>
                      <a:cxn ang="0">
                        <a:pos x="0" y="876"/>
                      </a:cxn>
                      <a:cxn ang="0">
                        <a:pos x="0" y="924"/>
                      </a:cxn>
                      <a:cxn ang="0">
                        <a:pos x="4" y="1018"/>
                      </a:cxn>
                      <a:cxn ang="0">
                        <a:pos x="18" y="1110"/>
                      </a:cxn>
                      <a:cxn ang="0">
                        <a:pos x="40" y="1198"/>
                      </a:cxn>
                      <a:cxn ang="0">
                        <a:pos x="72" y="1284"/>
                      </a:cxn>
                      <a:cxn ang="0">
                        <a:pos x="110" y="1364"/>
                      </a:cxn>
                      <a:cxn ang="0">
                        <a:pos x="156" y="1440"/>
                      </a:cxn>
                      <a:cxn ang="0">
                        <a:pos x="210" y="1512"/>
                      </a:cxn>
                      <a:cxn ang="0">
                        <a:pos x="270" y="1578"/>
                      </a:cxn>
                      <a:cxn ang="0">
                        <a:pos x="336" y="1638"/>
                      </a:cxn>
                      <a:cxn ang="0">
                        <a:pos x="406" y="1690"/>
                      </a:cxn>
                      <a:cxn ang="0">
                        <a:pos x="482" y="1736"/>
                      </a:cxn>
                      <a:cxn ang="0">
                        <a:pos x="564" y="1776"/>
                      </a:cxn>
                      <a:cxn ang="0">
                        <a:pos x="648" y="1806"/>
                      </a:cxn>
                      <a:cxn ang="0">
                        <a:pos x="736" y="1830"/>
                      </a:cxn>
                      <a:cxn ang="0">
                        <a:pos x="828" y="1844"/>
                      </a:cxn>
                      <a:cxn ang="0">
                        <a:pos x="924" y="1848"/>
                      </a:cxn>
                      <a:cxn ang="0">
                        <a:pos x="960" y="1848"/>
                      </a:cxn>
                    </a:cxnLst>
                    <a:rect l="0" t="0" r="r" b="b"/>
                    <a:pathLst>
                      <a:path w="1848" h="1848">
                        <a:moveTo>
                          <a:pt x="1848" y="924"/>
                        </a:moveTo>
                        <a:lnTo>
                          <a:pt x="1848" y="924"/>
                        </a:lnTo>
                        <a:lnTo>
                          <a:pt x="1846" y="876"/>
                        </a:lnTo>
                        <a:lnTo>
                          <a:pt x="1842" y="830"/>
                        </a:lnTo>
                        <a:lnTo>
                          <a:pt x="1836" y="784"/>
                        </a:lnTo>
                        <a:lnTo>
                          <a:pt x="1828" y="738"/>
                        </a:lnTo>
                        <a:lnTo>
                          <a:pt x="1818" y="694"/>
                        </a:lnTo>
                        <a:lnTo>
                          <a:pt x="1806" y="650"/>
                        </a:lnTo>
                        <a:lnTo>
                          <a:pt x="1790" y="606"/>
                        </a:lnTo>
                        <a:lnTo>
                          <a:pt x="1774" y="564"/>
                        </a:lnTo>
                        <a:lnTo>
                          <a:pt x="1756" y="524"/>
                        </a:lnTo>
                        <a:lnTo>
                          <a:pt x="1736" y="484"/>
                        </a:lnTo>
                        <a:lnTo>
                          <a:pt x="1714" y="444"/>
                        </a:lnTo>
                        <a:lnTo>
                          <a:pt x="1690" y="408"/>
                        </a:lnTo>
                        <a:lnTo>
                          <a:pt x="1664" y="372"/>
                        </a:lnTo>
                        <a:lnTo>
                          <a:pt x="1636" y="336"/>
                        </a:lnTo>
                        <a:lnTo>
                          <a:pt x="1606" y="302"/>
                        </a:lnTo>
                        <a:lnTo>
                          <a:pt x="1576" y="270"/>
                        </a:lnTo>
                        <a:lnTo>
                          <a:pt x="1544" y="240"/>
                        </a:lnTo>
                        <a:lnTo>
                          <a:pt x="1510" y="212"/>
                        </a:lnTo>
                        <a:lnTo>
                          <a:pt x="1476" y="184"/>
                        </a:lnTo>
                        <a:lnTo>
                          <a:pt x="1440" y="158"/>
                        </a:lnTo>
                        <a:lnTo>
                          <a:pt x="1402" y="134"/>
                        </a:lnTo>
                        <a:lnTo>
                          <a:pt x="1364" y="112"/>
                        </a:lnTo>
                        <a:lnTo>
                          <a:pt x="1324" y="92"/>
                        </a:lnTo>
                        <a:lnTo>
                          <a:pt x="1282" y="72"/>
                        </a:lnTo>
                        <a:lnTo>
                          <a:pt x="1240" y="56"/>
                        </a:lnTo>
                        <a:lnTo>
                          <a:pt x="1198" y="42"/>
                        </a:lnTo>
                        <a:lnTo>
                          <a:pt x="1154" y="30"/>
                        </a:lnTo>
                        <a:lnTo>
                          <a:pt x="1110" y="18"/>
                        </a:lnTo>
                        <a:lnTo>
                          <a:pt x="1064" y="10"/>
                        </a:lnTo>
                        <a:lnTo>
                          <a:pt x="1018" y="4"/>
                        </a:lnTo>
                        <a:lnTo>
                          <a:pt x="970" y="2"/>
                        </a:lnTo>
                        <a:lnTo>
                          <a:pt x="924" y="0"/>
                        </a:lnTo>
                        <a:lnTo>
                          <a:pt x="924" y="0"/>
                        </a:lnTo>
                        <a:lnTo>
                          <a:pt x="876" y="2"/>
                        </a:lnTo>
                        <a:lnTo>
                          <a:pt x="828" y="4"/>
                        </a:lnTo>
                        <a:lnTo>
                          <a:pt x="782" y="10"/>
                        </a:lnTo>
                        <a:lnTo>
                          <a:pt x="736" y="18"/>
                        </a:lnTo>
                        <a:lnTo>
                          <a:pt x="692" y="30"/>
                        </a:lnTo>
                        <a:lnTo>
                          <a:pt x="648" y="42"/>
                        </a:lnTo>
                        <a:lnTo>
                          <a:pt x="606" y="56"/>
                        </a:lnTo>
                        <a:lnTo>
                          <a:pt x="564" y="72"/>
                        </a:lnTo>
                        <a:lnTo>
                          <a:pt x="522" y="92"/>
                        </a:lnTo>
                        <a:lnTo>
                          <a:pt x="482" y="112"/>
                        </a:lnTo>
                        <a:lnTo>
                          <a:pt x="444" y="134"/>
                        </a:lnTo>
                        <a:lnTo>
                          <a:pt x="406" y="158"/>
                        </a:lnTo>
                        <a:lnTo>
                          <a:pt x="370" y="184"/>
                        </a:lnTo>
                        <a:lnTo>
                          <a:pt x="336" y="212"/>
                        </a:lnTo>
                        <a:lnTo>
                          <a:pt x="302" y="240"/>
                        </a:lnTo>
                        <a:lnTo>
                          <a:pt x="270" y="270"/>
                        </a:lnTo>
                        <a:lnTo>
                          <a:pt x="240" y="302"/>
                        </a:lnTo>
                        <a:lnTo>
                          <a:pt x="210" y="336"/>
                        </a:lnTo>
                        <a:lnTo>
                          <a:pt x="182" y="372"/>
                        </a:lnTo>
                        <a:lnTo>
                          <a:pt x="156" y="408"/>
                        </a:lnTo>
                        <a:lnTo>
                          <a:pt x="132" y="444"/>
                        </a:lnTo>
                        <a:lnTo>
                          <a:pt x="110" y="484"/>
                        </a:lnTo>
                        <a:lnTo>
                          <a:pt x="90" y="524"/>
                        </a:lnTo>
                        <a:lnTo>
                          <a:pt x="72" y="564"/>
                        </a:lnTo>
                        <a:lnTo>
                          <a:pt x="56" y="606"/>
                        </a:lnTo>
                        <a:lnTo>
                          <a:pt x="40" y="650"/>
                        </a:lnTo>
                        <a:lnTo>
                          <a:pt x="28" y="694"/>
                        </a:lnTo>
                        <a:lnTo>
                          <a:pt x="18" y="738"/>
                        </a:lnTo>
                        <a:lnTo>
                          <a:pt x="10" y="784"/>
                        </a:lnTo>
                        <a:lnTo>
                          <a:pt x="4" y="830"/>
                        </a:lnTo>
                        <a:lnTo>
                          <a:pt x="0" y="876"/>
                        </a:lnTo>
                        <a:lnTo>
                          <a:pt x="0" y="924"/>
                        </a:lnTo>
                        <a:lnTo>
                          <a:pt x="0" y="924"/>
                        </a:lnTo>
                        <a:lnTo>
                          <a:pt x="0" y="972"/>
                        </a:lnTo>
                        <a:lnTo>
                          <a:pt x="4" y="1018"/>
                        </a:lnTo>
                        <a:lnTo>
                          <a:pt x="10" y="1064"/>
                        </a:lnTo>
                        <a:lnTo>
                          <a:pt x="18" y="1110"/>
                        </a:lnTo>
                        <a:lnTo>
                          <a:pt x="28" y="1154"/>
                        </a:lnTo>
                        <a:lnTo>
                          <a:pt x="40" y="1198"/>
                        </a:lnTo>
                        <a:lnTo>
                          <a:pt x="56" y="1242"/>
                        </a:lnTo>
                        <a:lnTo>
                          <a:pt x="72" y="1284"/>
                        </a:lnTo>
                        <a:lnTo>
                          <a:pt x="90" y="1324"/>
                        </a:lnTo>
                        <a:lnTo>
                          <a:pt x="110" y="1364"/>
                        </a:lnTo>
                        <a:lnTo>
                          <a:pt x="132" y="1404"/>
                        </a:lnTo>
                        <a:lnTo>
                          <a:pt x="156" y="1440"/>
                        </a:lnTo>
                        <a:lnTo>
                          <a:pt x="182" y="1476"/>
                        </a:lnTo>
                        <a:lnTo>
                          <a:pt x="210" y="1512"/>
                        </a:lnTo>
                        <a:lnTo>
                          <a:pt x="240" y="1546"/>
                        </a:lnTo>
                        <a:lnTo>
                          <a:pt x="270" y="1578"/>
                        </a:lnTo>
                        <a:lnTo>
                          <a:pt x="302" y="1608"/>
                        </a:lnTo>
                        <a:lnTo>
                          <a:pt x="336" y="1638"/>
                        </a:lnTo>
                        <a:lnTo>
                          <a:pt x="370" y="1664"/>
                        </a:lnTo>
                        <a:lnTo>
                          <a:pt x="406" y="1690"/>
                        </a:lnTo>
                        <a:lnTo>
                          <a:pt x="444" y="1714"/>
                        </a:lnTo>
                        <a:lnTo>
                          <a:pt x="482" y="1736"/>
                        </a:lnTo>
                        <a:lnTo>
                          <a:pt x="522" y="1756"/>
                        </a:lnTo>
                        <a:lnTo>
                          <a:pt x="564" y="1776"/>
                        </a:lnTo>
                        <a:lnTo>
                          <a:pt x="606" y="1792"/>
                        </a:lnTo>
                        <a:lnTo>
                          <a:pt x="648" y="1806"/>
                        </a:lnTo>
                        <a:lnTo>
                          <a:pt x="692" y="1818"/>
                        </a:lnTo>
                        <a:lnTo>
                          <a:pt x="736" y="1830"/>
                        </a:lnTo>
                        <a:lnTo>
                          <a:pt x="782" y="1838"/>
                        </a:lnTo>
                        <a:lnTo>
                          <a:pt x="828" y="1844"/>
                        </a:lnTo>
                        <a:lnTo>
                          <a:pt x="876" y="1846"/>
                        </a:lnTo>
                        <a:lnTo>
                          <a:pt x="924" y="1848"/>
                        </a:lnTo>
                        <a:lnTo>
                          <a:pt x="924" y="1848"/>
                        </a:lnTo>
                        <a:lnTo>
                          <a:pt x="960" y="1848"/>
                        </a:lnTo>
                      </a:path>
                    </a:pathLst>
                  </a:custGeom>
                  <a:noFill/>
                  <a:ln w="1270">
                    <a:solidFill>
                      <a:srgbClr val="00B0F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023658" eaLnBrk="1" fontAlgn="t" latinLnBrk="0" hangingPunct="1">
                      <a:lnSpc>
                        <a:spcPct val="100000"/>
                      </a:lnSpc>
                      <a:spcBef>
                        <a:spcPct val="0"/>
                      </a:spcBef>
                      <a:spcAft>
                        <a:spcPct val="0"/>
                      </a:spcAft>
                      <a:buClrTx/>
                      <a:buSzTx/>
                      <a:buFontTx/>
                      <a:buNone/>
                      <a:tabLst/>
                      <a:defRPr/>
                    </a:pPr>
                    <a:endParaRPr kumimoji="0" lang="zh-CN" altLang="en-US" sz="1200" b="0" i="0" u="none" strike="noStrike" kern="0" cap="none" spc="0" normalizeH="0" noProof="0" dirty="0">
                      <a:ln>
                        <a:noFill/>
                      </a:ln>
                      <a:solidFill>
                        <a:srgbClr val="C00000"/>
                      </a:solidFill>
                      <a:effectLst/>
                      <a:uLnTx/>
                      <a:uFillTx/>
                      <a:latin typeface="Huawei Sans" panose="020C0503030203020204" pitchFamily="34" charset="0"/>
                      <a:cs typeface="Huawei Sans" panose="020C0503030203020204" pitchFamily="34" charset="0"/>
                      <a:sym typeface="+mn-lt"/>
                    </a:endParaRPr>
                  </a:p>
                </p:txBody>
              </p:sp>
              <p:sp>
                <p:nvSpPr>
                  <p:cNvPr id="28" name="Freeform 8"/>
                  <p:cNvSpPr>
                    <a:spLocks/>
                  </p:cNvSpPr>
                  <p:nvPr/>
                </p:nvSpPr>
                <p:spPr bwMode="auto">
                  <a:xfrm>
                    <a:off x="14781440" y="5036231"/>
                    <a:ext cx="666750" cy="739775"/>
                  </a:xfrm>
                  <a:custGeom>
                    <a:avLst/>
                    <a:gdLst/>
                    <a:ahLst/>
                    <a:cxnLst>
                      <a:cxn ang="0">
                        <a:pos x="420" y="0"/>
                      </a:cxn>
                      <a:cxn ang="0">
                        <a:pos x="420" y="0"/>
                      </a:cxn>
                      <a:cxn ang="0">
                        <a:pos x="402" y="40"/>
                      </a:cxn>
                      <a:cxn ang="0">
                        <a:pos x="382" y="82"/>
                      </a:cxn>
                      <a:cxn ang="0">
                        <a:pos x="360" y="122"/>
                      </a:cxn>
                      <a:cxn ang="0">
                        <a:pos x="334" y="160"/>
                      </a:cxn>
                      <a:cxn ang="0">
                        <a:pos x="308" y="198"/>
                      </a:cxn>
                      <a:cxn ang="0">
                        <a:pos x="280" y="236"/>
                      </a:cxn>
                      <a:cxn ang="0">
                        <a:pos x="250" y="270"/>
                      </a:cxn>
                      <a:cxn ang="0">
                        <a:pos x="216" y="306"/>
                      </a:cxn>
                      <a:cxn ang="0">
                        <a:pos x="216" y="306"/>
                      </a:cxn>
                      <a:cxn ang="0">
                        <a:pos x="192" y="330"/>
                      </a:cxn>
                      <a:cxn ang="0">
                        <a:pos x="166" y="352"/>
                      </a:cxn>
                      <a:cxn ang="0">
                        <a:pos x="140" y="374"/>
                      </a:cxn>
                      <a:cxn ang="0">
                        <a:pos x="112" y="394"/>
                      </a:cxn>
                      <a:cxn ang="0">
                        <a:pos x="86" y="414"/>
                      </a:cxn>
                      <a:cxn ang="0">
                        <a:pos x="58" y="432"/>
                      </a:cxn>
                      <a:cxn ang="0">
                        <a:pos x="30" y="450"/>
                      </a:cxn>
                      <a:cxn ang="0">
                        <a:pos x="0" y="466"/>
                      </a:cxn>
                    </a:cxnLst>
                    <a:rect l="0" t="0" r="r" b="b"/>
                    <a:pathLst>
                      <a:path w="420" h="466">
                        <a:moveTo>
                          <a:pt x="420" y="0"/>
                        </a:moveTo>
                        <a:lnTo>
                          <a:pt x="420" y="0"/>
                        </a:lnTo>
                        <a:lnTo>
                          <a:pt x="402" y="40"/>
                        </a:lnTo>
                        <a:lnTo>
                          <a:pt x="382" y="82"/>
                        </a:lnTo>
                        <a:lnTo>
                          <a:pt x="360" y="122"/>
                        </a:lnTo>
                        <a:lnTo>
                          <a:pt x="334" y="160"/>
                        </a:lnTo>
                        <a:lnTo>
                          <a:pt x="308" y="198"/>
                        </a:lnTo>
                        <a:lnTo>
                          <a:pt x="280" y="236"/>
                        </a:lnTo>
                        <a:lnTo>
                          <a:pt x="250" y="270"/>
                        </a:lnTo>
                        <a:lnTo>
                          <a:pt x="216" y="306"/>
                        </a:lnTo>
                        <a:lnTo>
                          <a:pt x="216" y="306"/>
                        </a:lnTo>
                        <a:lnTo>
                          <a:pt x="192" y="330"/>
                        </a:lnTo>
                        <a:lnTo>
                          <a:pt x="166" y="352"/>
                        </a:lnTo>
                        <a:lnTo>
                          <a:pt x="140" y="374"/>
                        </a:lnTo>
                        <a:lnTo>
                          <a:pt x="112" y="394"/>
                        </a:lnTo>
                        <a:lnTo>
                          <a:pt x="86" y="414"/>
                        </a:lnTo>
                        <a:lnTo>
                          <a:pt x="58" y="432"/>
                        </a:lnTo>
                        <a:lnTo>
                          <a:pt x="30" y="450"/>
                        </a:lnTo>
                        <a:lnTo>
                          <a:pt x="0" y="466"/>
                        </a:lnTo>
                      </a:path>
                    </a:pathLst>
                  </a:custGeom>
                  <a:noFill/>
                  <a:ln w="1270">
                    <a:solidFill>
                      <a:srgbClr val="00B0F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023658" eaLnBrk="1" fontAlgn="t" latinLnBrk="0" hangingPunct="1">
                      <a:lnSpc>
                        <a:spcPct val="100000"/>
                      </a:lnSpc>
                      <a:spcBef>
                        <a:spcPct val="0"/>
                      </a:spcBef>
                      <a:spcAft>
                        <a:spcPct val="0"/>
                      </a:spcAft>
                      <a:buClrTx/>
                      <a:buSzTx/>
                      <a:buFontTx/>
                      <a:buNone/>
                      <a:tabLst/>
                      <a:defRPr/>
                    </a:pPr>
                    <a:endParaRPr kumimoji="0" lang="zh-CN" altLang="en-US" sz="1200" b="0" i="0" u="none" strike="noStrike" kern="0" cap="none" spc="0" normalizeH="0" noProof="0" dirty="0">
                      <a:ln>
                        <a:noFill/>
                      </a:ln>
                      <a:solidFill>
                        <a:srgbClr val="C00000"/>
                      </a:solidFill>
                      <a:effectLst/>
                      <a:uLnTx/>
                      <a:uFillTx/>
                      <a:latin typeface="Huawei Sans" panose="020C0503030203020204" pitchFamily="34" charset="0"/>
                      <a:cs typeface="Huawei Sans" panose="020C0503030203020204" pitchFamily="34" charset="0"/>
                      <a:sym typeface="+mn-lt"/>
                    </a:endParaRPr>
                  </a:p>
                </p:txBody>
              </p:sp>
              <p:sp>
                <p:nvSpPr>
                  <p:cNvPr id="29" name="Freeform 11"/>
                  <p:cNvSpPr>
                    <a:spLocks/>
                  </p:cNvSpPr>
                  <p:nvPr/>
                </p:nvSpPr>
                <p:spPr bwMode="auto">
                  <a:xfrm>
                    <a:off x="13489215" y="3636056"/>
                    <a:ext cx="2292350" cy="2543175"/>
                  </a:xfrm>
                  <a:custGeom>
                    <a:avLst/>
                    <a:gdLst/>
                    <a:ahLst/>
                    <a:cxnLst>
                      <a:cxn ang="0">
                        <a:pos x="0" y="1532"/>
                      </a:cxn>
                      <a:cxn ang="0">
                        <a:pos x="0" y="1532"/>
                      </a:cxn>
                      <a:cxn ang="0">
                        <a:pos x="44" y="1548"/>
                      </a:cxn>
                      <a:cxn ang="0">
                        <a:pos x="90" y="1562"/>
                      </a:cxn>
                      <a:cxn ang="0">
                        <a:pos x="136" y="1574"/>
                      </a:cxn>
                      <a:cxn ang="0">
                        <a:pos x="182" y="1584"/>
                      </a:cxn>
                      <a:cxn ang="0">
                        <a:pos x="230" y="1592"/>
                      </a:cxn>
                      <a:cxn ang="0">
                        <a:pos x="278" y="1596"/>
                      </a:cxn>
                      <a:cxn ang="0">
                        <a:pos x="328" y="1600"/>
                      </a:cxn>
                      <a:cxn ang="0">
                        <a:pos x="378" y="1602"/>
                      </a:cxn>
                      <a:cxn ang="0">
                        <a:pos x="378" y="1602"/>
                      </a:cxn>
                      <a:cxn ang="0">
                        <a:pos x="432" y="1600"/>
                      </a:cxn>
                      <a:cxn ang="0">
                        <a:pos x="486" y="1596"/>
                      </a:cxn>
                      <a:cxn ang="0">
                        <a:pos x="540" y="1588"/>
                      </a:cxn>
                      <a:cxn ang="0">
                        <a:pos x="592" y="1580"/>
                      </a:cxn>
                      <a:cxn ang="0">
                        <a:pos x="644" y="1568"/>
                      </a:cxn>
                      <a:cxn ang="0">
                        <a:pos x="694" y="1554"/>
                      </a:cxn>
                      <a:cxn ang="0">
                        <a:pos x="744" y="1536"/>
                      </a:cxn>
                      <a:cxn ang="0">
                        <a:pos x="792" y="1518"/>
                      </a:cxn>
                      <a:cxn ang="0">
                        <a:pos x="840" y="1496"/>
                      </a:cxn>
                      <a:cxn ang="0">
                        <a:pos x="886" y="1472"/>
                      </a:cxn>
                      <a:cxn ang="0">
                        <a:pos x="930" y="1446"/>
                      </a:cxn>
                      <a:cxn ang="0">
                        <a:pos x="974" y="1418"/>
                      </a:cxn>
                      <a:cxn ang="0">
                        <a:pos x="1016" y="1390"/>
                      </a:cxn>
                      <a:cxn ang="0">
                        <a:pos x="1056" y="1358"/>
                      </a:cxn>
                      <a:cxn ang="0">
                        <a:pos x="1094" y="1324"/>
                      </a:cxn>
                      <a:cxn ang="0">
                        <a:pos x="1132" y="1288"/>
                      </a:cxn>
                      <a:cxn ang="0">
                        <a:pos x="1166" y="1252"/>
                      </a:cxn>
                      <a:cxn ang="0">
                        <a:pos x="1200" y="1212"/>
                      </a:cxn>
                      <a:cxn ang="0">
                        <a:pos x="1232" y="1172"/>
                      </a:cxn>
                      <a:cxn ang="0">
                        <a:pos x="1262" y="1130"/>
                      </a:cxn>
                      <a:cxn ang="0">
                        <a:pos x="1290" y="1088"/>
                      </a:cxn>
                      <a:cxn ang="0">
                        <a:pos x="1316" y="1042"/>
                      </a:cxn>
                      <a:cxn ang="0">
                        <a:pos x="1338" y="996"/>
                      </a:cxn>
                      <a:cxn ang="0">
                        <a:pos x="1360" y="950"/>
                      </a:cxn>
                      <a:cxn ang="0">
                        <a:pos x="1380" y="900"/>
                      </a:cxn>
                      <a:cxn ang="0">
                        <a:pos x="1396" y="852"/>
                      </a:cxn>
                      <a:cxn ang="0">
                        <a:pos x="1410" y="800"/>
                      </a:cxn>
                      <a:cxn ang="0">
                        <a:pos x="1422" y="750"/>
                      </a:cxn>
                      <a:cxn ang="0">
                        <a:pos x="1432" y="696"/>
                      </a:cxn>
                      <a:cxn ang="0">
                        <a:pos x="1438" y="644"/>
                      </a:cxn>
                      <a:cxn ang="0">
                        <a:pos x="1442" y="588"/>
                      </a:cxn>
                      <a:cxn ang="0">
                        <a:pos x="1444" y="534"/>
                      </a:cxn>
                      <a:cxn ang="0">
                        <a:pos x="1444" y="534"/>
                      </a:cxn>
                      <a:cxn ang="0">
                        <a:pos x="1444" y="498"/>
                      </a:cxn>
                      <a:cxn ang="0">
                        <a:pos x="1442" y="462"/>
                      </a:cxn>
                      <a:cxn ang="0">
                        <a:pos x="1438" y="426"/>
                      </a:cxn>
                      <a:cxn ang="0">
                        <a:pos x="1434" y="390"/>
                      </a:cxn>
                      <a:cxn ang="0">
                        <a:pos x="1422" y="320"/>
                      </a:cxn>
                      <a:cxn ang="0">
                        <a:pos x="1406" y="252"/>
                      </a:cxn>
                      <a:cxn ang="0">
                        <a:pos x="1386" y="186"/>
                      </a:cxn>
                      <a:cxn ang="0">
                        <a:pos x="1362" y="122"/>
                      </a:cxn>
                      <a:cxn ang="0">
                        <a:pos x="1332" y="60"/>
                      </a:cxn>
                      <a:cxn ang="0">
                        <a:pos x="1300" y="0"/>
                      </a:cxn>
                    </a:cxnLst>
                    <a:rect l="0" t="0" r="r" b="b"/>
                    <a:pathLst>
                      <a:path w="1444" h="1602">
                        <a:moveTo>
                          <a:pt x="0" y="1532"/>
                        </a:moveTo>
                        <a:lnTo>
                          <a:pt x="0" y="1532"/>
                        </a:lnTo>
                        <a:lnTo>
                          <a:pt x="44" y="1548"/>
                        </a:lnTo>
                        <a:lnTo>
                          <a:pt x="90" y="1562"/>
                        </a:lnTo>
                        <a:lnTo>
                          <a:pt x="136" y="1574"/>
                        </a:lnTo>
                        <a:lnTo>
                          <a:pt x="182" y="1584"/>
                        </a:lnTo>
                        <a:lnTo>
                          <a:pt x="230" y="1592"/>
                        </a:lnTo>
                        <a:lnTo>
                          <a:pt x="278" y="1596"/>
                        </a:lnTo>
                        <a:lnTo>
                          <a:pt x="328" y="1600"/>
                        </a:lnTo>
                        <a:lnTo>
                          <a:pt x="378" y="1602"/>
                        </a:lnTo>
                        <a:lnTo>
                          <a:pt x="378" y="1602"/>
                        </a:lnTo>
                        <a:lnTo>
                          <a:pt x="432" y="1600"/>
                        </a:lnTo>
                        <a:lnTo>
                          <a:pt x="486" y="1596"/>
                        </a:lnTo>
                        <a:lnTo>
                          <a:pt x="540" y="1588"/>
                        </a:lnTo>
                        <a:lnTo>
                          <a:pt x="592" y="1580"/>
                        </a:lnTo>
                        <a:lnTo>
                          <a:pt x="644" y="1568"/>
                        </a:lnTo>
                        <a:lnTo>
                          <a:pt x="694" y="1554"/>
                        </a:lnTo>
                        <a:lnTo>
                          <a:pt x="744" y="1536"/>
                        </a:lnTo>
                        <a:lnTo>
                          <a:pt x="792" y="1518"/>
                        </a:lnTo>
                        <a:lnTo>
                          <a:pt x="840" y="1496"/>
                        </a:lnTo>
                        <a:lnTo>
                          <a:pt x="886" y="1472"/>
                        </a:lnTo>
                        <a:lnTo>
                          <a:pt x="930" y="1446"/>
                        </a:lnTo>
                        <a:lnTo>
                          <a:pt x="974" y="1418"/>
                        </a:lnTo>
                        <a:lnTo>
                          <a:pt x="1016" y="1390"/>
                        </a:lnTo>
                        <a:lnTo>
                          <a:pt x="1056" y="1358"/>
                        </a:lnTo>
                        <a:lnTo>
                          <a:pt x="1094" y="1324"/>
                        </a:lnTo>
                        <a:lnTo>
                          <a:pt x="1132" y="1288"/>
                        </a:lnTo>
                        <a:lnTo>
                          <a:pt x="1166" y="1252"/>
                        </a:lnTo>
                        <a:lnTo>
                          <a:pt x="1200" y="1212"/>
                        </a:lnTo>
                        <a:lnTo>
                          <a:pt x="1232" y="1172"/>
                        </a:lnTo>
                        <a:lnTo>
                          <a:pt x="1262" y="1130"/>
                        </a:lnTo>
                        <a:lnTo>
                          <a:pt x="1290" y="1088"/>
                        </a:lnTo>
                        <a:lnTo>
                          <a:pt x="1316" y="1042"/>
                        </a:lnTo>
                        <a:lnTo>
                          <a:pt x="1338" y="996"/>
                        </a:lnTo>
                        <a:lnTo>
                          <a:pt x="1360" y="950"/>
                        </a:lnTo>
                        <a:lnTo>
                          <a:pt x="1380" y="900"/>
                        </a:lnTo>
                        <a:lnTo>
                          <a:pt x="1396" y="852"/>
                        </a:lnTo>
                        <a:lnTo>
                          <a:pt x="1410" y="800"/>
                        </a:lnTo>
                        <a:lnTo>
                          <a:pt x="1422" y="750"/>
                        </a:lnTo>
                        <a:lnTo>
                          <a:pt x="1432" y="696"/>
                        </a:lnTo>
                        <a:lnTo>
                          <a:pt x="1438" y="644"/>
                        </a:lnTo>
                        <a:lnTo>
                          <a:pt x="1442" y="588"/>
                        </a:lnTo>
                        <a:lnTo>
                          <a:pt x="1444" y="534"/>
                        </a:lnTo>
                        <a:lnTo>
                          <a:pt x="1444" y="534"/>
                        </a:lnTo>
                        <a:lnTo>
                          <a:pt x="1444" y="498"/>
                        </a:lnTo>
                        <a:lnTo>
                          <a:pt x="1442" y="462"/>
                        </a:lnTo>
                        <a:lnTo>
                          <a:pt x="1438" y="426"/>
                        </a:lnTo>
                        <a:lnTo>
                          <a:pt x="1434" y="390"/>
                        </a:lnTo>
                        <a:lnTo>
                          <a:pt x="1422" y="320"/>
                        </a:lnTo>
                        <a:lnTo>
                          <a:pt x="1406" y="252"/>
                        </a:lnTo>
                        <a:lnTo>
                          <a:pt x="1386" y="186"/>
                        </a:lnTo>
                        <a:lnTo>
                          <a:pt x="1362" y="122"/>
                        </a:lnTo>
                        <a:lnTo>
                          <a:pt x="1332" y="60"/>
                        </a:lnTo>
                        <a:lnTo>
                          <a:pt x="1300" y="0"/>
                        </a:lnTo>
                      </a:path>
                    </a:pathLst>
                  </a:custGeom>
                  <a:noFill/>
                  <a:ln w="1270">
                    <a:solidFill>
                      <a:srgbClr val="00B0F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023658" eaLnBrk="1" fontAlgn="t" latinLnBrk="0" hangingPunct="1">
                      <a:lnSpc>
                        <a:spcPct val="100000"/>
                      </a:lnSpc>
                      <a:spcBef>
                        <a:spcPct val="0"/>
                      </a:spcBef>
                      <a:spcAft>
                        <a:spcPct val="0"/>
                      </a:spcAft>
                      <a:buClrTx/>
                      <a:buSzTx/>
                      <a:buFontTx/>
                      <a:buNone/>
                      <a:tabLst/>
                      <a:defRPr/>
                    </a:pPr>
                    <a:endParaRPr kumimoji="0" lang="zh-CN" altLang="en-US" sz="1200" b="0" i="0" u="none" strike="noStrike" kern="0" cap="none" spc="0" normalizeH="0" noProof="0" dirty="0">
                      <a:ln>
                        <a:noFill/>
                      </a:ln>
                      <a:solidFill>
                        <a:srgbClr val="C00000"/>
                      </a:solidFill>
                      <a:effectLst/>
                      <a:uLnTx/>
                      <a:uFillTx/>
                      <a:latin typeface="Huawei Sans" panose="020C0503030203020204" pitchFamily="34" charset="0"/>
                      <a:cs typeface="Huawei Sans" panose="020C0503030203020204" pitchFamily="34" charset="0"/>
                      <a:sym typeface="+mn-lt"/>
                    </a:endParaRPr>
                  </a:p>
                </p:txBody>
              </p:sp>
            </p:grpSp>
          </p:grpSp>
          <p:sp>
            <p:nvSpPr>
              <p:cNvPr id="24" name="矩形 23"/>
              <p:cNvSpPr/>
              <p:nvPr/>
            </p:nvSpPr>
            <p:spPr>
              <a:xfrm>
                <a:off x="5288669" y="3256679"/>
                <a:ext cx="1449993" cy="621208"/>
              </a:xfrm>
              <a:prstGeom prst="rect">
                <a:avLst/>
              </a:prstGeom>
            </p:spPr>
            <p:txBody>
              <a:bodyPr wrap="square">
                <a:spAutoFit/>
              </a:bodyPr>
              <a:lstStyle/>
              <a:p>
                <a:pPr lvl="0" algn="ctr" defTabSz="1022627" fontAlgn="t">
                  <a:spcBef>
                    <a:spcPct val="0"/>
                  </a:spcBef>
                  <a:spcAft>
                    <a:spcPct val="0"/>
                  </a:spcAft>
                </a:pPr>
                <a:r>
                  <a:rPr b="1" u="none" dirty="0">
                    <a:solidFill>
                      <a:srgbClr val="000000"/>
                    </a:solidFill>
                    <a:latin typeface="Huawei Sans" panose="020C0503030203020204" pitchFamily="34" charset="0"/>
                    <a:cs typeface="Huawei Sans" panose="020C0503030203020204" pitchFamily="34" charset="0"/>
                  </a:rPr>
                  <a:t>User management</a:t>
                </a:r>
                <a:endParaRPr lang="en-US" altLang="zh-CN" b="1" kern="0" dirty="0">
                  <a:solidFill>
                    <a:srgbClr val="000000"/>
                  </a:solidFill>
                  <a:latin typeface="Huawei Sans" panose="020C0503030203020204" pitchFamily="34" charset="0"/>
                  <a:cs typeface="Huawei Sans" panose="020C0503030203020204" pitchFamily="34" charset="0"/>
                  <a:sym typeface="+mn-lt"/>
                </a:endParaRPr>
              </a:p>
            </p:txBody>
          </p:sp>
        </p:grpSp>
        <p:grpSp>
          <p:nvGrpSpPr>
            <p:cNvPr id="11" name="组合 10"/>
            <p:cNvGrpSpPr/>
            <p:nvPr/>
          </p:nvGrpSpPr>
          <p:grpSpPr>
            <a:xfrm>
              <a:off x="3628009" y="1931076"/>
              <a:ext cx="831133" cy="751750"/>
              <a:chOff x="2728026" y="3226707"/>
              <a:chExt cx="825477" cy="751750"/>
            </a:xfrm>
          </p:grpSpPr>
          <p:grpSp>
            <p:nvGrpSpPr>
              <p:cNvPr id="16" name="组合 431"/>
              <p:cNvGrpSpPr/>
              <p:nvPr/>
            </p:nvGrpSpPr>
            <p:grpSpPr>
              <a:xfrm>
                <a:off x="2745517" y="3226707"/>
                <a:ext cx="794506" cy="751750"/>
                <a:chOff x="3111387" y="1744896"/>
                <a:chExt cx="2646461" cy="2636589"/>
              </a:xfrm>
            </p:grpSpPr>
            <p:sp>
              <p:nvSpPr>
                <p:cNvPr id="18" name="椭圆 17"/>
                <p:cNvSpPr/>
                <p:nvPr/>
              </p:nvSpPr>
              <p:spPr>
                <a:xfrm>
                  <a:off x="3111387" y="1744896"/>
                  <a:ext cx="2570491" cy="2570492"/>
                </a:xfrm>
                <a:prstGeom prst="ellipse">
                  <a:avLst/>
                </a:prstGeom>
                <a:gradFill flip="none" rotWithShape="1">
                  <a:gsLst>
                    <a:gs pos="0">
                      <a:srgbClr val="4F81BD">
                        <a:lumMod val="40000"/>
                        <a:lumOff val="60000"/>
                        <a:alpha val="86000"/>
                      </a:srgbClr>
                    </a:gs>
                    <a:gs pos="18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6350" cap="flat" cmpd="sng" algn="ctr">
                  <a:solidFill>
                    <a:srgbClr val="00B0F0"/>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txBody>
                <a:bodyPr anchor="ctr"/>
                <a:lstStyle/>
                <a:p>
                  <a:pPr marL="0" marR="0" lvl="0" indent="0" algn="ctr" defTabSz="1023658" eaLnBrk="1" fontAlgn="t" latinLnBrk="0" hangingPunct="1">
                    <a:lnSpc>
                      <a:spcPct val="100000"/>
                    </a:lnSpc>
                    <a:spcBef>
                      <a:spcPct val="0"/>
                    </a:spcBef>
                    <a:spcAft>
                      <a:spcPct val="0"/>
                    </a:spcAft>
                    <a:buClr>
                      <a:srgbClr val="CC9900"/>
                    </a:buClr>
                    <a:buSzTx/>
                    <a:buFont typeface="Wingdings" pitchFamily="2" charset="2"/>
                    <a:buChar char="n"/>
                    <a:tabLst/>
                    <a:defRPr/>
                  </a:pPr>
                  <a:endParaRPr kumimoji="0" lang="zh-CN" altLang="en-US" sz="1200" b="0" i="0" u="none" strike="noStrike" kern="0" cap="none" spc="0" normalizeH="0" noProof="0" dirty="0">
                    <a:ln>
                      <a:noFill/>
                    </a:ln>
                    <a:solidFill>
                      <a:srgbClr val="C00000"/>
                    </a:solidFill>
                    <a:effectLst/>
                    <a:uLnTx/>
                    <a:uFillTx/>
                    <a:latin typeface="Huawei Sans" panose="020C0503030203020204" pitchFamily="34" charset="0"/>
                    <a:cs typeface="Huawei Sans" panose="020C0503030203020204" pitchFamily="34" charset="0"/>
                    <a:sym typeface="+mn-lt"/>
                  </a:endParaRPr>
                </a:p>
              </p:txBody>
            </p:sp>
            <p:grpSp>
              <p:nvGrpSpPr>
                <p:cNvPr id="19" name="组合 153"/>
                <p:cNvGrpSpPr/>
                <p:nvPr/>
              </p:nvGrpSpPr>
              <p:grpSpPr>
                <a:xfrm>
                  <a:off x="3198715" y="1819779"/>
                  <a:ext cx="2559133" cy="2561706"/>
                  <a:chOff x="12622440" y="3016931"/>
                  <a:chExt cx="3159125" cy="3162300"/>
                </a:xfrm>
              </p:grpSpPr>
              <p:sp>
                <p:nvSpPr>
                  <p:cNvPr id="20" name="Freeform 7"/>
                  <p:cNvSpPr>
                    <a:spLocks/>
                  </p:cNvSpPr>
                  <p:nvPr/>
                </p:nvSpPr>
                <p:spPr bwMode="auto">
                  <a:xfrm>
                    <a:off x="12622440" y="3016931"/>
                    <a:ext cx="2933700" cy="2933701"/>
                  </a:xfrm>
                  <a:custGeom>
                    <a:avLst/>
                    <a:gdLst/>
                    <a:ahLst/>
                    <a:cxnLst>
                      <a:cxn ang="0">
                        <a:pos x="1848" y="924"/>
                      </a:cxn>
                      <a:cxn ang="0">
                        <a:pos x="1842" y="830"/>
                      </a:cxn>
                      <a:cxn ang="0">
                        <a:pos x="1828" y="738"/>
                      </a:cxn>
                      <a:cxn ang="0">
                        <a:pos x="1806" y="650"/>
                      </a:cxn>
                      <a:cxn ang="0">
                        <a:pos x="1774" y="564"/>
                      </a:cxn>
                      <a:cxn ang="0">
                        <a:pos x="1736" y="484"/>
                      </a:cxn>
                      <a:cxn ang="0">
                        <a:pos x="1690" y="408"/>
                      </a:cxn>
                      <a:cxn ang="0">
                        <a:pos x="1636" y="336"/>
                      </a:cxn>
                      <a:cxn ang="0">
                        <a:pos x="1576" y="270"/>
                      </a:cxn>
                      <a:cxn ang="0">
                        <a:pos x="1510" y="212"/>
                      </a:cxn>
                      <a:cxn ang="0">
                        <a:pos x="1440" y="158"/>
                      </a:cxn>
                      <a:cxn ang="0">
                        <a:pos x="1364" y="112"/>
                      </a:cxn>
                      <a:cxn ang="0">
                        <a:pos x="1282" y="72"/>
                      </a:cxn>
                      <a:cxn ang="0">
                        <a:pos x="1198" y="42"/>
                      </a:cxn>
                      <a:cxn ang="0">
                        <a:pos x="1110" y="18"/>
                      </a:cxn>
                      <a:cxn ang="0">
                        <a:pos x="1018" y="4"/>
                      </a:cxn>
                      <a:cxn ang="0">
                        <a:pos x="924" y="0"/>
                      </a:cxn>
                      <a:cxn ang="0">
                        <a:pos x="876" y="2"/>
                      </a:cxn>
                      <a:cxn ang="0">
                        <a:pos x="782" y="10"/>
                      </a:cxn>
                      <a:cxn ang="0">
                        <a:pos x="692" y="30"/>
                      </a:cxn>
                      <a:cxn ang="0">
                        <a:pos x="606" y="56"/>
                      </a:cxn>
                      <a:cxn ang="0">
                        <a:pos x="522" y="92"/>
                      </a:cxn>
                      <a:cxn ang="0">
                        <a:pos x="444" y="134"/>
                      </a:cxn>
                      <a:cxn ang="0">
                        <a:pos x="370" y="184"/>
                      </a:cxn>
                      <a:cxn ang="0">
                        <a:pos x="302" y="240"/>
                      </a:cxn>
                      <a:cxn ang="0">
                        <a:pos x="240" y="302"/>
                      </a:cxn>
                      <a:cxn ang="0">
                        <a:pos x="182" y="372"/>
                      </a:cxn>
                      <a:cxn ang="0">
                        <a:pos x="132" y="444"/>
                      </a:cxn>
                      <a:cxn ang="0">
                        <a:pos x="90" y="524"/>
                      </a:cxn>
                      <a:cxn ang="0">
                        <a:pos x="56" y="606"/>
                      </a:cxn>
                      <a:cxn ang="0">
                        <a:pos x="28" y="694"/>
                      </a:cxn>
                      <a:cxn ang="0">
                        <a:pos x="10" y="784"/>
                      </a:cxn>
                      <a:cxn ang="0">
                        <a:pos x="0" y="876"/>
                      </a:cxn>
                      <a:cxn ang="0">
                        <a:pos x="0" y="924"/>
                      </a:cxn>
                      <a:cxn ang="0">
                        <a:pos x="4" y="1018"/>
                      </a:cxn>
                      <a:cxn ang="0">
                        <a:pos x="18" y="1110"/>
                      </a:cxn>
                      <a:cxn ang="0">
                        <a:pos x="40" y="1198"/>
                      </a:cxn>
                      <a:cxn ang="0">
                        <a:pos x="72" y="1284"/>
                      </a:cxn>
                      <a:cxn ang="0">
                        <a:pos x="110" y="1364"/>
                      </a:cxn>
                      <a:cxn ang="0">
                        <a:pos x="156" y="1440"/>
                      </a:cxn>
                      <a:cxn ang="0">
                        <a:pos x="210" y="1512"/>
                      </a:cxn>
                      <a:cxn ang="0">
                        <a:pos x="270" y="1578"/>
                      </a:cxn>
                      <a:cxn ang="0">
                        <a:pos x="336" y="1638"/>
                      </a:cxn>
                      <a:cxn ang="0">
                        <a:pos x="406" y="1690"/>
                      </a:cxn>
                      <a:cxn ang="0">
                        <a:pos x="482" y="1736"/>
                      </a:cxn>
                      <a:cxn ang="0">
                        <a:pos x="564" y="1776"/>
                      </a:cxn>
                      <a:cxn ang="0">
                        <a:pos x="648" y="1806"/>
                      </a:cxn>
                      <a:cxn ang="0">
                        <a:pos x="736" y="1830"/>
                      </a:cxn>
                      <a:cxn ang="0">
                        <a:pos x="828" y="1844"/>
                      </a:cxn>
                      <a:cxn ang="0">
                        <a:pos x="924" y="1848"/>
                      </a:cxn>
                      <a:cxn ang="0">
                        <a:pos x="960" y="1848"/>
                      </a:cxn>
                    </a:cxnLst>
                    <a:rect l="0" t="0" r="r" b="b"/>
                    <a:pathLst>
                      <a:path w="1848" h="1848">
                        <a:moveTo>
                          <a:pt x="1848" y="924"/>
                        </a:moveTo>
                        <a:lnTo>
                          <a:pt x="1848" y="924"/>
                        </a:lnTo>
                        <a:lnTo>
                          <a:pt x="1846" y="876"/>
                        </a:lnTo>
                        <a:lnTo>
                          <a:pt x="1842" y="830"/>
                        </a:lnTo>
                        <a:lnTo>
                          <a:pt x="1836" y="784"/>
                        </a:lnTo>
                        <a:lnTo>
                          <a:pt x="1828" y="738"/>
                        </a:lnTo>
                        <a:lnTo>
                          <a:pt x="1818" y="694"/>
                        </a:lnTo>
                        <a:lnTo>
                          <a:pt x="1806" y="650"/>
                        </a:lnTo>
                        <a:lnTo>
                          <a:pt x="1790" y="606"/>
                        </a:lnTo>
                        <a:lnTo>
                          <a:pt x="1774" y="564"/>
                        </a:lnTo>
                        <a:lnTo>
                          <a:pt x="1756" y="524"/>
                        </a:lnTo>
                        <a:lnTo>
                          <a:pt x="1736" y="484"/>
                        </a:lnTo>
                        <a:lnTo>
                          <a:pt x="1714" y="444"/>
                        </a:lnTo>
                        <a:lnTo>
                          <a:pt x="1690" y="408"/>
                        </a:lnTo>
                        <a:lnTo>
                          <a:pt x="1664" y="372"/>
                        </a:lnTo>
                        <a:lnTo>
                          <a:pt x="1636" y="336"/>
                        </a:lnTo>
                        <a:lnTo>
                          <a:pt x="1606" y="302"/>
                        </a:lnTo>
                        <a:lnTo>
                          <a:pt x="1576" y="270"/>
                        </a:lnTo>
                        <a:lnTo>
                          <a:pt x="1544" y="240"/>
                        </a:lnTo>
                        <a:lnTo>
                          <a:pt x="1510" y="212"/>
                        </a:lnTo>
                        <a:lnTo>
                          <a:pt x="1476" y="184"/>
                        </a:lnTo>
                        <a:lnTo>
                          <a:pt x="1440" y="158"/>
                        </a:lnTo>
                        <a:lnTo>
                          <a:pt x="1402" y="134"/>
                        </a:lnTo>
                        <a:lnTo>
                          <a:pt x="1364" y="112"/>
                        </a:lnTo>
                        <a:lnTo>
                          <a:pt x="1324" y="92"/>
                        </a:lnTo>
                        <a:lnTo>
                          <a:pt x="1282" y="72"/>
                        </a:lnTo>
                        <a:lnTo>
                          <a:pt x="1240" y="56"/>
                        </a:lnTo>
                        <a:lnTo>
                          <a:pt x="1198" y="42"/>
                        </a:lnTo>
                        <a:lnTo>
                          <a:pt x="1154" y="30"/>
                        </a:lnTo>
                        <a:lnTo>
                          <a:pt x="1110" y="18"/>
                        </a:lnTo>
                        <a:lnTo>
                          <a:pt x="1064" y="10"/>
                        </a:lnTo>
                        <a:lnTo>
                          <a:pt x="1018" y="4"/>
                        </a:lnTo>
                        <a:lnTo>
                          <a:pt x="970" y="2"/>
                        </a:lnTo>
                        <a:lnTo>
                          <a:pt x="924" y="0"/>
                        </a:lnTo>
                        <a:lnTo>
                          <a:pt x="924" y="0"/>
                        </a:lnTo>
                        <a:lnTo>
                          <a:pt x="876" y="2"/>
                        </a:lnTo>
                        <a:lnTo>
                          <a:pt x="828" y="4"/>
                        </a:lnTo>
                        <a:lnTo>
                          <a:pt x="782" y="10"/>
                        </a:lnTo>
                        <a:lnTo>
                          <a:pt x="736" y="18"/>
                        </a:lnTo>
                        <a:lnTo>
                          <a:pt x="692" y="30"/>
                        </a:lnTo>
                        <a:lnTo>
                          <a:pt x="648" y="42"/>
                        </a:lnTo>
                        <a:lnTo>
                          <a:pt x="606" y="56"/>
                        </a:lnTo>
                        <a:lnTo>
                          <a:pt x="564" y="72"/>
                        </a:lnTo>
                        <a:lnTo>
                          <a:pt x="522" y="92"/>
                        </a:lnTo>
                        <a:lnTo>
                          <a:pt x="482" y="112"/>
                        </a:lnTo>
                        <a:lnTo>
                          <a:pt x="444" y="134"/>
                        </a:lnTo>
                        <a:lnTo>
                          <a:pt x="406" y="158"/>
                        </a:lnTo>
                        <a:lnTo>
                          <a:pt x="370" y="184"/>
                        </a:lnTo>
                        <a:lnTo>
                          <a:pt x="336" y="212"/>
                        </a:lnTo>
                        <a:lnTo>
                          <a:pt x="302" y="240"/>
                        </a:lnTo>
                        <a:lnTo>
                          <a:pt x="270" y="270"/>
                        </a:lnTo>
                        <a:lnTo>
                          <a:pt x="240" y="302"/>
                        </a:lnTo>
                        <a:lnTo>
                          <a:pt x="210" y="336"/>
                        </a:lnTo>
                        <a:lnTo>
                          <a:pt x="182" y="372"/>
                        </a:lnTo>
                        <a:lnTo>
                          <a:pt x="156" y="408"/>
                        </a:lnTo>
                        <a:lnTo>
                          <a:pt x="132" y="444"/>
                        </a:lnTo>
                        <a:lnTo>
                          <a:pt x="110" y="484"/>
                        </a:lnTo>
                        <a:lnTo>
                          <a:pt x="90" y="524"/>
                        </a:lnTo>
                        <a:lnTo>
                          <a:pt x="72" y="564"/>
                        </a:lnTo>
                        <a:lnTo>
                          <a:pt x="56" y="606"/>
                        </a:lnTo>
                        <a:lnTo>
                          <a:pt x="40" y="650"/>
                        </a:lnTo>
                        <a:lnTo>
                          <a:pt x="28" y="694"/>
                        </a:lnTo>
                        <a:lnTo>
                          <a:pt x="18" y="738"/>
                        </a:lnTo>
                        <a:lnTo>
                          <a:pt x="10" y="784"/>
                        </a:lnTo>
                        <a:lnTo>
                          <a:pt x="4" y="830"/>
                        </a:lnTo>
                        <a:lnTo>
                          <a:pt x="0" y="876"/>
                        </a:lnTo>
                        <a:lnTo>
                          <a:pt x="0" y="924"/>
                        </a:lnTo>
                        <a:lnTo>
                          <a:pt x="0" y="924"/>
                        </a:lnTo>
                        <a:lnTo>
                          <a:pt x="0" y="972"/>
                        </a:lnTo>
                        <a:lnTo>
                          <a:pt x="4" y="1018"/>
                        </a:lnTo>
                        <a:lnTo>
                          <a:pt x="10" y="1064"/>
                        </a:lnTo>
                        <a:lnTo>
                          <a:pt x="18" y="1110"/>
                        </a:lnTo>
                        <a:lnTo>
                          <a:pt x="28" y="1154"/>
                        </a:lnTo>
                        <a:lnTo>
                          <a:pt x="40" y="1198"/>
                        </a:lnTo>
                        <a:lnTo>
                          <a:pt x="56" y="1242"/>
                        </a:lnTo>
                        <a:lnTo>
                          <a:pt x="72" y="1284"/>
                        </a:lnTo>
                        <a:lnTo>
                          <a:pt x="90" y="1324"/>
                        </a:lnTo>
                        <a:lnTo>
                          <a:pt x="110" y="1364"/>
                        </a:lnTo>
                        <a:lnTo>
                          <a:pt x="132" y="1404"/>
                        </a:lnTo>
                        <a:lnTo>
                          <a:pt x="156" y="1440"/>
                        </a:lnTo>
                        <a:lnTo>
                          <a:pt x="182" y="1476"/>
                        </a:lnTo>
                        <a:lnTo>
                          <a:pt x="210" y="1512"/>
                        </a:lnTo>
                        <a:lnTo>
                          <a:pt x="240" y="1546"/>
                        </a:lnTo>
                        <a:lnTo>
                          <a:pt x="270" y="1578"/>
                        </a:lnTo>
                        <a:lnTo>
                          <a:pt x="302" y="1608"/>
                        </a:lnTo>
                        <a:lnTo>
                          <a:pt x="336" y="1638"/>
                        </a:lnTo>
                        <a:lnTo>
                          <a:pt x="370" y="1664"/>
                        </a:lnTo>
                        <a:lnTo>
                          <a:pt x="406" y="1690"/>
                        </a:lnTo>
                        <a:lnTo>
                          <a:pt x="444" y="1714"/>
                        </a:lnTo>
                        <a:lnTo>
                          <a:pt x="482" y="1736"/>
                        </a:lnTo>
                        <a:lnTo>
                          <a:pt x="522" y="1756"/>
                        </a:lnTo>
                        <a:lnTo>
                          <a:pt x="564" y="1776"/>
                        </a:lnTo>
                        <a:lnTo>
                          <a:pt x="606" y="1792"/>
                        </a:lnTo>
                        <a:lnTo>
                          <a:pt x="648" y="1806"/>
                        </a:lnTo>
                        <a:lnTo>
                          <a:pt x="692" y="1818"/>
                        </a:lnTo>
                        <a:lnTo>
                          <a:pt x="736" y="1830"/>
                        </a:lnTo>
                        <a:lnTo>
                          <a:pt x="782" y="1838"/>
                        </a:lnTo>
                        <a:lnTo>
                          <a:pt x="828" y="1844"/>
                        </a:lnTo>
                        <a:lnTo>
                          <a:pt x="876" y="1846"/>
                        </a:lnTo>
                        <a:lnTo>
                          <a:pt x="924" y="1848"/>
                        </a:lnTo>
                        <a:lnTo>
                          <a:pt x="924" y="1848"/>
                        </a:lnTo>
                        <a:lnTo>
                          <a:pt x="960" y="1848"/>
                        </a:lnTo>
                      </a:path>
                    </a:pathLst>
                  </a:custGeom>
                  <a:noFill/>
                  <a:ln w="1270">
                    <a:solidFill>
                      <a:srgbClr val="00B0F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023658" eaLnBrk="1" fontAlgn="t" latinLnBrk="0" hangingPunct="1">
                      <a:lnSpc>
                        <a:spcPct val="100000"/>
                      </a:lnSpc>
                      <a:spcBef>
                        <a:spcPct val="0"/>
                      </a:spcBef>
                      <a:spcAft>
                        <a:spcPct val="0"/>
                      </a:spcAft>
                      <a:buClrTx/>
                      <a:buSzTx/>
                      <a:buFontTx/>
                      <a:buNone/>
                      <a:tabLst/>
                      <a:defRPr/>
                    </a:pPr>
                    <a:endParaRPr kumimoji="0" lang="zh-CN" altLang="en-US" sz="1200" b="0" i="0" u="none" strike="noStrike" kern="0" cap="none" spc="0" normalizeH="0" noProof="0" dirty="0">
                      <a:ln>
                        <a:noFill/>
                      </a:ln>
                      <a:solidFill>
                        <a:srgbClr val="C00000"/>
                      </a:solidFill>
                      <a:effectLst/>
                      <a:uLnTx/>
                      <a:uFillTx/>
                      <a:latin typeface="Huawei Sans" panose="020C0503030203020204" pitchFamily="34" charset="0"/>
                      <a:cs typeface="Huawei Sans" panose="020C0503030203020204" pitchFamily="34" charset="0"/>
                      <a:sym typeface="+mn-lt"/>
                    </a:endParaRPr>
                  </a:p>
                </p:txBody>
              </p:sp>
              <p:sp>
                <p:nvSpPr>
                  <p:cNvPr id="21" name="Freeform 8"/>
                  <p:cNvSpPr>
                    <a:spLocks/>
                  </p:cNvSpPr>
                  <p:nvPr/>
                </p:nvSpPr>
                <p:spPr bwMode="auto">
                  <a:xfrm>
                    <a:off x="14781440" y="5036231"/>
                    <a:ext cx="666750" cy="739775"/>
                  </a:xfrm>
                  <a:custGeom>
                    <a:avLst/>
                    <a:gdLst/>
                    <a:ahLst/>
                    <a:cxnLst>
                      <a:cxn ang="0">
                        <a:pos x="420" y="0"/>
                      </a:cxn>
                      <a:cxn ang="0">
                        <a:pos x="420" y="0"/>
                      </a:cxn>
                      <a:cxn ang="0">
                        <a:pos x="402" y="40"/>
                      </a:cxn>
                      <a:cxn ang="0">
                        <a:pos x="382" y="82"/>
                      </a:cxn>
                      <a:cxn ang="0">
                        <a:pos x="360" y="122"/>
                      </a:cxn>
                      <a:cxn ang="0">
                        <a:pos x="334" y="160"/>
                      </a:cxn>
                      <a:cxn ang="0">
                        <a:pos x="308" y="198"/>
                      </a:cxn>
                      <a:cxn ang="0">
                        <a:pos x="280" y="236"/>
                      </a:cxn>
                      <a:cxn ang="0">
                        <a:pos x="250" y="270"/>
                      </a:cxn>
                      <a:cxn ang="0">
                        <a:pos x="216" y="306"/>
                      </a:cxn>
                      <a:cxn ang="0">
                        <a:pos x="216" y="306"/>
                      </a:cxn>
                      <a:cxn ang="0">
                        <a:pos x="192" y="330"/>
                      </a:cxn>
                      <a:cxn ang="0">
                        <a:pos x="166" y="352"/>
                      </a:cxn>
                      <a:cxn ang="0">
                        <a:pos x="140" y="374"/>
                      </a:cxn>
                      <a:cxn ang="0">
                        <a:pos x="112" y="394"/>
                      </a:cxn>
                      <a:cxn ang="0">
                        <a:pos x="86" y="414"/>
                      </a:cxn>
                      <a:cxn ang="0">
                        <a:pos x="58" y="432"/>
                      </a:cxn>
                      <a:cxn ang="0">
                        <a:pos x="30" y="450"/>
                      </a:cxn>
                      <a:cxn ang="0">
                        <a:pos x="0" y="466"/>
                      </a:cxn>
                    </a:cxnLst>
                    <a:rect l="0" t="0" r="r" b="b"/>
                    <a:pathLst>
                      <a:path w="420" h="466">
                        <a:moveTo>
                          <a:pt x="420" y="0"/>
                        </a:moveTo>
                        <a:lnTo>
                          <a:pt x="420" y="0"/>
                        </a:lnTo>
                        <a:lnTo>
                          <a:pt x="402" y="40"/>
                        </a:lnTo>
                        <a:lnTo>
                          <a:pt x="382" y="82"/>
                        </a:lnTo>
                        <a:lnTo>
                          <a:pt x="360" y="122"/>
                        </a:lnTo>
                        <a:lnTo>
                          <a:pt x="334" y="160"/>
                        </a:lnTo>
                        <a:lnTo>
                          <a:pt x="308" y="198"/>
                        </a:lnTo>
                        <a:lnTo>
                          <a:pt x="280" y="236"/>
                        </a:lnTo>
                        <a:lnTo>
                          <a:pt x="250" y="270"/>
                        </a:lnTo>
                        <a:lnTo>
                          <a:pt x="216" y="306"/>
                        </a:lnTo>
                        <a:lnTo>
                          <a:pt x="216" y="306"/>
                        </a:lnTo>
                        <a:lnTo>
                          <a:pt x="192" y="330"/>
                        </a:lnTo>
                        <a:lnTo>
                          <a:pt x="166" y="352"/>
                        </a:lnTo>
                        <a:lnTo>
                          <a:pt x="140" y="374"/>
                        </a:lnTo>
                        <a:lnTo>
                          <a:pt x="112" y="394"/>
                        </a:lnTo>
                        <a:lnTo>
                          <a:pt x="86" y="414"/>
                        </a:lnTo>
                        <a:lnTo>
                          <a:pt x="58" y="432"/>
                        </a:lnTo>
                        <a:lnTo>
                          <a:pt x="30" y="450"/>
                        </a:lnTo>
                        <a:lnTo>
                          <a:pt x="0" y="466"/>
                        </a:lnTo>
                      </a:path>
                    </a:pathLst>
                  </a:custGeom>
                  <a:noFill/>
                  <a:ln w="1270">
                    <a:solidFill>
                      <a:srgbClr val="00B0F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023658" eaLnBrk="1" fontAlgn="t" latinLnBrk="0" hangingPunct="1">
                      <a:lnSpc>
                        <a:spcPct val="100000"/>
                      </a:lnSpc>
                      <a:spcBef>
                        <a:spcPct val="0"/>
                      </a:spcBef>
                      <a:spcAft>
                        <a:spcPct val="0"/>
                      </a:spcAft>
                      <a:buClrTx/>
                      <a:buSzTx/>
                      <a:buFontTx/>
                      <a:buNone/>
                      <a:tabLst/>
                      <a:defRPr/>
                    </a:pPr>
                    <a:endParaRPr kumimoji="0" lang="zh-CN" altLang="en-US" sz="1200" b="0" i="0" u="none" strike="noStrike" kern="0" cap="none" spc="0" normalizeH="0" noProof="0" dirty="0">
                      <a:ln>
                        <a:noFill/>
                      </a:ln>
                      <a:solidFill>
                        <a:srgbClr val="C00000"/>
                      </a:solidFill>
                      <a:effectLst/>
                      <a:uLnTx/>
                      <a:uFillTx/>
                      <a:latin typeface="Huawei Sans" panose="020C0503030203020204" pitchFamily="34" charset="0"/>
                      <a:cs typeface="Huawei Sans" panose="020C0503030203020204" pitchFamily="34" charset="0"/>
                      <a:sym typeface="+mn-lt"/>
                    </a:endParaRPr>
                  </a:p>
                </p:txBody>
              </p:sp>
              <p:sp>
                <p:nvSpPr>
                  <p:cNvPr id="22" name="Freeform 11"/>
                  <p:cNvSpPr>
                    <a:spLocks/>
                  </p:cNvSpPr>
                  <p:nvPr/>
                </p:nvSpPr>
                <p:spPr bwMode="auto">
                  <a:xfrm>
                    <a:off x="13489215" y="3636056"/>
                    <a:ext cx="2292350" cy="2543175"/>
                  </a:xfrm>
                  <a:custGeom>
                    <a:avLst/>
                    <a:gdLst/>
                    <a:ahLst/>
                    <a:cxnLst>
                      <a:cxn ang="0">
                        <a:pos x="0" y="1532"/>
                      </a:cxn>
                      <a:cxn ang="0">
                        <a:pos x="0" y="1532"/>
                      </a:cxn>
                      <a:cxn ang="0">
                        <a:pos x="44" y="1548"/>
                      </a:cxn>
                      <a:cxn ang="0">
                        <a:pos x="90" y="1562"/>
                      </a:cxn>
                      <a:cxn ang="0">
                        <a:pos x="136" y="1574"/>
                      </a:cxn>
                      <a:cxn ang="0">
                        <a:pos x="182" y="1584"/>
                      </a:cxn>
                      <a:cxn ang="0">
                        <a:pos x="230" y="1592"/>
                      </a:cxn>
                      <a:cxn ang="0">
                        <a:pos x="278" y="1596"/>
                      </a:cxn>
                      <a:cxn ang="0">
                        <a:pos x="328" y="1600"/>
                      </a:cxn>
                      <a:cxn ang="0">
                        <a:pos x="378" y="1602"/>
                      </a:cxn>
                      <a:cxn ang="0">
                        <a:pos x="378" y="1602"/>
                      </a:cxn>
                      <a:cxn ang="0">
                        <a:pos x="432" y="1600"/>
                      </a:cxn>
                      <a:cxn ang="0">
                        <a:pos x="486" y="1596"/>
                      </a:cxn>
                      <a:cxn ang="0">
                        <a:pos x="540" y="1588"/>
                      </a:cxn>
                      <a:cxn ang="0">
                        <a:pos x="592" y="1580"/>
                      </a:cxn>
                      <a:cxn ang="0">
                        <a:pos x="644" y="1568"/>
                      </a:cxn>
                      <a:cxn ang="0">
                        <a:pos x="694" y="1554"/>
                      </a:cxn>
                      <a:cxn ang="0">
                        <a:pos x="744" y="1536"/>
                      </a:cxn>
                      <a:cxn ang="0">
                        <a:pos x="792" y="1518"/>
                      </a:cxn>
                      <a:cxn ang="0">
                        <a:pos x="840" y="1496"/>
                      </a:cxn>
                      <a:cxn ang="0">
                        <a:pos x="886" y="1472"/>
                      </a:cxn>
                      <a:cxn ang="0">
                        <a:pos x="930" y="1446"/>
                      </a:cxn>
                      <a:cxn ang="0">
                        <a:pos x="974" y="1418"/>
                      </a:cxn>
                      <a:cxn ang="0">
                        <a:pos x="1016" y="1390"/>
                      </a:cxn>
                      <a:cxn ang="0">
                        <a:pos x="1056" y="1358"/>
                      </a:cxn>
                      <a:cxn ang="0">
                        <a:pos x="1094" y="1324"/>
                      </a:cxn>
                      <a:cxn ang="0">
                        <a:pos x="1132" y="1288"/>
                      </a:cxn>
                      <a:cxn ang="0">
                        <a:pos x="1166" y="1252"/>
                      </a:cxn>
                      <a:cxn ang="0">
                        <a:pos x="1200" y="1212"/>
                      </a:cxn>
                      <a:cxn ang="0">
                        <a:pos x="1232" y="1172"/>
                      </a:cxn>
                      <a:cxn ang="0">
                        <a:pos x="1262" y="1130"/>
                      </a:cxn>
                      <a:cxn ang="0">
                        <a:pos x="1290" y="1088"/>
                      </a:cxn>
                      <a:cxn ang="0">
                        <a:pos x="1316" y="1042"/>
                      </a:cxn>
                      <a:cxn ang="0">
                        <a:pos x="1338" y="996"/>
                      </a:cxn>
                      <a:cxn ang="0">
                        <a:pos x="1360" y="950"/>
                      </a:cxn>
                      <a:cxn ang="0">
                        <a:pos x="1380" y="900"/>
                      </a:cxn>
                      <a:cxn ang="0">
                        <a:pos x="1396" y="852"/>
                      </a:cxn>
                      <a:cxn ang="0">
                        <a:pos x="1410" y="800"/>
                      </a:cxn>
                      <a:cxn ang="0">
                        <a:pos x="1422" y="750"/>
                      </a:cxn>
                      <a:cxn ang="0">
                        <a:pos x="1432" y="696"/>
                      </a:cxn>
                      <a:cxn ang="0">
                        <a:pos x="1438" y="644"/>
                      </a:cxn>
                      <a:cxn ang="0">
                        <a:pos x="1442" y="588"/>
                      </a:cxn>
                      <a:cxn ang="0">
                        <a:pos x="1444" y="534"/>
                      </a:cxn>
                      <a:cxn ang="0">
                        <a:pos x="1444" y="534"/>
                      </a:cxn>
                      <a:cxn ang="0">
                        <a:pos x="1444" y="498"/>
                      </a:cxn>
                      <a:cxn ang="0">
                        <a:pos x="1442" y="462"/>
                      </a:cxn>
                      <a:cxn ang="0">
                        <a:pos x="1438" y="426"/>
                      </a:cxn>
                      <a:cxn ang="0">
                        <a:pos x="1434" y="390"/>
                      </a:cxn>
                      <a:cxn ang="0">
                        <a:pos x="1422" y="320"/>
                      </a:cxn>
                      <a:cxn ang="0">
                        <a:pos x="1406" y="252"/>
                      </a:cxn>
                      <a:cxn ang="0">
                        <a:pos x="1386" y="186"/>
                      </a:cxn>
                      <a:cxn ang="0">
                        <a:pos x="1362" y="122"/>
                      </a:cxn>
                      <a:cxn ang="0">
                        <a:pos x="1332" y="60"/>
                      </a:cxn>
                      <a:cxn ang="0">
                        <a:pos x="1300" y="0"/>
                      </a:cxn>
                    </a:cxnLst>
                    <a:rect l="0" t="0" r="r" b="b"/>
                    <a:pathLst>
                      <a:path w="1444" h="1602">
                        <a:moveTo>
                          <a:pt x="0" y="1532"/>
                        </a:moveTo>
                        <a:lnTo>
                          <a:pt x="0" y="1532"/>
                        </a:lnTo>
                        <a:lnTo>
                          <a:pt x="44" y="1548"/>
                        </a:lnTo>
                        <a:lnTo>
                          <a:pt x="90" y="1562"/>
                        </a:lnTo>
                        <a:lnTo>
                          <a:pt x="136" y="1574"/>
                        </a:lnTo>
                        <a:lnTo>
                          <a:pt x="182" y="1584"/>
                        </a:lnTo>
                        <a:lnTo>
                          <a:pt x="230" y="1592"/>
                        </a:lnTo>
                        <a:lnTo>
                          <a:pt x="278" y="1596"/>
                        </a:lnTo>
                        <a:lnTo>
                          <a:pt x="328" y="1600"/>
                        </a:lnTo>
                        <a:lnTo>
                          <a:pt x="378" y="1602"/>
                        </a:lnTo>
                        <a:lnTo>
                          <a:pt x="378" y="1602"/>
                        </a:lnTo>
                        <a:lnTo>
                          <a:pt x="432" y="1600"/>
                        </a:lnTo>
                        <a:lnTo>
                          <a:pt x="486" y="1596"/>
                        </a:lnTo>
                        <a:lnTo>
                          <a:pt x="540" y="1588"/>
                        </a:lnTo>
                        <a:lnTo>
                          <a:pt x="592" y="1580"/>
                        </a:lnTo>
                        <a:lnTo>
                          <a:pt x="644" y="1568"/>
                        </a:lnTo>
                        <a:lnTo>
                          <a:pt x="694" y="1554"/>
                        </a:lnTo>
                        <a:lnTo>
                          <a:pt x="744" y="1536"/>
                        </a:lnTo>
                        <a:lnTo>
                          <a:pt x="792" y="1518"/>
                        </a:lnTo>
                        <a:lnTo>
                          <a:pt x="840" y="1496"/>
                        </a:lnTo>
                        <a:lnTo>
                          <a:pt x="886" y="1472"/>
                        </a:lnTo>
                        <a:lnTo>
                          <a:pt x="930" y="1446"/>
                        </a:lnTo>
                        <a:lnTo>
                          <a:pt x="974" y="1418"/>
                        </a:lnTo>
                        <a:lnTo>
                          <a:pt x="1016" y="1390"/>
                        </a:lnTo>
                        <a:lnTo>
                          <a:pt x="1056" y="1358"/>
                        </a:lnTo>
                        <a:lnTo>
                          <a:pt x="1094" y="1324"/>
                        </a:lnTo>
                        <a:lnTo>
                          <a:pt x="1132" y="1288"/>
                        </a:lnTo>
                        <a:lnTo>
                          <a:pt x="1166" y="1252"/>
                        </a:lnTo>
                        <a:lnTo>
                          <a:pt x="1200" y="1212"/>
                        </a:lnTo>
                        <a:lnTo>
                          <a:pt x="1232" y="1172"/>
                        </a:lnTo>
                        <a:lnTo>
                          <a:pt x="1262" y="1130"/>
                        </a:lnTo>
                        <a:lnTo>
                          <a:pt x="1290" y="1088"/>
                        </a:lnTo>
                        <a:lnTo>
                          <a:pt x="1316" y="1042"/>
                        </a:lnTo>
                        <a:lnTo>
                          <a:pt x="1338" y="996"/>
                        </a:lnTo>
                        <a:lnTo>
                          <a:pt x="1360" y="950"/>
                        </a:lnTo>
                        <a:lnTo>
                          <a:pt x="1380" y="900"/>
                        </a:lnTo>
                        <a:lnTo>
                          <a:pt x="1396" y="852"/>
                        </a:lnTo>
                        <a:lnTo>
                          <a:pt x="1410" y="800"/>
                        </a:lnTo>
                        <a:lnTo>
                          <a:pt x="1422" y="750"/>
                        </a:lnTo>
                        <a:lnTo>
                          <a:pt x="1432" y="696"/>
                        </a:lnTo>
                        <a:lnTo>
                          <a:pt x="1438" y="644"/>
                        </a:lnTo>
                        <a:lnTo>
                          <a:pt x="1442" y="588"/>
                        </a:lnTo>
                        <a:lnTo>
                          <a:pt x="1444" y="534"/>
                        </a:lnTo>
                        <a:lnTo>
                          <a:pt x="1444" y="534"/>
                        </a:lnTo>
                        <a:lnTo>
                          <a:pt x="1444" y="498"/>
                        </a:lnTo>
                        <a:lnTo>
                          <a:pt x="1442" y="462"/>
                        </a:lnTo>
                        <a:lnTo>
                          <a:pt x="1438" y="426"/>
                        </a:lnTo>
                        <a:lnTo>
                          <a:pt x="1434" y="390"/>
                        </a:lnTo>
                        <a:lnTo>
                          <a:pt x="1422" y="320"/>
                        </a:lnTo>
                        <a:lnTo>
                          <a:pt x="1406" y="252"/>
                        </a:lnTo>
                        <a:lnTo>
                          <a:pt x="1386" y="186"/>
                        </a:lnTo>
                        <a:lnTo>
                          <a:pt x="1362" y="122"/>
                        </a:lnTo>
                        <a:lnTo>
                          <a:pt x="1332" y="60"/>
                        </a:lnTo>
                        <a:lnTo>
                          <a:pt x="1300" y="0"/>
                        </a:lnTo>
                      </a:path>
                    </a:pathLst>
                  </a:custGeom>
                  <a:noFill/>
                  <a:ln w="1270">
                    <a:solidFill>
                      <a:srgbClr val="00B0F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023658" eaLnBrk="1" fontAlgn="t" latinLnBrk="0" hangingPunct="1">
                      <a:lnSpc>
                        <a:spcPct val="100000"/>
                      </a:lnSpc>
                      <a:spcBef>
                        <a:spcPct val="0"/>
                      </a:spcBef>
                      <a:spcAft>
                        <a:spcPct val="0"/>
                      </a:spcAft>
                      <a:buClrTx/>
                      <a:buSzTx/>
                      <a:buFontTx/>
                      <a:buNone/>
                      <a:tabLst/>
                      <a:defRPr/>
                    </a:pPr>
                    <a:endParaRPr kumimoji="0" lang="zh-CN" altLang="en-US" sz="1200" b="0" i="0" u="none" strike="noStrike" kern="0" cap="none" spc="0" normalizeH="0" noProof="0" dirty="0">
                      <a:ln>
                        <a:noFill/>
                      </a:ln>
                      <a:solidFill>
                        <a:srgbClr val="C00000"/>
                      </a:solidFill>
                      <a:effectLst/>
                      <a:uLnTx/>
                      <a:uFillTx/>
                      <a:latin typeface="Huawei Sans" panose="020C0503030203020204" pitchFamily="34" charset="0"/>
                      <a:cs typeface="Huawei Sans" panose="020C0503030203020204" pitchFamily="34" charset="0"/>
                      <a:sym typeface="+mn-lt"/>
                    </a:endParaRPr>
                  </a:p>
                </p:txBody>
              </p:sp>
            </p:grpSp>
          </p:grpSp>
          <p:sp>
            <p:nvSpPr>
              <p:cNvPr id="17" name="矩形 16"/>
              <p:cNvSpPr/>
              <p:nvPr/>
            </p:nvSpPr>
            <p:spPr>
              <a:xfrm>
                <a:off x="2728026" y="3396802"/>
                <a:ext cx="825477" cy="464849"/>
              </a:xfrm>
              <a:prstGeom prst="rect">
                <a:avLst/>
              </a:prstGeom>
            </p:spPr>
            <p:txBody>
              <a:bodyPr wrap="square">
                <a:spAutoFit/>
              </a:bodyPr>
              <a:lstStyle/>
              <a:p>
                <a:pPr lvl="0" algn="ctr" defTabSz="1022627" fontAlgn="t">
                  <a:spcBef>
                    <a:spcPct val="0"/>
                  </a:spcBef>
                  <a:spcAft>
                    <a:spcPct val="0"/>
                  </a:spcAft>
                </a:pPr>
                <a:r>
                  <a:rPr b="1" u="none" dirty="0">
                    <a:solidFill>
                      <a:srgbClr val="000000"/>
                    </a:solidFill>
                    <a:latin typeface="Huawei Sans" panose="020C0503030203020204" pitchFamily="34" charset="0"/>
                    <a:cs typeface="Huawei Sans" panose="020C0503030203020204" pitchFamily="34" charset="0"/>
                  </a:rPr>
                  <a:t>Access IP address control</a:t>
                </a:r>
                <a:endParaRPr lang="en-US" altLang="zh-CN" b="1" kern="0" dirty="0">
                  <a:solidFill>
                    <a:srgbClr val="000000"/>
                  </a:solidFill>
                  <a:latin typeface="Huawei Sans" panose="020C0503030203020204" pitchFamily="34" charset="0"/>
                  <a:cs typeface="Huawei Sans" panose="020C0503030203020204" pitchFamily="34" charset="0"/>
                  <a:sym typeface="+mn-lt"/>
                </a:endParaRPr>
              </a:p>
            </p:txBody>
          </p:sp>
        </p:grpSp>
        <p:sp>
          <p:nvSpPr>
            <p:cNvPr id="12" name="Rectangle 9"/>
            <p:cNvSpPr>
              <a:spLocks noChangeArrowheads="1"/>
            </p:cNvSpPr>
            <p:nvPr/>
          </p:nvSpPr>
          <p:spPr bwMode="auto">
            <a:xfrm>
              <a:off x="889778" y="2463405"/>
              <a:ext cx="376844" cy="182305"/>
            </a:xfrm>
            <a:prstGeom prst="rect">
              <a:avLst/>
            </a:prstGeom>
            <a:noFill/>
            <a:ln w="12700">
              <a:noFill/>
              <a:miter lim="800000"/>
              <a:headEnd/>
              <a:tailEnd/>
            </a:ln>
            <a:effectLst/>
          </p:spPr>
          <p:txBody>
            <a:bodyPr wrap="none" lIns="108878" tIns="54439" rIns="108878" bIns="54439" anchor="ctr"/>
            <a:lstStyle/>
            <a:p>
              <a:pPr marL="0" marR="0" lvl="0" indent="0" defTabSz="907313" eaLnBrk="1" fontAlgn="t" latinLnBrk="0" hangingPunct="1">
                <a:lnSpc>
                  <a:spcPct val="90000"/>
                </a:lnSpc>
                <a:spcBef>
                  <a:spcPct val="0"/>
                </a:spcBef>
                <a:spcAft>
                  <a:spcPct val="0"/>
                </a:spcAft>
                <a:buClrTx/>
                <a:buSzTx/>
                <a:buFont typeface="Wingdings" pitchFamily="2" charset="2"/>
                <a:buNone/>
                <a:tabLst/>
                <a:defRPr/>
              </a:pPr>
              <a:endParaRPr kumimoji="0" lang="en-US" altLang="zh-CN" sz="1800" b="1" i="0" u="none" strike="noStrike" kern="0" cap="none" spc="0" normalizeH="0" noProof="0" dirty="0">
                <a:ln>
                  <a:noFill/>
                </a:ln>
                <a:solidFill>
                  <a:srgbClr val="FF0000"/>
                </a:solidFill>
                <a:effectLst/>
                <a:uLnTx/>
                <a:uFillTx/>
                <a:latin typeface="Huawei Sans" panose="020C0503030203020204" pitchFamily="34" charset="0"/>
                <a:cs typeface="Huawei Sans" panose="020C0503030203020204" pitchFamily="34" charset="0"/>
                <a:sym typeface="+mn-lt"/>
              </a:endParaRPr>
            </a:p>
          </p:txBody>
        </p:sp>
        <p:cxnSp>
          <p:nvCxnSpPr>
            <p:cNvPr id="13" name="直接连接符 12"/>
            <p:cNvCxnSpPr/>
            <p:nvPr/>
          </p:nvCxnSpPr>
          <p:spPr bwMode="auto">
            <a:xfrm>
              <a:off x="3600611" y="1521275"/>
              <a:ext cx="270030" cy="360040"/>
            </a:xfrm>
            <a:prstGeom prst="line">
              <a:avLst/>
            </a:prstGeom>
            <a:solidFill>
              <a:srgbClr val="FFFFFF">
                <a:alpha val="66000"/>
              </a:srgbClr>
            </a:solidFill>
            <a:ln w="9525" cap="flat" cmpd="sng" algn="ctr">
              <a:solidFill>
                <a:srgbClr val="0070C0"/>
              </a:solidFill>
              <a:prstDash val="solid"/>
              <a:round/>
              <a:headEnd type="none" w="med" len="med"/>
              <a:tailEnd type="none" w="med" len="med"/>
            </a:ln>
            <a:effectLst/>
          </p:spPr>
        </p:cxnSp>
        <p:cxnSp>
          <p:nvCxnSpPr>
            <p:cNvPr id="14" name="直接连接符 13"/>
            <p:cNvCxnSpPr/>
            <p:nvPr/>
          </p:nvCxnSpPr>
          <p:spPr bwMode="auto">
            <a:xfrm>
              <a:off x="3015546" y="2331365"/>
              <a:ext cx="540060" cy="0"/>
            </a:xfrm>
            <a:prstGeom prst="line">
              <a:avLst/>
            </a:prstGeom>
            <a:solidFill>
              <a:srgbClr val="FFFFFF">
                <a:alpha val="66000"/>
              </a:srgbClr>
            </a:solidFill>
            <a:ln w="9525" cap="flat" cmpd="sng" algn="ctr">
              <a:solidFill>
                <a:srgbClr val="0070C0"/>
              </a:solidFill>
              <a:prstDash val="solid"/>
              <a:round/>
              <a:headEnd type="none" w="med" len="med"/>
              <a:tailEnd type="none" w="med" len="med"/>
            </a:ln>
            <a:effectLst/>
          </p:spPr>
        </p:cxnSp>
        <p:cxnSp>
          <p:nvCxnSpPr>
            <p:cNvPr id="15" name="直接连接符 14"/>
            <p:cNvCxnSpPr/>
            <p:nvPr/>
          </p:nvCxnSpPr>
          <p:spPr bwMode="auto">
            <a:xfrm flipV="1">
              <a:off x="2610501" y="1521275"/>
              <a:ext cx="315035" cy="360040"/>
            </a:xfrm>
            <a:prstGeom prst="line">
              <a:avLst/>
            </a:prstGeom>
            <a:solidFill>
              <a:srgbClr val="FFFFFF">
                <a:alpha val="66000"/>
              </a:srgbClr>
            </a:solidFill>
            <a:ln w="9525" cap="flat" cmpd="sng" algn="ctr">
              <a:solidFill>
                <a:srgbClr val="0070C0"/>
              </a:solidFill>
              <a:prstDash val="solid"/>
              <a:round/>
              <a:headEnd type="none" w="med" len="med"/>
              <a:tailEnd type="none" w="med" len="med"/>
            </a:ln>
            <a:effectLst/>
          </p:spPr>
        </p:cxnSp>
      </p:grpSp>
      <p:sp>
        <p:nvSpPr>
          <p:cNvPr id="5" name="矩形 4"/>
          <p:cNvSpPr/>
          <p:nvPr/>
        </p:nvSpPr>
        <p:spPr>
          <a:xfrm>
            <a:off x="4993232" y="3731624"/>
            <a:ext cx="1956309" cy="646284"/>
          </a:xfrm>
          <a:prstGeom prst="rect">
            <a:avLst/>
          </a:prstGeom>
        </p:spPr>
        <p:txBody>
          <a:bodyPr wrap="square" lIns="91397" tIns="45697" rIns="91397" bIns="45697">
            <a:spAutoFit/>
          </a:bodyPr>
          <a:lstStyle/>
          <a:p>
            <a:pPr lvl="0" algn="ctr" defTabSz="1022627" fontAlgn="t">
              <a:spcBef>
                <a:spcPct val="0"/>
              </a:spcBef>
              <a:spcAft>
                <a:spcPct val="0"/>
              </a:spcAft>
            </a:pPr>
            <a:r>
              <a:rPr b="1" u="none" dirty="0">
                <a:solidFill>
                  <a:srgbClr val="C7000B"/>
                </a:solidFill>
                <a:latin typeface="Huawei Sans" panose="020C0503030203020204" pitchFamily="34" charset="0"/>
                <a:cs typeface="Huawei Sans" panose="020C0503030203020204" pitchFamily="34" charset="0"/>
              </a:rPr>
              <a:t>Ensuring system security</a:t>
            </a:r>
            <a:endParaRPr kumimoji="0" lang="en-US" altLang="zh-CN" b="1" i="0" u="none" strike="noStrike" kern="0" cap="none" spc="0" normalizeH="0" noProof="0" dirty="0">
              <a:ln>
                <a:noFill/>
              </a:ln>
              <a:solidFill>
                <a:srgbClr val="C7000B"/>
              </a:solidFill>
              <a:effectLst/>
              <a:uLnTx/>
              <a:uFillTx/>
              <a:latin typeface="Huawei Sans" panose="020C0503030203020204" pitchFamily="34" charset="0"/>
              <a:cs typeface="Huawei Sans" panose="020C0503030203020204" pitchFamily="34" charset="0"/>
              <a:sym typeface="+mn-lt"/>
            </a:endParaRPr>
          </a:p>
        </p:txBody>
      </p:sp>
      <p:sp>
        <p:nvSpPr>
          <p:cNvPr id="6" name="矩形 5"/>
          <p:cNvSpPr/>
          <p:nvPr/>
        </p:nvSpPr>
        <p:spPr>
          <a:xfrm>
            <a:off x="6550820" y="1468945"/>
            <a:ext cx="4131908" cy="1938992"/>
          </a:xfrm>
          <a:prstGeom prst="rect">
            <a:avLst/>
          </a:prstGeom>
        </p:spPr>
        <p:txBody>
          <a:bodyPr wrap="square">
            <a:spAutoFit/>
          </a:bodyPr>
          <a:lstStyle/>
          <a:p>
            <a:pPr marL="742990" lvl="1" indent="-285750">
              <a:lnSpc>
                <a:spcPct val="150000"/>
              </a:lnSpc>
              <a:buFont typeface="Arial" panose="020B0604020202020204" pitchFamily="34" charset="0"/>
              <a:buChar char="•"/>
            </a:pPr>
            <a:r>
              <a:rPr sz="1600" u="none" dirty="0">
                <a:latin typeface="Huawei Sans" panose="020C0503030203020204" pitchFamily="34" charset="0"/>
                <a:cs typeface="Huawei Sans" panose="020C0503030203020204" pitchFamily="34" charset="0"/>
              </a:rPr>
              <a:t>Account policy</a:t>
            </a:r>
            <a:endParaRPr lang="en-US" altLang="zh-CN" sz="1600" dirty="0">
              <a:latin typeface="Huawei Sans" panose="020C0503030203020204" pitchFamily="34" charset="0"/>
              <a:cs typeface="Huawei Sans" panose="020C0503030203020204" pitchFamily="34" charset="0"/>
              <a:sym typeface="+mn-lt"/>
            </a:endParaRPr>
          </a:p>
          <a:p>
            <a:pPr marL="742990" lvl="1" indent="-285750">
              <a:lnSpc>
                <a:spcPct val="150000"/>
              </a:lnSpc>
              <a:buFont typeface="Arial" panose="020B0604020202020204" pitchFamily="34" charset="0"/>
              <a:buChar char="•"/>
            </a:pPr>
            <a:r>
              <a:rPr sz="1600" u="none" dirty="0">
                <a:latin typeface="Huawei Sans" panose="020C0503030203020204" pitchFamily="34" charset="0"/>
                <a:cs typeface="Huawei Sans" panose="020C0503030203020204" pitchFamily="34" charset="0"/>
              </a:rPr>
              <a:t>Login policy</a:t>
            </a:r>
            <a:endParaRPr lang="en-US" altLang="zh-CN" sz="1600" dirty="0">
              <a:latin typeface="Huawei Sans" panose="020C0503030203020204" pitchFamily="34" charset="0"/>
              <a:cs typeface="Huawei Sans" panose="020C0503030203020204" pitchFamily="34" charset="0"/>
              <a:sym typeface="+mn-lt"/>
            </a:endParaRPr>
          </a:p>
          <a:p>
            <a:pPr marL="742990" lvl="1" indent="-285750">
              <a:lnSpc>
                <a:spcPct val="150000"/>
              </a:lnSpc>
              <a:buFont typeface="Arial" panose="020B0604020202020204" pitchFamily="34" charset="0"/>
              <a:buChar char="•"/>
            </a:pPr>
            <a:r>
              <a:rPr sz="1600" u="none" dirty="0">
                <a:latin typeface="Huawei Sans" panose="020C0503030203020204" pitchFamily="34" charset="0"/>
                <a:cs typeface="Huawei Sans" panose="020C0503030203020204" pitchFamily="34" charset="0"/>
              </a:rPr>
              <a:t>Access control</a:t>
            </a:r>
            <a:endParaRPr lang="en-US" altLang="zh-CN" sz="1600" dirty="0">
              <a:latin typeface="Huawei Sans" panose="020C0503030203020204" pitchFamily="34" charset="0"/>
              <a:cs typeface="Huawei Sans" panose="020C0503030203020204" pitchFamily="34" charset="0"/>
              <a:sym typeface="+mn-lt"/>
            </a:endParaRPr>
          </a:p>
          <a:p>
            <a:pPr marL="742990" lvl="1" indent="-285750">
              <a:lnSpc>
                <a:spcPct val="150000"/>
              </a:lnSpc>
              <a:buFont typeface="Arial" panose="020B0604020202020204" pitchFamily="34" charset="0"/>
              <a:buChar char="•"/>
            </a:pPr>
            <a:r>
              <a:rPr sz="1600" u="none" dirty="0">
                <a:latin typeface="Huawei Sans" panose="020C0503030203020204" pitchFamily="34" charset="0"/>
                <a:cs typeface="Huawei Sans" panose="020C0503030203020204" pitchFamily="34" charset="0"/>
              </a:rPr>
              <a:t>Account audit</a:t>
            </a:r>
            <a:endParaRPr lang="en-US" altLang="zh-CN" sz="1600" dirty="0">
              <a:latin typeface="Huawei Sans" panose="020C0503030203020204" pitchFamily="34" charset="0"/>
              <a:cs typeface="Huawei Sans" panose="020C0503030203020204" pitchFamily="34" charset="0"/>
              <a:sym typeface="+mn-lt"/>
            </a:endParaRPr>
          </a:p>
          <a:p>
            <a:pPr lvl="1">
              <a:lnSpc>
                <a:spcPct val="150000"/>
              </a:lnSpc>
            </a:pPr>
            <a:endParaRPr lang="en-US" altLang="zh-CN" sz="1600" dirty="0">
              <a:latin typeface="Huawei Sans" panose="020C0503030203020204" pitchFamily="34" charset="0"/>
              <a:cs typeface="Huawei Sans" panose="020C0503030203020204" pitchFamily="34" charset="0"/>
              <a:sym typeface="+mn-lt"/>
            </a:endParaRPr>
          </a:p>
        </p:txBody>
      </p:sp>
      <p:sp>
        <p:nvSpPr>
          <p:cNvPr id="7" name="矩形 6"/>
          <p:cNvSpPr/>
          <p:nvPr/>
        </p:nvSpPr>
        <p:spPr>
          <a:xfrm>
            <a:off x="8133332" y="3925474"/>
            <a:ext cx="3203678" cy="1804918"/>
          </a:xfrm>
          <a:prstGeom prst="rect">
            <a:avLst/>
          </a:prstGeom>
        </p:spPr>
        <p:txBody>
          <a:bodyPr wrap="square">
            <a:spAutoFit/>
          </a:bodyPr>
          <a:lstStyle/>
          <a:p>
            <a:pPr lvl="1"/>
            <a:endParaRPr lang="en-US" altLang="zh-CN" dirty="0">
              <a:latin typeface="Huawei Sans" panose="020C0503030203020204" pitchFamily="34" charset="0"/>
              <a:cs typeface="Huawei Sans" panose="020C0503030203020204" pitchFamily="34" charset="0"/>
              <a:sym typeface="+mn-lt"/>
            </a:endParaRPr>
          </a:p>
          <a:p>
            <a:pPr marL="742990" lvl="1" indent="-285750">
              <a:lnSpc>
                <a:spcPct val="150000"/>
              </a:lnSpc>
              <a:buFont typeface="Arial" panose="020B0604020202020204" pitchFamily="34" charset="0"/>
              <a:buChar char="•"/>
            </a:pPr>
            <a:r>
              <a:rPr sz="1600" u="none" dirty="0">
                <a:latin typeface="Huawei Sans" panose="020C0503030203020204" pitchFamily="34" charset="0"/>
                <a:cs typeface="Huawei Sans" panose="020C0503030203020204" pitchFamily="34" charset="0"/>
              </a:rPr>
              <a:t>IP address or address segment list</a:t>
            </a:r>
            <a:endParaRPr lang="en-US" altLang="zh-CN" sz="1600" dirty="0">
              <a:latin typeface="Huawei Sans" panose="020C0503030203020204" pitchFamily="34" charset="0"/>
              <a:cs typeface="Huawei Sans" panose="020C0503030203020204" pitchFamily="34" charset="0"/>
              <a:sym typeface="+mn-lt"/>
            </a:endParaRPr>
          </a:p>
          <a:p>
            <a:pPr marL="742990" lvl="1" indent="-285750">
              <a:lnSpc>
                <a:spcPct val="150000"/>
              </a:lnSpc>
              <a:buFont typeface="Arial" panose="020B0604020202020204" pitchFamily="34" charset="0"/>
              <a:buChar char="•"/>
            </a:pPr>
            <a:r>
              <a:rPr sz="1600" u="none" dirty="0">
                <a:latin typeface="Huawei Sans" panose="020C0503030203020204" pitchFamily="34" charset="0"/>
                <a:cs typeface="Huawei Sans" panose="020C0503030203020204" pitchFamily="34" charset="0"/>
              </a:rPr>
              <a:t>Operation rights of the super administrator</a:t>
            </a:r>
            <a:endParaRPr lang="en-US" altLang="zh-CN" sz="1600" dirty="0">
              <a:latin typeface="Huawei Sans" panose="020C0503030203020204" pitchFamily="34" charset="0"/>
              <a:cs typeface="Huawei Sans" panose="020C0503030203020204" pitchFamily="34" charset="0"/>
              <a:sym typeface="+mn-lt"/>
            </a:endParaRPr>
          </a:p>
        </p:txBody>
      </p:sp>
      <p:sp>
        <p:nvSpPr>
          <p:cNvPr id="8" name="矩形 7"/>
          <p:cNvSpPr/>
          <p:nvPr/>
        </p:nvSpPr>
        <p:spPr>
          <a:xfrm>
            <a:off x="455614" y="4546056"/>
            <a:ext cx="3162192" cy="1077218"/>
          </a:xfrm>
          <a:prstGeom prst="rect">
            <a:avLst/>
          </a:prstGeom>
        </p:spPr>
        <p:txBody>
          <a:bodyPr wrap="square">
            <a:spAutoFit/>
          </a:bodyPr>
          <a:lstStyle/>
          <a:p>
            <a:pPr marL="742990" lvl="1" indent="-285750">
              <a:lnSpc>
                <a:spcPct val="150000"/>
              </a:lnSpc>
              <a:buFont typeface="Arial" panose="020B0604020202020204" pitchFamily="34" charset="0"/>
              <a:buChar char="•"/>
            </a:pPr>
            <a:r>
              <a:rPr sz="1600" u="none" dirty="0">
                <a:latin typeface="Huawei Sans" panose="020C0503030203020204" pitchFamily="34" charset="0"/>
                <a:cs typeface="Huawei Sans" panose="020C0503030203020204" pitchFamily="34" charset="0"/>
              </a:rPr>
              <a:t>Administrator-----role</a:t>
            </a:r>
            <a:endParaRPr lang="en-US" altLang="zh-CN" sz="1600" dirty="0">
              <a:latin typeface="Huawei Sans" panose="020C0503030203020204" pitchFamily="34" charset="0"/>
              <a:cs typeface="Huawei Sans" panose="020C0503030203020204" pitchFamily="34" charset="0"/>
              <a:sym typeface="+mn-lt"/>
            </a:endParaRPr>
          </a:p>
          <a:p>
            <a:pPr marL="742990" lvl="1" indent="-285750">
              <a:lnSpc>
                <a:spcPct val="150000"/>
              </a:lnSpc>
              <a:buFont typeface="Arial" panose="020B0604020202020204" pitchFamily="34" charset="0"/>
              <a:buChar char="•"/>
            </a:pPr>
            <a:r>
              <a:rPr sz="1600" u="none" dirty="0">
                <a:latin typeface="Huawei Sans" panose="020C0503030203020204" pitchFamily="34" charset="0"/>
                <a:cs typeface="Huawei Sans" panose="020C0503030203020204" pitchFamily="34" charset="0"/>
              </a:rPr>
              <a:t>Role--operation rights</a:t>
            </a:r>
            <a:endParaRPr lang="en-US" altLang="zh-CN" sz="1600" dirty="0">
              <a:latin typeface="Huawei Sans" panose="020C0503030203020204" pitchFamily="34" charset="0"/>
              <a:cs typeface="Huawei Sans" panose="020C0503030203020204" pitchFamily="34" charset="0"/>
              <a:sym typeface="+mn-lt"/>
            </a:endParaRPr>
          </a:p>
          <a:p>
            <a:pPr lvl="1"/>
            <a:endParaRPr lang="en-US" altLang="zh-CN" sz="1600" dirty="0">
              <a:latin typeface="Huawei Sans" panose="020C0503030203020204" pitchFamily="34" charset="0"/>
              <a:cs typeface="Huawei Sans" panose="020C0503030203020204" pitchFamily="34" charset="0"/>
              <a:sym typeface="+mn-lt"/>
            </a:endParaRPr>
          </a:p>
        </p:txBody>
      </p:sp>
    </p:spTree>
    <p:extLst>
      <p:ext uri="{BB962C8B-B14F-4D97-AF65-F5344CB8AC3E}">
        <p14:creationId xmlns:p14="http://schemas.microsoft.com/office/powerpoint/2010/main" val="3257930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u="none" dirty="0">
                <a:latin typeface="+mj-ea"/>
                <a:ea typeface="+mj-ea"/>
                <a:cs typeface="Huawei Sans" panose="020C0503030203020204" pitchFamily="34" charset="0"/>
              </a:rPr>
              <a:t>Storage System User Management</a:t>
            </a:r>
          </a:p>
        </p:txBody>
      </p:sp>
      <p:sp>
        <p:nvSpPr>
          <p:cNvPr id="4" name="文本占位符 3"/>
          <p:cNvSpPr>
            <a:spLocks noGrp="1"/>
          </p:cNvSpPr>
          <p:nvPr>
            <p:ph type="body" sz="quarter" idx="10"/>
          </p:nvPr>
        </p:nvSpPr>
        <p:spPr/>
        <p:txBody>
          <a:bodyPr/>
          <a:lstStyle/>
          <a:p>
            <a:r>
              <a:rPr sz="1600" u="none" dirty="0"/>
              <a:t>To prevent </a:t>
            </a:r>
            <a:r>
              <a:rPr sz="1600" u="none" dirty="0" err="1"/>
              <a:t>misoperations</a:t>
            </a:r>
            <a:r>
              <a:rPr sz="1600" u="none" dirty="0"/>
              <a:t> from compromising the storage system stability and service data security, the storage system defines user levels and roles to determine user permission and scope of permission.</a:t>
            </a:r>
          </a:p>
          <a:p>
            <a:endParaRPr lang="zh-CN" altLang="en-US" sz="1800" dirty="0">
              <a:ea typeface="+mn-ea"/>
              <a:sym typeface="+mn-lt"/>
            </a:endParaRPr>
          </a:p>
        </p:txBody>
      </p:sp>
      <p:grpSp>
        <p:nvGrpSpPr>
          <p:cNvPr id="46" name="组合 45">
            <a:extLst>
              <a:ext uri="{FF2B5EF4-FFF2-40B4-BE49-F238E27FC236}">
                <a16:creationId xmlns:a16="http://schemas.microsoft.com/office/drawing/2014/main" id="{20698E04-A875-46FE-AC21-A420747C17EF}"/>
              </a:ext>
            </a:extLst>
          </p:cNvPr>
          <p:cNvGrpSpPr/>
          <p:nvPr/>
        </p:nvGrpSpPr>
        <p:grpSpPr>
          <a:xfrm>
            <a:off x="1824318" y="2023097"/>
            <a:ext cx="8149470" cy="3887606"/>
            <a:chOff x="3357172" y="1730676"/>
            <a:chExt cx="7009826" cy="4701188"/>
          </a:xfrm>
        </p:grpSpPr>
        <p:sp>
          <p:nvSpPr>
            <p:cNvPr id="47" name="云形 46">
              <a:extLst>
                <a:ext uri="{FF2B5EF4-FFF2-40B4-BE49-F238E27FC236}">
                  <a16:creationId xmlns:a16="http://schemas.microsoft.com/office/drawing/2014/main" id="{DADE02FE-261A-4838-8FEE-DA2C9EA96DA7}"/>
                </a:ext>
              </a:extLst>
            </p:cNvPr>
            <p:cNvSpPr/>
            <p:nvPr/>
          </p:nvSpPr>
          <p:spPr bwMode="auto">
            <a:xfrm>
              <a:off x="5581754" y="2024251"/>
              <a:ext cx="2624986" cy="1298069"/>
            </a:xfrm>
            <a:prstGeom prst="cloud">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8" name="圆角矩形 9">
              <a:extLst>
                <a:ext uri="{FF2B5EF4-FFF2-40B4-BE49-F238E27FC236}">
                  <a16:creationId xmlns:a16="http://schemas.microsoft.com/office/drawing/2014/main" id="{F26B949E-DCC1-474A-AF46-03A6D32E4A35}"/>
                </a:ext>
              </a:extLst>
            </p:cNvPr>
            <p:cNvSpPr/>
            <p:nvPr/>
          </p:nvSpPr>
          <p:spPr>
            <a:xfrm>
              <a:off x="6026503" y="2511862"/>
              <a:ext cx="1786472" cy="65805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49" name="图片 48">
              <a:extLst>
                <a:ext uri="{FF2B5EF4-FFF2-40B4-BE49-F238E27FC236}">
                  <a16:creationId xmlns:a16="http://schemas.microsoft.com/office/drawing/2014/main" id="{E98E0600-7E16-4767-8762-2EF5EAD6FAA7}"/>
                </a:ext>
              </a:extLst>
            </p:cNvPr>
            <p:cNvPicPr>
              <a:picLocks noChangeAspect="1"/>
            </p:cNvPicPr>
            <p:nvPr/>
          </p:nvPicPr>
          <p:blipFill>
            <a:blip r:embed="rId3"/>
            <a:stretch>
              <a:fillRect/>
            </a:stretch>
          </p:blipFill>
          <p:spPr>
            <a:xfrm>
              <a:off x="5900866" y="1730676"/>
              <a:ext cx="657225" cy="523875"/>
            </a:xfrm>
            <a:prstGeom prst="rect">
              <a:avLst/>
            </a:prstGeom>
          </p:spPr>
        </p:pic>
        <p:sp>
          <p:nvSpPr>
            <p:cNvPr id="50" name="矩形 49">
              <a:extLst>
                <a:ext uri="{FF2B5EF4-FFF2-40B4-BE49-F238E27FC236}">
                  <a16:creationId xmlns:a16="http://schemas.microsoft.com/office/drawing/2014/main" id="{EFAE1AC4-094C-4EEC-B212-67A977590D78}"/>
                </a:ext>
              </a:extLst>
            </p:cNvPr>
            <p:cNvSpPr/>
            <p:nvPr/>
          </p:nvSpPr>
          <p:spPr>
            <a:xfrm>
              <a:off x="5959196" y="2169558"/>
              <a:ext cx="2282987" cy="265146"/>
            </a:xfrm>
            <a:prstGeom prst="rect">
              <a:avLst/>
            </a:prstGeom>
          </p:spPr>
          <p:txBody>
            <a:bodyPr wrap="square">
              <a:noAutofit/>
            </a:bodyPr>
            <a:lstStyle/>
            <a:p>
              <a:pPr fontAlgn="ctr"/>
              <a:r>
                <a:rPr lang="en-US" sz="1200" b="1" dirty="0">
                  <a:latin typeface="Huawei Sans" panose="020C0503030203020204" pitchFamily="34" charset="0"/>
                  <a:cs typeface="Huawei Sans" panose="020C0503030203020204" pitchFamily="34" charset="0"/>
                </a:rPr>
                <a:t>Level:</a:t>
              </a:r>
              <a:r>
                <a:rPr lang="en-US" sz="1200" dirty="0">
                  <a:latin typeface="Huawei Sans" panose="020C0503030203020204" pitchFamily="34" charset="0"/>
                  <a:cs typeface="Huawei Sans" panose="020C0503030203020204" pitchFamily="34" charset="0"/>
                </a:rPr>
                <a:t> super administrator</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2" name="矩形 51">
              <a:extLst>
                <a:ext uri="{FF2B5EF4-FFF2-40B4-BE49-F238E27FC236}">
                  <a16:creationId xmlns:a16="http://schemas.microsoft.com/office/drawing/2014/main" id="{50721C47-027D-49D0-A963-E6608D4947E1}"/>
                </a:ext>
              </a:extLst>
            </p:cNvPr>
            <p:cNvSpPr/>
            <p:nvPr/>
          </p:nvSpPr>
          <p:spPr>
            <a:xfrm>
              <a:off x="6001277" y="2435929"/>
              <a:ext cx="2154595" cy="265146"/>
            </a:xfrm>
            <a:prstGeom prst="rect">
              <a:avLst/>
            </a:prstGeom>
          </p:spPr>
          <p:txBody>
            <a:bodyPr wrap="square">
              <a:noAutofit/>
            </a:bodyPr>
            <a:lstStyle/>
            <a:p>
              <a:pPr fontAlgn="ctr"/>
              <a:r>
                <a:rPr lang="en-US" sz="1200" b="1" dirty="0">
                  <a:latin typeface="Huawei Sans" panose="020C0503030203020204" pitchFamily="34" charset="0"/>
                  <a:cs typeface="Huawei Sans" panose="020C0503030203020204" pitchFamily="34" charset="0"/>
                </a:rPr>
                <a:t>Role:</a:t>
              </a:r>
              <a:r>
                <a:rPr lang="en-US" sz="1200" dirty="0">
                  <a:latin typeface="Huawei Sans" panose="020C0503030203020204" pitchFamily="34" charset="0"/>
                  <a:cs typeface="Huawei Sans" panose="020C0503030203020204" pitchFamily="34" charset="0"/>
                </a:rPr>
                <a:t> super administrator</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3" name="圆角矩形 10">
              <a:extLst>
                <a:ext uri="{FF2B5EF4-FFF2-40B4-BE49-F238E27FC236}">
                  <a16:creationId xmlns:a16="http://schemas.microsoft.com/office/drawing/2014/main" id="{9BAF80D7-A906-4A2D-A845-E8D83BA736A8}"/>
                </a:ext>
              </a:extLst>
            </p:cNvPr>
            <p:cNvSpPr/>
            <p:nvPr/>
          </p:nvSpPr>
          <p:spPr>
            <a:xfrm>
              <a:off x="6192883" y="2729406"/>
              <a:ext cx="1528691" cy="38952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4" name="矩形 53">
              <a:extLst>
                <a:ext uri="{FF2B5EF4-FFF2-40B4-BE49-F238E27FC236}">
                  <a16:creationId xmlns:a16="http://schemas.microsoft.com/office/drawing/2014/main" id="{DEBAF450-DCF6-429F-BD3F-C6234E048C9E}"/>
                </a:ext>
              </a:extLst>
            </p:cNvPr>
            <p:cNvSpPr/>
            <p:nvPr/>
          </p:nvSpPr>
          <p:spPr>
            <a:xfrm>
              <a:off x="6106192" y="2637904"/>
              <a:ext cx="1694671" cy="265146"/>
            </a:xfrm>
            <a:prstGeom prst="rect">
              <a:avLst/>
            </a:prstGeom>
          </p:spPr>
          <p:txBody>
            <a:bodyPr wrap="square">
              <a:noAutofit/>
            </a:bodyPr>
            <a:lstStyle/>
            <a:p>
              <a:pPr algn="ctr" fontAlgn="ctr"/>
              <a:r>
                <a:rPr lang="en-US" sz="1200" b="1" dirty="0">
                  <a:latin typeface="Huawei Sans" panose="020C0503030203020204" pitchFamily="34" charset="0"/>
                  <a:cs typeface="Huawei Sans" panose="020C0503030203020204" pitchFamily="34" charset="0"/>
                </a:rPr>
                <a:t>All functional modules of the system</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5" name="云形 54">
              <a:extLst>
                <a:ext uri="{FF2B5EF4-FFF2-40B4-BE49-F238E27FC236}">
                  <a16:creationId xmlns:a16="http://schemas.microsoft.com/office/drawing/2014/main" id="{62A9DAEF-8B4E-44F4-8C8C-38EA5FC383E3}"/>
                </a:ext>
              </a:extLst>
            </p:cNvPr>
            <p:cNvSpPr/>
            <p:nvPr/>
          </p:nvSpPr>
          <p:spPr bwMode="auto">
            <a:xfrm>
              <a:off x="4368275" y="4793866"/>
              <a:ext cx="2624986" cy="1298069"/>
            </a:xfrm>
            <a:prstGeom prst="cloud">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6" name="圆角矩形 13">
              <a:extLst>
                <a:ext uri="{FF2B5EF4-FFF2-40B4-BE49-F238E27FC236}">
                  <a16:creationId xmlns:a16="http://schemas.microsoft.com/office/drawing/2014/main" id="{68B0E9AD-CEDB-428D-A25E-0A47DA463BC2}"/>
                </a:ext>
              </a:extLst>
            </p:cNvPr>
            <p:cNvSpPr/>
            <p:nvPr/>
          </p:nvSpPr>
          <p:spPr>
            <a:xfrm>
              <a:off x="4813024" y="5281477"/>
              <a:ext cx="1738277" cy="658057"/>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7" name="矩形 56">
              <a:extLst>
                <a:ext uri="{FF2B5EF4-FFF2-40B4-BE49-F238E27FC236}">
                  <a16:creationId xmlns:a16="http://schemas.microsoft.com/office/drawing/2014/main" id="{4C936BC0-D4D5-4C28-844A-5A7F0A9B46D3}"/>
                </a:ext>
              </a:extLst>
            </p:cNvPr>
            <p:cNvSpPr/>
            <p:nvPr/>
          </p:nvSpPr>
          <p:spPr>
            <a:xfrm>
              <a:off x="4857809" y="4963708"/>
              <a:ext cx="1817778" cy="265146"/>
            </a:xfrm>
            <a:prstGeom prst="rect">
              <a:avLst/>
            </a:prstGeom>
          </p:spPr>
          <p:txBody>
            <a:bodyPr wrap="square">
              <a:noAutofit/>
            </a:bodyPr>
            <a:lstStyle/>
            <a:p>
              <a:pPr fontAlgn="ctr"/>
              <a:r>
                <a:rPr lang="en-US" sz="1200" b="1" dirty="0">
                  <a:latin typeface="Huawei Sans" panose="020C0503030203020204" pitchFamily="34" charset="0"/>
                  <a:cs typeface="Huawei Sans" panose="020C0503030203020204" pitchFamily="34" charset="0"/>
                </a:rPr>
                <a:t>Level:</a:t>
              </a:r>
              <a:r>
                <a:rPr lang="en-US" sz="1200" dirty="0">
                  <a:latin typeface="Huawei Sans" panose="020C0503030203020204" pitchFamily="34" charset="0"/>
                  <a:cs typeface="Huawei Sans" panose="020C0503030203020204" pitchFamily="34" charset="0"/>
                </a:rPr>
                <a:t> administrator</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8" name="矩形 57">
              <a:extLst>
                <a:ext uri="{FF2B5EF4-FFF2-40B4-BE49-F238E27FC236}">
                  <a16:creationId xmlns:a16="http://schemas.microsoft.com/office/drawing/2014/main" id="{D0E60AC0-8C57-4B90-9DE6-53F3BD61F9A1}"/>
                </a:ext>
              </a:extLst>
            </p:cNvPr>
            <p:cNvSpPr/>
            <p:nvPr/>
          </p:nvSpPr>
          <p:spPr>
            <a:xfrm>
              <a:off x="4871777" y="5229885"/>
              <a:ext cx="1711813" cy="265146"/>
            </a:xfrm>
            <a:prstGeom prst="rect">
              <a:avLst/>
            </a:prstGeom>
          </p:spPr>
          <p:txBody>
            <a:bodyPr wrap="square">
              <a:noAutofit/>
            </a:bodyPr>
            <a:lstStyle/>
            <a:p>
              <a:pPr fontAlgn="ctr"/>
              <a:r>
                <a:rPr lang="en-US" sz="1200" b="1" dirty="0">
                  <a:latin typeface="Huawei Sans" panose="020C0503030203020204" pitchFamily="34" charset="0"/>
                  <a:cs typeface="Huawei Sans" panose="020C0503030203020204" pitchFamily="34" charset="0"/>
                </a:rPr>
                <a:t>Role:</a:t>
              </a:r>
              <a:r>
                <a:rPr lang="en-US" sz="1200" dirty="0">
                  <a:latin typeface="Huawei Sans" panose="020C0503030203020204" pitchFamily="34" charset="0"/>
                  <a:cs typeface="Huawei Sans" panose="020C0503030203020204" pitchFamily="34" charset="0"/>
                </a:rPr>
                <a:t> built-in role B</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9" name="圆角矩形 17">
              <a:extLst>
                <a:ext uri="{FF2B5EF4-FFF2-40B4-BE49-F238E27FC236}">
                  <a16:creationId xmlns:a16="http://schemas.microsoft.com/office/drawing/2014/main" id="{53DE6F81-95D6-4409-A551-2C5616E2C075}"/>
                </a:ext>
              </a:extLst>
            </p:cNvPr>
            <p:cNvSpPr/>
            <p:nvPr/>
          </p:nvSpPr>
          <p:spPr>
            <a:xfrm>
              <a:off x="4885986" y="5523055"/>
              <a:ext cx="570955" cy="37505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0" name="矩形 59">
              <a:extLst>
                <a:ext uri="{FF2B5EF4-FFF2-40B4-BE49-F238E27FC236}">
                  <a16:creationId xmlns:a16="http://schemas.microsoft.com/office/drawing/2014/main" id="{86E6C6C8-75AC-4AAB-9784-280B9424D2DD}"/>
                </a:ext>
              </a:extLst>
            </p:cNvPr>
            <p:cNvSpPr/>
            <p:nvPr/>
          </p:nvSpPr>
          <p:spPr>
            <a:xfrm>
              <a:off x="4823028" y="5424721"/>
              <a:ext cx="712897" cy="265146"/>
            </a:xfrm>
            <a:prstGeom prst="rect">
              <a:avLst/>
            </a:prstGeom>
          </p:spPr>
          <p:txBody>
            <a:bodyPr wrap="square">
              <a:noAutofit/>
            </a:bodyPr>
            <a:lstStyle/>
            <a:p>
              <a:pPr algn="ctr" fontAlgn="ctr"/>
              <a:r>
                <a:rPr lang="en-US" sz="1200" b="1" dirty="0">
                  <a:latin typeface="Huawei Sans" panose="020C0503030203020204" pitchFamily="34" charset="0"/>
                  <a:cs typeface="Huawei Sans" panose="020C0503030203020204" pitchFamily="34" charset="0"/>
                </a:rPr>
                <a:t>Disk domain</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61" name="图片 60">
              <a:extLst>
                <a:ext uri="{FF2B5EF4-FFF2-40B4-BE49-F238E27FC236}">
                  <a16:creationId xmlns:a16="http://schemas.microsoft.com/office/drawing/2014/main" id="{2EDDB8C7-D2AC-4C19-96D0-040D6BE4D833}"/>
                </a:ext>
              </a:extLst>
            </p:cNvPr>
            <p:cNvPicPr>
              <a:picLocks noChangeAspect="1"/>
            </p:cNvPicPr>
            <p:nvPr/>
          </p:nvPicPr>
          <p:blipFill>
            <a:blip r:embed="rId4"/>
            <a:stretch>
              <a:fillRect/>
            </a:stretch>
          </p:blipFill>
          <p:spPr>
            <a:xfrm>
              <a:off x="4669228" y="4399423"/>
              <a:ext cx="628650" cy="542925"/>
            </a:xfrm>
            <a:prstGeom prst="rect">
              <a:avLst/>
            </a:prstGeom>
          </p:spPr>
        </p:pic>
        <p:sp>
          <p:nvSpPr>
            <p:cNvPr id="62" name="圆角矩形 19">
              <a:extLst>
                <a:ext uri="{FF2B5EF4-FFF2-40B4-BE49-F238E27FC236}">
                  <a16:creationId xmlns:a16="http://schemas.microsoft.com/office/drawing/2014/main" id="{59D648D1-909D-495A-BB61-9509D7FBE959}"/>
                </a:ext>
              </a:extLst>
            </p:cNvPr>
            <p:cNvSpPr/>
            <p:nvPr/>
          </p:nvSpPr>
          <p:spPr>
            <a:xfrm>
              <a:off x="5490893" y="5523055"/>
              <a:ext cx="595342" cy="37505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3" name="矩形 62">
              <a:extLst>
                <a:ext uri="{FF2B5EF4-FFF2-40B4-BE49-F238E27FC236}">
                  <a16:creationId xmlns:a16="http://schemas.microsoft.com/office/drawing/2014/main" id="{56ACEDC1-7B38-4833-BCAC-3CB7426F2C25}"/>
                </a:ext>
              </a:extLst>
            </p:cNvPr>
            <p:cNvSpPr/>
            <p:nvPr/>
          </p:nvSpPr>
          <p:spPr>
            <a:xfrm>
              <a:off x="5438423" y="5411530"/>
              <a:ext cx="710490" cy="265146"/>
            </a:xfrm>
            <a:prstGeom prst="rect">
              <a:avLst/>
            </a:prstGeom>
          </p:spPr>
          <p:txBody>
            <a:bodyPr wrap="square">
              <a:noAutofit/>
            </a:bodyPr>
            <a:lstStyle/>
            <a:p>
              <a:pPr algn="ctr" fontAlgn="ctr"/>
              <a:r>
                <a:rPr lang="en-US" sz="1200" b="1" dirty="0">
                  <a:latin typeface="Huawei Sans" panose="020C0503030203020204" pitchFamily="34" charset="0"/>
                  <a:cs typeface="Huawei Sans" panose="020C0503030203020204" pitchFamily="34" charset="0"/>
                </a:rPr>
                <a:t>Storage pool</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4" name="圆角矩形 21">
              <a:extLst>
                <a:ext uri="{FF2B5EF4-FFF2-40B4-BE49-F238E27FC236}">
                  <a16:creationId xmlns:a16="http://schemas.microsoft.com/office/drawing/2014/main" id="{ED53D658-7A4D-4D6C-8A5A-41CEF21A83D8}"/>
                </a:ext>
              </a:extLst>
            </p:cNvPr>
            <p:cNvSpPr/>
            <p:nvPr/>
          </p:nvSpPr>
          <p:spPr>
            <a:xfrm>
              <a:off x="6138935" y="5523055"/>
              <a:ext cx="362625" cy="34413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 name="矩形 64">
              <a:extLst>
                <a:ext uri="{FF2B5EF4-FFF2-40B4-BE49-F238E27FC236}">
                  <a16:creationId xmlns:a16="http://schemas.microsoft.com/office/drawing/2014/main" id="{E60D087B-680A-4E9F-BDFE-6F784321AB60}"/>
                </a:ext>
              </a:extLst>
            </p:cNvPr>
            <p:cNvSpPr/>
            <p:nvPr/>
          </p:nvSpPr>
          <p:spPr>
            <a:xfrm>
              <a:off x="6123651" y="5512754"/>
              <a:ext cx="407333" cy="265146"/>
            </a:xfrm>
            <a:prstGeom prst="rect">
              <a:avLst/>
            </a:prstGeom>
          </p:spPr>
          <p:txBody>
            <a:bodyPr wrap="square">
              <a:noAutofit/>
            </a:bodyPr>
            <a:lstStyle/>
            <a:p>
              <a:pPr fontAlgn="ctr"/>
              <a:r>
                <a:rPr lang="en-US" sz="1200" dirty="0">
                  <a:latin typeface="Huawei Sans" panose="020C0503030203020204" pitchFamily="34" charset="0"/>
                  <a:cs typeface="Huawei Sans" panose="020C0503030203020204" pitchFamily="34" charset="0"/>
                </a:rPr>
                <a:t>......</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6" name="云形 65">
              <a:extLst>
                <a:ext uri="{FF2B5EF4-FFF2-40B4-BE49-F238E27FC236}">
                  <a16:creationId xmlns:a16="http://schemas.microsoft.com/office/drawing/2014/main" id="{3B3D185F-16BA-4BA4-89F9-726AAE174ACD}"/>
                </a:ext>
              </a:extLst>
            </p:cNvPr>
            <p:cNvSpPr/>
            <p:nvPr/>
          </p:nvSpPr>
          <p:spPr bwMode="auto">
            <a:xfrm>
              <a:off x="7742012" y="4793865"/>
              <a:ext cx="2624986" cy="1298069"/>
            </a:xfrm>
            <a:prstGeom prst="cloud">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7" name="圆角矩形 24">
              <a:extLst>
                <a:ext uri="{FF2B5EF4-FFF2-40B4-BE49-F238E27FC236}">
                  <a16:creationId xmlns:a16="http://schemas.microsoft.com/office/drawing/2014/main" id="{EB4E1D5C-C86D-4230-BF10-B80588EBD5DA}"/>
                </a:ext>
              </a:extLst>
            </p:cNvPr>
            <p:cNvSpPr/>
            <p:nvPr/>
          </p:nvSpPr>
          <p:spPr>
            <a:xfrm>
              <a:off x="8186761" y="5281476"/>
              <a:ext cx="1738277" cy="658057"/>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8" name="矩形 67">
              <a:extLst>
                <a:ext uri="{FF2B5EF4-FFF2-40B4-BE49-F238E27FC236}">
                  <a16:creationId xmlns:a16="http://schemas.microsoft.com/office/drawing/2014/main" id="{09281A50-9E41-4D85-9F72-25DFD1E10344}"/>
                </a:ext>
              </a:extLst>
            </p:cNvPr>
            <p:cNvSpPr/>
            <p:nvPr/>
          </p:nvSpPr>
          <p:spPr>
            <a:xfrm>
              <a:off x="8148498" y="4965199"/>
              <a:ext cx="1890216" cy="265146"/>
            </a:xfrm>
            <a:prstGeom prst="rect">
              <a:avLst/>
            </a:prstGeom>
          </p:spPr>
          <p:txBody>
            <a:bodyPr wrap="square">
              <a:noAutofit/>
            </a:bodyPr>
            <a:lstStyle/>
            <a:p>
              <a:pPr fontAlgn="ctr"/>
              <a:r>
                <a:rPr lang="en-US" sz="1200" b="1" dirty="0">
                  <a:latin typeface="Huawei Sans" panose="020C0503030203020204" pitchFamily="34" charset="0"/>
                  <a:cs typeface="Huawei Sans" panose="020C0503030203020204" pitchFamily="34" charset="0"/>
                </a:rPr>
                <a:t>Level:</a:t>
              </a:r>
              <a:r>
                <a:rPr lang="en-US" sz="1200" dirty="0">
                  <a:latin typeface="Huawei Sans" panose="020C0503030203020204" pitchFamily="34" charset="0"/>
                  <a:cs typeface="Huawei Sans" panose="020C0503030203020204" pitchFamily="34" charset="0"/>
                </a:rPr>
                <a:t> read-only user</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9" name="矩形 68">
              <a:extLst>
                <a:ext uri="{FF2B5EF4-FFF2-40B4-BE49-F238E27FC236}">
                  <a16:creationId xmlns:a16="http://schemas.microsoft.com/office/drawing/2014/main" id="{03E3BC4A-5290-44AD-802B-4CD2367E2D99}"/>
                </a:ext>
              </a:extLst>
            </p:cNvPr>
            <p:cNvSpPr/>
            <p:nvPr/>
          </p:nvSpPr>
          <p:spPr>
            <a:xfrm>
              <a:off x="8148499" y="5239022"/>
              <a:ext cx="2018672" cy="265146"/>
            </a:xfrm>
            <a:prstGeom prst="rect">
              <a:avLst/>
            </a:prstGeom>
          </p:spPr>
          <p:txBody>
            <a:bodyPr wrap="square">
              <a:noAutofit/>
            </a:bodyPr>
            <a:lstStyle/>
            <a:p>
              <a:pPr fontAlgn="ctr"/>
              <a:r>
                <a:rPr lang="en-US" sz="1200" b="1" dirty="0">
                  <a:latin typeface="Huawei Sans" panose="020C0503030203020204" pitchFamily="34" charset="0"/>
                  <a:cs typeface="Huawei Sans" panose="020C0503030203020204" pitchFamily="34" charset="0"/>
                </a:rPr>
                <a:t>Role:</a:t>
              </a:r>
              <a:r>
                <a:rPr lang="en-US" sz="1200" dirty="0">
                  <a:latin typeface="Huawei Sans" panose="020C0503030203020204" pitchFamily="34" charset="0"/>
                  <a:cs typeface="Huawei Sans" panose="020C0503030203020204" pitchFamily="34" charset="0"/>
                </a:rPr>
                <a:t> customized role C</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0" name="圆角矩形 27">
              <a:extLst>
                <a:ext uri="{FF2B5EF4-FFF2-40B4-BE49-F238E27FC236}">
                  <a16:creationId xmlns:a16="http://schemas.microsoft.com/office/drawing/2014/main" id="{60655791-D66D-4DDB-B904-CA52B82FEE54}"/>
                </a:ext>
              </a:extLst>
            </p:cNvPr>
            <p:cNvSpPr/>
            <p:nvPr/>
          </p:nvSpPr>
          <p:spPr>
            <a:xfrm>
              <a:off x="8244194" y="5538408"/>
              <a:ext cx="504248" cy="29162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1" name="矩形 70">
              <a:extLst>
                <a:ext uri="{FF2B5EF4-FFF2-40B4-BE49-F238E27FC236}">
                  <a16:creationId xmlns:a16="http://schemas.microsoft.com/office/drawing/2014/main" id="{B2245BC7-70D3-4D79-8824-FCB28F41307F}"/>
                </a:ext>
              </a:extLst>
            </p:cNvPr>
            <p:cNvSpPr/>
            <p:nvPr/>
          </p:nvSpPr>
          <p:spPr>
            <a:xfrm>
              <a:off x="8271563" y="5520017"/>
              <a:ext cx="525957" cy="273432"/>
            </a:xfrm>
            <a:prstGeom prst="rect">
              <a:avLst/>
            </a:prstGeom>
          </p:spPr>
          <p:txBody>
            <a:bodyPr wrap="square">
              <a:noAutofit/>
            </a:bodyPr>
            <a:lstStyle/>
            <a:p>
              <a:pPr fontAlgn="ctr"/>
              <a:r>
                <a:rPr lang="en-US" sz="1200" b="1" dirty="0">
                  <a:latin typeface="Huawei Sans" panose="020C0503030203020204" pitchFamily="34" charset="0"/>
                  <a:cs typeface="Huawei Sans" panose="020C0503030203020204" pitchFamily="34" charset="0"/>
                </a:rPr>
                <a:t>LUN</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72" name="图片 71">
              <a:extLst>
                <a:ext uri="{FF2B5EF4-FFF2-40B4-BE49-F238E27FC236}">
                  <a16:creationId xmlns:a16="http://schemas.microsoft.com/office/drawing/2014/main" id="{6CD6F5EC-9BFD-47F6-B8AC-41857315091B}"/>
                </a:ext>
              </a:extLst>
            </p:cNvPr>
            <p:cNvPicPr>
              <a:picLocks noChangeAspect="1"/>
            </p:cNvPicPr>
            <p:nvPr/>
          </p:nvPicPr>
          <p:blipFill>
            <a:blip r:embed="rId4"/>
            <a:stretch>
              <a:fillRect/>
            </a:stretch>
          </p:blipFill>
          <p:spPr>
            <a:xfrm>
              <a:off x="8047955" y="4407483"/>
              <a:ext cx="628650" cy="542925"/>
            </a:xfrm>
            <a:prstGeom prst="rect">
              <a:avLst/>
            </a:prstGeom>
          </p:spPr>
        </p:pic>
        <p:sp>
          <p:nvSpPr>
            <p:cNvPr id="73" name="圆角矩形 30">
              <a:extLst>
                <a:ext uri="{FF2B5EF4-FFF2-40B4-BE49-F238E27FC236}">
                  <a16:creationId xmlns:a16="http://schemas.microsoft.com/office/drawing/2014/main" id="{9C87E1A2-EBFD-4BFA-970C-AA997426BCF6}"/>
                </a:ext>
              </a:extLst>
            </p:cNvPr>
            <p:cNvSpPr/>
            <p:nvPr/>
          </p:nvSpPr>
          <p:spPr>
            <a:xfrm>
              <a:off x="8816002" y="5538408"/>
              <a:ext cx="504248" cy="29162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4" name="矩形 73">
              <a:extLst>
                <a:ext uri="{FF2B5EF4-FFF2-40B4-BE49-F238E27FC236}">
                  <a16:creationId xmlns:a16="http://schemas.microsoft.com/office/drawing/2014/main" id="{5244FED8-AE26-4D85-9E7F-80CF6D629F3E}"/>
                </a:ext>
              </a:extLst>
            </p:cNvPr>
            <p:cNvSpPr/>
            <p:nvPr/>
          </p:nvSpPr>
          <p:spPr>
            <a:xfrm>
              <a:off x="8835897" y="5510604"/>
              <a:ext cx="536906" cy="265146"/>
            </a:xfrm>
            <a:prstGeom prst="rect">
              <a:avLst/>
            </a:prstGeom>
          </p:spPr>
          <p:txBody>
            <a:bodyPr wrap="square">
              <a:noAutofit/>
            </a:bodyPr>
            <a:lstStyle/>
            <a:p>
              <a:pPr fontAlgn="ctr"/>
              <a:r>
                <a:rPr lang="en-US" sz="1200" b="1" dirty="0">
                  <a:latin typeface="Huawei Sans" panose="020C0503030203020204" pitchFamily="34" charset="0"/>
                  <a:cs typeface="Huawei Sans" panose="020C0503030203020204" pitchFamily="34" charset="0"/>
                </a:rPr>
                <a:t>Host</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5" name="圆角矩形 32">
              <a:extLst>
                <a:ext uri="{FF2B5EF4-FFF2-40B4-BE49-F238E27FC236}">
                  <a16:creationId xmlns:a16="http://schemas.microsoft.com/office/drawing/2014/main" id="{29A07E0E-556F-4672-B629-52CFC909510C}"/>
                </a:ext>
              </a:extLst>
            </p:cNvPr>
            <p:cNvSpPr/>
            <p:nvPr/>
          </p:nvSpPr>
          <p:spPr>
            <a:xfrm>
              <a:off x="9371048" y="5538408"/>
              <a:ext cx="504248" cy="29162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6" name="矩形 75">
              <a:extLst>
                <a:ext uri="{FF2B5EF4-FFF2-40B4-BE49-F238E27FC236}">
                  <a16:creationId xmlns:a16="http://schemas.microsoft.com/office/drawing/2014/main" id="{820C22F4-7FE1-47ED-AEE5-87239779557E}"/>
                </a:ext>
              </a:extLst>
            </p:cNvPr>
            <p:cNvSpPr/>
            <p:nvPr/>
          </p:nvSpPr>
          <p:spPr>
            <a:xfrm>
              <a:off x="9332932" y="5541004"/>
              <a:ext cx="407333" cy="265146"/>
            </a:xfrm>
            <a:prstGeom prst="rect">
              <a:avLst/>
            </a:prstGeom>
          </p:spPr>
          <p:txBody>
            <a:bodyPr wrap="square">
              <a:noAutofit/>
            </a:bodyPr>
            <a:lstStyle/>
            <a:p>
              <a:pPr fontAlgn="ctr"/>
              <a:r>
                <a:rPr lang="en-US" sz="1200" dirty="0">
                  <a:latin typeface="Huawei Sans" panose="020C0503030203020204" pitchFamily="34" charset="0"/>
                  <a:cs typeface="Huawei Sans" panose="020C0503030203020204" pitchFamily="34" charset="0"/>
                </a:rPr>
                <a:t>......</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77" name="肘形连接符 35">
              <a:extLst>
                <a:ext uri="{FF2B5EF4-FFF2-40B4-BE49-F238E27FC236}">
                  <a16:creationId xmlns:a16="http://schemas.microsoft.com/office/drawing/2014/main" id="{0C8AE66D-C335-4646-B6ED-681DCF70E9D3}"/>
                </a:ext>
              </a:extLst>
            </p:cNvPr>
            <p:cNvCxnSpPr>
              <a:stCxn id="78" idx="2"/>
              <a:endCxn id="72" idx="0"/>
            </p:cNvCxnSpPr>
            <p:nvPr/>
          </p:nvCxnSpPr>
          <p:spPr>
            <a:xfrm rot="16200000" flipH="1">
              <a:off x="7177528" y="3222731"/>
              <a:ext cx="779497" cy="159000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文本框 77">
              <a:extLst>
                <a:ext uri="{FF2B5EF4-FFF2-40B4-BE49-F238E27FC236}">
                  <a16:creationId xmlns:a16="http://schemas.microsoft.com/office/drawing/2014/main" id="{5091BC38-3A2B-414F-9A71-7710C8344AB9}"/>
                </a:ext>
              </a:extLst>
            </p:cNvPr>
            <p:cNvSpPr txBox="1"/>
            <p:nvPr/>
          </p:nvSpPr>
          <p:spPr>
            <a:xfrm>
              <a:off x="6366162" y="3346269"/>
              <a:ext cx="812223" cy="281718"/>
            </a:xfrm>
            <a:prstGeom prst="rect">
              <a:avLst/>
            </a:prstGeom>
            <a:noFill/>
          </p:spPr>
          <p:txBody>
            <a:bodyPr wrap="square" rtlCol="0">
              <a:noAutofit/>
            </a:bodyPr>
            <a:lstStyle/>
            <a:p>
              <a:pPr fontAlgn="ctr"/>
              <a:r>
                <a:rPr lang="en-US" sz="1200" dirty="0">
                  <a:latin typeface="Huawei Sans" panose="020C0503030203020204" pitchFamily="34" charset="0"/>
                  <a:cs typeface="Huawei Sans" panose="020C0503030203020204" pitchFamily="34" charset="0"/>
                </a:rPr>
                <a:t>User A</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79" name="肘形连接符 41">
              <a:extLst>
                <a:ext uri="{FF2B5EF4-FFF2-40B4-BE49-F238E27FC236}">
                  <a16:creationId xmlns:a16="http://schemas.microsoft.com/office/drawing/2014/main" id="{00CF72DA-EE5E-4419-9432-0524933E0D9F}"/>
                </a:ext>
              </a:extLst>
            </p:cNvPr>
            <p:cNvCxnSpPr>
              <a:stCxn id="78" idx="2"/>
              <a:endCxn id="61" idx="0"/>
            </p:cNvCxnSpPr>
            <p:nvPr/>
          </p:nvCxnSpPr>
          <p:spPr>
            <a:xfrm rot="5400000">
              <a:off x="5492195" y="3119345"/>
              <a:ext cx="771437" cy="178872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曲线连接符 65">
              <a:extLst>
                <a:ext uri="{FF2B5EF4-FFF2-40B4-BE49-F238E27FC236}">
                  <a16:creationId xmlns:a16="http://schemas.microsoft.com/office/drawing/2014/main" id="{4C53435D-2903-4164-824C-3519B0B583B0}"/>
                </a:ext>
              </a:extLst>
            </p:cNvPr>
            <p:cNvCxnSpPr>
              <a:cxnSpLocks/>
              <a:stCxn id="49" idx="1"/>
              <a:endCxn id="53" idx="1"/>
            </p:cNvCxnSpPr>
            <p:nvPr/>
          </p:nvCxnSpPr>
          <p:spPr>
            <a:xfrm rot="10800000" flipH="1" flipV="1">
              <a:off x="5900866" y="1992612"/>
              <a:ext cx="292017" cy="931555"/>
            </a:xfrm>
            <a:prstGeom prst="curvedConnector3">
              <a:avLst>
                <a:gd name="adj1" fmla="val -67336"/>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1" name="矩形 80">
              <a:extLst>
                <a:ext uri="{FF2B5EF4-FFF2-40B4-BE49-F238E27FC236}">
                  <a16:creationId xmlns:a16="http://schemas.microsoft.com/office/drawing/2014/main" id="{B17B8E12-BE05-4206-9515-907CE1964BCC}"/>
                </a:ext>
              </a:extLst>
            </p:cNvPr>
            <p:cNvSpPr/>
            <p:nvPr/>
          </p:nvSpPr>
          <p:spPr>
            <a:xfrm>
              <a:off x="4368276" y="1984363"/>
              <a:ext cx="1639188" cy="265146"/>
            </a:xfrm>
            <a:prstGeom prst="rect">
              <a:avLst/>
            </a:prstGeom>
          </p:spPr>
          <p:txBody>
            <a:bodyPr wrap="square">
              <a:noAutofit/>
            </a:bodyPr>
            <a:lstStyle/>
            <a:p>
              <a:pPr algn="ctr" fontAlgn="ctr"/>
              <a:r>
                <a:rPr lang="en-US" sz="1200" dirty="0">
                  <a:latin typeface="Huawei Sans" panose="020C0503030203020204" pitchFamily="34" charset="0"/>
                  <a:cs typeface="Huawei Sans" panose="020C0503030203020204" pitchFamily="34" charset="0"/>
                </a:rPr>
                <a:t>Operation permission</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2" name="矩形 81">
              <a:extLst>
                <a:ext uri="{FF2B5EF4-FFF2-40B4-BE49-F238E27FC236}">
                  <a16:creationId xmlns:a16="http://schemas.microsoft.com/office/drawing/2014/main" id="{97EB8A09-34C3-44D3-BE87-065FC422DE21}"/>
                </a:ext>
              </a:extLst>
            </p:cNvPr>
            <p:cNvSpPr/>
            <p:nvPr/>
          </p:nvSpPr>
          <p:spPr>
            <a:xfrm>
              <a:off x="3357172" y="4731953"/>
              <a:ext cx="1639188" cy="265146"/>
            </a:xfrm>
            <a:prstGeom prst="rect">
              <a:avLst/>
            </a:prstGeom>
          </p:spPr>
          <p:txBody>
            <a:bodyPr wrap="square">
              <a:noAutofit/>
            </a:bodyPr>
            <a:lstStyle/>
            <a:p>
              <a:pPr algn="ctr" fontAlgn="ctr"/>
              <a:r>
                <a:rPr lang="en-US" sz="1200" dirty="0">
                  <a:latin typeface="Huawei Sans" panose="020C0503030203020204" pitchFamily="34" charset="0"/>
                  <a:cs typeface="Huawei Sans" panose="020C0503030203020204" pitchFamily="34" charset="0"/>
                </a:rPr>
                <a:t>Operation permission</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83" name="曲线连接符 80">
              <a:extLst>
                <a:ext uri="{FF2B5EF4-FFF2-40B4-BE49-F238E27FC236}">
                  <a16:creationId xmlns:a16="http://schemas.microsoft.com/office/drawing/2014/main" id="{2FD3DA4A-CC42-45C0-997E-057E7DAC5AC9}"/>
                </a:ext>
              </a:extLst>
            </p:cNvPr>
            <p:cNvCxnSpPr>
              <a:stCxn id="72" idx="1"/>
              <a:endCxn id="70" idx="1"/>
            </p:cNvCxnSpPr>
            <p:nvPr/>
          </p:nvCxnSpPr>
          <p:spPr>
            <a:xfrm rot="10800000" flipH="1" flipV="1">
              <a:off x="8047954" y="4678946"/>
              <a:ext cx="196239" cy="1005274"/>
            </a:xfrm>
            <a:prstGeom prst="curvedConnector3">
              <a:avLst>
                <a:gd name="adj1" fmla="val -11649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4" name="矩形 83">
              <a:extLst>
                <a:ext uri="{FF2B5EF4-FFF2-40B4-BE49-F238E27FC236}">
                  <a16:creationId xmlns:a16="http://schemas.microsoft.com/office/drawing/2014/main" id="{AC9A10FC-65D2-4CF5-B187-1C223B9AD26D}"/>
                </a:ext>
              </a:extLst>
            </p:cNvPr>
            <p:cNvSpPr/>
            <p:nvPr/>
          </p:nvSpPr>
          <p:spPr>
            <a:xfrm>
              <a:off x="6694360" y="4702895"/>
              <a:ext cx="1400116" cy="265146"/>
            </a:xfrm>
            <a:prstGeom prst="rect">
              <a:avLst/>
            </a:prstGeom>
          </p:spPr>
          <p:txBody>
            <a:bodyPr wrap="square">
              <a:noAutofit/>
            </a:bodyPr>
            <a:lstStyle/>
            <a:p>
              <a:pPr algn="ctr" fontAlgn="ctr"/>
              <a:r>
                <a:rPr lang="en-US" sz="1200" dirty="0">
                  <a:latin typeface="Huawei Sans" panose="020C0503030203020204" pitchFamily="34" charset="0"/>
                  <a:cs typeface="Huawei Sans" panose="020C0503030203020204" pitchFamily="34" charset="0"/>
                </a:rPr>
                <a:t>Access permission</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5" name="矩形 84">
              <a:extLst>
                <a:ext uri="{FF2B5EF4-FFF2-40B4-BE49-F238E27FC236}">
                  <a16:creationId xmlns:a16="http://schemas.microsoft.com/office/drawing/2014/main" id="{7C7133E4-EAC3-471D-A35E-FD898C4DB203}"/>
                </a:ext>
              </a:extLst>
            </p:cNvPr>
            <p:cNvSpPr/>
            <p:nvPr/>
          </p:nvSpPr>
          <p:spPr>
            <a:xfrm>
              <a:off x="5386332" y="4085965"/>
              <a:ext cx="2413708" cy="265146"/>
            </a:xfrm>
            <a:prstGeom prst="rect">
              <a:avLst/>
            </a:prstGeom>
          </p:spPr>
          <p:txBody>
            <a:bodyPr wrap="square">
              <a:noAutofit/>
            </a:bodyPr>
            <a:lstStyle/>
            <a:p>
              <a:pPr algn="ctr" fontAlgn="ctr"/>
              <a:r>
                <a:rPr lang="en-US" sz="1200" dirty="0">
                  <a:latin typeface="Huawei Sans" panose="020C0503030203020204" pitchFamily="34" charset="0"/>
                  <a:cs typeface="Huawei Sans" panose="020C0503030203020204" pitchFamily="34" charset="0"/>
                </a:rPr>
                <a:t>Creating a user and specifying the user level and role</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6" name="文本框 85">
              <a:extLst>
                <a:ext uri="{FF2B5EF4-FFF2-40B4-BE49-F238E27FC236}">
                  <a16:creationId xmlns:a16="http://schemas.microsoft.com/office/drawing/2014/main" id="{29DFF0F3-23DD-4AD9-9C94-7B9181741A99}"/>
                </a:ext>
              </a:extLst>
            </p:cNvPr>
            <p:cNvSpPr txBox="1"/>
            <p:nvPr/>
          </p:nvSpPr>
          <p:spPr>
            <a:xfrm>
              <a:off x="5276497" y="6150146"/>
              <a:ext cx="812223" cy="281718"/>
            </a:xfrm>
            <a:prstGeom prst="rect">
              <a:avLst/>
            </a:prstGeom>
            <a:noFill/>
          </p:spPr>
          <p:txBody>
            <a:bodyPr wrap="square" rtlCol="0">
              <a:noAutofit/>
            </a:bodyPr>
            <a:lstStyle/>
            <a:p>
              <a:pPr fontAlgn="ctr"/>
              <a:r>
                <a:rPr lang="en-US" sz="1200" dirty="0">
                  <a:latin typeface="Huawei Sans" panose="020C0503030203020204" pitchFamily="34" charset="0"/>
                  <a:cs typeface="Huawei Sans" panose="020C0503030203020204" pitchFamily="34" charset="0"/>
                </a:rPr>
                <a:t>User B</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7" name="文本框 86">
              <a:extLst>
                <a:ext uri="{FF2B5EF4-FFF2-40B4-BE49-F238E27FC236}">
                  <a16:creationId xmlns:a16="http://schemas.microsoft.com/office/drawing/2014/main" id="{C639094E-3EC5-4310-97FE-6FDB0515A077}"/>
                </a:ext>
              </a:extLst>
            </p:cNvPr>
            <p:cNvSpPr txBox="1"/>
            <p:nvPr/>
          </p:nvSpPr>
          <p:spPr>
            <a:xfrm>
              <a:off x="8877079" y="6150146"/>
              <a:ext cx="812223" cy="281718"/>
            </a:xfrm>
            <a:prstGeom prst="rect">
              <a:avLst/>
            </a:prstGeom>
            <a:noFill/>
          </p:spPr>
          <p:txBody>
            <a:bodyPr wrap="square" rtlCol="0">
              <a:noAutofit/>
            </a:bodyPr>
            <a:lstStyle/>
            <a:p>
              <a:pPr fontAlgn="ctr"/>
              <a:r>
                <a:rPr lang="en-US" sz="1200" dirty="0">
                  <a:latin typeface="Huawei Sans" panose="020C0503030203020204" pitchFamily="34" charset="0"/>
                  <a:cs typeface="Huawei Sans" panose="020C0503030203020204" pitchFamily="34" charset="0"/>
                </a:rPr>
                <a:t>User C</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cxnSp>
        <p:nvCxnSpPr>
          <p:cNvPr id="88" name="曲线连接符 99">
            <a:extLst>
              <a:ext uri="{FF2B5EF4-FFF2-40B4-BE49-F238E27FC236}">
                <a16:creationId xmlns:a16="http://schemas.microsoft.com/office/drawing/2014/main" id="{EA545775-E762-4268-8F21-A1ABC063B22A}"/>
              </a:ext>
            </a:extLst>
          </p:cNvPr>
          <p:cNvCxnSpPr/>
          <p:nvPr/>
        </p:nvCxnSpPr>
        <p:spPr>
          <a:xfrm rot="10800000" flipH="1" flipV="1">
            <a:off x="3933558" y="4977180"/>
            <a:ext cx="172371" cy="933522"/>
          </a:xfrm>
          <a:prstGeom prst="curvedConnector3">
            <a:avLst>
              <a:gd name="adj1" fmla="val -11649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5838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u="none" dirty="0">
                <a:latin typeface="+mj-ea"/>
                <a:ea typeface="+mj-ea"/>
                <a:cs typeface="Huawei Sans" panose="020C0503030203020204" pitchFamily="34" charset="0"/>
              </a:rPr>
              <a:t>Roles and Permissions of a User</a:t>
            </a:r>
          </a:p>
        </p:txBody>
      </p:sp>
      <p:grpSp>
        <p:nvGrpSpPr>
          <p:cNvPr id="41" name="组合 40">
            <a:extLst>
              <a:ext uri="{FF2B5EF4-FFF2-40B4-BE49-F238E27FC236}">
                <a16:creationId xmlns:a16="http://schemas.microsoft.com/office/drawing/2014/main" id="{5AE594C9-CE30-4291-B35B-9EBE5AAFDEA8}"/>
              </a:ext>
            </a:extLst>
          </p:cNvPr>
          <p:cNvGrpSpPr/>
          <p:nvPr/>
        </p:nvGrpSpPr>
        <p:grpSpPr>
          <a:xfrm>
            <a:off x="865882" y="1161742"/>
            <a:ext cx="10594281" cy="5241227"/>
            <a:chOff x="865882" y="1598622"/>
            <a:chExt cx="10774774" cy="5241227"/>
          </a:xfrm>
        </p:grpSpPr>
        <p:sp>
          <p:nvSpPr>
            <p:cNvPr id="42" name="矩形 41">
              <a:extLst>
                <a:ext uri="{FF2B5EF4-FFF2-40B4-BE49-F238E27FC236}">
                  <a16:creationId xmlns:a16="http://schemas.microsoft.com/office/drawing/2014/main" id="{57C15088-B829-4981-8203-BC6E18A4CE88}"/>
                </a:ext>
              </a:extLst>
            </p:cNvPr>
            <p:cNvSpPr/>
            <p:nvPr/>
          </p:nvSpPr>
          <p:spPr>
            <a:xfrm>
              <a:off x="1212500" y="4531525"/>
              <a:ext cx="3195237" cy="2308324"/>
            </a:xfrm>
            <a:prstGeom prst="rect">
              <a:avLst/>
            </a:prstGeom>
          </p:spPr>
          <p:txBody>
            <a:bodyPr wrap="square">
              <a:noAutofit/>
            </a:bodyPr>
            <a:lstStyle/>
            <a:p>
              <a:pPr marL="285750" indent="-285750" fontAlgn="ctr">
                <a:buFont typeface="Arial" panose="020B0604020202020204" pitchFamily="34" charset="0"/>
                <a:buChar char="•"/>
              </a:pPr>
              <a:r>
                <a:rPr lang="en-US" sz="1400" dirty="0">
                  <a:latin typeface="Huawei Sans" panose="020C0503030203020204" pitchFamily="34" charset="0"/>
                  <a:cs typeface="Huawei Sans" panose="020C0503030203020204" pitchFamily="34" charset="0"/>
                </a:rPr>
                <a:t>Security rule management</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285750" indent="-285750" fontAlgn="ctr">
                <a:buFont typeface="Arial" panose="020B0604020202020204" pitchFamily="34" charset="0"/>
                <a:buChar char="•"/>
              </a:pPr>
              <a:r>
                <a:rPr lang="en-US" sz="1400" dirty="0">
                  <a:latin typeface="Huawei Sans" panose="020C0503030203020204" pitchFamily="34" charset="0"/>
                  <a:cs typeface="Huawei Sans" panose="020C0503030203020204" pitchFamily="34" charset="0"/>
                </a:rPr>
                <a:t>Certificate management</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285750" indent="-285750" fontAlgn="ctr">
                <a:buFont typeface="Arial" panose="020B0604020202020204" pitchFamily="34" charset="0"/>
                <a:buChar char="•"/>
              </a:pPr>
              <a:r>
                <a:rPr lang="en-US" sz="1400" dirty="0">
                  <a:latin typeface="Huawei Sans" panose="020C0503030203020204" pitchFamily="34" charset="0"/>
                  <a:cs typeface="Huawei Sans" panose="020C0503030203020204" pitchFamily="34" charset="0"/>
                </a:rPr>
                <a:t>KMC management</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285750" indent="-285750" fontAlgn="ctr">
                <a:buFont typeface="Arial" panose="020B0604020202020204" pitchFamily="34" charset="0"/>
                <a:buChar char="•"/>
              </a:pPr>
              <a:r>
                <a:rPr lang="en-US" sz="1400" dirty="0">
                  <a:latin typeface="Huawei Sans" panose="020C0503030203020204" pitchFamily="34" charset="0"/>
                  <a:cs typeface="Huawei Sans" panose="020C0503030203020204" pitchFamily="34" charset="0"/>
                </a:rPr>
                <a:t>Antivirus management</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285750" indent="-285750" fontAlgn="ctr">
                <a:buFont typeface="Arial" panose="020B0604020202020204" pitchFamily="34" charset="0"/>
                <a:buChar char="•"/>
              </a:pPr>
              <a:r>
                <a:rPr lang="en-US" sz="1400" dirty="0">
                  <a:latin typeface="Huawei Sans" panose="020C0503030203020204" pitchFamily="34" charset="0"/>
                  <a:cs typeface="Huawei Sans" panose="020C0503030203020204" pitchFamily="34" charset="0"/>
                </a:rPr>
                <a:t>Data destruction management</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285750" indent="-285750" fontAlgn="ctr">
                <a:buFont typeface="Arial" panose="020B0604020202020204" pitchFamily="34" charset="0"/>
                <a:buChar char="•"/>
              </a:pPr>
              <a:r>
                <a:rPr lang="en-US" sz="1400" dirty="0">
                  <a:latin typeface="Huawei Sans" panose="020C0503030203020204" pitchFamily="34" charset="0"/>
                  <a:cs typeface="Huawei Sans" panose="020C0503030203020204" pitchFamily="34" charset="0"/>
                </a:rPr>
                <a:t>Regulatory clock management</a:t>
              </a:r>
            </a:p>
          </p:txBody>
        </p:sp>
        <p:sp>
          <p:nvSpPr>
            <p:cNvPr id="43" name="矩形 42">
              <a:extLst>
                <a:ext uri="{FF2B5EF4-FFF2-40B4-BE49-F238E27FC236}">
                  <a16:creationId xmlns:a16="http://schemas.microsoft.com/office/drawing/2014/main" id="{DFFE00DB-A74D-4E6C-A486-6E36B7DE22DF}"/>
                </a:ext>
              </a:extLst>
            </p:cNvPr>
            <p:cNvSpPr/>
            <p:nvPr/>
          </p:nvSpPr>
          <p:spPr>
            <a:xfrm>
              <a:off x="6144669" y="4863828"/>
              <a:ext cx="3142207" cy="1569660"/>
            </a:xfrm>
            <a:prstGeom prst="rect">
              <a:avLst/>
            </a:prstGeom>
          </p:spPr>
          <p:txBody>
            <a:bodyPr wrap="square">
              <a:noAutofit/>
            </a:bodyPr>
            <a:lstStyle/>
            <a:p>
              <a:pPr marL="285750" indent="-285750" fontAlgn="ctr">
                <a:buFont typeface="Arial" panose="020B0604020202020204" pitchFamily="34" charset="0"/>
                <a:buChar char="•"/>
              </a:pPr>
              <a:r>
                <a:rPr lang="en-US" sz="1400" dirty="0">
                  <a:latin typeface="Huawei Sans" panose="020C0503030203020204" pitchFamily="34" charset="0"/>
                  <a:cs typeface="Huawei Sans" panose="020C0503030203020204" pitchFamily="34" charset="0"/>
                </a:rPr>
                <a:t>Physical port management</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285750" indent="-285750" fontAlgn="ctr">
                <a:buFont typeface="Arial" panose="020B0604020202020204" pitchFamily="34" charset="0"/>
                <a:buChar char="•"/>
              </a:pPr>
              <a:r>
                <a:rPr lang="en-US" sz="1400" dirty="0">
                  <a:latin typeface="Huawei Sans" panose="020C0503030203020204" pitchFamily="34" charset="0"/>
                  <a:cs typeface="Huawei Sans" panose="020C0503030203020204" pitchFamily="34" charset="0"/>
                </a:rPr>
                <a:t>Logical port management</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285750" indent="-285750" fontAlgn="ctr">
                <a:buFont typeface="Arial" panose="020B0604020202020204" pitchFamily="34" charset="0"/>
                <a:buChar char="•"/>
              </a:pPr>
              <a:r>
                <a:rPr lang="en-US" sz="1400" dirty="0">
                  <a:latin typeface="Huawei Sans" panose="020C0503030203020204" pitchFamily="34" charset="0"/>
                  <a:cs typeface="Huawei Sans" panose="020C0503030203020204" pitchFamily="34" charset="0"/>
                </a:rPr>
                <a:t>VLAN management</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285750" indent="-285750" fontAlgn="ctr">
                <a:buFont typeface="Arial" panose="020B0604020202020204" pitchFamily="34" charset="0"/>
                <a:buChar char="•"/>
              </a:pPr>
              <a:r>
                <a:rPr lang="en-US" sz="1400" dirty="0">
                  <a:latin typeface="Huawei Sans" panose="020C0503030203020204" pitchFamily="34" charset="0"/>
                  <a:cs typeface="Huawei Sans" panose="020C0503030203020204" pitchFamily="34" charset="0"/>
                </a:rPr>
                <a:t>Failover group management</a:t>
              </a:r>
            </a:p>
          </p:txBody>
        </p:sp>
        <p:grpSp>
          <p:nvGrpSpPr>
            <p:cNvPr id="44" name="组合 43">
              <a:extLst>
                <a:ext uri="{FF2B5EF4-FFF2-40B4-BE49-F238E27FC236}">
                  <a16:creationId xmlns:a16="http://schemas.microsoft.com/office/drawing/2014/main" id="{699CE013-AA12-4AD0-9126-CFE74023451A}"/>
                </a:ext>
              </a:extLst>
            </p:cNvPr>
            <p:cNvGrpSpPr/>
            <p:nvPr/>
          </p:nvGrpSpPr>
          <p:grpSpPr>
            <a:xfrm>
              <a:off x="865882" y="1598622"/>
              <a:ext cx="10774774" cy="3523377"/>
              <a:chOff x="865882" y="1598622"/>
              <a:chExt cx="10774774" cy="3523377"/>
            </a:xfrm>
          </p:grpSpPr>
          <p:sp>
            <p:nvSpPr>
              <p:cNvPr id="45" name="Oval 4">
                <a:extLst>
                  <a:ext uri="{FF2B5EF4-FFF2-40B4-BE49-F238E27FC236}">
                    <a16:creationId xmlns:a16="http://schemas.microsoft.com/office/drawing/2014/main" id="{4B5CA679-8925-4723-8393-B1683F050B15}"/>
                  </a:ext>
                </a:extLst>
              </p:cNvPr>
              <p:cNvSpPr>
                <a:spLocks noChangeArrowheads="1"/>
              </p:cNvSpPr>
              <p:nvPr/>
            </p:nvSpPr>
            <p:spPr bwMode="auto">
              <a:xfrm rot="20799867">
                <a:off x="3751780" y="2175029"/>
                <a:ext cx="3367358" cy="2359264"/>
              </a:xfrm>
              <a:prstGeom prst="ellipse">
                <a:avLst/>
              </a:prstGeom>
              <a:solidFill>
                <a:srgbClr val="00CCFF"/>
              </a:solidFill>
              <a:ln w="76200">
                <a:noFill/>
                <a:round/>
                <a:headEnd/>
                <a:tailEnd/>
              </a:ln>
            </p:spPr>
            <p:txBody>
              <a:bodyPr wrap="square" anchor="ctr">
                <a:noAutofit/>
              </a:bodyPr>
              <a:lstStyle/>
              <a:p>
                <a:pPr defTabSz="914400" fontAlgn="ctr">
                  <a:spcBef>
                    <a:spcPct val="0"/>
                  </a:spcBef>
                  <a:spcAft>
                    <a:spcPct val="0"/>
                  </a:spcAft>
                </a:pPr>
                <a:endParaRPr lang="en-US" altLang="zh-CN" dirty="0">
                  <a:solidFill>
                    <a:srgbClr val="B2B2B2"/>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6" name="Oval 6">
                <a:extLst>
                  <a:ext uri="{FF2B5EF4-FFF2-40B4-BE49-F238E27FC236}">
                    <a16:creationId xmlns:a16="http://schemas.microsoft.com/office/drawing/2014/main" id="{79149825-13A5-4D8B-90C2-31698AE0C4C3}"/>
                  </a:ext>
                </a:extLst>
              </p:cNvPr>
              <p:cNvSpPr>
                <a:spLocks noChangeArrowheads="1"/>
              </p:cNvSpPr>
              <p:nvPr/>
            </p:nvSpPr>
            <p:spPr bwMode="auto">
              <a:xfrm rot="20799867">
                <a:off x="3605483" y="2288115"/>
                <a:ext cx="4338967" cy="2282572"/>
              </a:xfrm>
              <a:prstGeom prst="ellipse">
                <a:avLst/>
              </a:prstGeom>
              <a:solidFill>
                <a:srgbClr val="FFFFFF"/>
              </a:solidFill>
              <a:ln w="76200">
                <a:noFill/>
                <a:round/>
                <a:headEnd/>
                <a:tailEnd/>
              </a:ln>
            </p:spPr>
            <p:txBody>
              <a:bodyPr wrap="square" anchor="ctr">
                <a:noAutofit/>
              </a:bodyPr>
              <a:lstStyle/>
              <a:p>
                <a:pPr defTabSz="914400" fontAlgn="ctr">
                  <a:defRPr/>
                </a:pPr>
                <a:endParaRPr lang="en-US" altLang="zh-CN" kern="0" dirty="0">
                  <a:solidFill>
                    <a:srgbClr val="B2B2B2"/>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7" name="Oval 8">
                <a:extLst>
                  <a:ext uri="{FF2B5EF4-FFF2-40B4-BE49-F238E27FC236}">
                    <a16:creationId xmlns:a16="http://schemas.microsoft.com/office/drawing/2014/main" id="{5ED55523-6588-4812-82E2-01B3FEF938E0}"/>
                  </a:ext>
                </a:extLst>
              </p:cNvPr>
              <p:cNvSpPr>
                <a:spLocks noChangeArrowheads="1"/>
              </p:cNvSpPr>
              <p:nvPr/>
            </p:nvSpPr>
            <p:spPr bwMode="auto">
              <a:xfrm rot="20799867">
                <a:off x="3594126" y="2249122"/>
                <a:ext cx="4047796" cy="2130487"/>
              </a:xfrm>
              <a:prstGeom prst="ellipse">
                <a:avLst/>
              </a:prstGeom>
              <a:solidFill>
                <a:srgbClr val="6699FF"/>
              </a:solidFill>
              <a:ln w="76200">
                <a:noFill/>
                <a:round/>
                <a:headEnd/>
                <a:tailEnd/>
              </a:ln>
            </p:spPr>
            <p:txBody>
              <a:bodyPr wrap="square" anchor="ctr">
                <a:noAutofit/>
              </a:bodyPr>
              <a:lstStyle/>
              <a:p>
                <a:pPr defTabSz="914400" fontAlgn="ctr">
                  <a:spcBef>
                    <a:spcPct val="0"/>
                  </a:spcBef>
                  <a:spcAft>
                    <a:spcPct val="0"/>
                  </a:spcAft>
                </a:pPr>
                <a:endParaRPr lang="en-US" altLang="zh-CN" dirty="0">
                  <a:solidFill>
                    <a:srgbClr val="B2B2B2"/>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8" name="Oval 10">
                <a:extLst>
                  <a:ext uri="{FF2B5EF4-FFF2-40B4-BE49-F238E27FC236}">
                    <a16:creationId xmlns:a16="http://schemas.microsoft.com/office/drawing/2014/main" id="{C976E5E0-66EF-4B86-8CC2-6051DA51FB65}"/>
                  </a:ext>
                </a:extLst>
              </p:cNvPr>
              <p:cNvSpPr>
                <a:spLocks noChangeArrowheads="1"/>
              </p:cNvSpPr>
              <p:nvPr/>
            </p:nvSpPr>
            <p:spPr bwMode="auto">
              <a:xfrm rot="20799867">
                <a:off x="3657819" y="2251721"/>
                <a:ext cx="3959405" cy="2060294"/>
              </a:xfrm>
              <a:prstGeom prst="ellipse">
                <a:avLst/>
              </a:prstGeom>
              <a:solidFill>
                <a:srgbClr val="FFFFFF"/>
              </a:solidFill>
              <a:ln w="76200">
                <a:noFill/>
                <a:round/>
                <a:headEnd/>
                <a:tailEnd/>
              </a:ln>
            </p:spPr>
            <p:txBody>
              <a:bodyPr wrap="square" anchor="ctr">
                <a:noAutofit/>
              </a:bodyPr>
              <a:lstStyle/>
              <a:p>
                <a:pPr defTabSz="914400" fontAlgn="ctr">
                  <a:defRPr/>
                </a:pPr>
                <a:endParaRPr lang="en-US" altLang="zh-CN" kern="0" dirty="0">
                  <a:solidFill>
                    <a:srgbClr val="B2B2B2"/>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9" name="Oval 16">
                <a:extLst>
                  <a:ext uri="{FF2B5EF4-FFF2-40B4-BE49-F238E27FC236}">
                    <a16:creationId xmlns:a16="http://schemas.microsoft.com/office/drawing/2014/main" id="{C9E06E48-6671-4A35-85C9-0392C295A805}"/>
                  </a:ext>
                </a:extLst>
              </p:cNvPr>
              <p:cNvSpPr>
                <a:spLocks noChangeArrowheads="1"/>
              </p:cNvSpPr>
              <p:nvPr/>
            </p:nvSpPr>
            <p:spPr bwMode="auto">
              <a:xfrm>
                <a:off x="3946391" y="2341412"/>
                <a:ext cx="566743" cy="566743"/>
              </a:xfrm>
              <a:prstGeom prst="ellipse">
                <a:avLst/>
              </a:prstGeom>
              <a:solidFill>
                <a:srgbClr val="FFCC00"/>
              </a:solidFill>
              <a:ln w="9525" algn="ctr">
                <a:noFill/>
                <a:round/>
                <a:headEnd/>
                <a:tailEnd/>
              </a:ln>
            </p:spPr>
            <p:txBody>
              <a:bodyPr wrap="square" anchor="ctr">
                <a:noAutofit/>
              </a:bodyPr>
              <a:lstStyle/>
              <a:p>
                <a:pPr defTabSz="914400" fontAlgn="ctr">
                  <a:spcBef>
                    <a:spcPct val="0"/>
                  </a:spcBef>
                  <a:spcAft>
                    <a:spcPct val="0"/>
                  </a:spcAft>
                </a:pPr>
                <a:endParaRPr lang="en-US" altLang="zh-CN" dirty="0">
                  <a:solidFill>
                    <a:srgbClr val="B2B2B2"/>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0" name="Oval 19">
                <a:extLst>
                  <a:ext uri="{FF2B5EF4-FFF2-40B4-BE49-F238E27FC236}">
                    <a16:creationId xmlns:a16="http://schemas.microsoft.com/office/drawing/2014/main" id="{00D6D0C8-0EB0-448D-81A4-797CFD6E261F}"/>
                  </a:ext>
                </a:extLst>
              </p:cNvPr>
              <p:cNvSpPr>
                <a:spLocks noChangeArrowheads="1"/>
              </p:cNvSpPr>
              <p:nvPr/>
            </p:nvSpPr>
            <p:spPr bwMode="auto">
              <a:xfrm>
                <a:off x="4011384" y="2351811"/>
                <a:ext cx="436756" cy="323668"/>
              </a:xfrm>
              <a:prstGeom prst="ellipse">
                <a:avLst/>
              </a:prstGeom>
              <a:gradFill rotWithShape="0">
                <a:gsLst>
                  <a:gs pos="0">
                    <a:srgbClr val="FFFFFF"/>
                  </a:gs>
                  <a:gs pos="100000">
                    <a:srgbClr val="FFCC00"/>
                  </a:gs>
                </a:gsLst>
                <a:lin ang="5400000" scaled="1"/>
              </a:gradFill>
              <a:ln w="9525">
                <a:noFill/>
                <a:round/>
                <a:headEnd/>
                <a:tailEnd/>
              </a:ln>
            </p:spPr>
            <p:txBody>
              <a:bodyPr wrap="square" anchor="ctr">
                <a:noAutofit/>
              </a:bodyPr>
              <a:lstStyle/>
              <a:p>
                <a:pPr defTabSz="914400" fontAlgn="ctr">
                  <a:defRPr/>
                </a:pPr>
                <a:endParaRPr lang="en-US" altLang="zh-CN" kern="0" dirty="0">
                  <a:solidFill>
                    <a:srgbClr val="B2B2B2"/>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1" name="Oval 20">
                <a:extLst>
                  <a:ext uri="{FF2B5EF4-FFF2-40B4-BE49-F238E27FC236}">
                    <a16:creationId xmlns:a16="http://schemas.microsoft.com/office/drawing/2014/main" id="{6115C9A5-FA5F-4AEC-9E6F-5BDCA9B04A6D}"/>
                  </a:ext>
                </a:extLst>
              </p:cNvPr>
              <p:cNvSpPr>
                <a:spLocks noChangeArrowheads="1"/>
              </p:cNvSpPr>
              <p:nvPr/>
            </p:nvSpPr>
            <p:spPr bwMode="auto">
              <a:xfrm>
                <a:off x="3818806" y="3513997"/>
                <a:ext cx="674632" cy="674633"/>
              </a:xfrm>
              <a:prstGeom prst="ellipse">
                <a:avLst/>
              </a:prstGeom>
              <a:solidFill>
                <a:srgbClr val="FFCC00"/>
              </a:solidFill>
              <a:ln w="9525">
                <a:noFill/>
                <a:round/>
                <a:headEnd/>
                <a:tailEnd/>
              </a:ln>
            </p:spPr>
            <p:txBody>
              <a:bodyPr wrap="square" anchor="ctr">
                <a:noAutofit/>
              </a:bodyPr>
              <a:lstStyle/>
              <a:p>
                <a:pPr algn="ctr" defTabSz="914400" fontAlgn="ctr">
                  <a:spcBef>
                    <a:spcPct val="0"/>
                  </a:spcBef>
                  <a:spcAft>
                    <a:spcPct val="0"/>
                  </a:spcAft>
                </a:pPr>
                <a:endParaRPr lang="en-US" altLang="zh-CN" sz="3200" b="1" i="1" dirty="0">
                  <a:solidFill>
                    <a:srgbClr val="CC66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2" name="Oval 21">
                <a:extLst>
                  <a:ext uri="{FF2B5EF4-FFF2-40B4-BE49-F238E27FC236}">
                    <a16:creationId xmlns:a16="http://schemas.microsoft.com/office/drawing/2014/main" id="{D5A2785F-6042-4794-83CE-1816BB203999}"/>
                  </a:ext>
                </a:extLst>
              </p:cNvPr>
              <p:cNvSpPr>
                <a:spLocks noChangeArrowheads="1"/>
              </p:cNvSpPr>
              <p:nvPr/>
            </p:nvSpPr>
            <p:spPr bwMode="auto">
              <a:xfrm>
                <a:off x="3896798" y="3526996"/>
                <a:ext cx="518648" cy="384762"/>
              </a:xfrm>
              <a:prstGeom prst="ellipse">
                <a:avLst/>
              </a:prstGeom>
              <a:gradFill rotWithShape="0">
                <a:gsLst>
                  <a:gs pos="0">
                    <a:srgbClr val="FFFFFF"/>
                  </a:gs>
                  <a:gs pos="100000">
                    <a:srgbClr val="FFCC00"/>
                  </a:gs>
                </a:gsLst>
                <a:lin ang="5400000" scaled="1"/>
              </a:gradFill>
              <a:ln w="9525">
                <a:noFill/>
                <a:round/>
                <a:headEnd/>
                <a:tailEnd/>
              </a:ln>
            </p:spPr>
            <p:txBody>
              <a:bodyPr wrap="square" anchor="ctr">
                <a:noAutofit/>
              </a:bodyPr>
              <a:lstStyle/>
              <a:p>
                <a:pPr defTabSz="914400" fontAlgn="ctr">
                  <a:defRPr/>
                </a:pPr>
                <a:endParaRPr lang="en-US" altLang="zh-CN" kern="0" dirty="0">
                  <a:solidFill>
                    <a:srgbClr val="B2B2B2"/>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3" name="Oval 22">
                <a:extLst>
                  <a:ext uri="{FF2B5EF4-FFF2-40B4-BE49-F238E27FC236}">
                    <a16:creationId xmlns:a16="http://schemas.microsoft.com/office/drawing/2014/main" id="{86DAD503-EF6B-4FE1-B0EC-EE74FBE0CAAC}"/>
                  </a:ext>
                </a:extLst>
              </p:cNvPr>
              <p:cNvSpPr>
                <a:spLocks noChangeArrowheads="1"/>
              </p:cNvSpPr>
              <p:nvPr/>
            </p:nvSpPr>
            <p:spPr bwMode="auto">
              <a:xfrm>
                <a:off x="5290382" y="3801193"/>
                <a:ext cx="766923" cy="766923"/>
              </a:xfrm>
              <a:prstGeom prst="ellipse">
                <a:avLst/>
              </a:prstGeom>
              <a:solidFill>
                <a:srgbClr val="FFCC00"/>
              </a:solidFill>
              <a:ln w="9525">
                <a:noFill/>
                <a:round/>
                <a:headEnd/>
                <a:tailEnd/>
              </a:ln>
            </p:spPr>
            <p:txBody>
              <a:bodyPr wrap="square" anchor="ctr">
                <a:noAutofit/>
              </a:bodyPr>
              <a:lstStyle/>
              <a:p>
                <a:pPr algn="ctr" defTabSz="914400" fontAlgn="ctr">
                  <a:spcBef>
                    <a:spcPct val="0"/>
                  </a:spcBef>
                  <a:spcAft>
                    <a:spcPct val="0"/>
                  </a:spcAft>
                </a:pPr>
                <a:endParaRPr lang="en-US" altLang="zh-CN" sz="3200" b="1" i="1" dirty="0">
                  <a:solidFill>
                    <a:srgbClr val="CC66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4" name="Oval 23">
                <a:extLst>
                  <a:ext uri="{FF2B5EF4-FFF2-40B4-BE49-F238E27FC236}">
                    <a16:creationId xmlns:a16="http://schemas.microsoft.com/office/drawing/2014/main" id="{C3EB4A20-EF78-4579-912D-6D392FAAF5CA}"/>
                  </a:ext>
                </a:extLst>
              </p:cNvPr>
              <p:cNvSpPr>
                <a:spLocks noChangeArrowheads="1"/>
              </p:cNvSpPr>
              <p:nvPr/>
            </p:nvSpPr>
            <p:spPr bwMode="auto">
              <a:xfrm>
                <a:off x="5378773" y="3815492"/>
                <a:ext cx="590141" cy="438057"/>
              </a:xfrm>
              <a:prstGeom prst="ellipse">
                <a:avLst/>
              </a:prstGeom>
              <a:gradFill rotWithShape="0">
                <a:gsLst>
                  <a:gs pos="0">
                    <a:srgbClr val="FFFFFF"/>
                  </a:gs>
                  <a:gs pos="100000">
                    <a:srgbClr val="FFCC00"/>
                  </a:gs>
                </a:gsLst>
                <a:lin ang="5400000" scaled="1"/>
              </a:gradFill>
              <a:ln w="9525">
                <a:noFill/>
                <a:round/>
                <a:headEnd/>
                <a:tailEnd/>
              </a:ln>
            </p:spPr>
            <p:txBody>
              <a:bodyPr wrap="square" anchor="ctr">
                <a:noAutofit/>
              </a:bodyPr>
              <a:lstStyle/>
              <a:p>
                <a:pPr defTabSz="914400" fontAlgn="ctr">
                  <a:defRPr/>
                </a:pPr>
                <a:endParaRPr lang="en-US" altLang="zh-CN" kern="0" dirty="0">
                  <a:solidFill>
                    <a:srgbClr val="B2B2B2"/>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5" name="Oval 24">
                <a:extLst>
                  <a:ext uri="{FF2B5EF4-FFF2-40B4-BE49-F238E27FC236}">
                    <a16:creationId xmlns:a16="http://schemas.microsoft.com/office/drawing/2014/main" id="{C2E30593-BEA7-4659-881F-4F40BDFF4DD1}"/>
                  </a:ext>
                </a:extLst>
              </p:cNvPr>
              <p:cNvSpPr>
                <a:spLocks noChangeArrowheads="1"/>
              </p:cNvSpPr>
              <p:nvPr/>
            </p:nvSpPr>
            <p:spPr bwMode="auto">
              <a:xfrm>
                <a:off x="6832878" y="2966503"/>
                <a:ext cx="707129" cy="707129"/>
              </a:xfrm>
              <a:prstGeom prst="ellipse">
                <a:avLst/>
              </a:prstGeom>
              <a:solidFill>
                <a:srgbClr val="FFCC00"/>
              </a:solidFill>
              <a:ln w="9525">
                <a:noFill/>
                <a:round/>
                <a:headEnd/>
                <a:tailEnd/>
              </a:ln>
            </p:spPr>
            <p:txBody>
              <a:bodyPr wrap="square" anchor="ctr">
                <a:noAutofit/>
              </a:bodyPr>
              <a:lstStyle/>
              <a:p>
                <a:pPr algn="ctr" defTabSz="914400" fontAlgn="ctr">
                  <a:spcBef>
                    <a:spcPct val="0"/>
                  </a:spcBef>
                  <a:spcAft>
                    <a:spcPct val="0"/>
                  </a:spcAft>
                </a:pPr>
                <a:endParaRPr lang="en-US" altLang="zh-CN" sz="3200" b="1" i="1" dirty="0">
                  <a:solidFill>
                    <a:srgbClr val="CC66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6" name="Oval 25">
                <a:extLst>
                  <a:ext uri="{FF2B5EF4-FFF2-40B4-BE49-F238E27FC236}">
                    <a16:creationId xmlns:a16="http://schemas.microsoft.com/office/drawing/2014/main" id="{38A8E189-9964-4DAC-A3E2-3D4917C27040}"/>
                  </a:ext>
                </a:extLst>
              </p:cNvPr>
              <p:cNvSpPr>
                <a:spLocks noChangeArrowheads="1"/>
              </p:cNvSpPr>
              <p:nvPr/>
            </p:nvSpPr>
            <p:spPr bwMode="auto">
              <a:xfrm>
                <a:off x="6913469" y="2979502"/>
                <a:ext cx="545946" cy="404260"/>
              </a:xfrm>
              <a:prstGeom prst="ellipse">
                <a:avLst/>
              </a:prstGeom>
              <a:gradFill rotWithShape="0">
                <a:gsLst>
                  <a:gs pos="0">
                    <a:srgbClr val="FFFFFF"/>
                  </a:gs>
                  <a:gs pos="100000">
                    <a:srgbClr val="FFCC00"/>
                  </a:gs>
                </a:gsLst>
                <a:lin ang="5400000" scaled="1"/>
              </a:gradFill>
              <a:ln w="9525">
                <a:noFill/>
                <a:round/>
                <a:headEnd/>
                <a:tailEnd/>
              </a:ln>
            </p:spPr>
            <p:txBody>
              <a:bodyPr wrap="square" anchor="ctr">
                <a:noAutofit/>
              </a:bodyPr>
              <a:lstStyle/>
              <a:p>
                <a:pPr defTabSz="914400" fontAlgn="ctr">
                  <a:defRPr/>
                </a:pPr>
                <a:endParaRPr lang="en-US" altLang="zh-CN" kern="0" dirty="0">
                  <a:solidFill>
                    <a:srgbClr val="B2B2B2"/>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7" name="Oval 30">
                <a:extLst>
                  <a:ext uri="{FF2B5EF4-FFF2-40B4-BE49-F238E27FC236}">
                    <a16:creationId xmlns:a16="http://schemas.microsoft.com/office/drawing/2014/main" id="{D4F7ECEE-4EC3-44D2-8FD0-7003F3C99E0E}"/>
                  </a:ext>
                </a:extLst>
              </p:cNvPr>
              <p:cNvSpPr>
                <a:spLocks noChangeArrowheads="1"/>
              </p:cNvSpPr>
              <p:nvPr/>
            </p:nvSpPr>
            <p:spPr bwMode="auto">
              <a:xfrm>
                <a:off x="6581228" y="1894257"/>
                <a:ext cx="566743" cy="566743"/>
              </a:xfrm>
              <a:prstGeom prst="ellipse">
                <a:avLst/>
              </a:prstGeom>
              <a:solidFill>
                <a:srgbClr val="FFCC00"/>
              </a:solidFill>
              <a:ln w="9525" algn="ctr">
                <a:noFill/>
                <a:round/>
                <a:headEnd/>
                <a:tailEnd/>
              </a:ln>
            </p:spPr>
            <p:txBody>
              <a:bodyPr wrap="square" anchor="ctr">
                <a:noAutofit/>
              </a:bodyPr>
              <a:lstStyle/>
              <a:p>
                <a:pPr defTabSz="914400" fontAlgn="ctr">
                  <a:spcBef>
                    <a:spcPct val="0"/>
                  </a:spcBef>
                  <a:spcAft>
                    <a:spcPct val="0"/>
                  </a:spcAft>
                </a:pPr>
                <a:endParaRPr lang="en-US" altLang="zh-CN" dirty="0">
                  <a:solidFill>
                    <a:srgbClr val="B2B2B2"/>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8" name="Oval 31">
                <a:extLst>
                  <a:ext uri="{FF2B5EF4-FFF2-40B4-BE49-F238E27FC236}">
                    <a16:creationId xmlns:a16="http://schemas.microsoft.com/office/drawing/2014/main" id="{9BAE0788-1CC6-4CDC-AA3C-74A8A1441A27}"/>
                  </a:ext>
                </a:extLst>
              </p:cNvPr>
              <p:cNvSpPr>
                <a:spLocks noChangeArrowheads="1"/>
              </p:cNvSpPr>
              <p:nvPr/>
            </p:nvSpPr>
            <p:spPr bwMode="auto">
              <a:xfrm>
                <a:off x="6646222" y="1904656"/>
                <a:ext cx="436756" cy="323668"/>
              </a:xfrm>
              <a:prstGeom prst="ellipse">
                <a:avLst/>
              </a:prstGeom>
              <a:gradFill rotWithShape="0">
                <a:gsLst>
                  <a:gs pos="0">
                    <a:srgbClr val="FFFFFF"/>
                  </a:gs>
                  <a:gs pos="100000">
                    <a:srgbClr val="FFCC00"/>
                  </a:gs>
                </a:gsLst>
                <a:lin ang="5400000" scaled="1"/>
              </a:gradFill>
              <a:ln w="9525">
                <a:noFill/>
                <a:round/>
                <a:headEnd/>
                <a:tailEnd/>
              </a:ln>
            </p:spPr>
            <p:txBody>
              <a:bodyPr wrap="square" anchor="ctr">
                <a:noAutofit/>
              </a:bodyPr>
              <a:lstStyle/>
              <a:p>
                <a:pPr defTabSz="914400" fontAlgn="ctr">
                  <a:defRPr/>
                </a:pPr>
                <a:endParaRPr lang="en-US" altLang="zh-CN" kern="0" dirty="0">
                  <a:solidFill>
                    <a:srgbClr val="B2B2B2"/>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59" name="Picture 39" descr="26_5">
                <a:extLst>
                  <a:ext uri="{FF2B5EF4-FFF2-40B4-BE49-F238E27FC236}">
                    <a16:creationId xmlns:a16="http://schemas.microsoft.com/office/drawing/2014/main" id="{80C284CD-AA1D-4218-A89F-F90F1A62FB6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01673" y="1598622"/>
                <a:ext cx="2961797" cy="2237328"/>
              </a:xfrm>
              <a:prstGeom prst="rect">
                <a:avLst/>
              </a:prstGeom>
              <a:noFill/>
              <a:ln w="9525">
                <a:noFill/>
                <a:miter lim="800000"/>
                <a:headEnd/>
                <a:tailEnd/>
              </a:ln>
            </p:spPr>
          </p:pic>
          <p:sp>
            <p:nvSpPr>
              <p:cNvPr id="60" name="Freeform 40">
                <a:extLst>
                  <a:ext uri="{FF2B5EF4-FFF2-40B4-BE49-F238E27FC236}">
                    <a16:creationId xmlns:a16="http://schemas.microsoft.com/office/drawing/2014/main" id="{F7C2F4A7-69B6-419E-9021-6B3128604C5B}"/>
                  </a:ext>
                </a:extLst>
              </p:cNvPr>
              <p:cNvSpPr>
                <a:spLocks/>
              </p:cNvSpPr>
              <p:nvPr/>
            </p:nvSpPr>
            <p:spPr bwMode="auto">
              <a:xfrm>
                <a:off x="2238361" y="2817164"/>
                <a:ext cx="1769124" cy="174183"/>
              </a:xfrm>
              <a:custGeom>
                <a:avLst/>
                <a:gdLst>
                  <a:gd name="T0" fmla="*/ 2160588 w 1361"/>
                  <a:gd name="T1" fmla="*/ 0 h 134"/>
                  <a:gd name="T2" fmla="*/ 1970088 w 1361"/>
                  <a:gd name="T3" fmla="*/ 212725 h 134"/>
                  <a:gd name="T4" fmla="*/ 0 w 1361"/>
                  <a:gd name="T5" fmla="*/ 212725 h 134"/>
                  <a:gd name="T6" fmla="*/ 0 60000 65536"/>
                  <a:gd name="T7" fmla="*/ 0 60000 65536"/>
                  <a:gd name="T8" fmla="*/ 0 60000 65536"/>
                  <a:gd name="T9" fmla="*/ 0 w 1361"/>
                  <a:gd name="T10" fmla="*/ 0 h 134"/>
                  <a:gd name="T11" fmla="*/ 1361 w 1361"/>
                  <a:gd name="T12" fmla="*/ 134 h 134"/>
                </a:gdLst>
                <a:ahLst/>
                <a:cxnLst>
                  <a:cxn ang="T6">
                    <a:pos x="T0" y="T1"/>
                  </a:cxn>
                  <a:cxn ang="T7">
                    <a:pos x="T2" y="T3"/>
                  </a:cxn>
                  <a:cxn ang="T8">
                    <a:pos x="T4" y="T5"/>
                  </a:cxn>
                </a:cxnLst>
                <a:rect l="T9" t="T10" r="T11" b="T12"/>
                <a:pathLst>
                  <a:path w="1361" h="134">
                    <a:moveTo>
                      <a:pt x="1361" y="0"/>
                    </a:moveTo>
                    <a:lnTo>
                      <a:pt x="1241" y="134"/>
                    </a:lnTo>
                    <a:lnTo>
                      <a:pt x="0" y="134"/>
                    </a:lnTo>
                  </a:path>
                </a:pathLst>
              </a:custGeom>
              <a:noFill/>
              <a:ln w="19050">
                <a:solidFill>
                  <a:srgbClr val="000099"/>
                </a:solidFill>
                <a:round/>
                <a:headEnd/>
                <a:tailEnd/>
              </a:ln>
            </p:spPr>
            <p:txBody>
              <a:bodyPr wrap="square" anchor="ctr">
                <a:noAutofit/>
              </a:bodyPr>
              <a:lstStyle/>
              <a:p>
                <a:pPr defTabSz="914400" fontAlgn="ctr">
                  <a:spcBef>
                    <a:spcPct val="0"/>
                  </a:spcBef>
                  <a:spcAft>
                    <a:spcPct val="0"/>
                  </a:spcAft>
                </a:pPr>
                <a:endParaRPr lang="en-US" altLang="zh-CN" dirty="0">
                  <a:solidFill>
                    <a:srgbClr val="B2B2B2"/>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1" name="Freeform 43">
                <a:extLst>
                  <a:ext uri="{FF2B5EF4-FFF2-40B4-BE49-F238E27FC236}">
                    <a16:creationId xmlns:a16="http://schemas.microsoft.com/office/drawing/2014/main" id="{C5510F32-3BF0-4506-B99C-CBC07112805F}"/>
                  </a:ext>
                </a:extLst>
              </p:cNvPr>
              <p:cNvSpPr>
                <a:spLocks/>
              </p:cNvSpPr>
              <p:nvPr/>
            </p:nvSpPr>
            <p:spPr bwMode="auto">
              <a:xfrm>
                <a:off x="5979313" y="4422531"/>
                <a:ext cx="1463654" cy="328867"/>
              </a:xfrm>
              <a:custGeom>
                <a:avLst/>
                <a:gdLst>
                  <a:gd name="T0" fmla="*/ 0 w 1126"/>
                  <a:gd name="T1" fmla="*/ 0 h 253"/>
                  <a:gd name="T2" fmla="*/ 325437 w 1126"/>
                  <a:gd name="T3" fmla="*/ 395287 h 253"/>
                  <a:gd name="T4" fmla="*/ 1787525 w 1126"/>
                  <a:gd name="T5" fmla="*/ 401637 h 253"/>
                  <a:gd name="T6" fmla="*/ 0 60000 65536"/>
                  <a:gd name="T7" fmla="*/ 0 60000 65536"/>
                  <a:gd name="T8" fmla="*/ 0 60000 65536"/>
                  <a:gd name="T9" fmla="*/ 0 w 1126"/>
                  <a:gd name="T10" fmla="*/ 0 h 253"/>
                  <a:gd name="T11" fmla="*/ 1126 w 1126"/>
                  <a:gd name="T12" fmla="*/ 253 h 253"/>
                </a:gdLst>
                <a:ahLst/>
                <a:cxnLst>
                  <a:cxn ang="T6">
                    <a:pos x="T0" y="T1"/>
                  </a:cxn>
                  <a:cxn ang="T7">
                    <a:pos x="T2" y="T3"/>
                  </a:cxn>
                  <a:cxn ang="T8">
                    <a:pos x="T4" y="T5"/>
                  </a:cxn>
                </a:cxnLst>
                <a:rect l="T9" t="T10" r="T11" b="T12"/>
                <a:pathLst>
                  <a:path w="1126" h="253">
                    <a:moveTo>
                      <a:pt x="0" y="0"/>
                    </a:moveTo>
                    <a:lnTo>
                      <a:pt x="205" y="249"/>
                    </a:lnTo>
                    <a:lnTo>
                      <a:pt x="1126" y="253"/>
                    </a:lnTo>
                  </a:path>
                </a:pathLst>
              </a:custGeom>
              <a:noFill/>
              <a:ln w="19050">
                <a:solidFill>
                  <a:srgbClr val="000099"/>
                </a:solidFill>
                <a:round/>
                <a:headEnd/>
                <a:tailEnd/>
              </a:ln>
            </p:spPr>
            <p:txBody>
              <a:bodyPr wrap="square" anchor="ctr">
                <a:noAutofit/>
              </a:bodyPr>
              <a:lstStyle/>
              <a:p>
                <a:pPr defTabSz="914400" fontAlgn="ctr">
                  <a:spcBef>
                    <a:spcPct val="0"/>
                  </a:spcBef>
                  <a:spcAft>
                    <a:spcPct val="0"/>
                  </a:spcAft>
                </a:pPr>
                <a:endParaRPr lang="en-US" altLang="zh-CN" dirty="0">
                  <a:solidFill>
                    <a:srgbClr val="B2B2B2"/>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2" name="Freeform 45">
                <a:extLst>
                  <a:ext uri="{FF2B5EF4-FFF2-40B4-BE49-F238E27FC236}">
                    <a16:creationId xmlns:a16="http://schemas.microsoft.com/office/drawing/2014/main" id="{DBF8BF91-B77B-416F-9B63-BA2EEF5BB3FF}"/>
                  </a:ext>
                </a:extLst>
              </p:cNvPr>
              <p:cNvSpPr>
                <a:spLocks/>
              </p:cNvSpPr>
              <p:nvPr/>
            </p:nvSpPr>
            <p:spPr bwMode="auto">
              <a:xfrm>
                <a:off x="2624225" y="4109338"/>
                <a:ext cx="1349265" cy="341866"/>
              </a:xfrm>
              <a:custGeom>
                <a:avLst/>
                <a:gdLst>
                  <a:gd name="T0" fmla="*/ 1647825 w 1038"/>
                  <a:gd name="T1" fmla="*/ 0 h 263"/>
                  <a:gd name="T2" fmla="*/ 1344612 w 1038"/>
                  <a:gd name="T3" fmla="*/ 412750 h 263"/>
                  <a:gd name="T4" fmla="*/ 0 w 1038"/>
                  <a:gd name="T5" fmla="*/ 417513 h 263"/>
                  <a:gd name="T6" fmla="*/ 0 60000 65536"/>
                  <a:gd name="T7" fmla="*/ 0 60000 65536"/>
                  <a:gd name="T8" fmla="*/ 0 60000 65536"/>
                  <a:gd name="T9" fmla="*/ 0 w 1038"/>
                  <a:gd name="T10" fmla="*/ 0 h 263"/>
                  <a:gd name="T11" fmla="*/ 1038 w 1038"/>
                  <a:gd name="T12" fmla="*/ 263 h 263"/>
                </a:gdLst>
                <a:ahLst/>
                <a:cxnLst>
                  <a:cxn ang="T6">
                    <a:pos x="T0" y="T1"/>
                  </a:cxn>
                  <a:cxn ang="T7">
                    <a:pos x="T2" y="T3"/>
                  </a:cxn>
                  <a:cxn ang="T8">
                    <a:pos x="T4" y="T5"/>
                  </a:cxn>
                </a:cxnLst>
                <a:rect l="T9" t="T10" r="T11" b="T12"/>
                <a:pathLst>
                  <a:path w="1038" h="263">
                    <a:moveTo>
                      <a:pt x="1038" y="0"/>
                    </a:moveTo>
                    <a:lnTo>
                      <a:pt x="847" y="260"/>
                    </a:lnTo>
                    <a:lnTo>
                      <a:pt x="0" y="263"/>
                    </a:lnTo>
                  </a:path>
                </a:pathLst>
              </a:custGeom>
              <a:noFill/>
              <a:ln w="19050">
                <a:solidFill>
                  <a:srgbClr val="000099"/>
                </a:solidFill>
                <a:round/>
                <a:headEnd/>
                <a:tailEnd/>
              </a:ln>
            </p:spPr>
            <p:txBody>
              <a:bodyPr wrap="square" anchor="ctr">
                <a:noAutofit/>
              </a:bodyPr>
              <a:lstStyle/>
              <a:p>
                <a:pPr defTabSz="914400" fontAlgn="ctr">
                  <a:spcBef>
                    <a:spcPct val="0"/>
                  </a:spcBef>
                  <a:spcAft>
                    <a:spcPct val="0"/>
                  </a:spcAft>
                </a:pPr>
                <a:endParaRPr lang="en-US" altLang="zh-CN" dirty="0">
                  <a:solidFill>
                    <a:srgbClr val="B2B2B2"/>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3" name="Freeform 47">
                <a:extLst>
                  <a:ext uri="{FF2B5EF4-FFF2-40B4-BE49-F238E27FC236}">
                    <a16:creationId xmlns:a16="http://schemas.microsoft.com/office/drawing/2014/main" id="{4CC53EB9-1650-4944-B645-D5D9ECA6D9EB}"/>
                  </a:ext>
                </a:extLst>
              </p:cNvPr>
              <p:cNvSpPr>
                <a:spLocks/>
              </p:cNvSpPr>
              <p:nvPr/>
            </p:nvSpPr>
            <p:spPr bwMode="auto">
              <a:xfrm>
                <a:off x="7333328" y="3624237"/>
                <a:ext cx="1319368" cy="191255"/>
              </a:xfrm>
              <a:custGeom>
                <a:avLst/>
                <a:gdLst>
                  <a:gd name="T0" fmla="*/ 0 w 1015"/>
                  <a:gd name="T1" fmla="*/ 0 h 236"/>
                  <a:gd name="T2" fmla="*/ 292100 w 1015"/>
                  <a:gd name="T3" fmla="*/ 369888 h 236"/>
                  <a:gd name="T4" fmla="*/ 1611312 w 1015"/>
                  <a:gd name="T5" fmla="*/ 374650 h 236"/>
                  <a:gd name="T6" fmla="*/ 0 60000 65536"/>
                  <a:gd name="T7" fmla="*/ 0 60000 65536"/>
                  <a:gd name="T8" fmla="*/ 0 60000 65536"/>
                  <a:gd name="T9" fmla="*/ 0 w 1015"/>
                  <a:gd name="T10" fmla="*/ 0 h 236"/>
                  <a:gd name="T11" fmla="*/ 1015 w 1015"/>
                  <a:gd name="T12" fmla="*/ 236 h 236"/>
                </a:gdLst>
                <a:ahLst/>
                <a:cxnLst>
                  <a:cxn ang="T6">
                    <a:pos x="T0" y="T1"/>
                  </a:cxn>
                  <a:cxn ang="T7">
                    <a:pos x="T2" y="T3"/>
                  </a:cxn>
                  <a:cxn ang="T8">
                    <a:pos x="T4" y="T5"/>
                  </a:cxn>
                </a:cxnLst>
                <a:rect l="T9" t="T10" r="T11" b="T12"/>
                <a:pathLst>
                  <a:path w="1015" h="236">
                    <a:moveTo>
                      <a:pt x="0" y="0"/>
                    </a:moveTo>
                    <a:lnTo>
                      <a:pt x="184" y="233"/>
                    </a:lnTo>
                    <a:lnTo>
                      <a:pt x="1015" y="236"/>
                    </a:lnTo>
                  </a:path>
                </a:pathLst>
              </a:custGeom>
              <a:noFill/>
              <a:ln w="19050">
                <a:solidFill>
                  <a:srgbClr val="000099"/>
                </a:solidFill>
                <a:round/>
                <a:headEnd/>
                <a:tailEnd/>
              </a:ln>
            </p:spPr>
            <p:txBody>
              <a:bodyPr wrap="square" anchor="ctr">
                <a:noAutofit/>
              </a:bodyPr>
              <a:lstStyle/>
              <a:p>
                <a:pPr defTabSz="914400" fontAlgn="ctr">
                  <a:spcBef>
                    <a:spcPct val="0"/>
                  </a:spcBef>
                  <a:spcAft>
                    <a:spcPct val="0"/>
                  </a:spcAft>
                </a:pPr>
                <a:endParaRPr lang="en-US" altLang="zh-CN" dirty="0">
                  <a:solidFill>
                    <a:srgbClr val="B2B2B2"/>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4" name="Freeform 49">
                <a:extLst>
                  <a:ext uri="{FF2B5EF4-FFF2-40B4-BE49-F238E27FC236}">
                    <a16:creationId xmlns:a16="http://schemas.microsoft.com/office/drawing/2014/main" id="{CD15082E-FBFD-414B-B117-2269FF855E1F}"/>
                  </a:ext>
                </a:extLst>
              </p:cNvPr>
              <p:cNvSpPr>
                <a:spLocks/>
              </p:cNvSpPr>
              <p:nvPr/>
            </p:nvSpPr>
            <p:spPr bwMode="auto">
              <a:xfrm>
                <a:off x="7108976" y="2340113"/>
                <a:ext cx="1592341" cy="128351"/>
              </a:xfrm>
              <a:custGeom>
                <a:avLst/>
                <a:gdLst>
                  <a:gd name="T0" fmla="*/ 0 w 1225"/>
                  <a:gd name="T1" fmla="*/ 0 h 161"/>
                  <a:gd name="T2" fmla="*/ 352425 w 1225"/>
                  <a:gd name="T3" fmla="*/ 249237 h 161"/>
                  <a:gd name="T4" fmla="*/ 1944687 w 1225"/>
                  <a:gd name="T5" fmla="*/ 255587 h 161"/>
                  <a:gd name="T6" fmla="*/ 0 60000 65536"/>
                  <a:gd name="T7" fmla="*/ 0 60000 65536"/>
                  <a:gd name="T8" fmla="*/ 0 60000 65536"/>
                  <a:gd name="T9" fmla="*/ 0 w 1225"/>
                  <a:gd name="T10" fmla="*/ 0 h 161"/>
                  <a:gd name="T11" fmla="*/ 1225 w 1225"/>
                  <a:gd name="T12" fmla="*/ 161 h 161"/>
                </a:gdLst>
                <a:ahLst/>
                <a:cxnLst>
                  <a:cxn ang="T6">
                    <a:pos x="T0" y="T1"/>
                  </a:cxn>
                  <a:cxn ang="T7">
                    <a:pos x="T2" y="T3"/>
                  </a:cxn>
                  <a:cxn ang="T8">
                    <a:pos x="T4" y="T5"/>
                  </a:cxn>
                </a:cxnLst>
                <a:rect l="T9" t="T10" r="T11" b="T12"/>
                <a:pathLst>
                  <a:path w="1225" h="161">
                    <a:moveTo>
                      <a:pt x="0" y="0"/>
                    </a:moveTo>
                    <a:lnTo>
                      <a:pt x="222" y="157"/>
                    </a:lnTo>
                    <a:lnTo>
                      <a:pt x="1225" y="161"/>
                    </a:lnTo>
                  </a:path>
                </a:pathLst>
              </a:custGeom>
              <a:noFill/>
              <a:ln w="19050">
                <a:solidFill>
                  <a:srgbClr val="000099"/>
                </a:solidFill>
                <a:round/>
                <a:headEnd/>
                <a:tailEnd/>
              </a:ln>
            </p:spPr>
            <p:txBody>
              <a:bodyPr wrap="square" anchor="ctr">
                <a:noAutofit/>
              </a:bodyPr>
              <a:lstStyle/>
              <a:p>
                <a:pPr defTabSz="914400" fontAlgn="ctr">
                  <a:spcBef>
                    <a:spcPct val="0"/>
                  </a:spcBef>
                  <a:spcAft>
                    <a:spcPct val="0"/>
                  </a:spcAft>
                </a:pPr>
                <a:endParaRPr lang="en-US" altLang="zh-CN" dirty="0">
                  <a:solidFill>
                    <a:srgbClr val="B2B2B2"/>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 name="Rectangle 52">
                <a:extLst>
                  <a:ext uri="{FF2B5EF4-FFF2-40B4-BE49-F238E27FC236}">
                    <a16:creationId xmlns:a16="http://schemas.microsoft.com/office/drawing/2014/main" id="{696FAD8D-7968-4DCA-83A0-F188EEB31590}"/>
                  </a:ext>
                </a:extLst>
              </p:cNvPr>
              <p:cNvSpPr>
                <a:spLocks noChangeArrowheads="1"/>
              </p:cNvSpPr>
              <p:nvPr/>
            </p:nvSpPr>
            <p:spPr bwMode="auto">
              <a:xfrm>
                <a:off x="3987986" y="2497396"/>
                <a:ext cx="487452" cy="254775"/>
              </a:xfrm>
              <a:prstGeom prst="rect">
                <a:avLst/>
              </a:prstGeom>
              <a:noFill/>
              <a:ln w="9525">
                <a:noFill/>
                <a:miter lim="800000"/>
                <a:headEnd/>
                <a:tailEnd/>
              </a:ln>
            </p:spPr>
            <p:txBody>
              <a:bodyPr wrap="square" anchor="ctr">
                <a:noAutofit/>
              </a:bodyPr>
              <a:lstStyle/>
              <a:p>
                <a:pPr algn="ctr" defTabSz="914400" fontAlgn="ctr">
                  <a:spcBef>
                    <a:spcPct val="0"/>
                  </a:spcBef>
                  <a:spcAft>
                    <a:spcPct val="0"/>
                  </a:spcAft>
                </a:pPr>
                <a:r>
                  <a:rPr lang="en-US" sz="3200" b="1" dirty="0">
                    <a:solidFill>
                      <a:srgbClr val="2D2015"/>
                    </a:solidFill>
                    <a:latin typeface="Huawei Sans" panose="020C0503030203020204" pitchFamily="34" charset="0"/>
                    <a:cs typeface="Huawei Sans" panose="020C0503030203020204" pitchFamily="34" charset="0"/>
                  </a:rPr>
                  <a:t>1</a:t>
                </a:r>
                <a:endParaRPr lang="en-US" altLang="ko-KR" sz="3200" dirty="0">
                  <a:solidFill>
                    <a:srgbClr val="2D2015"/>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6" name="Rectangle 53">
                <a:extLst>
                  <a:ext uri="{FF2B5EF4-FFF2-40B4-BE49-F238E27FC236}">
                    <a16:creationId xmlns:a16="http://schemas.microsoft.com/office/drawing/2014/main" id="{AA7E4D1D-306A-4316-9045-E495429001A8}"/>
                  </a:ext>
                </a:extLst>
              </p:cNvPr>
              <p:cNvSpPr>
                <a:spLocks noChangeArrowheads="1"/>
              </p:cNvSpPr>
              <p:nvPr/>
            </p:nvSpPr>
            <p:spPr bwMode="auto">
              <a:xfrm>
                <a:off x="3859102" y="3699879"/>
                <a:ext cx="579742" cy="302869"/>
              </a:xfrm>
              <a:prstGeom prst="rect">
                <a:avLst/>
              </a:prstGeom>
              <a:noFill/>
              <a:ln w="9525">
                <a:noFill/>
                <a:miter lim="800000"/>
                <a:headEnd/>
                <a:tailEnd/>
              </a:ln>
            </p:spPr>
            <p:txBody>
              <a:bodyPr wrap="square" anchor="ctr">
                <a:noAutofit/>
              </a:bodyPr>
              <a:lstStyle/>
              <a:p>
                <a:pPr algn="ctr" defTabSz="914400" fontAlgn="ctr">
                  <a:spcBef>
                    <a:spcPct val="0"/>
                  </a:spcBef>
                  <a:spcAft>
                    <a:spcPct val="0"/>
                  </a:spcAft>
                </a:pPr>
                <a:r>
                  <a:rPr lang="en-US" sz="3200" b="1" dirty="0">
                    <a:solidFill>
                      <a:srgbClr val="2D2015"/>
                    </a:solidFill>
                    <a:latin typeface="Huawei Sans" panose="020C0503030203020204" pitchFamily="34" charset="0"/>
                    <a:cs typeface="Huawei Sans" panose="020C0503030203020204" pitchFamily="34" charset="0"/>
                  </a:rPr>
                  <a:t>2</a:t>
                </a:r>
                <a:endParaRPr lang="en-US" altLang="ko-KR" sz="3200" dirty="0">
                  <a:solidFill>
                    <a:srgbClr val="2D2015"/>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7" name="Rectangle 54">
                <a:extLst>
                  <a:ext uri="{FF2B5EF4-FFF2-40B4-BE49-F238E27FC236}">
                    <a16:creationId xmlns:a16="http://schemas.microsoft.com/office/drawing/2014/main" id="{D3DE6CDD-C726-409E-A83F-31EAF575889F}"/>
                  </a:ext>
                </a:extLst>
              </p:cNvPr>
              <p:cNvSpPr>
                <a:spLocks noChangeArrowheads="1"/>
              </p:cNvSpPr>
              <p:nvPr/>
            </p:nvSpPr>
            <p:spPr bwMode="auto">
              <a:xfrm>
                <a:off x="5346276" y="4011772"/>
                <a:ext cx="660334" cy="345765"/>
              </a:xfrm>
              <a:prstGeom prst="rect">
                <a:avLst/>
              </a:prstGeom>
              <a:noFill/>
              <a:ln w="9525">
                <a:noFill/>
                <a:miter lim="800000"/>
                <a:headEnd/>
                <a:tailEnd/>
              </a:ln>
            </p:spPr>
            <p:txBody>
              <a:bodyPr wrap="square" anchor="ctr">
                <a:noAutofit/>
              </a:bodyPr>
              <a:lstStyle/>
              <a:p>
                <a:pPr algn="ctr" defTabSz="914400" fontAlgn="ctr">
                  <a:spcBef>
                    <a:spcPct val="0"/>
                  </a:spcBef>
                  <a:spcAft>
                    <a:spcPct val="0"/>
                  </a:spcAft>
                </a:pPr>
                <a:r>
                  <a:rPr lang="en-US" sz="3200" b="1" dirty="0">
                    <a:solidFill>
                      <a:srgbClr val="2D2015"/>
                    </a:solidFill>
                    <a:latin typeface="Huawei Sans" panose="020C0503030203020204" pitchFamily="34" charset="0"/>
                    <a:cs typeface="Huawei Sans" panose="020C0503030203020204" pitchFamily="34" charset="0"/>
                  </a:rPr>
                  <a:t>3</a:t>
                </a:r>
                <a:endParaRPr lang="en-US" altLang="ko-KR" sz="3200" dirty="0">
                  <a:solidFill>
                    <a:srgbClr val="2D2015"/>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8" name="Rectangle 55">
                <a:extLst>
                  <a:ext uri="{FF2B5EF4-FFF2-40B4-BE49-F238E27FC236}">
                    <a16:creationId xmlns:a16="http://schemas.microsoft.com/office/drawing/2014/main" id="{24EE55C8-4FDC-4813-8739-54EAB6D0513A}"/>
                  </a:ext>
                </a:extLst>
              </p:cNvPr>
              <p:cNvSpPr>
                <a:spLocks noChangeArrowheads="1"/>
              </p:cNvSpPr>
              <p:nvPr/>
            </p:nvSpPr>
            <p:spPr bwMode="auto">
              <a:xfrm>
                <a:off x="6887472" y="3154985"/>
                <a:ext cx="608339" cy="317168"/>
              </a:xfrm>
              <a:prstGeom prst="rect">
                <a:avLst/>
              </a:prstGeom>
              <a:noFill/>
              <a:ln w="9525">
                <a:noFill/>
                <a:miter lim="800000"/>
                <a:headEnd/>
                <a:tailEnd/>
              </a:ln>
            </p:spPr>
            <p:txBody>
              <a:bodyPr wrap="square" anchor="ctr">
                <a:noAutofit/>
              </a:bodyPr>
              <a:lstStyle/>
              <a:p>
                <a:pPr algn="ctr" defTabSz="914400" fontAlgn="ctr">
                  <a:spcBef>
                    <a:spcPct val="0"/>
                  </a:spcBef>
                  <a:spcAft>
                    <a:spcPct val="0"/>
                  </a:spcAft>
                </a:pPr>
                <a:r>
                  <a:rPr lang="en-US" sz="3200" b="1" dirty="0">
                    <a:solidFill>
                      <a:srgbClr val="2D2015"/>
                    </a:solidFill>
                    <a:latin typeface="Huawei Sans" panose="020C0503030203020204" pitchFamily="34" charset="0"/>
                    <a:cs typeface="Huawei Sans" panose="020C0503030203020204" pitchFamily="34" charset="0"/>
                  </a:rPr>
                  <a:t>4</a:t>
                </a:r>
                <a:endParaRPr lang="en-US" altLang="ko-KR" sz="3200" dirty="0">
                  <a:solidFill>
                    <a:srgbClr val="2D2015"/>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9" name="Rectangle 56">
                <a:extLst>
                  <a:ext uri="{FF2B5EF4-FFF2-40B4-BE49-F238E27FC236}">
                    <a16:creationId xmlns:a16="http://schemas.microsoft.com/office/drawing/2014/main" id="{3216C867-1B61-4F0C-B11E-D9059E7AD896}"/>
                  </a:ext>
                </a:extLst>
              </p:cNvPr>
              <p:cNvSpPr>
                <a:spLocks noChangeArrowheads="1"/>
              </p:cNvSpPr>
              <p:nvPr/>
            </p:nvSpPr>
            <p:spPr bwMode="auto">
              <a:xfrm>
                <a:off x="6612425" y="2051541"/>
                <a:ext cx="508249" cy="265173"/>
              </a:xfrm>
              <a:prstGeom prst="rect">
                <a:avLst/>
              </a:prstGeom>
              <a:noFill/>
              <a:ln w="9525">
                <a:noFill/>
                <a:miter lim="800000"/>
                <a:headEnd/>
                <a:tailEnd/>
              </a:ln>
            </p:spPr>
            <p:txBody>
              <a:bodyPr wrap="square" anchor="ctr">
                <a:noAutofit/>
              </a:bodyPr>
              <a:lstStyle/>
              <a:p>
                <a:pPr algn="ctr" defTabSz="914400" fontAlgn="ctr">
                  <a:spcBef>
                    <a:spcPct val="0"/>
                  </a:spcBef>
                  <a:spcAft>
                    <a:spcPct val="0"/>
                  </a:spcAft>
                </a:pPr>
                <a:r>
                  <a:rPr lang="en-US" sz="3200" b="1" dirty="0">
                    <a:solidFill>
                      <a:srgbClr val="2D2015"/>
                    </a:solidFill>
                    <a:latin typeface="Huawei Sans" panose="020C0503030203020204" pitchFamily="34" charset="0"/>
                    <a:cs typeface="Huawei Sans" panose="020C0503030203020204" pitchFamily="34" charset="0"/>
                  </a:rPr>
                  <a:t>5</a:t>
                </a:r>
                <a:endParaRPr lang="en-US" altLang="ko-KR" sz="3200" dirty="0">
                  <a:solidFill>
                    <a:srgbClr val="2D2015"/>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0" name="Rectangle 23">
                <a:extLst>
                  <a:ext uri="{FF2B5EF4-FFF2-40B4-BE49-F238E27FC236}">
                    <a16:creationId xmlns:a16="http://schemas.microsoft.com/office/drawing/2014/main" id="{C367EB54-F47A-4E5D-BFBE-5E5381C9C808}"/>
                  </a:ext>
                </a:extLst>
              </p:cNvPr>
              <p:cNvSpPr>
                <a:spLocks noChangeArrowheads="1"/>
              </p:cNvSpPr>
              <p:nvPr/>
            </p:nvSpPr>
            <p:spPr bwMode="auto">
              <a:xfrm>
                <a:off x="7400176" y="1881498"/>
                <a:ext cx="254681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defTabSz="914400" fontAlgn="ctr">
                  <a:spcBef>
                    <a:spcPct val="0"/>
                  </a:spcBef>
                  <a:spcAft>
                    <a:spcPct val="0"/>
                  </a:spcAft>
                </a:pPr>
                <a:r>
                  <a:rPr lang="en-US" sz="1600" b="1" dirty="0">
                    <a:solidFill>
                      <a:srgbClr val="2D2015"/>
                    </a:solidFill>
                    <a:latin typeface="Huawei Sans" panose="020C0503030203020204" pitchFamily="34" charset="0"/>
                    <a:cs typeface="Huawei Sans" panose="020C0503030203020204" pitchFamily="34" charset="0"/>
                  </a:rPr>
                  <a:t>Data protection administrator</a:t>
                </a:r>
              </a:p>
            </p:txBody>
          </p:sp>
          <p:sp>
            <p:nvSpPr>
              <p:cNvPr id="71" name="Rectangle 23">
                <a:extLst>
                  <a:ext uri="{FF2B5EF4-FFF2-40B4-BE49-F238E27FC236}">
                    <a16:creationId xmlns:a16="http://schemas.microsoft.com/office/drawing/2014/main" id="{A90C9C93-C29B-4B83-89DC-F779586E88E0}"/>
                  </a:ext>
                </a:extLst>
              </p:cNvPr>
              <p:cNvSpPr>
                <a:spLocks noChangeArrowheads="1"/>
              </p:cNvSpPr>
              <p:nvPr/>
            </p:nvSpPr>
            <p:spPr bwMode="auto">
              <a:xfrm>
                <a:off x="7550405" y="3169161"/>
                <a:ext cx="220964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defTabSz="914400" fontAlgn="ctr">
                  <a:spcBef>
                    <a:spcPct val="0"/>
                  </a:spcBef>
                  <a:spcAft>
                    <a:spcPct val="0"/>
                  </a:spcAft>
                </a:pPr>
                <a:r>
                  <a:rPr lang="en-US" sz="1600" b="1" dirty="0">
                    <a:solidFill>
                      <a:srgbClr val="2D2015"/>
                    </a:solidFill>
                    <a:latin typeface="Huawei Sans" panose="020C0503030203020204" pitchFamily="34" charset="0"/>
                    <a:cs typeface="Huawei Sans" panose="020C0503030203020204" pitchFamily="34" charset="0"/>
                  </a:rPr>
                  <a:t>SAN resource administrator</a:t>
                </a:r>
              </a:p>
            </p:txBody>
          </p:sp>
          <p:sp>
            <p:nvSpPr>
              <p:cNvPr id="72" name="Rectangle 23">
                <a:extLst>
                  <a:ext uri="{FF2B5EF4-FFF2-40B4-BE49-F238E27FC236}">
                    <a16:creationId xmlns:a16="http://schemas.microsoft.com/office/drawing/2014/main" id="{D903D87F-DBBE-4B96-975E-BB8FD1DF041E}"/>
                  </a:ext>
                </a:extLst>
              </p:cNvPr>
              <p:cNvSpPr>
                <a:spLocks noChangeArrowheads="1"/>
              </p:cNvSpPr>
              <p:nvPr/>
            </p:nvSpPr>
            <p:spPr bwMode="auto">
              <a:xfrm>
                <a:off x="6198457" y="4152503"/>
                <a:ext cx="22033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defTabSz="914400" fontAlgn="ctr">
                  <a:spcBef>
                    <a:spcPct val="0"/>
                  </a:spcBef>
                  <a:spcAft>
                    <a:spcPct val="0"/>
                  </a:spcAft>
                </a:pPr>
                <a:r>
                  <a:rPr lang="en-US" sz="1600" b="1" dirty="0">
                    <a:solidFill>
                      <a:srgbClr val="2D2015"/>
                    </a:solidFill>
                    <a:latin typeface="Huawei Sans" panose="020C0503030203020204" pitchFamily="34" charset="0"/>
                    <a:cs typeface="Huawei Sans" panose="020C0503030203020204" pitchFamily="34" charset="0"/>
                  </a:rPr>
                  <a:t>Network administrator</a:t>
                </a:r>
              </a:p>
              <a:p>
                <a:pPr defTabSz="914400" fontAlgn="ctr">
                  <a:spcBef>
                    <a:spcPct val="0"/>
                  </a:spcBef>
                  <a:spcAft>
                    <a:spcPct val="0"/>
                  </a:spcAft>
                </a:pPr>
                <a:endParaRPr lang="en-US" altLang="zh-CN" sz="1600" b="1" dirty="0">
                  <a:solidFill>
                    <a:srgbClr val="2D2015"/>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3" name="Rectangle 23">
                <a:extLst>
                  <a:ext uri="{FF2B5EF4-FFF2-40B4-BE49-F238E27FC236}">
                    <a16:creationId xmlns:a16="http://schemas.microsoft.com/office/drawing/2014/main" id="{69FFAE0F-3DC1-40B4-8AFF-5296B0F61AD9}"/>
                  </a:ext>
                </a:extLst>
              </p:cNvPr>
              <p:cNvSpPr>
                <a:spLocks noChangeArrowheads="1"/>
              </p:cNvSpPr>
              <p:nvPr/>
            </p:nvSpPr>
            <p:spPr bwMode="auto">
              <a:xfrm>
                <a:off x="1494818" y="3851794"/>
                <a:ext cx="222631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algn="r" defTabSz="914400" fontAlgn="ctr">
                  <a:spcBef>
                    <a:spcPct val="0"/>
                  </a:spcBef>
                  <a:spcAft>
                    <a:spcPct val="0"/>
                  </a:spcAft>
                </a:pPr>
                <a:r>
                  <a:rPr lang="en-US" sz="1600" b="1" dirty="0">
                    <a:solidFill>
                      <a:srgbClr val="2D2015"/>
                    </a:solidFill>
                    <a:latin typeface="Huawei Sans" panose="020C0503030203020204" pitchFamily="34" charset="0"/>
                    <a:cs typeface="Huawei Sans" panose="020C0503030203020204" pitchFamily="34" charset="0"/>
                  </a:rPr>
                  <a:t>Security administrator</a:t>
                </a:r>
              </a:p>
            </p:txBody>
          </p:sp>
          <p:sp>
            <p:nvSpPr>
              <p:cNvPr id="74" name="矩形 73">
                <a:extLst>
                  <a:ext uri="{FF2B5EF4-FFF2-40B4-BE49-F238E27FC236}">
                    <a16:creationId xmlns:a16="http://schemas.microsoft.com/office/drawing/2014/main" id="{B556A79B-5A8F-438A-B4C3-A4B550EB51DF}"/>
                  </a:ext>
                </a:extLst>
              </p:cNvPr>
              <p:cNvSpPr/>
              <p:nvPr/>
            </p:nvSpPr>
            <p:spPr>
              <a:xfrm>
                <a:off x="1831426" y="2387234"/>
                <a:ext cx="1992754" cy="646331"/>
              </a:xfrm>
              <a:prstGeom prst="rect">
                <a:avLst/>
              </a:prstGeom>
            </p:spPr>
            <p:txBody>
              <a:bodyPr wrap="square">
                <a:noAutofit/>
              </a:bodyPr>
              <a:lstStyle/>
              <a:p>
                <a:pPr algn="r" defTabSz="914400" fontAlgn="ctr">
                  <a:spcBef>
                    <a:spcPct val="0"/>
                  </a:spcBef>
                  <a:spcAft>
                    <a:spcPct val="0"/>
                  </a:spcAft>
                </a:pPr>
                <a:r>
                  <a:rPr lang="en-US" sz="1600" b="1" dirty="0">
                    <a:solidFill>
                      <a:srgbClr val="2D2015"/>
                    </a:solidFill>
                    <a:latin typeface="Huawei Sans" panose="020C0503030203020204" pitchFamily="34" charset="0"/>
                    <a:cs typeface="Huawei Sans" panose="020C0503030203020204" pitchFamily="34" charset="0"/>
                  </a:rPr>
                  <a:t>Super administrator</a:t>
                </a:r>
              </a:p>
              <a:p>
                <a:pPr algn="r" defTabSz="914400" fontAlgn="ctr">
                  <a:spcBef>
                    <a:spcPct val="0"/>
                  </a:spcBef>
                  <a:spcAft>
                    <a:spcPct val="0"/>
                  </a:spcAft>
                </a:pPr>
                <a:endParaRPr lang="en-US" altLang="zh-CN" sz="1600" b="1" dirty="0">
                  <a:solidFill>
                    <a:srgbClr val="2D2015"/>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5" name="矩形 74">
                <a:extLst>
                  <a:ext uri="{FF2B5EF4-FFF2-40B4-BE49-F238E27FC236}">
                    <a16:creationId xmlns:a16="http://schemas.microsoft.com/office/drawing/2014/main" id="{036C4CB5-716A-4CF6-8506-93C1A863E892}"/>
                  </a:ext>
                </a:extLst>
              </p:cNvPr>
              <p:cNvSpPr/>
              <p:nvPr/>
            </p:nvSpPr>
            <p:spPr>
              <a:xfrm>
                <a:off x="9073881" y="3183007"/>
                <a:ext cx="2517550" cy="1938992"/>
              </a:xfrm>
              <a:prstGeom prst="rect">
                <a:avLst/>
              </a:prstGeom>
            </p:spPr>
            <p:txBody>
              <a:bodyPr wrap="square">
                <a:noAutofit/>
              </a:bodyPr>
              <a:lstStyle/>
              <a:p>
                <a:pPr marL="285750" indent="-285750" fontAlgn="ctr">
                  <a:buFont typeface="Arial" panose="020B0604020202020204" pitchFamily="34" charset="0"/>
                  <a:buChar char="•"/>
                </a:pPr>
                <a:r>
                  <a:rPr lang="en-US" sz="1400" dirty="0">
                    <a:latin typeface="Huawei Sans" panose="020C0503030203020204" pitchFamily="34" charset="0"/>
                    <a:cs typeface="Huawei Sans" panose="020C0503030203020204" pitchFamily="34" charset="0"/>
                  </a:rPr>
                  <a:t>Storage pool management</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285750" indent="-285750" fontAlgn="ctr">
                  <a:buFont typeface="Arial" panose="020B0604020202020204" pitchFamily="34" charset="0"/>
                  <a:buChar char="•"/>
                </a:pPr>
                <a:r>
                  <a:rPr lang="en-US" sz="1400" dirty="0">
                    <a:latin typeface="Huawei Sans" panose="020C0503030203020204" pitchFamily="34" charset="0"/>
                    <a:cs typeface="Huawei Sans" panose="020C0503030203020204" pitchFamily="34" charset="0"/>
                  </a:rPr>
                  <a:t>LUN management</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285750" indent="-285750" fontAlgn="ctr">
                  <a:buFont typeface="Arial" panose="020B0604020202020204" pitchFamily="34" charset="0"/>
                  <a:buChar char="•"/>
                </a:pPr>
                <a:r>
                  <a:rPr lang="en-US" sz="1400" dirty="0">
                    <a:latin typeface="Huawei Sans" panose="020C0503030203020204" pitchFamily="34" charset="0"/>
                    <a:cs typeface="Huawei Sans" panose="020C0503030203020204" pitchFamily="34" charset="0"/>
                  </a:rPr>
                  <a:t>Mapping view management</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285750" indent="-285750" fontAlgn="ctr">
                  <a:buFont typeface="Arial" panose="020B0604020202020204" pitchFamily="34" charset="0"/>
                  <a:buChar char="•"/>
                </a:pPr>
                <a:r>
                  <a:rPr lang="en-US" sz="1400" dirty="0">
                    <a:latin typeface="Huawei Sans" panose="020C0503030203020204" pitchFamily="34" charset="0"/>
                    <a:cs typeface="Huawei Sans" panose="020C0503030203020204" pitchFamily="34" charset="0"/>
                  </a:rPr>
                  <a:t>Host management</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285750" indent="-285750" fontAlgn="ctr">
                  <a:buFont typeface="Arial" panose="020B0604020202020204" pitchFamily="34" charset="0"/>
                  <a:buChar char="•"/>
                </a:pPr>
                <a:r>
                  <a:rPr lang="en-US" sz="1400" dirty="0">
                    <a:latin typeface="Huawei Sans" panose="020C0503030203020204" pitchFamily="34" charset="0"/>
                    <a:cs typeface="Huawei Sans" panose="020C0503030203020204" pitchFamily="34" charset="0"/>
                  </a:rPr>
                  <a:t>Port management</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6" name="矩形 75">
                <a:extLst>
                  <a:ext uri="{FF2B5EF4-FFF2-40B4-BE49-F238E27FC236}">
                    <a16:creationId xmlns:a16="http://schemas.microsoft.com/office/drawing/2014/main" id="{81715589-96AF-422F-B71A-36D6740D778A}"/>
                  </a:ext>
                </a:extLst>
              </p:cNvPr>
              <p:cNvSpPr/>
              <p:nvPr/>
            </p:nvSpPr>
            <p:spPr>
              <a:xfrm>
                <a:off x="9132093" y="1894257"/>
                <a:ext cx="2508563" cy="1200329"/>
              </a:xfrm>
              <a:prstGeom prst="rect">
                <a:avLst/>
              </a:prstGeom>
            </p:spPr>
            <p:txBody>
              <a:bodyPr wrap="square">
                <a:noAutofit/>
              </a:bodyPr>
              <a:lstStyle/>
              <a:p>
                <a:pPr marL="285750" indent="-285750" fontAlgn="ctr">
                  <a:buFont typeface="Arial" panose="020B0604020202020204" pitchFamily="34" charset="0"/>
                  <a:buChar char="•"/>
                </a:pPr>
                <a:r>
                  <a:rPr lang="en-US" sz="1400" dirty="0">
                    <a:latin typeface="Huawei Sans" panose="020C0503030203020204" pitchFamily="34" charset="0"/>
                    <a:cs typeface="Huawei Sans" panose="020C0503030203020204" pitchFamily="34" charset="0"/>
                  </a:rPr>
                  <a:t>Local data protection</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285750" indent="-285750" fontAlgn="ctr">
                  <a:buFont typeface="Arial" panose="020B0604020202020204" pitchFamily="34" charset="0"/>
                  <a:buChar char="•"/>
                </a:pPr>
                <a:r>
                  <a:rPr lang="en-US" sz="1400" dirty="0">
                    <a:latin typeface="Huawei Sans" panose="020C0503030203020204" pitchFamily="34" charset="0"/>
                    <a:cs typeface="Huawei Sans" panose="020C0503030203020204" pitchFamily="34" charset="0"/>
                  </a:rPr>
                  <a:t>Remote data protection management</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285750" indent="-285750" fontAlgn="ctr">
                  <a:buFont typeface="Arial" panose="020B0604020202020204" pitchFamily="34" charset="0"/>
                  <a:buChar char="•"/>
                </a:pPr>
                <a:r>
                  <a:rPr lang="en-US" sz="1400" dirty="0" err="1">
                    <a:latin typeface="Huawei Sans" panose="020C0503030203020204" pitchFamily="34" charset="0"/>
                    <a:cs typeface="Huawei Sans" panose="020C0503030203020204" pitchFamily="34" charset="0"/>
                  </a:rPr>
                  <a:t>HyperMetro</a:t>
                </a:r>
                <a:r>
                  <a:rPr lang="en-US" sz="1400" dirty="0">
                    <a:latin typeface="Huawei Sans" panose="020C0503030203020204" pitchFamily="34" charset="0"/>
                    <a:cs typeface="Huawei Sans" panose="020C0503030203020204" pitchFamily="34" charset="0"/>
                  </a:rPr>
                  <a:t> management</a:t>
                </a:r>
              </a:p>
            </p:txBody>
          </p:sp>
          <p:sp>
            <p:nvSpPr>
              <p:cNvPr id="77" name="矩形 76">
                <a:extLst>
                  <a:ext uri="{FF2B5EF4-FFF2-40B4-BE49-F238E27FC236}">
                    <a16:creationId xmlns:a16="http://schemas.microsoft.com/office/drawing/2014/main" id="{88A7E7B8-92A0-420E-A088-E9AFFC87BFB9}"/>
                  </a:ext>
                </a:extLst>
              </p:cNvPr>
              <p:cNvSpPr/>
              <p:nvPr/>
            </p:nvSpPr>
            <p:spPr>
              <a:xfrm>
                <a:off x="865882" y="1745581"/>
                <a:ext cx="6096000" cy="907941"/>
              </a:xfrm>
              <a:prstGeom prst="rect">
                <a:avLst/>
              </a:prstGeom>
            </p:spPr>
            <p:txBody>
              <a:bodyPr wrap="square">
                <a:noAutofit/>
              </a:bodyPr>
              <a:lstStyle/>
              <a:p>
                <a:pPr marL="285750" lvl="1" indent="-285750" fontAlgn="ctr">
                  <a:spcAft>
                    <a:spcPts val="600"/>
                  </a:spcAft>
                  <a:buFont typeface="Arial" panose="020B0604020202020204" pitchFamily="34" charset="0"/>
                  <a:buChar char="•"/>
                  <a:defRPr/>
                </a:pPr>
                <a:r>
                  <a:rPr lang="en-US" sz="1400" dirty="0">
                    <a:latin typeface="Huawei Sans" panose="020C0503030203020204" pitchFamily="34" charset="0"/>
                    <a:cs typeface="Huawei Sans" panose="020C0503030203020204" pitchFamily="34" charset="0"/>
                  </a:rPr>
                  <a:t>Full control permissions</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285750" lvl="1" indent="-285750" fontAlgn="ctr">
                  <a:spcAft>
                    <a:spcPts val="600"/>
                  </a:spcAft>
                  <a:buFont typeface="Arial" panose="020B0604020202020204" pitchFamily="34" charset="0"/>
                  <a:buChar char="•"/>
                  <a:defRPr/>
                </a:pPr>
                <a:r>
                  <a:rPr lang="en-US" sz="1400" dirty="0">
                    <a:latin typeface="Huawei Sans" panose="020C0503030203020204" pitchFamily="34" charset="0"/>
                    <a:cs typeface="Huawei Sans" panose="020C0503030203020204" pitchFamily="34" charset="0"/>
                  </a:rPr>
                  <a:t>Creates users of different levels.</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spTree>
    <p:extLst>
      <p:ext uri="{BB962C8B-B14F-4D97-AF65-F5344CB8AC3E}">
        <p14:creationId xmlns:p14="http://schemas.microsoft.com/office/powerpoint/2010/main" val="2824892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u="none" dirty="0">
                <a:latin typeface="+mj-ea"/>
                <a:ea typeface="+mj-ea"/>
                <a:cs typeface="Huawei Sans" panose="020C0503030203020204" pitchFamily="34" charset="0"/>
              </a:rPr>
              <a:t>Downloading a DeviceManager Demo</a:t>
            </a:r>
          </a:p>
        </p:txBody>
      </p:sp>
      <p:grpSp>
        <p:nvGrpSpPr>
          <p:cNvPr id="3" name="组合 2"/>
          <p:cNvGrpSpPr/>
          <p:nvPr/>
        </p:nvGrpSpPr>
        <p:grpSpPr>
          <a:xfrm>
            <a:off x="1544106" y="1538579"/>
            <a:ext cx="9484642" cy="4644938"/>
            <a:chOff x="2259724" y="1736812"/>
            <a:chExt cx="9484642" cy="4644938"/>
          </a:xfrm>
        </p:grpSpPr>
        <p:pic>
          <p:nvPicPr>
            <p:cNvPr id="4" name="Picture 11" descr="2531170_080029467356_2"/>
            <p:cNvPicPr>
              <a:picLocks noChangeAspect="1" noChangeArrowheads="1"/>
            </p:cNvPicPr>
            <p:nvPr/>
          </p:nvPicPr>
          <p:blipFill>
            <a:blip r:embed="rId3" cstate="print"/>
            <a:srcRect/>
            <a:stretch>
              <a:fillRect/>
            </a:stretch>
          </p:blipFill>
          <p:spPr bwMode="auto">
            <a:xfrm>
              <a:off x="8233818" y="3861048"/>
              <a:ext cx="3510548" cy="2520702"/>
            </a:xfrm>
            <a:prstGeom prst="rect">
              <a:avLst/>
            </a:prstGeom>
            <a:noFill/>
            <a:ln w="9525">
              <a:noFill/>
              <a:miter lim="800000"/>
              <a:headEnd/>
              <a:tailEnd/>
            </a:ln>
          </p:spPr>
        </p:pic>
        <p:grpSp>
          <p:nvGrpSpPr>
            <p:cNvPr id="5" name="组合 4"/>
            <p:cNvGrpSpPr/>
            <p:nvPr/>
          </p:nvGrpSpPr>
          <p:grpSpPr>
            <a:xfrm>
              <a:off x="2259724" y="1736812"/>
              <a:ext cx="2699654" cy="975881"/>
              <a:chOff x="1183955" y="1412776"/>
              <a:chExt cx="2571785" cy="864096"/>
            </a:xfrm>
          </p:grpSpPr>
          <p:sp>
            <p:nvSpPr>
              <p:cNvPr id="18" name="圆角矩形 17"/>
              <p:cNvSpPr/>
              <p:nvPr/>
            </p:nvSpPr>
            <p:spPr bwMode="auto">
              <a:xfrm>
                <a:off x="1183955" y="1412776"/>
                <a:ext cx="2571785" cy="864096"/>
              </a:xfrm>
              <a:prstGeom prst="roundRect">
                <a:avLst/>
              </a:prstGeom>
              <a:noFill/>
              <a:ln w="28575" cap="flat" cmpd="sng" algn="ctr">
                <a:solidFill>
                  <a:srgbClr val="C7000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a:ln>
                    <a:noFill/>
                  </a:ln>
                  <a:solidFill>
                    <a:schemeClr val="tx1"/>
                  </a:solidFill>
                  <a:effectLst/>
                  <a:latin typeface="Huawei Sans" panose="020C0503030203020204" pitchFamily="34" charset="0"/>
                  <a:cs typeface="Huawei Sans" panose="020C0503030203020204" pitchFamily="34" charset="0"/>
                  <a:sym typeface="+mn-lt"/>
                </a:endParaRPr>
              </a:p>
            </p:txBody>
          </p:sp>
          <p:sp>
            <p:nvSpPr>
              <p:cNvPr id="19" name="文本框 18"/>
              <p:cNvSpPr txBox="1"/>
              <p:nvPr/>
            </p:nvSpPr>
            <p:spPr bwMode="auto">
              <a:xfrm>
                <a:off x="1233755" y="1550966"/>
                <a:ext cx="2521985" cy="650799"/>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r>
                  <a:rPr sz="1400" u="none" dirty="0">
                    <a:latin typeface="Huawei Sans" panose="020C0503030203020204" pitchFamily="34" charset="0"/>
                    <a:cs typeface="Huawei Sans" panose="020C0503030203020204" pitchFamily="34" charset="0"/>
                  </a:rPr>
                  <a:t>Visit Huawei technical support website:</a:t>
                </a:r>
                <a:endParaRPr lang="en-US" altLang="zh-CN" sz="1400" dirty="0">
                  <a:latin typeface="Huawei Sans" panose="020C0503030203020204" pitchFamily="34" charset="0"/>
                  <a:cs typeface="Huawei Sans" panose="020C0503030203020204" pitchFamily="34" charset="0"/>
                  <a:sym typeface="+mn-lt"/>
                </a:endParaRPr>
              </a:p>
              <a:p>
                <a:r>
                  <a:rPr sz="1400" u="none" dirty="0">
                    <a:latin typeface="Huawei Sans" panose="020C0503030203020204" pitchFamily="34" charset="0"/>
                    <a:cs typeface="Huawei Sans" panose="020C0503030203020204" pitchFamily="34" charset="0"/>
                  </a:rPr>
                  <a:t>support.huawei.com</a:t>
                </a:r>
                <a:endParaRPr lang="zh-CN" altLang="en-US" sz="1400" dirty="0">
                  <a:latin typeface="Huawei Sans" panose="020C0503030203020204" pitchFamily="34" charset="0"/>
                  <a:cs typeface="Huawei Sans" panose="020C0503030203020204" pitchFamily="34" charset="0"/>
                  <a:sym typeface="+mn-lt"/>
                </a:endParaRPr>
              </a:p>
            </p:txBody>
          </p:sp>
        </p:grpSp>
        <p:grpSp>
          <p:nvGrpSpPr>
            <p:cNvPr id="6" name="组合 5"/>
            <p:cNvGrpSpPr/>
            <p:nvPr/>
          </p:nvGrpSpPr>
          <p:grpSpPr>
            <a:xfrm>
              <a:off x="7052602" y="1736812"/>
              <a:ext cx="2652720" cy="975881"/>
              <a:chOff x="1271464" y="1412776"/>
              <a:chExt cx="2527074" cy="864096"/>
            </a:xfrm>
          </p:grpSpPr>
          <p:sp>
            <p:nvSpPr>
              <p:cNvPr id="16" name="圆角矩形 15"/>
              <p:cNvSpPr/>
              <p:nvPr/>
            </p:nvSpPr>
            <p:spPr bwMode="auto">
              <a:xfrm>
                <a:off x="1271464" y="1412776"/>
                <a:ext cx="2484276" cy="864096"/>
              </a:xfrm>
              <a:prstGeom prst="roundRect">
                <a:avLst/>
              </a:prstGeom>
              <a:noFill/>
              <a:ln w="28575" cap="flat" cmpd="sng" algn="ctr">
                <a:solidFill>
                  <a:srgbClr val="C7000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a:ln>
                    <a:noFill/>
                  </a:ln>
                  <a:solidFill>
                    <a:schemeClr val="tx1"/>
                  </a:solidFill>
                  <a:effectLst/>
                  <a:latin typeface="Huawei Sans" panose="020C0503030203020204" pitchFamily="34" charset="0"/>
                  <a:cs typeface="Huawei Sans" panose="020C0503030203020204" pitchFamily="34" charset="0"/>
                  <a:sym typeface="+mn-lt"/>
                </a:endParaRPr>
              </a:p>
            </p:txBody>
          </p:sp>
          <p:sp>
            <p:nvSpPr>
              <p:cNvPr id="17" name="文本框 16"/>
              <p:cNvSpPr txBox="1"/>
              <p:nvPr/>
            </p:nvSpPr>
            <p:spPr bwMode="auto">
              <a:xfrm>
                <a:off x="1458278" y="1741729"/>
                <a:ext cx="2340260" cy="269269"/>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r>
                  <a:rPr sz="1400" u="none" dirty="0">
                    <a:latin typeface="Huawei Sans" panose="020C0503030203020204" pitchFamily="34" charset="0"/>
                    <a:cs typeface="Huawei Sans" panose="020C0503030203020204" pitchFamily="34" charset="0"/>
                  </a:rPr>
                  <a:t>Go to </a:t>
                </a:r>
                <a:r>
                  <a:rPr sz="1400" b="1" u="none" dirty="0">
                    <a:latin typeface="Huawei Sans" panose="020C0503030203020204" pitchFamily="34" charset="0"/>
                    <a:cs typeface="Huawei Sans" panose="020C0503030203020204" pitchFamily="34" charset="0"/>
                  </a:rPr>
                  <a:t>Tools</a:t>
                </a:r>
                <a:r>
                  <a:rPr sz="1400" u="none" dirty="0">
                    <a:latin typeface="Huawei Sans" panose="020C0503030203020204" pitchFamily="34" charset="0"/>
                    <a:cs typeface="Huawei Sans" panose="020C0503030203020204" pitchFamily="34" charset="0"/>
                  </a:rPr>
                  <a:t>.</a:t>
                </a:r>
              </a:p>
            </p:txBody>
          </p:sp>
        </p:grpSp>
        <p:grpSp>
          <p:nvGrpSpPr>
            <p:cNvPr id="7" name="组合 6"/>
            <p:cNvGrpSpPr/>
            <p:nvPr/>
          </p:nvGrpSpPr>
          <p:grpSpPr>
            <a:xfrm>
              <a:off x="6821154" y="3785267"/>
              <a:ext cx="3070690" cy="975881"/>
              <a:chOff x="1050978" y="1412776"/>
              <a:chExt cx="2925247" cy="864096"/>
            </a:xfrm>
          </p:grpSpPr>
          <p:sp>
            <p:nvSpPr>
              <p:cNvPr id="14" name="圆角矩形 13"/>
              <p:cNvSpPr/>
              <p:nvPr/>
            </p:nvSpPr>
            <p:spPr bwMode="auto">
              <a:xfrm>
                <a:off x="1050978" y="1412776"/>
                <a:ext cx="2925247" cy="864096"/>
              </a:xfrm>
              <a:prstGeom prst="roundRect">
                <a:avLst/>
              </a:prstGeom>
              <a:noFill/>
              <a:ln w="28575" cap="flat" cmpd="sng" algn="ctr">
                <a:solidFill>
                  <a:srgbClr val="C7000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a:ln>
                    <a:noFill/>
                  </a:ln>
                  <a:solidFill>
                    <a:schemeClr val="tx1"/>
                  </a:solidFill>
                  <a:effectLst/>
                  <a:latin typeface="Huawei Sans" panose="020C0503030203020204" pitchFamily="34" charset="0"/>
                  <a:cs typeface="Huawei Sans" panose="020C0503030203020204" pitchFamily="34" charset="0"/>
                  <a:sym typeface="+mn-lt"/>
                </a:endParaRPr>
              </a:p>
            </p:txBody>
          </p:sp>
          <p:sp>
            <p:nvSpPr>
              <p:cNvPr id="15" name="文本框 14"/>
              <p:cNvSpPr txBox="1"/>
              <p:nvPr/>
            </p:nvSpPr>
            <p:spPr bwMode="auto">
              <a:xfrm>
                <a:off x="1050978" y="1710190"/>
                <a:ext cx="2925247" cy="269269"/>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r>
                  <a:rPr sz="1400" u="none" dirty="0">
                    <a:latin typeface="Huawei Sans" panose="020C0503030203020204" pitchFamily="34" charset="0"/>
                    <a:cs typeface="Huawei Sans" panose="020C0503030203020204" pitchFamily="34" charset="0"/>
                  </a:rPr>
                  <a:t>Search for </a:t>
                </a:r>
                <a:r>
                  <a:rPr sz="1400" b="1" u="none" dirty="0">
                    <a:latin typeface="Huawei Sans" panose="020C0503030203020204" pitchFamily="34" charset="0"/>
                    <a:cs typeface="Huawei Sans" panose="020C0503030203020204" pitchFamily="34" charset="0"/>
                  </a:rPr>
                  <a:t>Storage Simulator</a:t>
                </a:r>
                <a:r>
                  <a:rPr sz="1400" u="none" dirty="0">
                    <a:latin typeface="Huawei Sans" panose="020C0503030203020204" pitchFamily="34" charset="0"/>
                    <a:cs typeface="Huawei Sans" panose="020C0503030203020204" pitchFamily="34" charset="0"/>
                  </a:rPr>
                  <a:t>.</a:t>
                </a:r>
              </a:p>
            </p:txBody>
          </p:sp>
        </p:grpSp>
        <p:grpSp>
          <p:nvGrpSpPr>
            <p:cNvPr id="8" name="组合 7"/>
            <p:cNvGrpSpPr/>
            <p:nvPr/>
          </p:nvGrpSpPr>
          <p:grpSpPr>
            <a:xfrm>
              <a:off x="2351584" y="3746743"/>
              <a:ext cx="2607794" cy="1205501"/>
              <a:chOff x="1271464" y="1412776"/>
              <a:chExt cx="2484276" cy="864096"/>
            </a:xfrm>
          </p:grpSpPr>
          <p:sp>
            <p:nvSpPr>
              <p:cNvPr id="12" name="圆角矩形 11"/>
              <p:cNvSpPr/>
              <p:nvPr/>
            </p:nvSpPr>
            <p:spPr bwMode="auto">
              <a:xfrm>
                <a:off x="1271464" y="1412776"/>
                <a:ext cx="2484276" cy="864096"/>
              </a:xfrm>
              <a:prstGeom prst="roundRect">
                <a:avLst/>
              </a:prstGeom>
              <a:noFill/>
              <a:ln w="28575" cap="flat" cmpd="sng" algn="ctr">
                <a:solidFill>
                  <a:srgbClr val="C7000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a:ln>
                    <a:noFill/>
                  </a:ln>
                  <a:solidFill>
                    <a:schemeClr val="tx1"/>
                  </a:solidFill>
                  <a:effectLst/>
                  <a:latin typeface="Huawei Sans" panose="020C0503030203020204" pitchFamily="34" charset="0"/>
                  <a:cs typeface="Huawei Sans" panose="020C0503030203020204" pitchFamily="34" charset="0"/>
                  <a:sym typeface="+mn-lt"/>
                </a:endParaRPr>
              </a:p>
            </p:txBody>
          </p:sp>
          <p:sp>
            <p:nvSpPr>
              <p:cNvPr id="13" name="文本框 12"/>
              <p:cNvSpPr txBox="1"/>
              <p:nvPr/>
            </p:nvSpPr>
            <p:spPr bwMode="auto">
              <a:xfrm>
                <a:off x="1343472" y="1504189"/>
                <a:ext cx="2340260" cy="681265"/>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r>
                  <a:rPr sz="1400" u="none" dirty="0">
                    <a:latin typeface="Huawei Sans" panose="020C0503030203020204" pitchFamily="34" charset="0"/>
                    <a:cs typeface="Huawei Sans" panose="020C0503030203020204" pitchFamily="34" charset="0"/>
                  </a:rPr>
                  <a:t>Click </a:t>
                </a:r>
                <a:r>
                  <a:rPr sz="1400" b="1" u="none" dirty="0">
                    <a:latin typeface="Huawei Sans" panose="020C0503030203020204" pitchFamily="34" charset="0"/>
                    <a:cs typeface="Huawei Sans" panose="020C0503030203020204" pitchFamily="34" charset="0"/>
                  </a:rPr>
                  <a:t>Storage Simulator Demo</a:t>
                </a:r>
                <a:r>
                  <a:rPr sz="1400" u="none" dirty="0">
                    <a:latin typeface="Huawei Sans" panose="020C0503030203020204" pitchFamily="34" charset="0"/>
                    <a:cs typeface="Huawei Sans" panose="020C0503030203020204" pitchFamily="34" charset="0"/>
                  </a:rPr>
                  <a:t> and select the simulator of the desired version for installation.</a:t>
                </a:r>
              </a:p>
            </p:txBody>
          </p:sp>
        </p:grpSp>
        <p:sp>
          <p:nvSpPr>
            <p:cNvPr id="9" name="右箭头 8"/>
            <p:cNvSpPr/>
            <p:nvPr/>
          </p:nvSpPr>
          <p:spPr bwMode="auto">
            <a:xfrm>
              <a:off x="5457975" y="2001122"/>
              <a:ext cx="1096029" cy="519855"/>
            </a:xfrm>
            <a:prstGeom prst="rightArrow">
              <a:avLst/>
            </a:prstGeom>
            <a:noFill/>
            <a:ln w="12700" cap="flat" cmpd="sng" algn="ctr">
              <a:solidFill>
                <a:srgbClr val="C7000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a:ln>
                  <a:noFill/>
                </a:ln>
                <a:solidFill>
                  <a:schemeClr val="tx1"/>
                </a:solidFill>
                <a:effectLst/>
                <a:latin typeface="Huawei Sans" panose="020C0503030203020204" pitchFamily="34" charset="0"/>
                <a:cs typeface="Huawei Sans" panose="020C0503030203020204" pitchFamily="34" charset="0"/>
                <a:sym typeface="+mn-lt"/>
              </a:endParaRPr>
            </a:p>
          </p:txBody>
        </p:sp>
        <p:sp>
          <p:nvSpPr>
            <p:cNvPr id="10" name="右箭头 9"/>
            <p:cNvSpPr/>
            <p:nvPr/>
          </p:nvSpPr>
          <p:spPr bwMode="auto">
            <a:xfrm rot="10800000">
              <a:off x="5418089" y="4013279"/>
              <a:ext cx="1096029" cy="519855"/>
            </a:xfrm>
            <a:prstGeom prst="rightArrow">
              <a:avLst/>
            </a:prstGeom>
            <a:noFill/>
            <a:ln w="12700" cap="flat" cmpd="sng" algn="ctr">
              <a:solidFill>
                <a:srgbClr val="C7000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latin typeface="Huawei Sans" panose="020C0503030203020204" pitchFamily="34" charset="0"/>
                <a:cs typeface="Huawei Sans" panose="020C0503030203020204" pitchFamily="34" charset="0"/>
                <a:sym typeface="+mn-lt"/>
              </a:endParaRPr>
            </a:p>
          </p:txBody>
        </p:sp>
        <p:sp>
          <p:nvSpPr>
            <p:cNvPr id="11" name="右箭头 10"/>
            <p:cNvSpPr/>
            <p:nvPr/>
          </p:nvSpPr>
          <p:spPr bwMode="auto">
            <a:xfrm rot="5400000">
              <a:off x="7966910" y="3005885"/>
              <a:ext cx="779176" cy="483193"/>
            </a:xfrm>
            <a:prstGeom prst="rightArrow">
              <a:avLst/>
            </a:prstGeom>
            <a:noFill/>
            <a:ln w="12700" cap="flat" cmpd="sng" algn="ctr">
              <a:solidFill>
                <a:srgbClr val="C7000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latin typeface="Huawei Sans" panose="020C0503030203020204" pitchFamily="34" charset="0"/>
                <a:cs typeface="Huawei Sans" panose="020C0503030203020204" pitchFamily="34" charset="0"/>
                <a:sym typeface="+mn-lt"/>
              </a:endParaRPr>
            </a:p>
          </p:txBody>
        </p:sp>
      </p:grpSp>
    </p:spTree>
    <p:extLst>
      <p:ext uri="{BB962C8B-B14F-4D97-AF65-F5344CB8AC3E}">
        <p14:creationId xmlns:p14="http://schemas.microsoft.com/office/powerpoint/2010/main" val="726410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u="none" dirty="0"/>
              <a:t>Storage System Operation Management</a:t>
            </a:r>
          </a:p>
        </p:txBody>
      </p:sp>
      <p:sp>
        <p:nvSpPr>
          <p:cNvPr id="3" name="文本占位符 2">
            <a:extLst>
              <a:ext uri="{FF2B5EF4-FFF2-40B4-BE49-F238E27FC236}">
                <a16:creationId xmlns:a16="http://schemas.microsoft.com/office/drawing/2014/main" id="{12179B07-CAA1-4F36-A942-6EE936DA0806}"/>
              </a:ext>
            </a:extLst>
          </p:cNvPr>
          <p:cNvSpPr>
            <a:spLocks noGrp="1"/>
          </p:cNvSpPr>
          <p:nvPr>
            <p:ph type="body" sz="quarter" idx="10"/>
          </p:nvPr>
        </p:nvSpPr>
        <p:spPr/>
        <p:txBody>
          <a:bodyPr/>
          <a:lstStyle/>
          <a:p>
            <a:endParaRPr lang="zh-CN" altLang="en-US"/>
          </a:p>
        </p:txBody>
      </p:sp>
    </p:spTree>
    <p:extLst>
      <p:ext uri="{BB962C8B-B14F-4D97-AF65-F5344CB8AC3E}">
        <p14:creationId xmlns:p14="http://schemas.microsoft.com/office/powerpoint/2010/main" val="2080284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u="none" dirty="0">
                <a:latin typeface="+mj-ea"/>
                <a:ea typeface="+mj-ea"/>
                <a:cs typeface="Huawei Sans" panose="020C0503030203020204" pitchFamily="34" charset="0"/>
              </a:rPr>
              <a:t>CLI Format Conventions (1)</a:t>
            </a:r>
            <a:endParaRPr lang="zh-CN" altLang="en-US" dirty="0">
              <a:latin typeface="+mj-ea"/>
              <a:ea typeface="+mj-ea"/>
              <a:cs typeface="Huawei Sans" panose="020C0503030203020204" pitchFamily="34" charset="0"/>
              <a:sym typeface="+mn-lt"/>
            </a:endParaRPr>
          </a:p>
        </p:txBody>
      </p:sp>
      <p:sp>
        <p:nvSpPr>
          <p:cNvPr id="4" name="文本占位符 3"/>
          <p:cNvSpPr>
            <a:spLocks noGrp="1"/>
          </p:cNvSpPr>
          <p:nvPr>
            <p:ph type="body" sz="quarter" idx="10"/>
          </p:nvPr>
        </p:nvSpPr>
        <p:spPr/>
        <p:txBody>
          <a:bodyPr/>
          <a:lstStyle/>
          <a:p>
            <a:r>
              <a:rPr sz="1800" u="none" dirty="0"/>
              <a:t>You are required to follow the format conventions when you use the CLI commands. Typical command formats are:</a:t>
            </a:r>
          </a:p>
          <a:p>
            <a:endParaRPr lang="en-US" altLang="zh-CN" sz="1800" dirty="0">
              <a:ea typeface="+mn-ea"/>
              <a:sym typeface="+mn-lt"/>
            </a:endParaRPr>
          </a:p>
          <a:p>
            <a:endParaRPr lang="en-US" altLang="zh-CN" sz="1800" dirty="0">
              <a:ea typeface="+mn-ea"/>
              <a:sym typeface="+mn-lt"/>
            </a:endParaRPr>
          </a:p>
          <a:p>
            <a:pPr lvl="1"/>
            <a:r>
              <a:rPr sz="1600" u="none" dirty="0">
                <a:cs typeface="Huawei Sans" panose="020C0503030203020204" pitchFamily="34" charset="0"/>
              </a:rPr>
              <a:t>First field: operation that you want to perform, for example, change (modify) and show (query)</a:t>
            </a:r>
          </a:p>
          <a:p>
            <a:pPr lvl="1"/>
            <a:r>
              <a:rPr sz="1600" u="none" dirty="0">
                <a:cs typeface="Huawei Sans" panose="020C0503030203020204" pitchFamily="34" charset="0"/>
              </a:rPr>
              <a:t>Second field: object of an operation, for example, </a:t>
            </a:r>
            <a:r>
              <a:rPr sz="1600" u="none" dirty="0" err="1">
                <a:cs typeface="Huawei Sans" panose="020C0503030203020204" pitchFamily="34" charset="0"/>
              </a:rPr>
              <a:t>storage_pool</a:t>
            </a:r>
            <a:r>
              <a:rPr sz="1600" u="none" dirty="0">
                <a:cs typeface="Huawei Sans" panose="020C0503030203020204" pitchFamily="34" charset="0"/>
              </a:rPr>
              <a:t> (storage pool) and host (host)</a:t>
            </a:r>
          </a:p>
          <a:p>
            <a:pPr lvl="1"/>
            <a:r>
              <a:rPr sz="1600" u="none" dirty="0">
                <a:cs typeface="Huawei Sans" panose="020C0503030203020204" pitchFamily="34" charset="0"/>
              </a:rPr>
              <a:t>Third field (available only in some commands): object attribute, for example, </a:t>
            </a:r>
            <a:r>
              <a:rPr sz="1600" u="none" dirty="0" err="1">
                <a:cs typeface="Huawei Sans" panose="020C0503030203020204" pitchFamily="34" charset="0"/>
              </a:rPr>
              <a:t>relocation_speed</a:t>
            </a:r>
            <a:r>
              <a:rPr sz="1600" u="none" dirty="0">
                <a:cs typeface="Huawei Sans" panose="020C0503030203020204" pitchFamily="34" charset="0"/>
              </a:rPr>
              <a:t> (migration rate)</a:t>
            </a:r>
          </a:p>
          <a:p>
            <a:pPr lvl="1"/>
            <a:r>
              <a:rPr sz="1600" u="none" dirty="0">
                <a:cs typeface="Huawei Sans" panose="020C0503030203020204" pitchFamily="34" charset="0"/>
              </a:rPr>
              <a:t>Other fields: other parameters required</a:t>
            </a:r>
          </a:p>
          <a:p>
            <a:endParaRPr lang="zh-CN" altLang="en-US" sz="1800" dirty="0">
              <a:ea typeface="+mn-ea"/>
              <a:sym typeface="+mn-lt"/>
            </a:endParaRPr>
          </a:p>
        </p:txBody>
      </p:sp>
      <p:sp>
        <p:nvSpPr>
          <p:cNvPr id="7" name="文本框 6"/>
          <p:cNvSpPr txBox="1"/>
          <p:nvPr/>
        </p:nvSpPr>
        <p:spPr>
          <a:xfrm>
            <a:off x="1530681" y="2118331"/>
            <a:ext cx="8295728" cy="646331"/>
          </a:xfrm>
          <a:prstGeom prst="rect">
            <a:avLst/>
          </a:prstGeom>
          <a:solidFill>
            <a:schemeClr val="bg1">
              <a:lumMod val="85000"/>
            </a:schemeClr>
          </a:solidFill>
        </p:spPr>
        <p:txBody>
          <a:bodyPr wrap="square" rtlCol="0">
            <a:spAutoFit/>
          </a:bodyPr>
          <a:lstStyle/>
          <a:p>
            <a:r>
              <a:rPr u="none" dirty="0">
                <a:solidFill>
                  <a:srgbClr val="333333"/>
                </a:solidFill>
                <a:latin typeface="Huawei Sans" panose="020C0503030203020204" pitchFamily="34" charset="0"/>
                <a:cs typeface="Huawei Sans" panose="020C0503030203020204" pitchFamily="34" charset="0"/>
              </a:rPr>
              <a:t>change </a:t>
            </a:r>
            <a:r>
              <a:rPr u="none" dirty="0" err="1">
                <a:solidFill>
                  <a:srgbClr val="333333"/>
                </a:solidFill>
                <a:latin typeface="Huawei Sans" panose="020C0503030203020204" pitchFamily="34" charset="0"/>
                <a:cs typeface="Huawei Sans" panose="020C0503030203020204" pitchFamily="34" charset="0"/>
              </a:rPr>
              <a:t>storage_pool</a:t>
            </a:r>
            <a:r>
              <a:rPr u="none" dirty="0">
                <a:solidFill>
                  <a:srgbClr val="333333"/>
                </a:solidFill>
                <a:latin typeface="Huawei Sans" panose="020C0503030203020204" pitchFamily="34" charset="0"/>
                <a:cs typeface="Huawei Sans" panose="020C0503030203020204" pitchFamily="34" charset="0"/>
              </a:rPr>
              <a:t> </a:t>
            </a:r>
            <a:r>
              <a:rPr u="none" dirty="0" err="1">
                <a:solidFill>
                  <a:srgbClr val="333333"/>
                </a:solidFill>
                <a:latin typeface="Huawei Sans" panose="020C0503030203020204" pitchFamily="34" charset="0"/>
                <a:cs typeface="Huawei Sans" panose="020C0503030203020204" pitchFamily="34" charset="0"/>
              </a:rPr>
              <a:t>relocation_speed</a:t>
            </a:r>
            <a:r>
              <a:rPr u="none" dirty="0">
                <a:solidFill>
                  <a:srgbClr val="333333"/>
                </a:solidFill>
                <a:latin typeface="Huawei Sans" panose="020C0503030203020204" pitchFamily="34" charset="0"/>
                <a:cs typeface="Huawei Sans" panose="020C0503030203020204" pitchFamily="34" charset="0"/>
              </a:rPr>
              <a:t> </a:t>
            </a:r>
            <a:r>
              <a:rPr u="none" dirty="0" err="1">
                <a:solidFill>
                  <a:srgbClr val="333333"/>
                </a:solidFill>
                <a:latin typeface="Huawei Sans" panose="020C0503030203020204" pitchFamily="34" charset="0"/>
                <a:cs typeface="Huawei Sans" panose="020C0503030203020204" pitchFamily="34" charset="0"/>
              </a:rPr>
              <a:t>relocation_speed</a:t>
            </a:r>
            <a:r>
              <a:rPr u="none" dirty="0">
                <a:solidFill>
                  <a:srgbClr val="333333"/>
                </a:solidFill>
                <a:latin typeface="Huawei Sans" panose="020C0503030203020204" pitchFamily="34" charset="0"/>
                <a:cs typeface="Huawei Sans" panose="020C0503030203020204" pitchFamily="34" charset="0"/>
              </a:rPr>
              <a:t>=</a:t>
            </a:r>
            <a:r>
              <a:rPr i="1" u="none" dirty="0">
                <a:solidFill>
                  <a:srgbClr val="333333"/>
                </a:solidFill>
                <a:latin typeface="Huawei Sans" panose="020C0503030203020204" pitchFamily="34" charset="0"/>
                <a:cs typeface="Huawei Sans" panose="020C0503030203020204" pitchFamily="34" charset="0"/>
              </a:rPr>
              <a:t>?</a:t>
            </a:r>
          </a:p>
          <a:p>
            <a:endParaRPr lang="en-US" altLang="zh-CN" dirty="0">
              <a:solidFill>
                <a:srgbClr val="333333"/>
              </a:solidFill>
              <a:latin typeface="Huawei Sans" panose="020C0503030203020204" pitchFamily="34" charset="0"/>
              <a:cs typeface="Huawei Sans" panose="020C0503030203020204" pitchFamily="34" charset="0"/>
              <a:sym typeface="+mn-lt"/>
            </a:endParaRPr>
          </a:p>
        </p:txBody>
      </p:sp>
      <p:cxnSp>
        <p:nvCxnSpPr>
          <p:cNvPr id="8" name="直接连接符 7"/>
          <p:cNvCxnSpPr/>
          <p:nvPr/>
        </p:nvCxnSpPr>
        <p:spPr>
          <a:xfrm>
            <a:off x="1562760" y="2553906"/>
            <a:ext cx="876300" cy="0"/>
          </a:xfrm>
          <a:prstGeom prst="line">
            <a:avLst/>
          </a:prstGeom>
          <a:solidFill>
            <a:schemeClr val="bg1">
              <a:lumMod val="85000"/>
            </a:schemeClr>
          </a:solidFill>
          <a:ln w="38100">
            <a:solidFill>
              <a:srgbClr val="C7000B"/>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style>
          <a:lnRef idx="2">
            <a:schemeClr val="dk1"/>
          </a:lnRef>
          <a:fillRef idx="0">
            <a:schemeClr val="dk1"/>
          </a:fillRef>
          <a:effectRef idx="1">
            <a:schemeClr val="dk1"/>
          </a:effectRef>
          <a:fontRef idx="minor">
            <a:schemeClr val="tx1"/>
          </a:fontRef>
        </p:style>
      </p:cxnSp>
      <p:cxnSp>
        <p:nvCxnSpPr>
          <p:cNvPr id="9" name="直接连接符 8"/>
          <p:cNvCxnSpPr>
            <a:cxnSpLocks/>
          </p:cNvCxnSpPr>
          <p:nvPr/>
        </p:nvCxnSpPr>
        <p:spPr>
          <a:xfrm>
            <a:off x="2518068" y="2552814"/>
            <a:ext cx="1341207" cy="0"/>
          </a:xfrm>
          <a:prstGeom prst="line">
            <a:avLst/>
          </a:prstGeom>
          <a:solidFill>
            <a:schemeClr val="bg1">
              <a:lumMod val="85000"/>
            </a:schemeClr>
          </a:solidFill>
          <a:ln w="38100">
            <a:solidFill>
              <a:srgbClr val="C7000B"/>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style>
          <a:lnRef idx="2">
            <a:schemeClr val="dk1"/>
          </a:lnRef>
          <a:fillRef idx="0">
            <a:schemeClr val="dk1"/>
          </a:fillRef>
          <a:effectRef idx="1">
            <a:schemeClr val="dk1"/>
          </a:effectRef>
          <a:fontRef idx="minor">
            <a:schemeClr val="tx1"/>
          </a:fontRef>
        </p:style>
      </p:cxnSp>
      <p:cxnSp>
        <p:nvCxnSpPr>
          <p:cNvPr id="10" name="直接连接符 9"/>
          <p:cNvCxnSpPr>
            <a:cxnSpLocks/>
          </p:cNvCxnSpPr>
          <p:nvPr/>
        </p:nvCxnSpPr>
        <p:spPr>
          <a:xfrm>
            <a:off x="4047419" y="2540048"/>
            <a:ext cx="1830867" cy="0"/>
          </a:xfrm>
          <a:prstGeom prst="line">
            <a:avLst/>
          </a:prstGeom>
          <a:solidFill>
            <a:schemeClr val="bg1">
              <a:lumMod val="85000"/>
            </a:schemeClr>
          </a:solidFill>
          <a:ln w="38100">
            <a:solidFill>
              <a:srgbClr val="C7000B"/>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style>
          <a:lnRef idx="2">
            <a:schemeClr val="dk1"/>
          </a:lnRef>
          <a:fillRef idx="0">
            <a:schemeClr val="dk1"/>
          </a:fillRef>
          <a:effectRef idx="1">
            <a:schemeClr val="dk1"/>
          </a:effectRef>
          <a:fontRef idx="minor">
            <a:schemeClr val="tx1"/>
          </a:fontRef>
        </p:style>
      </p:cxnSp>
      <p:sp>
        <p:nvSpPr>
          <p:cNvPr id="11" name="Rectangle 4"/>
          <p:cNvSpPr/>
          <p:nvPr/>
        </p:nvSpPr>
        <p:spPr bwMode="auto">
          <a:xfrm>
            <a:off x="2175894" y="2625928"/>
            <a:ext cx="175444" cy="158902"/>
          </a:xfrm>
          <a:prstGeom prst="rect">
            <a:avLst/>
          </a:prstGeom>
          <a:solidFill>
            <a:schemeClr val="bg1">
              <a:lumMod val="85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t" latinLnBrk="0" hangingPunct="1">
              <a:lnSpc>
                <a:spcPct val="100000"/>
              </a:lnSpc>
              <a:spcBef>
                <a:spcPct val="0"/>
              </a:spcBef>
              <a:spcAft>
                <a:spcPct val="0"/>
              </a:spcAft>
              <a:buClrTx/>
              <a:buSzTx/>
              <a:buFontTx/>
              <a:buNone/>
              <a:tabLst/>
              <a:defRPr/>
            </a:pPr>
            <a:r>
              <a:rPr sz="1200" b="0" u="none" dirty="0">
                <a:solidFill>
                  <a:srgbClr val="000000"/>
                </a:solidFill>
                <a:latin typeface="Huawei Sans" panose="020C0503030203020204" pitchFamily="34" charset="0"/>
                <a:cs typeface="Huawei Sans" panose="020C0503030203020204" pitchFamily="34" charset="0"/>
              </a:rPr>
              <a:t>1</a:t>
            </a:r>
            <a:endParaRPr kumimoji="0" lang="en-US" sz="800" b="0" i="0" u="none" strike="noStrike" kern="0" cap="none" spc="0" normalizeH="0" baseline="0" noProof="0" dirty="0">
              <a:ln>
                <a:noFill/>
              </a:ln>
              <a:solidFill>
                <a:srgbClr val="000000"/>
              </a:solidFill>
              <a:effectLst/>
              <a:uLnTx/>
              <a:uFillTx/>
              <a:latin typeface="Huawei Sans" panose="020C0503030203020204" pitchFamily="34" charset="0"/>
              <a:cs typeface="Huawei Sans" panose="020C0503030203020204" pitchFamily="34" charset="0"/>
              <a:sym typeface="+mn-lt"/>
            </a:endParaRPr>
          </a:p>
        </p:txBody>
      </p:sp>
      <p:sp>
        <p:nvSpPr>
          <p:cNvPr id="12" name="Rectangle 5"/>
          <p:cNvSpPr/>
          <p:nvPr/>
        </p:nvSpPr>
        <p:spPr bwMode="auto">
          <a:xfrm>
            <a:off x="3601501" y="2608789"/>
            <a:ext cx="188144" cy="196209"/>
          </a:xfrm>
          <a:prstGeom prst="rect">
            <a:avLst/>
          </a:prstGeom>
          <a:solidFill>
            <a:schemeClr val="bg1">
              <a:lumMod val="85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t" latinLnBrk="0" hangingPunct="1">
              <a:lnSpc>
                <a:spcPct val="100000"/>
              </a:lnSpc>
              <a:spcBef>
                <a:spcPct val="0"/>
              </a:spcBef>
              <a:spcAft>
                <a:spcPct val="0"/>
              </a:spcAft>
              <a:buClrTx/>
              <a:buSzTx/>
              <a:buFontTx/>
              <a:buNone/>
              <a:tabLst/>
              <a:defRPr/>
            </a:pPr>
            <a:r>
              <a:rPr sz="1200" b="0" u="none" dirty="0">
                <a:solidFill>
                  <a:srgbClr val="000000"/>
                </a:solidFill>
                <a:latin typeface="Huawei Sans" panose="020C0503030203020204" pitchFamily="34" charset="0"/>
                <a:cs typeface="Huawei Sans" panose="020C0503030203020204" pitchFamily="34" charset="0"/>
              </a:rPr>
              <a:t>2</a:t>
            </a:r>
            <a:endParaRPr kumimoji="0" lang="en-US" sz="800" b="0" i="0" u="none" strike="noStrike" kern="0" cap="none" spc="0" normalizeH="0" baseline="0" noProof="0" dirty="0">
              <a:ln>
                <a:noFill/>
              </a:ln>
              <a:solidFill>
                <a:srgbClr val="000000"/>
              </a:solidFill>
              <a:effectLst/>
              <a:uLnTx/>
              <a:uFillTx/>
              <a:latin typeface="Huawei Sans" panose="020C0503030203020204" pitchFamily="34" charset="0"/>
              <a:cs typeface="Huawei Sans" panose="020C0503030203020204" pitchFamily="34" charset="0"/>
              <a:sym typeface="+mn-lt"/>
            </a:endParaRPr>
          </a:p>
        </p:txBody>
      </p:sp>
      <p:sp>
        <p:nvSpPr>
          <p:cNvPr id="13" name="Rectangle 6"/>
          <p:cNvSpPr/>
          <p:nvPr/>
        </p:nvSpPr>
        <p:spPr bwMode="auto">
          <a:xfrm>
            <a:off x="5374807" y="2594962"/>
            <a:ext cx="185654" cy="223862"/>
          </a:xfrm>
          <a:prstGeom prst="rect">
            <a:avLst/>
          </a:prstGeom>
          <a:solidFill>
            <a:schemeClr val="bg1">
              <a:lumMod val="85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t" latinLnBrk="0" hangingPunct="1">
              <a:lnSpc>
                <a:spcPct val="100000"/>
              </a:lnSpc>
              <a:spcBef>
                <a:spcPct val="0"/>
              </a:spcBef>
              <a:spcAft>
                <a:spcPct val="0"/>
              </a:spcAft>
              <a:buClrTx/>
              <a:buSzTx/>
              <a:buFontTx/>
              <a:buNone/>
              <a:tabLst/>
              <a:defRPr/>
            </a:pPr>
            <a:r>
              <a:rPr sz="1200" b="0" u="none">
                <a:solidFill>
                  <a:srgbClr val="000000"/>
                </a:solidFill>
                <a:latin typeface="Huawei Sans" panose="020C0503030203020204" pitchFamily="34" charset="0"/>
                <a:cs typeface="Huawei Sans" panose="020C0503030203020204" pitchFamily="34" charset="0"/>
              </a:rPr>
              <a:t>3</a:t>
            </a:r>
            <a:endParaRPr kumimoji="0" lang="en-US" sz="800" b="0" i="0" u="none" strike="noStrike" kern="0" cap="none" spc="0" normalizeH="0" baseline="0" noProof="0" dirty="0">
              <a:ln>
                <a:noFill/>
              </a:ln>
              <a:solidFill>
                <a:srgbClr val="000000"/>
              </a:solidFill>
              <a:effectLst/>
              <a:uLnTx/>
              <a:uFillTx/>
              <a:latin typeface="Huawei Sans" panose="020C0503030203020204" pitchFamily="34" charset="0"/>
              <a:cs typeface="Huawei Sans" panose="020C0503030203020204" pitchFamily="34" charset="0"/>
              <a:sym typeface="+mn-lt"/>
            </a:endParaRPr>
          </a:p>
        </p:txBody>
      </p:sp>
    </p:spTree>
    <p:extLst>
      <p:ext uri="{BB962C8B-B14F-4D97-AF65-F5344CB8AC3E}">
        <p14:creationId xmlns:p14="http://schemas.microsoft.com/office/powerpoint/2010/main" val="362304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u="none" dirty="0">
                <a:latin typeface="+mj-ea"/>
                <a:ea typeface="+mj-ea"/>
                <a:cs typeface="Huawei Sans" panose="020C0503030203020204" pitchFamily="34" charset="0"/>
              </a:rPr>
              <a:t>CLI Format Conventions (2)</a:t>
            </a:r>
            <a:endParaRPr lang="zh-CN" altLang="en-US" dirty="0">
              <a:latin typeface="+mj-ea"/>
              <a:ea typeface="+mj-ea"/>
              <a:cs typeface="Huawei Sans" panose="020C0503030203020204" pitchFamily="34" charset="0"/>
              <a:sym typeface="+mn-lt"/>
            </a:endParaRPr>
          </a:p>
        </p:txBody>
      </p:sp>
      <p:sp>
        <p:nvSpPr>
          <p:cNvPr id="9" name="文本占位符 8"/>
          <p:cNvSpPr>
            <a:spLocks noGrp="1"/>
          </p:cNvSpPr>
          <p:nvPr>
            <p:ph type="body" sz="quarter" idx="10"/>
          </p:nvPr>
        </p:nvSpPr>
        <p:spPr/>
        <p:txBody>
          <a:bodyPr/>
          <a:lstStyle/>
          <a:p>
            <a:r>
              <a:rPr sz="1400" u="none" dirty="0"/>
              <a:t>For example,</a:t>
            </a:r>
            <a:endParaRPr lang="en-US" altLang="zh-CN" sz="1400" dirty="0">
              <a:ea typeface="+mn-ea"/>
              <a:sym typeface="+mn-lt"/>
            </a:endParaRPr>
          </a:p>
          <a:p>
            <a:pPr lvl="1"/>
            <a:r>
              <a:rPr sz="1200" b="1" u="none" dirty="0">
                <a:cs typeface="Huawei Sans" panose="020C0503030203020204" pitchFamily="34" charset="0"/>
              </a:rPr>
              <a:t>change user</a:t>
            </a:r>
            <a:r>
              <a:rPr sz="1200" u="none" dirty="0">
                <a:cs typeface="Huawei Sans" panose="020C0503030203020204" pitchFamily="34" charset="0"/>
              </a:rPr>
              <a:t> keeps unchanged.</a:t>
            </a:r>
            <a:endParaRPr lang="en-US" altLang="zh-CN" sz="1200" dirty="0">
              <a:ea typeface="+mn-ea"/>
              <a:cs typeface="Huawei Sans" panose="020C0503030203020204" pitchFamily="34" charset="0"/>
              <a:sym typeface="+mn-lt"/>
            </a:endParaRPr>
          </a:p>
          <a:p>
            <a:pPr lvl="1"/>
            <a:r>
              <a:rPr sz="1200" b="1" u="none" dirty="0" err="1">
                <a:cs typeface="Huawei Sans" panose="020C0503030203020204" pitchFamily="34" charset="0"/>
              </a:rPr>
              <a:t>user_name</a:t>
            </a:r>
            <a:r>
              <a:rPr sz="1200" b="1" u="none" dirty="0">
                <a:cs typeface="Huawei Sans" panose="020C0503030203020204" pitchFamily="34" charset="0"/>
              </a:rPr>
              <a:t>=</a:t>
            </a:r>
            <a:r>
              <a:rPr sz="1200" i="1" u="none" dirty="0">
                <a:cs typeface="Huawei Sans" panose="020C0503030203020204" pitchFamily="34" charset="0"/>
              </a:rPr>
              <a:t>?</a:t>
            </a:r>
            <a:r>
              <a:rPr sz="1200" u="none" dirty="0">
                <a:cs typeface="Huawei Sans" panose="020C0503030203020204" pitchFamily="34" charset="0"/>
              </a:rPr>
              <a:t>, mandatory; For </a:t>
            </a:r>
            <a:r>
              <a:rPr sz="1200" b="1" u="none" dirty="0">
                <a:cs typeface="Huawei Sans" panose="020C0503030203020204" pitchFamily="34" charset="0"/>
              </a:rPr>
              <a:t>level=</a:t>
            </a:r>
            <a:r>
              <a:rPr sz="1200" i="1" u="none" dirty="0">
                <a:cs typeface="Huawei Sans" panose="020C0503030203020204" pitchFamily="34" charset="0"/>
              </a:rPr>
              <a:t>?</a:t>
            </a:r>
            <a:r>
              <a:rPr sz="1200" u="none" dirty="0">
                <a:cs typeface="Huawei Sans" panose="020C0503030203020204" pitchFamily="34" charset="0"/>
              </a:rPr>
              <a:t> and </a:t>
            </a:r>
            <a:r>
              <a:rPr sz="1200" b="1" u="none" dirty="0">
                <a:cs typeface="Huawei Sans" panose="020C0503030203020204" pitchFamily="34" charset="0"/>
              </a:rPr>
              <a:t>action=</a:t>
            </a:r>
            <a:r>
              <a:rPr sz="1200" i="1" u="none" dirty="0">
                <a:cs typeface="Huawei Sans" panose="020C0503030203020204" pitchFamily="34" charset="0"/>
              </a:rPr>
              <a:t>?</a:t>
            </a:r>
            <a:r>
              <a:rPr sz="1200" u="none" dirty="0">
                <a:cs typeface="Huawei Sans" panose="020C0503030203020204" pitchFamily="34" charset="0"/>
              </a:rPr>
              <a:t>, one of them can be selected.</a:t>
            </a:r>
            <a:endParaRPr lang="en-US" altLang="zh-CN" sz="1200" dirty="0">
              <a:ea typeface="+mn-ea"/>
              <a:cs typeface="Huawei Sans" panose="020C0503030203020204" pitchFamily="34" charset="0"/>
              <a:sym typeface="+mn-lt"/>
            </a:endParaRPr>
          </a:p>
          <a:p>
            <a:pPr lvl="1"/>
            <a:r>
              <a:rPr sz="1200" u="none" dirty="0">
                <a:cs typeface="Huawei Sans" panose="020C0503030203020204" pitchFamily="34" charset="0"/>
              </a:rPr>
              <a:t>For parameter </a:t>
            </a:r>
            <a:r>
              <a:rPr sz="1200" b="1" u="none" dirty="0">
                <a:cs typeface="Huawei Sans" panose="020C0503030203020204" pitchFamily="34" charset="0"/>
              </a:rPr>
              <a:t>level=</a:t>
            </a:r>
            <a:r>
              <a:rPr sz="1200" i="1" u="none" dirty="0">
                <a:cs typeface="Huawei Sans" panose="020C0503030203020204" pitchFamily="34" charset="0"/>
              </a:rPr>
              <a:t>?</a:t>
            </a:r>
            <a:r>
              <a:rPr sz="1200" u="none" dirty="0">
                <a:cs typeface="Huawei Sans" panose="020C0503030203020204" pitchFamily="34" charset="0"/>
              </a:rPr>
              <a:t>, </a:t>
            </a:r>
            <a:r>
              <a:rPr sz="1200" b="1" u="none" dirty="0">
                <a:cs typeface="Huawei Sans" panose="020C0503030203020204" pitchFamily="34" charset="0"/>
              </a:rPr>
              <a:t>level=</a:t>
            </a:r>
            <a:r>
              <a:rPr sz="1200" u="none" dirty="0">
                <a:cs typeface="Huawei Sans" panose="020C0503030203020204" pitchFamily="34" charset="0"/>
              </a:rPr>
              <a:t> remains unchanged. The value of </a:t>
            </a:r>
            <a:r>
              <a:rPr sz="1200" i="1" u="none" dirty="0">
                <a:cs typeface="Huawei Sans" panose="020C0503030203020204" pitchFamily="34" charset="0"/>
              </a:rPr>
              <a:t>?</a:t>
            </a:r>
            <a:r>
              <a:rPr sz="1200" u="none" dirty="0">
                <a:cs typeface="Huawei Sans" panose="020C0503030203020204" pitchFamily="34" charset="0"/>
              </a:rPr>
              <a:t> must be an optional value, for example, </a:t>
            </a:r>
            <a:r>
              <a:rPr sz="1200" b="1" u="none" dirty="0">
                <a:cs typeface="Huawei Sans" panose="020C0503030203020204" pitchFamily="34" charset="0"/>
              </a:rPr>
              <a:t>level=admin</a:t>
            </a:r>
            <a:r>
              <a:rPr sz="1200" u="none" dirty="0">
                <a:cs typeface="Huawei Sans" panose="020C0503030203020204" pitchFamily="34" charset="0"/>
              </a:rPr>
              <a:t>.</a:t>
            </a:r>
            <a:endParaRPr lang="en-US" altLang="zh-CN" sz="1200" dirty="0">
              <a:ea typeface="+mn-ea"/>
              <a:cs typeface="Huawei Sans" panose="020C0503030203020204" pitchFamily="34" charset="0"/>
              <a:sym typeface="+mn-lt"/>
            </a:endParaRPr>
          </a:p>
          <a:p>
            <a:r>
              <a:rPr sz="1400" u="none" dirty="0"/>
              <a:t>Correct command example:</a:t>
            </a:r>
            <a:endParaRPr lang="en-US" altLang="zh-CN" sz="1400" dirty="0">
              <a:ea typeface="+mn-ea"/>
              <a:sym typeface="+mn-lt"/>
            </a:endParaRPr>
          </a:p>
        </p:txBody>
      </p:sp>
      <p:graphicFrame>
        <p:nvGraphicFramePr>
          <p:cNvPr id="7" name="表格 6"/>
          <p:cNvGraphicFramePr>
            <a:graphicFrameLocks noGrp="1"/>
          </p:cNvGraphicFramePr>
          <p:nvPr>
            <p:extLst>
              <p:ext uri="{D42A27DB-BD31-4B8C-83A1-F6EECF244321}">
                <p14:modId xmlns:p14="http://schemas.microsoft.com/office/powerpoint/2010/main" val="3740698488"/>
              </p:ext>
            </p:extLst>
          </p:nvPr>
        </p:nvGraphicFramePr>
        <p:xfrm>
          <a:off x="1464495" y="2949957"/>
          <a:ext cx="9263009" cy="3180080"/>
        </p:xfrm>
        <a:graphic>
          <a:graphicData uri="http://schemas.openxmlformats.org/drawingml/2006/table">
            <a:tbl>
              <a:tblPr firstRow="1" bandRow="1">
                <a:tableStyleId>{72833802-FEF1-4C79-8D5D-14CF1EAF98D9}</a:tableStyleId>
              </a:tblPr>
              <a:tblGrid>
                <a:gridCol w="1835753">
                  <a:extLst>
                    <a:ext uri="{9D8B030D-6E8A-4147-A177-3AD203B41FA5}">
                      <a16:colId xmlns:a16="http://schemas.microsoft.com/office/drawing/2014/main" val="20000"/>
                    </a:ext>
                  </a:extLst>
                </a:gridCol>
                <a:gridCol w="7427256">
                  <a:extLst>
                    <a:ext uri="{9D8B030D-6E8A-4147-A177-3AD203B41FA5}">
                      <a16:colId xmlns:a16="http://schemas.microsoft.com/office/drawing/2014/main" val="20001"/>
                    </a:ext>
                  </a:extLst>
                </a:gridCol>
              </a:tblGrid>
              <a:tr h="370840">
                <a:tc>
                  <a:txBody>
                    <a:bodyPr/>
                    <a:lstStyle/>
                    <a:p>
                      <a:pPr algn="ctr"/>
                      <a:r>
                        <a:rPr sz="1400" u="none" dirty="0">
                          <a:solidFill>
                            <a:sysClr val="windowText" lastClr="000000"/>
                          </a:solidFill>
                          <a:latin typeface="Huawei Sans" panose="020C0503030203020204" pitchFamily="34" charset="0"/>
                          <a:cs typeface="Huawei Sans" panose="020C0503030203020204" pitchFamily="34" charset="0"/>
                        </a:rPr>
                        <a:t>Format</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sz="1400" u="none">
                          <a:solidFill>
                            <a:sysClr val="windowText" lastClr="000000"/>
                          </a:solidFill>
                          <a:latin typeface="Huawei Sans" panose="020C0503030203020204" pitchFamily="34" charset="0"/>
                          <a:cs typeface="Huawei Sans" panose="020C0503030203020204" pitchFamily="34" charset="0"/>
                        </a:rPr>
                        <a:t>Description</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70840">
                <a:tc>
                  <a:txBody>
                    <a:bodyPr/>
                    <a:lstStyle/>
                    <a:p>
                      <a:pPr latinLnBrk="0"/>
                      <a:r>
                        <a:rPr sz="1200" b="1" dirty="0">
                          <a:latin typeface="Huawei Sans" panose="020C0503030203020204" pitchFamily="34" charset="0"/>
                          <a:cs typeface="Huawei Sans" panose="020C0503030203020204" pitchFamily="34" charset="0"/>
                        </a:rPr>
                        <a:t>Boldface</a:t>
                      </a:r>
                      <a:endParaRPr lang="zh-CN" altLang="en-US" sz="1200" dirty="0">
                        <a:effectLst/>
                        <a:latin typeface="Huawei Sans" panose="020C0503030203020204" pitchFamily="34" charset="0"/>
                        <a:ea typeface="+mn-ea"/>
                        <a:cs typeface="Huawei Sans" panose="020C0503030203020204" pitchFamily="34" charset="0"/>
                        <a:sym typeface="+mn-lt"/>
                      </a:endParaRPr>
                    </a:p>
                  </a:txBody>
                  <a:tcPr marL="47625" marR="47625" marT="38100" marB="381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0"/>
                      <a:r>
                        <a:rPr sz="1200" u="none" dirty="0">
                          <a:latin typeface="Huawei Sans" panose="020C0503030203020204" pitchFamily="34" charset="0"/>
                          <a:cs typeface="Huawei Sans" panose="020C0503030203020204" pitchFamily="34" charset="0"/>
                        </a:rPr>
                        <a:t>The keywords of a command are in </a:t>
                      </a:r>
                      <a:r>
                        <a:rPr sz="1200" b="1" u="none" dirty="0">
                          <a:latin typeface="Huawei Sans" panose="020C0503030203020204" pitchFamily="34" charset="0"/>
                          <a:cs typeface="Huawei Sans" panose="020C0503030203020204" pitchFamily="34" charset="0"/>
                        </a:rPr>
                        <a:t>boldface</a:t>
                      </a:r>
                      <a:r>
                        <a:rPr sz="1200" u="none" dirty="0">
                          <a:latin typeface="Huawei Sans" panose="020C0503030203020204" pitchFamily="34" charset="0"/>
                          <a:cs typeface="Huawei Sans" panose="020C0503030203020204" pitchFamily="34" charset="0"/>
                        </a:rPr>
                        <a:t>.</a:t>
                      </a:r>
                    </a:p>
                  </a:txBody>
                  <a:tcPr marL="47625" marR="47625" marT="38100" marB="3810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latinLnBrk="0"/>
                      <a:r>
                        <a:rPr sz="1200" i="1" dirty="0">
                          <a:latin typeface="Huawei Sans" panose="020C0503030203020204" pitchFamily="34" charset="0"/>
                          <a:cs typeface="Huawei Sans" panose="020C0503030203020204" pitchFamily="34" charset="0"/>
                        </a:rPr>
                        <a:t>Italics</a:t>
                      </a:r>
                      <a:endParaRPr lang="zh-CN" altLang="en-US" sz="1200" dirty="0">
                        <a:effectLst/>
                        <a:latin typeface="Huawei Sans" panose="020C0503030203020204" pitchFamily="34" charset="0"/>
                        <a:ea typeface="+mn-ea"/>
                        <a:cs typeface="Huawei Sans" panose="020C0503030203020204" pitchFamily="34" charset="0"/>
                        <a:sym typeface="+mn-lt"/>
                      </a:endParaRPr>
                    </a:p>
                  </a:txBody>
                  <a:tcPr marL="47625" marR="47625" marT="38100" marB="381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0"/>
                      <a:r>
                        <a:rPr sz="1200" u="none" dirty="0">
                          <a:latin typeface="Huawei Sans" panose="020C0503030203020204" pitchFamily="34" charset="0"/>
                          <a:cs typeface="Huawei Sans" panose="020C0503030203020204" pitchFamily="34" charset="0"/>
                        </a:rPr>
                        <a:t>The arguments of a command line, which will be replaced by actual values, are in </a:t>
                      </a:r>
                      <a:r>
                        <a:rPr sz="1200" i="1" u="none" dirty="0">
                          <a:latin typeface="Huawei Sans" panose="020C0503030203020204" pitchFamily="34" charset="0"/>
                          <a:cs typeface="Huawei Sans" panose="020C0503030203020204" pitchFamily="34" charset="0"/>
                        </a:rPr>
                        <a:t>italics</a:t>
                      </a:r>
                      <a:r>
                        <a:rPr sz="1200" u="none" dirty="0">
                          <a:latin typeface="Huawei Sans" panose="020C0503030203020204" pitchFamily="34" charset="0"/>
                          <a:cs typeface="Huawei Sans" panose="020C0503030203020204" pitchFamily="34" charset="0"/>
                        </a:rPr>
                        <a:t>.</a:t>
                      </a:r>
                    </a:p>
                  </a:txBody>
                  <a:tcPr marL="47625" marR="47625" marT="38100" marB="3810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latinLnBrk="0"/>
                      <a:r>
                        <a:rPr sz="1200" u="none" dirty="0">
                          <a:latin typeface="Huawei Sans" panose="020C0503030203020204" pitchFamily="34" charset="0"/>
                          <a:cs typeface="Huawei Sans" panose="020C0503030203020204" pitchFamily="34" charset="0"/>
                        </a:rPr>
                        <a:t>[ ]</a:t>
                      </a:r>
                    </a:p>
                  </a:txBody>
                  <a:tcPr marL="47625" marR="47625" marT="38100" marB="381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0"/>
                      <a:r>
                        <a:rPr sz="1200" u="none" dirty="0">
                          <a:latin typeface="Huawei Sans" panose="020C0503030203020204" pitchFamily="34" charset="0"/>
                          <a:cs typeface="Huawei Sans" panose="020C0503030203020204" pitchFamily="34" charset="0"/>
                        </a:rPr>
                        <a:t>Items in square brackets ([ ]) are optional.</a:t>
                      </a:r>
                    </a:p>
                  </a:txBody>
                  <a:tcPr marL="47625" marR="47625" marT="38100" marB="3810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latinLnBrk="0"/>
                      <a:r>
                        <a:rPr sz="1200" u="none">
                          <a:latin typeface="Huawei Sans" panose="020C0503030203020204" pitchFamily="34" charset="0"/>
                          <a:cs typeface="Huawei Sans" panose="020C0503030203020204" pitchFamily="34" charset="0"/>
                        </a:rPr>
                        <a:t>{ x | y | ... }</a:t>
                      </a:r>
                    </a:p>
                  </a:txBody>
                  <a:tcPr marL="47625" marR="47625" marT="38100" marB="381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0"/>
                      <a:r>
                        <a:rPr sz="1200" u="none" dirty="0">
                          <a:latin typeface="Huawei Sans" panose="020C0503030203020204" pitchFamily="34" charset="0"/>
                          <a:cs typeface="Huawei Sans" panose="020C0503030203020204" pitchFamily="34" charset="0"/>
                        </a:rPr>
                        <a:t>Optional items are grouped in braces ({ }) and separated by vertical bars (|). One item </a:t>
                      </a:r>
                      <a:r>
                        <a:rPr lang="en-US" altLang="zh-CN" sz="1200" u="none" dirty="0">
                          <a:latin typeface="Huawei Sans" panose="020C0503030203020204" pitchFamily="34" charset="0"/>
                          <a:cs typeface="Huawei Sans" panose="020C0503030203020204" pitchFamily="34" charset="0"/>
                        </a:rPr>
                        <a:t>must</a:t>
                      </a:r>
                      <a:r>
                        <a:rPr sz="1200" u="none" dirty="0">
                          <a:latin typeface="Huawei Sans" panose="020C0503030203020204" pitchFamily="34" charset="0"/>
                          <a:cs typeface="Huawei Sans" panose="020C0503030203020204" pitchFamily="34" charset="0"/>
                        </a:rPr>
                        <a:t> be selected.</a:t>
                      </a:r>
                    </a:p>
                  </a:txBody>
                  <a:tcPr marL="47625" marR="47625" marT="38100" marB="3810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latinLnBrk="0"/>
                      <a:r>
                        <a:rPr sz="1200" u="none">
                          <a:latin typeface="Huawei Sans" panose="020C0503030203020204" pitchFamily="34" charset="0"/>
                          <a:cs typeface="Huawei Sans" panose="020C0503030203020204" pitchFamily="34" charset="0"/>
                        </a:rPr>
                        <a:t>[ x | y | ... ]</a:t>
                      </a:r>
                    </a:p>
                  </a:txBody>
                  <a:tcPr marL="47625" marR="47625" marT="38100" marB="381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0"/>
                      <a:r>
                        <a:rPr sz="1200" u="none" dirty="0">
                          <a:latin typeface="Huawei Sans" panose="020C0503030203020204" pitchFamily="34" charset="0"/>
                          <a:cs typeface="Huawei Sans" panose="020C0503030203020204" pitchFamily="34" charset="0"/>
                        </a:rPr>
                        <a:t>Optional items are grouped in square brackets ([ ]) and separated by vertical bars (|). Only one item or no item can be selected.</a:t>
                      </a:r>
                    </a:p>
                  </a:txBody>
                  <a:tcPr marL="47625" marR="47625" marT="38100" marB="3810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latinLnBrk="0"/>
                      <a:r>
                        <a:rPr sz="1200" u="none">
                          <a:latin typeface="Huawei Sans" panose="020C0503030203020204" pitchFamily="34" charset="0"/>
                          <a:cs typeface="Huawei Sans" panose="020C0503030203020204" pitchFamily="34" charset="0"/>
                        </a:rPr>
                        <a:t>{ x | y | ... } *</a:t>
                      </a:r>
                    </a:p>
                  </a:txBody>
                  <a:tcPr marL="47625" marR="47625" marT="38100" marB="381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0"/>
                      <a:r>
                        <a:rPr sz="1200" u="none" dirty="0">
                          <a:latin typeface="Huawei Sans" panose="020C0503030203020204" pitchFamily="34" charset="0"/>
                          <a:cs typeface="Huawei Sans" panose="020C0503030203020204" pitchFamily="34" charset="0"/>
                        </a:rPr>
                        <a:t>Optional items are grouped in braces ({ }) and separated by vertical bars (|). At least one item must be selected, and at most all items can be selected.</a:t>
                      </a:r>
                    </a:p>
                  </a:txBody>
                  <a:tcPr marL="47625" marR="47625" marT="38100" marB="3810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latinLnBrk="0"/>
                      <a:r>
                        <a:rPr sz="1200" u="none">
                          <a:latin typeface="Huawei Sans" panose="020C0503030203020204" pitchFamily="34" charset="0"/>
                          <a:cs typeface="Huawei Sans" panose="020C0503030203020204" pitchFamily="34" charset="0"/>
                        </a:rPr>
                        <a:t>[ x | y | ... ] *</a:t>
                      </a:r>
                    </a:p>
                  </a:txBody>
                  <a:tcPr marL="47625" marR="47625" marT="38100" marB="381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latinLnBrk="0"/>
                      <a:r>
                        <a:rPr sz="1200" u="none" dirty="0">
                          <a:latin typeface="Huawei Sans" panose="020C0503030203020204" pitchFamily="34" charset="0"/>
                          <a:cs typeface="Huawei Sans" panose="020C0503030203020204" pitchFamily="34" charset="0"/>
                        </a:rPr>
                        <a:t>Optional items are grouped in square brackets ([ ]) and separated by vertical bars (|). Several items or no item can be selected.</a:t>
                      </a:r>
                    </a:p>
                  </a:txBody>
                  <a:tcPr marL="47625" marR="47625" marT="38100" marB="3810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0" name="文本框 9"/>
          <p:cNvSpPr txBox="1"/>
          <p:nvPr/>
        </p:nvSpPr>
        <p:spPr>
          <a:xfrm>
            <a:off x="2048419" y="1165101"/>
            <a:ext cx="3480440" cy="276999"/>
          </a:xfrm>
          <a:prstGeom prst="rect">
            <a:avLst/>
          </a:prstGeom>
          <a:solidFill>
            <a:schemeClr val="bg1">
              <a:lumMod val="85000"/>
            </a:schemeClr>
          </a:solidFill>
          <a:ln>
            <a:noFill/>
          </a:ln>
        </p:spPr>
        <p:txBody>
          <a:bodyPr wrap="none" rtlCol="0">
            <a:spAutoFit/>
          </a:bodyPr>
          <a:lstStyle/>
          <a:p>
            <a:r>
              <a:rPr sz="1200" u="none" dirty="0">
                <a:latin typeface="Huawei Sans" panose="020C0503030203020204" pitchFamily="34" charset="0"/>
                <a:cs typeface="Huawei Sans" panose="020C0503030203020204" pitchFamily="34" charset="0"/>
              </a:rPr>
              <a:t>change user </a:t>
            </a:r>
            <a:r>
              <a:rPr sz="1200" u="none" dirty="0" err="1">
                <a:latin typeface="Huawei Sans" panose="020C0503030203020204" pitchFamily="34" charset="0"/>
                <a:cs typeface="Huawei Sans" panose="020C0503030203020204" pitchFamily="34" charset="0"/>
              </a:rPr>
              <a:t>user_name</a:t>
            </a:r>
            <a:r>
              <a:rPr sz="1200" u="none" dirty="0">
                <a:latin typeface="Huawei Sans" panose="020C0503030203020204" pitchFamily="34" charset="0"/>
                <a:cs typeface="Huawei Sans" panose="020C0503030203020204" pitchFamily="34" charset="0"/>
              </a:rPr>
              <a:t>=? { level=? | action=? }</a:t>
            </a:r>
            <a:endParaRPr lang="zh-CN" altLang="en-US" sz="1200" dirty="0">
              <a:latin typeface="Huawei Sans" panose="020C0503030203020204" pitchFamily="34" charset="0"/>
              <a:cs typeface="Huawei Sans" panose="020C0503030203020204" pitchFamily="34" charset="0"/>
              <a:sym typeface="+mn-lt"/>
            </a:endParaRPr>
          </a:p>
        </p:txBody>
      </p:sp>
      <p:sp>
        <p:nvSpPr>
          <p:cNvPr id="11" name="文本框 10"/>
          <p:cNvSpPr txBox="1"/>
          <p:nvPr/>
        </p:nvSpPr>
        <p:spPr>
          <a:xfrm>
            <a:off x="3190352" y="2565007"/>
            <a:ext cx="4039888" cy="276999"/>
          </a:xfrm>
          <a:prstGeom prst="rect">
            <a:avLst/>
          </a:prstGeom>
          <a:solidFill>
            <a:schemeClr val="bg1">
              <a:lumMod val="85000"/>
            </a:schemeClr>
          </a:solidFill>
          <a:ln>
            <a:noFill/>
          </a:ln>
        </p:spPr>
        <p:txBody>
          <a:bodyPr wrap="none" rtlCol="0">
            <a:spAutoFit/>
          </a:bodyPr>
          <a:lstStyle/>
          <a:p>
            <a:r>
              <a:rPr sz="1200" u="none" dirty="0">
                <a:latin typeface="Huawei Sans" panose="020C0503030203020204" pitchFamily="34" charset="0"/>
                <a:cs typeface="Huawei Sans" panose="020C0503030203020204" pitchFamily="34" charset="0"/>
              </a:rPr>
              <a:t>admin:/&gt;change user </a:t>
            </a:r>
            <a:r>
              <a:rPr sz="1200" u="none" dirty="0" err="1">
                <a:latin typeface="Huawei Sans" panose="020C0503030203020204" pitchFamily="34" charset="0"/>
                <a:cs typeface="Huawei Sans" panose="020C0503030203020204" pitchFamily="34" charset="0"/>
              </a:rPr>
              <a:t>user_name</a:t>
            </a:r>
            <a:r>
              <a:rPr sz="1200" u="none" dirty="0">
                <a:latin typeface="Huawei Sans" panose="020C0503030203020204" pitchFamily="34" charset="0"/>
                <a:cs typeface="Huawei Sans" panose="020C0503030203020204" pitchFamily="34" charset="0"/>
              </a:rPr>
              <a:t>=</a:t>
            </a:r>
            <a:r>
              <a:rPr sz="1200" u="none" dirty="0" err="1">
                <a:latin typeface="Huawei Sans" panose="020C0503030203020204" pitchFamily="34" charset="0"/>
                <a:cs typeface="Huawei Sans" panose="020C0503030203020204" pitchFamily="34" charset="0"/>
              </a:rPr>
              <a:t>newuser</a:t>
            </a:r>
            <a:r>
              <a:rPr sz="1200" u="none" dirty="0">
                <a:latin typeface="Huawei Sans" panose="020C0503030203020204" pitchFamily="34" charset="0"/>
                <a:cs typeface="Huawei Sans" panose="020C0503030203020204" pitchFamily="34" charset="0"/>
              </a:rPr>
              <a:t> level=admin</a:t>
            </a:r>
          </a:p>
        </p:txBody>
      </p:sp>
    </p:spTree>
    <p:extLst>
      <p:ext uri="{BB962C8B-B14F-4D97-AF65-F5344CB8AC3E}">
        <p14:creationId xmlns:p14="http://schemas.microsoft.com/office/powerpoint/2010/main" val="2162187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u="none" dirty="0">
                <a:latin typeface="+mj-ea"/>
                <a:ea typeface="+mj-ea"/>
                <a:cs typeface="Huawei Sans" panose="020C0503030203020204" pitchFamily="34" charset="0"/>
              </a:rPr>
              <a:t>CLI Command Completion</a:t>
            </a:r>
          </a:p>
        </p:txBody>
      </p:sp>
      <p:sp>
        <p:nvSpPr>
          <p:cNvPr id="4" name="文本占位符 3"/>
          <p:cNvSpPr>
            <a:spLocks noGrp="1"/>
          </p:cNvSpPr>
          <p:nvPr>
            <p:ph type="body" sz="quarter" idx="10"/>
          </p:nvPr>
        </p:nvSpPr>
        <p:spPr/>
        <p:txBody>
          <a:bodyPr/>
          <a:lstStyle/>
          <a:p>
            <a:r>
              <a:rPr sz="1600" u="none" dirty="0"/>
              <a:t>On the CLI, you can press </a:t>
            </a:r>
            <a:r>
              <a:rPr sz="1600" b="1" u="none" dirty="0"/>
              <a:t>Tab</a:t>
            </a:r>
            <a:r>
              <a:rPr sz="1600" u="none" dirty="0"/>
              <a:t> or the space bar to use the command completion function.</a:t>
            </a:r>
          </a:p>
          <a:p>
            <a:r>
              <a:rPr sz="1600" u="none" dirty="0"/>
              <a:t>The difference between the two keys is as follows: The space key is used to supplement only the current field, whereas the </a:t>
            </a:r>
            <a:r>
              <a:rPr sz="1600" b="1" u="none" dirty="0"/>
              <a:t>Tab</a:t>
            </a:r>
            <a:r>
              <a:rPr sz="1600" u="none" dirty="0"/>
              <a:t> key is used to supplement all possible values.</a:t>
            </a:r>
          </a:p>
          <a:p>
            <a:endParaRPr lang="zh-CN" altLang="en-US" sz="2000" dirty="0">
              <a:ea typeface="+mn-ea"/>
              <a:sym typeface="+mn-lt"/>
            </a:endParaRPr>
          </a:p>
        </p:txBody>
      </p:sp>
      <p:sp>
        <p:nvSpPr>
          <p:cNvPr id="7" name="矩形 6"/>
          <p:cNvSpPr/>
          <p:nvPr/>
        </p:nvSpPr>
        <p:spPr>
          <a:xfrm>
            <a:off x="5971876" y="2347385"/>
            <a:ext cx="4931588" cy="738664"/>
          </a:xfrm>
          <a:prstGeom prst="rect">
            <a:avLst/>
          </a:prstGeom>
        </p:spPr>
        <p:txBody>
          <a:bodyPr wrap="square">
            <a:spAutoFit/>
          </a:bodyPr>
          <a:lstStyle/>
          <a:p>
            <a:pPr algn="just" defTabSz="914034" fontAlgn="ctr">
              <a:spcBef>
                <a:spcPts val="792"/>
              </a:spcBef>
              <a:buSzPct val="50000"/>
            </a:pPr>
            <a:r>
              <a:rPr sz="1400" u="none" dirty="0">
                <a:latin typeface="Huawei Sans" panose="020C0503030203020204" pitchFamily="34" charset="0"/>
                <a:cs typeface="Huawei Sans" panose="020C0503030203020204" pitchFamily="34" charset="0"/>
              </a:rPr>
              <a:t>After the starting segment is determined and completed, press </a:t>
            </a:r>
            <a:r>
              <a:rPr sz="1400" b="1" u="none" dirty="0">
                <a:latin typeface="Huawei Sans" panose="020C0503030203020204" pitchFamily="34" charset="0"/>
                <a:cs typeface="Huawei Sans" panose="020C0503030203020204" pitchFamily="34" charset="0"/>
              </a:rPr>
              <a:t>Tab</a:t>
            </a:r>
            <a:r>
              <a:rPr sz="1400" u="none" dirty="0">
                <a:latin typeface="Huawei Sans" panose="020C0503030203020204" pitchFamily="34" charset="0"/>
                <a:cs typeface="Huawei Sans" panose="020C0503030203020204" pitchFamily="34" charset="0"/>
              </a:rPr>
              <a:t> once to display the available adjacent segments of the starting segment.</a:t>
            </a:r>
            <a:endParaRPr lang="zh-CN" altLang="en-US" sz="1400" dirty="0">
              <a:latin typeface="Huawei Sans" panose="020C0503030203020204" pitchFamily="34" charset="0"/>
              <a:cs typeface="Huawei Sans" panose="020C0503030203020204" pitchFamily="34" charset="0"/>
              <a:sym typeface="+mn-lt"/>
            </a:endParaRPr>
          </a:p>
        </p:txBody>
      </p:sp>
      <p:sp>
        <p:nvSpPr>
          <p:cNvPr id="9" name="矩形 8"/>
          <p:cNvSpPr/>
          <p:nvPr/>
        </p:nvSpPr>
        <p:spPr>
          <a:xfrm>
            <a:off x="1052750" y="4638902"/>
            <a:ext cx="9838253" cy="738664"/>
          </a:xfrm>
          <a:prstGeom prst="rect">
            <a:avLst/>
          </a:prstGeom>
        </p:spPr>
        <p:txBody>
          <a:bodyPr wrap="square">
            <a:spAutoFit/>
          </a:bodyPr>
          <a:lstStyle/>
          <a:p>
            <a:r>
              <a:rPr sz="1400" u="none" dirty="0">
                <a:latin typeface="Huawei Sans" panose="020C0503030203020204" pitchFamily="34" charset="0"/>
                <a:cs typeface="Huawei Sans" panose="020C0503030203020204" pitchFamily="34" charset="0"/>
              </a:rPr>
              <a:t>When all the fields required by the command are entered and the conditions for running the command are met, the system prompts that the command can be run after you press </a:t>
            </a:r>
            <a:r>
              <a:rPr sz="1400" b="1" u="none" dirty="0">
                <a:latin typeface="Huawei Sans" panose="020C0503030203020204" pitchFamily="34" charset="0"/>
                <a:cs typeface="Huawei Sans" panose="020C0503030203020204" pitchFamily="34" charset="0"/>
              </a:rPr>
              <a:t>Tab</a:t>
            </a:r>
            <a:r>
              <a:rPr sz="1400" u="none" dirty="0">
                <a:latin typeface="Huawei Sans" panose="020C0503030203020204" pitchFamily="34" charset="0"/>
                <a:cs typeface="Huawei Sans" panose="020C0503030203020204" pitchFamily="34" charset="0"/>
              </a:rPr>
              <a:t>. In this case, you can press </a:t>
            </a:r>
            <a:r>
              <a:rPr sz="1400" b="1" u="none" dirty="0">
                <a:latin typeface="Huawei Sans" panose="020C0503030203020204" pitchFamily="34" charset="0"/>
                <a:cs typeface="Huawei Sans" panose="020C0503030203020204" pitchFamily="34" charset="0"/>
              </a:rPr>
              <a:t>Enter</a:t>
            </a:r>
            <a:r>
              <a:rPr sz="1400" u="none" dirty="0">
                <a:latin typeface="Huawei Sans" panose="020C0503030203020204" pitchFamily="34" charset="0"/>
                <a:cs typeface="Huawei Sans" panose="020C0503030203020204" pitchFamily="34" charset="0"/>
              </a:rPr>
              <a:t> to run the command.</a:t>
            </a:r>
          </a:p>
        </p:txBody>
      </p:sp>
      <p:sp>
        <p:nvSpPr>
          <p:cNvPr id="11" name="圆角矩形 10"/>
          <p:cNvSpPr/>
          <p:nvPr/>
        </p:nvSpPr>
        <p:spPr>
          <a:xfrm>
            <a:off x="891443" y="2302912"/>
            <a:ext cx="10296102" cy="3738943"/>
          </a:xfrm>
          <a:prstGeom prst="roundRect">
            <a:avLst/>
          </a:prstGeom>
          <a:noFill/>
          <a:ln>
            <a:solidFill>
              <a:srgbClr val="C700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sym typeface="+mn-lt"/>
            </a:endParaRPr>
          </a:p>
        </p:txBody>
      </p:sp>
      <p:sp>
        <p:nvSpPr>
          <p:cNvPr id="12" name="矩形 11"/>
          <p:cNvSpPr/>
          <p:nvPr/>
        </p:nvSpPr>
        <p:spPr>
          <a:xfrm>
            <a:off x="1372432" y="2373073"/>
            <a:ext cx="3891349" cy="523220"/>
          </a:xfrm>
          <a:prstGeom prst="rect">
            <a:avLst/>
          </a:prstGeom>
        </p:spPr>
        <p:txBody>
          <a:bodyPr wrap="square">
            <a:spAutoFit/>
          </a:bodyPr>
          <a:lstStyle/>
          <a:p>
            <a:r>
              <a:rPr sz="1400" u="none" dirty="0">
                <a:solidFill>
                  <a:prstClr val="black"/>
                </a:solidFill>
                <a:latin typeface="Huawei Sans" panose="020C0503030203020204" pitchFamily="34" charset="0"/>
                <a:cs typeface="Huawei Sans" panose="020C0503030203020204" pitchFamily="34" charset="0"/>
              </a:rPr>
              <a:t>Press </a:t>
            </a:r>
            <a:r>
              <a:rPr sz="1400" b="1" u="none" dirty="0">
                <a:solidFill>
                  <a:prstClr val="black"/>
                </a:solidFill>
                <a:latin typeface="Huawei Sans" panose="020C0503030203020204" pitchFamily="34" charset="0"/>
                <a:cs typeface="Huawei Sans" panose="020C0503030203020204" pitchFamily="34" charset="0"/>
              </a:rPr>
              <a:t>Tab</a:t>
            </a:r>
            <a:r>
              <a:rPr sz="1400" u="none" dirty="0">
                <a:solidFill>
                  <a:prstClr val="black"/>
                </a:solidFill>
                <a:latin typeface="Huawei Sans" panose="020C0503030203020204" pitchFamily="34" charset="0"/>
                <a:cs typeface="Huawei Sans" panose="020C0503030203020204" pitchFamily="34" charset="0"/>
              </a:rPr>
              <a:t> once to display the available starting segments of a command line.</a:t>
            </a:r>
            <a:endParaRPr lang="zh-CN" altLang="en-US" dirty="0">
              <a:latin typeface="Huawei Sans" panose="020C0503030203020204" pitchFamily="34" charset="0"/>
              <a:cs typeface="Huawei Sans" panose="020C0503030203020204" pitchFamily="34" charset="0"/>
              <a:sym typeface="+mn-lt"/>
            </a:endParaRPr>
          </a:p>
        </p:txBody>
      </p:sp>
      <p:sp>
        <p:nvSpPr>
          <p:cNvPr id="2" name="文本框 1"/>
          <p:cNvSpPr txBox="1"/>
          <p:nvPr/>
        </p:nvSpPr>
        <p:spPr>
          <a:xfrm>
            <a:off x="1372432" y="2962209"/>
            <a:ext cx="3754554" cy="1384995"/>
          </a:xfrm>
          <a:prstGeom prst="rect">
            <a:avLst/>
          </a:prstGeom>
          <a:solidFill>
            <a:schemeClr val="bg1">
              <a:lumMod val="85000"/>
            </a:schemeClr>
          </a:solidFill>
          <a:ln>
            <a:noFill/>
          </a:ln>
        </p:spPr>
        <p:txBody>
          <a:bodyPr wrap="none" rtlCol="0">
            <a:spAutoFit/>
          </a:bodyPr>
          <a:lstStyle/>
          <a:p>
            <a:r>
              <a:rPr sz="1200" u="none" dirty="0">
                <a:latin typeface="Huawei Sans" panose="020C0503030203020204" pitchFamily="34" charset="0"/>
                <a:cs typeface="Huawei Sans" panose="020C0503030203020204" pitchFamily="34" charset="0"/>
              </a:rPr>
              <a:t>admin:/&gt;//Press </a:t>
            </a:r>
            <a:r>
              <a:rPr lang="en-US" altLang="zh-CN" sz="1200" u="none" dirty="0">
                <a:latin typeface="Huawei Sans" panose="020C0503030203020204" pitchFamily="34" charset="0"/>
                <a:cs typeface="Huawei Sans" panose="020C0503030203020204" pitchFamily="34" charset="0"/>
              </a:rPr>
              <a:t>"</a:t>
            </a:r>
            <a:r>
              <a:rPr sz="1200" u="none" dirty="0">
                <a:latin typeface="Huawei Sans" panose="020C0503030203020204" pitchFamily="34" charset="0"/>
                <a:cs typeface="Huawei Sans" panose="020C0503030203020204" pitchFamily="34" charset="0"/>
              </a:rPr>
              <a:t>Tab</a:t>
            </a:r>
            <a:r>
              <a:rPr lang="en-US" altLang="zh-CN" sz="1200" u="none" dirty="0">
                <a:latin typeface="Huawei Sans" panose="020C0503030203020204" pitchFamily="34" charset="0"/>
                <a:cs typeface="Huawei Sans" panose="020C0503030203020204" pitchFamily="34" charset="0"/>
              </a:rPr>
              <a:t>"</a:t>
            </a:r>
            <a:endParaRPr sz="1200" u="none" dirty="0">
              <a:latin typeface="Huawei Sans" panose="020C0503030203020204" pitchFamily="34" charset="0"/>
              <a:cs typeface="Huawei Sans" panose="020C0503030203020204" pitchFamily="34" charset="0"/>
            </a:endParaRPr>
          </a:p>
          <a:p>
            <a:r>
              <a:rPr sz="1200" u="none" dirty="0">
                <a:latin typeface="Huawei Sans" panose="020C0503030203020204" pitchFamily="34" charset="0"/>
                <a:cs typeface="Huawei Sans" panose="020C0503030203020204" pitchFamily="34" charset="0"/>
              </a:rPr>
              <a:t>        ^</a:t>
            </a:r>
          </a:p>
          <a:p>
            <a:r>
              <a:rPr sz="1200" u="none" dirty="0">
                <a:latin typeface="Huawei Sans" panose="020C0503030203020204" pitchFamily="34" charset="0"/>
                <a:cs typeface="Huawei Sans" panose="020C0503030203020204" pitchFamily="34" charset="0"/>
              </a:rPr>
              <a:t>add                 change              create              </a:t>
            </a:r>
          </a:p>
          <a:p>
            <a:r>
              <a:rPr sz="1200" u="none" dirty="0">
                <a:latin typeface="Huawei Sans" panose="020C0503030203020204" pitchFamily="34" charset="0"/>
                <a:cs typeface="Huawei Sans" panose="020C0503030203020204" pitchFamily="34" charset="0"/>
              </a:rPr>
              <a:t>delete              exit                export              </a:t>
            </a:r>
          </a:p>
          <a:p>
            <a:r>
              <a:rPr sz="1200" u="none" dirty="0">
                <a:latin typeface="Huawei Sans" panose="020C0503030203020204" pitchFamily="34" charset="0"/>
                <a:cs typeface="Huawei Sans" panose="020C0503030203020204" pitchFamily="34" charset="0"/>
              </a:rPr>
              <a:t>help                import              </a:t>
            </a:r>
            <a:r>
              <a:rPr sz="1200" u="none" dirty="0" err="1">
                <a:latin typeface="Huawei Sans" panose="020C0503030203020204" pitchFamily="34" charset="0"/>
                <a:cs typeface="Huawei Sans" panose="020C0503030203020204" pitchFamily="34" charset="0"/>
              </a:rPr>
              <a:t>poweroff</a:t>
            </a:r>
            <a:r>
              <a:rPr sz="1200" u="none" dirty="0">
                <a:latin typeface="Huawei Sans" panose="020C0503030203020204" pitchFamily="34" charset="0"/>
                <a:cs typeface="Huawei Sans" panose="020C0503030203020204" pitchFamily="34" charset="0"/>
              </a:rPr>
              <a:t>            </a:t>
            </a:r>
          </a:p>
          <a:p>
            <a:r>
              <a:rPr sz="1200" u="none" dirty="0" err="1">
                <a:latin typeface="Huawei Sans" panose="020C0503030203020204" pitchFamily="34" charset="0"/>
                <a:cs typeface="Huawei Sans" panose="020C0503030203020204" pitchFamily="34" charset="0"/>
              </a:rPr>
              <a:t>poweron</a:t>
            </a:r>
            <a:r>
              <a:rPr sz="1200" u="none" dirty="0">
                <a:latin typeface="Huawei Sans" panose="020C0503030203020204" pitchFamily="34" charset="0"/>
                <a:cs typeface="Huawei Sans" panose="020C0503030203020204" pitchFamily="34" charset="0"/>
              </a:rPr>
              <a:t>             reboot              remove              </a:t>
            </a:r>
          </a:p>
          <a:p>
            <a:r>
              <a:rPr sz="1200" u="none" dirty="0">
                <a:latin typeface="Huawei Sans" panose="020C0503030203020204" pitchFamily="34" charset="0"/>
                <a:cs typeface="Huawei Sans" panose="020C0503030203020204" pitchFamily="34" charset="0"/>
              </a:rPr>
              <a:t>scan                show                swap </a:t>
            </a:r>
            <a:endParaRPr lang="zh-CN" altLang="en-US" sz="1200" dirty="0">
              <a:latin typeface="Huawei Sans" panose="020C0503030203020204" pitchFamily="34" charset="0"/>
              <a:cs typeface="Huawei Sans" panose="020C0503030203020204" pitchFamily="34" charset="0"/>
              <a:sym typeface="+mn-lt"/>
            </a:endParaRPr>
          </a:p>
        </p:txBody>
      </p:sp>
      <p:sp>
        <p:nvSpPr>
          <p:cNvPr id="13" name="文本框 12"/>
          <p:cNvSpPr txBox="1"/>
          <p:nvPr/>
        </p:nvSpPr>
        <p:spPr>
          <a:xfrm>
            <a:off x="6089877" y="3122074"/>
            <a:ext cx="4249881" cy="1384995"/>
          </a:xfrm>
          <a:prstGeom prst="rect">
            <a:avLst/>
          </a:prstGeom>
          <a:solidFill>
            <a:schemeClr val="bg1">
              <a:lumMod val="85000"/>
            </a:schemeClr>
          </a:solidFill>
          <a:ln>
            <a:noFill/>
          </a:ln>
        </p:spPr>
        <p:txBody>
          <a:bodyPr wrap="none" rtlCol="0">
            <a:spAutoFit/>
          </a:bodyPr>
          <a:lstStyle/>
          <a:p>
            <a:r>
              <a:rPr sz="1200" u="none" dirty="0">
                <a:latin typeface="Huawei Sans" panose="020C0503030203020204" pitchFamily="34" charset="0"/>
                <a:cs typeface="Huawei Sans" panose="020C0503030203020204" pitchFamily="34" charset="0"/>
              </a:rPr>
              <a:t>admin:/&gt;add//Press </a:t>
            </a:r>
            <a:r>
              <a:rPr lang="en-US" altLang="zh-CN" sz="1200" u="none" dirty="0">
                <a:latin typeface="Huawei Sans" panose="020C0503030203020204" pitchFamily="34" charset="0"/>
                <a:cs typeface="Huawei Sans" panose="020C0503030203020204" pitchFamily="34" charset="0"/>
              </a:rPr>
              <a:t>"</a:t>
            </a:r>
            <a:r>
              <a:rPr sz="1200" u="none" dirty="0">
                <a:latin typeface="Huawei Sans" panose="020C0503030203020204" pitchFamily="34" charset="0"/>
                <a:cs typeface="Huawei Sans" panose="020C0503030203020204" pitchFamily="34" charset="0"/>
              </a:rPr>
              <a:t>Tab</a:t>
            </a:r>
            <a:r>
              <a:rPr lang="en-US" altLang="zh-CN" sz="1200" u="none" dirty="0">
                <a:latin typeface="Huawei Sans" panose="020C0503030203020204" pitchFamily="34" charset="0"/>
                <a:cs typeface="Huawei Sans" panose="020C0503030203020204" pitchFamily="34" charset="0"/>
              </a:rPr>
              <a:t>"</a:t>
            </a:r>
            <a:endParaRPr sz="1200" u="none" dirty="0">
              <a:latin typeface="Huawei Sans" panose="020C0503030203020204" pitchFamily="34" charset="0"/>
              <a:cs typeface="Huawei Sans" panose="020C0503030203020204" pitchFamily="34" charset="0"/>
            </a:endParaRPr>
          </a:p>
          <a:p>
            <a:r>
              <a:rPr sz="1200" u="none" dirty="0" err="1">
                <a:latin typeface="Huawei Sans" panose="020C0503030203020204" pitchFamily="34" charset="0"/>
                <a:cs typeface="Huawei Sans" panose="020C0503030203020204" pitchFamily="34" charset="0"/>
              </a:rPr>
              <a:t>cache_partition</a:t>
            </a:r>
            <a:r>
              <a:rPr sz="1200" u="none" dirty="0">
                <a:latin typeface="Huawei Sans" panose="020C0503030203020204" pitchFamily="34" charset="0"/>
                <a:cs typeface="Huawei Sans" panose="020C0503030203020204" pitchFamily="34" charset="0"/>
              </a:rPr>
              <a:t>      clone                </a:t>
            </a:r>
            <a:r>
              <a:rPr sz="1200" u="none" dirty="0" err="1">
                <a:latin typeface="Huawei Sans" panose="020C0503030203020204" pitchFamily="34" charset="0"/>
                <a:cs typeface="Huawei Sans" panose="020C0503030203020204" pitchFamily="34" charset="0"/>
              </a:rPr>
              <a:t>consistency_group</a:t>
            </a:r>
            <a:r>
              <a:rPr sz="1200" u="none" dirty="0">
                <a:latin typeface="Huawei Sans" panose="020C0503030203020204" pitchFamily="34" charset="0"/>
                <a:cs typeface="Huawei Sans" panose="020C0503030203020204" pitchFamily="34" charset="0"/>
              </a:rPr>
              <a:t>    </a:t>
            </a:r>
          </a:p>
          <a:p>
            <a:r>
              <a:rPr sz="1200" u="none" dirty="0" err="1">
                <a:latin typeface="Huawei Sans" panose="020C0503030203020204" pitchFamily="34" charset="0"/>
                <a:cs typeface="Huawei Sans" panose="020C0503030203020204" pitchFamily="34" charset="0"/>
              </a:rPr>
              <a:t>disk_domain</a:t>
            </a:r>
            <a:r>
              <a:rPr sz="1200" u="none" dirty="0">
                <a:latin typeface="Huawei Sans" panose="020C0503030203020204" pitchFamily="34" charset="0"/>
                <a:cs typeface="Huawei Sans" panose="020C0503030203020204" pitchFamily="34" charset="0"/>
              </a:rPr>
              <a:t>          host                 </a:t>
            </a:r>
            <a:r>
              <a:rPr sz="1200" u="none" dirty="0" err="1">
                <a:latin typeface="Huawei Sans" panose="020C0503030203020204" pitchFamily="34" charset="0"/>
                <a:cs typeface="Huawei Sans" panose="020C0503030203020204" pitchFamily="34" charset="0"/>
              </a:rPr>
              <a:t>host_group</a:t>
            </a:r>
            <a:r>
              <a:rPr sz="1200" u="none" dirty="0">
                <a:latin typeface="Huawei Sans" panose="020C0503030203020204" pitchFamily="34" charset="0"/>
                <a:cs typeface="Huawei Sans" panose="020C0503030203020204" pitchFamily="34" charset="0"/>
              </a:rPr>
              <a:t>           </a:t>
            </a:r>
          </a:p>
          <a:p>
            <a:r>
              <a:rPr sz="1200" u="none" dirty="0" err="1">
                <a:latin typeface="Huawei Sans" panose="020C0503030203020204" pitchFamily="34" charset="0"/>
                <a:cs typeface="Huawei Sans" panose="020C0503030203020204" pitchFamily="34" charset="0"/>
              </a:rPr>
              <a:t>lun_copy</a:t>
            </a:r>
            <a:r>
              <a:rPr sz="1200" u="none" dirty="0">
                <a:latin typeface="Huawei Sans" panose="020C0503030203020204" pitchFamily="34" charset="0"/>
                <a:cs typeface="Huawei Sans" panose="020C0503030203020204" pitchFamily="34" charset="0"/>
              </a:rPr>
              <a:t>             </a:t>
            </a:r>
            <a:r>
              <a:rPr sz="1200" u="none" dirty="0" err="1">
                <a:latin typeface="Huawei Sans" panose="020C0503030203020204" pitchFamily="34" charset="0"/>
                <a:cs typeface="Huawei Sans" panose="020C0503030203020204" pitchFamily="34" charset="0"/>
              </a:rPr>
              <a:t>lun_group</a:t>
            </a:r>
            <a:r>
              <a:rPr sz="1200" u="none" dirty="0">
                <a:latin typeface="Huawei Sans" panose="020C0503030203020204" pitchFamily="34" charset="0"/>
                <a:cs typeface="Huawei Sans" panose="020C0503030203020204" pitchFamily="34" charset="0"/>
              </a:rPr>
              <a:t>            </a:t>
            </a:r>
            <a:r>
              <a:rPr sz="1200" u="none" dirty="0" err="1">
                <a:latin typeface="Huawei Sans" panose="020C0503030203020204" pitchFamily="34" charset="0"/>
                <a:cs typeface="Huawei Sans" panose="020C0503030203020204" pitchFamily="34" charset="0"/>
              </a:rPr>
              <a:t>mapping_view</a:t>
            </a:r>
            <a:r>
              <a:rPr sz="1200" u="none" dirty="0">
                <a:latin typeface="Huawei Sans" panose="020C0503030203020204" pitchFamily="34" charset="0"/>
                <a:cs typeface="Huawei Sans" panose="020C0503030203020204" pitchFamily="34" charset="0"/>
              </a:rPr>
              <a:t>         </a:t>
            </a:r>
          </a:p>
          <a:p>
            <a:r>
              <a:rPr sz="1200" u="none" dirty="0">
                <a:latin typeface="Huawei Sans" panose="020C0503030203020204" pitchFamily="34" charset="0"/>
                <a:cs typeface="Huawei Sans" panose="020C0503030203020204" pitchFamily="34" charset="0"/>
              </a:rPr>
              <a:t>notification         port                 </a:t>
            </a:r>
            <a:r>
              <a:rPr sz="1200" u="none" dirty="0" err="1">
                <a:latin typeface="Huawei Sans" panose="020C0503030203020204" pitchFamily="34" charset="0"/>
                <a:cs typeface="Huawei Sans" panose="020C0503030203020204" pitchFamily="34" charset="0"/>
              </a:rPr>
              <a:t>port_group</a:t>
            </a:r>
            <a:r>
              <a:rPr sz="1200" u="none" dirty="0">
                <a:latin typeface="Huawei Sans" panose="020C0503030203020204" pitchFamily="34" charset="0"/>
                <a:cs typeface="Huawei Sans" panose="020C0503030203020204" pitchFamily="34" charset="0"/>
              </a:rPr>
              <a:t>           </a:t>
            </a:r>
          </a:p>
          <a:p>
            <a:r>
              <a:rPr sz="1200" u="none" dirty="0" err="1">
                <a:latin typeface="Huawei Sans" panose="020C0503030203020204" pitchFamily="34" charset="0"/>
                <a:cs typeface="Huawei Sans" panose="020C0503030203020204" pitchFamily="34" charset="0"/>
              </a:rPr>
              <a:t>remote_device</a:t>
            </a:r>
            <a:r>
              <a:rPr sz="1200" u="none" dirty="0">
                <a:latin typeface="Huawei Sans" panose="020C0503030203020204" pitchFamily="34" charset="0"/>
                <a:cs typeface="Huawei Sans" panose="020C0503030203020204" pitchFamily="34" charset="0"/>
              </a:rPr>
              <a:t>        </a:t>
            </a:r>
            <a:r>
              <a:rPr sz="1200" u="none" dirty="0" err="1">
                <a:latin typeface="Huawei Sans" panose="020C0503030203020204" pitchFamily="34" charset="0"/>
                <a:cs typeface="Huawei Sans" panose="020C0503030203020204" pitchFamily="34" charset="0"/>
              </a:rPr>
              <a:t>security_rule</a:t>
            </a:r>
            <a:r>
              <a:rPr sz="1200" u="none" dirty="0">
                <a:latin typeface="Huawei Sans" panose="020C0503030203020204" pitchFamily="34" charset="0"/>
                <a:cs typeface="Huawei Sans" panose="020C0503030203020204" pitchFamily="34" charset="0"/>
              </a:rPr>
              <a:t>        </a:t>
            </a:r>
            <a:r>
              <a:rPr sz="1200" u="none" dirty="0" err="1">
                <a:latin typeface="Huawei Sans" panose="020C0503030203020204" pitchFamily="34" charset="0"/>
                <a:cs typeface="Huawei Sans" panose="020C0503030203020204" pitchFamily="34" charset="0"/>
              </a:rPr>
              <a:t>smartqos_policy</a:t>
            </a:r>
            <a:r>
              <a:rPr sz="1200" u="none" dirty="0">
                <a:latin typeface="Huawei Sans" panose="020C0503030203020204" pitchFamily="34" charset="0"/>
                <a:cs typeface="Huawei Sans" panose="020C0503030203020204" pitchFamily="34" charset="0"/>
              </a:rPr>
              <a:t>      </a:t>
            </a:r>
          </a:p>
          <a:p>
            <a:r>
              <a:rPr sz="1200" u="none" dirty="0" err="1">
                <a:latin typeface="Huawei Sans" panose="020C0503030203020204" pitchFamily="34" charset="0"/>
                <a:cs typeface="Huawei Sans" panose="020C0503030203020204" pitchFamily="34" charset="0"/>
              </a:rPr>
              <a:t>snmp</a:t>
            </a:r>
            <a:r>
              <a:rPr sz="1200" u="none" dirty="0">
                <a:latin typeface="Huawei Sans" panose="020C0503030203020204" pitchFamily="34" charset="0"/>
                <a:cs typeface="Huawei Sans" panose="020C0503030203020204" pitchFamily="34" charset="0"/>
              </a:rPr>
              <a:t>                 </a:t>
            </a:r>
            <a:r>
              <a:rPr sz="1200" u="none" dirty="0" err="1">
                <a:latin typeface="Huawei Sans" panose="020C0503030203020204" pitchFamily="34" charset="0"/>
                <a:cs typeface="Huawei Sans" panose="020C0503030203020204" pitchFamily="34" charset="0"/>
              </a:rPr>
              <a:t>storage_pool</a:t>
            </a:r>
            <a:r>
              <a:rPr sz="1200" u="none" dirty="0">
                <a:latin typeface="Huawei Sans" panose="020C0503030203020204" pitchFamily="34" charset="0"/>
                <a:cs typeface="Huawei Sans" panose="020C0503030203020204" pitchFamily="34" charset="0"/>
              </a:rPr>
              <a:t> </a:t>
            </a:r>
            <a:endParaRPr lang="zh-CN" altLang="en-US" sz="1200" dirty="0">
              <a:latin typeface="Huawei Sans" panose="020C0503030203020204" pitchFamily="34" charset="0"/>
              <a:cs typeface="Huawei Sans" panose="020C0503030203020204" pitchFamily="34" charset="0"/>
              <a:sym typeface="+mn-lt"/>
            </a:endParaRPr>
          </a:p>
        </p:txBody>
      </p:sp>
      <p:sp>
        <p:nvSpPr>
          <p:cNvPr id="14" name="文本框 13"/>
          <p:cNvSpPr txBox="1"/>
          <p:nvPr/>
        </p:nvSpPr>
        <p:spPr>
          <a:xfrm>
            <a:off x="1425138" y="5292208"/>
            <a:ext cx="8949886" cy="461665"/>
          </a:xfrm>
          <a:prstGeom prst="rect">
            <a:avLst/>
          </a:prstGeom>
          <a:solidFill>
            <a:schemeClr val="bg1">
              <a:lumMod val="85000"/>
            </a:schemeClr>
          </a:solidFill>
          <a:ln>
            <a:noFill/>
          </a:ln>
        </p:spPr>
        <p:txBody>
          <a:bodyPr wrap="none" rtlCol="0">
            <a:spAutoFit/>
          </a:bodyPr>
          <a:lstStyle/>
          <a:p>
            <a:r>
              <a:rPr sz="1200" u="none" dirty="0">
                <a:latin typeface="Huawei Sans" panose="020C0503030203020204" pitchFamily="34" charset="0"/>
                <a:cs typeface="Huawei Sans" panose="020C0503030203020204" pitchFamily="34" charset="0"/>
              </a:rPr>
              <a:t>admin:/&gt;add port ipv4_route </a:t>
            </a:r>
            <a:r>
              <a:rPr sz="1200" u="none" dirty="0" err="1">
                <a:latin typeface="Huawei Sans" panose="020C0503030203020204" pitchFamily="34" charset="0"/>
                <a:cs typeface="Huawei Sans" panose="020C0503030203020204" pitchFamily="34" charset="0"/>
              </a:rPr>
              <a:t>eth_port_id</a:t>
            </a:r>
            <a:r>
              <a:rPr sz="1200" u="none" dirty="0">
                <a:latin typeface="Huawei Sans" panose="020C0503030203020204" pitchFamily="34" charset="0"/>
                <a:cs typeface="Huawei Sans" panose="020C0503030203020204" pitchFamily="34" charset="0"/>
              </a:rPr>
              <a:t>=0 type=net </a:t>
            </a:r>
            <a:r>
              <a:rPr sz="1200" u="none" dirty="0" err="1">
                <a:latin typeface="Huawei Sans" panose="020C0503030203020204" pitchFamily="34" charset="0"/>
                <a:cs typeface="Huawei Sans" panose="020C0503030203020204" pitchFamily="34" charset="0"/>
              </a:rPr>
              <a:t>target_ip</a:t>
            </a:r>
            <a:r>
              <a:rPr sz="1200" u="none" dirty="0">
                <a:latin typeface="Huawei Sans" panose="020C0503030203020204" pitchFamily="34" charset="0"/>
                <a:cs typeface="Huawei Sans" panose="020C0503030203020204" pitchFamily="34" charset="0"/>
              </a:rPr>
              <a:t>=192.168.3.0 mask=255.255.255.0 gateway=10.0.0.1//Press Tab</a:t>
            </a:r>
          </a:p>
          <a:p>
            <a:r>
              <a:rPr sz="1200" u="none" dirty="0">
                <a:latin typeface="Huawei Sans" panose="020C0503030203020204" pitchFamily="34" charset="0"/>
                <a:cs typeface="Huawei Sans" panose="020C0503030203020204" pitchFamily="34" charset="0"/>
              </a:rPr>
              <a:t>Command is executable now.</a:t>
            </a:r>
            <a:endParaRPr lang="zh-CN" altLang="en-US" sz="1200" dirty="0">
              <a:latin typeface="Huawei Sans" panose="020C0503030203020204" pitchFamily="34" charset="0"/>
              <a:cs typeface="Huawei Sans" panose="020C0503030203020204" pitchFamily="34" charset="0"/>
              <a:sym typeface="+mn-lt"/>
            </a:endParaRPr>
          </a:p>
        </p:txBody>
      </p:sp>
    </p:spTree>
    <p:extLst>
      <p:ext uri="{BB962C8B-B14F-4D97-AF65-F5344CB8AC3E}">
        <p14:creationId xmlns:p14="http://schemas.microsoft.com/office/powerpoint/2010/main" val="4293925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u="none" dirty="0">
                <a:latin typeface="+mj-ea"/>
                <a:ea typeface="+mj-ea"/>
                <a:cs typeface="Huawei Sans" panose="020C0503030203020204" pitchFamily="34" charset="0"/>
              </a:rPr>
              <a:t>Context-Sensitive Help</a:t>
            </a:r>
          </a:p>
        </p:txBody>
      </p:sp>
      <p:grpSp>
        <p:nvGrpSpPr>
          <p:cNvPr id="26" name="组合 25">
            <a:extLst>
              <a:ext uri="{FF2B5EF4-FFF2-40B4-BE49-F238E27FC236}">
                <a16:creationId xmlns:a16="http://schemas.microsoft.com/office/drawing/2014/main" id="{74AAF158-DE62-4511-AB82-F26072954172}"/>
              </a:ext>
            </a:extLst>
          </p:cNvPr>
          <p:cNvGrpSpPr/>
          <p:nvPr/>
        </p:nvGrpSpPr>
        <p:grpSpPr>
          <a:xfrm>
            <a:off x="707231" y="1701746"/>
            <a:ext cx="10755901" cy="4040098"/>
            <a:chOff x="707231" y="1701746"/>
            <a:chExt cx="10755901" cy="4040098"/>
          </a:xfrm>
        </p:grpSpPr>
        <p:sp>
          <p:nvSpPr>
            <p:cNvPr id="27" name="Oval 12">
              <a:extLst>
                <a:ext uri="{FF2B5EF4-FFF2-40B4-BE49-F238E27FC236}">
                  <a16:creationId xmlns:a16="http://schemas.microsoft.com/office/drawing/2014/main" id="{D4146A61-1F95-4A6C-BE39-47A973E831C7}"/>
                </a:ext>
              </a:extLst>
            </p:cNvPr>
            <p:cNvSpPr>
              <a:spLocks noChangeArrowheads="1"/>
            </p:cNvSpPr>
            <p:nvPr/>
          </p:nvSpPr>
          <p:spPr bwMode="auto">
            <a:xfrm>
              <a:off x="5125873" y="2999085"/>
              <a:ext cx="1435739" cy="1338046"/>
            </a:xfrm>
            <a:prstGeom prst="ellipse">
              <a:avLst/>
            </a:prstGeom>
            <a:solidFill>
              <a:srgbClr val="99CCCC">
                <a:lumMod val="75000"/>
              </a:srgbClr>
            </a:solidFill>
            <a:ln w="9525">
              <a:noFill/>
              <a:round/>
              <a:headEnd/>
              <a:tailEnd/>
            </a:ln>
            <a:effectLst/>
          </p:spPr>
          <p:txBody>
            <a:bodyPr wrap="square" anchor="ctr">
              <a:noAutofit/>
            </a:bodyPr>
            <a:lstStyle/>
            <a:p>
              <a:pPr marL="0" marR="0" lvl="0" indent="0" defTabSz="914400" eaLnBrk="1" fontAlgn="ctr" latinLnBrk="0" hangingPunct="1">
                <a:lnSpc>
                  <a:spcPct val="100000"/>
                </a:lnSpc>
                <a:spcBef>
                  <a:spcPct val="0"/>
                </a:spcBef>
                <a:spcAft>
                  <a:spcPct val="0"/>
                </a:spcAft>
                <a:buClrTx/>
                <a:buSzTx/>
                <a:buFontTx/>
                <a:buNone/>
                <a:tabLst/>
                <a:defRPr/>
              </a:pPr>
              <a:endParaRPr kumimoji="0" lang="en-US" altLang="ko-KR" sz="1000" b="0" i="0" u="none" strike="noStrike" kern="0" cap="none" spc="0" normalizeH="0" baseline="0" noProof="0" dirty="0">
                <a:ln>
                  <a:noFill/>
                </a:ln>
                <a:solidFill>
                  <a:srgbClr val="000000"/>
                </a:solidFill>
                <a:effectLst/>
                <a:uLnTx/>
                <a:uFillTx/>
                <a:latin typeface="Huawei Sans" panose="020C0503030203020204" pitchFamily="34" charset="0"/>
                <a:cs typeface="Huawei Sans" panose="020C0503030203020204" pitchFamily="34" charset="0"/>
                <a:sym typeface="Huawei Sans" panose="020C0503030203020204" pitchFamily="34" charset="0"/>
              </a:endParaRPr>
            </a:p>
          </p:txBody>
        </p:sp>
        <p:sp>
          <p:nvSpPr>
            <p:cNvPr id="28" name="AutoShape 19">
              <a:extLst>
                <a:ext uri="{FF2B5EF4-FFF2-40B4-BE49-F238E27FC236}">
                  <a16:creationId xmlns:a16="http://schemas.microsoft.com/office/drawing/2014/main" id="{6F69241A-CB74-4D57-89E1-8D760608CDA5}"/>
                </a:ext>
              </a:extLst>
            </p:cNvPr>
            <p:cNvSpPr>
              <a:spLocks noChangeArrowheads="1"/>
            </p:cNvSpPr>
            <p:nvPr/>
          </p:nvSpPr>
          <p:spPr bwMode="auto">
            <a:xfrm rot="5400000">
              <a:off x="3381083" y="1701747"/>
              <a:ext cx="4040097" cy="4040098"/>
            </a:xfrm>
            <a:custGeom>
              <a:avLst/>
              <a:gdLst>
                <a:gd name="G0" fmla="+- 1051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510"/>
                <a:gd name="G18" fmla="*/ 10510 1 2"/>
                <a:gd name="G19" fmla="+- G18 5400 0"/>
                <a:gd name="G20" fmla="cos G19 11796480"/>
                <a:gd name="G21" fmla="sin G19 11796480"/>
                <a:gd name="G22" fmla="+- G20 10800 0"/>
                <a:gd name="G23" fmla="+- G21 10800 0"/>
                <a:gd name="G24" fmla="+- 10800 0 G20"/>
                <a:gd name="G25" fmla="+- 10510 10800 0"/>
                <a:gd name="G26" fmla="?: G9 G17 G25"/>
                <a:gd name="G27" fmla="?: G9 0 21600"/>
                <a:gd name="G28" fmla="cos 10800 11796480"/>
                <a:gd name="G29" fmla="sin 10800 11796480"/>
                <a:gd name="G30" fmla="sin 1051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45 w 21600"/>
                <a:gd name="T15" fmla="*/ 10800 h 21600"/>
                <a:gd name="T16" fmla="*/ 10800 w 21600"/>
                <a:gd name="T17" fmla="*/ 290 h 21600"/>
                <a:gd name="T18" fmla="*/ 21455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90" y="10800"/>
                  </a:moveTo>
                  <a:cubicBezTo>
                    <a:pt x="290" y="4995"/>
                    <a:pt x="4995" y="290"/>
                    <a:pt x="10800" y="290"/>
                  </a:cubicBezTo>
                  <a:cubicBezTo>
                    <a:pt x="16604" y="289"/>
                    <a:pt x="21309" y="4995"/>
                    <a:pt x="21310" y="10799"/>
                  </a:cubicBezTo>
                  <a:lnTo>
                    <a:pt x="21600" y="10800"/>
                  </a:lnTo>
                  <a:cubicBezTo>
                    <a:pt x="21600" y="4835"/>
                    <a:pt x="16764" y="0"/>
                    <a:pt x="10800" y="0"/>
                  </a:cubicBezTo>
                  <a:cubicBezTo>
                    <a:pt x="4835" y="0"/>
                    <a:pt x="0" y="4835"/>
                    <a:pt x="0" y="10800"/>
                  </a:cubicBezTo>
                  <a:close/>
                </a:path>
              </a:pathLst>
            </a:custGeom>
            <a:gradFill rotWithShape="1">
              <a:gsLst>
                <a:gs pos="0">
                  <a:srgbClr val="000000">
                    <a:lumMod val="72000"/>
                  </a:srgbClr>
                </a:gs>
                <a:gs pos="39000">
                  <a:srgbClr val="FFFFFF">
                    <a:alpha val="0"/>
                    <a:lumMod val="0"/>
                    <a:lumOff val="100000"/>
                  </a:srgbClr>
                </a:gs>
              </a:gsLst>
              <a:lin ang="5400000" scaled="0"/>
            </a:gradFill>
            <a:ln w="9525">
              <a:noFill/>
              <a:miter lim="800000"/>
              <a:headEnd/>
              <a:tailEnd/>
            </a:ln>
            <a:effectLst/>
          </p:spPr>
          <p:txBody>
            <a:bodyPr wrap="square" anchor="ctr">
              <a:noAutofit/>
            </a:bodyPr>
            <a:lstStyle/>
            <a:p>
              <a:pPr marL="0" marR="0" lvl="0" indent="0" defTabSz="914400" eaLnBrk="1" fontAlgn="ctr" latinLnBrk="0" hangingPunct="1">
                <a:lnSpc>
                  <a:spcPct val="100000"/>
                </a:lnSpc>
                <a:spcBef>
                  <a:spcPct val="0"/>
                </a:spcBef>
                <a:spcAft>
                  <a:spcPct val="0"/>
                </a:spcAft>
                <a:buClrTx/>
                <a:buSzTx/>
                <a:buFontTx/>
                <a:buNone/>
                <a:tabLst/>
                <a:defRPr/>
              </a:pPr>
              <a:endParaRPr kumimoji="0" lang="en-US" altLang="ko-KR" sz="1000" b="0" i="0" u="none" strike="noStrike" kern="0" cap="none" spc="0" normalizeH="0" baseline="0" noProof="0" dirty="0">
                <a:ln>
                  <a:noFill/>
                </a:ln>
                <a:solidFill>
                  <a:srgbClr val="000000"/>
                </a:solidFill>
                <a:effectLst/>
                <a:uLnTx/>
                <a:uFillTx/>
                <a:latin typeface="Huawei Sans" panose="020C0503030203020204" pitchFamily="34" charset="0"/>
                <a:cs typeface="Huawei Sans" panose="020C0503030203020204" pitchFamily="34" charset="0"/>
                <a:sym typeface="Huawei Sans" panose="020C0503030203020204" pitchFamily="34" charset="0"/>
              </a:endParaRPr>
            </a:p>
          </p:txBody>
        </p:sp>
        <p:sp>
          <p:nvSpPr>
            <p:cNvPr id="29" name="Line 40">
              <a:extLst>
                <a:ext uri="{FF2B5EF4-FFF2-40B4-BE49-F238E27FC236}">
                  <a16:creationId xmlns:a16="http://schemas.microsoft.com/office/drawing/2014/main" id="{033C3A1F-4683-4ED0-9F7B-66130A194558}"/>
                </a:ext>
              </a:extLst>
            </p:cNvPr>
            <p:cNvSpPr>
              <a:spLocks noChangeShapeType="1"/>
            </p:cNvSpPr>
            <p:nvPr/>
          </p:nvSpPr>
          <p:spPr bwMode="auto">
            <a:xfrm flipV="1">
              <a:off x="6425355" y="3106458"/>
              <a:ext cx="696162" cy="588787"/>
            </a:xfrm>
            <a:prstGeom prst="line">
              <a:avLst/>
            </a:prstGeom>
            <a:noFill/>
            <a:ln w="12700">
              <a:solidFill>
                <a:srgbClr val="969696"/>
              </a:solidFill>
              <a:prstDash val="dash"/>
              <a:round/>
              <a:headEnd/>
              <a:tailEnd/>
            </a:ln>
            <a:effectLst/>
          </p:spPr>
          <p:txBody>
            <a:bodyPr wrap="square">
              <a:noAutofit/>
            </a:bodyPr>
            <a:lstStyle/>
            <a:p>
              <a:pPr defTabSz="914400" fontAlgn="ctr">
                <a:spcBef>
                  <a:spcPct val="0"/>
                </a:spcBef>
                <a:spcAft>
                  <a:spcPct val="0"/>
                </a:spcAft>
              </a:pPr>
              <a:endParaRPr lang="en-US" altLang="ko-KR" sz="1000" dirty="0">
                <a:solidFill>
                  <a:srgbClr val="000000"/>
                </a:solidFill>
                <a:latin typeface="Huawei Sans" panose="020C0503030203020204" pitchFamily="34" charset="0"/>
                <a:cs typeface="Huawei Sans" panose="020C0503030203020204" pitchFamily="34" charset="0"/>
                <a:sym typeface="Huawei Sans" panose="020C0503030203020204" pitchFamily="34" charset="0"/>
              </a:endParaRPr>
            </a:p>
          </p:txBody>
        </p:sp>
        <p:sp>
          <p:nvSpPr>
            <p:cNvPr id="30" name="Line 41">
              <a:extLst>
                <a:ext uri="{FF2B5EF4-FFF2-40B4-BE49-F238E27FC236}">
                  <a16:creationId xmlns:a16="http://schemas.microsoft.com/office/drawing/2014/main" id="{FD260220-C57C-4375-9B94-CF08B27CF5E5}"/>
                </a:ext>
              </a:extLst>
            </p:cNvPr>
            <p:cNvSpPr>
              <a:spLocks noChangeShapeType="1"/>
            </p:cNvSpPr>
            <p:nvPr/>
          </p:nvSpPr>
          <p:spPr bwMode="auto">
            <a:xfrm>
              <a:off x="6425355" y="3695245"/>
              <a:ext cx="696162" cy="696162"/>
            </a:xfrm>
            <a:prstGeom prst="line">
              <a:avLst/>
            </a:prstGeom>
            <a:noFill/>
            <a:ln w="12700">
              <a:solidFill>
                <a:srgbClr val="969696"/>
              </a:solidFill>
              <a:prstDash val="dash"/>
              <a:round/>
              <a:headEnd/>
              <a:tailEnd/>
            </a:ln>
            <a:effectLst/>
          </p:spPr>
          <p:txBody>
            <a:bodyPr wrap="square">
              <a:noAutofit/>
            </a:bodyPr>
            <a:lstStyle/>
            <a:p>
              <a:pPr defTabSz="914400" fontAlgn="ctr">
                <a:spcBef>
                  <a:spcPct val="0"/>
                </a:spcBef>
                <a:spcAft>
                  <a:spcPct val="0"/>
                </a:spcAft>
              </a:pPr>
              <a:endParaRPr lang="en-US" altLang="ko-KR" sz="1000" dirty="0">
                <a:solidFill>
                  <a:srgbClr val="000000"/>
                </a:solidFill>
                <a:latin typeface="Huawei Sans" panose="020C0503030203020204" pitchFamily="34" charset="0"/>
                <a:cs typeface="Huawei Sans" panose="020C0503030203020204" pitchFamily="34" charset="0"/>
                <a:sym typeface="Huawei Sans" panose="020C0503030203020204" pitchFamily="34" charset="0"/>
              </a:endParaRPr>
            </a:p>
          </p:txBody>
        </p:sp>
        <p:sp>
          <p:nvSpPr>
            <p:cNvPr id="31" name="Tekstboks 187">
              <a:extLst>
                <a:ext uri="{FF2B5EF4-FFF2-40B4-BE49-F238E27FC236}">
                  <a16:creationId xmlns:a16="http://schemas.microsoft.com/office/drawing/2014/main" id="{35300887-15DB-41F6-BECD-4BE2A0E53A1F}"/>
                </a:ext>
              </a:extLst>
            </p:cNvPr>
            <p:cNvSpPr txBox="1"/>
            <p:nvPr/>
          </p:nvSpPr>
          <p:spPr bwMode="auto">
            <a:xfrm>
              <a:off x="4987498" y="3183334"/>
              <a:ext cx="1691261" cy="1200329"/>
            </a:xfrm>
            <a:prstGeom prst="rect">
              <a:avLst/>
            </a:prstGeom>
            <a:noFill/>
          </p:spPr>
          <p:txBody>
            <a:bodyPr vert="horz" wrap="square" lIns="91440" tIns="45720" rIns="91440" bIns="45720" numCol="1" anchor="t" anchorCtr="0" compatLnSpc="1">
              <a:prstTxWarp prst="textNoShape">
                <a:avLst/>
              </a:prstTxWarp>
              <a:noAutofit/>
            </a:bodyPr>
            <a:lstStyle/>
            <a:p>
              <a:pPr algn="ctr" defTabSz="914400" fontAlgn="ctr">
                <a:spcBef>
                  <a:spcPct val="0"/>
                </a:spcBef>
                <a:spcAft>
                  <a:spcPct val="0"/>
                </a:spcAft>
              </a:pPr>
              <a:r>
                <a:rPr lang="en-US" sz="2000" dirty="0">
                  <a:latin typeface="Huawei Sans" panose="020C0503030203020204" pitchFamily="34" charset="0"/>
                  <a:cs typeface="Huawei Sans" panose="020C0503030203020204" pitchFamily="34" charset="0"/>
                </a:rPr>
                <a:t>Context-sensitive Help</a:t>
              </a:r>
              <a:endParaRPr lang="en-US" sz="2800" b="1"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2" name="矩形 31">
              <a:extLst>
                <a:ext uri="{FF2B5EF4-FFF2-40B4-BE49-F238E27FC236}">
                  <a16:creationId xmlns:a16="http://schemas.microsoft.com/office/drawing/2014/main" id="{29CF890B-859A-48C6-BD62-8BBB21AC46C8}"/>
                </a:ext>
              </a:extLst>
            </p:cNvPr>
            <p:cNvSpPr/>
            <p:nvPr/>
          </p:nvSpPr>
          <p:spPr>
            <a:xfrm>
              <a:off x="7980010" y="1988604"/>
              <a:ext cx="3251979" cy="1323439"/>
            </a:xfrm>
            <a:prstGeom prst="rect">
              <a:avLst/>
            </a:prstGeom>
          </p:spPr>
          <p:txBody>
            <a:bodyPr wrap="square">
              <a:noAutofit/>
            </a:bodyPr>
            <a:lstStyle/>
            <a:p>
              <a:pPr marL="285750" indent="-285750" defTabSz="914400" fontAlgn="ctr">
                <a:spcBef>
                  <a:spcPct val="0"/>
                </a:spcBef>
                <a:spcAft>
                  <a:spcPct val="0"/>
                </a:spcAft>
                <a:buFont typeface="Arial" panose="020B0604020202020204" pitchFamily="34" charset="0"/>
                <a:buChar char="•"/>
              </a:pPr>
              <a:r>
                <a:rPr lang="en-US" sz="1400" dirty="0">
                  <a:solidFill>
                    <a:srgbClr val="000000"/>
                  </a:solidFill>
                  <a:latin typeface="Huawei Sans" panose="020C0503030203020204" pitchFamily="34" charset="0"/>
                  <a:cs typeface="Huawei Sans" panose="020C0503030203020204" pitchFamily="34" charset="0"/>
                </a:rPr>
                <a:t>Enter a question mark (?) to query the basic instruction of CLI operations and detailed description of command parameters.</a:t>
              </a:r>
            </a:p>
          </p:txBody>
        </p:sp>
        <p:sp>
          <p:nvSpPr>
            <p:cNvPr id="33" name="矩形 32">
              <a:extLst>
                <a:ext uri="{FF2B5EF4-FFF2-40B4-BE49-F238E27FC236}">
                  <a16:creationId xmlns:a16="http://schemas.microsoft.com/office/drawing/2014/main" id="{0BAEB631-D0D9-4494-86D5-23C63CB3AD03}"/>
                </a:ext>
              </a:extLst>
            </p:cNvPr>
            <p:cNvSpPr/>
            <p:nvPr/>
          </p:nvSpPr>
          <p:spPr>
            <a:xfrm>
              <a:off x="7966402" y="3135908"/>
              <a:ext cx="3496730" cy="1569660"/>
            </a:xfrm>
            <a:prstGeom prst="rect">
              <a:avLst/>
            </a:prstGeom>
          </p:spPr>
          <p:txBody>
            <a:bodyPr wrap="square">
              <a:noAutofit/>
            </a:bodyPr>
            <a:lstStyle/>
            <a:p>
              <a:pPr marL="285750" indent="-285750" defTabSz="914400" fontAlgn="ctr">
                <a:spcBef>
                  <a:spcPct val="0"/>
                </a:spcBef>
                <a:spcAft>
                  <a:spcPct val="0"/>
                </a:spcAft>
                <a:buFont typeface="Arial" panose="020B0604020202020204" pitchFamily="34" charset="0"/>
                <a:buChar char="•"/>
              </a:pPr>
              <a:r>
                <a:rPr lang="en-US" sz="1400" dirty="0">
                  <a:solidFill>
                    <a:srgbClr val="000000"/>
                  </a:solidFill>
                  <a:latin typeface="Huawei Sans" panose="020C0503030203020204" pitchFamily="34" charset="0"/>
                  <a:cs typeface="Huawei Sans" panose="020C0503030203020204" pitchFamily="34" charset="0"/>
                </a:rPr>
                <a:t>After entering the first field of the command and a space, enter a question mark (?). You can query all available next fields and the detailed description of each field.</a:t>
              </a: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4" name="矩形 33">
              <a:extLst>
                <a:ext uri="{FF2B5EF4-FFF2-40B4-BE49-F238E27FC236}">
                  <a16:creationId xmlns:a16="http://schemas.microsoft.com/office/drawing/2014/main" id="{2CA70329-0022-425C-8D95-528FCDA966C9}"/>
                </a:ext>
              </a:extLst>
            </p:cNvPr>
            <p:cNvSpPr/>
            <p:nvPr/>
          </p:nvSpPr>
          <p:spPr>
            <a:xfrm>
              <a:off x="707231" y="2186275"/>
              <a:ext cx="2957617" cy="1569660"/>
            </a:xfrm>
            <a:prstGeom prst="rect">
              <a:avLst/>
            </a:prstGeom>
          </p:spPr>
          <p:txBody>
            <a:bodyPr wrap="square">
              <a:noAutofit/>
            </a:bodyPr>
            <a:lstStyle/>
            <a:p>
              <a:pPr marL="285750" indent="-285750" defTabSz="914400" fontAlgn="ctr">
                <a:spcBef>
                  <a:spcPct val="0"/>
                </a:spcBef>
                <a:spcAft>
                  <a:spcPct val="0"/>
                </a:spcAft>
                <a:buFont typeface="Arial" panose="020B0604020202020204" pitchFamily="34" charset="0"/>
                <a:buChar char="•"/>
              </a:pPr>
              <a:r>
                <a:rPr lang="en-US" sz="1400" dirty="0">
                  <a:solidFill>
                    <a:srgbClr val="000000"/>
                  </a:solidFill>
                  <a:latin typeface="Huawei Sans" panose="020C0503030203020204" pitchFamily="34" charset="0"/>
                  <a:cs typeface="Huawei Sans" panose="020C0503030203020204" pitchFamily="34" charset="0"/>
                </a:rPr>
                <a:t>Press </a:t>
              </a:r>
              <a:r>
                <a:rPr lang="en-US" sz="1400" b="1" dirty="0" err="1">
                  <a:solidFill>
                    <a:srgbClr val="000000"/>
                  </a:solidFill>
                  <a:latin typeface="Huawei Sans" panose="020C0503030203020204" pitchFamily="34" charset="0"/>
                  <a:cs typeface="Huawei Sans" panose="020C0503030203020204" pitchFamily="34" charset="0"/>
                </a:rPr>
                <a:t>Ctrl+A</a:t>
              </a:r>
              <a:r>
                <a:rPr lang="en-US" sz="1400" dirty="0">
                  <a:solidFill>
                    <a:srgbClr val="000000"/>
                  </a:solidFill>
                  <a:latin typeface="Huawei Sans" panose="020C0503030203020204" pitchFamily="34" charset="0"/>
                  <a:cs typeface="Huawei Sans" panose="020C0503030203020204" pitchFamily="34" charset="0"/>
                </a:rPr>
                <a:t> to view the optional values of certain parameters in certain commands. Generally, these values need to be obtained from the system.</a:t>
              </a: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5" name="AutoShape 19">
              <a:extLst>
                <a:ext uri="{FF2B5EF4-FFF2-40B4-BE49-F238E27FC236}">
                  <a16:creationId xmlns:a16="http://schemas.microsoft.com/office/drawing/2014/main" id="{F10E388D-F72F-4B84-AB6C-6B1F3BAD3BA3}"/>
                </a:ext>
              </a:extLst>
            </p:cNvPr>
            <p:cNvSpPr>
              <a:spLocks noChangeArrowheads="1"/>
            </p:cNvSpPr>
            <p:nvPr/>
          </p:nvSpPr>
          <p:spPr bwMode="auto">
            <a:xfrm rot="16200000">
              <a:off x="4063745" y="1701746"/>
              <a:ext cx="4040097" cy="4040098"/>
            </a:xfrm>
            <a:custGeom>
              <a:avLst/>
              <a:gdLst>
                <a:gd name="G0" fmla="+- 1051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510"/>
                <a:gd name="G18" fmla="*/ 10510 1 2"/>
                <a:gd name="G19" fmla="+- G18 5400 0"/>
                <a:gd name="G20" fmla="cos G19 11796480"/>
                <a:gd name="G21" fmla="sin G19 11796480"/>
                <a:gd name="G22" fmla="+- G20 10800 0"/>
                <a:gd name="G23" fmla="+- G21 10800 0"/>
                <a:gd name="G24" fmla="+- 10800 0 G20"/>
                <a:gd name="G25" fmla="+- 10510 10800 0"/>
                <a:gd name="G26" fmla="?: G9 G17 G25"/>
                <a:gd name="G27" fmla="?: G9 0 21600"/>
                <a:gd name="G28" fmla="cos 10800 11796480"/>
                <a:gd name="G29" fmla="sin 10800 11796480"/>
                <a:gd name="G30" fmla="sin 1051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45 w 21600"/>
                <a:gd name="T15" fmla="*/ 10800 h 21600"/>
                <a:gd name="T16" fmla="*/ 10800 w 21600"/>
                <a:gd name="T17" fmla="*/ 290 h 21600"/>
                <a:gd name="T18" fmla="*/ 21455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90" y="10800"/>
                  </a:moveTo>
                  <a:cubicBezTo>
                    <a:pt x="290" y="4995"/>
                    <a:pt x="4995" y="290"/>
                    <a:pt x="10800" y="290"/>
                  </a:cubicBezTo>
                  <a:cubicBezTo>
                    <a:pt x="16604" y="289"/>
                    <a:pt x="21309" y="4995"/>
                    <a:pt x="21310" y="10799"/>
                  </a:cubicBezTo>
                  <a:lnTo>
                    <a:pt x="21600" y="10800"/>
                  </a:lnTo>
                  <a:cubicBezTo>
                    <a:pt x="21600" y="4835"/>
                    <a:pt x="16764" y="0"/>
                    <a:pt x="10800" y="0"/>
                  </a:cubicBezTo>
                  <a:cubicBezTo>
                    <a:pt x="4835" y="0"/>
                    <a:pt x="0" y="4835"/>
                    <a:pt x="0" y="10800"/>
                  </a:cubicBezTo>
                  <a:close/>
                </a:path>
              </a:pathLst>
            </a:custGeom>
            <a:gradFill rotWithShape="1">
              <a:gsLst>
                <a:gs pos="0">
                  <a:srgbClr val="000000">
                    <a:lumMod val="72000"/>
                  </a:srgbClr>
                </a:gs>
                <a:gs pos="39000">
                  <a:srgbClr val="FFFFFF">
                    <a:alpha val="0"/>
                    <a:lumMod val="0"/>
                    <a:lumOff val="100000"/>
                  </a:srgbClr>
                </a:gs>
              </a:gsLst>
              <a:lin ang="5400000" scaled="0"/>
            </a:gradFill>
            <a:ln w="9525">
              <a:noFill/>
              <a:miter lim="800000"/>
              <a:headEnd/>
              <a:tailEnd/>
            </a:ln>
            <a:effectLst/>
          </p:spPr>
          <p:txBody>
            <a:bodyPr wrap="square" anchor="ctr">
              <a:noAutofit/>
            </a:bodyPr>
            <a:lstStyle/>
            <a:p>
              <a:pPr marL="0" marR="0" lvl="0" indent="0" defTabSz="914400" eaLnBrk="1" fontAlgn="ctr" latinLnBrk="0" hangingPunct="1">
                <a:lnSpc>
                  <a:spcPct val="100000"/>
                </a:lnSpc>
                <a:spcBef>
                  <a:spcPct val="0"/>
                </a:spcBef>
                <a:spcAft>
                  <a:spcPct val="0"/>
                </a:spcAft>
                <a:buClrTx/>
                <a:buSzTx/>
                <a:buFontTx/>
                <a:buNone/>
                <a:tabLst/>
                <a:defRPr/>
              </a:pPr>
              <a:endParaRPr kumimoji="0" lang="en-US" altLang="ko-KR" sz="1000" b="0" i="0" u="none" strike="noStrike" kern="0" cap="none" spc="0" normalizeH="0" baseline="0" noProof="0" dirty="0">
                <a:ln>
                  <a:noFill/>
                </a:ln>
                <a:solidFill>
                  <a:srgbClr val="000000"/>
                </a:solidFill>
                <a:effectLst/>
                <a:uLnTx/>
                <a:uFillTx/>
                <a:latin typeface="Huawei Sans" panose="020C0503030203020204" pitchFamily="34" charset="0"/>
                <a:cs typeface="Huawei Sans" panose="020C0503030203020204" pitchFamily="34" charset="0"/>
                <a:sym typeface="Huawei Sans" panose="020C0503030203020204" pitchFamily="34" charset="0"/>
              </a:endParaRPr>
            </a:p>
          </p:txBody>
        </p:sp>
        <p:grpSp>
          <p:nvGrpSpPr>
            <p:cNvPr id="36" name="组合 35">
              <a:extLst>
                <a:ext uri="{FF2B5EF4-FFF2-40B4-BE49-F238E27FC236}">
                  <a16:creationId xmlns:a16="http://schemas.microsoft.com/office/drawing/2014/main" id="{6678651B-4237-4838-AB28-FD47165E2E45}"/>
                </a:ext>
              </a:extLst>
            </p:cNvPr>
            <p:cNvGrpSpPr/>
            <p:nvPr/>
          </p:nvGrpSpPr>
          <p:grpSpPr>
            <a:xfrm rot="10800000">
              <a:off x="4421924" y="3025633"/>
              <a:ext cx="696162" cy="1284949"/>
              <a:chOff x="3755834" y="3299378"/>
              <a:chExt cx="696162" cy="1284949"/>
            </a:xfrm>
          </p:grpSpPr>
          <p:sp>
            <p:nvSpPr>
              <p:cNvPr id="45" name="Line 40">
                <a:extLst>
                  <a:ext uri="{FF2B5EF4-FFF2-40B4-BE49-F238E27FC236}">
                    <a16:creationId xmlns:a16="http://schemas.microsoft.com/office/drawing/2014/main" id="{FC95C11E-0233-4374-A7F9-A772AFD6815E}"/>
                  </a:ext>
                </a:extLst>
              </p:cNvPr>
              <p:cNvSpPr>
                <a:spLocks noChangeShapeType="1"/>
              </p:cNvSpPr>
              <p:nvPr/>
            </p:nvSpPr>
            <p:spPr bwMode="auto">
              <a:xfrm flipV="1">
                <a:off x="3755834" y="3299378"/>
                <a:ext cx="696162" cy="588787"/>
              </a:xfrm>
              <a:prstGeom prst="line">
                <a:avLst/>
              </a:prstGeom>
              <a:noFill/>
              <a:ln w="12700">
                <a:solidFill>
                  <a:srgbClr val="969696"/>
                </a:solidFill>
                <a:prstDash val="dash"/>
                <a:round/>
                <a:headEnd/>
                <a:tailEnd/>
              </a:ln>
              <a:effectLst/>
            </p:spPr>
            <p:txBody>
              <a:bodyPr wrap="square">
                <a:noAutofit/>
              </a:bodyPr>
              <a:lstStyle/>
              <a:p>
                <a:pPr defTabSz="914400" fontAlgn="ctr">
                  <a:spcBef>
                    <a:spcPct val="0"/>
                  </a:spcBef>
                  <a:spcAft>
                    <a:spcPct val="0"/>
                  </a:spcAft>
                </a:pPr>
                <a:endParaRPr lang="en-US" altLang="ko-KR" sz="1000" dirty="0">
                  <a:solidFill>
                    <a:srgbClr val="000000"/>
                  </a:solidFill>
                  <a:latin typeface="Huawei Sans" panose="020C0503030203020204" pitchFamily="34" charset="0"/>
                  <a:cs typeface="Huawei Sans" panose="020C0503030203020204" pitchFamily="34" charset="0"/>
                  <a:sym typeface="Huawei Sans" panose="020C0503030203020204" pitchFamily="34" charset="0"/>
                </a:endParaRPr>
              </a:p>
            </p:txBody>
          </p:sp>
          <p:sp>
            <p:nvSpPr>
              <p:cNvPr id="46" name="Line 41">
                <a:extLst>
                  <a:ext uri="{FF2B5EF4-FFF2-40B4-BE49-F238E27FC236}">
                    <a16:creationId xmlns:a16="http://schemas.microsoft.com/office/drawing/2014/main" id="{E9F44E9F-CCBA-4D24-B80D-A861C7618CE8}"/>
                  </a:ext>
                </a:extLst>
              </p:cNvPr>
              <p:cNvSpPr>
                <a:spLocks noChangeShapeType="1"/>
              </p:cNvSpPr>
              <p:nvPr/>
            </p:nvSpPr>
            <p:spPr bwMode="auto">
              <a:xfrm>
                <a:off x="3755834" y="3888165"/>
                <a:ext cx="696162" cy="696162"/>
              </a:xfrm>
              <a:prstGeom prst="line">
                <a:avLst/>
              </a:prstGeom>
              <a:noFill/>
              <a:ln w="12700">
                <a:solidFill>
                  <a:srgbClr val="969696"/>
                </a:solidFill>
                <a:prstDash val="dash"/>
                <a:round/>
                <a:headEnd/>
                <a:tailEnd/>
              </a:ln>
              <a:effectLst/>
            </p:spPr>
            <p:txBody>
              <a:bodyPr wrap="square">
                <a:noAutofit/>
              </a:bodyPr>
              <a:lstStyle/>
              <a:p>
                <a:pPr defTabSz="914400" fontAlgn="ctr">
                  <a:spcBef>
                    <a:spcPct val="0"/>
                  </a:spcBef>
                  <a:spcAft>
                    <a:spcPct val="0"/>
                  </a:spcAft>
                </a:pPr>
                <a:endParaRPr lang="en-US" altLang="ko-KR" sz="1000" dirty="0">
                  <a:solidFill>
                    <a:srgbClr val="000000"/>
                  </a:solidFill>
                  <a:latin typeface="Huawei Sans" panose="020C0503030203020204" pitchFamily="34" charset="0"/>
                  <a:cs typeface="Huawei Sans" panose="020C0503030203020204" pitchFamily="34" charset="0"/>
                  <a:sym typeface="Huawei Sans" panose="020C0503030203020204" pitchFamily="34" charset="0"/>
                </a:endParaRPr>
              </a:p>
            </p:txBody>
          </p:sp>
        </p:grpSp>
        <p:sp>
          <p:nvSpPr>
            <p:cNvPr id="37" name="Oval 21">
              <a:extLst>
                <a:ext uri="{FF2B5EF4-FFF2-40B4-BE49-F238E27FC236}">
                  <a16:creationId xmlns:a16="http://schemas.microsoft.com/office/drawing/2014/main" id="{B958F775-F242-417F-9F28-B09991754BDF}"/>
                </a:ext>
              </a:extLst>
            </p:cNvPr>
            <p:cNvSpPr>
              <a:spLocks noChangeArrowheads="1"/>
            </p:cNvSpPr>
            <p:nvPr/>
          </p:nvSpPr>
          <p:spPr bwMode="auto">
            <a:xfrm>
              <a:off x="3506143" y="2745688"/>
              <a:ext cx="1215495" cy="640115"/>
            </a:xfrm>
            <a:prstGeom prst="ellipse">
              <a:avLst/>
            </a:prstGeom>
            <a:solidFill>
              <a:srgbClr val="8AB9B9">
                <a:lumMod val="20000"/>
                <a:lumOff val="80000"/>
              </a:srgbClr>
            </a:solidFill>
            <a:ln w="19050">
              <a:solidFill>
                <a:srgbClr val="000000"/>
              </a:solidFill>
              <a:round/>
              <a:headEnd/>
              <a:tailEnd/>
            </a:ln>
            <a:effectLst/>
          </p:spPr>
          <p:txBody>
            <a:bodyPr wrap="square" anchor="ctr">
              <a:noAutofit/>
            </a:bodyPr>
            <a:lstStyle/>
            <a:p>
              <a:pPr algn="ctr" defTabSz="914034" fontAlgn="ctr">
                <a:spcBef>
                  <a:spcPts val="792"/>
                </a:spcBef>
                <a:buSzPct val="50000"/>
              </a:pPr>
              <a:r>
                <a:rPr lang="en-US" sz="1600" b="1" dirty="0" err="1">
                  <a:solidFill>
                    <a:srgbClr val="000000"/>
                  </a:solidFill>
                  <a:latin typeface="Huawei Sans" panose="020C0503030203020204" pitchFamily="34" charset="0"/>
                  <a:cs typeface="Huawei Sans" panose="020C0503030203020204" pitchFamily="34" charset="0"/>
                </a:rPr>
                <a:t>Ctrl+A</a:t>
              </a:r>
              <a:endParaRPr lang="en-US" altLang="ko-KR" sz="1600" b="1"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8" name="Oval 21">
              <a:extLst>
                <a:ext uri="{FF2B5EF4-FFF2-40B4-BE49-F238E27FC236}">
                  <a16:creationId xmlns:a16="http://schemas.microsoft.com/office/drawing/2014/main" id="{25150656-B1B5-4467-8AEF-97898509D0D5}"/>
                </a:ext>
              </a:extLst>
            </p:cNvPr>
            <p:cNvSpPr>
              <a:spLocks noChangeArrowheads="1"/>
            </p:cNvSpPr>
            <p:nvPr/>
          </p:nvSpPr>
          <p:spPr bwMode="auto">
            <a:xfrm>
              <a:off x="6960508" y="4126341"/>
              <a:ext cx="936919" cy="640115"/>
            </a:xfrm>
            <a:prstGeom prst="ellipse">
              <a:avLst/>
            </a:prstGeom>
            <a:solidFill>
              <a:srgbClr val="8AB9B9">
                <a:lumMod val="20000"/>
                <a:lumOff val="80000"/>
              </a:srgbClr>
            </a:solidFill>
            <a:ln w="19050">
              <a:solidFill>
                <a:srgbClr val="000000"/>
              </a:solidFill>
              <a:round/>
              <a:headEnd/>
              <a:tailEnd/>
            </a:ln>
            <a:effectLst/>
          </p:spPr>
          <p:txBody>
            <a:bodyPr wrap="square" anchor="ctr">
              <a:noAutofit/>
            </a:bodyPr>
            <a:lstStyle/>
            <a:p>
              <a:pPr algn="ctr" defTabSz="914034" fontAlgn="ctr">
                <a:spcBef>
                  <a:spcPts val="792"/>
                </a:spcBef>
                <a:buSzPct val="50000"/>
              </a:pPr>
              <a:r>
                <a:rPr lang="en-US" sz="1600" dirty="0">
                  <a:latin typeface="Huawei Sans" panose="020C0503030203020204" pitchFamily="34" charset="0"/>
                  <a:cs typeface="Huawei Sans" panose="020C0503030203020204" pitchFamily="34" charset="0"/>
                </a:rPr>
                <a:t>q</a:t>
              </a:r>
              <a:endParaRPr lang="en-US" altLang="zh-CN" sz="16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9" name="Oval 21">
              <a:extLst>
                <a:ext uri="{FF2B5EF4-FFF2-40B4-BE49-F238E27FC236}">
                  <a16:creationId xmlns:a16="http://schemas.microsoft.com/office/drawing/2014/main" id="{48A38DC8-12D9-474F-94A5-A2CC06839985}"/>
                </a:ext>
              </a:extLst>
            </p:cNvPr>
            <p:cNvSpPr>
              <a:spLocks noChangeArrowheads="1"/>
            </p:cNvSpPr>
            <p:nvPr/>
          </p:nvSpPr>
          <p:spPr bwMode="auto">
            <a:xfrm>
              <a:off x="3506143" y="3962053"/>
              <a:ext cx="1008786" cy="640115"/>
            </a:xfrm>
            <a:prstGeom prst="ellipse">
              <a:avLst/>
            </a:prstGeom>
            <a:solidFill>
              <a:srgbClr val="8AB9B9">
                <a:lumMod val="20000"/>
                <a:lumOff val="80000"/>
              </a:srgbClr>
            </a:solidFill>
            <a:ln w="19050">
              <a:solidFill>
                <a:srgbClr val="000000"/>
              </a:solidFill>
              <a:round/>
              <a:headEnd/>
              <a:tailEnd/>
            </a:ln>
            <a:effectLst/>
          </p:spPr>
          <p:txBody>
            <a:bodyPr wrap="square" anchor="ctr">
              <a:noAutofit/>
            </a:bodyPr>
            <a:lstStyle/>
            <a:p>
              <a:pPr algn="just" defTabSz="914034" fontAlgn="ctr">
                <a:lnSpc>
                  <a:spcPct val="140000"/>
                </a:lnSpc>
                <a:spcBef>
                  <a:spcPts val="792"/>
                </a:spcBef>
                <a:buSzPct val="50000"/>
              </a:pPr>
              <a:r>
                <a:rPr lang="en-US"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endParaRPr lang="en-US" altLang="zh-CN" sz="1000" dirty="0">
                <a:solidFill>
                  <a:srgbClr val="494949"/>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0" name="矩形 39">
              <a:extLst>
                <a:ext uri="{FF2B5EF4-FFF2-40B4-BE49-F238E27FC236}">
                  <a16:creationId xmlns:a16="http://schemas.microsoft.com/office/drawing/2014/main" id="{FED8EEFC-5D64-41EB-9BFC-54DEEB270446}"/>
                </a:ext>
              </a:extLst>
            </p:cNvPr>
            <p:cNvSpPr/>
            <p:nvPr/>
          </p:nvSpPr>
          <p:spPr>
            <a:xfrm>
              <a:off x="7986755" y="4492178"/>
              <a:ext cx="2392430" cy="584775"/>
            </a:xfrm>
            <a:prstGeom prst="rect">
              <a:avLst/>
            </a:prstGeom>
          </p:spPr>
          <p:txBody>
            <a:bodyPr wrap="square">
              <a:noAutofit/>
            </a:bodyPr>
            <a:lstStyle/>
            <a:p>
              <a:pPr marL="285750" indent="-285750" defTabSz="914400" fontAlgn="ctr">
                <a:spcBef>
                  <a:spcPct val="0"/>
                </a:spcBef>
                <a:spcAft>
                  <a:spcPct val="0"/>
                </a:spcAft>
                <a:buFont typeface="Arial" panose="020B0604020202020204" pitchFamily="34" charset="0"/>
                <a:buChar char="•"/>
              </a:pPr>
              <a:r>
                <a:rPr lang="en-US" sz="1400" dirty="0">
                  <a:solidFill>
                    <a:srgbClr val="000000"/>
                  </a:solidFill>
                  <a:latin typeface="Huawei Sans" panose="020C0503030203020204" pitchFamily="34" charset="0"/>
                  <a:cs typeface="Huawei Sans" panose="020C0503030203020204" pitchFamily="34" charset="0"/>
                </a:rPr>
                <a:t>Exit the context-sensitive help page.</a:t>
              </a:r>
            </a:p>
          </p:txBody>
        </p:sp>
        <p:sp>
          <p:nvSpPr>
            <p:cNvPr id="41" name="Oval 21">
              <a:extLst>
                <a:ext uri="{FF2B5EF4-FFF2-40B4-BE49-F238E27FC236}">
                  <a16:creationId xmlns:a16="http://schemas.microsoft.com/office/drawing/2014/main" id="{4FA35FC6-5746-4EF0-A584-D4FD7903AA4A}"/>
                </a:ext>
              </a:extLst>
            </p:cNvPr>
            <p:cNvSpPr>
              <a:spLocks noChangeArrowheads="1"/>
            </p:cNvSpPr>
            <p:nvPr/>
          </p:nvSpPr>
          <p:spPr bwMode="auto">
            <a:xfrm>
              <a:off x="6944619" y="2815851"/>
              <a:ext cx="936919" cy="640115"/>
            </a:xfrm>
            <a:prstGeom prst="ellipse">
              <a:avLst/>
            </a:prstGeom>
            <a:solidFill>
              <a:srgbClr val="8AB9B9">
                <a:lumMod val="20000"/>
                <a:lumOff val="80000"/>
              </a:srgbClr>
            </a:solidFill>
            <a:ln w="19050">
              <a:solidFill>
                <a:srgbClr val="000000"/>
              </a:solidFill>
              <a:round/>
              <a:headEnd/>
              <a:tailEnd/>
            </a:ln>
            <a:effectLst/>
          </p:spPr>
          <p:txBody>
            <a:bodyPr wrap="square" anchor="ctr">
              <a:noAutofit/>
            </a:bodyPr>
            <a:lstStyle/>
            <a:p>
              <a:pPr algn="ctr" defTabSz="914034" fontAlgn="ctr">
                <a:spcBef>
                  <a:spcPts val="792"/>
                </a:spcBef>
                <a:buSzPct val="50000"/>
              </a:pPr>
              <a:r>
                <a:rPr lang="en-US" dirty="0">
                  <a:latin typeface="Huawei Sans" panose="020C0503030203020204" pitchFamily="34" charset="0"/>
                  <a:cs typeface="Huawei Sans" panose="020C0503030203020204" pitchFamily="34" charset="0"/>
                </a:rPr>
                <a:t>?</a:t>
              </a:r>
              <a:endParaRPr lang="en-US" altLang="zh-CN" sz="16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2" name="矩形 41">
              <a:extLst>
                <a:ext uri="{FF2B5EF4-FFF2-40B4-BE49-F238E27FC236}">
                  <a16:creationId xmlns:a16="http://schemas.microsoft.com/office/drawing/2014/main" id="{B90F9E4A-649E-4497-9567-F4A68E679F24}"/>
                </a:ext>
              </a:extLst>
            </p:cNvPr>
            <p:cNvSpPr/>
            <p:nvPr/>
          </p:nvSpPr>
          <p:spPr>
            <a:xfrm>
              <a:off x="3518523" y="4064880"/>
              <a:ext cx="1026217" cy="269907"/>
            </a:xfrm>
            <a:prstGeom prst="rect">
              <a:avLst/>
            </a:prstGeom>
          </p:spPr>
          <p:txBody>
            <a:bodyPr wrap="square">
              <a:noAutofit/>
            </a:bodyPr>
            <a:lstStyle/>
            <a:p>
              <a:pPr fontAlgn="ctr"/>
              <a:r>
                <a:rPr lang="en-US" sz="1200" b="1" dirty="0" err="1">
                  <a:solidFill>
                    <a:srgbClr val="000000"/>
                  </a:solidFill>
                  <a:latin typeface="Huawei Sans" panose="020C0503030203020204" pitchFamily="34" charset="0"/>
                  <a:cs typeface="Huawei Sans" panose="020C0503030203020204" pitchFamily="34" charset="0"/>
                </a:rPr>
                <a:t>PageDown</a:t>
              </a: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3" name="矩形 42">
              <a:extLst>
                <a:ext uri="{FF2B5EF4-FFF2-40B4-BE49-F238E27FC236}">
                  <a16:creationId xmlns:a16="http://schemas.microsoft.com/office/drawing/2014/main" id="{54A656DA-ED74-400B-BFEC-3D0F6F3E0354}"/>
                </a:ext>
              </a:extLst>
            </p:cNvPr>
            <p:cNvSpPr/>
            <p:nvPr/>
          </p:nvSpPr>
          <p:spPr>
            <a:xfrm>
              <a:off x="3625057" y="4094076"/>
              <a:ext cx="889872" cy="102155"/>
            </a:xfrm>
            <a:prstGeom prst="rect">
              <a:avLst/>
            </a:prstGeom>
          </p:spPr>
          <p:txBody>
            <a:bodyPr wrap="square">
              <a:noAutofit/>
            </a:bodyPr>
            <a:lstStyle/>
            <a:p>
              <a:pPr fontAlgn="ctr"/>
              <a:endParaRPr lang="en-US" sz="1200" b="1" dirty="0">
                <a:solidFill>
                  <a:srgbClr val="000000"/>
                </a:solidFill>
                <a:latin typeface="Huawei Sans" panose="020C0503030203020204" pitchFamily="34" charset="0"/>
                <a:cs typeface="Huawei Sans" panose="020C0503030203020204" pitchFamily="34" charset="0"/>
              </a:endParaRPr>
            </a:p>
            <a:p>
              <a:pPr fontAlgn="ctr"/>
              <a:r>
                <a:rPr lang="en-US" sz="1200" b="1" dirty="0" err="1">
                  <a:solidFill>
                    <a:srgbClr val="000000"/>
                  </a:solidFill>
                  <a:latin typeface="Huawei Sans" panose="020C0503030203020204" pitchFamily="34" charset="0"/>
                  <a:cs typeface="Huawei Sans" panose="020C0503030203020204" pitchFamily="34" charset="0"/>
                </a:rPr>
                <a:t>PageUp</a:t>
              </a: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4" name="矩形 43">
              <a:extLst>
                <a:ext uri="{FF2B5EF4-FFF2-40B4-BE49-F238E27FC236}">
                  <a16:creationId xmlns:a16="http://schemas.microsoft.com/office/drawing/2014/main" id="{316C182D-AB1B-4280-89D5-D485BF8B7027}"/>
                </a:ext>
              </a:extLst>
            </p:cNvPr>
            <p:cNvSpPr/>
            <p:nvPr/>
          </p:nvSpPr>
          <p:spPr>
            <a:xfrm>
              <a:off x="719829" y="4099019"/>
              <a:ext cx="2881210" cy="830997"/>
            </a:xfrm>
            <a:prstGeom prst="rect">
              <a:avLst/>
            </a:prstGeom>
          </p:spPr>
          <p:txBody>
            <a:bodyPr wrap="square">
              <a:noAutofit/>
            </a:bodyPr>
            <a:lstStyle/>
            <a:p>
              <a:pPr marL="285750" indent="-285750" fontAlgn="ctr">
                <a:buFont typeface="Arial" panose="020B0604020202020204" pitchFamily="34" charset="0"/>
                <a:buChar char="•"/>
              </a:pPr>
              <a:r>
                <a:rPr lang="en-US" sz="1400" dirty="0">
                  <a:solidFill>
                    <a:srgbClr val="000000"/>
                  </a:solidFill>
                  <a:latin typeface="Huawei Sans" panose="020C0503030203020204" pitchFamily="34" charset="0"/>
                  <a:cs typeface="Huawei Sans" panose="020C0503030203020204" pitchFamily="34" charset="0"/>
                </a:rPr>
                <a:t>You can turn pages on the context-sensitive help page.</a:t>
              </a:r>
            </a:p>
          </p:txBody>
        </p:sp>
      </p:grpSp>
    </p:spTree>
    <p:extLst>
      <p:ext uri="{BB962C8B-B14F-4D97-AF65-F5344CB8AC3E}">
        <p14:creationId xmlns:p14="http://schemas.microsoft.com/office/powerpoint/2010/main" val="3521632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dirty="0">
                <a:latin typeface="+mj-ea"/>
                <a:ea typeface="+mj-ea"/>
                <a:cs typeface="Huawei Sans" panose="020C0503030203020204" pitchFamily="34" charset="0"/>
              </a:rPr>
              <a:t>CLI Command Filtering</a:t>
            </a:r>
          </a:p>
        </p:txBody>
      </p:sp>
      <p:grpSp>
        <p:nvGrpSpPr>
          <p:cNvPr id="24" name="组合 23"/>
          <p:cNvGrpSpPr/>
          <p:nvPr/>
        </p:nvGrpSpPr>
        <p:grpSpPr>
          <a:xfrm>
            <a:off x="1361577" y="1498445"/>
            <a:ext cx="9092233" cy="4509519"/>
            <a:chOff x="347223" y="1641315"/>
            <a:chExt cx="10949426" cy="4824373"/>
          </a:xfrm>
        </p:grpSpPr>
        <p:pic>
          <p:nvPicPr>
            <p:cNvPr id="25" name="Picture 4" descr="F:\2012项目\美化图标\平面\0421png\43\未标题-1.png"/>
            <p:cNvPicPr>
              <a:picLocks noChangeAspect="1" noChangeArrowheads="1"/>
            </p:cNvPicPr>
            <p:nvPr/>
          </p:nvPicPr>
          <p:blipFill>
            <a:blip r:embed="rId3" cstate="print">
              <a:duotone>
                <a:srgbClr val="E2FFCA">
                  <a:shade val="45000"/>
                  <a:satMod val="135000"/>
                </a:srgbClr>
                <a:prstClr val="white"/>
              </a:duotone>
            </a:blip>
            <a:srcRect/>
            <a:stretch>
              <a:fillRect/>
            </a:stretch>
          </p:blipFill>
          <p:spPr bwMode="auto">
            <a:xfrm>
              <a:off x="4298328" y="1641315"/>
              <a:ext cx="6998321" cy="744964"/>
            </a:xfrm>
            <a:prstGeom prst="rect">
              <a:avLst/>
            </a:prstGeom>
            <a:noFill/>
            <a:ln w="9525">
              <a:noFill/>
              <a:miter lim="800000"/>
              <a:headEnd/>
              <a:tailEnd/>
            </a:ln>
          </p:spPr>
        </p:pic>
        <p:sp>
          <p:nvSpPr>
            <p:cNvPr id="26" name="五边形 25"/>
            <p:cNvSpPr/>
            <p:nvPr/>
          </p:nvSpPr>
          <p:spPr bwMode="auto">
            <a:xfrm>
              <a:off x="3121232" y="1709506"/>
              <a:ext cx="1560759" cy="523680"/>
            </a:xfrm>
            <a:prstGeom prst="homePlate">
              <a:avLst>
                <a:gd name="adj" fmla="val 22181"/>
              </a:avLst>
            </a:prstGeom>
            <a:solidFill>
              <a:schemeClr val="bg1">
                <a:lumMod val="85000"/>
              </a:schemeClr>
            </a:solidFill>
            <a:ln>
              <a:no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7" tIns="45719" rIns="91437" bIns="45719" numCol="1" rtlCol="0" anchor="t" anchorCtr="0" compatLnSpc="1">
              <a:prstTxWarp prst="textNoShape">
                <a:avLst/>
              </a:prstTxWarp>
            </a:bodyPr>
            <a:lstStyle/>
            <a:p>
              <a:pPr marL="0" marR="0" lvl="0" indent="0" defTabSz="914339" eaLnBrk="1" fontAlgn="base" latinLnBrk="0" hangingPunct="1">
                <a:lnSpc>
                  <a:spcPct val="100000"/>
                </a:lnSpc>
                <a:spcBef>
                  <a:spcPct val="0"/>
                </a:spcBef>
                <a:spcAft>
                  <a:spcPct val="0"/>
                </a:spcAft>
                <a:buClr>
                  <a:srgbClr val="CC9900"/>
                </a:buClr>
                <a:buSzTx/>
                <a:buFont typeface="Wingdings" pitchFamily="2" charset="2"/>
                <a:buChar char="n"/>
                <a:tabLst/>
                <a:defRPr/>
              </a:pPr>
              <a:endParaRPr kumimoji="0" lang="zh-CN" altLang="en-US" b="1" i="0" u="none" strike="noStrike" kern="0" cap="none" spc="0" normalizeH="0" noProof="0">
                <a:ln>
                  <a:noFill/>
                </a:ln>
                <a:solidFill>
                  <a:prstClr val="black"/>
                </a:solidFill>
                <a:effectLst/>
                <a:uLnTx/>
                <a:uFillTx/>
                <a:latin typeface="Huawei Sans" panose="020C0503030203020204" pitchFamily="34" charset="0"/>
                <a:cs typeface="Huawei Sans" panose="020C0503030203020204" pitchFamily="34" charset="0"/>
                <a:sym typeface="+mn-lt"/>
              </a:endParaRPr>
            </a:p>
          </p:txBody>
        </p:sp>
        <p:sp>
          <p:nvSpPr>
            <p:cNvPr id="27" name="Rectangle 5"/>
            <p:cNvSpPr>
              <a:spLocks noChangeArrowheads="1"/>
            </p:cNvSpPr>
            <p:nvPr/>
          </p:nvSpPr>
          <p:spPr bwMode="gray">
            <a:xfrm>
              <a:off x="3204497" y="1769561"/>
              <a:ext cx="1301141" cy="395119"/>
            </a:xfrm>
            <a:prstGeom prst="rect">
              <a:avLst/>
            </a:prstGeom>
            <a:noFill/>
            <a:ln w="9525">
              <a:noFill/>
              <a:miter lim="800000"/>
              <a:headEnd/>
              <a:tailEnd/>
            </a:ln>
          </p:spPr>
          <p:txBody>
            <a:bodyPr wrap="square">
              <a:spAutoFit/>
            </a:bodyPr>
            <a:lstStyle/>
            <a:p>
              <a:pPr algn="ctr"/>
              <a:r>
                <a:rPr u="none" dirty="0">
                  <a:solidFill>
                    <a:srgbClr val="080808"/>
                  </a:solidFill>
                  <a:latin typeface="Huawei Sans" panose="020C0503030203020204" pitchFamily="34" charset="0"/>
                  <a:cs typeface="Huawei Sans" panose="020C0503030203020204" pitchFamily="34" charset="0"/>
                </a:rPr>
                <a:t>Purpose</a:t>
              </a:r>
              <a:endParaRPr lang="en-US" altLang="zh-CN" dirty="0">
                <a:solidFill>
                  <a:srgbClr val="080808"/>
                </a:solidFill>
                <a:latin typeface="Huawei Sans" panose="020C0503030203020204" pitchFamily="34" charset="0"/>
                <a:cs typeface="Huawei Sans" panose="020C0503030203020204" pitchFamily="34" charset="0"/>
                <a:sym typeface="+mn-lt"/>
              </a:endParaRPr>
            </a:p>
          </p:txBody>
        </p:sp>
        <p:cxnSp>
          <p:nvCxnSpPr>
            <p:cNvPr id="28" name="AutoShape 12"/>
            <p:cNvCxnSpPr>
              <a:cxnSpLocks noChangeShapeType="1"/>
            </p:cNvCxnSpPr>
            <p:nvPr/>
          </p:nvCxnSpPr>
          <p:spPr bwMode="gray">
            <a:xfrm rot="5400000" flipH="1" flipV="1">
              <a:off x="2010830" y="2043050"/>
              <a:ext cx="1214478" cy="1035069"/>
            </a:xfrm>
            <a:prstGeom prst="bentConnector3">
              <a:avLst>
                <a:gd name="adj1" fmla="val 99149"/>
              </a:avLst>
            </a:prstGeom>
            <a:noFill/>
            <a:ln w="9525">
              <a:solidFill>
                <a:schemeClr val="tx1"/>
              </a:solidFill>
              <a:miter lim="800000"/>
              <a:headEnd/>
              <a:tailEnd/>
            </a:ln>
          </p:spPr>
        </p:cxnSp>
        <p:cxnSp>
          <p:nvCxnSpPr>
            <p:cNvPr id="29" name="AutoShape 13"/>
            <p:cNvCxnSpPr>
              <a:cxnSpLocks noChangeShapeType="1"/>
            </p:cNvCxnSpPr>
            <p:nvPr/>
          </p:nvCxnSpPr>
          <p:spPr bwMode="gray">
            <a:xfrm rot="16200000" flipH="1">
              <a:off x="1909581" y="4211252"/>
              <a:ext cx="1402606" cy="1020700"/>
            </a:xfrm>
            <a:prstGeom prst="bentConnector3">
              <a:avLst>
                <a:gd name="adj1" fmla="val 100706"/>
              </a:avLst>
            </a:prstGeom>
            <a:noFill/>
            <a:ln w="9525">
              <a:solidFill>
                <a:srgbClr val="080808"/>
              </a:solidFill>
              <a:miter lim="800000"/>
              <a:headEnd/>
              <a:tailEnd/>
            </a:ln>
          </p:spPr>
        </p:cxnSp>
        <p:grpSp>
          <p:nvGrpSpPr>
            <p:cNvPr id="30" name="Group 47"/>
            <p:cNvGrpSpPr>
              <a:grpSpLocks/>
            </p:cNvGrpSpPr>
            <p:nvPr/>
          </p:nvGrpSpPr>
          <p:grpSpPr bwMode="auto">
            <a:xfrm>
              <a:off x="654410" y="2875438"/>
              <a:ext cx="1574987" cy="1635312"/>
              <a:chOff x="478" y="1689"/>
              <a:chExt cx="1210" cy="1278"/>
            </a:xfrm>
          </p:grpSpPr>
          <p:pic>
            <p:nvPicPr>
              <p:cNvPr id="42" name="Picture 48" descr="light_shadow"/>
              <p:cNvPicPr>
                <a:picLocks noChangeAspect="1" noChangeArrowheads="1"/>
              </p:cNvPicPr>
              <p:nvPr/>
            </p:nvPicPr>
            <p:blipFill>
              <a:blip r:embed="rId4" cstate="email">
                <a:lum bright="-78000" contrast="-78000"/>
                <a:extLst>
                  <a:ext uri="{28A0092B-C50C-407E-A947-70E740481C1C}">
                    <a14:useLocalDpi xmlns:a14="http://schemas.microsoft.com/office/drawing/2010/main"/>
                  </a:ext>
                </a:extLst>
              </a:blip>
              <a:srcRect/>
              <a:stretch>
                <a:fillRect/>
              </a:stretch>
            </p:blipFill>
            <p:spPr bwMode="gray">
              <a:xfrm>
                <a:off x="593" y="2691"/>
                <a:ext cx="996" cy="276"/>
              </a:xfrm>
              <a:prstGeom prst="rect">
                <a:avLst/>
              </a:prstGeom>
              <a:noFill/>
              <a:ln w="9525">
                <a:noFill/>
                <a:miter lim="800000"/>
                <a:headEnd/>
                <a:tailEnd/>
              </a:ln>
            </p:spPr>
          </p:pic>
          <p:pic>
            <p:nvPicPr>
              <p:cNvPr id="43" name="Picture 49" descr="circuler_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gray">
              <a:xfrm>
                <a:off x="478" y="1689"/>
                <a:ext cx="1210" cy="1178"/>
              </a:xfrm>
              <a:prstGeom prst="rect">
                <a:avLst/>
              </a:prstGeom>
              <a:noFill/>
              <a:ln w="9525">
                <a:noFill/>
                <a:miter lim="800000"/>
                <a:headEnd/>
                <a:tailEnd/>
              </a:ln>
            </p:spPr>
          </p:pic>
          <p:sp>
            <p:nvSpPr>
              <p:cNvPr id="44" name="Oval 50"/>
              <p:cNvSpPr>
                <a:spLocks noChangeArrowheads="1"/>
              </p:cNvSpPr>
              <p:nvPr/>
            </p:nvSpPr>
            <p:spPr bwMode="gray">
              <a:xfrm>
                <a:off x="478" y="1689"/>
                <a:ext cx="1202" cy="1182"/>
              </a:xfrm>
              <a:prstGeom prst="ellipse">
                <a:avLst/>
              </a:prstGeom>
              <a:gradFill rotWithShape="1">
                <a:gsLst>
                  <a:gs pos="0">
                    <a:srgbClr val="004B66">
                      <a:alpha val="89999"/>
                    </a:srgbClr>
                  </a:gs>
                  <a:gs pos="50000">
                    <a:srgbClr val="6AC1FC">
                      <a:alpha val="55000"/>
                    </a:srgbClr>
                  </a:gs>
                  <a:gs pos="100000">
                    <a:srgbClr val="004B66">
                      <a:alpha val="89999"/>
                    </a:srgbClr>
                  </a:gs>
                </a:gsLst>
                <a:lin ang="5400000" scaled="1"/>
              </a:gradFill>
              <a:ln w="9525" algn="ctr">
                <a:noFill/>
                <a:round/>
                <a:headEnd/>
                <a:tailEnd/>
              </a:ln>
              <a:effectLst/>
            </p:spPr>
            <p:txBody>
              <a:bodyPr wrap="none" anchor="ctr"/>
              <a:lstStyle/>
              <a:p>
                <a:pPr>
                  <a:defRPr/>
                </a:pPr>
                <a:endParaRPr lang="zh-CN" altLang="en-US">
                  <a:latin typeface="Huawei Sans" panose="020C0503030203020204" pitchFamily="34" charset="0"/>
                  <a:cs typeface="Huawei Sans" panose="020C0503030203020204" pitchFamily="34" charset="0"/>
                  <a:sym typeface="+mn-lt"/>
                </a:endParaRPr>
              </a:p>
            </p:txBody>
          </p:sp>
          <p:sp>
            <p:nvSpPr>
              <p:cNvPr id="45" name="Freeform 51"/>
              <p:cNvSpPr>
                <a:spLocks/>
              </p:cNvSpPr>
              <p:nvPr/>
            </p:nvSpPr>
            <p:spPr bwMode="gray">
              <a:xfrm>
                <a:off x="602" y="1713"/>
                <a:ext cx="945" cy="409"/>
              </a:xfrm>
              <a:custGeom>
                <a:avLst/>
                <a:gdLst>
                  <a:gd name="T0" fmla="*/ 931 w 1321"/>
                  <a:gd name="T1" fmla="*/ 230 h 712"/>
                  <a:gd name="T2" fmla="*/ 942 w 1321"/>
                  <a:gd name="T3" fmla="*/ 254 h 712"/>
                  <a:gd name="T4" fmla="*/ 945 w 1321"/>
                  <a:gd name="T5" fmla="*/ 276 h 712"/>
                  <a:gd name="T6" fmla="*/ 941 w 1321"/>
                  <a:gd name="T7" fmla="*/ 296 h 712"/>
                  <a:gd name="T8" fmla="*/ 929 w 1321"/>
                  <a:gd name="T9" fmla="*/ 316 h 712"/>
                  <a:gd name="T10" fmla="*/ 910 w 1321"/>
                  <a:gd name="T11" fmla="*/ 333 h 712"/>
                  <a:gd name="T12" fmla="*/ 886 w 1321"/>
                  <a:gd name="T13" fmla="*/ 347 h 712"/>
                  <a:gd name="T14" fmla="*/ 856 w 1321"/>
                  <a:gd name="T15" fmla="*/ 361 h 712"/>
                  <a:gd name="T16" fmla="*/ 821 w 1321"/>
                  <a:gd name="T17" fmla="*/ 373 h 712"/>
                  <a:gd name="T18" fmla="*/ 781 w 1321"/>
                  <a:gd name="T19" fmla="*/ 383 h 712"/>
                  <a:gd name="T20" fmla="*/ 738 w 1321"/>
                  <a:gd name="T21" fmla="*/ 392 h 712"/>
                  <a:gd name="T22" fmla="*/ 692 w 1321"/>
                  <a:gd name="T23" fmla="*/ 399 h 712"/>
                  <a:gd name="T24" fmla="*/ 641 w 1321"/>
                  <a:gd name="T25" fmla="*/ 404 h 712"/>
                  <a:gd name="T26" fmla="*/ 589 w 1321"/>
                  <a:gd name="T27" fmla="*/ 408 h 712"/>
                  <a:gd name="T28" fmla="*/ 569 w 1321"/>
                  <a:gd name="T29" fmla="*/ 409 h 712"/>
                  <a:gd name="T30" fmla="*/ 341 w 1321"/>
                  <a:gd name="T31" fmla="*/ 409 h 712"/>
                  <a:gd name="T32" fmla="*/ 338 w 1321"/>
                  <a:gd name="T33" fmla="*/ 409 h 712"/>
                  <a:gd name="T34" fmla="*/ 293 w 1321"/>
                  <a:gd name="T35" fmla="*/ 407 h 712"/>
                  <a:gd name="T36" fmla="*/ 249 w 1321"/>
                  <a:gd name="T37" fmla="*/ 404 h 712"/>
                  <a:gd name="T38" fmla="*/ 207 w 1321"/>
                  <a:gd name="T39" fmla="*/ 400 h 712"/>
                  <a:gd name="T40" fmla="*/ 168 w 1321"/>
                  <a:gd name="T41" fmla="*/ 396 h 712"/>
                  <a:gd name="T42" fmla="*/ 133 w 1321"/>
                  <a:gd name="T43" fmla="*/ 389 h 712"/>
                  <a:gd name="T44" fmla="*/ 101 w 1321"/>
                  <a:gd name="T45" fmla="*/ 381 h 712"/>
                  <a:gd name="T46" fmla="*/ 73 w 1321"/>
                  <a:gd name="T47" fmla="*/ 372 h 712"/>
                  <a:gd name="T48" fmla="*/ 48 w 1321"/>
                  <a:gd name="T49" fmla="*/ 362 h 712"/>
                  <a:gd name="T50" fmla="*/ 28 w 1321"/>
                  <a:gd name="T51" fmla="*/ 349 h 712"/>
                  <a:gd name="T52" fmla="*/ 13 w 1321"/>
                  <a:gd name="T53" fmla="*/ 335 h 712"/>
                  <a:gd name="T54" fmla="*/ 4 w 1321"/>
                  <a:gd name="T55" fmla="*/ 318 h 712"/>
                  <a:gd name="T56" fmla="*/ 0 w 1321"/>
                  <a:gd name="T57" fmla="*/ 301 h 712"/>
                  <a:gd name="T58" fmla="*/ 0 w 1321"/>
                  <a:gd name="T59" fmla="*/ 299 h 712"/>
                  <a:gd name="T60" fmla="*/ 3 w 1321"/>
                  <a:gd name="T61" fmla="*/ 280 h 712"/>
                  <a:gd name="T62" fmla="*/ 11 w 1321"/>
                  <a:gd name="T63" fmla="*/ 256 h 712"/>
                  <a:gd name="T64" fmla="*/ 36 w 1321"/>
                  <a:gd name="T65" fmla="*/ 213 h 712"/>
                  <a:gd name="T66" fmla="*/ 67 w 1321"/>
                  <a:gd name="T67" fmla="*/ 172 h 712"/>
                  <a:gd name="T68" fmla="*/ 105 w 1321"/>
                  <a:gd name="T69" fmla="*/ 135 h 712"/>
                  <a:gd name="T70" fmla="*/ 146 w 1321"/>
                  <a:gd name="T71" fmla="*/ 101 h 712"/>
                  <a:gd name="T72" fmla="*/ 193 w 1321"/>
                  <a:gd name="T73" fmla="*/ 72 h 712"/>
                  <a:gd name="T74" fmla="*/ 244 w 1321"/>
                  <a:gd name="T75" fmla="*/ 47 h 712"/>
                  <a:gd name="T76" fmla="*/ 297 w 1321"/>
                  <a:gd name="T77" fmla="*/ 27 h 712"/>
                  <a:gd name="T78" fmla="*/ 356 w 1321"/>
                  <a:gd name="T79" fmla="*/ 12 h 712"/>
                  <a:gd name="T80" fmla="*/ 416 w 1321"/>
                  <a:gd name="T81" fmla="*/ 3 h 712"/>
                  <a:gd name="T82" fmla="*/ 477 w 1321"/>
                  <a:gd name="T83" fmla="*/ 0 h 712"/>
                  <a:gd name="T84" fmla="*/ 477 w 1321"/>
                  <a:gd name="T85" fmla="*/ 0 h 712"/>
                  <a:gd name="T86" fmla="*/ 543 w 1321"/>
                  <a:gd name="T87" fmla="*/ 3 h 712"/>
                  <a:gd name="T88" fmla="*/ 606 w 1321"/>
                  <a:gd name="T89" fmla="*/ 13 h 712"/>
                  <a:gd name="T90" fmla="*/ 667 w 1321"/>
                  <a:gd name="T91" fmla="*/ 30 h 712"/>
                  <a:gd name="T92" fmla="*/ 723 w 1321"/>
                  <a:gd name="T93" fmla="*/ 52 h 712"/>
                  <a:gd name="T94" fmla="*/ 774 w 1321"/>
                  <a:gd name="T95" fmla="*/ 79 h 712"/>
                  <a:gd name="T96" fmla="*/ 822 w 1321"/>
                  <a:gd name="T97" fmla="*/ 111 h 712"/>
                  <a:gd name="T98" fmla="*/ 864 w 1321"/>
                  <a:gd name="T99" fmla="*/ 147 h 712"/>
                  <a:gd name="T100" fmla="*/ 900 w 1321"/>
                  <a:gd name="T101" fmla="*/ 187 h 712"/>
                  <a:gd name="T102" fmla="*/ 931 w 1321"/>
                  <a:gd name="T103" fmla="*/ 230 h 712"/>
                  <a:gd name="T104" fmla="*/ 931 w 1321"/>
                  <a:gd name="T105" fmla="*/ 230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7CBFE0"/>
                  </a:gs>
                </a:gsLst>
                <a:lin ang="5400000" scaled="1"/>
              </a:gradFill>
              <a:ln w="0">
                <a:noFill/>
                <a:round/>
                <a:headEnd/>
                <a:tailEnd/>
              </a:ln>
            </p:spPr>
            <p:txBody>
              <a:bodyPr/>
              <a:lstStyle/>
              <a:p>
                <a:endParaRPr lang="zh-CN" altLang="en-US">
                  <a:latin typeface="Huawei Sans" panose="020C0503030203020204" pitchFamily="34" charset="0"/>
                  <a:cs typeface="Huawei Sans" panose="020C0503030203020204" pitchFamily="34" charset="0"/>
                  <a:sym typeface="+mn-lt"/>
                </a:endParaRPr>
              </a:p>
            </p:txBody>
          </p:sp>
        </p:grpSp>
        <p:sp>
          <p:nvSpPr>
            <p:cNvPr id="31" name="Rectangle 52"/>
            <p:cNvSpPr>
              <a:spLocks noChangeArrowheads="1"/>
            </p:cNvSpPr>
            <p:nvPr/>
          </p:nvSpPr>
          <p:spPr bwMode="auto">
            <a:xfrm>
              <a:off x="347223" y="3292367"/>
              <a:ext cx="2167231" cy="691458"/>
            </a:xfrm>
            <a:prstGeom prst="rect">
              <a:avLst/>
            </a:prstGeom>
            <a:noFill/>
            <a:ln w="9525">
              <a:noFill/>
              <a:miter lim="800000"/>
              <a:headEnd/>
              <a:tailEnd/>
            </a:ln>
          </p:spPr>
          <p:txBody>
            <a:bodyPr wrap="square">
              <a:spAutoFit/>
            </a:bodyPr>
            <a:lstStyle/>
            <a:p>
              <a:pPr algn="ctr"/>
              <a:r>
                <a:rPr b="1" dirty="0">
                  <a:latin typeface="Huawei Sans" panose="020C0503030203020204" pitchFamily="34" charset="0"/>
                  <a:cs typeface="Huawei Sans" panose="020C0503030203020204" pitchFamily="34" charset="0"/>
                </a:rPr>
                <a:t>Filtering function</a:t>
              </a:r>
              <a:endParaRPr lang="en-US" altLang="zh-CN" b="1" dirty="0">
                <a:latin typeface="Huawei Sans" panose="020C0503030203020204" pitchFamily="34" charset="0"/>
                <a:cs typeface="Huawei Sans" panose="020C0503030203020204" pitchFamily="34" charset="0"/>
                <a:sym typeface="+mn-lt"/>
              </a:endParaRPr>
            </a:p>
          </p:txBody>
        </p:sp>
        <p:pic>
          <p:nvPicPr>
            <p:cNvPr id="32" name="Picture 4" descr="F:\2012项目\美化图标\平面\0421png\43\未标题-1.png"/>
            <p:cNvPicPr>
              <a:picLocks noChangeAspect="1" noChangeArrowheads="1"/>
            </p:cNvPicPr>
            <p:nvPr/>
          </p:nvPicPr>
          <p:blipFill>
            <a:blip r:embed="rId3" cstate="print">
              <a:duotone>
                <a:srgbClr val="E2FFCA">
                  <a:shade val="45000"/>
                  <a:satMod val="135000"/>
                </a:srgbClr>
                <a:prstClr val="white"/>
              </a:duotone>
            </a:blip>
            <a:srcRect/>
            <a:stretch>
              <a:fillRect/>
            </a:stretch>
          </p:blipFill>
          <p:spPr bwMode="auto">
            <a:xfrm>
              <a:off x="4266785" y="4968189"/>
              <a:ext cx="7029864" cy="1278800"/>
            </a:xfrm>
            <a:prstGeom prst="rect">
              <a:avLst/>
            </a:prstGeom>
            <a:noFill/>
            <a:ln w="9525">
              <a:noFill/>
              <a:miter lim="800000"/>
              <a:headEnd/>
              <a:tailEnd/>
            </a:ln>
          </p:spPr>
        </p:pic>
        <p:sp>
          <p:nvSpPr>
            <p:cNvPr id="33" name="矩形 32"/>
            <p:cNvSpPr/>
            <p:nvPr/>
          </p:nvSpPr>
          <p:spPr>
            <a:xfrm>
              <a:off x="4681993" y="1663389"/>
              <a:ext cx="6223113" cy="691458"/>
            </a:xfrm>
            <a:prstGeom prst="rect">
              <a:avLst/>
            </a:prstGeom>
          </p:spPr>
          <p:txBody>
            <a:bodyPr wrap="square">
              <a:spAutoFit/>
            </a:bodyPr>
            <a:lstStyle/>
            <a:p>
              <a:r>
                <a:rPr u="none" dirty="0">
                  <a:latin typeface="Huawei Sans" panose="020C0503030203020204" pitchFamily="34" charset="0"/>
                  <a:cs typeface="Huawei Sans" panose="020C0503030203020204" pitchFamily="34" charset="0"/>
                </a:rPr>
                <a:t>Redundant information is deleted, and valid content is displayed as required.</a:t>
              </a:r>
            </a:p>
          </p:txBody>
        </p:sp>
        <p:sp>
          <p:nvSpPr>
            <p:cNvPr id="34" name="矩形 33"/>
            <p:cNvSpPr/>
            <p:nvPr/>
          </p:nvSpPr>
          <p:spPr>
            <a:xfrm>
              <a:off x="4595993" y="5083596"/>
              <a:ext cx="6309111" cy="1382092"/>
            </a:xfrm>
            <a:prstGeom prst="rect">
              <a:avLst/>
            </a:prstGeom>
          </p:spPr>
          <p:txBody>
            <a:bodyPr wrap="square">
              <a:spAutoFit/>
            </a:bodyPr>
            <a:lstStyle/>
            <a:p>
              <a:pPr marL="285750" indent="-285750">
                <a:lnSpc>
                  <a:spcPct val="150000"/>
                </a:lnSpc>
                <a:buFont typeface="Arial" panose="020B0604020202020204" pitchFamily="34" charset="0"/>
                <a:buChar char="•"/>
              </a:pPr>
              <a:r>
                <a:rPr u="none" dirty="0" err="1">
                  <a:latin typeface="Huawei Sans" panose="020C0503030203020204" pitchFamily="34" charset="0"/>
                  <a:cs typeface="Huawei Sans" panose="020C0503030203020204" pitchFamily="34" charset="0"/>
                </a:rPr>
                <a:t>filterColumn</a:t>
              </a:r>
              <a:r>
                <a:rPr u="none" dirty="0">
                  <a:latin typeface="Huawei Sans" panose="020C0503030203020204" pitchFamily="34" charset="0"/>
                  <a:cs typeface="Huawei Sans" panose="020C0503030203020204" pitchFamily="34" charset="0"/>
                </a:rPr>
                <a:t>    column filtering command</a:t>
              </a:r>
              <a:endParaRPr lang="en-US" altLang="zh-CN" dirty="0">
                <a:latin typeface="Huawei Sans" panose="020C0503030203020204" pitchFamily="34" charset="0"/>
                <a:cs typeface="Huawei Sans" panose="020C0503030203020204" pitchFamily="34" charset="0"/>
                <a:sym typeface="+mn-lt"/>
              </a:endParaRPr>
            </a:p>
            <a:p>
              <a:pPr marL="285750" indent="-285750">
                <a:lnSpc>
                  <a:spcPct val="150000"/>
                </a:lnSpc>
                <a:buFont typeface="Arial" panose="020B0604020202020204" pitchFamily="34" charset="0"/>
                <a:buChar char="•"/>
              </a:pPr>
              <a:r>
                <a:rPr u="none" dirty="0" err="1">
                  <a:latin typeface="Huawei Sans" panose="020C0503030203020204" pitchFamily="34" charset="0"/>
                  <a:cs typeface="Huawei Sans" panose="020C0503030203020204" pitchFamily="34" charset="0"/>
                </a:rPr>
                <a:t>filterRow</a:t>
              </a:r>
              <a:r>
                <a:rPr u="none" dirty="0">
                  <a:latin typeface="Huawei Sans" panose="020C0503030203020204" pitchFamily="34" charset="0"/>
                  <a:cs typeface="Huawei Sans" panose="020C0503030203020204" pitchFamily="34" charset="0"/>
                </a:rPr>
                <a:t>         row filtering command</a:t>
              </a:r>
              <a:endParaRPr lang="en-US" altLang="zh-CN" dirty="0">
                <a:latin typeface="Huawei Sans" panose="020C0503030203020204" pitchFamily="34" charset="0"/>
                <a:cs typeface="Huawei Sans" panose="020C0503030203020204" pitchFamily="34" charset="0"/>
                <a:sym typeface="+mn-lt"/>
              </a:endParaRPr>
            </a:p>
            <a:p>
              <a:pPr marL="285750" indent="-285750">
                <a:lnSpc>
                  <a:spcPct val="150000"/>
                </a:lnSpc>
                <a:buFont typeface="Arial" panose="020B0604020202020204" pitchFamily="34" charset="0"/>
                <a:buChar char="•"/>
              </a:pPr>
              <a:endParaRPr lang="zh-CN" altLang="en-US" dirty="0">
                <a:latin typeface="Huawei Sans" panose="020C0503030203020204" pitchFamily="34" charset="0"/>
                <a:cs typeface="Huawei Sans" panose="020C0503030203020204" pitchFamily="34" charset="0"/>
                <a:sym typeface="+mn-lt"/>
              </a:endParaRPr>
            </a:p>
          </p:txBody>
        </p:sp>
        <p:cxnSp>
          <p:nvCxnSpPr>
            <p:cNvPr id="35" name="直接连接符 34"/>
            <p:cNvCxnSpPr>
              <a:stCxn id="44" idx="6"/>
            </p:cNvCxnSpPr>
            <p:nvPr/>
          </p:nvCxnSpPr>
          <p:spPr>
            <a:xfrm flipV="1">
              <a:off x="2218984" y="3619500"/>
              <a:ext cx="943692" cy="12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6" name="Picture 4" descr="F:\2012项目\美化图标\平面\0421png\43\未标题-1.png"/>
            <p:cNvPicPr>
              <a:picLocks noChangeAspect="1" noChangeArrowheads="1"/>
            </p:cNvPicPr>
            <p:nvPr/>
          </p:nvPicPr>
          <p:blipFill>
            <a:blip r:embed="rId3" cstate="print">
              <a:duotone>
                <a:srgbClr val="E2FFCA">
                  <a:shade val="45000"/>
                  <a:satMod val="135000"/>
                </a:srgbClr>
                <a:prstClr val="white"/>
              </a:duotone>
            </a:blip>
            <a:srcRect/>
            <a:stretch>
              <a:fillRect/>
            </a:stretch>
          </p:blipFill>
          <p:spPr bwMode="auto">
            <a:xfrm>
              <a:off x="4266783" y="3331947"/>
              <a:ext cx="7029865" cy="744964"/>
            </a:xfrm>
            <a:prstGeom prst="rect">
              <a:avLst/>
            </a:prstGeom>
            <a:noFill/>
            <a:ln w="9525">
              <a:noFill/>
              <a:miter lim="800000"/>
              <a:headEnd/>
              <a:tailEnd/>
            </a:ln>
          </p:spPr>
        </p:pic>
        <p:sp>
          <p:nvSpPr>
            <p:cNvPr id="37" name="五边形 36"/>
            <p:cNvSpPr/>
            <p:nvPr/>
          </p:nvSpPr>
          <p:spPr bwMode="auto">
            <a:xfrm>
              <a:off x="3111876" y="3396430"/>
              <a:ext cx="1560759" cy="523680"/>
            </a:xfrm>
            <a:prstGeom prst="homePlate">
              <a:avLst>
                <a:gd name="adj" fmla="val 22181"/>
              </a:avLst>
            </a:prstGeom>
            <a:solidFill>
              <a:schemeClr val="accent2">
                <a:lumMod val="20000"/>
                <a:lumOff val="80000"/>
              </a:schemeClr>
            </a:solidFill>
            <a:ln>
              <a:no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7" tIns="45719" rIns="91437" bIns="45719" numCol="1" rtlCol="0" anchor="t" anchorCtr="0" compatLnSpc="1">
              <a:prstTxWarp prst="textNoShape">
                <a:avLst/>
              </a:prstTxWarp>
            </a:bodyPr>
            <a:lstStyle/>
            <a:p>
              <a:pPr marL="0" marR="0" lvl="0" indent="0" defTabSz="914339" eaLnBrk="1" fontAlgn="base" latinLnBrk="0" hangingPunct="1">
                <a:lnSpc>
                  <a:spcPct val="100000"/>
                </a:lnSpc>
                <a:spcBef>
                  <a:spcPct val="0"/>
                </a:spcBef>
                <a:spcAft>
                  <a:spcPct val="0"/>
                </a:spcAft>
                <a:buClr>
                  <a:srgbClr val="CC9900"/>
                </a:buClr>
                <a:buSzTx/>
                <a:buFont typeface="Wingdings" pitchFamily="2" charset="2"/>
                <a:buChar char="n"/>
                <a:tabLst/>
                <a:defRPr/>
              </a:pPr>
              <a:endParaRPr kumimoji="0" lang="zh-CN" altLang="en-US" b="1" i="0" u="none" strike="noStrike" kern="0" cap="none" spc="0" normalizeH="0" noProof="0">
                <a:ln>
                  <a:noFill/>
                </a:ln>
                <a:solidFill>
                  <a:prstClr val="black"/>
                </a:solidFill>
                <a:effectLst/>
                <a:uLnTx/>
                <a:uFillTx/>
                <a:latin typeface="Huawei Sans" panose="020C0503030203020204" pitchFamily="34" charset="0"/>
                <a:cs typeface="Huawei Sans" panose="020C0503030203020204" pitchFamily="34" charset="0"/>
                <a:sym typeface="+mn-lt"/>
              </a:endParaRPr>
            </a:p>
          </p:txBody>
        </p:sp>
        <p:sp>
          <p:nvSpPr>
            <p:cNvPr id="38" name="Rectangle 5"/>
            <p:cNvSpPr>
              <a:spLocks noChangeArrowheads="1"/>
            </p:cNvSpPr>
            <p:nvPr/>
          </p:nvSpPr>
          <p:spPr bwMode="gray">
            <a:xfrm>
              <a:off x="2971001" y="3449936"/>
              <a:ext cx="1768133" cy="395119"/>
            </a:xfrm>
            <a:prstGeom prst="rect">
              <a:avLst/>
            </a:prstGeom>
            <a:noFill/>
            <a:ln w="9525">
              <a:noFill/>
              <a:miter lim="800000"/>
              <a:headEnd/>
              <a:tailEnd/>
            </a:ln>
          </p:spPr>
          <p:txBody>
            <a:bodyPr wrap="square">
              <a:spAutoFit/>
            </a:bodyPr>
            <a:lstStyle/>
            <a:p>
              <a:pPr algn="ctr"/>
              <a:r>
                <a:rPr u="none" dirty="0">
                  <a:solidFill>
                    <a:srgbClr val="080808"/>
                  </a:solidFill>
                  <a:latin typeface="Huawei Sans" panose="020C0503030203020204" pitchFamily="34" charset="0"/>
                  <a:cs typeface="Huawei Sans" panose="020C0503030203020204" pitchFamily="34" charset="0"/>
                </a:rPr>
                <a:t>How to Use</a:t>
              </a:r>
              <a:endParaRPr lang="en-US" altLang="zh-CN" dirty="0">
                <a:solidFill>
                  <a:srgbClr val="080808"/>
                </a:solidFill>
                <a:latin typeface="Huawei Sans" panose="020C0503030203020204" pitchFamily="34" charset="0"/>
                <a:cs typeface="Huawei Sans" panose="020C0503030203020204" pitchFamily="34" charset="0"/>
                <a:sym typeface="+mn-lt"/>
              </a:endParaRPr>
            </a:p>
          </p:txBody>
        </p:sp>
        <p:sp>
          <p:nvSpPr>
            <p:cNvPr id="39" name="矩形 38"/>
            <p:cNvSpPr/>
            <p:nvPr/>
          </p:nvSpPr>
          <p:spPr>
            <a:xfrm>
              <a:off x="4649977" y="3352297"/>
              <a:ext cx="6263473" cy="691458"/>
            </a:xfrm>
            <a:prstGeom prst="rect">
              <a:avLst/>
            </a:prstGeom>
          </p:spPr>
          <p:txBody>
            <a:bodyPr wrap="square">
              <a:spAutoFit/>
            </a:bodyPr>
            <a:lstStyle/>
            <a:p>
              <a:r>
                <a:rPr u="none" dirty="0">
                  <a:latin typeface="Huawei Sans" panose="020C0503030203020204" pitchFamily="34" charset="0"/>
                  <a:cs typeface="Huawei Sans" panose="020C0503030203020204" pitchFamily="34" charset="0"/>
                </a:rPr>
                <a:t>After entering the complete query command, enter </a:t>
              </a:r>
              <a:r>
                <a:rPr b="1" u="none" dirty="0">
                  <a:latin typeface="Huawei Sans" panose="020C0503030203020204" pitchFamily="34" charset="0"/>
                  <a:cs typeface="Huawei Sans" panose="020C0503030203020204" pitchFamily="34" charset="0"/>
                </a:rPr>
                <a:t>|</a:t>
              </a:r>
              <a:r>
                <a:rPr u="none" dirty="0">
                  <a:latin typeface="Huawei Sans" panose="020C0503030203020204" pitchFamily="34" charset="0"/>
                  <a:cs typeface="Huawei Sans" panose="020C0503030203020204" pitchFamily="34" charset="0"/>
                </a:rPr>
                <a:t> and press </a:t>
              </a:r>
              <a:r>
                <a:rPr b="1" u="none" dirty="0">
                  <a:latin typeface="Huawei Sans" panose="020C0503030203020204" pitchFamily="34" charset="0"/>
                  <a:cs typeface="Huawei Sans" panose="020C0503030203020204" pitchFamily="34" charset="0"/>
                </a:rPr>
                <a:t>Tab</a:t>
              </a:r>
              <a:r>
                <a:rPr u="none" dirty="0">
                  <a:latin typeface="Huawei Sans" panose="020C0503030203020204" pitchFamily="34" charset="0"/>
                  <a:cs typeface="Huawei Sans" panose="020C0503030203020204" pitchFamily="34" charset="0"/>
                </a:rPr>
                <a:t> or the space bar.</a:t>
              </a:r>
            </a:p>
          </p:txBody>
        </p:sp>
        <p:sp>
          <p:nvSpPr>
            <p:cNvPr id="40" name="五边形 39"/>
            <p:cNvSpPr/>
            <p:nvPr/>
          </p:nvSpPr>
          <p:spPr bwMode="auto">
            <a:xfrm>
              <a:off x="3035234" y="5207242"/>
              <a:ext cx="1560759" cy="523680"/>
            </a:xfrm>
            <a:prstGeom prst="homePlate">
              <a:avLst>
                <a:gd name="adj" fmla="val 22181"/>
              </a:avLst>
            </a:prstGeom>
            <a:solidFill>
              <a:schemeClr val="bg1">
                <a:lumMod val="85000"/>
              </a:schemeClr>
            </a:solidFill>
            <a:ln>
              <a:no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7" tIns="45719" rIns="91437" bIns="45719" numCol="1" rtlCol="0" anchor="t" anchorCtr="0" compatLnSpc="1">
              <a:prstTxWarp prst="textNoShape">
                <a:avLst/>
              </a:prstTxWarp>
            </a:bodyPr>
            <a:lstStyle/>
            <a:p>
              <a:pPr marL="0" marR="0" lvl="0" indent="0" defTabSz="914339" eaLnBrk="1" fontAlgn="base" latinLnBrk="0" hangingPunct="1">
                <a:lnSpc>
                  <a:spcPct val="100000"/>
                </a:lnSpc>
                <a:spcBef>
                  <a:spcPct val="0"/>
                </a:spcBef>
                <a:spcAft>
                  <a:spcPct val="0"/>
                </a:spcAft>
                <a:buClr>
                  <a:srgbClr val="CC9900"/>
                </a:buClr>
                <a:buSzTx/>
                <a:buFont typeface="Wingdings" pitchFamily="2" charset="2"/>
                <a:buChar char="n"/>
                <a:tabLst/>
                <a:defRPr/>
              </a:pPr>
              <a:endParaRPr kumimoji="0" lang="zh-CN" altLang="en-US" b="1" i="0" u="none" strike="noStrike" kern="0" cap="none" spc="0" normalizeH="0" noProof="0">
                <a:ln>
                  <a:noFill/>
                </a:ln>
                <a:solidFill>
                  <a:prstClr val="black"/>
                </a:solidFill>
                <a:effectLst/>
                <a:uLnTx/>
                <a:uFillTx/>
                <a:latin typeface="Huawei Sans" panose="020C0503030203020204" pitchFamily="34" charset="0"/>
                <a:cs typeface="Huawei Sans" panose="020C0503030203020204" pitchFamily="34" charset="0"/>
                <a:sym typeface="+mn-lt"/>
              </a:endParaRPr>
            </a:p>
          </p:txBody>
        </p:sp>
        <p:sp>
          <p:nvSpPr>
            <p:cNvPr id="41" name="Rectangle 5"/>
            <p:cNvSpPr>
              <a:spLocks noChangeArrowheads="1"/>
            </p:cNvSpPr>
            <p:nvPr/>
          </p:nvSpPr>
          <p:spPr bwMode="gray">
            <a:xfrm>
              <a:off x="2894954" y="5123352"/>
              <a:ext cx="1749976" cy="691458"/>
            </a:xfrm>
            <a:prstGeom prst="rect">
              <a:avLst/>
            </a:prstGeom>
            <a:noFill/>
            <a:ln w="9525">
              <a:noFill/>
              <a:miter lim="800000"/>
              <a:headEnd/>
              <a:tailEnd/>
            </a:ln>
          </p:spPr>
          <p:txBody>
            <a:bodyPr wrap="square">
              <a:spAutoFit/>
            </a:bodyPr>
            <a:lstStyle/>
            <a:p>
              <a:pPr algn="ctr"/>
              <a:r>
                <a:rPr u="none" dirty="0">
                  <a:solidFill>
                    <a:srgbClr val="080808"/>
                  </a:solidFill>
                  <a:latin typeface="Huawei Sans" panose="020C0503030203020204" pitchFamily="34" charset="0"/>
                  <a:cs typeface="Huawei Sans" panose="020C0503030203020204" pitchFamily="34" charset="0"/>
                </a:rPr>
                <a:t>Related Commands</a:t>
              </a:r>
              <a:endParaRPr lang="en-US" altLang="zh-CN" dirty="0">
                <a:solidFill>
                  <a:srgbClr val="080808"/>
                </a:solidFill>
                <a:latin typeface="Huawei Sans" panose="020C0503030203020204" pitchFamily="34" charset="0"/>
                <a:cs typeface="Huawei Sans" panose="020C0503030203020204" pitchFamily="34" charset="0"/>
                <a:sym typeface="+mn-lt"/>
              </a:endParaRPr>
            </a:p>
          </p:txBody>
        </p:sp>
      </p:grpSp>
    </p:spTree>
    <p:extLst>
      <p:ext uri="{BB962C8B-B14F-4D97-AF65-F5344CB8AC3E}">
        <p14:creationId xmlns:p14="http://schemas.microsoft.com/office/powerpoint/2010/main" val="3425432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u="none" dirty="0">
                <a:latin typeface="+mj-ea"/>
                <a:ea typeface="+mj-ea"/>
                <a:cs typeface="Huawei Sans" panose="020C0503030203020204" pitchFamily="34" charset="0"/>
              </a:rPr>
              <a:t>CLI Column Filtering Command - filterColumn</a:t>
            </a:r>
            <a:endParaRPr lang="zh-CN" altLang="en-US" dirty="0">
              <a:latin typeface="+mj-ea"/>
              <a:ea typeface="+mj-ea"/>
              <a:cs typeface="Huawei Sans" panose="020C0503030203020204" pitchFamily="34" charset="0"/>
              <a:sym typeface="+mn-lt"/>
            </a:endParaRPr>
          </a:p>
        </p:txBody>
      </p:sp>
      <p:cxnSp>
        <p:nvCxnSpPr>
          <p:cNvPr id="5" name="直接连接符 4"/>
          <p:cNvCxnSpPr/>
          <p:nvPr/>
        </p:nvCxnSpPr>
        <p:spPr>
          <a:xfrm>
            <a:off x="4816996" y="1863893"/>
            <a:ext cx="803542" cy="0"/>
          </a:xfrm>
          <a:prstGeom prst="line">
            <a:avLst/>
          </a:prstGeom>
          <a:ln w="38100">
            <a:solidFill>
              <a:srgbClr val="C7000B"/>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style>
          <a:lnRef idx="2">
            <a:schemeClr val="dk1"/>
          </a:lnRef>
          <a:fillRef idx="0">
            <a:schemeClr val="dk1"/>
          </a:fillRef>
          <a:effectRef idx="1">
            <a:schemeClr val="dk1"/>
          </a:effectRef>
          <a:fontRef idx="minor">
            <a:schemeClr val="tx1"/>
          </a:fontRef>
        </p:style>
      </p:cxnSp>
      <p:cxnSp>
        <p:nvCxnSpPr>
          <p:cNvPr id="6" name="直接连接符 5"/>
          <p:cNvCxnSpPr/>
          <p:nvPr/>
        </p:nvCxnSpPr>
        <p:spPr>
          <a:xfrm>
            <a:off x="5865094" y="1869557"/>
            <a:ext cx="803542" cy="0"/>
          </a:xfrm>
          <a:prstGeom prst="line">
            <a:avLst/>
          </a:prstGeom>
          <a:ln w="38100">
            <a:solidFill>
              <a:srgbClr val="C7000B"/>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style>
          <a:lnRef idx="2">
            <a:schemeClr val="dk1"/>
          </a:lnRef>
          <a:fillRef idx="0">
            <a:schemeClr val="dk1"/>
          </a:fillRef>
          <a:effectRef idx="1">
            <a:schemeClr val="dk1"/>
          </a:effectRef>
          <a:fontRef idx="minor">
            <a:schemeClr val="tx1"/>
          </a:fontRef>
        </p:style>
      </p:cxnSp>
      <p:cxnSp>
        <p:nvCxnSpPr>
          <p:cNvPr id="7" name="直接连接符 6"/>
          <p:cNvCxnSpPr/>
          <p:nvPr/>
        </p:nvCxnSpPr>
        <p:spPr>
          <a:xfrm>
            <a:off x="7105067" y="1863893"/>
            <a:ext cx="1423523" cy="0"/>
          </a:xfrm>
          <a:prstGeom prst="line">
            <a:avLst/>
          </a:prstGeom>
          <a:ln w="38100">
            <a:solidFill>
              <a:srgbClr val="C7000B"/>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style>
          <a:lnRef idx="2">
            <a:schemeClr val="dk1"/>
          </a:lnRef>
          <a:fillRef idx="0">
            <a:schemeClr val="dk1"/>
          </a:fillRef>
          <a:effectRef idx="1">
            <a:schemeClr val="dk1"/>
          </a:effectRef>
          <a:fontRef idx="minor">
            <a:schemeClr val="tx1"/>
          </a:fontRef>
        </p:style>
      </p:cxnSp>
      <p:sp>
        <p:nvSpPr>
          <p:cNvPr id="9" name="矩形 8"/>
          <p:cNvSpPr/>
          <p:nvPr/>
        </p:nvSpPr>
        <p:spPr>
          <a:xfrm>
            <a:off x="5101528" y="2322175"/>
            <a:ext cx="1338572" cy="307777"/>
          </a:xfrm>
          <a:prstGeom prst="rect">
            <a:avLst/>
          </a:prstGeom>
          <a:ln>
            <a:noFill/>
          </a:ln>
        </p:spPr>
        <p:txBody>
          <a:bodyPr wrap="none">
            <a:spAutoFit/>
          </a:bodyPr>
          <a:lstStyle/>
          <a:p>
            <a:r>
              <a:rPr sz="1400" dirty="0">
                <a:latin typeface="Huawei Sans" panose="020C0503030203020204" pitchFamily="34" charset="0"/>
                <a:cs typeface="Huawei Sans" panose="020C0503030203020204" pitchFamily="34" charset="0"/>
              </a:rPr>
              <a:t>Choose either.</a:t>
            </a:r>
            <a:endParaRPr lang="zh-CN" altLang="en-US" sz="1400" dirty="0">
              <a:latin typeface="Huawei Sans" panose="020C0503030203020204" pitchFamily="34" charset="0"/>
              <a:cs typeface="Huawei Sans" panose="020C0503030203020204" pitchFamily="34" charset="0"/>
              <a:sym typeface="+mn-lt"/>
            </a:endParaRPr>
          </a:p>
        </p:txBody>
      </p:sp>
      <p:sp>
        <p:nvSpPr>
          <p:cNvPr id="10" name="圆角矩形 9"/>
          <p:cNvSpPr/>
          <p:nvPr/>
        </p:nvSpPr>
        <p:spPr>
          <a:xfrm>
            <a:off x="5151591" y="2294087"/>
            <a:ext cx="1228108" cy="35592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sym typeface="+mn-lt"/>
            </a:endParaRPr>
          </a:p>
        </p:txBody>
      </p:sp>
      <p:pic>
        <p:nvPicPr>
          <p:cNvPr id="11" name="Picture 4" descr="F:\2012项目\美化图标\平面\0421png\43\未标题-1.png"/>
          <p:cNvPicPr>
            <a:picLocks noChangeAspect="1" noChangeArrowheads="1"/>
          </p:cNvPicPr>
          <p:nvPr/>
        </p:nvPicPr>
        <p:blipFill>
          <a:blip r:embed="rId3" cstate="print">
            <a:duotone>
              <a:srgbClr val="E2FFCA">
                <a:shade val="45000"/>
                <a:satMod val="135000"/>
              </a:srgbClr>
              <a:prstClr val="white"/>
            </a:duotone>
          </a:blip>
          <a:srcRect/>
          <a:stretch>
            <a:fillRect/>
          </a:stretch>
        </p:blipFill>
        <p:spPr bwMode="auto">
          <a:xfrm>
            <a:off x="1987450" y="2749108"/>
            <a:ext cx="3811709" cy="1202190"/>
          </a:xfrm>
          <a:prstGeom prst="rect">
            <a:avLst/>
          </a:prstGeom>
          <a:noFill/>
          <a:ln w="9525">
            <a:noFill/>
            <a:miter lim="800000"/>
            <a:headEnd/>
            <a:tailEnd/>
          </a:ln>
        </p:spPr>
      </p:pic>
      <p:sp>
        <p:nvSpPr>
          <p:cNvPr id="12" name="矩形 11"/>
          <p:cNvSpPr/>
          <p:nvPr/>
        </p:nvSpPr>
        <p:spPr>
          <a:xfrm>
            <a:off x="2207763" y="2815518"/>
            <a:ext cx="3371082" cy="1405513"/>
          </a:xfrm>
          <a:prstGeom prst="rect">
            <a:avLst/>
          </a:prstGeom>
        </p:spPr>
        <p:txBody>
          <a:bodyPr wrap="square">
            <a:spAutoFit/>
          </a:bodyPr>
          <a:lstStyle/>
          <a:p>
            <a:pPr defTabSz="914034" fontAlgn="ctr">
              <a:spcBef>
                <a:spcPts val="792"/>
              </a:spcBef>
              <a:buSzPct val="50000"/>
            </a:pPr>
            <a:r>
              <a:rPr sz="1400" b="1" u="none" dirty="0">
                <a:latin typeface="Huawei Sans" panose="020C0503030203020204" pitchFamily="34" charset="0"/>
                <a:cs typeface="Huawei Sans" panose="020C0503030203020204" pitchFamily="34" charset="0"/>
              </a:rPr>
              <a:t>exclude</a:t>
            </a:r>
            <a:r>
              <a:rPr sz="1400" u="none" dirty="0">
                <a:latin typeface="Huawei Sans" panose="020C0503030203020204" pitchFamily="34" charset="0"/>
                <a:cs typeface="Huawei Sans" panose="020C0503030203020204" pitchFamily="34" charset="0"/>
              </a:rPr>
              <a:t>: Filter out information that does not need to be displayed.</a:t>
            </a:r>
            <a:endParaRPr lang="en-US" altLang="zh-CN" sz="1400" dirty="0">
              <a:latin typeface="Huawei Sans" panose="020C0503030203020204" pitchFamily="34" charset="0"/>
              <a:cs typeface="Huawei Sans" panose="020C0503030203020204" pitchFamily="34" charset="0"/>
              <a:sym typeface="+mn-lt"/>
            </a:endParaRPr>
          </a:p>
          <a:p>
            <a:pPr defTabSz="914034" fontAlgn="ctr">
              <a:spcBef>
                <a:spcPts val="792"/>
              </a:spcBef>
              <a:buSzPct val="50000"/>
            </a:pPr>
            <a:r>
              <a:rPr sz="1400" b="1" u="none" dirty="0">
                <a:latin typeface="Huawei Sans" panose="020C0503030203020204" pitchFamily="34" charset="0"/>
                <a:cs typeface="Huawei Sans" panose="020C0503030203020204" pitchFamily="34" charset="0"/>
              </a:rPr>
              <a:t>Include</a:t>
            </a:r>
            <a:r>
              <a:rPr sz="1400" u="none" dirty="0">
                <a:latin typeface="Huawei Sans" panose="020C0503030203020204" pitchFamily="34" charset="0"/>
                <a:cs typeface="Huawei Sans" panose="020C0503030203020204" pitchFamily="34" charset="0"/>
              </a:rPr>
              <a:t>: Only the columns to be displayed are reserved.</a:t>
            </a:r>
            <a:endParaRPr lang="en-US" altLang="zh-CN" sz="1400" dirty="0">
              <a:latin typeface="Huawei Sans" panose="020C0503030203020204" pitchFamily="34" charset="0"/>
              <a:cs typeface="Huawei Sans" panose="020C0503030203020204" pitchFamily="34" charset="0"/>
              <a:sym typeface="+mn-lt"/>
            </a:endParaRPr>
          </a:p>
          <a:p>
            <a:pPr defTabSz="914034" fontAlgn="ctr">
              <a:spcBef>
                <a:spcPts val="792"/>
              </a:spcBef>
              <a:buSzPct val="50000"/>
            </a:pPr>
            <a:endParaRPr lang="en-US" altLang="zh-CN" sz="1600" dirty="0">
              <a:latin typeface="Huawei Sans" panose="020C0503030203020204" pitchFamily="34" charset="0"/>
              <a:cs typeface="Huawei Sans" panose="020C0503030203020204" pitchFamily="34" charset="0"/>
              <a:sym typeface="+mn-lt"/>
            </a:endParaRPr>
          </a:p>
        </p:txBody>
      </p:sp>
      <p:sp>
        <p:nvSpPr>
          <p:cNvPr id="13" name="左箭头 12"/>
          <p:cNvSpPr/>
          <p:nvPr/>
        </p:nvSpPr>
        <p:spPr bwMode="auto">
          <a:xfrm rot="16200000">
            <a:off x="7659190" y="2000135"/>
            <a:ext cx="315277" cy="191464"/>
          </a:xfrm>
          <a:prstGeom prst="leftArrow">
            <a:avLst/>
          </a:prstGeom>
          <a:solidFill>
            <a:srgbClr val="C00000"/>
          </a:solidFill>
          <a:ln w="9525" cap="flat" cmpd="sng" algn="ctr">
            <a:solidFill>
              <a:srgbClr val="C7000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t" latinLnBrk="0" hangingPunct="1">
              <a:lnSpc>
                <a:spcPct val="100000"/>
              </a:lnSpc>
              <a:spcBef>
                <a:spcPct val="0"/>
              </a:spcBef>
              <a:spcAft>
                <a:spcPct val="0"/>
              </a:spcAft>
              <a:buClrTx/>
              <a:buSzTx/>
              <a:buFontTx/>
              <a:buNone/>
              <a:tabLst/>
              <a:defRPr/>
            </a:pPr>
            <a:endParaRPr kumimoji="0" lang="zh-CN" altLang="en-US" sz="1000" b="0" i="0" u="none" strike="noStrike" kern="0" cap="none" spc="0" normalizeH="0" noProof="0">
              <a:ln>
                <a:noFill/>
              </a:ln>
              <a:solidFill>
                <a:srgbClr val="000000"/>
              </a:solidFill>
              <a:effectLst/>
              <a:uLnTx/>
              <a:uFillTx/>
              <a:latin typeface="Huawei Sans" panose="020C0503030203020204" pitchFamily="34" charset="0"/>
              <a:cs typeface="Huawei Sans" panose="020C0503030203020204" pitchFamily="34" charset="0"/>
              <a:sym typeface="+mn-lt"/>
            </a:endParaRPr>
          </a:p>
        </p:txBody>
      </p:sp>
      <p:sp>
        <p:nvSpPr>
          <p:cNvPr id="14" name="矩形 13"/>
          <p:cNvSpPr/>
          <p:nvPr/>
        </p:nvSpPr>
        <p:spPr>
          <a:xfrm>
            <a:off x="7105067" y="2225888"/>
            <a:ext cx="1868121" cy="523220"/>
          </a:xfrm>
          <a:prstGeom prst="rect">
            <a:avLst/>
          </a:prstGeom>
        </p:spPr>
        <p:txBody>
          <a:bodyPr wrap="square">
            <a:spAutoFit/>
          </a:bodyPr>
          <a:lstStyle/>
          <a:p>
            <a:r>
              <a:rPr sz="1400" dirty="0">
                <a:latin typeface="Huawei Sans" panose="020C0503030203020204" pitchFamily="34" charset="0"/>
                <a:cs typeface="Huawei Sans" panose="020C0503030203020204" pitchFamily="34" charset="0"/>
              </a:rPr>
              <a:t>Columns available for filtering</a:t>
            </a:r>
          </a:p>
        </p:txBody>
      </p:sp>
      <p:sp>
        <p:nvSpPr>
          <p:cNvPr id="15" name="圆角矩形 14"/>
          <p:cNvSpPr/>
          <p:nvPr/>
        </p:nvSpPr>
        <p:spPr>
          <a:xfrm>
            <a:off x="7067679" y="2294087"/>
            <a:ext cx="1678997" cy="410104"/>
          </a:xfrm>
          <a:prstGeom prst="roundRect">
            <a:avLst/>
          </a:prstGeom>
          <a:no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sym typeface="+mn-lt"/>
            </a:endParaRPr>
          </a:p>
        </p:txBody>
      </p:sp>
      <p:pic>
        <p:nvPicPr>
          <p:cNvPr id="16" name="Picture 4" descr="F:\2012项目\美化图标\平面\0421png\43\未标题-1.png"/>
          <p:cNvPicPr>
            <a:picLocks noChangeAspect="1" noChangeArrowheads="1"/>
          </p:cNvPicPr>
          <p:nvPr/>
        </p:nvPicPr>
        <p:blipFill>
          <a:blip r:embed="rId3" cstate="print">
            <a:duotone>
              <a:srgbClr val="E2FFCA">
                <a:shade val="45000"/>
                <a:satMod val="135000"/>
              </a:srgbClr>
              <a:prstClr val="white"/>
            </a:duotone>
          </a:blip>
          <a:srcRect/>
          <a:stretch>
            <a:fillRect/>
          </a:stretch>
        </p:blipFill>
        <p:spPr bwMode="auto">
          <a:xfrm>
            <a:off x="6622736" y="2749108"/>
            <a:ext cx="3811709" cy="1202190"/>
          </a:xfrm>
          <a:prstGeom prst="rect">
            <a:avLst/>
          </a:prstGeom>
          <a:noFill/>
          <a:ln w="9525">
            <a:noFill/>
            <a:miter lim="800000"/>
            <a:headEnd/>
            <a:tailEnd/>
          </a:ln>
        </p:spPr>
      </p:pic>
      <p:sp>
        <p:nvSpPr>
          <p:cNvPr id="17" name="矩形 16"/>
          <p:cNvSpPr/>
          <p:nvPr/>
        </p:nvSpPr>
        <p:spPr>
          <a:xfrm>
            <a:off x="6751088" y="3025309"/>
            <a:ext cx="3683357" cy="584775"/>
          </a:xfrm>
          <a:prstGeom prst="rect">
            <a:avLst/>
          </a:prstGeom>
        </p:spPr>
        <p:txBody>
          <a:bodyPr wrap="square">
            <a:spAutoFit/>
          </a:bodyPr>
          <a:lstStyle/>
          <a:p>
            <a:pPr defTabSz="914034" fontAlgn="ctr">
              <a:spcBef>
                <a:spcPts val="792"/>
              </a:spcBef>
              <a:buSzPct val="50000"/>
            </a:pPr>
            <a:r>
              <a:rPr sz="1600" u="none" dirty="0">
                <a:latin typeface="Huawei Sans" panose="020C0503030203020204" pitchFamily="34" charset="0"/>
                <a:cs typeface="Huawei Sans" panose="020C0503030203020204" pitchFamily="34" charset="0"/>
              </a:rPr>
              <a:t>If multiple columns are involved, they are separated by commas (,).</a:t>
            </a:r>
          </a:p>
        </p:txBody>
      </p:sp>
      <p:sp>
        <p:nvSpPr>
          <p:cNvPr id="20" name="左大括号 19"/>
          <p:cNvSpPr/>
          <p:nvPr/>
        </p:nvSpPr>
        <p:spPr>
          <a:xfrm rot="16200000">
            <a:off x="5721460" y="1606786"/>
            <a:ext cx="205961" cy="878909"/>
          </a:xfrm>
          <a:prstGeom prst="leftBrace">
            <a:avLst/>
          </a:prstGeom>
          <a:ln w="28575">
            <a:solidFill>
              <a:srgbClr val="C7000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cs typeface="Huawei Sans" panose="020C0503030203020204" pitchFamily="34" charset="0"/>
              <a:sym typeface="+mn-lt"/>
            </a:endParaRPr>
          </a:p>
        </p:txBody>
      </p:sp>
      <p:sp>
        <p:nvSpPr>
          <p:cNvPr id="21" name="文本框 20"/>
          <p:cNvSpPr txBox="1"/>
          <p:nvPr/>
        </p:nvSpPr>
        <p:spPr>
          <a:xfrm>
            <a:off x="1279876" y="4140332"/>
            <a:ext cx="5383966" cy="1754326"/>
          </a:xfrm>
          <a:prstGeom prst="rect">
            <a:avLst/>
          </a:prstGeom>
          <a:solidFill>
            <a:schemeClr val="bg1">
              <a:lumMod val="85000"/>
            </a:schemeClr>
          </a:solidFill>
          <a:ln>
            <a:noFill/>
          </a:ln>
        </p:spPr>
        <p:txBody>
          <a:bodyPr wrap="square" rtlCol="0">
            <a:spAutoFit/>
          </a:bodyPr>
          <a:lstStyle/>
          <a:p>
            <a:r>
              <a:rPr sz="1200" u="none" dirty="0">
                <a:latin typeface="Huawei Sans" panose="020C0503030203020204" pitchFamily="34" charset="0"/>
                <a:cs typeface="Huawei Sans" panose="020C0503030203020204" pitchFamily="34" charset="0"/>
              </a:rPr>
              <a:t>admin:/&gt;show </a:t>
            </a:r>
            <a:r>
              <a:rPr sz="1200" u="none" dirty="0" err="1">
                <a:latin typeface="Huawei Sans" panose="020C0503030203020204" pitchFamily="34" charset="0"/>
                <a:cs typeface="Huawei Sans" panose="020C0503030203020204" pitchFamily="34" charset="0"/>
              </a:rPr>
              <a:t>bbu</a:t>
            </a:r>
            <a:r>
              <a:rPr sz="1200" u="none" dirty="0">
                <a:latin typeface="Huawei Sans" panose="020C0503030203020204" pitchFamily="34" charset="0"/>
                <a:cs typeface="Huawei Sans" panose="020C0503030203020204" pitchFamily="34" charset="0"/>
              </a:rPr>
              <a:t> </a:t>
            </a:r>
            <a:r>
              <a:rPr sz="1200" u="none" dirty="0" err="1">
                <a:latin typeface="Huawei Sans" panose="020C0503030203020204" pitchFamily="34" charset="0"/>
                <a:cs typeface="Huawei Sans" panose="020C0503030203020204" pitchFamily="34" charset="0"/>
              </a:rPr>
              <a:t>general|filterColumn</a:t>
            </a:r>
            <a:r>
              <a:rPr sz="1200" u="none" dirty="0">
                <a:latin typeface="Huawei Sans" panose="020C0503030203020204" pitchFamily="34" charset="0"/>
                <a:cs typeface="Huawei Sans" panose="020C0503030203020204" pitchFamily="34" charset="0"/>
              </a:rPr>
              <a:t> exclude//Press </a:t>
            </a:r>
            <a:r>
              <a:rPr lang="en-US" altLang="zh-CN" sz="1200" u="none" dirty="0">
                <a:latin typeface="Huawei Sans" panose="020C0503030203020204" pitchFamily="34" charset="0"/>
                <a:cs typeface="Huawei Sans" panose="020C0503030203020204" pitchFamily="34" charset="0"/>
              </a:rPr>
              <a:t>"</a:t>
            </a:r>
            <a:r>
              <a:rPr sz="1200" u="none" dirty="0">
                <a:latin typeface="Huawei Sans" panose="020C0503030203020204" pitchFamily="34" charset="0"/>
                <a:cs typeface="Huawei Sans" panose="020C0503030203020204" pitchFamily="34" charset="0"/>
              </a:rPr>
              <a:t>Tab</a:t>
            </a:r>
            <a:r>
              <a:rPr lang="en-US" altLang="zh-CN" sz="1200" u="none" dirty="0">
                <a:latin typeface="Huawei Sans" panose="020C0503030203020204" pitchFamily="34" charset="0"/>
                <a:cs typeface="Huawei Sans" panose="020C0503030203020204" pitchFamily="34" charset="0"/>
              </a:rPr>
              <a:t>"</a:t>
            </a:r>
            <a:endParaRPr sz="1200" u="none" dirty="0">
              <a:latin typeface="Huawei Sans" panose="020C0503030203020204" pitchFamily="34" charset="0"/>
              <a:cs typeface="Huawei Sans" panose="020C0503030203020204" pitchFamily="34" charset="0"/>
            </a:endParaRPr>
          </a:p>
          <a:p>
            <a:r>
              <a:rPr sz="1200" u="none" dirty="0">
                <a:latin typeface="Huawei Sans" panose="020C0503030203020204" pitchFamily="34" charset="0"/>
                <a:cs typeface="Huawei Sans" panose="020C0503030203020204" pitchFamily="34" charset="0"/>
              </a:rPr>
              <a:t>&lt;</a:t>
            </a:r>
            <a:r>
              <a:rPr sz="1200" u="none" dirty="0" err="1">
                <a:latin typeface="Huawei Sans" panose="020C0503030203020204" pitchFamily="34" charset="0"/>
                <a:cs typeface="Huawei Sans" panose="020C0503030203020204" pitchFamily="34" charset="0"/>
              </a:rPr>
              <a:t>columnList</a:t>
            </a:r>
            <a:r>
              <a:rPr sz="1200" u="none" dirty="0">
                <a:latin typeface="Huawei Sans" panose="020C0503030203020204" pitchFamily="34" charset="0"/>
                <a:cs typeface="Huawei Sans" panose="020C0503030203020204" pitchFamily="34" charset="0"/>
              </a:rPr>
              <a:t>=?&gt;      column list separated by comma, select one or more</a:t>
            </a:r>
          </a:p>
          <a:p>
            <a:r>
              <a:rPr sz="1200" u="none" dirty="0">
                <a:latin typeface="Huawei Sans" panose="020C0503030203020204" pitchFamily="34" charset="0"/>
                <a:cs typeface="Huawei Sans" panose="020C0503030203020204" pitchFamily="34" charset="0"/>
              </a:rPr>
              <a:t>                    separated by comma, the spaces are replaced with \s in the</a:t>
            </a:r>
          </a:p>
          <a:p>
            <a:r>
              <a:rPr sz="1200" u="none" dirty="0">
                <a:latin typeface="Huawei Sans" panose="020C0503030203020204" pitchFamily="34" charset="0"/>
                <a:cs typeface="Huawei Sans" panose="020C0503030203020204" pitchFamily="34" charset="0"/>
              </a:rPr>
              <a:t>                    parameter list.</a:t>
            </a:r>
          </a:p>
          <a:p>
            <a:r>
              <a:rPr sz="1200" u="none" dirty="0" err="1">
                <a:latin typeface="Huawei Sans" panose="020C0503030203020204" pitchFamily="34" charset="0"/>
                <a:cs typeface="Huawei Sans" panose="020C0503030203020204" pitchFamily="34" charset="0"/>
              </a:rPr>
              <a:t>columnList</a:t>
            </a:r>
            <a:r>
              <a:rPr sz="1200" u="none" dirty="0">
                <a:latin typeface="Huawei Sans" panose="020C0503030203020204" pitchFamily="34" charset="0"/>
                <a:cs typeface="Huawei Sans" panose="020C0503030203020204" pitchFamily="34" charset="0"/>
              </a:rPr>
              <a:t>=Inter\</a:t>
            </a:r>
            <a:r>
              <a:rPr sz="1200" u="none" dirty="0" err="1">
                <a:latin typeface="Huawei Sans" panose="020C0503030203020204" pitchFamily="34" charset="0"/>
                <a:cs typeface="Huawei Sans" panose="020C0503030203020204" pitchFamily="34" charset="0"/>
              </a:rPr>
              <a:t>sID</a:t>
            </a:r>
            <a:r>
              <a:rPr sz="1200" u="none" dirty="0">
                <a:latin typeface="Huawei Sans" panose="020C0503030203020204" pitchFamily="34" charset="0"/>
                <a:cs typeface="Huawei Sans" panose="020C0503030203020204" pitchFamily="34" charset="0"/>
              </a:rPr>
              <a:t>                        </a:t>
            </a:r>
            <a:r>
              <a:rPr sz="1200" u="none" dirty="0" err="1">
                <a:latin typeface="Huawei Sans" panose="020C0503030203020204" pitchFamily="34" charset="0"/>
                <a:cs typeface="Huawei Sans" panose="020C0503030203020204" pitchFamily="34" charset="0"/>
              </a:rPr>
              <a:t>columnList</a:t>
            </a:r>
            <a:r>
              <a:rPr sz="1200" u="none" dirty="0">
                <a:latin typeface="Huawei Sans" panose="020C0503030203020204" pitchFamily="34" charset="0"/>
                <a:cs typeface="Huawei Sans" panose="020C0503030203020204" pitchFamily="34" charset="0"/>
              </a:rPr>
              <a:t>=ID</a:t>
            </a:r>
          </a:p>
          <a:p>
            <a:r>
              <a:rPr sz="1200" u="none" dirty="0" err="1">
                <a:latin typeface="Huawei Sans" panose="020C0503030203020204" pitchFamily="34" charset="0"/>
                <a:cs typeface="Huawei Sans" panose="020C0503030203020204" pitchFamily="34" charset="0"/>
              </a:rPr>
              <a:t>columnList</a:t>
            </a:r>
            <a:r>
              <a:rPr sz="1200" u="none" dirty="0">
                <a:latin typeface="Huawei Sans" panose="020C0503030203020204" pitchFamily="34" charset="0"/>
                <a:cs typeface="Huawei Sans" panose="020C0503030203020204" pitchFamily="34" charset="0"/>
              </a:rPr>
              <a:t>=Health\</a:t>
            </a:r>
            <a:r>
              <a:rPr sz="1200" u="none" dirty="0" err="1">
                <a:latin typeface="Huawei Sans" panose="020C0503030203020204" pitchFamily="34" charset="0"/>
                <a:cs typeface="Huawei Sans" panose="020C0503030203020204" pitchFamily="34" charset="0"/>
              </a:rPr>
              <a:t>sStatus</a:t>
            </a:r>
            <a:r>
              <a:rPr sz="1200" u="none" dirty="0">
                <a:latin typeface="Huawei Sans" panose="020C0503030203020204" pitchFamily="34" charset="0"/>
                <a:cs typeface="Huawei Sans" panose="020C0503030203020204" pitchFamily="34" charset="0"/>
              </a:rPr>
              <a:t>               </a:t>
            </a:r>
            <a:r>
              <a:rPr sz="1200" u="none" dirty="0" err="1">
                <a:latin typeface="Huawei Sans" panose="020C0503030203020204" pitchFamily="34" charset="0"/>
                <a:cs typeface="Huawei Sans" panose="020C0503030203020204" pitchFamily="34" charset="0"/>
              </a:rPr>
              <a:t>columnList</a:t>
            </a:r>
            <a:r>
              <a:rPr sz="1200" u="none" dirty="0">
                <a:latin typeface="Huawei Sans" panose="020C0503030203020204" pitchFamily="34" charset="0"/>
                <a:cs typeface="Huawei Sans" panose="020C0503030203020204" pitchFamily="34" charset="0"/>
              </a:rPr>
              <a:t>=Running\</a:t>
            </a:r>
            <a:r>
              <a:rPr sz="1200" u="none" dirty="0" err="1">
                <a:latin typeface="Huawei Sans" panose="020C0503030203020204" pitchFamily="34" charset="0"/>
                <a:cs typeface="Huawei Sans" panose="020C0503030203020204" pitchFamily="34" charset="0"/>
              </a:rPr>
              <a:t>sStatus</a:t>
            </a:r>
            <a:endParaRPr lang="en-US" altLang="zh-CN" sz="1200" dirty="0">
              <a:latin typeface="Huawei Sans" panose="020C0503030203020204" pitchFamily="34" charset="0"/>
              <a:cs typeface="Huawei Sans" panose="020C0503030203020204" pitchFamily="34" charset="0"/>
              <a:sym typeface="+mn-lt"/>
            </a:endParaRPr>
          </a:p>
          <a:p>
            <a:r>
              <a:rPr sz="1200" u="none" dirty="0" err="1">
                <a:latin typeface="Huawei Sans" panose="020C0503030203020204" pitchFamily="34" charset="0"/>
                <a:cs typeface="Huawei Sans" panose="020C0503030203020204" pitchFamily="34" charset="0"/>
              </a:rPr>
              <a:t>columnList</a:t>
            </a:r>
            <a:r>
              <a:rPr sz="1200" u="none" dirty="0">
                <a:latin typeface="Huawei Sans" panose="020C0503030203020204" pitchFamily="34" charset="0"/>
                <a:cs typeface="Huawei Sans" panose="020C0503030203020204" pitchFamily="34" charset="0"/>
              </a:rPr>
              <a:t>=Current\</a:t>
            </a:r>
            <a:r>
              <a:rPr sz="1200" u="none" dirty="0" err="1">
                <a:latin typeface="Huawei Sans" panose="020C0503030203020204" pitchFamily="34" charset="0"/>
                <a:cs typeface="Huawei Sans" panose="020C0503030203020204" pitchFamily="34" charset="0"/>
              </a:rPr>
              <a:t>sVoltage</a:t>
            </a:r>
            <a:r>
              <a:rPr sz="1200" u="none" dirty="0">
                <a:latin typeface="Huawei Sans" panose="020C0503030203020204" pitchFamily="34" charset="0"/>
                <a:cs typeface="Huawei Sans" panose="020C0503030203020204" pitchFamily="34" charset="0"/>
              </a:rPr>
              <a:t>(V)       </a:t>
            </a:r>
            <a:r>
              <a:rPr sz="1200" u="none" dirty="0" err="1">
                <a:latin typeface="Huawei Sans" panose="020C0503030203020204" pitchFamily="34" charset="0"/>
                <a:cs typeface="Huawei Sans" panose="020C0503030203020204" pitchFamily="34" charset="0"/>
              </a:rPr>
              <a:t>columnList</a:t>
            </a:r>
            <a:r>
              <a:rPr sz="1200" u="none" dirty="0">
                <a:latin typeface="Huawei Sans" panose="020C0503030203020204" pitchFamily="34" charset="0"/>
                <a:cs typeface="Huawei Sans" panose="020C0503030203020204" pitchFamily="34" charset="0"/>
              </a:rPr>
              <a:t>=Number\</a:t>
            </a:r>
            <a:r>
              <a:rPr sz="1200" u="none" dirty="0" err="1">
                <a:latin typeface="Huawei Sans" panose="020C0503030203020204" pitchFamily="34" charset="0"/>
                <a:cs typeface="Huawei Sans" panose="020C0503030203020204" pitchFamily="34" charset="0"/>
              </a:rPr>
              <a:t>sOf</a:t>
            </a:r>
            <a:r>
              <a:rPr sz="1200" u="none" dirty="0">
                <a:latin typeface="Huawei Sans" panose="020C0503030203020204" pitchFamily="34" charset="0"/>
                <a:cs typeface="Huawei Sans" panose="020C0503030203020204" pitchFamily="34" charset="0"/>
              </a:rPr>
              <a:t>\</a:t>
            </a:r>
            <a:r>
              <a:rPr sz="1200" u="none" dirty="0" err="1">
                <a:latin typeface="Huawei Sans" panose="020C0503030203020204" pitchFamily="34" charset="0"/>
                <a:cs typeface="Huawei Sans" panose="020C0503030203020204" pitchFamily="34" charset="0"/>
              </a:rPr>
              <a:t>sDischarges</a:t>
            </a:r>
            <a:endParaRPr lang="en-US" altLang="zh-CN" sz="1200" dirty="0">
              <a:latin typeface="Huawei Sans" panose="020C0503030203020204" pitchFamily="34" charset="0"/>
              <a:cs typeface="Huawei Sans" panose="020C0503030203020204" pitchFamily="34" charset="0"/>
              <a:sym typeface="+mn-lt"/>
            </a:endParaRPr>
          </a:p>
          <a:p>
            <a:r>
              <a:rPr sz="1200" u="none" dirty="0" err="1">
                <a:latin typeface="Huawei Sans" panose="020C0503030203020204" pitchFamily="34" charset="0"/>
                <a:cs typeface="Huawei Sans" panose="020C0503030203020204" pitchFamily="34" charset="0"/>
              </a:rPr>
              <a:t>columnList</a:t>
            </a:r>
            <a:r>
              <a:rPr sz="1200" u="none" dirty="0">
                <a:latin typeface="Huawei Sans" panose="020C0503030203020204" pitchFamily="34" charset="0"/>
                <a:cs typeface="Huawei Sans" panose="020C0503030203020204" pitchFamily="34" charset="0"/>
              </a:rPr>
              <a:t>=Firmware\</a:t>
            </a:r>
            <a:r>
              <a:rPr sz="1200" u="none" dirty="0" err="1">
                <a:latin typeface="Huawei Sans" panose="020C0503030203020204" pitchFamily="34" charset="0"/>
                <a:cs typeface="Huawei Sans" panose="020C0503030203020204" pitchFamily="34" charset="0"/>
              </a:rPr>
              <a:t>sVersion</a:t>
            </a:r>
            <a:r>
              <a:rPr sz="1200" u="none" dirty="0">
                <a:latin typeface="Huawei Sans" panose="020C0503030203020204" pitchFamily="34" charset="0"/>
                <a:cs typeface="Huawei Sans" panose="020C0503030203020204" pitchFamily="34" charset="0"/>
              </a:rPr>
              <a:t>         </a:t>
            </a:r>
            <a:r>
              <a:rPr sz="1200" u="none" dirty="0" err="1">
                <a:latin typeface="Huawei Sans" panose="020C0503030203020204" pitchFamily="34" charset="0"/>
                <a:cs typeface="Huawei Sans" panose="020C0503030203020204" pitchFamily="34" charset="0"/>
              </a:rPr>
              <a:t>columnList</a:t>
            </a:r>
            <a:r>
              <a:rPr sz="1200" u="none" dirty="0">
                <a:latin typeface="Huawei Sans" panose="020C0503030203020204" pitchFamily="34" charset="0"/>
                <a:cs typeface="Huawei Sans" panose="020C0503030203020204" pitchFamily="34" charset="0"/>
              </a:rPr>
              <a:t>=Delivered\</a:t>
            </a:r>
            <a:r>
              <a:rPr sz="1200" u="none" dirty="0" err="1">
                <a:latin typeface="Huawei Sans" panose="020C0503030203020204" pitchFamily="34" charset="0"/>
                <a:cs typeface="Huawei Sans" panose="020C0503030203020204" pitchFamily="34" charset="0"/>
              </a:rPr>
              <a:t>sOn</a:t>
            </a:r>
            <a:endParaRPr lang="en-US" altLang="zh-CN" sz="1200" dirty="0">
              <a:latin typeface="Huawei Sans" panose="020C0503030203020204" pitchFamily="34" charset="0"/>
              <a:cs typeface="Huawei Sans" panose="020C0503030203020204" pitchFamily="34" charset="0"/>
              <a:sym typeface="+mn-lt"/>
            </a:endParaRPr>
          </a:p>
          <a:p>
            <a:r>
              <a:rPr sz="1200" u="none" dirty="0" err="1">
                <a:latin typeface="Huawei Sans" panose="020C0503030203020204" pitchFamily="34" charset="0"/>
                <a:cs typeface="Huawei Sans" panose="020C0503030203020204" pitchFamily="34" charset="0"/>
              </a:rPr>
              <a:t>columnList</a:t>
            </a:r>
            <a:r>
              <a:rPr sz="1200" u="none" dirty="0">
                <a:latin typeface="Huawei Sans" panose="020C0503030203020204" pitchFamily="34" charset="0"/>
                <a:cs typeface="Huawei Sans" panose="020C0503030203020204" pitchFamily="34" charset="0"/>
              </a:rPr>
              <a:t>=Owning\</a:t>
            </a:r>
            <a:r>
              <a:rPr sz="1200" u="none" dirty="0" err="1">
                <a:latin typeface="Huawei Sans" panose="020C0503030203020204" pitchFamily="34" charset="0"/>
                <a:cs typeface="Huawei Sans" panose="020C0503030203020204" pitchFamily="34" charset="0"/>
              </a:rPr>
              <a:t>sController</a:t>
            </a:r>
            <a:r>
              <a:rPr sz="1200" u="none" dirty="0">
                <a:latin typeface="Huawei Sans" panose="020C0503030203020204" pitchFamily="34" charset="0"/>
                <a:cs typeface="Huawei Sans" panose="020C0503030203020204" pitchFamily="34" charset="0"/>
              </a:rPr>
              <a:t>        </a:t>
            </a:r>
            <a:r>
              <a:rPr sz="1200" u="none" dirty="0" err="1">
                <a:latin typeface="Huawei Sans" panose="020C0503030203020204" pitchFamily="34" charset="0"/>
                <a:cs typeface="Huawei Sans" panose="020C0503030203020204" pitchFamily="34" charset="0"/>
              </a:rPr>
              <a:t>columnList</a:t>
            </a:r>
            <a:r>
              <a:rPr sz="1200" u="none" dirty="0">
                <a:latin typeface="Huawei Sans" panose="020C0503030203020204" pitchFamily="34" charset="0"/>
                <a:cs typeface="Huawei Sans" panose="020C0503030203020204" pitchFamily="34" charset="0"/>
              </a:rPr>
              <a:t>=Electronic\</a:t>
            </a:r>
            <a:r>
              <a:rPr sz="1200" u="none" dirty="0" err="1">
                <a:latin typeface="Huawei Sans" panose="020C0503030203020204" pitchFamily="34" charset="0"/>
                <a:cs typeface="Huawei Sans" panose="020C0503030203020204" pitchFamily="34" charset="0"/>
              </a:rPr>
              <a:t>sLabel</a:t>
            </a:r>
            <a:endParaRPr lang="zh-CN" altLang="en-US" sz="1200" dirty="0">
              <a:latin typeface="Huawei Sans" panose="020C0503030203020204" pitchFamily="34" charset="0"/>
              <a:cs typeface="Huawei Sans" panose="020C0503030203020204" pitchFamily="34" charset="0"/>
              <a:sym typeface="+mn-lt"/>
            </a:endParaRPr>
          </a:p>
        </p:txBody>
      </p:sp>
      <p:sp>
        <p:nvSpPr>
          <p:cNvPr id="24" name="文本框 23"/>
          <p:cNvSpPr txBox="1"/>
          <p:nvPr/>
        </p:nvSpPr>
        <p:spPr>
          <a:xfrm>
            <a:off x="7215568" y="4264931"/>
            <a:ext cx="3816499" cy="1384995"/>
          </a:xfrm>
          <a:prstGeom prst="rect">
            <a:avLst/>
          </a:prstGeom>
          <a:solidFill>
            <a:schemeClr val="bg1">
              <a:lumMod val="85000"/>
            </a:schemeClr>
          </a:solidFill>
          <a:ln>
            <a:noFill/>
          </a:ln>
        </p:spPr>
        <p:txBody>
          <a:bodyPr wrap="square" rtlCol="0">
            <a:spAutoFit/>
          </a:bodyPr>
          <a:lstStyle/>
          <a:p>
            <a:r>
              <a:rPr sz="1200" u="none" dirty="0">
                <a:latin typeface="Huawei Sans" panose="020C0503030203020204" pitchFamily="34" charset="0"/>
                <a:cs typeface="Huawei Sans" panose="020C0503030203020204" pitchFamily="34" charset="0"/>
              </a:rPr>
              <a:t>admin:/&gt;show </a:t>
            </a:r>
            <a:r>
              <a:rPr sz="1200" u="none" dirty="0" err="1">
                <a:latin typeface="Huawei Sans" panose="020C0503030203020204" pitchFamily="34" charset="0"/>
                <a:cs typeface="Huawei Sans" panose="020C0503030203020204" pitchFamily="34" charset="0"/>
              </a:rPr>
              <a:t>bbu</a:t>
            </a:r>
            <a:r>
              <a:rPr sz="1200" u="none" dirty="0">
                <a:latin typeface="Huawei Sans" panose="020C0503030203020204" pitchFamily="34" charset="0"/>
                <a:cs typeface="Huawei Sans" panose="020C0503030203020204" pitchFamily="34" charset="0"/>
              </a:rPr>
              <a:t> general |</a:t>
            </a:r>
            <a:r>
              <a:rPr sz="1200" u="none" dirty="0" err="1">
                <a:latin typeface="Huawei Sans" panose="020C0503030203020204" pitchFamily="34" charset="0"/>
                <a:cs typeface="Huawei Sans" panose="020C0503030203020204" pitchFamily="34" charset="0"/>
              </a:rPr>
              <a:t>filterColumn</a:t>
            </a:r>
            <a:r>
              <a:rPr sz="1200" u="none" dirty="0">
                <a:latin typeface="Huawei Sans" panose="020C0503030203020204" pitchFamily="34" charset="0"/>
                <a:cs typeface="Huawei Sans" panose="020C0503030203020204" pitchFamily="34" charset="0"/>
              </a:rPr>
              <a:t> include </a:t>
            </a:r>
            <a:r>
              <a:rPr sz="1200" u="none" dirty="0" err="1">
                <a:latin typeface="Huawei Sans" panose="020C0503030203020204" pitchFamily="34" charset="0"/>
                <a:cs typeface="Huawei Sans" panose="020C0503030203020204" pitchFamily="34" charset="0"/>
              </a:rPr>
              <a:t>columnList</a:t>
            </a:r>
            <a:r>
              <a:rPr sz="1200" u="none" dirty="0">
                <a:latin typeface="Huawei Sans" panose="020C0503030203020204" pitchFamily="34" charset="0"/>
                <a:cs typeface="Huawei Sans" panose="020C0503030203020204" pitchFamily="34" charset="0"/>
              </a:rPr>
              <a:t>=Inter\</a:t>
            </a:r>
            <a:r>
              <a:rPr sz="1200" u="none" dirty="0" err="1">
                <a:latin typeface="Huawei Sans" panose="020C0503030203020204" pitchFamily="34" charset="0"/>
                <a:cs typeface="Huawei Sans" panose="020C0503030203020204" pitchFamily="34" charset="0"/>
              </a:rPr>
              <a:t>sID,ID</a:t>
            </a:r>
            <a:endParaRPr lang="en-US" altLang="zh-CN" sz="1200" dirty="0">
              <a:latin typeface="Huawei Sans" panose="020C0503030203020204" pitchFamily="34" charset="0"/>
              <a:cs typeface="Huawei Sans" panose="020C0503030203020204" pitchFamily="34" charset="0"/>
              <a:sym typeface="+mn-lt"/>
            </a:endParaRPr>
          </a:p>
          <a:p>
            <a:endParaRPr lang="en-US" altLang="zh-CN" sz="1200" dirty="0">
              <a:latin typeface="Huawei Sans" panose="020C0503030203020204" pitchFamily="34" charset="0"/>
              <a:cs typeface="Huawei Sans" panose="020C0503030203020204" pitchFamily="34" charset="0"/>
              <a:sym typeface="+mn-lt"/>
            </a:endParaRPr>
          </a:p>
          <a:p>
            <a:r>
              <a:rPr sz="1200" u="none" dirty="0">
                <a:latin typeface="Huawei Sans" panose="020C0503030203020204" pitchFamily="34" charset="0"/>
                <a:cs typeface="Huawei Sans" panose="020C0503030203020204" pitchFamily="34" charset="0"/>
              </a:rPr>
              <a:t>  Inter ID  </a:t>
            </a:r>
            <a:r>
              <a:rPr sz="1200" u="none" dirty="0" err="1">
                <a:latin typeface="Huawei Sans" panose="020C0503030203020204" pitchFamily="34" charset="0"/>
                <a:cs typeface="Huawei Sans" panose="020C0503030203020204" pitchFamily="34" charset="0"/>
              </a:rPr>
              <a:t>ID</a:t>
            </a:r>
            <a:endParaRPr lang="en-US" altLang="zh-CN" sz="1200" dirty="0">
              <a:latin typeface="Huawei Sans" panose="020C0503030203020204" pitchFamily="34" charset="0"/>
              <a:cs typeface="Huawei Sans" panose="020C0503030203020204" pitchFamily="34" charset="0"/>
              <a:sym typeface="+mn-lt"/>
            </a:endParaRPr>
          </a:p>
          <a:p>
            <a:r>
              <a:rPr sz="1200" u="none" dirty="0">
                <a:latin typeface="Huawei Sans" panose="020C0503030203020204" pitchFamily="34" charset="0"/>
                <a:cs typeface="Huawei Sans" panose="020C0503030203020204" pitchFamily="34" charset="0"/>
              </a:rPr>
              <a:t>  --------  ------</a:t>
            </a:r>
          </a:p>
          <a:p>
            <a:r>
              <a:rPr sz="1200" u="none" dirty="0">
                <a:latin typeface="Huawei Sans" panose="020C0503030203020204" pitchFamily="34" charset="0"/>
                <a:cs typeface="Huawei Sans" panose="020C0503030203020204" pitchFamily="34" charset="0"/>
              </a:rPr>
              <a:t>  0.0A.0    CTE0.0</a:t>
            </a:r>
          </a:p>
          <a:p>
            <a:r>
              <a:rPr sz="1200" u="none" dirty="0">
                <a:latin typeface="Huawei Sans" panose="020C0503030203020204" pitchFamily="34" charset="0"/>
                <a:cs typeface="Huawei Sans" panose="020C0503030203020204" pitchFamily="34" charset="0"/>
              </a:rPr>
              <a:t>  0.0A.1    CTE0.1</a:t>
            </a:r>
            <a:endParaRPr lang="zh-CN" altLang="en-US" sz="1200" dirty="0">
              <a:latin typeface="Huawei Sans" panose="020C0503030203020204" pitchFamily="34" charset="0"/>
              <a:cs typeface="Huawei Sans" panose="020C0503030203020204" pitchFamily="34" charset="0"/>
              <a:sym typeface="+mn-lt"/>
            </a:endParaRPr>
          </a:p>
        </p:txBody>
      </p:sp>
      <p:cxnSp>
        <p:nvCxnSpPr>
          <p:cNvPr id="8" name="直接箭头连接符 7"/>
          <p:cNvCxnSpPr/>
          <p:nvPr/>
        </p:nvCxnSpPr>
        <p:spPr>
          <a:xfrm flipH="1" flipV="1">
            <a:off x="8861350" y="4766928"/>
            <a:ext cx="262467" cy="381000"/>
          </a:xfrm>
          <a:prstGeom prst="straightConnector1">
            <a:avLst/>
          </a:prstGeom>
          <a:ln>
            <a:solidFill>
              <a:srgbClr val="C7000B"/>
            </a:solidFill>
            <a:tailEnd type="triangle"/>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1261464" y="1339549"/>
            <a:ext cx="7999540" cy="430887"/>
          </a:xfrm>
          <a:prstGeom prst="rect">
            <a:avLst/>
          </a:prstGeom>
          <a:solidFill>
            <a:schemeClr val="bg1">
              <a:lumMod val="85000"/>
            </a:schemeClr>
          </a:solidFill>
          <a:ln>
            <a:noFill/>
          </a:ln>
        </p:spPr>
        <p:txBody>
          <a:bodyPr wrap="square" rtlCol="0">
            <a:spAutoFit/>
          </a:bodyPr>
          <a:lstStyle/>
          <a:p>
            <a:r>
              <a:rPr sz="2200" u="none" dirty="0">
                <a:latin typeface="Huawei Sans" panose="020C0503030203020204" pitchFamily="34" charset="0"/>
                <a:cs typeface="Huawei Sans" panose="020C0503030203020204" pitchFamily="34" charset="0"/>
              </a:rPr>
              <a:t>show </a:t>
            </a:r>
            <a:r>
              <a:rPr sz="2200" u="none" dirty="0" err="1">
                <a:latin typeface="Huawei Sans" panose="020C0503030203020204" pitchFamily="34" charset="0"/>
                <a:cs typeface="Huawei Sans" panose="020C0503030203020204" pitchFamily="34" charset="0"/>
              </a:rPr>
              <a:t>xxx|filterColumn</a:t>
            </a:r>
            <a:r>
              <a:rPr sz="2200" u="none" dirty="0">
                <a:latin typeface="Huawei Sans" panose="020C0503030203020204" pitchFamily="34" charset="0"/>
                <a:cs typeface="Huawei Sans" panose="020C0503030203020204" pitchFamily="34" charset="0"/>
              </a:rPr>
              <a:t> { exclude | include } </a:t>
            </a:r>
            <a:r>
              <a:rPr sz="2200" u="none" dirty="0" err="1">
                <a:latin typeface="Huawei Sans" panose="020C0503030203020204" pitchFamily="34" charset="0"/>
                <a:cs typeface="Huawei Sans" panose="020C0503030203020204" pitchFamily="34" charset="0"/>
              </a:rPr>
              <a:t>columnList</a:t>
            </a:r>
            <a:r>
              <a:rPr sz="2200" u="none" dirty="0">
                <a:latin typeface="Huawei Sans" panose="020C0503030203020204" pitchFamily="34" charset="0"/>
                <a:cs typeface="Huawei Sans" panose="020C0503030203020204" pitchFamily="34" charset="0"/>
              </a:rPr>
              <a:t>=? </a:t>
            </a:r>
          </a:p>
        </p:txBody>
      </p:sp>
    </p:spTree>
    <p:extLst>
      <p:ext uri="{BB962C8B-B14F-4D97-AF65-F5344CB8AC3E}">
        <p14:creationId xmlns:p14="http://schemas.microsoft.com/office/powerpoint/2010/main" val="4152758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5613" y="447468"/>
            <a:ext cx="11293475" cy="497095"/>
          </a:xfrm>
        </p:spPr>
        <p:txBody>
          <a:bodyPr/>
          <a:lstStyle/>
          <a:p>
            <a:r>
              <a:rPr u="none" dirty="0">
                <a:latin typeface="+mj-ea"/>
                <a:ea typeface="+mj-ea"/>
                <a:cs typeface="Huawei Sans" panose="020C0503030203020204" pitchFamily="34" charset="0"/>
              </a:rPr>
              <a:t>CLI Row Filtering Command - filterRow</a:t>
            </a:r>
            <a:endParaRPr lang="zh-CN" altLang="en-US" dirty="0">
              <a:latin typeface="+mj-ea"/>
              <a:ea typeface="+mj-ea"/>
              <a:cs typeface="Huawei Sans" panose="020C0503030203020204" pitchFamily="34" charset="0"/>
              <a:sym typeface="+mn-lt"/>
            </a:endParaRPr>
          </a:p>
        </p:txBody>
      </p:sp>
      <p:pic>
        <p:nvPicPr>
          <p:cNvPr id="4" name="Picture 4" descr="F:\2012项目\美化图标\平面\0421png\43\未标题-1.png"/>
          <p:cNvPicPr>
            <a:picLocks noChangeAspect="1" noChangeArrowheads="1"/>
          </p:cNvPicPr>
          <p:nvPr/>
        </p:nvPicPr>
        <p:blipFill>
          <a:blip r:embed="rId3" cstate="print">
            <a:duotone>
              <a:srgbClr val="E2FFCA">
                <a:shade val="45000"/>
                <a:satMod val="135000"/>
              </a:srgbClr>
              <a:prstClr val="white"/>
            </a:duotone>
          </a:blip>
          <a:srcRect/>
          <a:stretch>
            <a:fillRect/>
          </a:stretch>
        </p:blipFill>
        <p:spPr bwMode="auto">
          <a:xfrm>
            <a:off x="3798463" y="2673206"/>
            <a:ext cx="3931600" cy="3855451"/>
          </a:xfrm>
          <a:prstGeom prst="rect">
            <a:avLst/>
          </a:prstGeom>
          <a:noFill/>
          <a:ln w="9525">
            <a:noFill/>
            <a:miter lim="800000"/>
            <a:headEnd/>
            <a:tailEnd/>
          </a:ln>
        </p:spPr>
      </p:pic>
      <p:cxnSp>
        <p:nvCxnSpPr>
          <p:cNvPr id="6" name="直接连接符 5"/>
          <p:cNvCxnSpPr/>
          <p:nvPr/>
        </p:nvCxnSpPr>
        <p:spPr>
          <a:xfrm>
            <a:off x="3251535" y="1773374"/>
            <a:ext cx="1093855" cy="0"/>
          </a:xfrm>
          <a:prstGeom prst="line">
            <a:avLst/>
          </a:prstGeom>
          <a:ln w="38100">
            <a:solidFill>
              <a:srgbClr val="C7000B"/>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style>
          <a:lnRef idx="2">
            <a:schemeClr val="dk1"/>
          </a:lnRef>
          <a:fillRef idx="0">
            <a:schemeClr val="dk1"/>
          </a:fillRef>
          <a:effectRef idx="1">
            <a:schemeClr val="dk1"/>
          </a:effectRef>
          <a:fontRef idx="minor">
            <a:schemeClr val="tx1"/>
          </a:fontRef>
        </p:style>
      </p:cxnSp>
      <p:sp>
        <p:nvSpPr>
          <p:cNvPr id="7" name="左箭头 6"/>
          <p:cNvSpPr/>
          <p:nvPr/>
        </p:nvSpPr>
        <p:spPr bwMode="auto">
          <a:xfrm rot="16200000">
            <a:off x="3701429" y="1864839"/>
            <a:ext cx="245797" cy="195822"/>
          </a:xfrm>
          <a:prstGeom prst="leftArrow">
            <a:avLst/>
          </a:prstGeom>
          <a:solidFill>
            <a:srgbClr val="C00000"/>
          </a:solidFill>
          <a:ln w="9525" cap="flat" cmpd="sng" algn="ctr">
            <a:solidFill>
              <a:srgbClr val="C7000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t" latinLnBrk="0" hangingPunct="1">
              <a:lnSpc>
                <a:spcPct val="100000"/>
              </a:lnSpc>
              <a:spcBef>
                <a:spcPct val="0"/>
              </a:spcBef>
              <a:spcAft>
                <a:spcPct val="0"/>
              </a:spcAft>
              <a:buClrTx/>
              <a:buSzTx/>
              <a:buFontTx/>
              <a:buNone/>
              <a:tabLst/>
              <a:defRPr/>
            </a:pPr>
            <a:endParaRPr kumimoji="0" lang="zh-CN" altLang="en-US" sz="1000" b="0" i="0" u="none" strike="noStrike" kern="0" cap="none" spc="0" normalizeH="0" noProof="0">
              <a:ln>
                <a:noFill/>
              </a:ln>
              <a:solidFill>
                <a:srgbClr val="000000"/>
              </a:solidFill>
              <a:effectLst/>
              <a:uLnTx/>
              <a:uFillTx/>
              <a:latin typeface="Huawei Sans" panose="020C0503030203020204" pitchFamily="34" charset="0"/>
              <a:cs typeface="Huawei Sans" panose="020C0503030203020204" pitchFamily="34" charset="0"/>
              <a:sym typeface="+mn-lt"/>
            </a:endParaRPr>
          </a:p>
        </p:txBody>
      </p:sp>
      <p:sp>
        <p:nvSpPr>
          <p:cNvPr id="8" name="矩形 7"/>
          <p:cNvSpPr/>
          <p:nvPr/>
        </p:nvSpPr>
        <p:spPr>
          <a:xfrm>
            <a:off x="2848913" y="2094817"/>
            <a:ext cx="1691301" cy="523220"/>
          </a:xfrm>
          <a:prstGeom prst="rect">
            <a:avLst/>
          </a:prstGeom>
        </p:spPr>
        <p:txBody>
          <a:bodyPr wrap="square">
            <a:spAutoFit/>
          </a:bodyPr>
          <a:lstStyle/>
          <a:p>
            <a:pPr algn="ctr"/>
            <a:r>
              <a:rPr sz="1400" dirty="0">
                <a:latin typeface="Huawei Sans" panose="020C0503030203020204" pitchFamily="34" charset="0"/>
                <a:cs typeface="Huawei Sans" panose="020C0503030203020204" pitchFamily="34" charset="0"/>
              </a:rPr>
              <a:t>Columns required for filtering</a:t>
            </a:r>
          </a:p>
        </p:txBody>
      </p:sp>
      <p:sp>
        <p:nvSpPr>
          <p:cNvPr id="9" name="圆角矩形 8"/>
          <p:cNvSpPr/>
          <p:nvPr/>
        </p:nvSpPr>
        <p:spPr>
          <a:xfrm>
            <a:off x="2829509" y="2110344"/>
            <a:ext cx="1691302" cy="466742"/>
          </a:xfrm>
          <a:prstGeom prst="roundRect">
            <a:avLst/>
          </a:prstGeom>
          <a:no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sym typeface="+mn-lt"/>
            </a:endParaRPr>
          </a:p>
        </p:txBody>
      </p:sp>
      <p:cxnSp>
        <p:nvCxnSpPr>
          <p:cNvPr id="10" name="直接连接符 9"/>
          <p:cNvCxnSpPr/>
          <p:nvPr/>
        </p:nvCxnSpPr>
        <p:spPr>
          <a:xfrm>
            <a:off x="4588485" y="1760536"/>
            <a:ext cx="1093855" cy="0"/>
          </a:xfrm>
          <a:prstGeom prst="line">
            <a:avLst/>
          </a:prstGeom>
          <a:ln w="38100">
            <a:solidFill>
              <a:srgbClr val="C7000B"/>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style>
          <a:lnRef idx="2">
            <a:schemeClr val="dk1"/>
          </a:lnRef>
          <a:fillRef idx="0">
            <a:schemeClr val="dk1"/>
          </a:fillRef>
          <a:effectRef idx="1">
            <a:schemeClr val="dk1"/>
          </a:effectRef>
          <a:fontRef idx="minor">
            <a:schemeClr val="tx1"/>
          </a:fontRef>
        </p:style>
      </p:cxnSp>
      <p:sp>
        <p:nvSpPr>
          <p:cNvPr id="11" name="左箭头 10"/>
          <p:cNvSpPr/>
          <p:nvPr/>
        </p:nvSpPr>
        <p:spPr bwMode="auto">
          <a:xfrm rot="16200000">
            <a:off x="5052083" y="1900867"/>
            <a:ext cx="245797" cy="195822"/>
          </a:xfrm>
          <a:prstGeom prst="leftArrow">
            <a:avLst/>
          </a:prstGeom>
          <a:solidFill>
            <a:srgbClr val="C00000"/>
          </a:solidFill>
          <a:ln w="9525" cap="flat" cmpd="sng" algn="ctr">
            <a:solidFill>
              <a:srgbClr val="C7000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t" latinLnBrk="0" hangingPunct="1">
              <a:lnSpc>
                <a:spcPct val="100000"/>
              </a:lnSpc>
              <a:spcBef>
                <a:spcPct val="0"/>
              </a:spcBef>
              <a:spcAft>
                <a:spcPct val="0"/>
              </a:spcAft>
              <a:buClrTx/>
              <a:buSzTx/>
              <a:buFontTx/>
              <a:buNone/>
              <a:tabLst/>
              <a:defRPr/>
            </a:pPr>
            <a:endParaRPr kumimoji="0" lang="zh-CN" altLang="en-US" sz="1000" b="0" i="0" u="none" strike="noStrike" kern="0" cap="none" spc="0" normalizeH="0" noProof="0">
              <a:ln>
                <a:noFill/>
              </a:ln>
              <a:solidFill>
                <a:srgbClr val="000000"/>
              </a:solidFill>
              <a:effectLst/>
              <a:uLnTx/>
              <a:uFillTx/>
              <a:latin typeface="Huawei Sans" panose="020C0503030203020204" pitchFamily="34" charset="0"/>
              <a:cs typeface="Huawei Sans" panose="020C0503030203020204" pitchFamily="34" charset="0"/>
              <a:sym typeface="+mn-lt"/>
            </a:endParaRPr>
          </a:p>
        </p:txBody>
      </p:sp>
      <p:sp>
        <p:nvSpPr>
          <p:cNvPr id="12" name="矩形 11"/>
          <p:cNvSpPr/>
          <p:nvPr/>
        </p:nvSpPr>
        <p:spPr>
          <a:xfrm>
            <a:off x="4507162" y="2102136"/>
            <a:ext cx="1249476" cy="523220"/>
          </a:xfrm>
          <a:prstGeom prst="rect">
            <a:avLst/>
          </a:prstGeom>
        </p:spPr>
        <p:txBody>
          <a:bodyPr wrap="square">
            <a:spAutoFit/>
          </a:bodyPr>
          <a:lstStyle/>
          <a:p>
            <a:pPr algn="ctr"/>
            <a:r>
              <a:rPr sz="1400" dirty="0">
                <a:latin typeface="Huawei Sans" panose="020C0503030203020204" pitchFamily="34" charset="0"/>
                <a:cs typeface="Huawei Sans" panose="020C0503030203020204" pitchFamily="34" charset="0"/>
              </a:rPr>
              <a:t>Filtering condition</a:t>
            </a:r>
          </a:p>
        </p:txBody>
      </p:sp>
      <p:sp>
        <p:nvSpPr>
          <p:cNvPr id="13" name="圆角矩形 12"/>
          <p:cNvSpPr/>
          <p:nvPr/>
        </p:nvSpPr>
        <p:spPr>
          <a:xfrm>
            <a:off x="4631893" y="2125064"/>
            <a:ext cx="1050447" cy="466742"/>
          </a:xfrm>
          <a:prstGeom prst="roundRect">
            <a:avLst/>
          </a:prstGeom>
          <a:no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sym typeface="+mn-lt"/>
            </a:endParaRPr>
          </a:p>
        </p:txBody>
      </p:sp>
      <p:pic>
        <p:nvPicPr>
          <p:cNvPr id="14" name="Picture 4" descr="F:\2012项目\美化图标\平面\0421png\43\未标题-1.png"/>
          <p:cNvPicPr>
            <a:picLocks noChangeAspect="1" noChangeArrowheads="1"/>
          </p:cNvPicPr>
          <p:nvPr/>
        </p:nvPicPr>
        <p:blipFill>
          <a:blip r:embed="rId3" cstate="print">
            <a:duotone>
              <a:srgbClr val="E2FFCA">
                <a:shade val="45000"/>
                <a:satMod val="135000"/>
              </a:srgbClr>
              <a:prstClr val="white"/>
            </a:duotone>
          </a:blip>
          <a:srcRect/>
          <a:stretch>
            <a:fillRect/>
          </a:stretch>
        </p:blipFill>
        <p:spPr bwMode="auto">
          <a:xfrm>
            <a:off x="7812025" y="2653379"/>
            <a:ext cx="3155131" cy="3842735"/>
          </a:xfrm>
          <a:prstGeom prst="rect">
            <a:avLst/>
          </a:prstGeom>
          <a:noFill/>
          <a:ln w="9525">
            <a:noFill/>
            <a:miter lim="800000"/>
            <a:headEnd/>
            <a:tailEnd/>
          </a:ln>
        </p:spPr>
      </p:pic>
      <p:cxnSp>
        <p:nvCxnSpPr>
          <p:cNvPr id="15" name="直接连接符 14"/>
          <p:cNvCxnSpPr/>
          <p:nvPr/>
        </p:nvCxnSpPr>
        <p:spPr>
          <a:xfrm>
            <a:off x="5954859" y="1769291"/>
            <a:ext cx="1093855" cy="0"/>
          </a:xfrm>
          <a:prstGeom prst="line">
            <a:avLst/>
          </a:prstGeom>
          <a:ln w="38100">
            <a:solidFill>
              <a:srgbClr val="C7000B"/>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style>
          <a:lnRef idx="2">
            <a:schemeClr val="dk1"/>
          </a:lnRef>
          <a:fillRef idx="0">
            <a:schemeClr val="dk1"/>
          </a:fillRef>
          <a:effectRef idx="1">
            <a:schemeClr val="dk1"/>
          </a:effectRef>
          <a:fontRef idx="minor">
            <a:schemeClr val="tx1"/>
          </a:fontRef>
        </p:style>
      </p:cxnSp>
      <p:sp>
        <p:nvSpPr>
          <p:cNvPr id="16" name="左箭头 15"/>
          <p:cNvSpPr/>
          <p:nvPr/>
        </p:nvSpPr>
        <p:spPr bwMode="auto">
          <a:xfrm rot="16200000">
            <a:off x="6418457" y="1909622"/>
            <a:ext cx="245797" cy="195822"/>
          </a:xfrm>
          <a:prstGeom prst="leftArrow">
            <a:avLst/>
          </a:prstGeom>
          <a:solidFill>
            <a:srgbClr val="C00000"/>
          </a:solidFill>
          <a:ln w="9525" cap="flat" cmpd="sng" algn="ctr">
            <a:solidFill>
              <a:srgbClr val="C7000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t" latinLnBrk="0" hangingPunct="1">
              <a:lnSpc>
                <a:spcPct val="100000"/>
              </a:lnSpc>
              <a:spcBef>
                <a:spcPct val="0"/>
              </a:spcBef>
              <a:spcAft>
                <a:spcPct val="0"/>
              </a:spcAft>
              <a:buClrTx/>
              <a:buSzTx/>
              <a:buFontTx/>
              <a:buNone/>
              <a:tabLst/>
              <a:defRPr/>
            </a:pPr>
            <a:endParaRPr kumimoji="0" lang="zh-CN" altLang="en-US" sz="1000" b="0" i="0" u="none" strike="noStrike" kern="0" cap="none" spc="0" normalizeH="0" noProof="0">
              <a:ln>
                <a:noFill/>
              </a:ln>
              <a:solidFill>
                <a:srgbClr val="000000"/>
              </a:solidFill>
              <a:effectLst/>
              <a:uLnTx/>
              <a:uFillTx/>
              <a:latin typeface="Huawei Sans" panose="020C0503030203020204" pitchFamily="34" charset="0"/>
              <a:cs typeface="Huawei Sans" panose="020C0503030203020204" pitchFamily="34" charset="0"/>
              <a:sym typeface="+mn-lt"/>
            </a:endParaRPr>
          </a:p>
        </p:txBody>
      </p:sp>
      <p:sp>
        <p:nvSpPr>
          <p:cNvPr id="17" name="圆角矩形 16"/>
          <p:cNvSpPr/>
          <p:nvPr/>
        </p:nvSpPr>
        <p:spPr>
          <a:xfrm>
            <a:off x="5884941" y="2133819"/>
            <a:ext cx="1163773" cy="466742"/>
          </a:xfrm>
          <a:prstGeom prst="roundRect">
            <a:avLst/>
          </a:prstGeom>
          <a:no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sym typeface="+mn-lt"/>
            </a:endParaRPr>
          </a:p>
        </p:txBody>
      </p:sp>
      <p:sp>
        <p:nvSpPr>
          <p:cNvPr id="18" name="矩形 17"/>
          <p:cNvSpPr/>
          <p:nvPr/>
        </p:nvSpPr>
        <p:spPr>
          <a:xfrm>
            <a:off x="5848317" y="2119565"/>
            <a:ext cx="1249477" cy="523220"/>
          </a:xfrm>
          <a:prstGeom prst="rect">
            <a:avLst/>
          </a:prstGeom>
        </p:spPr>
        <p:txBody>
          <a:bodyPr wrap="square">
            <a:spAutoFit/>
          </a:bodyPr>
          <a:lstStyle/>
          <a:p>
            <a:pPr algn="ctr"/>
            <a:r>
              <a:rPr sz="1400" dirty="0">
                <a:latin typeface="Huawei Sans" panose="020C0503030203020204" pitchFamily="34" charset="0"/>
                <a:cs typeface="Huawei Sans" panose="020C0503030203020204" pitchFamily="34" charset="0"/>
              </a:rPr>
              <a:t>Filtering condition 2</a:t>
            </a:r>
            <a:endParaRPr lang="zh-CN" altLang="en-US" sz="1400" dirty="0">
              <a:latin typeface="Huawei Sans" panose="020C0503030203020204" pitchFamily="34" charset="0"/>
              <a:cs typeface="Huawei Sans" panose="020C0503030203020204" pitchFamily="34" charset="0"/>
              <a:sym typeface="+mn-lt"/>
            </a:endParaRPr>
          </a:p>
        </p:txBody>
      </p:sp>
      <p:cxnSp>
        <p:nvCxnSpPr>
          <p:cNvPr id="19" name="直接连接符 18"/>
          <p:cNvCxnSpPr/>
          <p:nvPr/>
        </p:nvCxnSpPr>
        <p:spPr>
          <a:xfrm>
            <a:off x="7356089" y="1766987"/>
            <a:ext cx="904013" cy="0"/>
          </a:xfrm>
          <a:prstGeom prst="line">
            <a:avLst/>
          </a:prstGeom>
          <a:ln w="38100">
            <a:solidFill>
              <a:srgbClr val="C7000B"/>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style>
          <a:lnRef idx="2">
            <a:schemeClr val="dk1"/>
          </a:lnRef>
          <a:fillRef idx="0">
            <a:schemeClr val="dk1"/>
          </a:fillRef>
          <a:effectRef idx="1">
            <a:schemeClr val="dk1"/>
          </a:effectRef>
          <a:fontRef idx="minor">
            <a:schemeClr val="tx1"/>
          </a:fontRef>
        </p:style>
      </p:cxnSp>
      <p:sp>
        <p:nvSpPr>
          <p:cNvPr id="20" name="左箭头 19"/>
          <p:cNvSpPr/>
          <p:nvPr/>
        </p:nvSpPr>
        <p:spPr bwMode="auto">
          <a:xfrm rot="16200000">
            <a:off x="7724767" y="1907318"/>
            <a:ext cx="245797" cy="195822"/>
          </a:xfrm>
          <a:prstGeom prst="leftArrow">
            <a:avLst/>
          </a:prstGeom>
          <a:solidFill>
            <a:srgbClr val="C00000"/>
          </a:solidFill>
          <a:ln w="9525" cap="flat" cmpd="sng" algn="ctr">
            <a:solidFill>
              <a:srgbClr val="C7000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t" latinLnBrk="0" hangingPunct="1">
              <a:lnSpc>
                <a:spcPct val="100000"/>
              </a:lnSpc>
              <a:spcBef>
                <a:spcPct val="0"/>
              </a:spcBef>
              <a:spcAft>
                <a:spcPct val="0"/>
              </a:spcAft>
              <a:buClrTx/>
              <a:buSzTx/>
              <a:buFontTx/>
              <a:buNone/>
              <a:tabLst/>
              <a:defRPr/>
            </a:pPr>
            <a:endParaRPr kumimoji="0" lang="zh-CN" altLang="en-US" sz="1000" b="0" i="0" u="none" strike="noStrike" kern="0" cap="none" spc="0" normalizeH="0" noProof="0">
              <a:ln>
                <a:noFill/>
              </a:ln>
              <a:solidFill>
                <a:srgbClr val="000000"/>
              </a:solidFill>
              <a:effectLst/>
              <a:uLnTx/>
              <a:uFillTx/>
              <a:latin typeface="Huawei Sans" panose="020C0503030203020204" pitchFamily="34" charset="0"/>
              <a:cs typeface="Huawei Sans" panose="020C0503030203020204" pitchFamily="34" charset="0"/>
              <a:sym typeface="+mn-lt"/>
            </a:endParaRPr>
          </a:p>
        </p:txBody>
      </p:sp>
      <p:sp>
        <p:nvSpPr>
          <p:cNvPr id="21" name="圆角矩形 20"/>
          <p:cNvSpPr/>
          <p:nvPr/>
        </p:nvSpPr>
        <p:spPr>
          <a:xfrm>
            <a:off x="7427982" y="2115482"/>
            <a:ext cx="809925" cy="466742"/>
          </a:xfrm>
          <a:prstGeom prst="roundRect">
            <a:avLst/>
          </a:prstGeom>
          <a:no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sym typeface="+mn-lt"/>
            </a:endParaRPr>
          </a:p>
        </p:txBody>
      </p:sp>
      <p:sp>
        <p:nvSpPr>
          <p:cNvPr id="22" name="矩形 21"/>
          <p:cNvSpPr/>
          <p:nvPr/>
        </p:nvSpPr>
        <p:spPr>
          <a:xfrm>
            <a:off x="7501502" y="2183308"/>
            <a:ext cx="647934" cy="307777"/>
          </a:xfrm>
          <a:prstGeom prst="rect">
            <a:avLst/>
          </a:prstGeom>
        </p:spPr>
        <p:txBody>
          <a:bodyPr wrap="none">
            <a:spAutoFit/>
          </a:bodyPr>
          <a:lstStyle/>
          <a:p>
            <a:pPr algn="ctr"/>
            <a:r>
              <a:rPr sz="1400" dirty="0">
                <a:latin typeface="Huawei Sans" panose="020C0503030203020204" pitchFamily="34" charset="0"/>
                <a:cs typeface="Huawei Sans" panose="020C0503030203020204" pitchFamily="34" charset="0"/>
              </a:rPr>
              <a:t>Value</a:t>
            </a:r>
            <a:endParaRPr lang="zh-CN" altLang="en-US" sz="1400" dirty="0">
              <a:latin typeface="Huawei Sans" panose="020C0503030203020204" pitchFamily="34" charset="0"/>
              <a:cs typeface="Huawei Sans" panose="020C0503030203020204" pitchFamily="34" charset="0"/>
              <a:sym typeface="+mn-lt"/>
            </a:endParaRPr>
          </a:p>
        </p:txBody>
      </p:sp>
      <p:cxnSp>
        <p:nvCxnSpPr>
          <p:cNvPr id="23" name="直接连接符 22"/>
          <p:cNvCxnSpPr/>
          <p:nvPr/>
        </p:nvCxnSpPr>
        <p:spPr>
          <a:xfrm>
            <a:off x="8536124" y="1768745"/>
            <a:ext cx="1203241" cy="0"/>
          </a:xfrm>
          <a:prstGeom prst="line">
            <a:avLst/>
          </a:prstGeom>
          <a:ln w="38100">
            <a:solidFill>
              <a:srgbClr val="C7000B"/>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style>
          <a:lnRef idx="2">
            <a:schemeClr val="dk1"/>
          </a:lnRef>
          <a:fillRef idx="0">
            <a:schemeClr val="dk1"/>
          </a:fillRef>
          <a:effectRef idx="1">
            <a:schemeClr val="dk1"/>
          </a:effectRef>
          <a:fontRef idx="minor">
            <a:schemeClr val="tx1"/>
          </a:fontRef>
        </p:style>
      </p:cxnSp>
      <p:sp>
        <p:nvSpPr>
          <p:cNvPr id="24" name="左箭头 23"/>
          <p:cNvSpPr/>
          <p:nvPr/>
        </p:nvSpPr>
        <p:spPr bwMode="auto">
          <a:xfrm rot="16200000">
            <a:off x="8916935" y="1907318"/>
            <a:ext cx="245797" cy="195822"/>
          </a:xfrm>
          <a:prstGeom prst="leftArrow">
            <a:avLst/>
          </a:prstGeom>
          <a:solidFill>
            <a:srgbClr val="C00000"/>
          </a:solidFill>
          <a:ln w="9525" cap="flat" cmpd="sng" algn="ctr">
            <a:solidFill>
              <a:srgbClr val="C7000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t" latinLnBrk="0" hangingPunct="1">
              <a:lnSpc>
                <a:spcPct val="100000"/>
              </a:lnSpc>
              <a:spcBef>
                <a:spcPct val="0"/>
              </a:spcBef>
              <a:spcAft>
                <a:spcPct val="0"/>
              </a:spcAft>
              <a:buClrTx/>
              <a:buSzTx/>
              <a:buFontTx/>
              <a:buNone/>
              <a:tabLst/>
              <a:defRPr/>
            </a:pPr>
            <a:endParaRPr kumimoji="0" lang="zh-CN" altLang="en-US" sz="1000" b="0" i="0" u="none" strike="noStrike" kern="0" cap="none" spc="0" normalizeH="0" noProof="0">
              <a:ln>
                <a:noFill/>
              </a:ln>
              <a:solidFill>
                <a:srgbClr val="000000"/>
              </a:solidFill>
              <a:effectLst/>
              <a:uLnTx/>
              <a:uFillTx/>
              <a:latin typeface="Huawei Sans" panose="020C0503030203020204" pitchFamily="34" charset="0"/>
              <a:cs typeface="Huawei Sans" panose="020C0503030203020204" pitchFamily="34" charset="0"/>
              <a:sym typeface="+mn-lt"/>
            </a:endParaRPr>
          </a:p>
        </p:txBody>
      </p:sp>
      <p:sp>
        <p:nvSpPr>
          <p:cNvPr id="25" name="圆角矩形 24"/>
          <p:cNvSpPr/>
          <p:nvPr/>
        </p:nvSpPr>
        <p:spPr>
          <a:xfrm>
            <a:off x="8433603" y="2102015"/>
            <a:ext cx="1882741" cy="466742"/>
          </a:xfrm>
          <a:prstGeom prst="roundRect">
            <a:avLst/>
          </a:prstGeom>
          <a:no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sym typeface="+mn-lt"/>
            </a:endParaRPr>
          </a:p>
        </p:txBody>
      </p:sp>
      <p:sp>
        <p:nvSpPr>
          <p:cNvPr id="26" name="矩形 25"/>
          <p:cNvSpPr/>
          <p:nvPr/>
        </p:nvSpPr>
        <p:spPr>
          <a:xfrm>
            <a:off x="8272647" y="2081186"/>
            <a:ext cx="2195886" cy="523220"/>
          </a:xfrm>
          <a:prstGeom prst="rect">
            <a:avLst/>
          </a:prstGeom>
        </p:spPr>
        <p:txBody>
          <a:bodyPr wrap="square">
            <a:spAutoFit/>
          </a:bodyPr>
          <a:lstStyle/>
          <a:p>
            <a:pPr algn="ctr"/>
            <a:r>
              <a:rPr sz="1400" dirty="0">
                <a:latin typeface="Huawei Sans" panose="020C0503030203020204" pitchFamily="34" charset="0"/>
                <a:cs typeface="Huawei Sans" panose="020C0503030203020204" pitchFamily="34" charset="0"/>
              </a:rPr>
              <a:t>Logical relationship between columns</a:t>
            </a:r>
          </a:p>
        </p:txBody>
      </p:sp>
      <p:sp>
        <p:nvSpPr>
          <p:cNvPr id="27" name="矩形 26"/>
          <p:cNvSpPr/>
          <p:nvPr/>
        </p:nvSpPr>
        <p:spPr>
          <a:xfrm>
            <a:off x="7884006" y="2887673"/>
            <a:ext cx="2804641" cy="1415772"/>
          </a:xfrm>
          <a:prstGeom prst="rect">
            <a:avLst/>
          </a:prstGeom>
        </p:spPr>
        <p:txBody>
          <a:bodyPr wrap="square">
            <a:spAutoFit/>
          </a:bodyPr>
          <a:lstStyle/>
          <a:p>
            <a:r>
              <a:rPr sz="1600" b="1" u="none" dirty="0" err="1">
                <a:latin typeface="Huawei Sans" panose="020C0503030203020204" pitchFamily="34" charset="0"/>
                <a:cs typeface="Huawei Sans" panose="020C0503030203020204" pitchFamily="34" charset="0"/>
              </a:rPr>
              <a:t>logicOp</a:t>
            </a:r>
            <a:r>
              <a:rPr sz="1600" b="1" u="none" dirty="0">
                <a:latin typeface="Huawei Sans" panose="020C0503030203020204" pitchFamily="34" charset="0"/>
                <a:cs typeface="Huawei Sans" panose="020C0503030203020204" pitchFamily="34" charset="0"/>
              </a:rPr>
              <a:t>=</a:t>
            </a:r>
            <a:r>
              <a:rPr sz="1600" i="1" u="none" dirty="0">
                <a:latin typeface="Huawei Sans" panose="020C0503030203020204" pitchFamily="34" charset="0"/>
                <a:cs typeface="Huawei Sans" panose="020C0503030203020204" pitchFamily="34" charset="0"/>
              </a:rPr>
              <a:t>?</a:t>
            </a:r>
            <a:endParaRPr lang="en-US" altLang="zh-CN" sz="1600" dirty="0">
              <a:latin typeface="Huawei Sans" panose="020C0503030203020204" pitchFamily="34" charset="0"/>
              <a:cs typeface="Huawei Sans" panose="020C0503030203020204" pitchFamily="34" charset="0"/>
              <a:sym typeface="+mn-lt"/>
            </a:endParaRPr>
          </a:p>
          <a:p>
            <a:pPr marL="285750" indent="-285750">
              <a:buFont typeface="Arial" panose="020B0604020202020204" pitchFamily="34" charset="0"/>
              <a:buChar char="•"/>
            </a:pPr>
            <a:r>
              <a:rPr sz="1400" u="none" dirty="0">
                <a:latin typeface="Huawei Sans" panose="020C0503030203020204" pitchFamily="34" charset="0"/>
                <a:cs typeface="Huawei Sans" panose="020C0503030203020204" pitchFamily="34" charset="0"/>
              </a:rPr>
              <a:t>and: Multiple columns that meet the condition are displayed.</a:t>
            </a:r>
            <a:endParaRPr lang="en-US" altLang="zh-CN" sz="1400" dirty="0">
              <a:latin typeface="Huawei Sans" panose="020C0503030203020204" pitchFamily="34" charset="0"/>
              <a:cs typeface="Huawei Sans" panose="020C0503030203020204" pitchFamily="34" charset="0"/>
              <a:sym typeface="+mn-lt"/>
            </a:endParaRPr>
          </a:p>
          <a:p>
            <a:pPr marL="285750" indent="-285750">
              <a:buFont typeface="Arial" panose="020B0604020202020204" pitchFamily="34" charset="0"/>
              <a:buChar char="•"/>
            </a:pPr>
            <a:r>
              <a:rPr sz="1400" u="none" dirty="0">
                <a:latin typeface="Huawei Sans" panose="020C0503030203020204" pitchFamily="34" charset="0"/>
                <a:cs typeface="Huawei Sans" panose="020C0503030203020204" pitchFamily="34" charset="0"/>
              </a:rPr>
              <a:t>or: Any column that meets the condition is displayed.</a:t>
            </a:r>
          </a:p>
        </p:txBody>
      </p:sp>
      <p:sp>
        <p:nvSpPr>
          <p:cNvPr id="28" name="矩形 27"/>
          <p:cNvSpPr/>
          <p:nvPr/>
        </p:nvSpPr>
        <p:spPr>
          <a:xfrm>
            <a:off x="3979956" y="3156352"/>
            <a:ext cx="3566614" cy="2462213"/>
          </a:xfrm>
          <a:prstGeom prst="rect">
            <a:avLst/>
          </a:prstGeom>
        </p:spPr>
        <p:txBody>
          <a:bodyPr wrap="square">
            <a:spAutoFit/>
          </a:bodyPr>
          <a:lstStyle/>
          <a:p>
            <a:pPr marL="285750" indent="-285750">
              <a:buFont typeface="Arial" panose="020B0604020202020204" pitchFamily="34" charset="0"/>
              <a:buChar char="•"/>
            </a:pPr>
            <a:r>
              <a:rPr sz="1400" u="none" dirty="0">
                <a:latin typeface="Huawei Sans" panose="020C0503030203020204" pitchFamily="34" charset="0"/>
                <a:cs typeface="Huawei Sans" panose="020C0503030203020204" pitchFamily="34" charset="0"/>
              </a:rPr>
              <a:t>not: The </a:t>
            </a:r>
            <a:r>
              <a:rPr sz="1400" b="1" u="none" dirty="0" err="1">
                <a:latin typeface="Huawei Sans" panose="020C0503030203020204" pitchFamily="34" charset="0"/>
                <a:cs typeface="Huawei Sans" panose="020C0503030203020204" pitchFamily="34" charset="0"/>
              </a:rPr>
              <a:t>logicOp</a:t>
            </a:r>
            <a:r>
              <a:rPr sz="1400" u="none" dirty="0">
                <a:latin typeface="Huawei Sans" panose="020C0503030203020204" pitchFamily="34" charset="0"/>
                <a:cs typeface="Huawei Sans" panose="020C0503030203020204" pitchFamily="34" charset="0"/>
              </a:rPr>
              <a:t> is not.</a:t>
            </a:r>
            <a:endParaRPr lang="en-US" altLang="zh-CN" sz="1400" dirty="0">
              <a:latin typeface="Huawei Sans" panose="020C0503030203020204" pitchFamily="34" charset="0"/>
              <a:cs typeface="Huawei Sans" panose="020C0503030203020204" pitchFamily="34" charset="0"/>
              <a:sym typeface="+mn-lt"/>
            </a:endParaRPr>
          </a:p>
          <a:p>
            <a:pPr marL="285750" indent="-285750">
              <a:buFont typeface="Arial" panose="020B0604020202020204" pitchFamily="34" charset="0"/>
              <a:buChar char="•"/>
            </a:pPr>
            <a:r>
              <a:rPr sz="1400" u="none" dirty="0" err="1">
                <a:latin typeface="Huawei Sans" panose="020C0503030203020204" pitchFamily="34" charset="0"/>
                <a:cs typeface="Huawei Sans" panose="020C0503030203020204" pitchFamily="34" charset="0"/>
              </a:rPr>
              <a:t>equal_to</a:t>
            </a:r>
            <a:r>
              <a:rPr sz="1400" u="none" dirty="0">
                <a:latin typeface="Huawei Sans" panose="020C0503030203020204" pitchFamily="34" charset="0"/>
                <a:cs typeface="Huawei Sans" panose="020C0503030203020204" pitchFamily="34" charset="0"/>
              </a:rPr>
              <a:t>: a value equal to </a:t>
            </a:r>
            <a:r>
              <a:rPr sz="1400" b="1" u="none" dirty="0">
                <a:latin typeface="Huawei Sans" panose="020C0503030203020204" pitchFamily="34" charset="0"/>
                <a:cs typeface="Huawei Sans" panose="020C0503030203020204" pitchFamily="34" charset="0"/>
              </a:rPr>
              <a:t>value=</a:t>
            </a:r>
            <a:r>
              <a:rPr sz="1400" i="1" u="none" dirty="0">
                <a:latin typeface="Huawei Sans" panose="020C0503030203020204" pitchFamily="34" charset="0"/>
                <a:cs typeface="Huawei Sans" panose="020C0503030203020204" pitchFamily="34" charset="0"/>
              </a:rPr>
              <a:t>?</a:t>
            </a:r>
          </a:p>
          <a:p>
            <a:pPr marL="285750" indent="-285750">
              <a:buFont typeface="Arial" panose="020B0604020202020204" pitchFamily="34" charset="0"/>
              <a:buChar char="•"/>
            </a:pPr>
            <a:r>
              <a:rPr sz="1400" u="none" dirty="0" err="1">
                <a:latin typeface="Huawei Sans" panose="020C0503030203020204" pitchFamily="34" charset="0"/>
                <a:cs typeface="Huawei Sans" panose="020C0503030203020204" pitchFamily="34" charset="0"/>
              </a:rPr>
              <a:t>greater_than</a:t>
            </a:r>
            <a:r>
              <a:rPr sz="1400" u="none" dirty="0">
                <a:latin typeface="Huawei Sans" panose="020C0503030203020204" pitchFamily="34" charset="0"/>
                <a:cs typeface="Huawei Sans" panose="020C0503030203020204" pitchFamily="34" charset="0"/>
              </a:rPr>
              <a:t>: a value greater than </a:t>
            </a:r>
            <a:r>
              <a:rPr sz="1400" b="1" u="none" dirty="0">
                <a:latin typeface="Huawei Sans" panose="020C0503030203020204" pitchFamily="34" charset="0"/>
                <a:cs typeface="Huawei Sans" panose="020C0503030203020204" pitchFamily="34" charset="0"/>
              </a:rPr>
              <a:t>value=</a:t>
            </a:r>
            <a:r>
              <a:rPr sz="1400" i="1" u="none" dirty="0">
                <a:latin typeface="Huawei Sans" panose="020C0503030203020204" pitchFamily="34" charset="0"/>
                <a:cs typeface="Huawei Sans" panose="020C0503030203020204" pitchFamily="34" charset="0"/>
              </a:rPr>
              <a:t>?</a:t>
            </a:r>
          </a:p>
          <a:p>
            <a:pPr marL="285750" indent="-285750">
              <a:buFont typeface="Arial" panose="020B0604020202020204" pitchFamily="34" charset="0"/>
              <a:buChar char="•"/>
            </a:pPr>
            <a:r>
              <a:rPr sz="1400" u="none" dirty="0" err="1">
                <a:latin typeface="Huawei Sans" panose="020C0503030203020204" pitchFamily="34" charset="0"/>
                <a:cs typeface="Huawei Sans" panose="020C0503030203020204" pitchFamily="34" charset="0"/>
              </a:rPr>
              <a:t>greater_equal</a:t>
            </a:r>
            <a:r>
              <a:rPr sz="1400" u="none" dirty="0">
                <a:latin typeface="Huawei Sans" panose="020C0503030203020204" pitchFamily="34" charset="0"/>
                <a:cs typeface="Huawei Sans" panose="020C0503030203020204" pitchFamily="34" charset="0"/>
              </a:rPr>
              <a:t>: a value equal to or greater than </a:t>
            </a:r>
            <a:r>
              <a:rPr sz="1400" b="1" u="none" dirty="0">
                <a:latin typeface="Huawei Sans" panose="020C0503030203020204" pitchFamily="34" charset="0"/>
                <a:cs typeface="Huawei Sans" panose="020C0503030203020204" pitchFamily="34" charset="0"/>
              </a:rPr>
              <a:t>value=</a:t>
            </a:r>
            <a:r>
              <a:rPr sz="1400" i="1" u="none" dirty="0">
                <a:latin typeface="Huawei Sans" panose="020C0503030203020204" pitchFamily="34" charset="0"/>
                <a:cs typeface="Huawei Sans" panose="020C0503030203020204" pitchFamily="34" charset="0"/>
              </a:rPr>
              <a:t>?</a:t>
            </a:r>
          </a:p>
          <a:p>
            <a:pPr marL="285750" indent="-285750">
              <a:buFont typeface="Arial" panose="020B0604020202020204" pitchFamily="34" charset="0"/>
              <a:buChar char="•"/>
            </a:pPr>
            <a:r>
              <a:rPr sz="1400" u="none" dirty="0" err="1">
                <a:latin typeface="Huawei Sans" panose="020C0503030203020204" pitchFamily="34" charset="0"/>
                <a:cs typeface="Huawei Sans" panose="020C0503030203020204" pitchFamily="34" charset="0"/>
              </a:rPr>
              <a:t>less_than</a:t>
            </a:r>
            <a:r>
              <a:rPr sz="1400" u="none" dirty="0">
                <a:latin typeface="Huawei Sans" panose="020C0503030203020204" pitchFamily="34" charset="0"/>
                <a:cs typeface="Huawei Sans" panose="020C0503030203020204" pitchFamily="34" charset="0"/>
              </a:rPr>
              <a:t>: a value less than </a:t>
            </a:r>
            <a:r>
              <a:rPr sz="1400" b="1" u="none" dirty="0">
                <a:latin typeface="Huawei Sans" panose="020C0503030203020204" pitchFamily="34" charset="0"/>
                <a:cs typeface="Huawei Sans" panose="020C0503030203020204" pitchFamily="34" charset="0"/>
              </a:rPr>
              <a:t>value=</a:t>
            </a:r>
            <a:r>
              <a:rPr sz="1400" i="1" u="none" dirty="0">
                <a:latin typeface="Huawei Sans" panose="020C0503030203020204" pitchFamily="34" charset="0"/>
                <a:cs typeface="Huawei Sans" panose="020C0503030203020204" pitchFamily="34" charset="0"/>
              </a:rPr>
              <a:t>?</a:t>
            </a:r>
          </a:p>
          <a:p>
            <a:pPr marL="285750" indent="-285750">
              <a:buFont typeface="Arial" panose="020B0604020202020204" pitchFamily="34" charset="0"/>
              <a:buChar char="•"/>
            </a:pPr>
            <a:r>
              <a:rPr sz="1400" u="none" dirty="0" err="1">
                <a:latin typeface="Huawei Sans" panose="020C0503030203020204" pitchFamily="34" charset="0"/>
                <a:cs typeface="Huawei Sans" panose="020C0503030203020204" pitchFamily="34" charset="0"/>
              </a:rPr>
              <a:t>less_equal</a:t>
            </a:r>
            <a:r>
              <a:rPr sz="1400" u="none" dirty="0">
                <a:latin typeface="Huawei Sans" panose="020C0503030203020204" pitchFamily="34" charset="0"/>
                <a:cs typeface="Huawei Sans" panose="020C0503030203020204" pitchFamily="34" charset="0"/>
              </a:rPr>
              <a:t>: a value less than or equal to </a:t>
            </a:r>
            <a:r>
              <a:rPr sz="1400" b="1" u="none" dirty="0">
                <a:latin typeface="Huawei Sans" panose="020C0503030203020204" pitchFamily="34" charset="0"/>
                <a:cs typeface="Huawei Sans" panose="020C0503030203020204" pitchFamily="34" charset="0"/>
              </a:rPr>
              <a:t>value=</a:t>
            </a:r>
            <a:r>
              <a:rPr sz="1400" i="1" u="none" dirty="0">
                <a:latin typeface="Huawei Sans" panose="020C0503030203020204" pitchFamily="34" charset="0"/>
                <a:cs typeface="Huawei Sans" panose="020C0503030203020204" pitchFamily="34" charset="0"/>
              </a:rPr>
              <a:t>?</a:t>
            </a:r>
          </a:p>
          <a:p>
            <a:pPr marL="285750" indent="-285750">
              <a:buFont typeface="Arial" panose="020B0604020202020204" pitchFamily="34" charset="0"/>
              <a:buChar char="•"/>
            </a:pPr>
            <a:r>
              <a:rPr sz="1400" u="none" dirty="0">
                <a:latin typeface="Huawei Sans" panose="020C0503030203020204" pitchFamily="34" charset="0"/>
                <a:cs typeface="Huawei Sans" panose="020C0503030203020204" pitchFamily="34" charset="0"/>
              </a:rPr>
              <a:t>match: regular expression matching </a:t>
            </a:r>
            <a:r>
              <a:rPr sz="1400" b="1" u="none" dirty="0">
                <a:latin typeface="Huawei Sans" panose="020C0503030203020204" pitchFamily="34" charset="0"/>
                <a:cs typeface="Huawei Sans" panose="020C0503030203020204" pitchFamily="34" charset="0"/>
              </a:rPr>
              <a:t>value=</a:t>
            </a:r>
            <a:r>
              <a:rPr sz="1400" i="1" u="none" dirty="0">
                <a:latin typeface="Huawei Sans" panose="020C0503030203020204" pitchFamily="34" charset="0"/>
                <a:cs typeface="Huawei Sans" panose="020C0503030203020204" pitchFamily="34" charset="0"/>
              </a:rPr>
              <a:t>?</a:t>
            </a:r>
          </a:p>
        </p:txBody>
      </p:sp>
      <p:sp>
        <p:nvSpPr>
          <p:cNvPr id="29" name="矩形 28"/>
          <p:cNvSpPr/>
          <p:nvPr/>
        </p:nvSpPr>
        <p:spPr>
          <a:xfrm>
            <a:off x="3953099" y="2825151"/>
            <a:ext cx="1207382" cy="369332"/>
          </a:xfrm>
          <a:prstGeom prst="rect">
            <a:avLst/>
          </a:prstGeom>
        </p:spPr>
        <p:txBody>
          <a:bodyPr wrap="none">
            <a:spAutoFit/>
          </a:bodyPr>
          <a:lstStyle/>
          <a:p>
            <a:r>
              <a:rPr b="1" dirty="0">
                <a:latin typeface="Huawei Sans" panose="020C0503030203020204" pitchFamily="34" charset="0"/>
                <a:cs typeface="Huawei Sans" panose="020C0503030203020204" pitchFamily="34" charset="0"/>
              </a:rPr>
              <a:t>predict=</a:t>
            </a:r>
            <a:r>
              <a:rPr i="1" dirty="0">
                <a:latin typeface="Huawei Sans" panose="020C0503030203020204" pitchFamily="34" charset="0"/>
                <a:cs typeface="Huawei Sans" panose="020C0503030203020204" pitchFamily="34" charset="0"/>
              </a:rPr>
              <a:t>?</a:t>
            </a:r>
            <a:endParaRPr lang="zh-CN" altLang="en-US" dirty="0">
              <a:latin typeface="Huawei Sans" panose="020C0503030203020204" pitchFamily="34" charset="0"/>
              <a:cs typeface="Huawei Sans" panose="020C0503030203020204" pitchFamily="34" charset="0"/>
              <a:sym typeface="+mn-lt"/>
            </a:endParaRPr>
          </a:p>
        </p:txBody>
      </p:sp>
      <p:sp>
        <p:nvSpPr>
          <p:cNvPr id="31" name="文本框 30"/>
          <p:cNvSpPr txBox="1"/>
          <p:nvPr/>
        </p:nvSpPr>
        <p:spPr>
          <a:xfrm>
            <a:off x="956791" y="1250474"/>
            <a:ext cx="9463350" cy="400110"/>
          </a:xfrm>
          <a:prstGeom prst="rect">
            <a:avLst/>
          </a:prstGeom>
          <a:solidFill>
            <a:schemeClr val="bg1">
              <a:lumMod val="85000"/>
            </a:schemeClr>
          </a:solidFill>
          <a:ln>
            <a:noFill/>
          </a:ln>
        </p:spPr>
        <p:txBody>
          <a:bodyPr wrap="square" rtlCol="0">
            <a:spAutoFit/>
          </a:bodyPr>
          <a:lstStyle/>
          <a:p>
            <a:r>
              <a:rPr sz="2000" u="none" dirty="0">
                <a:latin typeface="Huawei Sans" panose="020C0503030203020204" pitchFamily="34" charset="0"/>
                <a:cs typeface="Huawei Sans" panose="020C0503030203020204" pitchFamily="34" charset="0"/>
              </a:rPr>
              <a:t>show </a:t>
            </a:r>
            <a:r>
              <a:rPr sz="2000" u="none" dirty="0" err="1">
                <a:latin typeface="Huawei Sans" panose="020C0503030203020204" pitchFamily="34" charset="0"/>
                <a:cs typeface="Huawei Sans" panose="020C0503030203020204" pitchFamily="34" charset="0"/>
              </a:rPr>
              <a:t>xxx|filterRow</a:t>
            </a:r>
            <a:r>
              <a:rPr sz="2000" u="none" dirty="0">
                <a:latin typeface="Huawei Sans" panose="020C0503030203020204" pitchFamily="34" charset="0"/>
                <a:cs typeface="Huawei Sans" panose="020C0503030203020204" pitchFamily="34" charset="0"/>
              </a:rPr>
              <a:t> column=? predict=? [ predict2=? ] value=? [ </a:t>
            </a:r>
            <a:r>
              <a:rPr sz="2000" u="none" dirty="0" err="1">
                <a:latin typeface="Huawei Sans" panose="020C0503030203020204" pitchFamily="34" charset="0"/>
                <a:cs typeface="Huawei Sans" panose="020C0503030203020204" pitchFamily="34" charset="0"/>
              </a:rPr>
              <a:t>logicOp</a:t>
            </a:r>
            <a:r>
              <a:rPr sz="2000" u="none" dirty="0">
                <a:latin typeface="Huawei Sans" panose="020C0503030203020204" pitchFamily="34" charset="0"/>
                <a:cs typeface="Huawei Sans" panose="020C0503030203020204" pitchFamily="34" charset="0"/>
              </a:rPr>
              <a:t>=? ]</a:t>
            </a:r>
          </a:p>
        </p:txBody>
      </p:sp>
    </p:spTree>
    <p:extLst>
      <p:ext uri="{BB962C8B-B14F-4D97-AF65-F5344CB8AC3E}">
        <p14:creationId xmlns:p14="http://schemas.microsoft.com/office/powerpoint/2010/main" val="1424805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u="none" dirty="0">
                <a:latin typeface="+mj-ea"/>
                <a:ea typeface="+mj-ea"/>
                <a:cs typeface="Huawei Sans" panose="020C0503030203020204" pitchFamily="34" charset="0"/>
              </a:rPr>
              <a:t>Error Prompt Function</a:t>
            </a:r>
            <a:endParaRPr lang="zh-CN" altLang="en-US" dirty="0">
              <a:latin typeface="+mj-ea"/>
              <a:ea typeface="+mj-ea"/>
              <a:cs typeface="Huawei Sans" panose="020C0503030203020204" pitchFamily="34" charset="0"/>
              <a:sym typeface="+mn-lt"/>
            </a:endParaRPr>
          </a:p>
        </p:txBody>
      </p:sp>
      <p:grpSp>
        <p:nvGrpSpPr>
          <p:cNvPr id="5" name="组合 4"/>
          <p:cNvGrpSpPr/>
          <p:nvPr/>
        </p:nvGrpSpPr>
        <p:grpSpPr>
          <a:xfrm>
            <a:off x="1218598" y="1462882"/>
            <a:ext cx="10008644" cy="2994519"/>
            <a:chOff x="648551" y="2148399"/>
            <a:chExt cx="10536935" cy="3075575"/>
          </a:xfrm>
        </p:grpSpPr>
        <p:pic>
          <p:nvPicPr>
            <p:cNvPr id="7" name="Picture 4" descr="F:\2012项目\美化图标\平面\0421png\43\未标题-1.png"/>
            <p:cNvPicPr>
              <a:picLocks noChangeAspect="1" noChangeArrowheads="1"/>
            </p:cNvPicPr>
            <p:nvPr/>
          </p:nvPicPr>
          <p:blipFill>
            <a:blip r:embed="rId3" cstate="print">
              <a:duotone>
                <a:srgbClr val="E2FFCA">
                  <a:shade val="45000"/>
                  <a:satMod val="135000"/>
                </a:srgbClr>
                <a:prstClr val="white"/>
              </a:duotone>
            </a:blip>
            <a:srcRect/>
            <a:stretch>
              <a:fillRect/>
            </a:stretch>
          </p:blipFill>
          <p:spPr bwMode="auto">
            <a:xfrm>
              <a:off x="4282735" y="2148399"/>
              <a:ext cx="6864971" cy="744964"/>
            </a:xfrm>
            <a:prstGeom prst="rect">
              <a:avLst/>
            </a:prstGeom>
            <a:noFill/>
            <a:ln w="9525">
              <a:noFill/>
              <a:miter lim="800000"/>
              <a:headEnd/>
              <a:tailEnd/>
            </a:ln>
          </p:spPr>
        </p:pic>
        <p:sp>
          <p:nvSpPr>
            <p:cNvPr id="8" name="五边形 7"/>
            <p:cNvSpPr/>
            <p:nvPr/>
          </p:nvSpPr>
          <p:spPr bwMode="auto">
            <a:xfrm>
              <a:off x="3105639" y="2216590"/>
              <a:ext cx="1560759" cy="523680"/>
            </a:xfrm>
            <a:prstGeom prst="homePlate">
              <a:avLst>
                <a:gd name="adj" fmla="val 22181"/>
              </a:avLst>
            </a:prstGeom>
            <a:solidFill>
              <a:schemeClr val="bg1">
                <a:lumMod val="85000"/>
              </a:schemeClr>
            </a:solidFill>
            <a:ln>
              <a:no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7" tIns="45719" rIns="91437" bIns="45719" numCol="1" rtlCol="0" anchor="t" anchorCtr="0" compatLnSpc="1">
              <a:prstTxWarp prst="textNoShape">
                <a:avLst/>
              </a:prstTxWarp>
            </a:bodyPr>
            <a:lstStyle/>
            <a:p>
              <a:pPr marL="0" marR="0" lvl="0" indent="0" defTabSz="914339" eaLnBrk="1" fontAlgn="base" latinLnBrk="0" hangingPunct="1">
                <a:lnSpc>
                  <a:spcPct val="100000"/>
                </a:lnSpc>
                <a:spcBef>
                  <a:spcPct val="0"/>
                </a:spcBef>
                <a:spcAft>
                  <a:spcPct val="0"/>
                </a:spcAft>
                <a:buClr>
                  <a:srgbClr val="CC9900"/>
                </a:buClr>
                <a:buSzTx/>
                <a:buFont typeface="Wingdings" pitchFamily="2" charset="2"/>
                <a:buChar char="n"/>
                <a:tabLst/>
                <a:defRPr/>
              </a:pPr>
              <a:endParaRPr kumimoji="0" lang="zh-CN" altLang="en-US" sz="1200" b="1" i="0" u="none" strike="noStrike" kern="0" cap="none" spc="0" normalizeH="0" noProof="0">
                <a:ln>
                  <a:noFill/>
                </a:ln>
                <a:solidFill>
                  <a:prstClr val="black"/>
                </a:solidFill>
                <a:effectLst/>
                <a:uLnTx/>
                <a:uFillTx/>
                <a:latin typeface="Huawei Sans" panose="020C0503030203020204" pitchFamily="34" charset="0"/>
                <a:cs typeface="Huawei Sans" panose="020C0503030203020204" pitchFamily="34" charset="0"/>
                <a:sym typeface="+mn-lt"/>
              </a:endParaRPr>
            </a:p>
          </p:txBody>
        </p:sp>
        <p:sp>
          <p:nvSpPr>
            <p:cNvPr id="9" name="Rectangle 5"/>
            <p:cNvSpPr>
              <a:spLocks noChangeArrowheads="1"/>
            </p:cNvSpPr>
            <p:nvPr/>
          </p:nvSpPr>
          <p:spPr bwMode="gray">
            <a:xfrm>
              <a:off x="3111876" y="2276645"/>
              <a:ext cx="1255702" cy="379329"/>
            </a:xfrm>
            <a:prstGeom prst="rect">
              <a:avLst/>
            </a:prstGeom>
            <a:noFill/>
            <a:ln w="9525">
              <a:noFill/>
              <a:miter lim="800000"/>
              <a:headEnd/>
              <a:tailEnd/>
            </a:ln>
          </p:spPr>
          <p:txBody>
            <a:bodyPr wrap="square">
              <a:spAutoFit/>
            </a:bodyPr>
            <a:lstStyle/>
            <a:p>
              <a:pPr algn="ctr"/>
              <a:r>
                <a:rPr u="none" dirty="0">
                  <a:solidFill>
                    <a:srgbClr val="080808"/>
                  </a:solidFill>
                  <a:latin typeface="Huawei Sans" panose="020C0503030203020204" pitchFamily="34" charset="0"/>
                  <a:cs typeface="Huawei Sans" panose="020C0503030203020204" pitchFamily="34" charset="0"/>
                </a:rPr>
                <a:t>Purpose</a:t>
              </a:r>
              <a:endParaRPr lang="en-US" altLang="zh-CN" dirty="0">
                <a:solidFill>
                  <a:srgbClr val="080808"/>
                </a:solidFill>
                <a:latin typeface="Huawei Sans" panose="020C0503030203020204" pitchFamily="34" charset="0"/>
                <a:cs typeface="Huawei Sans" panose="020C0503030203020204" pitchFamily="34" charset="0"/>
                <a:sym typeface="+mn-lt"/>
              </a:endParaRPr>
            </a:p>
          </p:txBody>
        </p:sp>
        <p:cxnSp>
          <p:nvCxnSpPr>
            <p:cNvPr id="10" name="AutoShape 12"/>
            <p:cNvCxnSpPr>
              <a:cxnSpLocks noChangeShapeType="1"/>
              <a:endCxn id="8" idx="1"/>
            </p:cNvCxnSpPr>
            <p:nvPr/>
          </p:nvCxnSpPr>
          <p:spPr bwMode="gray">
            <a:xfrm flipV="1">
              <a:off x="2100534" y="2478430"/>
              <a:ext cx="1005105" cy="689394"/>
            </a:xfrm>
            <a:prstGeom prst="bentConnector3">
              <a:avLst>
                <a:gd name="adj1" fmla="val -542"/>
              </a:avLst>
            </a:prstGeom>
            <a:noFill/>
            <a:ln w="9525">
              <a:solidFill>
                <a:schemeClr val="tx1"/>
              </a:solidFill>
              <a:miter lim="800000"/>
              <a:headEnd/>
              <a:tailEnd/>
            </a:ln>
          </p:spPr>
        </p:cxnSp>
        <p:cxnSp>
          <p:nvCxnSpPr>
            <p:cNvPr id="11" name="AutoShape 13"/>
            <p:cNvCxnSpPr>
              <a:cxnSpLocks noChangeShapeType="1"/>
              <a:endCxn id="22" idx="1"/>
            </p:cNvCxnSpPr>
            <p:nvPr/>
          </p:nvCxnSpPr>
          <p:spPr bwMode="gray">
            <a:xfrm>
              <a:off x="2100534" y="4020299"/>
              <a:ext cx="1011342" cy="801215"/>
            </a:xfrm>
            <a:prstGeom prst="bentConnector3">
              <a:avLst>
                <a:gd name="adj1" fmla="val -1486"/>
              </a:avLst>
            </a:prstGeom>
            <a:noFill/>
            <a:ln w="9525">
              <a:solidFill>
                <a:srgbClr val="080808"/>
              </a:solidFill>
              <a:miter lim="800000"/>
              <a:headEnd/>
              <a:tailEnd/>
            </a:ln>
          </p:spPr>
        </p:cxnSp>
        <p:grpSp>
          <p:nvGrpSpPr>
            <p:cNvPr id="12" name="Group 47"/>
            <p:cNvGrpSpPr>
              <a:grpSpLocks/>
            </p:cNvGrpSpPr>
            <p:nvPr/>
          </p:nvGrpSpPr>
          <p:grpSpPr bwMode="auto">
            <a:xfrm>
              <a:off x="654410" y="2875438"/>
              <a:ext cx="1574987" cy="1635312"/>
              <a:chOff x="478" y="1689"/>
              <a:chExt cx="1210" cy="1278"/>
            </a:xfrm>
          </p:grpSpPr>
          <p:pic>
            <p:nvPicPr>
              <p:cNvPr id="24" name="Picture 48" descr="light_shadow"/>
              <p:cNvPicPr>
                <a:picLocks noChangeAspect="1" noChangeArrowheads="1"/>
              </p:cNvPicPr>
              <p:nvPr/>
            </p:nvPicPr>
            <p:blipFill>
              <a:blip r:embed="rId4" cstate="email">
                <a:lum bright="-78000" contrast="-78000"/>
                <a:extLst>
                  <a:ext uri="{28A0092B-C50C-407E-A947-70E740481C1C}">
                    <a14:useLocalDpi xmlns:a14="http://schemas.microsoft.com/office/drawing/2010/main"/>
                  </a:ext>
                </a:extLst>
              </a:blip>
              <a:srcRect/>
              <a:stretch>
                <a:fillRect/>
              </a:stretch>
            </p:blipFill>
            <p:spPr bwMode="gray">
              <a:xfrm>
                <a:off x="593" y="2691"/>
                <a:ext cx="996" cy="276"/>
              </a:xfrm>
              <a:prstGeom prst="rect">
                <a:avLst/>
              </a:prstGeom>
              <a:noFill/>
              <a:ln w="9525">
                <a:noFill/>
                <a:miter lim="800000"/>
                <a:headEnd/>
                <a:tailEnd/>
              </a:ln>
            </p:spPr>
          </p:pic>
          <p:pic>
            <p:nvPicPr>
              <p:cNvPr id="25" name="Picture 49" descr="circuler_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gray">
              <a:xfrm>
                <a:off x="478" y="1689"/>
                <a:ext cx="1210" cy="1178"/>
              </a:xfrm>
              <a:prstGeom prst="rect">
                <a:avLst/>
              </a:prstGeom>
              <a:noFill/>
              <a:ln w="9525">
                <a:noFill/>
                <a:miter lim="800000"/>
                <a:headEnd/>
                <a:tailEnd/>
              </a:ln>
            </p:spPr>
          </p:pic>
          <p:sp>
            <p:nvSpPr>
              <p:cNvPr id="26" name="Oval 50"/>
              <p:cNvSpPr>
                <a:spLocks noChangeArrowheads="1"/>
              </p:cNvSpPr>
              <p:nvPr/>
            </p:nvSpPr>
            <p:spPr bwMode="gray">
              <a:xfrm>
                <a:off x="478" y="1689"/>
                <a:ext cx="1202" cy="1182"/>
              </a:xfrm>
              <a:prstGeom prst="ellipse">
                <a:avLst/>
              </a:prstGeom>
              <a:gradFill rotWithShape="1">
                <a:gsLst>
                  <a:gs pos="0">
                    <a:srgbClr val="004B66">
                      <a:alpha val="89999"/>
                    </a:srgbClr>
                  </a:gs>
                  <a:gs pos="50000">
                    <a:srgbClr val="6AC1FC">
                      <a:alpha val="55000"/>
                    </a:srgbClr>
                  </a:gs>
                  <a:gs pos="100000">
                    <a:srgbClr val="004B66">
                      <a:alpha val="89999"/>
                    </a:srgbClr>
                  </a:gs>
                </a:gsLst>
                <a:lin ang="5400000" scaled="1"/>
              </a:gradFill>
              <a:ln w="9525" algn="ctr">
                <a:noFill/>
                <a:round/>
                <a:headEnd/>
                <a:tailEnd/>
              </a:ln>
              <a:effectLst/>
            </p:spPr>
            <p:txBody>
              <a:bodyPr wrap="none" anchor="ctr"/>
              <a:lstStyle/>
              <a:p>
                <a:pPr>
                  <a:defRPr/>
                </a:pPr>
                <a:endParaRPr lang="zh-CN" altLang="en-US" sz="1600">
                  <a:latin typeface="Huawei Sans" panose="020C0503030203020204" pitchFamily="34" charset="0"/>
                  <a:cs typeface="Huawei Sans" panose="020C0503030203020204" pitchFamily="34" charset="0"/>
                  <a:sym typeface="+mn-lt"/>
                </a:endParaRPr>
              </a:p>
            </p:txBody>
          </p:sp>
          <p:sp>
            <p:nvSpPr>
              <p:cNvPr id="27" name="Freeform 51"/>
              <p:cNvSpPr>
                <a:spLocks/>
              </p:cNvSpPr>
              <p:nvPr/>
            </p:nvSpPr>
            <p:spPr bwMode="gray">
              <a:xfrm>
                <a:off x="602" y="1713"/>
                <a:ext cx="945" cy="409"/>
              </a:xfrm>
              <a:custGeom>
                <a:avLst/>
                <a:gdLst>
                  <a:gd name="T0" fmla="*/ 931 w 1321"/>
                  <a:gd name="T1" fmla="*/ 230 h 712"/>
                  <a:gd name="T2" fmla="*/ 942 w 1321"/>
                  <a:gd name="T3" fmla="*/ 254 h 712"/>
                  <a:gd name="T4" fmla="*/ 945 w 1321"/>
                  <a:gd name="T5" fmla="*/ 276 h 712"/>
                  <a:gd name="T6" fmla="*/ 941 w 1321"/>
                  <a:gd name="T7" fmla="*/ 296 h 712"/>
                  <a:gd name="T8" fmla="*/ 929 w 1321"/>
                  <a:gd name="T9" fmla="*/ 316 h 712"/>
                  <a:gd name="T10" fmla="*/ 910 w 1321"/>
                  <a:gd name="T11" fmla="*/ 333 h 712"/>
                  <a:gd name="T12" fmla="*/ 886 w 1321"/>
                  <a:gd name="T13" fmla="*/ 347 h 712"/>
                  <a:gd name="T14" fmla="*/ 856 w 1321"/>
                  <a:gd name="T15" fmla="*/ 361 h 712"/>
                  <a:gd name="T16" fmla="*/ 821 w 1321"/>
                  <a:gd name="T17" fmla="*/ 373 h 712"/>
                  <a:gd name="T18" fmla="*/ 781 w 1321"/>
                  <a:gd name="T19" fmla="*/ 383 h 712"/>
                  <a:gd name="T20" fmla="*/ 738 w 1321"/>
                  <a:gd name="T21" fmla="*/ 392 h 712"/>
                  <a:gd name="T22" fmla="*/ 692 w 1321"/>
                  <a:gd name="T23" fmla="*/ 399 h 712"/>
                  <a:gd name="T24" fmla="*/ 641 w 1321"/>
                  <a:gd name="T25" fmla="*/ 404 h 712"/>
                  <a:gd name="T26" fmla="*/ 589 w 1321"/>
                  <a:gd name="T27" fmla="*/ 408 h 712"/>
                  <a:gd name="T28" fmla="*/ 569 w 1321"/>
                  <a:gd name="T29" fmla="*/ 409 h 712"/>
                  <a:gd name="T30" fmla="*/ 341 w 1321"/>
                  <a:gd name="T31" fmla="*/ 409 h 712"/>
                  <a:gd name="T32" fmla="*/ 338 w 1321"/>
                  <a:gd name="T33" fmla="*/ 409 h 712"/>
                  <a:gd name="T34" fmla="*/ 293 w 1321"/>
                  <a:gd name="T35" fmla="*/ 407 h 712"/>
                  <a:gd name="T36" fmla="*/ 249 w 1321"/>
                  <a:gd name="T37" fmla="*/ 404 h 712"/>
                  <a:gd name="T38" fmla="*/ 207 w 1321"/>
                  <a:gd name="T39" fmla="*/ 400 h 712"/>
                  <a:gd name="T40" fmla="*/ 168 w 1321"/>
                  <a:gd name="T41" fmla="*/ 396 h 712"/>
                  <a:gd name="T42" fmla="*/ 133 w 1321"/>
                  <a:gd name="T43" fmla="*/ 389 h 712"/>
                  <a:gd name="T44" fmla="*/ 101 w 1321"/>
                  <a:gd name="T45" fmla="*/ 381 h 712"/>
                  <a:gd name="T46" fmla="*/ 73 w 1321"/>
                  <a:gd name="T47" fmla="*/ 372 h 712"/>
                  <a:gd name="T48" fmla="*/ 48 w 1321"/>
                  <a:gd name="T49" fmla="*/ 362 h 712"/>
                  <a:gd name="T50" fmla="*/ 28 w 1321"/>
                  <a:gd name="T51" fmla="*/ 349 h 712"/>
                  <a:gd name="T52" fmla="*/ 13 w 1321"/>
                  <a:gd name="T53" fmla="*/ 335 h 712"/>
                  <a:gd name="T54" fmla="*/ 4 w 1321"/>
                  <a:gd name="T55" fmla="*/ 318 h 712"/>
                  <a:gd name="T56" fmla="*/ 0 w 1321"/>
                  <a:gd name="T57" fmla="*/ 301 h 712"/>
                  <a:gd name="T58" fmla="*/ 0 w 1321"/>
                  <a:gd name="T59" fmla="*/ 299 h 712"/>
                  <a:gd name="T60" fmla="*/ 3 w 1321"/>
                  <a:gd name="T61" fmla="*/ 280 h 712"/>
                  <a:gd name="T62" fmla="*/ 11 w 1321"/>
                  <a:gd name="T63" fmla="*/ 256 h 712"/>
                  <a:gd name="T64" fmla="*/ 36 w 1321"/>
                  <a:gd name="T65" fmla="*/ 213 h 712"/>
                  <a:gd name="T66" fmla="*/ 67 w 1321"/>
                  <a:gd name="T67" fmla="*/ 172 h 712"/>
                  <a:gd name="T68" fmla="*/ 105 w 1321"/>
                  <a:gd name="T69" fmla="*/ 135 h 712"/>
                  <a:gd name="T70" fmla="*/ 146 w 1321"/>
                  <a:gd name="T71" fmla="*/ 101 h 712"/>
                  <a:gd name="T72" fmla="*/ 193 w 1321"/>
                  <a:gd name="T73" fmla="*/ 72 h 712"/>
                  <a:gd name="T74" fmla="*/ 244 w 1321"/>
                  <a:gd name="T75" fmla="*/ 47 h 712"/>
                  <a:gd name="T76" fmla="*/ 297 w 1321"/>
                  <a:gd name="T77" fmla="*/ 27 h 712"/>
                  <a:gd name="T78" fmla="*/ 356 w 1321"/>
                  <a:gd name="T79" fmla="*/ 12 h 712"/>
                  <a:gd name="T80" fmla="*/ 416 w 1321"/>
                  <a:gd name="T81" fmla="*/ 3 h 712"/>
                  <a:gd name="T82" fmla="*/ 477 w 1321"/>
                  <a:gd name="T83" fmla="*/ 0 h 712"/>
                  <a:gd name="T84" fmla="*/ 477 w 1321"/>
                  <a:gd name="T85" fmla="*/ 0 h 712"/>
                  <a:gd name="T86" fmla="*/ 543 w 1321"/>
                  <a:gd name="T87" fmla="*/ 3 h 712"/>
                  <a:gd name="T88" fmla="*/ 606 w 1321"/>
                  <a:gd name="T89" fmla="*/ 13 h 712"/>
                  <a:gd name="T90" fmla="*/ 667 w 1321"/>
                  <a:gd name="T91" fmla="*/ 30 h 712"/>
                  <a:gd name="T92" fmla="*/ 723 w 1321"/>
                  <a:gd name="T93" fmla="*/ 52 h 712"/>
                  <a:gd name="T94" fmla="*/ 774 w 1321"/>
                  <a:gd name="T95" fmla="*/ 79 h 712"/>
                  <a:gd name="T96" fmla="*/ 822 w 1321"/>
                  <a:gd name="T97" fmla="*/ 111 h 712"/>
                  <a:gd name="T98" fmla="*/ 864 w 1321"/>
                  <a:gd name="T99" fmla="*/ 147 h 712"/>
                  <a:gd name="T100" fmla="*/ 900 w 1321"/>
                  <a:gd name="T101" fmla="*/ 187 h 712"/>
                  <a:gd name="T102" fmla="*/ 931 w 1321"/>
                  <a:gd name="T103" fmla="*/ 230 h 712"/>
                  <a:gd name="T104" fmla="*/ 931 w 1321"/>
                  <a:gd name="T105" fmla="*/ 230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7CBFE0"/>
                  </a:gs>
                </a:gsLst>
                <a:lin ang="5400000" scaled="1"/>
              </a:gradFill>
              <a:ln w="0">
                <a:noFill/>
                <a:round/>
                <a:headEnd/>
                <a:tailEnd/>
              </a:ln>
            </p:spPr>
            <p:txBody>
              <a:bodyPr/>
              <a:lstStyle/>
              <a:p>
                <a:endParaRPr lang="zh-CN" altLang="en-US" sz="1600">
                  <a:latin typeface="Huawei Sans" panose="020C0503030203020204" pitchFamily="34" charset="0"/>
                  <a:cs typeface="Huawei Sans" panose="020C0503030203020204" pitchFamily="34" charset="0"/>
                  <a:sym typeface="+mn-lt"/>
                </a:endParaRPr>
              </a:p>
            </p:txBody>
          </p:sp>
        </p:grpSp>
        <p:sp>
          <p:nvSpPr>
            <p:cNvPr id="13" name="Rectangle 52"/>
            <p:cNvSpPr>
              <a:spLocks noChangeArrowheads="1"/>
            </p:cNvSpPr>
            <p:nvPr/>
          </p:nvSpPr>
          <p:spPr bwMode="auto">
            <a:xfrm>
              <a:off x="648551" y="3174584"/>
              <a:ext cx="1564574" cy="948323"/>
            </a:xfrm>
            <a:prstGeom prst="rect">
              <a:avLst/>
            </a:prstGeom>
            <a:noFill/>
            <a:ln w="9525">
              <a:noFill/>
              <a:miter lim="800000"/>
              <a:headEnd/>
              <a:tailEnd/>
            </a:ln>
          </p:spPr>
          <p:txBody>
            <a:bodyPr wrap="square">
              <a:spAutoFit/>
            </a:bodyPr>
            <a:lstStyle/>
            <a:p>
              <a:pPr algn="ctr"/>
              <a:r>
                <a:rPr b="1" dirty="0">
                  <a:latin typeface="Huawei Sans" panose="020C0503030203020204" pitchFamily="34" charset="0"/>
                  <a:cs typeface="Huawei Sans" panose="020C0503030203020204" pitchFamily="34" charset="0"/>
                </a:rPr>
                <a:t>Error prompt function</a:t>
              </a:r>
              <a:endParaRPr lang="en-US" altLang="zh-CN" b="1" dirty="0">
                <a:latin typeface="Huawei Sans" panose="020C0503030203020204" pitchFamily="34" charset="0"/>
                <a:cs typeface="Huawei Sans" panose="020C0503030203020204" pitchFamily="34" charset="0"/>
                <a:sym typeface="+mn-lt"/>
              </a:endParaRPr>
            </a:p>
          </p:txBody>
        </p:sp>
        <p:pic>
          <p:nvPicPr>
            <p:cNvPr id="14" name="Picture 4" descr="F:\2012项目\美化图标\平面\0421png\43\未标题-1.png"/>
            <p:cNvPicPr>
              <a:picLocks noChangeAspect="1" noChangeArrowheads="1"/>
            </p:cNvPicPr>
            <p:nvPr/>
          </p:nvPicPr>
          <p:blipFill>
            <a:blip r:embed="rId3" cstate="print">
              <a:duotone>
                <a:srgbClr val="E2FFCA">
                  <a:shade val="45000"/>
                  <a:satMod val="135000"/>
                </a:srgbClr>
                <a:prstClr val="white"/>
              </a:duotone>
            </a:blip>
            <a:srcRect/>
            <a:stretch>
              <a:fillRect/>
            </a:stretch>
          </p:blipFill>
          <p:spPr bwMode="auto">
            <a:xfrm>
              <a:off x="4276141" y="4507822"/>
              <a:ext cx="6887158" cy="716152"/>
            </a:xfrm>
            <a:prstGeom prst="rect">
              <a:avLst/>
            </a:prstGeom>
            <a:noFill/>
            <a:ln w="9525">
              <a:noFill/>
              <a:miter lim="800000"/>
              <a:headEnd/>
              <a:tailEnd/>
            </a:ln>
          </p:spPr>
        </p:pic>
        <p:sp>
          <p:nvSpPr>
            <p:cNvPr id="15" name="矩形 14"/>
            <p:cNvSpPr/>
            <p:nvPr/>
          </p:nvSpPr>
          <p:spPr>
            <a:xfrm>
              <a:off x="4666398" y="2203210"/>
              <a:ext cx="6156007" cy="600604"/>
            </a:xfrm>
            <a:prstGeom prst="rect">
              <a:avLst/>
            </a:prstGeom>
          </p:spPr>
          <p:txBody>
            <a:bodyPr wrap="square">
              <a:spAutoFit/>
            </a:bodyPr>
            <a:lstStyle/>
            <a:p>
              <a:r>
                <a:rPr sz="1600" u="none" dirty="0">
                  <a:latin typeface="Huawei Sans" panose="020C0503030203020204" pitchFamily="34" charset="0"/>
                  <a:cs typeface="Huawei Sans" panose="020C0503030203020204" pitchFamily="34" charset="0"/>
                </a:rPr>
                <a:t>Specify the position of the input error in the command and provide the correct field for reference.</a:t>
              </a:r>
            </a:p>
          </p:txBody>
        </p:sp>
        <p:sp>
          <p:nvSpPr>
            <p:cNvPr id="16" name="矩形 15"/>
            <p:cNvSpPr/>
            <p:nvPr/>
          </p:nvSpPr>
          <p:spPr>
            <a:xfrm>
              <a:off x="4681991" y="4514827"/>
              <a:ext cx="6309111" cy="600604"/>
            </a:xfrm>
            <a:prstGeom prst="rect">
              <a:avLst/>
            </a:prstGeom>
          </p:spPr>
          <p:txBody>
            <a:bodyPr wrap="square">
              <a:spAutoFit/>
            </a:bodyPr>
            <a:lstStyle/>
            <a:p>
              <a:r>
                <a:rPr sz="1600" u="none" dirty="0">
                  <a:latin typeface="Huawei Sans" panose="020C0503030203020204" pitchFamily="34" charset="0"/>
                  <a:cs typeface="Huawei Sans" panose="020C0503030203020204" pitchFamily="34" charset="0"/>
                </a:rPr>
                <a:t>When multiple errors occur in the command, the system displays only the first error.</a:t>
              </a:r>
            </a:p>
          </p:txBody>
        </p:sp>
        <p:cxnSp>
          <p:nvCxnSpPr>
            <p:cNvPr id="17" name="直接连接符 16"/>
            <p:cNvCxnSpPr>
              <a:stCxn id="26" idx="6"/>
            </p:cNvCxnSpPr>
            <p:nvPr/>
          </p:nvCxnSpPr>
          <p:spPr>
            <a:xfrm flipV="1">
              <a:off x="2218984" y="3619500"/>
              <a:ext cx="943692" cy="12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4" descr="F:\2012项目\美化图标\平面\0421png\43\未标题-1.png"/>
            <p:cNvPicPr>
              <a:picLocks noChangeAspect="1" noChangeArrowheads="1"/>
            </p:cNvPicPr>
            <p:nvPr/>
          </p:nvPicPr>
          <p:blipFill>
            <a:blip r:embed="rId3" cstate="print">
              <a:duotone>
                <a:srgbClr val="E2FFCA">
                  <a:shade val="45000"/>
                  <a:satMod val="135000"/>
                </a:srgbClr>
                <a:prstClr val="white"/>
              </a:duotone>
            </a:blip>
            <a:srcRect/>
            <a:stretch>
              <a:fillRect/>
            </a:stretch>
          </p:blipFill>
          <p:spPr bwMode="auto">
            <a:xfrm>
              <a:off x="4298328" y="3325836"/>
              <a:ext cx="6887158" cy="755085"/>
            </a:xfrm>
            <a:prstGeom prst="rect">
              <a:avLst/>
            </a:prstGeom>
            <a:noFill/>
            <a:ln w="9525">
              <a:noFill/>
              <a:miter lim="800000"/>
              <a:headEnd/>
              <a:tailEnd/>
            </a:ln>
          </p:spPr>
        </p:pic>
        <p:sp>
          <p:nvSpPr>
            <p:cNvPr id="19" name="五边形 18"/>
            <p:cNvSpPr/>
            <p:nvPr/>
          </p:nvSpPr>
          <p:spPr bwMode="auto">
            <a:xfrm>
              <a:off x="3111876" y="3396430"/>
              <a:ext cx="1560759" cy="523680"/>
            </a:xfrm>
            <a:prstGeom prst="homePlate">
              <a:avLst>
                <a:gd name="adj" fmla="val 22181"/>
              </a:avLst>
            </a:prstGeom>
            <a:solidFill>
              <a:schemeClr val="accent2">
                <a:lumMod val="20000"/>
                <a:lumOff val="80000"/>
              </a:schemeClr>
            </a:solidFill>
            <a:ln>
              <a:no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7" tIns="45719" rIns="91437" bIns="45719" numCol="1" rtlCol="0" anchor="t" anchorCtr="0" compatLnSpc="1">
              <a:prstTxWarp prst="textNoShape">
                <a:avLst/>
              </a:prstTxWarp>
            </a:bodyPr>
            <a:lstStyle/>
            <a:p>
              <a:pPr marL="0" marR="0" lvl="0" indent="0" defTabSz="914339" eaLnBrk="1" fontAlgn="base" latinLnBrk="0" hangingPunct="1">
                <a:lnSpc>
                  <a:spcPct val="100000"/>
                </a:lnSpc>
                <a:spcBef>
                  <a:spcPct val="0"/>
                </a:spcBef>
                <a:spcAft>
                  <a:spcPct val="0"/>
                </a:spcAft>
                <a:buClr>
                  <a:srgbClr val="CC9900"/>
                </a:buClr>
                <a:buSzTx/>
                <a:buFont typeface="Wingdings" pitchFamily="2" charset="2"/>
                <a:buChar char="n"/>
                <a:tabLst/>
                <a:defRPr/>
              </a:pPr>
              <a:endParaRPr kumimoji="0" lang="zh-CN" altLang="en-US" sz="1200" b="1" i="0" u="none" strike="noStrike" kern="0" cap="none" spc="0" normalizeH="0" noProof="0">
                <a:ln>
                  <a:noFill/>
                </a:ln>
                <a:solidFill>
                  <a:prstClr val="black"/>
                </a:solidFill>
                <a:effectLst/>
                <a:uLnTx/>
                <a:uFillTx/>
                <a:latin typeface="Huawei Sans" panose="020C0503030203020204" pitchFamily="34" charset="0"/>
                <a:cs typeface="Huawei Sans" panose="020C0503030203020204" pitchFamily="34" charset="0"/>
                <a:sym typeface="+mn-lt"/>
              </a:endParaRPr>
            </a:p>
          </p:txBody>
        </p:sp>
        <p:sp>
          <p:nvSpPr>
            <p:cNvPr id="20" name="Rectangle 5"/>
            <p:cNvSpPr>
              <a:spLocks noChangeArrowheads="1"/>
            </p:cNvSpPr>
            <p:nvPr/>
          </p:nvSpPr>
          <p:spPr bwMode="gray">
            <a:xfrm>
              <a:off x="3054370" y="3468606"/>
              <a:ext cx="1574987" cy="379329"/>
            </a:xfrm>
            <a:prstGeom prst="rect">
              <a:avLst/>
            </a:prstGeom>
            <a:noFill/>
            <a:ln w="9525">
              <a:noFill/>
              <a:miter lim="800000"/>
              <a:headEnd/>
              <a:tailEnd/>
            </a:ln>
          </p:spPr>
          <p:txBody>
            <a:bodyPr wrap="square">
              <a:spAutoFit/>
            </a:bodyPr>
            <a:lstStyle/>
            <a:p>
              <a:pPr algn="ctr"/>
              <a:r>
                <a:rPr u="none" dirty="0">
                  <a:solidFill>
                    <a:srgbClr val="080808"/>
                  </a:solidFill>
                  <a:latin typeface="Huawei Sans" panose="020C0503030203020204" pitchFamily="34" charset="0"/>
                  <a:cs typeface="Huawei Sans" panose="020C0503030203020204" pitchFamily="34" charset="0"/>
                </a:rPr>
                <a:t>How to Use</a:t>
              </a:r>
              <a:endParaRPr lang="en-US" altLang="zh-CN" dirty="0">
                <a:solidFill>
                  <a:srgbClr val="080808"/>
                </a:solidFill>
                <a:latin typeface="Huawei Sans" panose="020C0503030203020204" pitchFamily="34" charset="0"/>
                <a:cs typeface="Huawei Sans" panose="020C0503030203020204" pitchFamily="34" charset="0"/>
                <a:sym typeface="+mn-lt"/>
              </a:endParaRPr>
            </a:p>
          </p:txBody>
        </p:sp>
        <p:sp>
          <p:nvSpPr>
            <p:cNvPr id="21" name="矩形 20"/>
            <p:cNvSpPr/>
            <p:nvPr/>
          </p:nvSpPr>
          <p:spPr>
            <a:xfrm>
              <a:off x="4600929" y="3379834"/>
              <a:ext cx="6387031" cy="600604"/>
            </a:xfrm>
            <a:prstGeom prst="rect">
              <a:avLst/>
            </a:prstGeom>
          </p:spPr>
          <p:txBody>
            <a:bodyPr wrap="square">
              <a:spAutoFit/>
            </a:bodyPr>
            <a:lstStyle/>
            <a:p>
              <a:r>
                <a:rPr sz="1600" u="none" dirty="0">
                  <a:latin typeface="Huawei Sans" panose="020C0503030203020204" pitchFamily="34" charset="0"/>
                  <a:cs typeface="Huawei Sans" panose="020C0503030203020204" pitchFamily="34" charset="0"/>
                </a:rPr>
                <a:t>When the format of the entered command is incorrect, the system displays the error location with symbol </a:t>
              </a:r>
              <a:r>
                <a:rPr sz="1600" b="1" u="none" dirty="0">
                  <a:latin typeface="Huawei Sans" panose="020C0503030203020204" pitchFamily="34" charset="0"/>
                  <a:cs typeface="Huawei Sans" panose="020C0503030203020204" pitchFamily="34" charset="0"/>
                </a:rPr>
                <a:t>^</a:t>
              </a:r>
              <a:r>
                <a:rPr sz="1600" u="none" dirty="0">
                  <a:latin typeface="Huawei Sans" panose="020C0503030203020204" pitchFamily="34" charset="0"/>
                  <a:cs typeface="Huawei Sans" panose="020C0503030203020204" pitchFamily="34" charset="0"/>
                </a:rPr>
                <a:t>.</a:t>
              </a:r>
            </a:p>
          </p:txBody>
        </p:sp>
        <p:sp>
          <p:nvSpPr>
            <p:cNvPr id="22" name="五边形 21"/>
            <p:cNvSpPr/>
            <p:nvPr/>
          </p:nvSpPr>
          <p:spPr bwMode="auto">
            <a:xfrm>
              <a:off x="3111876" y="4559674"/>
              <a:ext cx="1560759" cy="523680"/>
            </a:xfrm>
            <a:prstGeom prst="homePlate">
              <a:avLst>
                <a:gd name="adj" fmla="val 22181"/>
              </a:avLst>
            </a:prstGeom>
            <a:solidFill>
              <a:schemeClr val="bg1">
                <a:lumMod val="85000"/>
              </a:schemeClr>
            </a:solidFill>
            <a:ln>
              <a:no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7" tIns="45719" rIns="91437" bIns="45719" numCol="1" rtlCol="0" anchor="t" anchorCtr="0" compatLnSpc="1">
              <a:prstTxWarp prst="textNoShape">
                <a:avLst/>
              </a:prstTxWarp>
            </a:bodyPr>
            <a:lstStyle/>
            <a:p>
              <a:pPr marL="0" marR="0" lvl="0" indent="0" defTabSz="914339" eaLnBrk="1" fontAlgn="base" latinLnBrk="0" hangingPunct="1">
                <a:lnSpc>
                  <a:spcPct val="100000"/>
                </a:lnSpc>
                <a:spcBef>
                  <a:spcPct val="0"/>
                </a:spcBef>
                <a:spcAft>
                  <a:spcPct val="0"/>
                </a:spcAft>
                <a:buClr>
                  <a:srgbClr val="CC9900"/>
                </a:buClr>
                <a:buSzTx/>
                <a:buFont typeface="Wingdings" pitchFamily="2" charset="2"/>
                <a:buChar char="n"/>
                <a:tabLst/>
                <a:defRPr/>
              </a:pPr>
              <a:endParaRPr kumimoji="0" lang="zh-CN" altLang="en-US" sz="1200" b="1" i="0" u="none" strike="noStrike" kern="0" cap="none" spc="0" normalizeH="0" noProof="0">
                <a:ln>
                  <a:noFill/>
                </a:ln>
                <a:solidFill>
                  <a:prstClr val="black"/>
                </a:solidFill>
                <a:effectLst/>
                <a:uLnTx/>
                <a:uFillTx/>
                <a:latin typeface="Huawei Sans" panose="020C0503030203020204" pitchFamily="34" charset="0"/>
                <a:cs typeface="Huawei Sans" panose="020C0503030203020204" pitchFamily="34" charset="0"/>
                <a:sym typeface="+mn-lt"/>
              </a:endParaRPr>
            </a:p>
          </p:txBody>
        </p:sp>
        <p:sp>
          <p:nvSpPr>
            <p:cNvPr id="23" name="Rectangle 5"/>
            <p:cNvSpPr>
              <a:spLocks noChangeArrowheads="1"/>
            </p:cNvSpPr>
            <p:nvPr/>
          </p:nvSpPr>
          <p:spPr bwMode="gray">
            <a:xfrm>
              <a:off x="3190787" y="4636663"/>
              <a:ext cx="1302152" cy="379329"/>
            </a:xfrm>
            <a:prstGeom prst="rect">
              <a:avLst/>
            </a:prstGeom>
            <a:noFill/>
            <a:ln w="9525">
              <a:noFill/>
              <a:miter lim="800000"/>
              <a:headEnd/>
              <a:tailEnd/>
            </a:ln>
          </p:spPr>
          <p:txBody>
            <a:bodyPr wrap="square">
              <a:spAutoFit/>
            </a:bodyPr>
            <a:lstStyle/>
            <a:p>
              <a:pPr algn="ctr"/>
              <a:r>
                <a:rPr u="none" dirty="0">
                  <a:solidFill>
                    <a:srgbClr val="080808"/>
                  </a:solidFill>
                  <a:latin typeface="Huawei Sans" panose="020C0503030203020204" pitchFamily="34" charset="0"/>
                  <a:cs typeface="Huawei Sans" panose="020C0503030203020204" pitchFamily="34" charset="0"/>
                </a:rPr>
                <a:t>Note</a:t>
              </a:r>
              <a:endParaRPr lang="en-US" altLang="zh-CN" dirty="0">
                <a:solidFill>
                  <a:srgbClr val="080808"/>
                </a:solidFill>
                <a:latin typeface="Huawei Sans" panose="020C0503030203020204" pitchFamily="34" charset="0"/>
                <a:cs typeface="Huawei Sans" panose="020C0503030203020204" pitchFamily="34" charset="0"/>
                <a:sym typeface="+mn-lt"/>
              </a:endParaRPr>
            </a:p>
          </p:txBody>
        </p:sp>
      </p:grpSp>
      <p:sp>
        <p:nvSpPr>
          <p:cNvPr id="28" name="文本框 27"/>
          <p:cNvSpPr txBox="1"/>
          <p:nvPr/>
        </p:nvSpPr>
        <p:spPr>
          <a:xfrm>
            <a:off x="2277591" y="4647173"/>
            <a:ext cx="6841009" cy="1354217"/>
          </a:xfrm>
          <a:prstGeom prst="rect">
            <a:avLst/>
          </a:prstGeom>
          <a:solidFill>
            <a:schemeClr val="bg1">
              <a:lumMod val="85000"/>
            </a:schemeClr>
          </a:solidFill>
          <a:ln>
            <a:noFill/>
          </a:ln>
        </p:spPr>
        <p:txBody>
          <a:bodyPr wrap="square" rtlCol="0">
            <a:spAutoFit/>
          </a:bodyPr>
          <a:lstStyle/>
          <a:p>
            <a:r>
              <a:rPr sz="1600" u="none">
                <a:latin typeface="Huawei Sans" panose="020C0503030203020204" pitchFamily="34" charset="0"/>
                <a:cs typeface="Huawei Sans" panose="020C0503030203020204" pitchFamily="34" charset="0"/>
              </a:rPr>
              <a:t>admin:/&gt;add part</a:t>
            </a:r>
          </a:p>
          <a:p>
            <a:r>
              <a:rPr sz="1600" u="none">
                <a:latin typeface="Huawei Sans" panose="020C0503030203020204" pitchFamily="34" charset="0"/>
                <a:cs typeface="Huawei Sans" panose="020C0503030203020204" pitchFamily="34" charset="0"/>
              </a:rPr>
              <a:t>             ^</a:t>
            </a:r>
          </a:p>
          <a:p>
            <a:r>
              <a:rPr sz="1600" u="none">
                <a:latin typeface="Huawei Sans" panose="020C0503030203020204" pitchFamily="34" charset="0"/>
                <a:cs typeface="Huawei Sans" panose="020C0503030203020204" pitchFamily="34" charset="0"/>
              </a:rPr>
              <a:t>port               port_group</a:t>
            </a:r>
            <a:endParaRPr lang="en-US" altLang="zh-CN" sz="1600" dirty="0">
              <a:latin typeface="Huawei Sans" panose="020C0503030203020204" pitchFamily="34" charset="0"/>
              <a:cs typeface="Huawei Sans" panose="020C0503030203020204" pitchFamily="34" charset="0"/>
              <a:sym typeface="+mn-lt"/>
            </a:endParaRPr>
          </a:p>
          <a:p>
            <a:endParaRPr lang="en-US" altLang="zh-CN" sz="1600" dirty="0">
              <a:latin typeface="Huawei Sans" panose="020C0503030203020204" pitchFamily="34" charset="0"/>
              <a:cs typeface="Huawei Sans" panose="020C0503030203020204" pitchFamily="34" charset="0"/>
              <a:sym typeface="+mn-lt"/>
            </a:endParaRPr>
          </a:p>
          <a:p>
            <a:r>
              <a:rPr sz="1600" u="none">
                <a:latin typeface="Huawei Sans" panose="020C0503030203020204" pitchFamily="34" charset="0"/>
                <a:cs typeface="Huawei Sans" panose="020C0503030203020204" pitchFamily="34" charset="0"/>
              </a:rPr>
              <a:t>admin:/&gt;add part</a:t>
            </a:r>
          </a:p>
        </p:txBody>
      </p:sp>
    </p:spTree>
    <p:extLst>
      <p:ext uri="{BB962C8B-B14F-4D97-AF65-F5344CB8AC3E}">
        <p14:creationId xmlns:p14="http://schemas.microsoft.com/office/powerpoint/2010/main" val="383930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u="none" dirty="0">
                <a:latin typeface="+mj-ea"/>
                <a:ea typeface="+mj-ea"/>
                <a:cs typeface="Huawei Sans" panose="020C0503030203020204" pitchFamily="34" charset="0"/>
              </a:rPr>
              <a:t>Major Functions of UltraPath</a:t>
            </a:r>
            <a:endParaRPr lang="en-US" dirty="0">
              <a:latin typeface="+mj-ea"/>
              <a:ea typeface="+mj-ea"/>
              <a:cs typeface="Huawei Sans" panose="020C0503030203020204" pitchFamily="34" charset="0"/>
              <a:sym typeface="+mn-lt"/>
            </a:endParaRPr>
          </a:p>
        </p:txBody>
      </p:sp>
      <p:grpSp>
        <p:nvGrpSpPr>
          <p:cNvPr id="3" name="组合 23"/>
          <p:cNvGrpSpPr/>
          <p:nvPr/>
        </p:nvGrpSpPr>
        <p:grpSpPr>
          <a:xfrm>
            <a:off x="4419330" y="2165576"/>
            <a:ext cx="3376612" cy="2665279"/>
            <a:chOff x="2586038" y="2060709"/>
            <a:chExt cx="3376612" cy="2665279"/>
          </a:xfrm>
        </p:grpSpPr>
        <p:sp>
          <p:nvSpPr>
            <p:cNvPr id="4" name="Freeform 4"/>
            <p:cNvSpPr>
              <a:spLocks/>
            </p:cNvSpPr>
            <p:nvPr/>
          </p:nvSpPr>
          <p:spPr bwMode="auto">
            <a:xfrm>
              <a:off x="3445042" y="3932823"/>
              <a:ext cx="1660490" cy="793165"/>
            </a:xfrm>
            <a:custGeom>
              <a:avLst/>
              <a:gdLst>
                <a:gd name="T0" fmla="*/ 47 w 1907"/>
                <a:gd name="T1" fmla="*/ 0 h 699"/>
                <a:gd name="T2" fmla="*/ 101 w 1907"/>
                <a:gd name="T3" fmla="*/ 0 h 699"/>
                <a:gd name="T4" fmla="*/ 150 w 1907"/>
                <a:gd name="T5" fmla="*/ 5607 h 699"/>
                <a:gd name="T6" fmla="*/ 0 w 1907"/>
                <a:gd name="T7" fmla="*/ 5607 h 699"/>
                <a:gd name="T8" fmla="*/ 47 w 1907"/>
                <a:gd name="T9" fmla="*/ 0 h 699"/>
                <a:gd name="T10" fmla="*/ 0 60000 65536"/>
                <a:gd name="T11" fmla="*/ 0 60000 65536"/>
                <a:gd name="T12" fmla="*/ 0 60000 65536"/>
                <a:gd name="T13" fmla="*/ 0 60000 65536"/>
                <a:gd name="T14" fmla="*/ 0 60000 65536"/>
                <a:gd name="T15" fmla="*/ 0 w 1907"/>
                <a:gd name="T16" fmla="*/ 0 h 699"/>
                <a:gd name="T17" fmla="*/ 1907 w 1907"/>
                <a:gd name="T18" fmla="*/ 699 h 699"/>
              </a:gdLst>
              <a:ahLst/>
              <a:cxnLst>
                <a:cxn ang="T10">
                  <a:pos x="T0" y="T1"/>
                </a:cxn>
                <a:cxn ang="T11">
                  <a:pos x="T2" y="T3"/>
                </a:cxn>
                <a:cxn ang="T12">
                  <a:pos x="T4" y="T5"/>
                </a:cxn>
                <a:cxn ang="T13">
                  <a:pos x="T6" y="T7"/>
                </a:cxn>
                <a:cxn ang="T14">
                  <a:pos x="T8" y="T9"/>
                </a:cxn>
              </a:cxnLst>
              <a:rect l="T15" t="T16" r="T17" b="T18"/>
              <a:pathLst>
                <a:path w="1907" h="699">
                  <a:moveTo>
                    <a:pt x="600" y="0"/>
                  </a:moveTo>
                  <a:lnTo>
                    <a:pt x="1307" y="0"/>
                  </a:lnTo>
                  <a:lnTo>
                    <a:pt x="1907" y="699"/>
                  </a:lnTo>
                  <a:lnTo>
                    <a:pt x="0" y="699"/>
                  </a:lnTo>
                  <a:lnTo>
                    <a:pt x="600" y="0"/>
                  </a:lnTo>
                  <a:close/>
                </a:path>
              </a:pathLst>
            </a:custGeom>
            <a:solidFill>
              <a:schemeClr val="accent1">
                <a:lumMod val="60000"/>
                <a:lumOff val="40000"/>
              </a:schemeClr>
            </a:solidFill>
            <a:ln w="12700">
              <a:solidFill>
                <a:srgbClr val="292929"/>
              </a:solidFill>
              <a:round/>
              <a:headEnd/>
              <a:tailEnd/>
            </a:ln>
          </p:spPr>
          <p:txBody>
            <a:bodyPr/>
            <a:lstStyle/>
            <a:p>
              <a:endParaRPr lang="zh-CN" altLang="en-US">
                <a:latin typeface="Huawei Sans" panose="020C0503030203020204" pitchFamily="34" charset="0"/>
                <a:cs typeface="Huawei Sans" panose="020C0503030203020204" pitchFamily="34" charset="0"/>
                <a:sym typeface="+mn-lt"/>
              </a:endParaRPr>
            </a:p>
          </p:txBody>
        </p:sp>
        <p:sp>
          <p:nvSpPr>
            <p:cNvPr id="5" name="Freeform 5"/>
            <p:cNvSpPr>
              <a:spLocks/>
            </p:cNvSpPr>
            <p:nvPr/>
          </p:nvSpPr>
          <p:spPr bwMode="auto">
            <a:xfrm flipV="1">
              <a:off x="3445042" y="2079625"/>
              <a:ext cx="1660490" cy="793165"/>
            </a:xfrm>
            <a:custGeom>
              <a:avLst/>
              <a:gdLst>
                <a:gd name="T0" fmla="*/ 47 w 1907"/>
                <a:gd name="T1" fmla="*/ 0 h 699"/>
                <a:gd name="T2" fmla="*/ 101 w 1907"/>
                <a:gd name="T3" fmla="*/ 0 h 699"/>
                <a:gd name="T4" fmla="*/ 150 w 1907"/>
                <a:gd name="T5" fmla="*/ 5607 h 699"/>
                <a:gd name="T6" fmla="*/ 0 w 1907"/>
                <a:gd name="T7" fmla="*/ 5607 h 699"/>
                <a:gd name="T8" fmla="*/ 47 w 1907"/>
                <a:gd name="T9" fmla="*/ 0 h 699"/>
                <a:gd name="T10" fmla="*/ 0 60000 65536"/>
                <a:gd name="T11" fmla="*/ 0 60000 65536"/>
                <a:gd name="T12" fmla="*/ 0 60000 65536"/>
                <a:gd name="T13" fmla="*/ 0 60000 65536"/>
                <a:gd name="T14" fmla="*/ 0 60000 65536"/>
                <a:gd name="T15" fmla="*/ 0 w 1907"/>
                <a:gd name="T16" fmla="*/ 0 h 699"/>
                <a:gd name="T17" fmla="*/ 1907 w 1907"/>
                <a:gd name="T18" fmla="*/ 699 h 699"/>
              </a:gdLst>
              <a:ahLst/>
              <a:cxnLst>
                <a:cxn ang="T10">
                  <a:pos x="T0" y="T1"/>
                </a:cxn>
                <a:cxn ang="T11">
                  <a:pos x="T2" y="T3"/>
                </a:cxn>
                <a:cxn ang="T12">
                  <a:pos x="T4" y="T5"/>
                </a:cxn>
                <a:cxn ang="T13">
                  <a:pos x="T6" y="T7"/>
                </a:cxn>
                <a:cxn ang="T14">
                  <a:pos x="T8" y="T9"/>
                </a:cxn>
              </a:cxnLst>
              <a:rect l="T15" t="T16" r="T17" b="T18"/>
              <a:pathLst>
                <a:path w="1907" h="699">
                  <a:moveTo>
                    <a:pt x="600" y="0"/>
                  </a:moveTo>
                  <a:lnTo>
                    <a:pt x="1307" y="0"/>
                  </a:lnTo>
                  <a:lnTo>
                    <a:pt x="1907" y="699"/>
                  </a:lnTo>
                  <a:lnTo>
                    <a:pt x="0" y="699"/>
                  </a:lnTo>
                  <a:lnTo>
                    <a:pt x="600" y="0"/>
                  </a:lnTo>
                  <a:close/>
                </a:path>
              </a:pathLst>
            </a:custGeom>
            <a:solidFill>
              <a:schemeClr val="accent1">
                <a:lumMod val="60000"/>
                <a:lumOff val="40000"/>
              </a:schemeClr>
            </a:solidFill>
            <a:ln w="12700">
              <a:solidFill>
                <a:srgbClr val="292929"/>
              </a:solidFill>
              <a:round/>
              <a:headEnd/>
              <a:tailEnd/>
            </a:ln>
          </p:spPr>
          <p:txBody>
            <a:bodyPr/>
            <a:lstStyle/>
            <a:p>
              <a:endParaRPr lang="zh-CN" altLang="en-US">
                <a:latin typeface="Huawei Sans" panose="020C0503030203020204" pitchFamily="34" charset="0"/>
                <a:cs typeface="Huawei Sans" panose="020C0503030203020204" pitchFamily="34" charset="0"/>
                <a:sym typeface="+mn-lt"/>
              </a:endParaRPr>
            </a:p>
          </p:txBody>
        </p:sp>
        <p:sp>
          <p:nvSpPr>
            <p:cNvPr id="6" name="Freeform 6"/>
            <p:cNvSpPr>
              <a:spLocks/>
            </p:cNvSpPr>
            <p:nvPr/>
          </p:nvSpPr>
          <p:spPr bwMode="auto">
            <a:xfrm>
              <a:off x="2586038" y="2116838"/>
              <a:ext cx="1338953" cy="1257793"/>
            </a:xfrm>
            <a:custGeom>
              <a:avLst/>
              <a:gdLst>
                <a:gd name="T0" fmla="*/ 92 w 1538"/>
                <a:gd name="T1" fmla="*/ 8761 h 1109"/>
                <a:gd name="T2" fmla="*/ 118 w 1538"/>
                <a:gd name="T3" fmla="*/ 5452 h 1109"/>
                <a:gd name="T4" fmla="*/ 72 w 1538"/>
                <a:gd name="T5" fmla="*/ 0 h 1109"/>
                <a:gd name="T6" fmla="*/ 0 w 1538"/>
                <a:gd name="T7" fmla="*/ 8761 h 1109"/>
                <a:gd name="T8" fmla="*/ 92 w 1538"/>
                <a:gd name="T9" fmla="*/ 8761 h 1109"/>
                <a:gd name="T10" fmla="*/ 0 60000 65536"/>
                <a:gd name="T11" fmla="*/ 0 60000 65536"/>
                <a:gd name="T12" fmla="*/ 0 60000 65536"/>
                <a:gd name="T13" fmla="*/ 0 60000 65536"/>
                <a:gd name="T14" fmla="*/ 0 60000 65536"/>
                <a:gd name="T15" fmla="*/ 0 w 1538"/>
                <a:gd name="T16" fmla="*/ 0 h 1109"/>
                <a:gd name="T17" fmla="*/ 1538 w 1538"/>
                <a:gd name="T18" fmla="*/ 1109 h 1109"/>
              </a:gdLst>
              <a:ahLst/>
              <a:cxnLst>
                <a:cxn ang="T10">
                  <a:pos x="T0" y="T1"/>
                </a:cxn>
                <a:cxn ang="T11">
                  <a:pos x="T2" y="T3"/>
                </a:cxn>
                <a:cxn ang="T12">
                  <a:pos x="T4" y="T5"/>
                </a:cxn>
                <a:cxn ang="T13">
                  <a:pos x="T6" y="T7"/>
                </a:cxn>
                <a:cxn ang="T14">
                  <a:pos x="T8" y="T9"/>
                </a:cxn>
              </a:cxnLst>
              <a:rect l="T15" t="T16" r="T17" b="T18"/>
              <a:pathLst>
                <a:path w="1538" h="1109">
                  <a:moveTo>
                    <a:pt x="1200" y="1109"/>
                  </a:moveTo>
                  <a:lnTo>
                    <a:pt x="1538" y="690"/>
                  </a:lnTo>
                  <a:lnTo>
                    <a:pt x="937" y="0"/>
                  </a:lnTo>
                  <a:lnTo>
                    <a:pt x="0" y="1109"/>
                  </a:lnTo>
                  <a:lnTo>
                    <a:pt x="1200" y="1109"/>
                  </a:lnTo>
                  <a:close/>
                </a:path>
              </a:pathLst>
            </a:custGeom>
            <a:solidFill>
              <a:schemeClr val="accent1">
                <a:lumMod val="60000"/>
                <a:lumOff val="40000"/>
              </a:schemeClr>
            </a:solidFill>
            <a:ln w="12700">
              <a:solidFill>
                <a:srgbClr val="292929"/>
              </a:solidFill>
              <a:round/>
              <a:headEnd/>
              <a:tailEnd/>
            </a:ln>
          </p:spPr>
          <p:txBody>
            <a:bodyPr/>
            <a:lstStyle/>
            <a:p>
              <a:endParaRPr lang="zh-CN" altLang="en-US">
                <a:latin typeface="Huawei Sans" panose="020C0503030203020204" pitchFamily="34" charset="0"/>
                <a:cs typeface="Huawei Sans" panose="020C0503030203020204" pitchFamily="34" charset="0"/>
                <a:sym typeface="+mn-lt"/>
              </a:endParaRPr>
            </a:p>
          </p:txBody>
        </p:sp>
        <p:sp>
          <p:nvSpPr>
            <p:cNvPr id="7" name="Freeform 7"/>
            <p:cNvSpPr>
              <a:spLocks/>
            </p:cNvSpPr>
            <p:nvPr/>
          </p:nvSpPr>
          <p:spPr bwMode="auto">
            <a:xfrm>
              <a:off x="2586981" y="3439488"/>
              <a:ext cx="1331409" cy="1267362"/>
            </a:xfrm>
            <a:custGeom>
              <a:avLst/>
              <a:gdLst>
                <a:gd name="T0" fmla="*/ 93 w 1529"/>
                <a:gd name="T1" fmla="*/ 0 h 1117"/>
                <a:gd name="T2" fmla="*/ 118 w 1529"/>
                <a:gd name="T3" fmla="*/ 3279 h 1117"/>
                <a:gd name="T4" fmla="*/ 72 w 1529"/>
                <a:gd name="T5" fmla="*/ 8938 h 1117"/>
                <a:gd name="T6" fmla="*/ 0 w 1529"/>
                <a:gd name="T7" fmla="*/ 0 h 1117"/>
                <a:gd name="T8" fmla="*/ 93 w 1529"/>
                <a:gd name="T9" fmla="*/ 0 h 1117"/>
                <a:gd name="T10" fmla="*/ 0 60000 65536"/>
                <a:gd name="T11" fmla="*/ 0 60000 65536"/>
                <a:gd name="T12" fmla="*/ 0 60000 65536"/>
                <a:gd name="T13" fmla="*/ 0 60000 65536"/>
                <a:gd name="T14" fmla="*/ 0 60000 65536"/>
                <a:gd name="T15" fmla="*/ 0 w 1529"/>
                <a:gd name="T16" fmla="*/ 0 h 1117"/>
                <a:gd name="T17" fmla="*/ 1529 w 1529"/>
                <a:gd name="T18" fmla="*/ 1117 h 1117"/>
              </a:gdLst>
              <a:ahLst/>
              <a:cxnLst>
                <a:cxn ang="T10">
                  <a:pos x="T0" y="T1"/>
                </a:cxn>
                <a:cxn ang="T11">
                  <a:pos x="T2" y="T3"/>
                </a:cxn>
                <a:cxn ang="T12">
                  <a:pos x="T4" y="T5"/>
                </a:cxn>
                <a:cxn ang="T13">
                  <a:pos x="T6" y="T7"/>
                </a:cxn>
                <a:cxn ang="T14">
                  <a:pos x="T8" y="T9"/>
                </a:cxn>
              </a:cxnLst>
              <a:rect l="T15" t="T16" r="T17" b="T18"/>
              <a:pathLst>
                <a:path w="1529" h="1117">
                  <a:moveTo>
                    <a:pt x="1200" y="0"/>
                  </a:moveTo>
                  <a:lnTo>
                    <a:pt x="1529" y="410"/>
                  </a:lnTo>
                  <a:lnTo>
                    <a:pt x="929" y="1117"/>
                  </a:lnTo>
                  <a:lnTo>
                    <a:pt x="0" y="0"/>
                  </a:lnTo>
                  <a:lnTo>
                    <a:pt x="1200" y="0"/>
                  </a:lnTo>
                  <a:close/>
                </a:path>
              </a:pathLst>
            </a:custGeom>
            <a:solidFill>
              <a:schemeClr val="accent1">
                <a:lumMod val="60000"/>
                <a:lumOff val="40000"/>
              </a:schemeClr>
            </a:solidFill>
            <a:ln w="12700">
              <a:solidFill>
                <a:srgbClr val="292929"/>
              </a:solidFill>
              <a:round/>
              <a:headEnd/>
              <a:tailEnd/>
            </a:ln>
          </p:spPr>
          <p:txBody>
            <a:bodyPr/>
            <a:lstStyle/>
            <a:p>
              <a:endParaRPr lang="zh-CN" altLang="en-US">
                <a:latin typeface="Huawei Sans" panose="020C0503030203020204" pitchFamily="34" charset="0"/>
                <a:cs typeface="Huawei Sans" panose="020C0503030203020204" pitchFamily="34" charset="0"/>
                <a:sym typeface="+mn-lt"/>
              </a:endParaRPr>
            </a:p>
          </p:txBody>
        </p:sp>
        <p:sp>
          <p:nvSpPr>
            <p:cNvPr id="8" name="Freeform 8"/>
            <p:cNvSpPr>
              <a:spLocks/>
            </p:cNvSpPr>
            <p:nvPr/>
          </p:nvSpPr>
          <p:spPr bwMode="auto">
            <a:xfrm flipH="1">
              <a:off x="4623697" y="2116838"/>
              <a:ext cx="1338953" cy="1257793"/>
            </a:xfrm>
            <a:custGeom>
              <a:avLst/>
              <a:gdLst>
                <a:gd name="T0" fmla="*/ 92 w 1538"/>
                <a:gd name="T1" fmla="*/ 8761 h 1109"/>
                <a:gd name="T2" fmla="*/ 118 w 1538"/>
                <a:gd name="T3" fmla="*/ 5452 h 1109"/>
                <a:gd name="T4" fmla="*/ 72 w 1538"/>
                <a:gd name="T5" fmla="*/ 0 h 1109"/>
                <a:gd name="T6" fmla="*/ 0 w 1538"/>
                <a:gd name="T7" fmla="*/ 8761 h 1109"/>
                <a:gd name="T8" fmla="*/ 92 w 1538"/>
                <a:gd name="T9" fmla="*/ 8761 h 1109"/>
                <a:gd name="T10" fmla="*/ 0 60000 65536"/>
                <a:gd name="T11" fmla="*/ 0 60000 65536"/>
                <a:gd name="T12" fmla="*/ 0 60000 65536"/>
                <a:gd name="T13" fmla="*/ 0 60000 65536"/>
                <a:gd name="T14" fmla="*/ 0 60000 65536"/>
                <a:gd name="T15" fmla="*/ 0 w 1538"/>
                <a:gd name="T16" fmla="*/ 0 h 1109"/>
                <a:gd name="T17" fmla="*/ 1538 w 1538"/>
                <a:gd name="T18" fmla="*/ 1109 h 1109"/>
              </a:gdLst>
              <a:ahLst/>
              <a:cxnLst>
                <a:cxn ang="T10">
                  <a:pos x="T0" y="T1"/>
                </a:cxn>
                <a:cxn ang="T11">
                  <a:pos x="T2" y="T3"/>
                </a:cxn>
                <a:cxn ang="T12">
                  <a:pos x="T4" y="T5"/>
                </a:cxn>
                <a:cxn ang="T13">
                  <a:pos x="T6" y="T7"/>
                </a:cxn>
                <a:cxn ang="T14">
                  <a:pos x="T8" y="T9"/>
                </a:cxn>
              </a:cxnLst>
              <a:rect l="T15" t="T16" r="T17" b="T18"/>
              <a:pathLst>
                <a:path w="1538" h="1109">
                  <a:moveTo>
                    <a:pt x="1200" y="1109"/>
                  </a:moveTo>
                  <a:lnTo>
                    <a:pt x="1538" y="690"/>
                  </a:lnTo>
                  <a:lnTo>
                    <a:pt x="937" y="0"/>
                  </a:lnTo>
                  <a:lnTo>
                    <a:pt x="0" y="1109"/>
                  </a:lnTo>
                  <a:lnTo>
                    <a:pt x="1200" y="1109"/>
                  </a:lnTo>
                  <a:close/>
                </a:path>
              </a:pathLst>
            </a:custGeom>
            <a:solidFill>
              <a:schemeClr val="accent1">
                <a:lumMod val="60000"/>
                <a:lumOff val="40000"/>
              </a:schemeClr>
            </a:solidFill>
            <a:ln w="12700">
              <a:solidFill>
                <a:srgbClr val="292929"/>
              </a:solidFill>
              <a:round/>
              <a:headEnd/>
              <a:tailEnd/>
            </a:ln>
          </p:spPr>
          <p:txBody>
            <a:bodyPr/>
            <a:lstStyle/>
            <a:p>
              <a:endParaRPr lang="zh-CN" altLang="en-US">
                <a:latin typeface="Huawei Sans" panose="020C0503030203020204" pitchFamily="34" charset="0"/>
                <a:cs typeface="Huawei Sans" panose="020C0503030203020204" pitchFamily="34" charset="0"/>
                <a:sym typeface="+mn-lt"/>
              </a:endParaRPr>
            </a:p>
          </p:txBody>
        </p:sp>
        <p:sp>
          <p:nvSpPr>
            <p:cNvPr id="9" name="Freeform 9"/>
            <p:cNvSpPr>
              <a:spLocks/>
            </p:cNvSpPr>
            <p:nvPr/>
          </p:nvSpPr>
          <p:spPr bwMode="auto">
            <a:xfrm flipH="1">
              <a:off x="4624640" y="3439488"/>
              <a:ext cx="1330466" cy="1267362"/>
            </a:xfrm>
            <a:custGeom>
              <a:avLst/>
              <a:gdLst>
                <a:gd name="T0" fmla="*/ 91 w 1529"/>
                <a:gd name="T1" fmla="*/ 0 h 1117"/>
                <a:gd name="T2" fmla="*/ 116 w 1529"/>
                <a:gd name="T3" fmla="*/ 3279 h 1117"/>
                <a:gd name="T4" fmla="*/ 72 w 1529"/>
                <a:gd name="T5" fmla="*/ 8938 h 1117"/>
                <a:gd name="T6" fmla="*/ 0 w 1529"/>
                <a:gd name="T7" fmla="*/ 0 h 1117"/>
                <a:gd name="T8" fmla="*/ 91 w 1529"/>
                <a:gd name="T9" fmla="*/ 0 h 1117"/>
                <a:gd name="T10" fmla="*/ 0 60000 65536"/>
                <a:gd name="T11" fmla="*/ 0 60000 65536"/>
                <a:gd name="T12" fmla="*/ 0 60000 65536"/>
                <a:gd name="T13" fmla="*/ 0 60000 65536"/>
                <a:gd name="T14" fmla="*/ 0 60000 65536"/>
                <a:gd name="T15" fmla="*/ 0 w 1529"/>
                <a:gd name="T16" fmla="*/ 0 h 1117"/>
                <a:gd name="T17" fmla="*/ 1529 w 1529"/>
                <a:gd name="T18" fmla="*/ 1117 h 1117"/>
              </a:gdLst>
              <a:ahLst/>
              <a:cxnLst>
                <a:cxn ang="T10">
                  <a:pos x="T0" y="T1"/>
                </a:cxn>
                <a:cxn ang="T11">
                  <a:pos x="T2" y="T3"/>
                </a:cxn>
                <a:cxn ang="T12">
                  <a:pos x="T4" y="T5"/>
                </a:cxn>
                <a:cxn ang="T13">
                  <a:pos x="T6" y="T7"/>
                </a:cxn>
                <a:cxn ang="T14">
                  <a:pos x="T8" y="T9"/>
                </a:cxn>
              </a:cxnLst>
              <a:rect l="T15" t="T16" r="T17" b="T18"/>
              <a:pathLst>
                <a:path w="1529" h="1117">
                  <a:moveTo>
                    <a:pt x="1200" y="0"/>
                  </a:moveTo>
                  <a:lnTo>
                    <a:pt x="1529" y="410"/>
                  </a:lnTo>
                  <a:lnTo>
                    <a:pt x="929" y="1117"/>
                  </a:lnTo>
                  <a:lnTo>
                    <a:pt x="0" y="0"/>
                  </a:lnTo>
                  <a:lnTo>
                    <a:pt x="1200" y="0"/>
                  </a:lnTo>
                  <a:close/>
                </a:path>
              </a:pathLst>
            </a:custGeom>
            <a:solidFill>
              <a:schemeClr val="accent1">
                <a:lumMod val="60000"/>
                <a:lumOff val="40000"/>
              </a:schemeClr>
            </a:solidFill>
            <a:ln w="12700">
              <a:solidFill>
                <a:srgbClr val="292929"/>
              </a:solidFill>
              <a:round/>
              <a:headEnd/>
              <a:tailEnd/>
            </a:ln>
          </p:spPr>
          <p:txBody>
            <a:bodyPr/>
            <a:lstStyle/>
            <a:p>
              <a:endParaRPr lang="zh-CN" altLang="en-US">
                <a:latin typeface="Huawei Sans" panose="020C0503030203020204" pitchFamily="34" charset="0"/>
                <a:cs typeface="Huawei Sans" panose="020C0503030203020204" pitchFamily="34" charset="0"/>
                <a:sym typeface="+mn-lt"/>
              </a:endParaRPr>
            </a:p>
          </p:txBody>
        </p:sp>
        <p:sp>
          <p:nvSpPr>
            <p:cNvPr id="10" name="Text Box 11"/>
            <p:cNvSpPr txBox="1">
              <a:spLocks noChangeArrowheads="1"/>
            </p:cNvSpPr>
            <p:nvPr/>
          </p:nvSpPr>
          <p:spPr bwMode="auto">
            <a:xfrm flipH="1">
              <a:off x="3824098" y="2060709"/>
              <a:ext cx="900493" cy="830997"/>
            </a:xfrm>
            <a:prstGeom prst="rect">
              <a:avLst/>
            </a:prstGeom>
            <a:noFill/>
            <a:ln w="6350">
              <a:noFill/>
              <a:miter lim="800000"/>
              <a:headEnd/>
              <a:tailEnd/>
            </a:ln>
          </p:spPr>
          <p:txBody>
            <a:bodyPr lIns="0" tIns="0" rIns="0" bIns="0" anchor="ctr">
              <a:spAutoFit/>
            </a:bodyPr>
            <a:lstStyle/>
            <a:p>
              <a:pPr algn="ctr" eaLnBrk="0" hangingPunct="0">
                <a:defRPr/>
              </a:pPr>
              <a:r>
                <a:rPr sz="1400" u="none" dirty="0">
                  <a:latin typeface="Huawei Sans" panose="020C0503030203020204" pitchFamily="34" charset="0"/>
                  <a:cs typeface="Huawei Sans" panose="020C0503030203020204" pitchFamily="34" charset="0"/>
                </a:rPr>
                <a:t>Virtual LUN generation</a:t>
              </a:r>
            </a:p>
            <a:p>
              <a:pPr algn="ctr" eaLnBrk="0" hangingPunct="0">
                <a:defRPr/>
              </a:pPr>
              <a:endParaRPr lang="en-US" altLang="zh-CN" sz="1200" dirty="0">
                <a:latin typeface="Huawei Sans" panose="020C0503030203020204" pitchFamily="34" charset="0"/>
                <a:cs typeface="Huawei Sans" panose="020C0503030203020204" pitchFamily="34" charset="0"/>
                <a:sym typeface="+mn-lt"/>
              </a:endParaRPr>
            </a:p>
          </p:txBody>
        </p:sp>
        <p:sp>
          <p:nvSpPr>
            <p:cNvPr id="11" name="Text Box 12"/>
            <p:cNvSpPr txBox="1">
              <a:spLocks noChangeArrowheads="1"/>
            </p:cNvSpPr>
            <p:nvPr/>
          </p:nvSpPr>
          <p:spPr bwMode="auto">
            <a:xfrm flipH="1">
              <a:off x="3824098" y="4007303"/>
              <a:ext cx="900493" cy="646331"/>
            </a:xfrm>
            <a:prstGeom prst="rect">
              <a:avLst/>
            </a:prstGeom>
            <a:noFill/>
            <a:ln w="6350">
              <a:noFill/>
              <a:miter lim="800000"/>
              <a:headEnd/>
              <a:tailEnd/>
            </a:ln>
          </p:spPr>
          <p:txBody>
            <a:bodyPr lIns="0" tIns="0" rIns="0" bIns="0" anchor="ctr">
              <a:spAutoFit/>
            </a:bodyPr>
            <a:lstStyle/>
            <a:p>
              <a:pPr algn="ctr" eaLnBrk="0" hangingPunct="0">
                <a:defRPr/>
              </a:pPr>
              <a:r>
                <a:rPr sz="1400" u="none" dirty="0">
                  <a:latin typeface="Huawei Sans" panose="020C0503030203020204" pitchFamily="34" charset="0"/>
                  <a:cs typeface="Huawei Sans" panose="020C0503030203020204" pitchFamily="34" charset="0"/>
                </a:rPr>
                <a:t>I/O</a:t>
              </a:r>
            </a:p>
            <a:p>
              <a:pPr algn="ctr" eaLnBrk="0" hangingPunct="0">
                <a:defRPr/>
              </a:pPr>
              <a:r>
                <a:rPr sz="1400" u="none" dirty="0">
                  <a:latin typeface="Huawei Sans" panose="020C0503030203020204" pitchFamily="34" charset="0"/>
                  <a:cs typeface="Huawei Sans" panose="020C0503030203020204" pitchFamily="34" charset="0"/>
                </a:rPr>
                <a:t>load balancing</a:t>
              </a:r>
            </a:p>
          </p:txBody>
        </p:sp>
        <p:sp>
          <p:nvSpPr>
            <p:cNvPr id="12" name="Text Box 13"/>
            <p:cNvSpPr txBox="1">
              <a:spLocks noChangeArrowheads="1"/>
            </p:cNvSpPr>
            <p:nvPr/>
          </p:nvSpPr>
          <p:spPr bwMode="auto">
            <a:xfrm flipH="1">
              <a:off x="2950007" y="3709546"/>
              <a:ext cx="898607" cy="399772"/>
            </a:xfrm>
            <a:prstGeom prst="rect">
              <a:avLst/>
            </a:prstGeom>
            <a:noFill/>
            <a:ln w="6350">
              <a:noFill/>
              <a:miter lim="800000"/>
              <a:headEnd/>
              <a:tailEnd/>
            </a:ln>
          </p:spPr>
          <p:txBody>
            <a:bodyPr lIns="0" tIns="0" rIns="0" bIns="0" anchor="ctr">
              <a:spAutoFit/>
            </a:bodyPr>
            <a:lstStyle/>
            <a:p>
              <a:pPr algn="ctr" eaLnBrk="0" hangingPunct="0">
                <a:defRPr/>
              </a:pPr>
              <a:r>
                <a:rPr sz="1400" u="none">
                  <a:latin typeface="Huawei Sans" panose="020C0503030203020204" pitchFamily="34" charset="0"/>
                  <a:cs typeface="Huawei Sans" panose="020C0503030203020204" pitchFamily="34" charset="0"/>
                </a:rPr>
                <a:t>Failover</a:t>
              </a:r>
              <a:endParaRPr lang="en-US" altLang="zh-CN" sz="1400" dirty="0">
                <a:latin typeface="Huawei Sans" panose="020C0503030203020204" pitchFamily="34" charset="0"/>
                <a:cs typeface="Huawei Sans" panose="020C0503030203020204" pitchFamily="34" charset="0"/>
                <a:sym typeface="+mn-lt"/>
              </a:endParaRPr>
            </a:p>
            <a:p>
              <a:pPr algn="ctr" eaLnBrk="0" hangingPunct="0">
                <a:defRPr/>
              </a:pPr>
              <a:endParaRPr lang="en-US" altLang="zh-CN" sz="1200" dirty="0">
                <a:latin typeface="Huawei Sans" panose="020C0503030203020204" pitchFamily="34" charset="0"/>
                <a:cs typeface="Huawei Sans" panose="020C0503030203020204" pitchFamily="34" charset="0"/>
                <a:sym typeface="+mn-lt"/>
              </a:endParaRPr>
            </a:p>
          </p:txBody>
        </p:sp>
        <p:sp>
          <p:nvSpPr>
            <p:cNvPr id="13" name="Text Box 14"/>
            <p:cNvSpPr txBox="1">
              <a:spLocks noChangeArrowheads="1"/>
            </p:cNvSpPr>
            <p:nvPr/>
          </p:nvSpPr>
          <p:spPr bwMode="auto">
            <a:xfrm flipH="1">
              <a:off x="2955664" y="2638015"/>
              <a:ext cx="898607" cy="830997"/>
            </a:xfrm>
            <a:prstGeom prst="rect">
              <a:avLst/>
            </a:prstGeom>
            <a:noFill/>
            <a:ln w="6350">
              <a:noFill/>
              <a:miter lim="800000"/>
              <a:headEnd/>
              <a:tailEnd/>
            </a:ln>
          </p:spPr>
          <p:txBody>
            <a:bodyPr lIns="0" tIns="0" rIns="0" bIns="0" anchor="ctr">
              <a:spAutoFit/>
            </a:bodyPr>
            <a:lstStyle/>
            <a:p>
              <a:pPr algn="ctr" eaLnBrk="0" hangingPunct="0">
                <a:defRPr/>
              </a:pPr>
              <a:r>
                <a:rPr sz="1400" u="none" dirty="0">
                  <a:latin typeface="Huawei Sans" panose="020C0503030203020204" pitchFamily="34" charset="0"/>
                  <a:cs typeface="Huawei Sans" panose="020C0503030203020204" pitchFamily="34" charset="0"/>
                </a:rPr>
                <a:t>Optimum</a:t>
              </a:r>
              <a:endParaRPr lang="en-US" altLang="zh-CN" sz="1400" dirty="0">
                <a:latin typeface="Huawei Sans" panose="020C0503030203020204" pitchFamily="34" charset="0"/>
                <a:cs typeface="Huawei Sans" panose="020C0503030203020204" pitchFamily="34" charset="0"/>
                <a:sym typeface="+mn-lt"/>
              </a:endParaRPr>
            </a:p>
            <a:p>
              <a:pPr algn="ctr" eaLnBrk="0" hangingPunct="0">
                <a:defRPr/>
              </a:pPr>
              <a:r>
                <a:rPr sz="1400" u="none" dirty="0">
                  <a:latin typeface="Huawei Sans" panose="020C0503030203020204" pitchFamily="34" charset="0"/>
                  <a:cs typeface="Huawei Sans" panose="020C0503030203020204" pitchFamily="34" charset="0"/>
                </a:rPr>
                <a:t>path selection</a:t>
              </a:r>
            </a:p>
            <a:p>
              <a:pPr algn="ctr" eaLnBrk="0" hangingPunct="0">
                <a:defRPr/>
              </a:pPr>
              <a:endParaRPr lang="en-US" altLang="zh-CN" sz="1200" dirty="0">
                <a:latin typeface="Huawei Sans" panose="020C0503030203020204" pitchFamily="34" charset="0"/>
                <a:cs typeface="Huawei Sans" panose="020C0503030203020204" pitchFamily="34" charset="0"/>
                <a:sym typeface="+mn-lt"/>
              </a:endParaRPr>
            </a:p>
          </p:txBody>
        </p:sp>
        <p:sp>
          <p:nvSpPr>
            <p:cNvPr id="14" name="Text Box 15"/>
            <p:cNvSpPr txBox="1">
              <a:spLocks noChangeArrowheads="1"/>
            </p:cNvSpPr>
            <p:nvPr/>
          </p:nvSpPr>
          <p:spPr bwMode="auto">
            <a:xfrm flipH="1">
              <a:off x="4788105" y="3741802"/>
              <a:ext cx="898607" cy="646440"/>
            </a:xfrm>
            <a:prstGeom prst="rect">
              <a:avLst/>
            </a:prstGeom>
            <a:noFill/>
            <a:ln w="6350">
              <a:noFill/>
              <a:miter lim="800000"/>
              <a:headEnd/>
              <a:tailEnd/>
            </a:ln>
          </p:spPr>
          <p:txBody>
            <a:bodyPr lIns="0" tIns="0" rIns="0" bIns="0" anchor="ctr">
              <a:spAutoFit/>
            </a:bodyPr>
            <a:lstStyle/>
            <a:p>
              <a:pPr algn="ctr" eaLnBrk="0" hangingPunct="0">
                <a:defRPr/>
              </a:pPr>
              <a:r>
                <a:rPr sz="1400" u="none">
                  <a:latin typeface="Huawei Sans" panose="020C0503030203020204" pitchFamily="34" charset="0"/>
                  <a:cs typeface="Huawei Sans" panose="020C0503030203020204" pitchFamily="34" charset="0"/>
                </a:rPr>
                <a:t>Failback</a:t>
              </a:r>
              <a:endParaRPr lang="en-US" altLang="zh-CN" sz="1400" dirty="0">
                <a:latin typeface="Huawei Sans" panose="020C0503030203020204" pitchFamily="34" charset="0"/>
                <a:cs typeface="Huawei Sans" panose="020C0503030203020204" pitchFamily="34" charset="0"/>
                <a:sym typeface="+mn-lt"/>
              </a:endParaRPr>
            </a:p>
            <a:p>
              <a:pPr algn="ctr" eaLnBrk="0" hangingPunct="0">
                <a:defRPr/>
              </a:pPr>
              <a:endParaRPr lang="en-US" altLang="zh-CN" sz="1600" dirty="0">
                <a:latin typeface="Huawei Sans" panose="020C0503030203020204" pitchFamily="34" charset="0"/>
                <a:cs typeface="Huawei Sans" panose="020C0503030203020204" pitchFamily="34" charset="0"/>
                <a:sym typeface="+mn-lt"/>
              </a:endParaRPr>
            </a:p>
            <a:p>
              <a:pPr algn="ctr" eaLnBrk="0" hangingPunct="0">
                <a:defRPr/>
              </a:pPr>
              <a:endParaRPr lang="en-US" altLang="zh-CN" sz="1200" dirty="0">
                <a:latin typeface="Huawei Sans" panose="020C0503030203020204" pitchFamily="34" charset="0"/>
                <a:cs typeface="Huawei Sans" panose="020C0503030203020204" pitchFamily="34" charset="0"/>
                <a:sym typeface="+mn-lt"/>
              </a:endParaRPr>
            </a:p>
          </p:txBody>
        </p:sp>
        <p:sp>
          <p:nvSpPr>
            <p:cNvPr id="15" name="Text Box 16"/>
            <p:cNvSpPr txBox="1">
              <a:spLocks noChangeArrowheads="1"/>
            </p:cNvSpPr>
            <p:nvPr/>
          </p:nvSpPr>
          <p:spPr bwMode="auto">
            <a:xfrm flipH="1">
              <a:off x="4687188" y="2696637"/>
              <a:ext cx="941349" cy="646331"/>
            </a:xfrm>
            <a:prstGeom prst="rect">
              <a:avLst/>
            </a:prstGeom>
            <a:noFill/>
            <a:ln w="6350">
              <a:noFill/>
              <a:miter lim="800000"/>
              <a:headEnd/>
              <a:tailEnd/>
            </a:ln>
          </p:spPr>
          <p:txBody>
            <a:bodyPr wrap="square" lIns="0" tIns="0" rIns="0" bIns="0" anchor="ctr">
              <a:spAutoFit/>
            </a:bodyPr>
            <a:lstStyle/>
            <a:p>
              <a:pPr algn="ctr" eaLnBrk="0" hangingPunct="0"/>
              <a:r>
                <a:rPr sz="1400" u="none" dirty="0">
                  <a:latin typeface="Huawei Sans" panose="020C0503030203020204" pitchFamily="34" charset="0"/>
                  <a:cs typeface="Huawei Sans" panose="020C0503030203020204" pitchFamily="34" charset="0"/>
                </a:rPr>
                <a:t>Application</a:t>
              </a:r>
              <a:endParaRPr lang="en-US" altLang="zh-CN" sz="1400" dirty="0">
                <a:latin typeface="Huawei Sans" panose="020C0503030203020204" pitchFamily="34" charset="0"/>
                <a:cs typeface="Huawei Sans" panose="020C0503030203020204" pitchFamily="34" charset="0"/>
                <a:sym typeface="+mn-lt"/>
              </a:endParaRPr>
            </a:p>
            <a:p>
              <a:pPr algn="ctr" eaLnBrk="0" hangingPunct="0"/>
              <a:r>
                <a:rPr sz="1400" u="none" dirty="0">
                  <a:latin typeface="Huawei Sans" panose="020C0503030203020204" pitchFamily="34" charset="0"/>
                  <a:cs typeface="Huawei Sans" panose="020C0503030203020204" pitchFamily="34" charset="0"/>
                </a:rPr>
                <a:t>software support</a:t>
              </a:r>
              <a:endParaRPr lang="en-US" altLang="zh-CN" sz="1400" dirty="0">
                <a:latin typeface="Huawei Sans" panose="020C0503030203020204" pitchFamily="34" charset="0"/>
                <a:cs typeface="Huawei Sans" panose="020C0503030203020204" pitchFamily="34" charset="0"/>
                <a:sym typeface="+mn-lt"/>
              </a:endParaRPr>
            </a:p>
          </p:txBody>
        </p:sp>
      </p:grpSp>
      <p:sp>
        <p:nvSpPr>
          <p:cNvPr id="16" name="AutoShape 76"/>
          <p:cNvSpPr>
            <a:spLocks noChangeArrowheads="1"/>
          </p:cNvSpPr>
          <p:nvPr/>
        </p:nvSpPr>
        <p:spPr bwMode="auto">
          <a:xfrm>
            <a:off x="2348761" y="2184492"/>
            <a:ext cx="2210356" cy="830997"/>
          </a:xfrm>
          <a:prstGeom prst="roundRect">
            <a:avLst>
              <a:gd name="adj" fmla="val 16667"/>
            </a:avLst>
          </a:prstGeom>
          <a:solidFill>
            <a:schemeClr val="accent1">
              <a:lumMod val="40000"/>
              <a:lumOff val="60000"/>
            </a:schemeClr>
          </a:solidFill>
          <a:ln w="19050" algn="ctr">
            <a:solidFill>
              <a:schemeClr val="bg1">
                <a:lumMod val="65000"/>
              </a:schemeClr>
            </a:solidFill>
            <a:round/>
            <a:headEnd/>
            <a:tailEnd/>
          </a:ln>
        </p:spPr>
        <p:txBody>
          <a:bodyPr/>
          <a:lstStyle/>
          <a:p>
            <a:pPr>
              <a:defRPr/>
            </a:pPr>
            <a:r>
              <a:rPr sz="1200" u="none" dirty="0">
                <a:solidFill>
                  <a:srgbClr val="000000"/>
                </a:solidFill>
                <a:latin typeface="Huawei Sans" panose="020C0503030203020204" pitchFamily="34" charset="0"/>
                <a:cs typeface="Huawei Sans" panose="020C0503030203020204" pitchFamily="34" charset="0"/>
              </a:rPr>
              <a:t>The path to the owning controller of a LUN is used to achieve the best performance.</a:t>
            </a:r>
            <a:endParaRPr lang="en-US" altLang="zh-CN" sz="1200" dirty="0">
              <a:solidFill>
                <a:srgbClr val="000000"/>
              </a:solidFill>
              <a:latin typeface="Huawei Sans" panose="020C0503030203020204" pitchFamily="34" charset="0"/>
              <a:cs typeface="Huawei Sans" panose="020C0503030203020204" pitchFamily="34" charset="0"/>
              <a:sym typeface="+mn-lt"/>
            </a:endParaRPr>
          </a:p>
        </p:txBody>
      </p:sp>
      <p:sp>
        <p:nvSpPr>
          <p:cNvPr id="17" name="AutoShape 76"/>
          <p:cNvSpPr>
            <a:spLocks noChangeArrowheads="1"/>
          </p:cNvSpPr>
          <p:nvPr/>
        </p:nvSpPr>
        <p:spPr bwMode="auto">
          <a:xfrm>
            <a:off x="4978123" y="1012839"/>
            <a:ext cx="2252423" cy="1047478"/>
          </a:xfrm>
          <a:prstGeom prst="roundRect">
            <a:avLst>
              <a:gd name="adj" fmla="val 16667"/>
            </a:avLst>
          </a:prstGeom>
          <a:solidFill>
            <a:schemeClr val="accent1">
              <a:lumMod val="40000"/>
              <a:lumOff val="60000"/>
            </a:schemeClr>
          </a:solidFill>
          <a:ln w="19050" algn="ctr">
            <a:solidFill>
              <a:schemeClr val="bg1">
                <a:lumMod val="65000"/>
              </a:schemeClr>
            </a:solidFill>
            <a:round/>
            <a:headEnd/>
            <a:tailEnd/>
          </a:ln>
        </p:spPr>
        <p:txBody>
          <a:bodyPr/>
          <a:lstStyle/>
          <a:p>
            <a:r>
              <a:rPr sz="1200" u="none" dirty="0">
                <a:solidFill>
                  <a:srgbClr val="000000"/>
                </a:solidFill>
                <a:latin typeface="Huawei Sans" panose="020C0503030203020204" pitchFamily="34" charset="0"/>
                <a:cs typeface="Huawei Sans" panose="020C0503030203020204" pitchFamily="34" charset="0"/>
              </a:rPr>
              <a:t>Virtual LUNs mask physical LUNs and are visible to upper-layer users. Read/Write operations are performed on virtual LUNs.</a:t>
            </a:r>
            <a:endParaRPr lang="en-US" altLang="zh-CN" sz="1200" dirty="0">
              <a:solidFill>
                <a:srgbClr val="000000"/>
              </a:solidFill>
              <a:latin typeface="Huawei Sans" panose="020C0503030203020204" pitchFamily="34" charset="0"/>
              <a:cs typeface="Huawei Sans" panose="020C0503030203020204" pitchFamily="34" charset="0"/>
              <a:sym typeface="+mn-lt"/>
            </a:endParaRPr>
          </a:p>
        </p:txBody>
      </p:sp>
      <p:sp>
        <p:nvSpPr>
          <p:cNvPr id="18" name="AutoShape 76"/>
          <p:cNvSpPr>
            <a:spLocks noChangeArrowheads="1"/>
          </p:cNvSpPr>
          <p:nvPr/>
        </p:nvSpPr>
        <p:spPr bwMode="auto">
          <a:xfrm>
            <a:off x="2788510" y="4017140"/>
            <a:ext cx="1851025" cy="820738"/>
          </a:xfrm>
          <a:prstGeom prst="roundRect">
            <a:avLst>
              <a:gd name="adj" fmla="val 16667"/>
            </a:avLst>
          </a:prstGeom>
          <a:solidFill>
            <a:schemeClr val="accent1">
              <a:lumMod val="40000"/>
              <a:lumOff val="60000"/>
            </a:schemeClr>
          </a:solidFill>
          <a:ln w="19050" algn="ctr">
            <a:solidFill>
              <a:schemeClr val="bg1">
                <a:lumMod val="65000"/>
              </a:schemeClr>
            </a:solidFill>
            <a:round/>
            <a:headEnd/>
            <a:tailEnd/>
          </a:ln>
        </p:spPr>
        <p:txBody>
          <a:bodyPr/>
          <a:lstStyle/>
          <a:p>
            <a:pPr>
              <a:defRPr/>
            </a:pPr>
            <a:r>
              <a:rPr sz="1200" u="none" dirty="0">
                <a:solidFill>
                  <a:srgbClr val="000000"/>
                </a:solidFill>
                <a:latin typeface="Huawei Sans" panose="020C0503030203020204" pitchFamily="34" charset="0"/>
                <a:cs typeface="Huawei Sans" panose="020C0503030203020204" pitchFamily="34" charset="0"/>
              </a:rPr>
              <a:t>Failover occurs if a link becomes faulty, preventing service interruption.</a:t>
            </a:r>
            <a:endParaRPr lang="en-US" altLang="zh-CN" sz="1200" dirty="0">
              <a:solidFill>
                <a:srgbClr val="000000"/>
              </a:solidFill>
              <a:latin typeface="Huawei Sans" panose="020C0503030203020204" pitchFamily="34" charset="0"/>
              <a:cs typeface="Huawei Sans" panose="020C0503030203020204" pitchFamily="34" charset="0"/>
              <a:sym typeface="+mn-lt"/>
            </a:endParaRPr>
          </a:p>
        </p:txBody>
      </p:sp>
      <p:sp>
        <p:nvSpPr>
          <p:cNvPr id="19" name="AutoShape 76"/>
          <p:cNvSpPr>
            <a:spLocks noChangeArrowheads="1"/>
          </p:cNvSpPr>
          <p:nvPr/>
        </p:nvSpPr>
        <p:spPr bwMode="auto">
          <a:xfrm>
            <a:off x="5024190" y="4919262"/>
            <a:ext cx="2160290" cy="1236461"/>
          </a:xfrm>
          <a:prstGeom prst="roundRect">
            <a:avLst>
              <a:gd name="adj" fmla="val 16667"/>
            </a:avLst>
          </a:prstGeom>
          <a:solidFill>
            <a:schemeClr val="accent1">
              <a:lumMod val="40000"/>
              <a:lumOff val="60000"/>
            </a:schemeClr>
          </a:solidFill>
          <a:ln w="19050" algn="ctr">
            <a:solidFill>
              <a:schemeClr val="bg1">
                <a:lumMod val="65000"/>
              </a:schemeClr>
            </a:solidFill>
            <a:round/>
            <a:headEnd/>
            <a:tailEnd/>
          </a:ln>
        </p:spPr>
        <p:txBody>
          <a:bodyPr/>
          <a:lstStyle/>
          <a:p>
            <a:pPr>
              <a:defRPr/>
            </a:pPr>
            <a:r>
              <a:rPr sz="1200" u="none" dirty="0">
                <a:solidFill>
                  <a:srgbClr val="000000"/>
                </a:solidFill>
                <a:latin typeface="Huawei Sans" panose="020C0503030203020204" pitchFamily="34" charset="0"/>
                <a:cs typeface="Huawei Sans" panose="020C0503030203020204" pitchFamily="34" charset="0"/>
              </a:rPr>
              <a:t>Multiple paths are automatically selected to deliver I/</a:t>
            </a:r>
            <a:r>
              <a:rPr sz="1200" u="none" dirty="0" err="1">
                <a:solidFill>
                  <a:srgbClr val="000000"/>
                </a:solidFill>
                <a:latin typeface="Huawei Sans" panose="020C0503030203020204" pitchFamily="34" charset="0"/>
                <a:cs typeface="Huawei Sans" panose="020C0503030203020204" pitchFamily="34" charset="0"/>
              </a:rPr>
              <a:t>Os</a:t>
            </a:r>
            <a:r>
              <a:rPr sz="1200" u="none" dirty="0">
                <a:solidFill>
                  <a:srgbClr val="000000"/>
                </a:solidFill>
                <a:latin typeface="Huawei Sans" panose="020C0503030203020204" pitchFamily="34" charset="0"/>
                <a:cs typeface="Huawei Sans" panose="020C0503030203020204" pitchFamily="34" charset="0"/>
              </a:rPr>
              <a:t>, improving I/O performance. Paths are selected based on the path workload.</a:t>
            </a:r>
            <a:endParaRPr lang="en-US" altLang="zh-CN" sz="1200" dirty="0">
              <a:solidFill>
                <a:srgbClr val="000000"/>
              </a:solidFill>
              <a:latin typeface="Huawei Sans" panose="020C0503030203020204" pitchFamily="34" charset="0"/>
              <a:cs typeface="Huawei Sans" panose="020C0503030203020204" pitchFamily="34" charset="0"/>
              <a:sym typeface="+mn-lt"/>
            </a:endParaRPr>
          </a:p>
        </p:txBody>
      </p:sp>
      <p:sp>
        <p:nvSpPr>
          <p:cNvPr id="20" name="AutoShape 76"/>
          <p:cNvSpPr>
            <a:spLocks noChangeArrowheads="1"/>
          </p:cNvSpPr>
          <p:nvPr/>
        </p:nvSpPr>
        <p:spPr bwMode="auto">
          <a:xfrm>
            <a:off x="7518294" y="4014299"/>
            <a:ext cx="2160289" cy="1061764"/>
          </a:xfrm>
          <a:prstGeom prst="roundRect">
            <a:avLst>
              <a:gd name="adj" fmla="val 16667"/>
            </a:avLst>
          </a:prstGeom>
          <a:solidFill>
            <a:schemeClr val="accent1">
              <a:lumMod val="40000"/>
              <a:lumOff val="60000"/>
            </a:schemeClr>
          </a:solidFill>
          <a:ln w="19050" algn="ctr">
            <a:solidFill>
              <a:schemeClr val="bg1">
                <a:lumMod val="65000"/>
              </a:schemeClr>
            </a:solidFill>
            <a:round/>
            <a:headEnd/>
            <a:tailEnd/>
          </a:ln>
        </p:spPr>
        <p:txBody>
          <a:bodyPr/>
          <a:lstStyle/>
          <a:p>
            <a:pPr>
              <a:defRPr/>
            </a:pPr>
            <a:r>
              <a:rPr sz="1200" u="none" dirty="0">
                <a:solidFill>
                  <a:srgbClr val="000000"/>
                </a:solidFill>
                <a:latin typeface="Huawei Sans" panose="020C0503030203020204" pitchFamily="34" charset="0"/>
                <a:cs typeface="Huawei Sans" panose="020C0503030203020204" pitchFamily="34" charset="0"/>
              </a:rPr>
              <a:t>After link recovery, failback immediately occurs without manual intervention or service interruption.</a:t>
            </a:r>
            <a:endParaRPr lang="en-US" altLang="zh-CN" sz="1200" dirty="0">
              <a:solidFill>
                <a:srgbClr val="000000"/>
              </a:solidFill>
              <a:latin typeface="Huawei Sans" panose="020C0503030203020204" pitchFamily="34" charset="0"/>
              <a:cs typeface="Huawei Sans" panose="020C0503030203020204" pitchFamily="34" charset="0"/>
              <a:sym typeface="+mn-lt"/>
            </a:endParaRPr>
          </a:p>
        </p:txBody>
      </p:sp>
      <p:sp>
        <p:nvSpPr>
          <p:cNvPr id="21" name="AutoShape 76"/>
          <p:cNvSpPr>
            <a:spLocks noChangeArrowheads="1"/>
          </p:cNvSpPr>
          <p:nvPr/>
        </p:nvSpPr>
        <p:spPr bwMode="auto">
          <a:xfrm>
            <a:off x="7719924" y="1825319"/>
            <a:ext cx="2696910" cy="1225700"/>
          </a:xfrm>
          <a:prstGeom prst="roundRect">
            <a:avLst>
              <a:gd name="adj" fmla="val 16667"/>
            </a:avLst>
          </a:prstGeom>
          <a:solidFill>
            <a:schemeClr val="accent1">
              <a:lumMod val="40000"/>
              <a:lumOff val="60000"/>
            </a:schemeClr>
          </a:solidFill>
          <a:ln w="19050" algn="ctr">
            <a:solidFill>
              <a:schemeClr val="bg1">
                <a:lumMod val="65000"/>
              </a:schemeClr>
            </a:solidFill>
            <a:round/>
            <a:headEnd/>
            <a:tailEnd/>
          </a:ln>
        </p:spPr>
        <p:txBody>
          <a:bodyPr/>
          <a:lstStyle/>
          <a:p>
            <a:pPr>
              <a:defRPr/>
            </a:pPr>
            <a:r>
              <a:rPr sz="1200" u="none" dirty="0">
                <a:solidFill>
                  <a:srgbClr val="000000"/>
                </a:solidFill>
                <a:latin typeface="Huawei Sans" panose="020C0503030203020204" pitchFamily="34" charset="0"/>
                <a:cs typeface="Huawei Sans" panose="020C0503030203020204" pitchFamily="34" charset="0"/>
              </a:rPr>
              <a:t>Mainstream clustering software: MSS MSCS, VCS, HACMP, Oracle RAC, and so on</a:t>
            </a:r>
            <a:endParaRPr lang="en-US" altLang="zh-CN" sz="1200" dirty="0">
              <a:solidFill>
                <a:srgbClr val="000000"/>
              </a:solidFill>
              <a:latin typeface="Huawei Sans" panose="020C0503030203020204" pitchFamily="34" charset="0"/>
              <a:cs typeface="Huawei Sans" panose="020C0503030203020204" pitchFamily="34" charset="0"/>
              <a:sym typeface="+mn-lt"/>
            </a:endParaRPr>
          </a:p>
          <a:p>
            <a:pPr>
              <a:defRPr/>
            </a:pPr>
            <a:r>
              <a:rPr sz="1200" u="none" dirty="0">
                <a:solidFill>
                  <a:srgbClr val="000000"/>
                </a:solidFill>
                <a:latin typeface="Huawei Sans" panose="020C0503030203020204" pitchFamily="34" charset="0"/>
                <a:cs typeface="Huawei Sans" panose="020C0503030203020204" pitchFamily="34" charset="0"/>
              </a:rPr>
              <a:t>Mainstream database software: Oracle, DB2, MySQL, Sybase, Informix, and so on</a:t>
            </a:r>
            <a:endParaRPr lang="en-US" altLang="zh-CN" sz="1200" dirty="0">
              <a:solidFill>
                <a:srgbClr val="000000"/>
              </a:solidFill>
              <a:latin typeface="Huawei Sans" panose="020C0503030203020204" pitchFamily="34" charset="0"/>
              <a:cs typeface="Huawei Sans" panose="020C0503030203020204" pitchFamily="34" charset="0"/>
              <a:sym typeface="+mn-lt"/>
            </a:endParaRPr>
          </a:p>
        </p:txBody>
      </p:sp>
      <p:sp>
        <p:nvSpPr>
          <p:cNvPr id="22" name="Freeform 3"/>
          <p:cNvSpPr>
            <a:spLocks/>
          </p:cNvSpPr>
          <p:nvPr/>
        </p:nvSpPr>
        <p:spPr bwMode="auto">
          <a:xfrm>
            <a:off x="5522551" y="3051019"/>
            <a:ext cx="1163569" cy="911182"/>
          </a:xfrm>
          <a:custGeom>
            <a:avLst/>
            <a:gdLst/>
            <a:ahLst/>
            <a:cxnLst>
              <a:cxn ang="0">
                <a:pos x="320" y="0"/>
              </a:cxn>
              <a:cxn ang="0">
                <a:pos x="1019" y="0"/>
              </a:cxn>
              <a:cxn ang="0">
                <a:pos x="1339" y="403"/>
              </a:cxn>
              <a:cxn ang="0">
                <a:pos x="1019" y="805"/>
              </a:cxn>
              <a:cxn ang="0">
                <a:pos x="328" y="805"/>
              </a:cxn>
              <a:cxn ang="0">
                <a:pos x="0" y="394"/>
              </a:cxn>
              <a:cxn ang="0">
                <a:pos x="320" y="0"/>
              </a:cxn>
            </a:cxnLst>
            <a:rect l="0" t="0" r="r" b="b"/>
            <a:pathLst>
              <a:path w="1339" h="805">
                <a:moveTo>
                  <a:pt x="320" y="0"/>
                </a:moveTo>
                <a:lnTo>
                  <a:pt x="1019" y="0"/>
                </a:lnTo>
                <a:lnTo>
                  <a:pt x="1339" y="403"/>
                </a:lnTo>
                <a:lnTo>
                  <a:pt x="1019" y="805"/>
                </a:lnTo>
                <a:lnTo>
                  <a:pt x="328" y="805"/>
                </a:lnTo>
                <a:lnTo>
                  <a:pt x="0" y="394"/>
                </a:lnTo>
                <a:lnTo>
                  <a:pt x="320" y="0"/>
                </a:lnTo>
                <a:close/>
              </a:path>
            </a:pathLst>
          </a:custGeom>
          <a:solidFill>
            <a:schemeClr val="bg1"/>
          </a:solidFill>
          <a:ln w="6350" cap="flat" cmpd="sng">
            <a:solidFill>
              <a:srgbClr val="292929"/>
            </a:solidFill>
            <a:prstDash val="solid"/>
            <a:round/>
            <a:headEnd/>
            <a:tailEnd/>
          </a:ln>
          <a:effectLst>
            <a:outerShdw dist="35921" dir="2700000" algn="ctr" rotWithShape="0">
              <a:schemeClr val="bg2"/>
            </a:outerShdw>
          </a:effectLst>
        </p:spPr>
        <p:txBody>
          <a:bodyPr wrap="none" lIns="72000" tIns="0" rIns="0" bIns="0" anchor="ctr"/>
          <a:lstStyle/>
          <a:p>
            <a:pPr>
              <a:defRPr/>
            </a:pPr>
            <a:endParaRPr lang="zh-CN" altLang="en-US">
              <a:latin typeface="Huawei Sans" panose="020C0503030203020204" pitchFamily="34" charset="0"/>
              <a:cs typeface="Huawei Sans" panose="020C0503030203020204" pitchFamily="34" charset="0"/>
              <a:sym typeface="+mn-lt"/>
            </a:endParaRPr>
          </a:p>
        </p:txBody>
      </p:sp>
      <p:sp>
        <p:nvSpPr>
          <p:cNvPr id="23" name="Text Box 10"/>
          <p:cNvSpPr txBox="1">
            <a:spLocks noChangeArrowheads="1"/>
          </p:cNvSpPr>
          <p:nvPr/>
        </p:nvSpPr>
        <p:spPr bwMode="auto">
          <a:xfrm flipH="1">
            <a:off x="5443346" y="3388061"/>
            <a:ext cx="1282377" cy="215834"/>
          </a:xfrm>
          <a:prstGeom prst="rect">
            <a:avLst/>
          </a:prstGeom>
          <a:noFill/>
          <a:ln w="6350">
            <a:noFill/>
            <a:miter lim="800000"/>
            <a:headEnd/>
            <a:tailEnd/>
          </a:ln>
        </p:spPr>
        <p:txBody>
          <a:bodyPr lIns="0" tIns="0" rIns="0" bIns="0" anchor="ctr">
            <a:spAutoFit/>
          </a:bodyPr>
          <a:lstStyle/>
          <a:p>
            <a:pPr algn="ctr" eaLnBrk="0" hangingPunct="0">
              <a:defRPr/>
            </a:pPr>
            <a:r>
              <a:rPr sz="1400" b="1" u="none">
                <a:solidFill>
                  <a:srgbClr val="990000"/>
                </a:solidFill>
                <a:latin typeface="Huawei Sans" panose="020C0503030203020204" pitchFamily="34" charset="0"/>
                <a:cs typeface="Huawei Sans" panose="020C0503030203020204" pitchFamily="34" charset="0"/>
              </a:rPr>
              <a:t>UltraPath</a:t>
            </a:r>
          </a:p>
        </p:txBody>
      </p:sp>
    </p:spTree>
    <p:extLst>
      <p:ext uri="{BB962C8B-B14F-4D97-AF65-F5344CB8AC3E}">
        <p14:creationId xmlns:p14="http://schemas.microsoft.com/office/powerpoint/2010/main" val="3495092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OceanStor Dorado 5000 4U 全闪存控制框 OceanStor Dorado 8000 All Flash Storage 4U controller enclosure">
            <a:extLst>
              <a:ext uri="{FF2B5EF4-FFF2-40B4-BE49-F238E27FC236}">
                <a16:creationId xmlns:a16="http://schemas.microsoft.com/office/drawing/2014/main" id="{494E587D-DC5A-44FC-A782-7C79256BEA61}"/>
              </a:ext>
            </a:extLst>
          </p:cNvPr>
          <p:cNvSpPr/>
          <p:nvPr/>
        </p:nvSpPr>
        <p:spPr>
          <a:xfrm>
            <a:off x="1106723" y="4913943"/>
            <a:ext cx="1868198" cy="777333"/>
          </a:xfrm>
          <a:custGeom>
            <a:avLst/>
            <a:gdLst>
              <a:gd name="connsiteX0" fmla="*/ 1051465 w 1141762"/>
              <a:gd name="connsiteY0" fmla="*/ 503682 h 676097"/>
              <a:gd name="connsiteX1" fmla="*/ 1051465 w 1141762"/>
              <a:gd name="connsiteY1" fmla="*/ 612838 h 676097"/>
              <a:gd name="connsiteX2" fmla="*/ 1113282 w 1141762"/>
              <a:gd name="connsiteY2" fmla="*/ 612838 h 676097"/>
              <a:gd name="connsiteX3" fmla="*/ 1113282 w 1141762"/>
              <a:gd name="connsiteY3" fmla="*/ 503682 h 676097"/>
              <a:gd name="connsiteX4" fmla="*/ 28575 w 1141762"/>
              <a:gd name="connsiteY4" fmla="*/ 503682 h 676097"/>
              <a:gd name="connsiteX5" fmla="*/ 28575 w 1141762"/>
              <a:gd name="connsiteY5" fmla="*/ 612838 h 676097"/>
              <a:gd name="connsiteX6" fmla="*/ 90678 w 1141762"/>
              <a:gd name="connsiteY6" fmla="*/ 612838 h 676097"/>
              <a:gd name="connsiteX7" fmla="*/ 90678 w 1141762"/>
              <a:gd name="connsiteY7" fmla="*/ 503682 h 676097"/>
              <a:gd name="connsiteX8" fmla="*/ 1032320 w 1141762"/>
              <a:gd name="connsiteY8" fmla="*/ 349377 h 676097"/>
              <a:gd name="connsiteX9" fmla="*/ 1032320 w 1141762"/>
              <a:gd name="connsiteY9" fmla="*/ 406885 h 676097"/>
              <a:gd name="connsiteX10" fmla="*/ 1031672 w 1141762"/>
              <a:gd name="connsiteY10" fmla="*/ 406727 h 676097"/>
              <a:gd name="connsiteX11" fmla="*/ 1031784 w 1141762"/>
              <a:gd name="connsiteY11" fmla="*/ 392240 h 676097"/>
              <a:gd name="connsiteX12" fmla="*/ 1032320 w 1141762"/>
              <a:gd name="connsiteY12" fmla="*/ 349377 h 676097"/>
              <a:gd name="connsiteX13" fmla="*/ 579120 w 1141762"/>
              <a:gd name="connsiteY13" fmla="*/ 301561 h 676097"/>
              <a:gd name="connsiteX14" fmla="*/ 575214 w 1141762"/>
              <a:gd name="connsiteY14" fmla="*/ 309467 h 676097"/>
              <a:gd name="connsiteX15" fmla="*/ 575214 w 1141762"/>
              <a:gd name="connsiteY15" fmla="*/ 310039 h 676097"/>
              <a:gd name="connsiteX16" fmla="*/ 582549 w 1141762"/>
              <a:gd name="connsiteY16" fmla="*/ 310039 h 676097"/>
              <a:gd name="connsiteX17" fmla="*/ 582549 w 1141762"/>
              <a:gd name="connsiteY17" fmla="*/ 309467 h 676097"/>
              <a:gd name="connsiteX18" fmla="*/ 576738 w 1141762"/>
              <a:gd name="connsiteY18" fmla="*/ 295751 h 676097"/>
              <a:gd name="connsiteX19" fmla="*/ 581025 w 1141762"/>
              <a:gd name="connsiteY19" fmla="*/ 295751 h 676097"/>
              <a:gd name="connsiteX20" fmla="*/ 591788 w 1141762"/>
              <a:gd name="connsiteY20" fmla="*/ 319278 h 676097"/>
              <a:gd name="connsiteX21" fmla="*/ 586740 w 1141762"/>
              <a:gd name="connsiteY21" fmla="*/ 319278 h 676097"/>
              <a:gd name="connsiteX22" fmla="*/ 584549 w 1141762"/>
              <a:gd name="connsiteY22" fmla="*/ 314325 h 676097"/>
              <a:gd name="connsiteX23" fmla="*/ 573500 w 1141762"/>
              <a:gd name="connsiteY23" fmla="*/ 314801 h 676097"/>
              <a:gd name="connsiteX24" fmla="*/ 571500 w 1141762"/>
              <a:gd name="connsiteY24" fmla="*/ 319468 h 676097"/>
              <a:gd name="connsiteX25" fmla="*/ 566261 w 1141762"/>
              <a:gd name="connsiteY25" fmla="*/ 319468 h 676097"/>
              <a:gd name="connsiteX26" fmla="*/ 652748 w 1141762"/>
              <a:gd name="connsiteY26" fmla="*/ 295656 h 676097"/>
              <a:gd name="connsiteX27" fmla="*/ 657510 w 1141762"/>
              <a:gd name="connsiteY27" fmla="*/ 295656 h 676097"/>
              <a:gd name="connsiteX28" fmla="*/ 657510 w 1141762"/>
              <a:gd name="connsiteY28" fmla="*/ 319373 h 676097"/>
              <a:gd name="connsiteX29" fmla="*/ 652748 w 1141762"/>
              <a:gd name="connsiteY29" fmla="*/ 319373 h 676097"/>
              <a:gd name="connsiteX30" fmla="*/ 629126 w 1141762"/>
              <a:gd name="connsiteY30" fmla="*/ 295656 h 676097"/>
              <a:gd name="connsiteX31" fmla="*/ 646557 w 1141762"/>
              <a:gd name="connsiteY31" fmla="*/ 295656 h 676097"/>
              <a:gd name="connsiteX32" fmla="*/ 646557 w 1141762"/>
              <a:gd name="connsiteY32" fmla="*/ 299942 h 676097"/>
              <a:gd name="connsiteX33" fmla="*/ 633889 w 1141762"/>
              <a:gd name="connsiteY33" fmla="*/ 299942 h 676097"/>
              <a:gd name="connsiteX34" fmla="*/ 633889 w 1141762"/>
              <a:gd name="connsiteY34" fmla="*/ 304800 h 676097"/>
              <a:gd name="connsiteX35" fmla="*/ 642651 w 1141762"/>
              <a:gd name="connsiteY35" fmla="*/ 304800 h 676097"/>
              <a:gd name="connsiteX36" fmla="*/ 642651 w 1141762"/>
              <a:gd name="connsiteY36" fmla="*/ 309181 h 676097"/>
              <a:gd name="connsiteX37" fmla="*/ 633889 w 1141762"/>
              <a:gd name="connsiteY37" fmla="*/ 309181 h 676097"/>
              <a:gd name="connsiteX38" fmla="*/ 633889 w 1141762"/>
              <a:gd name="connsiteY38" fmla="*/ 314992 h 676097"/>
              <a:gd name="connsiteX39" fmla="*/ 647033 w 1141762"/>
              <a:gd name="connsiteY39" fmla="*/ 314992 h 676097"/>
              <a:gd name="connsiteX40" fmla="*/ 647033 w 1141762"/>
              <a:gd name="connsiteY40" fmla="*/ 319278 h 676097"/>
              <a:gd name="connsiteX41" fmla="*/ 629126 w 1141762"/>
              <a:gd name="connsiteY41" fmla="*/ 319278 h 676097"/>
              <a:gd name="connsiteX42" fmla="*/ 589978 w 1141762"/>
              <a:gd name="connsiteY42" fmla="*/ 295656 h 676097"/>
              <a:gd name="connsiteX43" fmla="*/ 595122 w 1141762"/>
              <a:gd name="connsiteY43" fmla="*/ 295656 h 676097"/>
              <a:gd name="connsiteX44" fmla="*/ 600360 w 1141762"/>
              <a:gd name="connsiteY44" fmla="*/ 311944 h 676097"/>
              <a:gd name="connsiteX45" fmla="*/ 605694 w 1141762"/>
              <a:gd name="connsiteY45" fmla="*/ 295656 h 676097"/>
              <a:gd name="connsiteX46" fmla="*/ 609600 w 1141762"/>
              <a:gd name="connsiteY46" fmla="*/ 295656 h 676097"/>
              <a:gd name="connsiteX47" fmla="*/ 615029 w 1141762"/>
              <a:gd name="connsiteY47" fmla="*/ 311944 h 676097"/>
              <a:gd name="connsiteX48" fmla="*/ 620268 w 1141762"/>
              <a:gd name="connsiteY48" fmla="*/ 295656 h 676097"/>
              <a:gd name="connsiteX49" fmla="*/ 625221 w 1141762"/>
              <a:gd name="connsiteY49" fmla="*/ 295656 h 676097"/>
              <a:gd name="connsiteX50" fmla="*/ 617029 w 1141762"/>
              <a:gd name="connsiteY50" fmla="*/ 319373 h 676097"/>
              <a:gd name="connsiteX51" fmla="*/ 613029 w 1141762"/>
              <a:gd name="connsiteY51" fmla="*/ 319373 h 676097"/>
              <a:gd name="connsiteX52" fmla="*/ 607599 w 1141762"/>
              <a:gd name="connsiteY52" fmla="*/ 303752 h 676097"/>
              <a:gd name="connsiteX53" fmla="*/ 602170 w 1141762"/>
              <a:gd name="connsiteY53" fmla="*/ 319373 h 676097"/>
              <a:gd name="connsiteX54" fmla="*/ 598265 w 1141762"/>
              <a:gd name="connsiteY54" fmla="*/ 319373 h 676097"/>
              <a:gd name="connsiteX55" fmla="*/ 516636 w 1141762"/>
              <a:gd name="connsiteY55" fmla="*/ 295656 h 676097"/>
              <a:gd name="connsiteX56" fmla="*/ 521494 w 1141762"/>
              <a:gd name="connsiteY56" fmla="*/ 295656 h 676097"/>
              <a:gd name="connsiteX57" fmla="*/ 521494 w 1141762"/>
              <a:gd name="connsiteY57" fmla="*/ 305181 h 676097"/>
              <a:gd name="connsiteX58" fmla="*/ 532352 w 1141762"/>
              <a:gd name="connsiteY58" fmla="*/ 305181 h 676097"/>
              <a:gd name="connsiteX59" fmla="*/ 532352 w 1141762"/>
              <a:gd name="connsiteY59" fmla="*/ 295656 h 676097"/>
              <a:gd name="connsiteX60" fmla="*/ 537115 w 1141762"/>
              <a:gd name="connsiteY60" fmla="*/ 295656 h 676097"/>
              <a:gd name="connsiteX61" fmla="*/ 537115 w 1141762"/>
              <a:gd name="connsiteY61" fmla="*/ 319373 h 676097"/>
              <a:gd name="connsiteX62" fmla="*/ 532352 w 1141762"/>
              <a:gd name="connsiteY62" fmla="*/ 319373 h 676097"/>
              <a:gd name="connsiteX63" fmla="*/ 532352 w 1141762"/>
              <a:gd name="connsiteY63" fmla="*/ 309753 h 676097"/>
              <a:gd name="connsiteX64" fmla="*/ 521494 w 1141762"/>
              <a:gd name="connsiteY64" fmla="*/ 309753 h 676097"/>
              <a:gd name="connsiteX65" fmla="*/ 521494 w 1141762"/>
              <a:gd name="connsiteY65" fmla="*/ 319373 h 676097"/>
              <a:gd name="connsiteX66" fmla="*/ 516636 w 1141762"/>
              <a:gd name="connsiteY66" fmla="*/ 319373 h 676097"/>
              <a:gd name="connsiteX67" fmla="*/ 543781 w 1141762"/>
              <a:gd name="connsiteY67" fmla="*/ 295275 h 676097"/>
              <a:gd name="connsiteX68" fmla="*/ 548639 w 1141762"/>
              <a:gd name="connsiteY68" fmla="*/ 295275 h 676097"/>
              <a:gd name="connsiteX69" fmla="*/ 548639 w 1141762"/>
              <a:gd name="connsiteY69" fmla="*/ 309086 h 676097"/>
              <a:gd name="connsiteX70" fmla="*/ 554068 w 1141762"/>
              <a:gd name="connsiteY70" fmla="*/ 315087 h 676097"/>
              <a:gd name="connsiteX71" fmla="*/ 559402 w 1141762"/>
              <a:gd name="connsiteY71" fmla="*/ 309181 h 676097"/>
              <a:gd name="connsiteX72" fmla="*/ 559402 w 1141762"/>
              <a:gd name="connsiteY72" fmla="*/ 295275 h 676097"/>
              <a:gd name="connsiteX73" fmla="*/ 564260 w 1141762"/>
              <a:gd name="connsiteY73" fmla="*/ 295275 h 676097"/>
              <a:gd name="connsiteX74" fmla="*/ 564260 w 1141762"/>
              <a:gd name="connsiteY74" fmla="*/ 308610 h 676097"/>
              <a:gd name="connsiteX75" fmla="*/ 564297 w 1141762"/>
              <a:gd name="connsiteY75" fmla="*/ 310625 h 676097"/>
              <a:gd name="connsiteX76" fmla="*/ 553973 w 1141762"/>
              <a:gd name="connsiteY76" fmla="*/ 319278 h 676097"/>
              <a:gd name="connsiteX77" fmla="*/ 552276 w 1141762"/>
              <a:gd name="connsiteY77" fmla="*/ 319255 h 676097"/>
              <a:gd name="connsiteX78" fmla="*/ 543781 w 1141762"/>
              <a:gd name="connsiteY78" fmla="*/ 308800 h 676097"/>
              <a:gd name="connsiteX79" fmla="*/ 246316 w 1141762"/>
              <a:gd name="connsiteY79" fmla="*/ 270414 h 676097"/>
              <a:gd name="connsiteX80" fmla="*/ 265557 w 1141762"/>
              <a:gd name="connsiteY80" fmla="*/ 272986 h 676097"/>
              <a:gd name="connsiteX81" fmla="*/ 265556 w 1141762"/>
              <a:gd name="connsiteY81" fmla="*/ 272986 h 676097"/>
              <a:gd name="connsiteX82" fmla="*/ 273557 w 1141762"/>
              <a:gd name="connsiteY82" fmla="*/ 290512 h 676097"/>
              <a:gd name="connsiteX83" fmla="*/ 270700 w 1141762"/>
              <a:gd name="connsiteY83" fmla="*/ 291655 h 676097"/>
              <a:gd name="connsiteX84" fmla="*/ 246316 w 1141762"/>
              <a:gd name="connsiteY84" fmla="*/ 270414 h 676097"/>
              <a:gd name="connsiteX85" fmla="*/ 528732 w 1141762"/>
              <a:gd name="connsiteY85" fmla="*/ 269271 h 676097"/>
              <a:gd name="connsiteX86" fmla="*/ 573214 w 1141762"/>
              <a:gd name="connsiteY86" fmla="*/ 269271 h 676097"/>
              <a:gd name="connsiteX87" fmla="*/ 573214 w 1141762"/>
              <a:gd name="connsiteY87" fmla="*/ 285845 h 676097"/>
              <a:gd name="connsiteX88" fmla="*/ 528732 w 1141762"/>
              <a:gd name="connsiteY88" fmla="*/ 285845 h 676097"/>
              <a:gd name="connsiteX89" fmla="*/ 528732 w 1141762"/>
              <a:gd name="connsiteY89" fmla="*/ 270795 h 676097"/>
              <a:gd name="connsiteX90" fmla="*/ 601408 w 1141762"/>
              <a:gd name="connsiteY90" fmla="*/ 268890 h 676097"/>
              <a:gd name="connsiteX91" fmla="*/ 612362 w 1141762"/>
              <a:gd name="connsiteY91" fmla="*/ 269271 h 676097"/>
              <a:gd name="connsiteX92" fmla="*/ 645414 w 1141762"/>
              <a:gd name="connsiteY92" fmla="*/ 269271 h 676097"/>
              <a:gd name="connsiteX93" fmla="*/ 645414 w 1141762"/>
              <a:gd name="connsiteY93" fmla="*/ 287654 h 676097"/>
              <a:gd name="connsiteX94" fmla="*/ 600932 w 1141762"/>
              <a:gd name="connsiteY94" fmla="*/ 287654 h 676097"/>
              <a:gd name="connsiteX95" fmla="*/ 600932 w 1141762"/>
              <a:gd name="connsiteY95" fmla="*/ 269271 h 676097"/>
              <a:gd name="connsiteX96" fmla="*/ 601027 w 1141762"/>
              <a:gd name="connsiteY96" fmla="*/ 269271 h 676097"/>
              <a:gd name="connsiteX97" fmla="*/ 601598 w 1141762"/>
              <a:gd name="connsiteY97" fmla="*/ 269271 h 676097"/>
              <a:gd name="connsiteX98" fmla="*/ 327469 w 1141762"/>
              <a:gd name="connsiteY98" fmla="*/ 253079 h 676097"/>
              <a:gd name="connsiteX99" fmla="*/ 327469 w 1141762"/>
              <a:gd name="connsiteY99" fmla="*/ 253269 h 676097"/>
              <a:gd name="connsiteX100" fmla="*/ 326517 w 1141762"/>
              <a:gd name="connsiteY100" fmla="*/ 253269 h 676097"/>
              <a:gd name="connsiteX101" fmla="*/ 322040 w 1141762"/>
              <a:gd name="connsiteY101" fmla="*/ 254508 h 676097"/>
              <a:gd name="connsiteX102" fmla="*/ 321278 w 1141762"/>
              <a:gd name="connsiteY102" fmla="*/ 256032 h 676097"/>
              <a:gd name="connsiteX103" fmla="*/ 321849 w 1141762"/>
              <a:gd name="connsiteY103" fmla="*/ 257365 h 676097"/>
              <a:gd name="connsiteX104" fmla="*/ 323373 w 1141762"/>
              <a:gd name="connsiteY104" fmla="*/ 257937 h 676097"/>
              <a:gd name="connsiteX105" fmla="*/ 325278 w 1141762"/>
              <a:gd name="connsiteY105" fmla="*/ 257460 h 676097"/>
              <a:gd name="connsiteX106" fmla="*/ 326707 w 1141762"/>
              <a:gd name="connsiteY106" fmla="*/ 256127 h 676097"/>
              <a:gd name="connsiteX107" fmla="*/ 327469 w 1141762"/>
              <a:gd name="connsiteY107" fmla="*/ 253746 h 676097"/>
              <a:gd name="connsiteX108" fmla="*/ 327469 w 1141762"/>
              <a:gd name="connsiteY108" fmla="*/ 253269 h 676097"/>
              <a:gd name="connsiteX109" fmla="*/ 327660 w 1141762"/>
              <a:gd name="connsiteY109" fmla="*/ 253269 h 676097"/>
              <a:gd name="connsiteX110" fmla="*/ 322922 w 1141762"/>
              <a:gd name="connsiteY110" fmla="*/ 249040 h 676097"/>
              <a:gd name="connsiteX111" fmla="*/ 323278 w 1141762"/>
              <a:gd name="connsiteY111" fmla="*/ 249078 h 676097"/>
              <a:gd name="connsiteX112" fmla="*/ 322897 w 1141762"/>
              <a:gd name="connsiteY112" fmla="*/ 249078 h 676097"/>
              <a:gd name="connsiteX113" fmla="*/ 392239 w 1141762"/>
              <a:gd name="connsiteY113" fmla="*/ 247269 h 676097"/>
              <a:gd name="connsiteX114" fmla="*/ 389572 w 1141762"/>
              <a:gd name="connsiteY114" fmla="*/ 248221 h 676097"/>
              <a:gd name="connsiteX115" fmla="*/ 387763 w 1141762"/>
              <a:gd name="connsiteY115" fmla="*/ 250888 h 676097"/>
              <a:gd name="connsiteX116" fmla="*/ 387096 w 1141762"/>
              <a:gd name="connsiteY116" fmla="*/ 254031 h 676097"/>
              <a:gd name="connsiteX117" fmla="*/ 388144 w 1141762"/>
              <a:gd name="connsiteY117" fmla="*/ 256984 h 676097"/>
              <a:gd name="connsiteX118" fmla="*/ 390620 w 1141762"/>
              <a:gd name="connsiteY118" fmla="*/ 258032 h 676097"/>
              <a:gd name="connsiteX119" fmla="*/ 393763 w 1141762"/>
              <a:gd name="connsiteY119" fmla="*/ 256413 h 676097"/>
              <a:gd name="connsiteX120" fmla="*/ 395573 w 1141762"/>
              <a:gd name="connsiteY120" fmla="*/ 250888 h 676097"/>
              <a:gd name="connsiteX121" fmla="*/ 394620 w 1141762"/>
              <a:gd name="connsiteY121" fmla="*/ 248221 h 676097"/>
              <a:gd name="connsiteX122" fmla="*/ 392239 w 1141762"/>
              <a:gd name="connsiteY122" fmla="*/ 247269 h 676097"/>
              <a:gd name="connsiteX123" fmla="*/ 309562 w 1141762"/>
              <a:gd name="connsiteY123" fmla="*/ 247078 h 676097"/>
              <a:gd name="connsiteX124" fmla="*/ 307086 w 1141762"/>
              <a:gd name="connsiteY124" fmla="*/ 248126 h 676097"/>
              <a:gd name="connsiteX125" fmla="*/ 305562 w 1141762"/>
              <a:gd name="connsiteY125" fmla="*/ 251364 h 676097"/>
              <a:gd name="connsiteX126" fmla="*/ 312706 w 1141762"/>
              <a:gd name="connsiteY126" fmla="*/ 251364 h 676097"/>
              <a:gd name="connsiteX127" fmla="*/ 312706 w 1141762"/>
              <a:gd name="connsiteY127" fmla="*/ 250888 h 676097"/>
              <a:gd name="connsiteX128" fmla="*/ 311848 w 1141762"/>
              <a:gd name="connsiteY128" fmla="*/ 248031 h 676097"/>
              <a:gd name="connsiteX129" fmla="*/ 309562 w 1141762"/>
              <a:gd name="connsiteY129" fmla="*/ 247078 h 676097"/>
              <a:gd name="connsiteX130" fmla="*/ 412432 w 1141762"/>
              <a:gd name="connsiteY130" fmla="*/ 243840 h 676097"/>
              <a:gd name="connsiteX131" fmla="*/ 414623 w 1141762"/>
              <a:gd name="connsiteY131" fmla="*/ 244316 h 676097"/>
              <a:gd name="connsiteX132" fmla="*/ 412813 w 1141762"/>
              <a:gd name="connsiteY132" fmla="*/ 248031 h 676097"/>
              <a:gd name="connsiteX133" fmla="*/ 411480 w 1141762"/>
              <a:gd name="connsiteY133" fmla="*/ 248031 h 676097"/>
              <a:gd name="connsiteX134" fmla="*/ 409099 w 1141762"/>
              <a:gd name="connsiteY134" fmla="*/ 248983 h 676097"/>
              <a:gd name="connsiteX135" fmla="*/ 407194 w 1141762"/>
              <a:gd name="connsiteY135" fmla="*/ 251364 h 676097"/>
              <a:gd name="connsiteX136" fmla="*/ 405860 w 1141762"/>
              <a:gd name="connsiteY136" fmla="*/ 256032 h 676097"/>
              <a:gd name="connsiteX137" fmla="*/ 404717 w 1141762"/>
              <a:gd name="connsiteY137" fmla="*/ 261366 h 676097"/>
              <a:gd name="connsiteX138" fmla="*/ 400050 w 1141762"/>
              <a:gd name="connsiteY138" fmla="*/ 261366 h 676097"/>
              <a:gd name="connsiteX139" fmla="*/ 403574 w 1141762"/>
              <a:gd name="connsiteY139" fmla="*/ 244411 h 676097"/>
              <a:gd name="connsiteX140" fmla="*/ 403669 w 1141762"/>
              <a:gd name="connsiteY140" fmla="*/ 244221 h 676097"/>
              <a:gd name="connsiteX141" fmla="*/ 407956 w 1141762"/>
              <a:gd name="connsiteY141" fmla="*/ 244221 h 676097"/>
              <a:gd name="connsiteX142" fmla="*/ 407289 w 1141762"/>
              <a:gd name="connsiteY142" fmla="*/ 247554 h 676097"/>
              <a:gd name="connsiteX143" fmla="*/ 412432 w 1141762"/>
              <a:gd name="connsiteY143" fmla="*/ 243840 h 676097"/>
              <a:gd name="connsiteX144" fmla="*/ 392144 w 1141762"/>
              <a:gd name="connsiteY144" fmla="*/ 243840 h 676097"/>
              <a:gd name="connsiteX145" fmla="*/ 398049 w 1141762"/>
              <a:gd name="connsiteY145" fmla="*/ 245935 h 676097"/>
              <a:gd name="connsiteX146" fmla="*/ 400145 w 1141762"/>
              <a:gd name="connsiteY146" fmla="*/ 251460 h 676097"/>
              <a:gd name="connsiteX147" fmla="*/ 397478 w 1141762"/>
              <a:gd name="connsiteY147" fmla="*/ 258603 h 676097"/>
              <a:gd name="connsiteX148" fmla="*/ 390429 w 1141762"/>
              <a:gd name="connsiteY148" fmla="*/ 261556 h 676097"/>
              <a:gd name="connsiteX149" fmla="*/ 386239 w 1141762"/>
              <a:gd name="connsiteY149" fmla="*/ 260604 h 676097"/>
              <a:gd name="connsiteX150" fmla="*/ 383476 w 1141762"/>
              <a:gd name="connsiteY150" fmla="*/ 257937 h 676097"/>
              <a:gd name="connsiteX151" fmla="*/ 382524 w 1141762"/>
              <a:gd name="connsiteY151" fmla="*/ 254127 h 676097"/>
              <a:gd name="connsiteX152" fmla="*/ 385191 w 1141762"/>
              <a:gd name="connsiteY152" fmla="*/ 246602 h 676097"/>
              <a:gd name="connsiteX153" fmla="*/ 392144 w 1141762"/>
              <a:gd name="connsiteY153" fmla="*/ 243840 h 676097"/>
              <a:gd name="connsiteX154" fmla="*/ 347186 w 1141762"/>
              <a:gd name="connsiteY154" fmla="*/ 243840 h 676097"/>
              <a:gd name="connsiteX155" fmla="*/ 350425 w 1141762"/>
              <a:gd name="connsiteY155" fmla="*/ 244983 h 676097"/>
              <a:gd name="connsiteX156" fmla="*/ 351663 w 1141762"/>
              <a:gd name="connsiteY156" fmla="*/ 248221 h 676097"/>
              <a:gd name="connsiteX157" fmla="*/ 351091 w 1141762"/>
              <a:gd name="connsiteY157" fmla="*/ 251555 h 676097"/>
              <a:gd name="connsiteX158" fmla="*/ 349091 w 1141762"/>
              <a:gd name="connsiteY158" fmla="*/ 261080 h 676097"/>
              <a:gd name="connsiteX159" fmla="*/ 344519 w 1141762"/>
              <a:gd name="connsiteY159" fmla="*/ 261080 h 676097"/>
              <a:gd name="connsiteX160" fmla="*/ 346519 w 1141762"/>
              <a:gd name="connsiteY160" fmla="*/ 251555 h 676097"/>
              <a:gd name="connsiteX161" fmla="*/ 346996 w 1141762"/>
              <a:gd name="connsiteY161" fmla="*/ 248983 h 676097"/>
              <a:gd name="connsiteX162" fmla="*/ 346519 w 1141762"/>
              <a:gd name="connsiteY162" fmla="*/ 247650 h 676097"/>
              <a:gd name="connsiteX163" fmla="*/ 344995 w 1141762"/>
              <a:gd name="connsiteY163" fmla="*/ 247078 h 676097"/>
              <a:gd name="connsiteX164" fmla="*/ 342900 w 1141762"/>
              <a:gd name="connsiteY164" fmla="*/ 247650 h 676097"/>
              <a:gd name="connsiteX165" fmla="*/ 340995 w 1141762"/>
              <a:gd name="connsiteY165" fmla="*/ 249936 h 676097"/>
              <a:gd name="connsiteX166" fmla="*/ 339852 w 1141762"/>
              <a:gd name="connsiteY166" fmla="*/ 253936 h 676097"/>
              <a:gd name="connsiteX167" fmla="*/ 338328 w 1141762"/>
              <a:gd name="connsiteY167" fmla="*/ 260889 h 676097"/>
              <a:gd name="connsiteX168" fmla="*/ 333375 w 1141762"/>
              <a:gd name="connsiteY168" fmla="*/ 260889 h 676097"/>
              <a:gd name="connsiteX169" fmla="*/ 336899 w 1141762"/>
              <a:gd name="connsiteY169" fmla="*/ 243935 h 676097"/>
              <a:gd name="connsiteX170" fmla="*/ 337185 w 1141762"/>
              <a:gd name="connsiteY170" fmla="*/ 244221 h 676097"/>
              <a:gd name="connsiteX171" fmla="*/ 341566 w 1141762"/>
              <a:gd name="connsiteY171" fmla="*/ 244221 h 676097"/>
              <a:gd name="connsiteX172" fmla="*/ 341090 w 1141762"/>
              <a:gd name="connsiteY172" fmla="*/ 246411 h 676097"/>
              <a:gd name="connsiteX173" fmla="*/ 344138 w 1141762"/>
              <a:gd name="connsiteY173" fmla="*/ 244411 h 676097"/>
              <a:gd name="connsiteX174" fmla="*/ 347186 w 1141762"/>
              <a:gd name="connsiteY174" fmla="*/ 243840 h 676097"/>
              <a:gd name="connsiteX175" fmla="*/ 326517 w 1141762"/>
              <a:gd name="connsiteY175" fmla="*/ 243840 h 676097"/>
              <a:gd name="connsiteX176" fmla="*/ 331374 w 1141762"/>
              <a:gd name="connsiteY176" fmla="*/ 245173 h 676097"/>
              <a:gd name="connsiteX177" fmla="*/ 332898 w 1141762"/>
              <a:gd name="connsiteY177" fmla="*/ 248412 h 676097"/>
              <a:gd name="connsiteX178" fmla="*/ 332898 w 1141762"/>
              <a:gd name="connsiteY178" fmla="*/ 250031 h 676097"/>
              <a:gd name="connsiteX179" fmla="*/ 331946 w 1141762"/>
              <a:gd name="connsiteY179" fmla="*/ 254508 h 676097"/>
              <a:gd name="connsiteX180" fmla="*/ 331279 w 1141762"/>
              <a:gd name="connsiteY180" fmla="*/ 258794 h 676097"/>
              <a:gd name="connsiteX181" fmla="*/ 331279 w 1141762"/>
              <a:gd name="connsiteY181" fmla="*/ 261175 h 676097"/>
              <a:gd name="connsiteX182" fmla="*/ 326803 w 1141762"/>
              <a:gd name="connsiteY182" fmla="*/ 261175 h 676097"/>
              <a:gd name="connsiteX183" fmla="*/ 326803 w 1141762"/>
              <a:gd name="connsiteY183" fmla="*/ 259270 h 676097"/>
              <a:gd name="connsiteX184" fmla="*/ 324517 w 1141762"/>
              <a:gd name="connsiteY184" fmla="*/ 260985 h 676097"/>
              <a:gd name="connsiteX185" fmla="*/ 321850 w 1141762"/>
              <a:gd name="connsiteY185" fmla="*/ 261556 h 676097"/>
              <a:gd name="connsiteX186" fmla="*/ 318421 w 1141762"/>
              <a:gd name="connsiteY186" fmla="*/ 260223 h 676097"/>
              <a:gd name="connsiteX187" fmla="*/ 316992 w 1141762"/>
              <a:gd name="connsiteY187" fmla="*/ 256698 h 676097"/>
              <a:gd name="connsiteX188" fmla="*/ 318516 w 1141762"/>
              <a:gd name="connsiteY188" fmla="*/ 252793 h 676097"/>
              <a:gd name="connsiteX189" fmla="*/ 323945 w 1141762"/>
              <a:gd name="connsiteY189" fmla="*/ 250983 h 676097"/>
              <a:gd name="connsiteX190" fmla="*/ 328326 w 1141762"/>
              <a:gd name="connsiteY190" fmla="*/ 250317 h 676097"/>
              <a:gd name="connsiteX191" fmla="*/ 328326 w 1141762"/>
              <a:gd name="connsiteY191" fmla="*/ 248793 h 676097"/>
              <a:gd name="connsiteX192" fmla="*/ 327755 w 1141762"/>
              <a:gd name="connsiteY192" fmla="*/ 247554 h 676097"/>
              <a:gd name="connsiteX193" fmla="*/ 325945 w 1141762"/>
              <a:gd name="connsiteY193" fmla="*/ 247078 h 676097"/>
              <a:gd name="connsiteX194" fmla="*/ 323850 w 1141762"/>
              <a:gd name="connsiteY194" fmla="*/ 247650 h 676097"/>
              <a:gd name="connsiteX195" fmla="*/ 322922 w 1141762"/>
              <a:gd name="connsiteY195" fmla="*/ 249040 h 676097"/>
              <a:gd name="connsiteX196" fmla="*/ 318802 w 1141762"/>
              <a:gd name="connsiteY196" fmla="*/ 248602 h 676097"/>
              <a:gd name="connsiteX197" fmla="*/ 321469 w 1141762"/>
              <a:gd name="connsiteY197" fmla="*/ 245078 h 676097"/>
              <a:gd name="connsiteX198" fmla="*/ 326517 w 1141762"/>
              <a:gd name="connsiteY198" fmla="*/ 243840 h 676097"/>
              <a:gd name="connsiteX199" fmla="*/ 293656 w 1141762"/>
              <a:gd name="connsiteY199" fmla="*/ 243840 h 676097"/>
              <a:gd name="connsiteX200" fmla="*/ 298418 w 1141762"/>
              <a:gd name="connsiteY200" fmla="*/ 245364 h 676097"/>
              <a:gd name="connsiteX201" fmla="*/ 300514 w 1141762"/>
              <a:gd name="connsiteY201" fmla="*/ 249555 h 676097"/>
              <a:gd name="connsiteX202" fmla="*/ 296132 w 1141762"/>
              <a:gd name="connsiteY202" fmla="*/ 249555 h 676097"/>
              <a:gd name="connsiteX203" fmla="*/ 295275 w 1141762"/>
              <a:gd name="connsiteY203" fmla="*/ 247650 h 676097"/>
              <a:gd name="connsiteX204" fmla="*/ 293370 w 1141762"/>
              <a:gd name="connsiteY204" fmla="*/ 246888 h 676097"/>
              <a:gd name="connsiteX205" fmla="*/ 290893 w 1141762"/>
              <a:gd name="connsiteY205" fmla="*/ 247935 h 676097"/>
              <a:gd name="connsiteX206" fmla="*/ 289083 w 1141762"/>
              <a:gd name="connsiteY206" fmla="*/ 250888 h 676097"/>
              <a:gd name="connsiteX207" fmla="*/ 288512 w 1141762"/>
              <a:gd name="connsiteY207" fmla="*/ 254603 h 676097"/>
              <a:gd name="connsiteX208" fmla="*/ 289274 w 1141762"/>
              <a:gd name="connsiteY208" fmla="*/ 256889 h 676097"/>
              <a:gd name="connsiteX209" fmla="*/ 291084 w 1141762"/>
              <a:gd name="connsiteY209" fmla="*/ 257746 h 676097"/>
              <a:gd name="connsiteX210" fmla="*/ 293179 w 1141762"/>
              <a:gd name="connsiteY210" fmla="*/ 256889 h 676097"/>
              <a:gd name="connsiteX211" fmla="*/ 294799 w 1141762"/>
              <a:gd name="connsiteY211" fmla="*/ 254508 h 676097"/>
              <a:gd name="connsiteX212" fmla="*/ 294799 w 1141762"/>
              <a:gd name="connsiteY212" fmla="*/ 254793 h 676097"/>
              <a:gd name="connsiteX213" fmla="*/ 299275 w 1141762"/>
              <a:gd name="connsiteY213" fmla="*/ 255555 h 676097"/>
              <a:gd name="connsiteX214" fmla="*/ 296037 w 1141762"/>
              <a:gd name="connsiteY214" fmla="*/ 260032 h 676097"/>
              <a:gd name="connsiteX215" fmla="*/ 290989 w 1141762"/>
              <a:gd name="connsiteY215" fmla="*/ 261556 h 676097"/>
              <a:gd name="connsiteX216" fmla="*/ 285845 w 1141762"/>
              <a:gd name="connsiteY216" fmla="*/ 259651 h 676097"/>
              <a:gd name="connsiteX217" fmla="*/ 283940 w 1141762"/>
              <a:gd name="connsiteY217" fmla="*/ 254317 h 676097"/>
              <a:gd name="connsiteX218" fmla="*/ 285083 w 1141762"/>
              <a:gd name="connsiteY218" fmla="*/ 249078 h 676097"/>
              <a:gd name="connsiteX219" fmla="*/ 288607 w 1141762"/>
              <a:gd name="connsiteY219" fmla="*/ 245268 h 676097"/>
              <a:gd name="connsiteX220" fmla="*/ 293656 w 1141762"/>
              <a:gd name="connsiteY220" fmla="*/ 243840 h 676097"/>
              <a:gd name="connsiteX221" fmla="*/ 309943 w 1141762"/>
              <a:gd name="connsiteY221" fmla="*/ 243459 h 676097"/>
              <a:gd name="connsiteX222" fmla="*/ 314896 w 1141762"/>
              <a:gd name="connsiteY222" fmla="*/ 245364 h 676097"/>
              <a:gd name="connsiteX223" fmla="*/ 316706 w 1141762"/>
              <a:gd name="connsiteY223" fmla="*/ 250793 h 676097"/>
              <a:gd name="connsiteX224" fmla="*/ 316706 w 1141762"/>
              <a:gd name="connsiteY224" fmla="*/ 253746 h 676097"/>
              <a:gd name="connsiteX225" fmla="*/ 316611 w 1141762"/>
              <a:gd name="connsiteY225" fmla="*/ 254127 h 676097"/>
              <a:gd name="connsiteX226" fmla="*/ 304800 w 1141762"/>
              <a:gd name="connsiteY226" fmla="*/ 254127 h 676097"/>
              <a:gd name="connsiteX227" fmla="*/ 305848 w 1141762"/>
              <a:gd name="connsiteY227" fmla="*/ 256889 h 676097"/>
              <a:gd name="connsiteX228" fmla="*/ 308229 w 1141762"/>
              <a:gd name="connsiteY228" fmla="*/ 257937 h 676097"/>
              <a:gd name="connsiteX229" fmla="*/ 311753 w 1141762"/>
              <a:gd name="connsiteY229" fmla="*/ 255555 h 676097"/>
              <a:gd name="connsiteX230" fmla="*/ 315849 w 1141762"/>
              <a:gd name="connsiteY230" fmla="*/ 256222 h 676097"/>
              <a:gd name="connsiteX231" fmla="*/ 312610 w 1141762"/>
              <a:gd name="connsiteY231" fmla="*/ 259937 h 676097"/>
              <a:gd name="connsiteX232" fmla="*/ 308133 w 1141762"/>
              <a:gd name="connsiteY232" fmla="*/ 261175 h 676097"/>
              <a:gd name="connsiteX233" fmla="*/ 302609 w 1141762"/>
              <a:gd name="connsiteY233" fmla="*/ 259080 h 676097"/>
              <a:gd name="connsiteX234" fmla="*/ 300418 w 1141762"/>
              <a:gd name="connsiteY234" fmla="*/ 253365 h 676097"/>
              <a:gd name="connsiteX235" fmla="*/ 302323 w 1141762"/>
              <a:gd name="connsiteY235" fmla="*/ 247078 h 676097"/>
              <a:gd name="connsiteX236" fmla="*/ 309943 w 1141762"/>
              <a:gd name="connsiteY236" fmla="*/ 243459 h 676097"/>
              <a:gd name="connsiteX237" fmla="*/ 273558 w 1141762"/>
              <a:gd name="connsiteY237" fmla="*/ 241363 h 676097"/>
              <a:gd name="connsiteX238" fmla="*/ 267843 w 1141762"/>
              <a:gd name="connsiteY238" fmla="*/ 244697 h 676097"/>
              <a:gd name="connsiteX239" fmla="*/ 265652 w 1141762"/>
              <a:gd name="connsiteY239" fmla="*/ 251936 h 676097"/>
              <a:gd name="connsiteX240" fmla="*/ 267081 w 1141762"/>
              <a:gd name="connsiteY240" fmla="*/ 255936 h 676097"/>
              <a:gd name="connsiteX241" fmla="*/ 270986 w 1141762"/>
              <a:gd name="connsiteY241" fmla="*/ 257556 h 676097"/>
              <a:gd name="connsiteX242" fmla="*/ 274701 w 1141762"/>
              <a:gd name="connsiteY242" fmla="*/ 256317 h 676097"/>
              <a:gd name="connsiteX243" fmla="*/ 277653 w 1141762"/>
              <a:gd name="connsiteY243" fmla="*/ 252412 h 676097"/>
              <a:gd name="connsiteX244" fmla="*/ 278892 w 1141762"/>
              <a:gd name="connsiteY244" fmla="*/ 247269 h 676097"/>
              <a:gd name="connsiteX245" fmla="*/ 277368 w 1141762"/>
              <a:gd name="connsiteY245" fmla="*/ 242982 h 676097"/>
              <a:gd name="connsiteX246" fmla="*/ 273558 w 1141762"/>
              <a:gd name="connsiteY246" fmla="*/ 241363 h 676097"/>
              <a:gd name="connsiteX247" fmla="*/ 382333 w 1141762"/>
              <a:gd name="connsiteY247" fmla="*/ 238315 h 676097"/>
              <a:gd name="connsiteX248" fmla="*/ 381095 w 1141762"/>
              <a:gd name="connsiteY248" fmla="*/ 244221 h 676097"/>
              <a:gd name="connsiteX249" fmla="*/ 383857 w 1141762"/>
              <a:gd name="connsiteY249" fmla="*/ 244221 h 676097"/>
              <a:gd name="connsiteX250" fmla="*/ 383191 w 1141762"/>
              <a:gd name="connsiteY250" fmla="*/ 247650 h 676097"/>
              <a:gd name="connsiteX251" fmla="*/ 380333 w 1141762"/>
              <a:gd name="connsiteY251" fmla="*/ 247650 h 676097"/>
              <a:gd name="connsiteX252" fmla="*/ 378904 w 1141762"/>
              <a:gd name="connsiteY252" fmla="*/ 254698 h 676097"/>
              <a:gd name="connsiteX253" fmla="*/ 378904 w 1141762"/>
              <a:gd name="connsiteY253" fmla="*/ 256984 h 676097"/>
              <a:gd name="connsiteX254" fmla="*/ 378904 w 1141762"/>
              <a:gd name="connsiteY254" fmla="*/ 257746 h 676097"/>
              <a:gd name="connsiteX255" fmla="*/ 380143 w 1141762"/>
              <a:gd name="connsiteY255" fmla="*/ 257746 h 676097"/>
              <a:gd name="connsiteX256" fmla="*/ 381667 w 1141762"/>
              <a:gd name="connsiteY256" fmla="*/ 257746 h 676097"/>
              <a:gd name="connsiteX257" fmla="*/ 380905 w 1141762"/>
              <a:gd name="connsiteY257" fmla="*/ 261175 h 676097"/>
              <a:gd name="connsiteX258" fmla="*/ 378523 w 1141762"/>
              <a:gd name="connsiteY258" fmla="*/ 261175 h 676097"/>
              <a:gd name="connsiteX259" fmla="*/ 374999 w 1141762"/>
              <a:gd name="connsiteY259" fmla="*/ 260223 h 676097"/>
              <a:gd name="connsiteX260" fmla="*/ 373856 w 1141762"/>
              <a:gd name="connsiteY260" fmla="*/ 257651 h 676097"/>
              <a:gd name="connsiteX261" fmla="*/ 374428 w 1141762"/>
              <a:gd name="connsiteY261" fmla="*/ 254127 h 676097"/>
              <a:gd name="connsiteX262" fmla="*/ 375856 w 1141762"/>
              <a:gd name="connsiteY262" fmla="*/ 247269 h 676097"/>
              <a:gd name="connsiteX263" fmla="*/ 373570 w 1141762"/>
              <a:gd name="connsiteY263" fmla="*/ 247650 h 676097"/>
              <a:gd name="connsiteX264" fmla="*/ 374237 w 1141762"/>
              <a:gd name="connsiteY264" fmla="*/ 244221 h 676097"/>
              <a:gd name="connsiteX265" fmla="*/ 376523 w 1141762"/>
              <a:gd name="connsiteY265" fmla="*/ 244221 h 676097"/>
              <a:gd name="connsiteX266" fmla="*/ 377095 w 1141762"/>
              <a:gd name="connsiteY266" fmla="*/ 241554 h 676097"/>
              <a:gd name="connsiteX267" fmla="*/ 363664 w 1141762"/>
              <a:gd name="connsiteY267" fmla="*/ 237267 h 676097"/>
              <a:gd name="connsiteX268" fmla="*/ 370046 w 1141762"/>
              <a:gd name="connsiteY268" fmla="*/ 239172 h 676097"/>
              <a:gd name="connsiteX269" fmla="*/ 372523 w 1141762"/>
              <a:gd name="connsiteY269" fmla="*/ 244316 h 676097"/>
              <a:gd name="connsiteX270" fmla="*/ 367855 w 1141762"/>
              <a:gd name="connsiteY270" fmla="*/ 244316 h 676097"/>
              <a:gd name="connsiteX271" fmla="*/ 366617 w 1141762"/>
              <a:gd name="connsiteY271" fmla="*/ 241744 h 676097"/>
              <a:gd name="connsiteX272" fmla="*/ 363569 w 1141762"/>
              <a:gd name="connsiteY272" fmla="*/ 240792 h 676097"/>
              <a:gd name="connsiteX273" fmla="*/ 360712 w 1141762"/>
              <a:gd name="connsiteY273" fmla="*/ 241554 h 676097"/>
              <a:gd name="connsiteX274" fmla="*/ 359854 w 1141762"/>
              <a:gd name="connsiteY274" fmla="*/ 243268 h 676097"/>
              <a:gd name="connsiteX275" fmla="*/ 360712 w 1141762"/>
              <a:gd name="connsiteY275" fmla="*/ 244983 h 676097"/>
              <a:gd name="connsiteX276" fmla="*/ 364141 w 1141762"/>
              <a:gd name="connsiteY276" fmla="*/ 246792 h 676097"/>
              <a:gd name="connsiteX277" fmla="*/ 369284 w 1141762"/>
              <a:gd name="connsiteY277" fmla="*/ 249650 h 676097"/>
              <a:gd name="connsiteX278" fmla="*/ 370903 w 1141762"/>
              <a:gd name="connsiteY278" fmla="*/ 253746 h 676097"/>
              <a:gd name="connsiteX279" fmla="*/ 368427 w 1141762"/>
              <a:gd name="connsiteY279" fmla="*/ 258984 h 676097"/>
              <a:gd name="connsiteX280" fmla="*/ 361664 w 1141762"/>
              <a:gd name="connsiteY280" fmla="*/ 261175 h 676097"/>
              <a:gd name="connsiteX281" fmla="*/ 356425 w 1141762"/>
              <a:gd name="connsiteY281" fmla="*/ 260223 h 676097"/>
              <a:gd name="connsiteX282" fmla="*/ 353282 w 1141762"/>
              <a:gd name="connsiteY282" fmla="*/ 257365 h 676097"/>
              <a:gd name="connsiteX283" fmla="*/ 352425 w 1141762"/>
              <a:gd name="connsiteY283" fmla="*/ 253174 h 676097"/>
              <a:gd name="connsiteX284" fmla="*/ 352901 w 1141762"/>
              <a:gd name="connsiteY284" fmla="*/ 253746 h 676097"/>
              <a:gd name="connsiteX285" fmla="*/ 357473 w 1141762"/>
              <a:gd name="connsiteY285" fmla="*/ 253746 h 676097"/>
              <a:gd name="connsiteX286" fmla="*/ 358235 w 1141762"/>
              <a:gd name="connsiteY286" fmla="*/ 256698 h 676097"/>
              <a:gd name="connsiteX287" fmla="*/ 361950 w 1141762"/>
              <a:gd name="connsiteY287" fmla="*/ 257175 h 676097"/>
              <a:gd name="connsiteX288" fmla="*/ 365379 w 1141762"/>
              <a:gd name="connsiteY288" fmla="*/ 256317 h 676097"/>
              <a:gd name="connsiteX289" fmla="*/ 366427 w 1141762"/>
              <a:gd name="connsiteY289" fmla="*/ 254317 h 676097"/>
              <a:gd name="connsiteX290" fmla="*/ 365569 w 1141762"/>
              <a:gd name="connsiteY290" fmla="*/ 252507 h 676097"/>
              <a:gd name="connsiteX291" fmla="*/ 361950 w 1141762"/>
              <a:gd name="connsiteY291" fmla="*/ 251079 h 676097"/>
              <a:gd name="connsiteX292" fmla="*/ 357949 w 1141762"/>
              <a:gd name="connsiteY292" fmla="*/ 249174 h 676097"/>
              <a:gd name="connsiteX293" fmla="*/ 355949 w 1141762"/>
              <a:gd name="connsiteY293" fmla="*/ 247078 h 676097"/>
              <a:gd name="connsiteX294" fmla="*/ 355282 w 1141762"/>
              <a:gd name="connsiteY294" fmla="*/ 244125 h 676097"/>
              <a:gd name="connsiteX295" fmla="*/ 357378 w 1141762"/>
              <a:gd name="connsiteY295" fmla="*/ 239172 h 676097"/>
              <a:gd name="connsiteX296" fmla="*/ 363664 w 1141762"/>
              <a:gd name="connsiteY296" fmla="*/ 237267 h 676097"/>
              <a:gd name="connsiteX297" fmla="*/ 273939 w 1141762"/>
              <a:gd name="connsiteY297" fmla="*/ 237267 h 676097"/>
              <a:gd name="connsiteX298" fmla="*/ 283464 w 1141762"/>
              <a:gd name="connsiteY298" fmla="*/ 246792 h 676097"/>
              <a:gd name="connsiteX299" fmla="*/ 281749 w 1141762"/>
              <a:gd name="connsiteY299" fmla="*/ 253936 h 676097"/>
              <a:gd name="connsiteX300" fmla="*/ 276987 w 1141762"/>
              <a:gd name="connsiteY300" fmla="*/ 259270 h 676097"/>
              <a:gd name="connsiteX301" fmla="*/ 270224 w 1141762"/>
              <a:gd name="connsiteY301" fmla="*/ 261175 h 676097"/>
              <a:gd name="connsiteX302" fmla="*/ 264700 w 1141762"/>
              <a:gd name="connsiteY302" fmla="*/ 259651 h 676097"/>
              <a:gd name="connsiteX303" fmla="*/ 261556 w 1141762"/>
              <a:gd name="connsiteY303" fmla="*/ 255936 h 676097"/>
              <a:gd name="connsiteX304" fmla="*/ 260699 w 1141762"/>
              <a:gd name="connsiteY304" fmla="*/ 251555 h 676097"/>
              <a:gd name="connsiteX305" fmla="*/ 260890 w 1141762"/>
              <a:gd name="connsiteY305" fmla="*/ 251936 h 676097"/>
              <a:gd name="connsiteX306" fmla="*/ 261461 w 1141762"/>
              <a:gd name="connsiteY306" fmla="*/ 247554 h 676097"/>
              <a:gd name="connsiteX307" fmla="*/ 263938 w 1141762"/>
              <a:gd name="connsiteY307" fmla="*/ 242220 h 676097"/>
              <a:gd name="connsiteX308" fmla="*/ 273939 w 1141762"/>
              <a:gd name="connsiteY308" fmla="*/ 237267 h 676097"/>
              <a:gd name="connsiteX309" fmla="*/ 239863 w 1141762"/>
              <a:gd name="connsiteY309" fmla="*/ 227087 h 676097"/>
              <a:gd name="connsiteX310" fmla="*/ 261460 w 1141762"/>
              <a:gd name="connsiteY310" fmla="*/ 228409 h 676097"/>
              <a:gd name="connsiteX311" fmla="*/ 323849 w 1141762"/>
              <a:gd name="connsiteY311" fmla="*/ 238696 h 676097"/>
              <a:gd name="connsiteX312" fmla="*/ 321373 w 1141762"/>
              <a:gd name="connsiteY312" fmla="*/ 239839 h 676097"/>
              <a:gd name="connsiteX313" fmla="*/ 262508 w 1141762"/>
              <a:gd name="connsiteY313" fmla="*/ 232029 h 676097"/>
              <a:gd name="connsiteX314" fmla="*/ 232885 w 1141762"/>
              <a:gd name="connsiteY314" fmla="*/ 236791 h 676097"/>
              <a:gd name="connsiteX315" fmla="*/ 194729 w 1141762"/>
              <a:gd name="connsiteY315" fmla="*/ 248040 h 676097"/>
              <a:gd name="connsiteX316" fmla="*/ 212026 w 1141762"/>
              <a:gd name="connsiteY316" fmla="*/ 248698 h 676097"/>
              <a:gd name="connsiteX317" fmla="*/ 233267 w 1141762"/>
              <a:gd name="connsiteY317" fmla="*/ 257461 h 676097"/>
              <a:gd name="connsiteX318" fmla="*/ 215749 w 1141762"/>
              <a:gd name="connsiteY318" fmla="*/ 254863 h 676097"/>
              <a:gd name="connsiteX319" fmla="*/ 232886 w 1141762"/>
              <a:gd name="connsiteY319" fmla="*/ 260604 h 676097"/>
              <a:gd name="connsiteX320" fmla="*/ 288512 w 1141762"/>
              <a:gd name="connsiteY320" fmla="*/ 266700 h 676097"/>
              <a:gd name="connsiteX321" fmla="*/ 415576 w 1141762"/>
              <a:gd name="connsiteY321" fmla="*/ 266986 h 676097"/>
              <a:gd name="connsiteX322" fmla="*/ 415576 w 1141762"/>
              <a:gd name="connsiteY322" fmla="*/ 268414 h 676097"/>
              <a:gd name="connsiteX323" fmla="*/ 286893 w 1141762"/>
              <a:gd name="connsiteY323" fmla="*/ 271272 h 676097"/>
              <a:gd name="connsiteX324" fmla="*/ 233267 w 1141762"/>
              <a:gd name="connsiteY324" fmla="*/ 266128 h 676097"/>
              <a:gd name="connsiteX325" fmla="*/ 212598 w 1141762"/>
              <a:gd name="connsiteY325" fmla="*/ 257175 h 676097"/>
              <a:gd name="connsiteX326" fmla="*/ 201735 w 1141762"/>
              <a:gd name="connsiteY326" fmla="*/ 254127 h 676097"/>
              <a:gd name="connsiteX327" fmla="*/ 199453 w 1141762"/>
              <a:gd name="connsiteY327" fmla="*/ 254127 h 676097"/>
              <a:gd name="connsiteX328" fmla="*/ 201055 w 1141762"/>
              <a:gd name="connsiteY328" fmla="*/ 253936 h 676097"/>
              <a:gd name="connsiteX329" fmla="*/ 199358 w 1141762"/>
              <a:gd name="connsiteY329" fmla="*/ 253460 h 676097"/>
              <a:gd name="connsiteX330" fmla="*/ 203308 w 1141762"/>
              <a:gd name="connsiteY330" fmla="*/ 253668 h 676097"/>
              <a:gd name="connsiteX331" fmla="*/ 207454 w 1141762"/>
              <a:gd name="connsiteY331" fmla="*/ 253174 h 676097"/>
              <a:gd name="connsiteX332" fmla="*/ 219932 w 1141762"/>
              <a:gd name="connsiteY332" fmla="*/ 253174 h 676097"/>
              <a:gd name="connsiteX333" fmla="*/ 206311 w 1141762"/>
              <a:gd name="connsiteY333" fmla="*/ 250793 h 676097"/>
              <a:gd name="connsiteX334" fmla="*/ 183832 w 1141762"/>
              <a:gd name="connsiteY334" fmla="*/ 250127 h 676097"/>
              <a:gd name="connsiteX335" fmla="*/ 134493 w 1141762"/>
              <a:gd name="connsiteY335" fmla="*/ 250127 h 676097"/>
              <a:gd name="connsiteX336" fmla="*/ 134383 w 1141762"/>
              <a:gd name="connsiteY336" fmla="*/ 249174 h 676097"/>
              <a:gd name="connsiteX337" fmla="*/ 133730 w 1141762"/>
              <a:gd name="connsiteY337" fmla="*/ 249174 h 676097"/>
              <a:gd name="connsiteX338" fmla="*/ 133730 w 1141762"/>
              <a:gd name="connsiteY338" fmla="*/ 247269 h 676097"/>
              <a:gd name="connsiteX339" fmla="*/ 188499 w 1141762"/>
              <a:gd name="connsiteY339" fmla="*/ 246411 h 676097"/>
              <a:gd name="connsiteX340" fmla="*/ 211740 w 1141762"/>
              <a:gd name="connsiteY340" fmla="*/ 242887 h 676097"/>
              <a:gd name="connsiteX341" fmla="*/ 228694 w 1141762"/>
              <a:gd name="connsiteY341" fmla="*/ 232124 h 676097"/>
              <a:gd name="connsiteX342" fmla="*/ 239863 w 1141762"/>
              <a:gd name="connsiteY342" fmla="*/ 227087 h 676097"/>
              <a:gd name="connsiteX343" fmla="*/ 257842 w 1141762"/>
              <a:gd name="connsiteY343" fmla="*/ 198024 h 676097"/>
              <a:gd name="connsiteX344" fmla="*/ 255460 w 1141762"/>
              <a:gd name="connsiteY344" fmla="*/ 201167 h 676097"/>
              <a:gd name="connsiteX345" fmla="*/ 259651 w 1141762"/>
              <a:gd name="connsiteY345" fmla="*/ 219265 h 676097"/>
              <a:gd name="connsiteX346" fmla="*/ 278701 w 1141762"/>
              <a:gd name="connsiteY346" fmla="*/ 230219 h 676097"/>
              <a:gd name="connsiteX347" fmla="*/ 265747 w 1141762"/>
              <a:gd name="connsiteY347" fmla="*/ 227742 h 676097"/>
              <a:gd name="connsiteX348" fmla="*/ 254889 w 1141762"/>
              <a:gd name="connsiteY348" fmla="*/ 220313 h 676097"/>
              <a:gd name="connsiteX349" fmla="*/ 252984 w 1141762"/>
              <a:gd name="connsiteY349" fmla="*/ 202406 h 676097"/>
              <a:gd name="connsiteX350" fmla="*/ 257842 w 1141762"/>
              <a:gd name="connsiteY350" fmla="*/ 198024 h 676097"/>
              <a:gd name="connsiteX351" fmla="*/ 254793 w 1141762"/>
              <a:gd name="connsiteY351" fmla="*/ 197357 h 676097"/>
              <a:gd name="connsiteX352" fmla="*/ 256126 w 1141762"/>
              <a:gd name="connsiteY352" fmla="*/ 197357 h 676097"/>
              <a:gd name="connsiteX353" fmla="*/ 246601 w 1141762"/>
              <a:gd name="connsiteY353" fmla="*/ 206882 h 676097"/>
              <a:gd name="connsiteX354" fmla="*/ 243458 w 1141762"/>
              <a:gd name="connsiteY354" fmla="*/ 222027 h 676097"/>
              <a:gd name="connsiteX355" fmla="*/ 243458 w 1141762"/>
              <a:gd name="connsiteY355" fmla="*/ 225646 h 676097"/>
              <a:gd name="connsiteX356" fmla="*/ 236505 w 1141762"/>
              <a:gd name="connsiteY356" fmla="*/ 226789 h 676097"/>
              <a:gd name="connsiteX357" fmla="*/ 238124 w 1141762"/>
              <a:gd name="connsiteY357" fmla="*/ 222884 h 676097"/>
              <a:gd name="connsiteX358" fmla="*/ 243363 w 1141762"/>
              <a:gd name="connsiteY358" fmla="*/ 206882 h 676097"/>
              <a:gd name="connsiteX359" fmla="*/ 254793 w 1141762"/>
              <a:gd name="connsiteY359" fmla="*/ 197357 h 676097"/>
              <a:gd name="connsiteX360" fmla="*/ 576167 w 1141762"/>
              <a:gd name="connsiteY360" fmla="*/ 176593 h 676097"/>
              <a:gd name="connsiteX361" fmla="*/ 576269 w 1141762"/>
              <a:gd name="connsiteY361" fmla="*/ 176784 h 676097"/>
              <a:gd name="connsiteX362" fmla="*/ 584549 w 1141762"/>
              <a:gd name="connsiteY362" fmla="*/ 176784 h 676097"/>
              <a:gd name="connsiteX363" fmla="*/ 589598 w 1141762"/>
              <a:gd name="connsiteY363" fmla="*/ 176784 h 676097"/>
              <a:gd name="connsiteX364" fmla="*/ 596639 w 1141762"/>
              <a:gd name="connsiteY364" fmla="*/ 176784 h 676097"/>
              <a:gd name="connsiteX365" fmla="*/ 596741 w 1141762"/>
              <a:gd name="connsiteY365" fmla="*/ 176593 h 676097"/>
              <a:gd name="connsiteX366" fmla="*/ 597671 w 1141762"/>
              <a:gd name="connsiteY366" fmla="*/ 176784 h 676097"/>
              <a:gd name="connsiteX367" fmla="*/ 620935 w 1141762"/>
              <a:gd name="connsiteY367" fmla="*/ 176784 h 676097"/>
              <a:gd name="connsiteX368" fmla="*/ 620935 w 1141762"/>
              <a:gd name="connsiteY368" fmla="*/ 195738 h 676097"/>
              <a:gd name="connsiteX369" fmla="*/ 635998 w 1141762"/>
              <a:gd name="connsiteY369" fmla="*/ 195738 h 676097"/>
              <a:gd name="connsiteX370" fmla="*/ 636174 w 1141762"/>
              <a:gd name="connsiteY370" fmla="*/ 195453 h 676097"/>
              <a:gd name="connsiteX371" fmla="*/ 636313 w 1141762"/>
              <a:gd name="connsiteY371" fmla="*/ 195738 h 676097"/>
              <a:gd name="connsiteX372" fmla="*/ 648843 w 1141762"/>
              <a:gd name="connsiteY372" fmla="*/ 195738 h 676097"/>
              <a:gd name="connsiteX373" fmla="*/ 648843 w 1141762"/>
              <a:gd name="connsiteY373" fmla="*/ 232029 h 676097"/>
              <a:gd name="connsiteX374" fmla="*/ 655348 w 1141762"/>
              <a:gd name="connsiteY374" fmla="*/ 232029 h 676097"/>
              <a:gd name="connsiteX375" fmla="*/ 656748 w 1141762"/>
              <a:gd name="connsiteY375" fmla="*/ 231266 h 676097"/>
              <a:gd name="connsiteX376" fmla="*/ 656710 w 1141762"/>
              <a:gd name="connsiteY376" fmla="*/ 232029 h 676097"/>
              <a:gd name="connsiteX377" fmla="*/ 660463 w 1141762"/>
              <a:gd name="connsiteY377" fmla="*/ 232029 h 676097"/>
              <a:gd name="connsiteX378" fmla="*/ 660463 w 1141762"/>
              <a:gd name="connsiteY378" fmla="*/ 266033 h 676097"/>
              <a:gd name="connsiteX379" fmla="*/ 600265 w 1141762"/>
              <a:gd name="connsiteY379" fmla="*/ 266033 h 676097"/>
              <a:gd name="connsiteX380" fmla="*/ 600265 w 1141762"/>
              <a:gd name="connsiteY380" fmla="*/ 264223 h 676097"/>
              <a:gd name="connsiteX381" fmla="*/ 600265 w 1141762"/>
              <a:gd name="connsiteY381" fmla="*/ 260794 h 676097"/>
              <a:gd name="connsiteX382" fmla="*/ 596741 w 1141762"/>
              <a:gd name="connsiteY382" fmla="*/ 260794 h 676097"/>
              <a:gd name="connsiteX383" fmla="*/ 596741 w 1141762"/>
              <a:gd name="connsiteY383" fmla="*/ 259795 h 676097"/>
              <a:gd name="connsiteX384" fmla="*/ 596550 w 1141762"/>
              <a:gd name="connsiteY384" fmla="*/ 259651 h 676097"/>
              <a:gd name="connsiteX385" fmla="*/ 596741 w 1141762"/>
              <a:gd name="connsiteY385" fmla="*/ 259342 h 676097"/>
              <a:gd name="connsiteX386" fmla="*/ 596741 w 1141762"/>
              <a:gd name="connsiteY386" fmla="*/ 257175 h 676097"/>
              <a:gd name="connsiteX387" fmla="*/ 589598 w 1141762"/>
              <a:gd name="connsiteY387" fmla="*/ 257175 h 676097"/>
              <a:gd name="connsiteX388" fmla="*/ 584549 w 1141762"/>
              <a:gd name="connsiteY388" fmla="*/ 257175 h 676097"/>
              <a:gd name="connsiteX389" fmla="*/ 577500 w 1141762"/>
              <a:gd name="connsiteY389" fmla="*/ 257175 h 676097"/>
              <a:gd name="connsiteX390" fmla="*/ 577500 w 1141762"/>
              <a:gd name="connsiteY390" fmla="*/ 260794 h 676097"/>
              <a:gd name="connsiteX391" fmla="*/ 573976 w 1141762"/>
              <a:gd name="connsiteY391" fmla="*/ 260794 h 676097"/>
              <a:gd name="connsiteX392" fmla="*/ 573976 w 1141762"/>
              <a:gd name="connsiteY392" fmla="*/ 266128 h 676097"/>
              <a:gd name="connsiteX393" fmla="*/ 513683 w 1141762"/>
              <a:gd name="connsiteY393" fmla="*/ 266128 h 676097"/>
              <a:gd name="connsiteX394" fmla="*/ 513683 w 1141762"/>
              <a:gd name="connsiteY394" fmla="*/ 232124 h 676097"/>
              <a:gd name="connsiteX395" fmla="*/ 525208 w 1141762"/>
              <a:gd name="connsiteY395" fmla="*/ 232124 h 676097"/>
              <a:gd name="connsiteX396" fmla="*/ 525208 w 1141762"/>
              <a:gd name="connsiteY396" fmla="*/ 195738 h 676097"/>
              <a:gd name="connsiteX397" fmla="*/ 553212 w 1141762"/>
              <a:gd name="connsiteY397" fmla="*/ 195738 h 676097"/>
              <a:gd name="connsiteX398" fmla="*/ 553212 w 1141762"/>
              <a:gd name="connsiteY398" fmla="*/ 176784 h 676097"/>
              <a:gd name="connsiteX399" fmla="*/ 575157 w 1141762"/>
              <a:gd name="connsiteY399" fmla="*/ 176784 h 676097"/>
              <a:gd name="connsiteX400" fmla="*/ 1084707 w 1141762"/>
              <a:gd name="connsiteY400" fmla="*/ 158877 h 676097"/>
              <a:gd name="connsiteX401" fmla="*/ 1103757 w 1141762"/>
              <a:gd name="connsiteY401" fmla="*/ 177927 h 676097"/>
              <a:gd name="connsiteX402" fmla="*/ 1084707 w 1141762"/>
              <a:gd name="connsiteY402" fmla="*/ 196977 h 676097"/>
              <a:gd name="connsiteX403" fmla="*/ 1065657 w 1141762"/>
              <a:gd name="connsiteY403" fmla="*/ 177927 h 676097"/>
              <a:gd name="connsiteX404" fmla="*/ 1084707 w 1141762"/>
              <a:gd name="connsiteY404" fmla="*/ 158877 h 676097"/>
              <a:gd name="connsiteX405" fmla="*/ 1051465 w 1141762"/>
              <a:gd name="connsiteY405" fmla="*/ 150876 h 676097"/>
              <a:gd name="connsiteX406" fmla="*/ 1051465 w 1141762"/>
              <a:gd name="connsiteY406" fmla="*/ 475107 h 676097"/>
              <a:gd name="connsiteX407" fmla="*/ 1113282 w 1141762"/>
              <a:gd name="connsiteY407" fmla="*/ 475107 h 676097"/>
              <a:gd name="connsiteX408" fmla="*/ 1113282 w 1141762"/>
              <a:gd name="connsiteY408" fmla="*/ 150876 h 676097"/>
              <a:gd name="connsiteX409" fmla="*/ 28575 w 1141762"/>
              <a:gd name="connsiteY409" fmla="*/ 150876 h 676097"/>
              <a:gd name="connsiteX410" fmla="*/ 28575 w 1141762"/>
              <a:gd name="connsiteY410" fmla="*/ 475107 h 676097"/>
              <a:gd name="connsiteX411" fmla="*/ 90678 w 1141762"/>
              <a:gd name="connsiteY411" fmla="*/ 475107 h 676097"/>
              <a:gd name="connsiteX412" fmla="*/ 90678 w 1141762"/>
              <a:gd name="connsiteY412" fmla="*/ 150876 h 676097"/>
              <a:gd name="connsiteX413" fmla="*/ 91059 w 1141762"/>
              <a:gd name="connsiteY413" fmla="*/ 87344 h 676097"/>
              <a:gd name="connsiteX414" fmla="*/ 36576 w 1141762"/>
              <a:gd name="connsiteY414" fmla="*/ 122682 h 676097"/>
              <a:gd name="connsiteX415" fmla="*/ 1096328 w 1141762"/>
              <a:gd name="connsiteY415" fmla="*/ 122682 h 676097"/>
              <a:gd name="connsiteX416" fmla="*/ 1018413 w 1141762"/>
              <a:gd name="connsiteY416" fmla="*/ 87344 h 676097"/>
              <a:gd name="connsiteX417" fmla="*/ 334804 w 1141762"/>
              <a:gd name="connsiteY417" fmla="*/ 19050 h 676097"/>
              <a:gd name="connsiteX418" fmla="*/ 221361 w 1141762"/>
              <a:gd name="connsiteY418" fmla="*/ 68580 h 676097"/>
              <a:gd name="connsiteX419" fmla="*/ 896684 w 1141762"/>
              <a:gd name="connsiteY419" fmla="*/ 68580 h 676097"/>
              <a:gd name="connsiteX420" fmla="*/ 798386 w 1141762"/>
              <a:gd name="connsiteY420" fmla="*/ 19050 h 676097"/>
              <a:gd name="connsiteX421" fmla="*/ 330708 w 1141762"/>
              <a:gd name="connsiteY421" fmla="*/ 0 h 676097"/>
              <a:gd name="connsiteX422" fmla="*/ 802958 w 1141762"/>
              <a:gd name="connsiteY422" fmla="*/ 0 h 676097"/>
              <a:gd name="connsiteX423" fmla="*/ 938594 w 1141762"/>
              <a:gd name="connsiteY423" fmla="*/ 68580 h 676097"/>
              <a:gd name="connsiteX424" fmla="*/ 1022509 w 1141762"/>
              <a:gd name="connsiteY424" fmla="*/ 68580 h 676097"/>
              <a:gd name="connsiteX425" fmla="*/ 1141000 w 1141762"/>
              <a:gd name="connsiteY425" fmla="*/ 122206 h 676097"/>
              <a:gd name="connsiteX426" fmla="*/ 1141000 w 1141762"/>
              <a:gd name="connsiteY426" fmla="*/ 122682 h 676097"/>
              <a:gd name="connsiteX427" fmla="*/ 1141762 w 1141762"/>
              <a:gd name="connsiteY427" fmla="*/ 122682 h 676097"/>
              <a:gd name="connsiteX428" fmla="*/ 1141762 w 1141762"/>
              <a:gd name="connsiteY428" fmla="*/ 641413 h 676097"/>
              <a:gd name="connsiteX429" fmla="*/ 923925 w 1141762"/>
              <a:gd name="connsiteY429" fmla="*/ 641413 h 676097"/>
              <a:gd name="connsiteX430" fmla="*/ 891385 w 1141762"/>
              <a:gd name="connsiteY430" fmla="*/ 673953 h 676097"/>
              <a:gd name="connsiteX431" fmla="*/ 830270 w 1141762"/>
              <a:gd name="connsiteY431" fmla="*/ 641413 h 676097"/>
              <a:gd name="connsiteX432" fmla="*/ 862810 w 1141762"/>
              <a:gd name="connsiteY432" fmla="*/ 580299 h 676097"/>
              <a:gd name="connsiteX433" fmla="*/ 923925 w 1141762"/>
              <a:gd name="connsiteY433" fmla="*/ 612838 h 676097"/>
              <a:gd name="connsiteX434" fmla="*/ 1032320 w 1141762"/>
              <a:gd name="connsiteY434" fmla="*/ 612838 h 676097"/>
              <a:gd name="connsiteX435" fmla="*/ 1032320 w 1141762"/>
              <a:gd name="connsiteY435" fmla="*/ 406885 h 676097"/>
              <a:gd name="connsiteX436" fmla="*/ 1032415 w 1141762"/>
              <a:gd name="connsiteY436" fmla="*/ 406908 h 676097"/>
              <a:gd name="connsiteX437" fmla="*/ 1032415 w 1141762"/>
              <a:gd name="connsiteY437" fmla="*/ 150876 h 676097"/>
              <a:gd name="connsiteX438" fmla="*/ 109728 w 1141762"/>
              <a:gd name="connsiteY438" fmla="*/ 150876 h 676097"/>
              <a:gd name="connsiteX439" fmla="*/ 109728 w 1141762"/>
              <a:gd name="connsiteY439" fmla="*/ 406813 h 676097"/>
              <a:gd name="connsiteX440" fmla="*/ 574262 w 1141762"/>
              <a:gd name="connsiteY440" fmla="*/ 356711 h 676097"/>
              <a:gd name="connsiteX441" fmla="*/ 997034 w 1141762"/>
              <a:gd name="connsiteY441" fmla="*/ 398261 h 676097"/>
              <a:gd name="connsiteX442" fmla="*/ 1031672 w 1141762"/>
              <a:gd name="connsiteY442" fmla="*/ 406727 h 676097"/>
              <a:gd name="connsiteX443" fmla="*/ 1031556 w 1141762"/>
              <a:gd name="connsiteY443" fmla="*/ 421708 h 676097"/>
              <a:gd name="connsiteX444" fmla="*/ 1031462 w 1141762"/>
              <a:gd name="connsiteY444" fmla="*/ 435102 h 676097"/>
              <a:gd name="connsiteX445" fmla="*/ 574262 w 1141762"/>
              <a:gd name="connsiteY445" fmla="*/ 384905 h 676097"/>
              <a:gd name="connsiteX446" fmla="*/ 109728 w 1141762"/>
              <a:gd name="connsiteY446" fmla="*/ 435102 h 676097"/>
              <a:gd name="connsiteX447" fmla="*/ 109728 w 1141762"/>
              <a:gd name="connsiteY447" fmla="*/ 612553 h 676097"/>
              <a:gd name="connsiteX448" fmla="*/ 677228 w 1141762"/>
              <a:gd name="connsiteY448" fmla="*/ 612553 h 676097"/>
              <a:gd name="connsiteX449" fmla="*/ 709668 w 1141762"/>
              <a:gd name="connsiteY449" fmla="*/ 580112 h 676097"/>
              <a:gd name="connsiteX450" fmla="*/ 770683 w 1141762"/>
              <a:gd name="connsiteY450" fmla="*/ 612553 h 676097"/>
              <a:gd name="connsiteX451" fmla="*/ 738243 w 1141762"/>
              <a:gd name="connsiteY451" fmla="*/ 673568 h 676097"/>
              <a:gd name="connsiteX452" fmla="*/ 677228 w 1141762"/>
              <a:gd name="connsiteY452" fmla="*/ 641128 h 676097"/>
              <a:gd name="connsiteX453" fmla="*/ 0 w 1141762"/>
              <a:gd name="connsiteY453" fmla="*/ 641128 h 676097"/>
              <a:gd name="connsiteX454" fmla="*/ 0 w 1141762"/>
              <a:gd name="connsiteY454" fmla="*/ 122682 h 676097"/>
              <a:gd name="connsiteX455" fmla="*/ 1905 w 1141762"/>
              <a:gd name="connsiteY455" fmla="*/ 122682 h 676097"/>
              <a:gd name="connsiteX456" fmla="*/ 85725 w 1141762"/>
              <a:gd name="connsiteY456" fmla="*/ 68580 h 676097"/>
              <a:gd name="connsiteX457" fmla="*/ 174403 w 1141762"/>
              <a:gd name="connsiteY457" fmla="*/ 68580 h 676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141762" h="676097">
                <a:moveTo>
                  <a:pt x="1051465" y="503682"/>
                </a:moveTo>
                <a:lnTo>
                  <a:pt x="1051465" y="612838"/>
                </a:lnTo>
                <a:lnTo>
                  <a:pt x="1113282" y="612838"/>
                </a:lnTo>
                <a:lnTo>
                  <a:pt x="1113282" y="503682"/>
                </a:lnTo>
                <a:close/>
                <a:moveTo>
                  <a:pt x="28575" y="503682"/>
                </a:moveTo>
                <a:lnTo>
                  <a:pt x="28575" y="612838"/>
                </a:lnTo>
                <a:lnTo>
                  <a:pt x="90678" y="612838"/>
                </a:lnTo>
                <a:lnTo>
                  <a:pt x="90678" y="503682"/>
                </a:lnTo>
                <a:close/>
                <a:moveTo>
                  <a:pt x="1032320" y="349377"/>
                </a:moveTo>
                <a:lnTo>
                  <a:pt x="1032320" y="406885"/>
                </a:lnTo>
                <a:lnTo>
                  <a:pt x="1031672" y="406727"/>
                </a:lnTo>
                <a:lnTo>
                  <a:pt x="1031784" y="392240"/>
                </a:lnTo>
                <a:cubicBezTo>
                  <a:pt x="1031963" y="370809"/>
                  <a:pt x="1032177" y="349377"/>
                  <a:pt x="1032320" y="349377"/>
                </a:cubicBezTo>
                <a:close/>
                <a:moveTo>
                  <a:pt x="579120" y="301561"/>
                </a:moveTo>
                <a:lnTo>
                  <a:pt x="575214" y="309467"/>
                </a:lnTo>
                <a:lnTo>
                  <a:pt x="575214" y="310039"/>
                </a:lnTo>
                <a:lnTo>
                  <a:pt x="582549" y="310039"/>
                </a:lnTo>
                <a:lnTo>
                  <a:pt x="582549" y="309467"/>
                </a:lnTo>
                <a:close/>
                <a:moveTo>
                  <a:pt x="576738" y="295751"/>
                </a:moveTo>
                <a:lnTo>
                  <a:pt x="581025" y="295751"/>
                </a:lnTo>
                <a:lnTo>
                  <a:pt x="591788" y="319278"/>
                </a:lnTo>
                <a:lnTo>
                  <a:pt x="586740" y="319278"/>
                </a:lnTo>
                <a:lnTo>
                  <a:pt x="584549" y="314325"/>
                </a:lnTo>
                <a:lnTo>
                  <a:pt x="573500" y="314801"/>
                </a:lnTo>
                <a:lnTo>
                  <a:pt x="571500" y="319468"/>
                </a:lnTo>
                <a:lnTo>
                  <a:pt x="566261" y="319468"/>
                </a:lnTo>
                <a:close/>
                <a:moveTo>
                  <a:pt x="652748" y="295656"/>
                </a:moveTo>
                <a:lnTo>
                  <a:pt x="657510" y="295656"/>
                </a:lnTo>
                <a:lnTo>
                  <a:pt x="657510" y="319373"/>
                </a:lnTo>
                <a:lnTo>
                  <a:pt x="652748" y="319373"/>
                </a:lnTo>
                <a:close/>
                <a:moveTo>
                  <a:pt x="629126" y="295656"/>
                </a:moveTo>
                <a:lnTo>
                  <a:pt x="646557" y="295656"/>
                </a:lnTo>
                <a:lnTo>
                  <a:pt x="646557" y="299942"/>
                </a:lnTo>
                <a:lnTo>
                  <a:pt x="633889" y="299942"/>
                </a:lnTo>
                <a:lnTo>
                  <a:pt x="633889" y="304800"/>
                </a:lnTo>
                <a:lnTo>
                  <a:pt x="642651" y="304800"/>
                </a:lnTo>
                <a:lnTo>
                  <a:pt x="642651" y="309181"/>
                </a:lnTo>
                <a:lnTo>
                  <a:pt x="633889" y="309181"/>
                </a:lnTo>
                <a:lnTo>
                  <a:pt x="633889" y="314992"/>
                </a:lnTo>
                <a:lnTo>
                  <a:pt x="647033" y="314992"/>
                </a:lnTo>
                <a:lnTo>
                  <a:pt x="647033" y="319278"/>
                </a:lnTo>
                <a:lnTo>
                  <a:pt x="629126" y="319278"/>
                </a:lnTo>
                <a:close/>
                <a:moveTo>
                  <a:pt x="589978" y="295656"/>
                </a:moveTo>
                <a:lnTo>
                  <a:pt x="595122" y="295656"/>
                </a:lnTo>
                <a:lnTo>
                  <a:pt x="600360" y="311944"/>
                </a:lnTo>
                <a:lnTo>
                  <a:pt x="605694" y="295656"/>
                </a:lnTo>
                <a:lnTo>
                  <a:pt x="609600" y="295656"/>
                </a:lnTo>
                <a:lnTo>
                  <a:pt x="615029" y="311944"/>
                </a:lnTo>
                <a:lnTo>
                  <a:pt x="620268" y="295656"/>
                </a:lnTo>
                <a:lnTo>
                  <a:pt x="625221" y="295656"/>
                </a:lnTo>
                <a:lnTo>
                  <a:pt x="617029" y="319373"/>
                </a:lnTo>
                <a:lnTo>
                  <a:pt x="613029" y="319373"/>
                </a:lnTo>
                <a:lnTo>
                  <a:pt x="607599" y="303752"/>
                </a:lnTo>
                <a:lnTo>
                  <a:pt x="602170" y="319373"/>
                </a:lnTo>
                <a:lnTo>
                  <a:pt x="598265" y="319373"/>
                </a:lnTo>
                <a:close/>
                <a:moveTo>
                  <a:pt x="516636" y="295656"/>
                </a:moveTo>
                <a:lnTo>
                  <a:pt x="521494" y="295656"/>
                </a:lnTo>
                <a:lnTo>
                  <a:pt x="521494" y="305181"/>
                </a:lnTo>
                <a:lnTo>
                  <a:pt x="532352" y="305181"/>
                </a:lnTo>
                <a:lnTo>
                  <a:pt x="532352" y="295656"/>
                </a:lnTo>
                <a:lnTo>
                  <a:pt x="537115" y="295656"/>
                </a:lnTo>
                <a:lnTo>
                  <a:pt x="537115" y="319373"/>
                </a:lnTo>
                <a:lnTo>
                  <a:pt x="532352" y="319373"/>
                </a:lnTo>
                <a:lnTo>
                  <a:pt x="532352" y="309753"/>
                </a:lnTo>
                <a:lnTo>
                  <a:pt x="521494" y="309753"/>
                </a:lnTo>
                <a:lnTo>
                  <a:pt x="521494" y="319373"/>
                </a:lnTo>
                <a:lnTo>
                  <a:pt x="516636" y="319373"/>
                </a:lnTo>
                <a:close/>
                <a:moveTo>
                  <a:pt x="543781" y="295275"/>
                </a:moveTo>
                <a:lnTo>
                  <a:pt x="548639" y="295275"/>
                </a:lnTo>
                <a:lnTo>
                  <a:pt x="548639" y="309086"/>
                </a:lnTo>
                <a:cubicBezTo>
                  <a:pt x="548639" y="312992"/>
                  <a:pt x="550639" y="315087"/>
                  <a:pt x="554068" y="315087"/>
                </a:cubicBezTo>
                <a:cubicBezTo>
                  <a:pt x="557497" y="315087"/>
                  <a:pt x="559402" y="313087"/>
                  <a:pt x="559402" y="309181"/>
                </a:cubicBezTo>
                <a:lnTo>
                  <a:pt x="559402" y="295275"/>
                </a:lnTo>
                <a:lnTo>
                  <a:pt x="564260" y="295275"/>
                </a:lnTo>
                <a:lnTo>
                  <a:pt x="564260" y="308610"/>
                </a:lnTo>
                <a:cubicBezTo>
                  <a:pt x="564343" y="309279"/>
                  <a:pt x="564356" y="309954"/>
                  <a:pt x="564297" y="310625"/>
                </a:cubicBezTo>
                <a:cubicBezTo>
                  <a:pt x="563835" y="315865"/>
                  <a:pt x="559213" y="319739"/>
                  <a:pt x="553973" y="319278"/>
                </a:cubicBezTo>
                <a:cubicBezTo>
                  <a:pt x="553408" y="319321"/>
                  <a:pt x="552840" y="319313"/>
                  <a:pt x="552276" y="319255"/>
                </a:cubicBezTo>
                <a:cubicBezTo>
                  <a:pt x="547044" y="318714"/>
                  <a:pt x="543240" y="314033"/>
                  <a:pt x="543781" y="308800"/>
                </a:cubicBezTo>
                <a:close/>
                <a:moveTo>
                  <a:pt x="246316" y="270414"/>
                </a:moveTo>
                <a:cubicBezTo>
                  <a:pt x="252607" y="272019"/>
                  <a:pt x="259065" y="272883"/>
                  <a:pt x="265557" y="272986"/>
                </a:cubicBezTo>
                <a:lnTo>
                  <a:pt x="265556" y="272986"/>
                </a:lnTo>
                <a:cubicBezTo>
                  <a:pt x="264634" y="279880"/>
                  <a:pt x="267744" y="286693"/>
                  <a:pt x="273557" y="290512"/>
                </a:cubicBezTo>
                <a:cubicBezTo>
                  <a:pt x="274891" y="292322"/>
                  <a:pt x="271557" y="291845"/>
                  <a:pt x="270700" y="291655"/>
                </a:cubicBezTo>
                <a:cubicBezTo>
                  <a:pt x="256222" y="287940"/>
                  <a:pt x="258127" y="274605"/>
                  <a:pt x="246316" y="270414"/>
                </a:cubicBezTo>
                <a:close/>
                <a:moveTo>
                  <a:pt x="528732" y="269271"/>
                </a:moveTo>
                <a:lnTo>
                  <a:pt x="573214" y="269271"/>
                </a:lnTo>
                <a:lnTo>
                  <a:pt x="573214" y="285845"/>
                </a:lnTo>
                <a:lnTo>
                  <a:pt x="528732" y="285845"/>
                </a:lnTo>
                <a:lnTo>
                  <a:pt x="528732" y="270795"/>
                </a:lnTo>
                <a:close/>
                <a:moveTo>
                  <a:pt x="601408" y="268890"/>
                </a:moveTo>
                <a:lnTo>
                  <a:pt x="612362" y="269271"/>
                </a:lnTo>
                <a:lnTo>
                  <a:pt x="645414" y="269271"/>
                </a:lnTo>
                <a:lnTo>
                  <a:pt x="645414" y="287654"/>
                </a:lnTo>
                <a:lnTo>
                  <a:pt x="600932" y="287654"/>
                </a:lnTo>
                <a:lnTo>
                  <a:pt x="600932" y="269271"/>
                </a:lnTo>
                <a:lnTo>
                  <a:pt x="601027" y="269271"/>
                </a:lnTo>
                <a:cubicBezTo>
                  <a:pt x="601598" y="269271"/>
                  <a:pt x="601598" y="269271"/>
                  <a:pt x="601598" y="269271"/>
                </a:cubicBezTo>
                <a:close/>
                <a:moveTo>
                  <a:pt x="327469" y="253079"/>
                </a:moveTo>
                <a:lnTo>
                  <a:pt x="327469" y="253269"/>
                </a:lnTo>
                <a:lnTo>
                  <a:pt x="326517" y="253269"/>
                </a:lnTo>
                <a:cubicBezTo>
                  <a:pt x="324954" y="253363"/>
                  <a:pt x="323429" y="253785"/>
                  <a:pt x="322040" y="254508"/>
                </a:cubicBezTo>
                <a:cubicBezTo>
                  <a:pt x="321534" y="254845"/>
                  <a:pt x="321244" y="255424"/>
                  <a:pt x="321278" y="256032"/>
                </a:cubicBezTo>
                <a:cubicBezTo>
                  <a:pt x="321248" y="256541"/>
                  <a:pt x="321459" y="257036"/>
                  <a:pt x="321849" y="257365"/>
                </a:cubicBezTo>
                <a:cubicBezTo>
                  <a:pt x="322229" y="257800"/>
                  <a:pt x="322802" y="258015"/>
                  <a:pt x="323373" y="257937"/>
                </a:cubicBezTo>
                <a:cubicBezTo>
                  <a:pt x="324042" y="257973"/>
                  <a:pt x="324706" y="257807"/>
                  <a:pt x="325278" y="257460"/>
                </a:cubicBezTo>
                <a:cubicBezTo>
                  <a:pt x="325901" y="257205"/>
                  <a:pt x="326409" y="256731"/>
                  <a:pt x="326707" y="256127"/>
                </a:cubicBezTo>
                <a:cubicBezTo>
                  <a:pt x="327089" y="255380"/>
                  <a:pt x="327346" y="254576"/>
                  <a:pt x="327469" y="253746"/>
                </a:cubicBezTo>
                <a:lnTo>
                  <a:pt x="327469" y="253269"/>
                </a:lnTo>
                <a:lnTo>
                  <a:pt x="327660" y="253269"/>
                </a:lnTo>
                <a:close/>
                <a:moveTo>
                  <a:pt x="322922" y="249040"/>
                </a:moveTo>
                <a:lnTo>
                  <a:pt x="323278" y="249078"/>
                </a:lnTo>
                <a:lnTo>
                  <a:pt x="322897" y="249078"/>
                </a:lnTo>
                <a:close/>
                <a:moveTo>
                  <a:pt x="392239" y="247269"/>
                </a:moveTo>
                <a:cubicBezTo>
                  <a:pt x="391261" y="247232"/>
                  <a:pt x="390306" y="247573"/>
                  <a:pt x="389572" y="248221"/>
                </a:cubicBezTo>
                <a:cubicBezTo>
                  <a:pt x="388699" y="248893"/>
                  <a:pt x="388064" y="249828"/>
                  <a:pt x="387763" y="250888"/>
                </a:cubicBezTo>
                <a:cubicBezTo>
                  <a:pt x="387378" y="251895"/>
                  <a:pt x="387154" y="252955"/>
                  <a:pt x="387096" y="254031"/>
                </a:cubicBezTo>
                <a:cubicBezTo>
                  <a:pt x="387040" y="255116"/>
                  <a:pt x="387417" y="256178"/>
                  <a:pt x="388144" y="256984"/>
                </a:cubicBezTo>
                <a:cubicBezTo>
                  <a:pt x="388785" y="257666"/>
                  <a:pt x="389684" y="258046"/>
                  <a:pt x="390620" y="258032"/>
                </a:cubicBezTo>
                <a:cubicBezTo>
                  <a:pt x="391874" y="258057"/>
                  <a:pt x="393056" y="257448"/>
                  <a:pt x="393763" y="256413"/>
                </a:cubicBezTo>
                <a:cubicBezTo>
                  <a:pt x="395006" y="254846"/>
                  <a:pt x="395648" y="252887"/>
                  <a:pt x="395573" y="250888"/>
                </a:cubicBezTo>
                <a:cubicBezTo>
                  <a:pt x="395642" y="249905"/>
                  <a:pt x="395297" y="248938"/>
                  <a:pt x="394620" y="248221"/>
                </a:cubicBezTo>
                <a:cubicBezTo>
                  <a:pt x="393980" y="247608"/>
                  <a:pt x="393126" y="247266"/>
                  <a:pt x="392239" y="247269"/>
                </a:cubicBezTo>
                <a:close/>
                <a:moveTo>
                  <a:pt x="309562" y="247078"/>
                </a:moveTo>
                <a:cubicBezTo>
                  <a:pt x="308633" y="247096"/>
                  <a:pt x="307746" y="247472"/>
                  <a:pt x="307086" y="248126"/>
                </a:cubicBezTo>
                <a:cubicBezTo>
                  <a:pt x="306226" y="249002"/>
                  <a:pt x="305689" y="250144"/>
                  <a:pt x="305562" y="251364"/>
                </a:cubicBezTo>
                <a:lnTo>
                  <a:pt x="312706" y="251364"/>
                </a:lnTo>
                <a:lnTo>
                  <a:pt x="312706" y="250888"/>
                </a:lnTo>
                <a:cubicBezTo>
                  <a:pt x="312771" y="249864"/>
                  <a:pt x="312467" y="248850"/>
                  <a:pt x="311848" y="248031"/>
                </a:cubicBezTo>
                <a:cubicBezTo>
                  <a:pt x="311249" y="247414"/>
                  <a:pt x="310423" y="247069"/>
                  <a:pt x="309562" y="247078"/>
                </a:cubicBezTo>
                <a:close/>
                <a:moveTo>
                  <a:pt x="412432" y="243840"/>
                </a:moveTo>
                <a:cubicBezTo>
                  <a:pt x="413185" y="243870"/>
                  <a:pt x="413926" y="244031"/>
                  <a:pt x="414623" y="244316"/>
                </a:cubicBezTo>
                <a:lnTo>
                  <a:pt x="412813" y="248031"/>
                </a:lnTo>
                <a:lnTo>
                  <a:pt x="411480" y="248031"/>
                </a:lnTo>
                <a:cubicBezTo>
                  <a:pt x="410600" y="248063"/>
                  <a:pt x="409758" y="248400"/>
                  <a:pt x="409099" y="248983"/>
                </a:cubicBezTo>
                <a:cubicBezTo>
                  <a:pt x="408245" y="249575"/>
                  <a:pt x="407583" y="250402"/>
                  <a:pt x="407194" y="251364"/>
                </a:cubicBezTo>
                <a:cubicBezTo>
                  <a:pt x="406552" y="252857"/>
                  <a:pt x="406104" y="254425"/>
                  <a:pt x="405860" y="256032"/>
                </a:cubicBezTo>
                <a:lnTo>
                  <a:pt x="404717" y="261366"/>
                </a:lnTo>
                <a:lnTo>
                  <a:pt x="400050" y="261366"/>
                </a:lnTo>
                <a:lnTo>
                  <a:pt x="403574" y="244411"/>
                </a:lnTo>
                <a:lnTo>
                  <a:pt x="403669" y="244221"/>
                </a:lnTo>
                <a:lnTo>
                  <a:pt x="407956" y="244221"/>
                </a:lnTo>
                <a:lnTo>
                  <a:pt x="407289" y="247554"/>
                </a:lnTo>
                <a:cubicBezTo>
                  <a:pt x="408940" y="245078"/>
                  <a:pt x="410654" y="243840"/>
                  <a:pt x="412432" y="243840"/>
                </a:cubicBezTo>
                <a:close/>
                <a:moveTo>
                  <a:pt x="392144" y="243840"/>
                </a:moveTo>
                <a:cubicBezTo>
                  <a:pt x="394317" y="243695"/>
                  <a:pt x="396454" y="244453"/>
                  <a:pt x="398049" y="245935"/>
                </a:cubicBezTo>
                <a:cubicBezTo>
                  <a:pt x="399513" y="247388"/>
                  <a:pt x="400276" y="249402"/>
                  <a:pt x="400145" y="251460"/>
                </a:cubicBezTo>
                <a:cubicBezTo>
                  <a:pt x="400204" y="254095"/>
                  <a:pt x="399249" y="256652"/>
                  <a:pt x="397478" y="258603"/>
                </a:cubicBezTo>
                <a:cubicBezTo>
                  <a:pt x="395704" y="260614"/>
                  <a:pt x="393107" y="261702"/>
                  <a:pt x="390429" y="261556"/>
                </a:cubicBezTo>
                <a:cubicBezTo>
                  <a:pt x="388974" y="261604"/>
                  <a:pt x="387531" y="261276"/>
                  <a:pt x="386239" y="260604"/>
                </a:cubicBezTo>
                <a:cubicBezTo>
                  <a:pt x="385042" y="260053"/>
                  <a:pt x="384068" y="259113"/>
                  <a:pt x="383476" y="257937"/>
                </a:cubicBezTo>
                <a:cubicBezTo>
                  <a:pt x="382827" y="256773"/>
                  <a:pt x="382498" y="255459"/>
                  <a:pt x="382524" y="254127"/>
                </a:cubicBezTo>
                <a:cubicBezTo>
                  <a:pt x="382374" y="251363"/>
                  <a:pt x="383334" y="248655"/>
                  <a:pt x="385191" y="246602"/>
                </a:cubicBezTo>
                <a:cubicBezTo>
                  <a:pt x="387035" y="244771"/>
                  <a:pt x="389547" y="243774"/>
                  <a:pt x="392144" y="243840"/>
                </a:cubicBezTo>
                <a:close/>
                <a:moveTo>
                  <a:pt x="347186" y="243840"/>
                </a:moveTo>
                <a:cubicBezTo>
                  <a:pt x="348375" y="243775"/>
                  <a:pt x="349540" y="244186"/>
                  <a:pt x="350425" y="244983"/>
                </a:cubicBezTo>
                <a:cubicBezTo>
                  <a:pt x="351275" y="245840"/>
                  <a:pt x="351725" y="247015"/>
                  <a:pt x="351663" y="248221"/>
                </a:cubicBezTo>
                <a:cubicBezTo>
                  <a:pt x="351577" y="249348"/>
                  <a:pt x="351385" y="250464"/>
                  <a:pt x="351091" y="251555"/>
                </a:cubicBezTo>
                <a:lnTo>
                  <a:pt x="349091" y="261080"/>
                </a:lnTo>
                <a:lnTo>
                  <a:pt x="344519" y="261080"/>
                </a:lnTo>
                <a:lnTo>
                  <a:pt x="346519" y="251555"/>
                </a:lnTo>
                <a:cubicBezTo>
                  <a:pt x="346519" y="250126"/>
                  <a:pt x="346996" y="249269"/>
                  <a:pt x="346996" y="248983"/>
                </a:cubicBezTo>
                <a:cubicBezTo>
                  <a:pt x="347014" y="248494"/>
                  <a:pt x="346843" y="248016"/>
                  <a:pt x="346519" y="247650"/>
                </a:cubicBezTo>
                <a:cubicBezTo>
                  <a:pt x="346115" y="247252"/>
                  <a:pt x="345561" y="247044"/>
                  <a:pt x="344995" y="247078"/>
                </a:cubicBezTo>
                <a:cubicBezTo>
                  <a:pt x="344257" y="247072"/>
                  <a:pt x="343532" y="247270"/>
                  <a:pt x="342900" y="247650"/>
                </a:cubicBezTo>
                <a:cubicBezTo>
                  <a:pt x="342071" y="248227"/>
                  <a:pt x="341413" y="249016"/>
                  <a:pt x="340995" y="249936"/>
                </a:cubicBezTo>
                <a:cubicBezTo>
                  <a:pt x="340429" y="251209"/>
                  <a:pt x="340044" y="252556"/>
                  <a:pt x="339852" y="253936"/>
                </a:cubicBezTo>
                <a:lnTo>
                  <a:pt x="338328" y="260889"/>
                </a:lnTo>
                <a:lnTo>
                  <a:pt x="333375" y="260889"/>
                </a:lnTo>
                <a:lnTo>
                  <a:pt x="336899" y="243935"/>
                </a:lnTo>
                <a:lnTo>
                  <a:pt x="337185" y="244221"/>
                </a:lnTo>
                <a:lnTo>
                  <a:pt x="341566" y="244221"/>
                </a:lnTo>
                <a:lnTo>
                  <a:pt x="341090" y="246411"/>
                </a:lnTo>
                <a:cubicBezTo>
                  <a:pt x="341996" y="245591"/>
                  <a:pt x="343025" y="244916"/>
                  <a:pt x="344138" y="244411"/>
                </a:cubicBezTo>
                <a:cubicBezTo>
                  <a:pt x="345109" y="244031"/>
                  <a:pt x="346143" y="243837"/>
                  <a:pt x="347186" y="243840"/>
                </a:cubicBezTo>
                <a:close/>
                <a:moveTo>
                  <a:pt x="326517" y="243840"/>
                </a:moveTo>
                <a:cubicBezTo>
                  <a:pt x="328245" y="243671"/>
                  <a:pt x="329975" y="244145"/>
                  <a:pt x="331374" y="245173"/>
                </a:cubicBezTo>
                <a:cubicBezTo>
                  <a:pt x="332376" y="245943"/>
                  <a:pt x="332944" y="247149"/>
                  <a:pt x="332898" y="248412"/>
                </a:cubicBezTo>
                <a:cubicBezTo>
                  <a:pt x="332944" y="248950"/>
                  <a:pt x="332944" y="249492"/>
                  <a:pt x="332898" y="250031"/>
                </a:cubicBezTo>
                <a:cubicBezTo>
                  <a:pt x="332899" y="250602"/>
                  <a:pt x="332899" y="252126"/>
                  <a:pt x="331946" y="254508"/>
                </a:cubicBezTo>
                <a:cubicBezTo>
                  <a:pt x="331579" y="255910"/>
                  <a:pt x="331355" y="257346"/>
                  <a:pt x="331279" y="258794"/>
                </a:cubicBezTo>
                <a:cubicBezTo>
                  <a:pt x="331156" y="259583"/>
                  <a:pt x="331156" y="260386"/>
                  <a:pt x="331279" y="261175"/>
                </a:cubicBezTo>
                <a:lnTo>
                  <a:pt x="326803" y="261175"/>
                </a:lnTo>
                <a:cubicBezTo>
                  <a:pt x="326749" y="260541"/>
                  <a:pt x="326749" y="259904"/>
                  <a:pt x="326803" y="259270"/>
                </a:cubicBezTo>
                <a:cubicBezTo>
                  <a:pt x="326175" y="260002"/>
                  <a:pt x="325395" y="260588"/>
                  <a:pt x="324517" y="260985"/>
                </a:cubicBezTo>
                <a:cubicBezTo>
                  <a:pt x="323679" y="261365"/>
                  <a:pt x="322769" y="261560"/>
                  <a:pt x="321850" y="261556"/>
                </a:cubicBezTo>
                <a:cubicBezTo>
                  <a:pt x="320568" y="261624"/>
                  <a:pt x="319320" y="261138"/>
                  <a:pt x="318421" y="260223"/>
                </a:cubicBezTo>
                <a:cubicBezTo>
                  <a:pt x="317476" y="259297"/>
                  <a:pt x="316958" y="258021"/>
                  <a:pt x="316992" y="256698"/>
                </a:cubicBezTo>
                <a:cubicBezTo>
                  <a:pt x="316956" y="255245"/>
                  <a:pt x="317505" y="253838"/>
                  <a:pt x="318516" y="252793"/>
                </a:cubicBezTo>
                <a:cubicBezTo>
                  <a:pt x="320097" y="251648"/>
                  <a:pt x="321993" y="251016"/>
                  <a:pt x="323945" y="250983"/>
                </a:cubicBezTo>
                <a:cubicBezTo>
                  <a:pt x="325426" y="250923"/>
                  <a:pt x="326895" y="250700"/>
                  <a:pt x="328326" y="250317"/>
                </a:cubicBezTo>
                <a:cubicBezTo>
                  <a:pt x="328401" y="249811"/>
                  <a:pt x="328401" y="249298"/>
                  <a:pt x="328326" y="248793"/>
                </a:cubicBezTo>
                <a:cubicBezTo>
                  <a:pt x="328315" y="248319"/>
                  <a:pt x="328109" y="247870"/>
                  <a:pt x="327755" y="247554"/>
                </a:cubicBezTo>
                <a:cubicBezTo>
                  <a:pt x="327214" y="247216"/>
                  <a:pt x="326583" y="247049"/>
                  <a:pt x="325945" y="247078"/>
                </a:cubicBezTo>
                <a:cubicBezTo>
                  <a:pt x="325200" y="247005"/>
                  <a:pt x="324454" y="247208"/>
                  <a:pt x="323850" y="247650"/>
                </a:cubicBezTo>
                <a:lnTo>
                  <a:pt x="322922" y="249040"/>
                </a:lnTo>
                <a:lnTo>
                  <a:pt x="318802" y="248602"/>
                </a:lnTo>
                <a:cubicBezTo>
                  <a:pt x="319290" y="247172"/>
                  <a:pt x="320225" y="245936"/>
                  <a:pt x="321469" y="245078"/>
                </a:cubicBezTo>
                <a:cubicBezTo>
                  <a:pt x="322990" y="244170"/>
                  <a:pt x="324748" y="243738"/>
                  <a:pt x="326517" y="243840"/>
                </a:cubicBezTo>
                <a:close/>
                <a:moveTo>
                  <a:pt x="293656" y="243840"/>
                </a:moveTo>
                <a:cubicBezTo>
                  <a:pt x="295378" y="243730"/>
                  <a:pt x="297079" y="244274"/>
                  <a:pt x="298418" y="245364"/>
                </a:cubicBezTo>
                <a:cubicBezTo>
                  <a:pt x="299639" y="246432"/>
                  <a:pt x="300391" y="247937"/>
                  <a:pt x="300514" y="249555"/>
                </a:cubicBezTo>
                <a:lnTo>
                  <a:pt x="296132" y="249555"/>
                </a:lnTo>
                <a:cubicBezTo>
                  <a:pt x="296080" y="248839"/>
                  <a:pt x="295776" y="248164"/>
                  <a:pt x="295275" y="247650"/>
                </a:cubicBezTo>
                <a:cubicBezTo>
                  <a:pt x="294767" y="247152"/>
                  <a:pt x="294081" y="246877"/>
                  <a:pt x="293370" y="246888"/>
                </a:cubicBezTo>
                <a:cubicBezTo>
                  <a:pt x="292444" y="246924"/>
                  <a:pt x="291564" y="247297"/>
                  <a:pt x="290893" y="247935"/>
                </a:cubicBezTo>
                <a:cubicBezTo>
                  <a:pt x="290044" y="248746"/>
                  <a:pt x="289420" y="249764"/>
                  <a:pt x="289083" y="250888"/>
                </a:cubicBezTo>
                <a:cubicBezTo>
                  <a:pt x="288722" y="252094"/>
                  <a:pt x="288530" y="253344"/>
                  <a:pt x="288512" y="254603"/>
                </a:cubicBezTo>
                <a:cubicBezTo>
                  <a:pt x="288481" y="255432"/>
                  <a:pt x="288752" y="256244"/>
                  <a:pt x="289274" y="256889"/>
                </a:cubicBezTo>
                <a:cubicBezTo>
                  <a:pt x="289704" y="257450"/>
                  <a:pt x="290378" y="257769"/>
                  <a:pt x="291084" y="257746"/>
                </a:cubicBezTo>
                <a:cubicBezTo>
                  <a:pt x="291864" y="257731"/>
                  <a:pt x="292611" y="257425"/>
                  <a:pt x="293179" y="256889"/>
                </a:cubicBezTo>
                <a:cubicBezTo>
                  <a:pt x="293939" y="256269"/>
                  <a:pt x="294501" y="255442"/>
                  <a:pt x="294799" y="254508"/>
                </a:cubicBezTo>
                <a:lnTo>
                  <a:pt x="294799" y="254793"/>
                </a:lnTo>
                <a:lnTo>
                  <a:pt x="299275" y="255555"/>
                </a:lnTo>
                <a:cubicBezTo>
                  <a:pt x="298662" y="257335"/>
                  <a:pt x="297535" y="258893"/>
                  <a:pt x="296037" y="260032"/>
                </a:cubicBezTo>
                <a:cubicBezTo>
                  <a:pt x="294562" y="261070"/>
                  <a:pt x="292791" y="261605"/>
                  <a:pt x="290989" y="261556"/>
                </a:cubicBezTo>
                <a:cubicBezTo>
                  <a:pt x="289084" y="261664"/>
                  <a:pt x="287220" y="260974"/>
                  <a:pt x="285845" y="259651"/>
                </a:cubicBezTo>
                <a:cubicBezTo>
                  <a:pt x="284521" y="258200"/>
                  <a:pt x="283835" y="256279"/>
                  <a:pt x="283940" y="254317"/>
                </a:cubicBezTo>
                <a:cubicBezTo>
                  <a:pt x="283943" y="252509"/>
                  <a:pt x="284333" y="250723"/>
                  <a:pt x="285083" y="249078"/>
                </a:cubicBezTo>
                <a:cubicBezTo>
                  <a:pt x="285831" y="247471"/>
                  <a:pt x="287063" y="246139"/>
                  <a:pt x="288607" y="245268"/>
                </a:cubicBezTo>
                <a:cubicBezTo>
                  <a:pt x="290123" y="244329"/>
                  <a:pt x="291872" y="243834"/>
                  <a:pt x="293656" y="243840"/>
                </a:cubicBezTo>
                <a:close/>
                <a:moveTo>
                  <a:pt x="309943" y="243459"/>
                </a:moveTo>
                <a:cubicBezTo>
                  <a:pt x="311791" y="243357"/>
                  <a:pt x="313593" y="244050"/>
                  <a:pt x="314896" y="245364"/>
                </a:cubicBezTo>
                <a:cubicBezTo>
                  <a:pt x="316156" y="246884"/>
                  <a:pt x="316802" y="248821"/>
                  <a:pt x="316706" y="250793"/>
                </a:cubicBezTo>
                <a:cubicBezTo>
                  <a:pt x="316809" y="251774"/>
                  <a:pt x="316809" y="252764"/>
                  <a:pt x="316706" y="253746"/>
                </a:cubicBezTo>
                <a:lnTo>
                  <a:pt x="316611" y="254127"/>
                </a:lnTo>
                <a:lnTo>
                  <a:pt x="304800" y="254127"/>
                </a:lnTo>
                <a:cubicBezTo>
                  <a:pt x="304763" y="255151"/>
                  <a:pt x="305141" y="256147"/>
                  <a:pt x="305848" y="256889"/>
                </a:cubicBezTo>
                <a:cubicBezTo>
                  <a:pt x="306460" y="257556"/>
                  <a:pt x="307323" y="257936"/>
                  <a:pt x="308229" y="257937"/>
                </a:cubicBezTo>
                <a:cubicBezTo>
                  <a:pt x="309778" y="257934"/>
                  <a:pt x="311172" y="256992"/>
                  <a:pt x="311753" y="255555"/>
                </a:cubicBezTo>
                <a:lnTo>
                  <a:pt x="315849" y="256222"/>
                </a:lnTo>
                <a:cubicBezTo>
                  <a:pt x="315198" y="257777"/>
                  <a:pt x="314062" y="259081"/>
                  <a:pt x="312610" y="259937"/>
                </a:cubicBezTo>
                <a:cubicBezTo>
                  <a:pt x="311276" y="260789"/>
                  <a:pt x="309716" y="261220"/>
                  <a:pt x="308133" y="261175"/>
                </a:cubicBezTo>
                <a:cubicBezTo>
                  <a:pt x="306081" y="261270"/>
                  <a:pt x="304082" y="260512"/>
                  <a:pt x="302609" y="259080"/>
                </a:cubicBezTo>
                <a:cubicBezTo>
                  <a:pt x="301122" y="257558"/>
                  <a:pt x="300329" y="255490"/>
                  <a:pt x="300418" y="253365"/>
                </a:cubicBezTo>
                <a:cubicBezTo>
                  <a:pt x="300389" y="251123"/>
                  <a:pt x="301054" y="248927"/>
                  <a:pt x="302323" y="247078"/>
                </a:cubicBezTo>
                <a:cubicBezTo>
                  <a:pt x="304100" y="244676"/>
                  <a:pt x="306958" y="243318"/>
                  <a:pt x="309943" y="243459"/>
                </a:cubicBezTo>
                <a:close/>
                <a:moveTo>
                  <a:pt x="273558" y="241363"/>
                </a:moveTo>
                <a:cubicBezTo>
                  <a:pt x="271197" y="241384"/>
                  <a:pt x="269023" y="242652"/>
                  <a:pt x="267843" y="244697"/>
                </a:cubicBezTo>
                <a:cubicBezTo>
                  <a:pt x="266370" y="246820"/>
                  <a:pt x="265603" y="249353"/>
                  <a:pt x="265652" y="251936"/>
                </a:cubicBezTo>
                <a:cubicBezTo>
                  <a:pt x="265597" y="253403"/>
                  <a:pt x="266108" y="254836"/>
                  <a:pt x="267081" y="255936"/>
                </a:cubicBezTo>
                <a:cubicBezTo>
                  <a:pt x="268058" y="257056"/>
                  <a:pt x="269503" y="257655"/>
                  <a:pt x="270986" y="257556"/>
                </a:cubicBezTo>
                <a:cubicBezTo>
                  <a:pt x="272323" y="257542"/>
                  <a:pt x="273623" y="257109"/>
                  <a:pt x="274701" y="256317"/>
                </a:cubicBezTo>
                <a:cubicBezTo>
                  <a:pt x="276008" y="255295"/>
                  <a:pt x="277026" y="253949"/>
                  <a:pt x="277653" y="252412"/>
                </a:cubicBezTo>
                <a:cubicBezTo>
                  <a:pt x="278466" y="250819"/>
                  <a:pt x="278890" y="249057"/>
                  <a:pt x="278892" y="247269"/>
                </a:cubicBezTo>
                <a:cubicBezTo>
                  <a:pt x="278946" y="245698"/>
                  <a:pt x="278401" y="244166"/>
                  <a:pt x="277368" y="242982"/>
                </a:cubicBezTo>
                <a:cubicBezTo>
                  <a:pt x="276388" y="241923"/>
                  <a:pt x="275001" y="241333"/>
                  <a:pt x="273558" y="241363"/>
                </a:cubicBezTo>
                <a:close/>
                <a:moveTo>
                  <a:pt x="382333" y="238315"/>
                </a:moveTo>
                <a:lnTo>
                  <a:pt x="381095" y="244221"/>
                </a:lnTo>
                <a:lnTo>
                  <a:pt x="383857" y="244221"/>
                </a:lnTo>
                <a:lnTo>
                  <a:pt x="383191" y="247650"/>
                </a:lnTo>
                <a:lnTo>
                  <a:pt x="380333" y="247650"/>
                </a:lnTo>
                <a:lnTo>
                  <a:pt x="378904" y="254698"/>
                </a:lnTo>
                <a:cubicBezTo>
                  <a:pt x="378851" y="255459"/>
                  <a:pt x="378851" y="256223"/>
                  <a:pt x="378904" y="256984"/>
                </a:cubicBezTo>
                <a:cubicBezTo>
                  <a:pt x="378809" y="257229"/>
                  <a:pt x="378809" y="257501"/>
                  <a:pt x="378904" y="257746"/>
                </a:cubicBezTo>
                <a:cubicBezTo>
                  <a:pt x="379308" y="257865"/>
                  <a:pt x="379738" y="257865"/>
                  <a:pt x="380143" y="257746"/>
                </a:cubicBezTo>
                <a:lnTo>
                  <a:pt x="381667" y="257746"/>
                </a:lnTo>
                <a:lnTo>
                  <a:pt x="380905" y="261175"/>
                </a:lnTo>
                <a:cubicBezTo>
                  <a:pt x="380114" y="261275"/>
                  <a:pt x="379314" y="261275"/>
                  <a:pt x="378523" y="261175"/>
                </a:cubicBezTo>
                <a:cubicBezTo>
                  <a:pt x="377271" y="261308"/>
                  <a:pt x="376014" y="260969"/>
                  <a:pt x="374999" y="260223"/>
                </a:cubicBezTo>
                <a:cubicBezTo>
                  <a:pt x="374221" y="259603"/>
                  <a:pt x="373795" y="258643"/>
                  <a:pt x="373856" y="257651"/>
                </a:cubicBezTo>
                <a:cubicBezTo>
                  <a:pt x="373959" y="256464"/>
                  <a:pt x="374150" y="255286"/>
                  <a:pt x="374428" y="254127"/>
                </a:cubicBezTo>
                <a:lnTo>
                  <a:pt x="375856" y="247269"/>
                </a:lnTo>
                <a:lnTo>
                  <a:pt x="373570" y="247650"/>
                </a:lnTo>
                <a:lnTo>
                  <a:pt x="374237" y="244221"/>
                </a:lnTo>
                <a:lnTo>
                  <a:pt x="376523" y="244221"/>
                </a:lnTo>
                <a:lnTo>
                  <a:pt x="377095" y="241554"/>
                </a:lnTo>
                <a:close/>
                <a:moveTo>
                  <a:pt x="363664" y="237267"/>
                </a:moveTo>
                <a:cubicBezTo>
                  <a:pt x="365951" y="237114"/>
                  <a:pt x="368217" y="237790"/>
                  <a:pt x="370046" y="239172"/>
                </a:cubicBezTo>
                <a:cubicBezTo>
                  <a:pt x="371491" y="240513"/>
                  <a:pt x="372376" y="242350"/>
                  <a:pt x="372523" y="244316"/>
                </a:cubicBezTo>
                <a:lnTo>
                  <a:pt x="367855" y="244316"/>
                </a:lnTo>
                <a:cubicBezTo>
                  <a:pt x="367849" y="243316"/>
                  <a:pt x="367394" y="242372"/>
                  <a:pt x="366617" y="241744"/>
                </a:cubicBezTo>
                <a:cubicBezTo>
                  <a:pt x="365767" y="241037"/>
                  <a:pt x="364671" y="240694"/>
                  <a:pt x="363569" y="240792"/>
                </a:cubicBezTo>
                <a:cubicBezTo>
                  <a:pt x="362558" y="240715"/>
                  <a:pt x="361550" y="240983"/>
                  <a:pt x="360712" y="241554"/>
                </a:cubicBezTo>
                <a:cubicBezTo>
                  <a:pt x="360153" y="241942"/>
                  <a:pt x="359830" y="242588"/>
                  <a:pt x="359854" y="243268"/>
                </a:cubicBezTo>
                <a:cubicBezTo>
                  <a:pt x="359862" y="243941"/>
                  <a:pt x="360178" y="244573"/>
                  <a:pt x="360712" y="244983"/>
                </a:cubicBezTo>
                <a:cubicBezTo>
                  <a:pt x="361779" y="245720"/>
                  <a:pt x="362930" y="246327"/>
                  <a:pt x="364141" y="246792"/>
                </a:cubicBezTo>
                <a:cubicBezTo>
                  <a:pt x="365993" y="247473"/>
                  <a:pt x="367728" y="248437"/>
                  <a:pt x="369284" y="249650"/>
                </a:cubicBezTo>
                <a:cubicBezTo>
                  <a:pt x="370368" y="250732"/>
                  <a:pt x="370955" y="252215"/>
                  <a:pt x="370903" y="253746"/>
                </a:cubicBezTo>
                <a:cubicBezTo>
                  <a:pt x="370934" y="255781"/>
                  <a:pt x="370019" y="257716"/>
                  <a:pt x="368427" y="258984"/>
                </a:cubicBezTo>
                <a:cubicBezTo>
                  <a:pt x="366540" y="260560"/>
                  <a:pt x="364117" y="261345"/>
                  <a:pt x="361664" y="261175"/>
                </a:cubicBezTo>
                <a:cubicBezTo>
                  <a:pt x="359870" y="261235"/>
                  <a:pt x="358084" y="260911"/>
                  <a:pt x="356425" y="260223"/>
                </a:cubicBezTo>
                <a:cubicBezTo>
                  <a:pt x="355054" y="259701"/>
                  <a:pt x="353932" y="258680"/>
                  <a:pt x="353282" y="257365"/>
                </a:cubicBezTo>
                <a:cubicBezTo>
                  <a:pt x="352682" y="256051"/>
                  <a:pt x="352389" y="254618"/>
                  <a:pt x="352425" y="253174"/>
                </a:cubicBezTo>
                <a:lnTo>
                  <a:pt x="352901" y="253746"/>
                </a:lnTo>
                <a:lnTo>
                  <a:pt x="357473" y="253746"/>
                </a:lnTo>
                <a:cubicBezTo>
                  <a:pt x="357464" y="254780"/>
                  <a:pt x="357727" y="255798"/>
                  <a:pt x="358235" y="256698"/>
                </a:cubicBezTo>
                <a:cubicBezTo>
                  <a:pt x="359363" y="257337"/>
                  <a:pt x="360697" y="257508"/>
                  <a:pt x="361950" y="257175"/>
                </a:cubicBezTo>
                <a:cubicBezTo>
                  <a:pt x="363157" y="257287"/>
                  <a:pt x="364366" y="256985"/>
                  <a:pt x="365379" y="256317"/>
                </a:cubicBezTo>
                <a:cubicBezTo>
                  <a:pt x="366007" y="255839"/>
                  <a:pt x="366391" y="255106"/>
                  <a:pt x="366427" y="254317"/>
                </a:cubicBezTo>
                <a:cubicBezTo>
                  <a:pt x="366421" y="253617"/>
                  <a:pt x="366107" y="252955"/>
                  <a:pt x="365569" y="252507"/>
                </a:cubicBezTo>
                <a:lnTo>
                  <a:pt x="361950" y="251079"/>
                </a:lnTo>
                <a:cubicBezTo>
                  <a:pt x="360584" y="250515"/>
                  <a:pt x="359248" y="249879"/>
                  <a:pt x="357949" y="249174"/>
                </a:cubicBezTo>
                <a:cubicBezTo>
                  <a:pt x="357166" y="248597"/>
                  <a:pt x="356489" y="247887"/>
                  <a:pt x="355949" y="247078"/>
                </a:cubicBezTo>
                <a:cubicBezTo>
                  <a:pt x="355474" y="246169"/>
                  <a:pt x="355244" y="245151"/>
                  <a:pt x="355282" y="244125"/>
                </a:cubicBezTo>
                <a:cubicBezTo>
                  <a:pt x="355217" y="242246"/>
                  <a:pt x="355984" y="240434"/>
                  <a:pt x="357378" y="239172"/>
                </a:cubicBezTo>
                <a:cubicBezTo>
                  <a:pt x="359181" y="237812"/>
                  <a:pt x="361409" y="237137"/>
                  <a:pt x="363664" y="237267"/>
                </a:cubicBezTo>
                <a:close/>
                <a:moveTo>
                  <a:pt x="273939" y="237267"/>
                </a:moveTo>
                <a:cubicBezTo>
                  <a:pt x="279199" y="237267"/>
                  <a:pt x="283464" y="241532"/>
                  <a:pt x="283464" y="246792"/>
                </a:cubicBezTo>
                <a:cubicBezTo>
                  <a:pt x="283461" y="249275"/>
                  <a:pt x="282874" y="251723"/>
                  <a:pt x="281749" y="253936"/>
                </a:cubicBezTo>
                <a:cubicBezTo>
                  <a:pt x="280694" y="256126"/>
                  <a:pt x="279043" y="257974"/>
                  <a:pt x="276987" y="259270"/>
                </a:cubicBezTo>
                <a:cubicBezTo>
                  <a:pt x="274961" y="260540"/>
                  <a:pt x="272614" y="261201"/>
                  <a:pt x="270224" y="261175"/>
                </a:cubicBezTo>
                <a:cubicBezTo>
                  <a:pt x="268275" y="261206"/>
                  <a:pt x="266357" y="260677"/>
                  <a:pt x="264700" y="259651"/>
                </a:cubicBezTo>
                <a:cubicBezTo>
                  <a:pt x="263311" y="258747"/>
                  <a:pt x="262218" y="257455"/>
                  <a:pt x="261556" y="255936"/>
                </a:cubicBezTo>
                <a:cubicBezTo>
                  <a:pt x="260990" y="254545"/>
                  <a:pt x="260699" y="253057"/>
                  <a:pt x="260699" y="251555"/>
                </a:cubicBezTo>
                <a:lnTo>
                  <a:pt x="260890" y="251936"/>
                </a:lnTo>
                <a:cubicBezTo>
                  <a:pt x="260898" y="250457"/>
                  <a:pt x="261090" y="248986"/>
                  <a:pt x="261461" y="247554"/>
                </a:cubicBezTo>
                <a:cubicBezTo>
                  <a:pt x="261975" y="245648"/>
                  <a:pt x="262813" y="243843"/>
                  <a:pt x="263938" y="242220"/>
                </a:cubicBezTo>
                <a:cubicBezTo>
                  <a:pt x="266243" y="239012"/>
                  <a:pt x="269990" y="237157"/>
                  <a:pt x="273939" y="237267"/>
                </a:cubicBezTo>
                <a:close/>
                <a:moveTo>
                  <a:pt x="239863" y="227087"/>
                </a:moveTo>
                <a:cubicBezTo>
                  <a:pt x="244697" y="226433"/>
                  <a:pt x="251269" y="226837"/>
                  <a:pt x="261460" y="228409"/>
                </a:cubicBezTo>
                <a:cubicBezTo>
                  <a:pt x="281844" y="231552"/>
                  <a:pt x="309943" y="236601"/>
                  <a:pt x="323849" y="238696"/>
                </a:cubicBezTo>
                <a:cubicBezTo>
                  <a:pt x="325278" y="238696"/>
                  <a:pt x="325373" y="240125"/>
                  <a:pt x="321373" y="239839"/>
                </a:cubicBezTo>
                <a:cubicBezTo>
                  <a:pt x="308133" y="238791"/>
                  <a:pt x="275843" y="233743"/>
                  <a:pt x="262508" y="232029"/>
                </a:cubicBezTo>
                <a:cubicBezTo>
                  <a:pt x="242125" y="229457"/>
                  <a:pt x="239458" y="232029"/>
                  <a:pt x="232885" y="236791"/>
                </a:cubicBezTo>
                <a:lnTo>
                  <a:pt x="194729" y="248040"/>
                </a:lnTo>
                <a:lnTo>
                  <a:pt x="212026" y="248698"/>
                </a:lnTo>
                <a:cubicBezTo>
                  <a:pt x="219837" y="249745"/>
                  <a:pt x="231076" y="251174"/>
                  <a:pt x="233267" y="257461"/>
                </a:cubicBezTo>
                <a:lnTo>
                  <a:pt x="215749" y="254863"/>
                </a:lnTo>
                <a:lnTo>
                  <a:pt x="232886" y="260604"/>
                </a:lnTo>
                <a:cubicBezTo>
                  <a:pt x="251175" y="264508"/>
                  <a:pt x="269812" y="266551"/>
                  <a:pt x="288512" y="266700"/>
                </a:cubicBezTo>
                <a:cubicBezTo>
                  <a:pt x="310420" y="267748"/>
                  <a:pt x="402812" y="264509"/>
                  <a:pt x="415576" y="266986"/>
                </a:cubicBezTo>
                <a:cubicBezTo>
                  <a:pt x="419005" y="267557"/>
                  <a:pt x="417576" y="268414"/>
                  <a:pt x="415576" y="268414"/>
                </a:cubicBezTo>
                <a:cubicBezTo>
                  <a:pt x="396335" y="267462"/>
                  <a:pt x="319659" y="270700"/>
                  <a:pt x="286893" y="271272"/>
                </a:cubicBezTo>
                <a:cubicBezTo>
                  <a:pt x="268866" y="272041"/>
                  <a:pt x="250819" y="270310"/>
                  <a:pt x="233267" y="266128"/>
                </a:cubicBezTo>
                <a:cubicBezTo>
                  <a:pt x="226093" y="263849"/>
                  <a:pt x="219168" y="260849"/>
                  <a:pt x="212598" y="257175"/>
                </a:cubicBezTo>
                <a:lnTo>
                  <a:pt x="201735" y="254127"/>
                </a:lnTo>
                <a:lnTo>
                  <a:pt x="199453" y="254127"/>
                </a:lnTo>
                <a:lnTo>
                  <a:pt x="201055" y="253936"/>
                </a:lnTo>
                <a:lnTo>
                  <a:pt x="199358" y="253460"/>
                </a:lnTo>
                <a:lnTo>
                  <a:pt x="203308" y="253668"/>
                </a:lnTo>
                <a:lnTo>
                  <a:pt x="207454" y="253174"/>
                </a:lnTo>
                <a:cubicBezTo>
                  <a:pt x="211610" y="252937"/>
                  <a:pt x="215776" y="252937"/>
                  <a:pt x="219932" y="253174"/>
                </a:cubicBezTo>
                <a:cubicBezTo>
                  <a:pt x="215480" y="251940"/>
                  <a:pt x="210918" y="251142"/>
                  <a:pt x="206311" y="250793"/>
                </a:cubicBezTo>
                <a:cubicBezTo>
                  <a:pt x="198840" y="250093"/>
                  <a:pt x="191332" y="249870"/>
                  <a:pt x="183832" y="250127"/>
                </a:cubicBezTo>
                <a:lnTo>
                  <a:pt x="134493" y="250127"/>
                </a:lnTo>
                <a:lnTo>
                  <a:pt x="134383" y="249174"/>
                </a:lnTo>
                <a:lnTo>
                  <a:pt x="133730" y="249174"/>
                </a:lnTo>
                <a:cubicBezTo>
                  <a:pt x="130968" y="249174"/>
                  <a:pt x="131063" y="247173"/>
                  <a:pt x="133730" y="247269"/>
                </a:cubicBezTo>
                <a:cubicBezTo>
                  <a:pt x="137826" y="247269"/>
                  <a:pt x="178783" y="246411"/>
                  <a:pt x="188499" y="246411"/>
                </a:cubicBezTo>
                <a:cubicBezTo>
                  <a:pt x="196386" y="246511"/>
                  <a:pt x="204237" y="245320"/>
                  <a:pt x="211740" y="242887"/>
                </a:cubicBezTo>
                <a:cubicBezTo>
                  <a:pt x="217849" y="240077"/>
                  <a:pt x="223552" y="236457"/>
                  <a:pt x="228694" y="232124"/>
                </a:cubicBezTo>
                <a:cubicBezTo>
                  <a:pt x="231933" y="229457"/>
                  <a:pt x="235029" y="227742"/>
                  <a:pt x="239863" y="227087"/>
                </a:cubicBezTo>
                <a:close/>
                <a:moveTo>
                  <a:pt x="257842" y="198024"/>
                </a:moveTo>
                <a:cubicBezTo>
                  <a:pt x="258127" y="198596"/>
                  <a:pt x="256984" y="198024"/>
                  <a:pt x="255460" y="201167"/>
                </a:cubicBezTo>
                <a:cubicBezTo>
                  <a:pt x="252696" y="207462"/>
                  <a:pt x="254402" y="214826"/>
                  <a:pt x="259651" y="219265"/>
                </a:cubicBezTo>
                <a:cubicBezTo>
                  <a:pt x="265364" y="223927"/>
                  <a:pt x="271798" y="227627"/>
                  <a:pt x="278701" y="230219"/>
                </a:cubicBezTo>
                <a:cubicBezTo>
                  <a:pt x="274606" y="229552"/>
                  <a:pt x="265747" y="227742"/>
                  <a:pt x="265747" y="227742"/>
                </a:cubicBezTo>
                <a:cubicBezTo>
                  <a:pt x="261406" y="226534"/>
                  <a:pt x="257588" y="223921"/>
                  <a:pt x="254889" y="220313"/>
                </a:cubicBezTo>
                <a:cubicBezTo>
                  <a:pt x="251295" y="215039"/>
                  <a:pt x="250580" y="208317"/>
                  <a:pt x="252984" y="202406"/>
                </a:cubicBezTo>
                <a:cubicBezTo>
                  <a:pt x="254603" y="199358"/>
                  <a:pt x="257556" y="197453"/>
                  <a:pt x="257842" y="198024"/>
                </a:cubicBezTo>
                <a:close/>
                <a:moveTo>
                  <a:pt x="254793" y="197357"/>
                </a:moveTo>
                <a:cubicBezTo>
                  <a:pt x="256698" y="196214"/>
                  <a:pt x="256793" y="197357"/>
                  <a:pt x="256126" y="197357"/>
                </a:cubicBezTo>
                <a:cubicBezTo>
                  <a:pt x="251950" y="199342"/>
                  <a:pt x="248586" y="202706"/>
                  <a:pt x="246601" y="206882"/>
                </a:cubicBezTo>
                <a:cubicBezTo>
                  <a:pt x="243957" y="211463"/>
                  <a:pt x="242855" y="216772"/>
                  <a:pt x="243458" y="222027"/>
                </a:cubicBezTo>
                <a:cubicBezTo>
                  <a:pt x="243458" y="224694"/>
                  <a:pt x="243458" y="225170"/>
                  <a:pt x="243458" y="225646"/>
                </a:cubicBezTo>
                <a:cubicBezTo>
                  <a:pt x="241088" y="225565"/>
                  <a:pt x="238725" y="225954"/>
                  <a:pt x="236505" y="226789"/>
                </a:cubicBezTo>
                <a:cubicBezTo>
                  <a:pt x="237426" y="225681"/>
                  <a:pt x="237991" y="224319"/>
                  <a:pt x="238124" y="222884"/>
                </a:cubicBezTo>
                <a:cubicBezTo>
                  <a:pt x="238683" y="217232"/>
                  <a:pt x="240471" y="211770"/>
                  <a:pt x="243363" y="206882"/>
                </a:cubicBezTo>
                <a:cubicBezTo>
                  <a:pt x="246176" y="202673"/>
                  <a:pt x="250145" y="199365"/>
                  <a:pt x="254793" y="197357"/>
                </a:cubicBezTo>
                <a:close/>
                <a:moveTo>
                  <a:pt x="576167" y="176593"/>
                </a:moveTo>
                <a:lnTo>
                  <a:pt x="576269" y="176784"/>
                </a:lnTo>
                <a:lnTo>
                  <a:pt x="584549" y="176784"/>
                </a:lnTo>
                <a:lnTo>
                  <a:pt x="589598" y="176784"/>
                </a:lnTo>
                <a:lnTo>
                  <a:pt x="596639" y="176784"/>
                </a:lnTo>
                <a:lnTo>
                  <a:pt x="596741" y="176593"/>
                </a:lnTo>
                <a:lnTo>
                  <a:pt x="597671" y="176784"/>
                </a:lnTo>
                <a:lnTo>
                  <a:pt x="620935" y="176784"/>
                </a:lnTo>
                <a:lnTo>
                  <a:pt x="620935" y="195738"/>
                </a:lnTo>
                <a:lnTo>
                  <a:pt x="635998" y="195738"/>
                </a:lnTo>
                <a:lnTo>
                  <a:pt x="636174" y="195453"/>
                </a:lnTo>
                <a:lnTo>
                  <a:pt x="636313" y="195738"/>
                </a:lnTo>
                <a:lnTo>
                  <a:pt x="648843" y="195738"/>
                </a:lnTo>
                <a:lnTo>
                  <a:pt x="648843" y="232029"/>
                </a:lnTo>
                <a:lnTo>
                  <a:pt x="655348" y="232029"/>
                </a:lnTo>
                <a:lnTo>
                  <a:pt x="656748" y="231266"/>
                </a:lnTo>
                <a:lnTo>
                  <a:pt x="656710" y="232029"/>
                </a:lnTo>
                <a:lnTo>
                  <a:pt x="660463" y="232029"/>
                </a:lnTo>
                <a:lnTo>
                  <a:pt x="660463" y="266033"/>
                </a:lnTo>
                <a:lnTo>
                  <a:pt x="600265" y="266033"/>
                </a:lnTo>
                <a:lnTo>
                  <a:pt x="600265" y="264223"/>
                </a:lnTo>
                <a:lnTo>
                  <a:pt x="600265" y="260794"/>
                </a:lnTo>
                <a:lnTo>
                  <a:pt x="596741" y="260794"/>
                </a:lnTo>
                <a:lnTo>
                  <a:pt x="596741" y="259795"/>
                </a:lnTo>
                <a:lnTo>
                  <a:pt x="596550" y="259651"/>
                </a:lnTo>
                <a:lnTo>
                  <a:pt x="596741" y="259342"/>
                </a:lnTo>
                <a:lnTo>
                  <a:pt x="596741" y="257175"/>
                </a:lnTo>
                <a:lnTo>
                  <a:pt x="589598" y="257175"/>
                </a:lnTo>
                <a:lnTo>
                  <a:pt x="584549" y="257175"/>
                </a:lnTo>
                <a:lnTo>
                  <a:pt x="577500" y="257175"/>
                </a:lnTo>
                <a:lnTo>
                  <a:pt x="577500" y="260794"/>
                </a:lnTo>
                <a:lnTo>
                  <a:pt x="573976" y="260794"/>
                </a:lnTo>
                <a:lnTo>
                  <a:pt x="573976" y="266128"/>
                </a:lnTo>
                <a:lnTo>
                  <a:pt x="513683" y="266128"/>
                </a:lnTo>
                <a:lnTo>
                  <a:pt x="513683" y="232124"/>
                </a:lnTo>
                <a:lnTo>
                  <a:pt x="525208" y="232124"/>
                </a:lnTo>
                <a:lnTo>
                  <a:pt x="525208" y="195738"/>
                </a:lnTo>
                <a:lnTo>
                  <a:pt x="553212" y="195738"/>
                </a:lnTo>
                <a:lnTo>
                  <a:pt x="553212" y="176784"/>
                </a:lnTo>
                <a:lnTo>
                  <a:pt x="575157" y="176784"/>
                </a:lnTo>
                <a:close/>
                <a:moveTo>
                  <a:pt x="1084707" y="158877"/>
                </a:moveTo>
                <a:cubicBezTo>
                  <a:pt x="1095228" y="158877"/>
                  <a:pt x="1103757" y="167406"/>
                  <a:pt x="1103757" y="177927"/>
                </a:cubicBezTo>
                <a:cubicBezTo>
                  <a:pt x="1103757" y="188448"/>
                  <a:pt x="1095228" y="196977"/>
                  <a:pt x="1084707" y="196977"/>
                </a:cubicBezTo>
                <a:cubicBezTo>
                  <a:pt x="1074186" y="196977"/>
                  <a:pt x="1065657" y="188448"/>
                  <a:pt x="1065657" y="177927"/>
                </a:cubicBezTo>
                <a:cubicBezTo>
                  <a:pt x="1065657" y="167406"/>
                  <a:pt x="1074186" y="158877"/>
                  <a:pt x="1084707" y="158877"/>
                </a:cubicBezTo>
                <a:close/>
                <a:moveTo>
                  <a:pt x="1051465" y="150876"/>
                </a:moveTo>
                <a:lnTo>
                  <a:pt x="1051465" y="475107"/>
                </a:lnTo>
                <a:lnTo>
                  <a:pt x="1113282" y="475107"/>
                </a:lnTo>
                <a:lnTo>
                  <a:pt x="1113282" y="150876"/>
                </a:lnTo>
                <a:close/>
                <a:moveTo>
                  <a:pt x="28575" y="150876"/>
                </a:moveTo>
                <a:lnTo>
                  <a:pt x="28575" y="475107"/>
                </a:lnTo>
                <a:lnTo>
                  <a:pt x="90678" y="475107"/>
                </a:lnTo>
                <a:lnTo>
                  <a:pt x="90678" y="150876"/>
                </a:lnTo>
                <a:close/>
                <a:moveTo>
                  <a:pt x="91059" y="87344"/>
                </a:moveTo>
                <a:lnTo>
                  <a:pt x="36576" y="122682"/>
                </a:lnTo>
                <a:lnTo>
                  <a:pt x="1096328" y="122682"/>
                </a:lnTo>
                <a:lnTo>
                  <a:pt x="1018413" y="87344"/>
                </a:lnTo>
                <a:close/>
                <a:moveTo>
                  <a:pt x="334804" y="19050"/>
                </a:moveTo>
                <a:lnTo>
                  <a:pt x="221361" y="68580"/>
                </a:lnTo>
                <a:lnTo>
                  <a:pt x="896684" y="68580"/>
                </a:lnTo>
                <a:lnTo>
                  <a:pt x="798386" y="19050"/>
                </a:lnTo>
                <a:close/>
                <a:moveTo>
                  <a:pt x="330708" y="0"/>
                </a:moveTo>
                <a:lnTo>
                  <a:pt x="802958" y="0"/>
                </a:lnTo>
                <a:lnTo>
                  <a:pt x="938594" y="68580"/>
                </a:lnTo>
                <a:lnTo>
                  <a:pt x="1022509" y="68580"/>
                </a:lnTo>
                <a:lnTo>
                  <a:pt x="1141000" y="122206"/>
                </a:lnTo>
                <a:lnTo>
                  <a:pt x="1141000" y="122682"/>
                </a:lnTo>
                <a:lnTo>
                  <a:pt x="1141762" y="122682"/>
                </a:lnTo>
                <a:lnTo>
                  <a:pt x="1141762" y="641413"/>
                </a:lnTo>
                <a:lnTo>
                  <a:pt x="923925" y="641413"/>
                </a:lnTo>
                <a:cubicBezTo>
                  <a:pt x="919170" y="656999"/>
                  <a:pt x="906971" y="669198"/>
                  <a:pt x="891385" y="673953"/>
                </a:cubicBezTo>
                <a:cubicBezTo>
                  <a:pt x="865523" y="681844"/>
                  <a:pt x="838161" y="667276"/>
                  <a:pt x="830270" y="641413"/>
                </a:cubicBezTo>
                <a:cubicBezTo>
                  <a:pt x="822380" y="615551"/>
                  <a:pt x="836948" y="588189"/>
                  <a:pt x="862810" y="580299"/>
                </a:cubicBezTo>
                <a:cubicBezTo>
                  <a:pt x="888672" y="572408"/>
                  <a:pt x="916034" y="586976"/>
                  <a:pt x="923925" y="612838"/>
                </a:cubicBezTo>
                <a:lnTo>
                  <a:pt x="1032320" y="612838"/>
                </a:lnTo>
                <a:lnTo>
                  <a:pt x="1032320" y="406885"/>
                </a:lnTo>
                <a:lnTo>
                  <a:pt x="1032415" y="406908"/>
                </a:lnTo>
                <a:lnTo>
                  <a:pt x="1032415" y="150876"/>
                </a:lnTo>
                <a:lnTo>
                  <a:pt x="109728" y="150876"/>
                </a:lnTo>
                <a:lnTo>
                  <a:pt x="109728" y="406813"/>
                </a:lnTo>
                <a:cubicBezTo>
                  <a:pt x="143447" y="405098"/>
                  <a:pt x="251936" y="356711"/>
                  <a:pt x="574262" y="356711"/>
                </a:cubicBezTo>
                <a:cubicBezTo>
                  <a:pt x="816007" y="356711"/>
                  <a:pt x="940683" y="383875"/>
                  <a:pt x="997034" y="398261"/>
                </a:cubicBezTo>
                <a:lnTo>
                  <a:pt x="1031672" y="406727"/>
                </a:lnTo>
                <a:lnTo>
                  <a:pt x="1031556" y="421708"/>
                </a:lnTo>
                <a:cubicBezTo>
                  <a:pt x="1031498" y="429744"/>
                  <a:pt x="1031462" y="435102"/>
                  <a:pt x="1031462" y="435102"/>
                </a:cubicBezTo>
                <a:cubicBezTo>
                  <a:pt x="1029176" y="434912"/>
                  <a:pt x="909257" y="384905"/>
                  <a:pt x="574262" y="384905"/>
                </a:cubicBezTo>
                <a:cubicBezTo>
                  <a:pt x="246126" y="384905"/>
                  <a:pt x="130207" y="434054"/>
                  <a:pt x="109728" y="435102"/>
                </a:cubicBezTo>
                <a:lnTo>
                  <a:pt x="109728" y="612553"/>
                </a:lnTo>
                <a:lnTo>
                  <a:pt x="677228" y="612553"/>
                </a:lnTo>
                <a:cubicBezTo>
                  <a:pt x="681977" y="597020"/>
                  <a:pt x="694135" y="584862"/>
                  <a:pt x="709668" y="580112"/>
                </a:cubicBezTo>
                <a:cubicBezTo>
                  <a:pt x="735475" y="572222"/>
                  <a:pt x="762792" y="586746"/>
                  <a:pt x="770683" y="612553"/>
                </a:cubicBezTo>
                <a:cubicBezTo>
                  <a:pt x="778574" y="638360"/>
                  <a:pt x="764050" y="665677"/>
                  <a:pt x="738243" y="673568"/>
                </a:cubicBezTo>
                <a:cubicBezTo>
                  <a:pt x="712436" y="681459"/>
                  <a:pt x="685118" y="666935"/>
                  <a:pt x="677228" y="641128"/>
                </a:cubicBezTo>
                <a:lnTo>
                  <a:pt x="0" y="641128"/>
                </a:lnTo>
                <a:lnTo>
                  <a:pt x="0" y="122682"/>
                </a:lnTo>
                <a:lnTo>
                  <a:pt x="1905" y="122682"/>
                </a:lnTo>
                <a:lnTo>
                  <a:pt x="85725" y="68580"/>
                </a:lnTo>
                <a:lnTo>
                  <a:pt x="174403" y="6858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uawei Sans" panose="020C0503030203020204" pitchFamily="34" charset="0"/>
              <a:cs typeface="Huawei Sans" panose="020C0503030203020204" pitchFamily="34" charset="0"/>
              <a:sym typeface="+mn-lt"/>
            </a:endParaRPr>
          </a:p>
        </p:txBody>
      </p:sp>
      <p:sp>
        <p:nvSpPr>
          <p:cNvPr id="83" name="OceanStor Dorado 5000 4U 全闪存控制框 OceanStor Dorado 8000 All Flash Storage 4U controller enclosure">
            <a:extLst>
              <a:ext uri="{FF2B5EF4-FFF2-40B4-BE49-F238E27FC236}">
                <a16:creationId xmlns:a16="http://schemas.microsoft.com/office/drawing/2014/main" id="{62636729-8EA0-4287-92C9-9F378E37D544}"/>
              </a:ext>
            </a:extLst>
          </p:cNvPr>
          <p:cNvSpPr/>
          <p:nvPr/>
        </p:nvSpPr>
        <p:spPr>
          <a:xfrm>
            <a:off x="5157389" y="4971349"/>
            <a:ext cx="1868198" cy="777333"/>
          </a:xfrm>
          <a:custGeom>
            <a:avLst/>
            <a:gdLst>
              <a:gd name="connsiteX0" fmla="*/ 1051465 w 1141762"/>
              <a:gd name="connsiteY0" fmla="*/ 503682 h 676097"/>
              <a:gd name="connsiteX1" fmla="*/ 1051465 w 1141762"/>
              <a:gd name="connsiteY1" fmla="*/ 612838 h 676097"/>
              <a:gd name="connsiteX2" fmla="*/ 1113282 w 1141762"/>
              <a:gd name="connsiteY2" fmla="*/ 612838 h 676097"/>
              <a:gd name="connsiteX3" fmla="*/ 1113282 w 1141762"/>
              <a:gd name="connsiteY3" fmla="*/ 503682 h 676097"/>
              <a:gd name="connsiteX4" fmla="*/ 28575 w 1141762"/>
              <a:gd name="connsiteY4" fmla="*/ 503682 h 676097"/>
              <a:gd name="connsiteX5" fmla="*/ 28575 w 1141762"/>
              <a:gd name="connsiteY5" fmla="*/ 612838 h 676097"/>
              <a:gd name="connsiteX6" fmla="*/ 90678 w 1141762"/>
              <a:gd name="connsiteY6" fmla="*/ 612838 h 676097"/>
              <a:gd name="connsiteX7" fmla="*/ 90678 w 1141762"/>
              <a:gd name="connsiteY7" fmla="*/ 503682 h 676097"/>
              <a:gd name="connsiteX8" fmla="*/ 1032320 w 1141762"/>
              <a:gd name="connsiteY8" fmla="*/ 349377 h 676097"/>
              <a:gd name="connsiteX9" fmla="*/ 1032320 w 1141762"/>
              <a:gd name="connsiteY9" fmla="*/ 406885 h 676097"/>
              <a:gd name="connsiteX10" fmla="*/ 1031672 w 1141762"/>
              <a:gd name="connsiteY10" fmla="*/ 406727 h 676097"/>
              <a:gd name="connsiteX11" fmla="*/ 1031784 w 1141762"/>
              <a:gd name="connsiteY11" fmla="*/ 392240 h 676097"/>
              <a:gd name="connsiteX12" fmla="*/ 1032320 w 1141762"/>
              <a:gd name="connsiteY12" fmla="*/ 349377 h 676097"/>
              <a:gd name="connsiteX13" fmla="*/ 579120 w 1141762"/>
              <a:gd name="connsiteY13" fmla="*/ 301561 h 676097"/>
              <a:gd name="connsiteX14" fmla="*/ 575214 w 1141762"/>
              <a:gd name="connsiteY14" fmla="*/ 309467 h 676097"/>
              <a:gd name="connsiteX15" fmla="*/ 575214 w 1141762"/>
              <a:gd name="connsiteY15" fmla="*/ 310039 h 676097"/>
              <a:gd name="connsiteX16" fmla="*/ 582549 w 1141762"/>
              <a:gd name="connsiteY16" fmla="*/ 310039 h 676097"/>
              <a:gd name="connsiteX17" fmla="*/ 582549 w 1141762"/>
              <a:gd name="connsiteY17" fmla="*/ 309467 h 676097"/>
              <a:gd name="connsiteX18" fmla="*/ 576738 w 1141762"/>
              <a:gd name="connsiteY18" fmla="*/ 295751 h 676097"/>
              <a:gd name="connsiteX19" fmla="*/ 581025 w 1141762"/>
              <a:gd name="connsiteY19" fmla="*/ 295751 h 676097"/>
              <a:gd name="connsiteX20" fmla="*/ 591788 w 1141762"/>
              <a:gd name="connsiteY20" fmla="*/ 319278 h 676097"/>
              <a:gd name="connsiteX21" fmla="*/ 586740 w 1141762"/>
              <a:gd name="connsiteY21" fmla="*/ 319278 h 676097"/>
              <a:gd name="connsiteX22" fmla="*/ 584549 w 1141762"/>
              <a:gd name="connsiteY22" fmla="*/ 314325 h 676097"/>
              <a:gd name="connsiteX23" fmla="*/ 573500 w 1141762"/>
              <a:gd name="connsiteY23" fmla="*/ 314801 h 676097"/>
              <a:gd name="connsiteX24" fmla="*/ 571500 w 1141762"/>
              <a:gd name="connsiteY24" fmla="*/ 319468 h 676097"/>
              <a:gd name="connsiteX25" fmla="*/ 566261 w 1141762"/>
              <a:gd name="connsiteY25" fmla="*/ 319468 h 676097"/>
              <a:gd name="connsiteX26" fmla="*/ 652748 w 1141762"/>
              <a:gd name="connsiteY26" fmla="*/ 295656 h 676097"/>
              <a:gd name="connsiteX27" fmla="*/ 657510 w 1141762"/>
              <a:gd name="connsiteY27" fmla="*/ 295656 h 676097"/>
              <a:gd name="connsiteX28" fmla="*/ 657510 w 1141762"/>
              <a:gd name="connsiteY28" fmla="*/ 319373 h 676097"/>
              <a:gd name="connsiteX29" fmla="*/ 652748 w 1141762"/>
              <a:gd name="connsiteY29" fmla="*/ 319373 h 676097"/>
              <a:gd name="connsiteX30" fmla="*/ 629126 w 1141762"/>
              <a:gd name="connsiteY30" fmla="*/ 295656 h 676097"/>
              <a:gd name="connsiteX31" fmla="*/ 646557 w 1141762"/>
              <a:gd name="connsiteY31" fmla="*/ 295656 h 676097"/>
              <a:gd name="connsiteX32" fmla="*/ 646557 w 1141762"/>
              <a:gd name="connsiteY32" fmla="*/ 299942 h 676097"/>
              <a:gd name="connsiteX33" fmla="*/ 633889 w 1141762"/>
              <a:gd name="connsiteY33" fmla="*/ 299942 h 676097"/>
              <a:gd name="connsiteX34" fmla="*/ 633889 w 1141762"/>
              <a:gd name="connsiteY34" fmla="*/ 304800 h 676097"/>
              <a:gd name="connsiteX35" fmla="*/ 642651 w 1141762"/>
              <a:gd name="connsiteY35" fmla="*/ 304800 h 676097"/>
              <a:gd name="connsiteX36" fmla="*/ 642651 w 1141762"/>
              <a:gd name="connsiteY36" fmla="*/ 309181 h 676097"/>
              <a:gd name="connsiteX37" fmla="*/ 633889 w 1141762"/>
              <a:gd name="connsiteY37" fmla="*/ 309181 h 676097"/>
              <a:gd name="connsiteX38" fmla="*/ 633889 w 1141762"/>
              <a:gd name="connsiteY38" fmla="*/ 314992 h 676097"/>
              <a:gd name="connsiteX39" fmla="*/ 647033 w 1141762"/>
              <a:gd name="connsiteY39" fmla="*/ 314992 h 676097"/>
              <a:gd name="connsiteX40" fmla="*/ 647033 w 1141762"/>
              <a:gd name="connsiteY40" fmla="*/ 319278 h 676097"/>
              <a:gd name="connsiteX41" fmla="*/ 629126 w 1141762"/>
              <a:gd name="connsiteY41" fmla="*/ 319278 h 676097"/>
              <a:gd name="connsiteX42" fmla="*/ 589978 w 1141762"/>
              <a:gd name="connsiteY42" fmla="*/ 295656 h 676097"/>
              <a:gd name="connsiteX43" fmla="*/ 595122 w 1141762"/>
              <a:gd name="connsiteY43" fmla="*/ 295656 h 676097"/>
              <a:gd name="connsiteX44" fmla="*/ 600360 w 1141762"/>
              <a:gd name="connsiteY44" fmla="*/ 311944 h 676097"/>
              <a:gd name="connsiteX45" fmla="*/ 605694 w 1141762"/>
              <a:gd name="connsiteY45" fmla="*/ 295656 h 676097"/>
              <a:gd name="connsiteX46" fmla="*/ 609600 w 1141762"/>
              <a:gd name="connsiteY46" fmla="*/ 295656 h 676097"/>
              <a:gd name="connsiteX47" fmla="*/ 615029 w 1141762"/>
              <a:gd name="connsiteY47" fmla="*/ 311944 h 676097"/>
              <a:gd name="connsiteX48" fmla="*/ 620268 w 1141762"/>
              <a:gd name="connsiteY48" fmla="*/ 295656 h 676097"/>
              <a:gd name="connsiteX49" fmla="*/ 625221 w 1141762"/>
              <a:gd name="connsiteY49" fmla="*/ 295656 h 676097"/>
              <a:gd name="connsiteX50" fmla="*/ 617029 w 1141762"/>
              <a:gd name="connsiteY50" fmla="*/ 319373 h 676097"/>
              <a:gd name="connsiteX51" fmla="*/ 613029 w 1141762"/>
              <a:gd name="connsiteY51" fmla="*/ 319373 h 676097"/>
              <a:gd name="connsiteX52" fmla="*/ 607599 w 1141762"/>
              <a:gd name="connsiteY52" fmla="*/ 303752 h 676097"/>
              <a:gd name="connsiteX53" fmla="*/ 602170 w 1141762"/>
              <a:gd name="connsiteY53" fmla="*/ 319373 h 676097"/>
              <a:gd name="connsiteX54" fmla="*/ 598265 w 1141762"/>
              <a:gd name="connsiteY54" fmla="*/ 319373 h 676097"/>
              <a:gd name="connsiteX55" fmla="*/ 516636 w 1141762"/>
              <a:gd name="connsiteY55" fmla="*/ 295656 h 676097"/>
              <a:gd name="connsiteX56" fmla="*/ 521494 w 1141762"/>
              <a:gd name="connsiteY56" fmla="*/ 295656 h 676097"/>
              <a:gd name="connsiteX57" fmla="*/ 521494 w 1141762"/>
              <a:gd name="connsiteY57" fmla="*/ 305181 h 676097"/>
              <a:gd name="connsiteX58" fmla="*/ 532352 w 1141762"/>
              <a:gd name="connsiteY58" fmla="*/ 305181 h 676097"/>
              <a:gd name="connsiteX59" fmla="*/ 532352 w 1141762"/>
              <a:gd name="connsiteY59" fmla="*/ 295656 h 676097"/>
              <a:gd name="connsiteX60" fmla="*/ 537115 w 1141762"/>
              <a:gd name="connsiteY60" fmla="*/ 295656 h 676097"/>
              <a:gd name="connsiteX61" fmla="*/ 537115 w 1141762"/>
              <a:gd name="connsiteY61" fmla="*/ 319373 h 676097"/>
              <a:gd name="connsiteX62" fmla="*/ 532352 w 1141762"/>
              <a:gd name="connsiteY62" fmla="*/ 319373 h 676097"/>
              <a:gd name="connsiteX63" fmla="*/ 532352 w 1141762"/>
              <a:gd name="connsiteY63" fmla="*/ 309753 h 676097"/>
              <a:gd name="connsiteX64" fmla="*/ 521494 w 1141762"/>
              <a:gd name="connsiteY64" fmla="*/ 309753 h 676097"/>
              <a:gd name="connsiteX65" fmla="*/ 521494 w 1141762"/>
              <a:gd name="connsiteY65" fmla="*/ 319373 h 676097"/>
              <a:gd name="connsiteX66" fmla="*/ 516636 w 1141762"/>
              <a:gd name="connsiteY66" fmla="*/ 319373 h 676097"/>
              <a:gd name="connsiteX67" fmla="*/ 543781 w 1141762"/>
              <a:gd name="connsiteY67" fmla="*/ 295275 h 676097"/>
              <a:gd name="connsiteX68" fmla="*/ 548639 w 1141762"/>
              <a:gd name="connsiteY68" fmla="*/ 295275 h 676097"/>
              <a:gd name="connsiteX69" fmla="*/ 548639 w 1141762"/>
              <a:gd name="connsiteY69" fmla="*/ 309086 h 676097"/>
              <a:gd name="connsiteX70" fmla="*/ 554068 w 1141762"/>
              <a:gd name="connsiteY70" fmla="*/ 315087 h 676097"/>
              <a:gd name="connsiteX71" fmla="*/ 559402 w 1141762"/>
              <a:gd name="connsiteY71" fmla="*/ 309181 h 676097"/>
              <a:gd name="connsiteX72" fmla="*/ 559402 w 1141762"/>
              <a:gd name="connsiteY72" fmla="*/ 295275 h 676097"/>
              <a:gd name="connsiteX73" fmla="*/ 564260 w 1141762"/>
              <a:gd name="connsiteY73" fmla="*/ 295275 h 676097"/>
              <a:gd name="connsiteX74" fmla="*/ 564260 w 1141762"/>
              <a:gd name="connsiteY74" fmla="*/ 308610 h 676097"/>
              <a:gd name="connsiteX75" fmla="*/ 564297 w 1141762"/>
              <a:gd name="connsiteY75" fmla="*/ 310625 h 676097"/>
              <a:gd name="connsiteX76" fmla="*/ 553973 w 1141762"/>
              <a:gd name="connsiteY76" fmla="*/ 319278 h 676097"/>
              <a:gd name="connsiteX77" fmla="*/ 552276 w 1141762"/>
              <a:gd name="connsiteY77" fmla="*/ 319255 h 676097"/>
              <a:gd name="connsiteX78" fmla="*/ 543781 w 1141762"/>
              <a:gd name="connsiteY78" fmla="*/ 308800 h 676097"/>
              <a:gd name="connsiteX79" fmla="*/ 246316 w 1141762"/>
              <a:gd name="connsiteY79" fmla="*/ 270414 h 676097"/>
              <a:gd name="connsiteX80" fmla="*/ 265557 w 1141762"/>
              <a:gd name="connsiteY80" fmla="*/ 272986 h 676097"/>
              <a:gd name="connsiteX81" fmla="*/ 265556 w 1141762"/>
              <a:gd name="connsiteY81" fmla="*/ 272986 h 676097"/>
              <a:gd name="connsiteX82" fmla="*/ 273557 w 1141762"/>
              <a:gd name="connsiteY82" fmla="*/ 290512 h 676097"/>
              <a:gd name="connsiteX83" fmla="*/ 270700 w 1141762"/>
              <a:gd name="connsiteY83" fmla="*/ 291655 h 676097"/>
              <a:gd name="connsiteX84" fmla="*/ 246316 w 1141762"/>
              <a:gd name="connsiteY84" fmla="*/ 270414 h 676097"/>
              <a:gd name="connsiteX85" fmla="*/ 528732 w 1141762"/>
              <a:gd name="connsiteY85" fmla="*/ 269271 h 676097"/>
              <a:gd name="connsiteX86" fmla="*/ 573214 w 1141762"/>
              <a:gd name="connsiteY86" fmla="*/ 269271 h 676097"/>
              <a:gd name="connsiteX87" fmla="*/ 573214 w 1141762"/>
              <a:gd name="connsiteY87" fmla="*/ 285845 h 676097"/>
              <a:gd name="connsiteX88" fmla="*/ 528732 w 1141762"/>
              <a:gd name="connsiteY88" fmla="*/ 285845 h 676097"/>
              <a:gd name="connsiteX89" fmla="*/ 528732 w 1141762"/>
              <a:gd name="connsiteY89" fmla="*/ 270795 h 676097"/>
              <a:gd name="connsiteX90" fmla="*/ 601408 w 1141762"/>
              <a:gd name="connsiteY90" fmla="*/ 268890 h 676097"/>
              <a:gd name="connsiteX91" fmla="*/ 612362 w 1141762"/>
              <a:gd name="connsiteY91" fmla="*/ 269271 h 676097"/>
              <a:gd name="connsiteX92" fmla="*/ 645414 w 1141762"/>
              <a:gd name="connsiteY92" fmla="*/ 269271 h 676097"/>
              <a:gd name="connsiteX93" fmla="*/ 645414 w 1141762"/>
              <a:gd name="connsiteY93" fmla="*/ 287654 h 676097"/>
              <a:gd name="connsiteX94" fmla="*/ 600932 w 1141762"/>
              <a:gd name="connsiteY94" fmla="*/ 287654 h 676097"/>
              <a:gd name="connsiteX95" fmla="*/ 600932 w 1141762"/>
              <a:gd name="connsiteY95" fmla="*/ 269271 h 676097"/>
              <a:gd name="connsiteX96" fmla="*/ 601027 w 1141762"/>
              <a:gd name="connsiteY96" fmla="*/ 269271 h 676097"/>
              <a:gd name="connsiteX97" fmla="*/ 601598 w 1141762"/>
              <a:gd name="connsiteY97" fmla="*/ 269271 h 676097"/>
              <a:gd name="connsiteX98" fmla="*/ 327469 w 1141762"/>
              <a:gd name="connsiteY98" fmla="*/ 253079 h 676097"/>
              <a:gd name="connsiteX99" fmla="*/ 327469 w 1141762"/>
              <a:gd name="connsiteY99" fmla="*/ 253269 h 676097"/>
              <a:gd name="connsiteX100" fmla="*/ 326517 w 1141762"/>
              <a:gd name="connsiteY100" fmla="*/ 253269 h 676097"/>
              <a:gd name="connsiteX101" fmla="*/ 322040 w 1141762"/>
              <a:gd name="connsiteY101" fmla="*/ 254508 h 676097"/>
              <a:gd name="connsiteX102" fmla="*/ 321278 w 1141762"/>
              <a:gd name="connsiteY102" fmla="*/ 256032 h 676097"/>
              <a:gd name="connsiteX103" fmla="*/ 321849 w 1141762"/>
              <a:gd name="connsiteY103" fmla="*/ 257365 h 676097"/>
              <a:gd name="connsiteX104" fmla="*/ 323373 w 1141762"/>
              <a:gd name="connsiteY104" fmla="*/ 257937 h 676097"/>
              <a:gd name="connsiteX105" fmla="*/ 325278 w 1141762"/>
              <a:gd name="connsiteY105" fmla="*/ 257460 h 676097"/>
              <a:gd name="connsiteX106" fmla="*/ 326707 w 1141762"/>
              <a:gd name="connsiteY106" fmla="*/ 256127 h 676097"/>
              <a:gd name="connsiteX107" fmla="*/ 327469 w 1141762"/>
              <a:gd name="connsiteY107" fmla="*/ 253746 h 676097"/>
              <a:gd name="connsiteX108" fmla="*/ 327469 w 1141762"/>
              <a:gd name="connsiteY108" fmla="*/ 253269 h 676097"/>
              <a:gd name="connsiteX109" fmla="*/ 327660 w 1141762"/>
              <a:gd name="connsiteY109" fmla="*/ 253269 h 676097"/>
              <a:gd name="connsiteX110" fmla="*/ 322922 w 1141762"/>
              <a:gd name="connsiteY110" fmla="*/ 249040 h 676097"/>
              <a:gd name="connsiteX111" fmla="*/ 323278 w 1141762"/>
              <a:gd name="connsiteY111" fmla="*/ 249078 h 676097"/>
              <a:gd name="connsiteX112" fmla="*/ 322897 w 1141762"/>
              <a:gd name="connsiteY112" fmla="*/ 249078 h 676097"/>
              <a:gd name="connsiteX113" fmla="*/ 392239 w 1141762"/>
              <a:gd name="connsiteY113" fmla="*/ 247269 h 676097"/>
              <a:gd name="connsiteX114" fmla="*/ 389572 w 1141762"/>
              <a:gd name="connsiteY114" fmla="*/ 248221 h 676097"/>
              <a:gd name="connsiteX115" fmla="*/ 387763 w 1141762"/>
              <a:gd name="connsiteY115" fmla="*/ 250888 h 676097"/>
              <a:gd name="connsiteX116" fmla="*/ 387096 w 1141762"/>
              <a:gd name="connsiteY116" fmla="*/ 254031 h 676097"/>
              <a:gd name="connsiteX117" fmla="*/ 388144 w 1141762"/>
              <a:gd name="connsiteY117" fmla="*/ 256984 h 676097"/>
              <a:gd name="connsiteX118" fmla="*/ 390620 w 1141762"/>
              <a:gd name="connsiteY118" fmla="*/ 258032 h 676097"/>
              <a:gd name="connsiteX119" fmla="*/ 393763 w 1141762"/>
              <a:gd name="connsiteY119" fmla="*/ 256413 h 676097"/>
              <a:gd name="connsiteX120" fmla="*/ 395573 w 1141762"/>
              <a:gd name="connsiteY120" fmla="*/ 250888 h 676097"/>
              <a:gd name="connsiteX121" fmla="*/ 394620 w 1141762"/>
              <a:gd name="connsiteY121" fmla="*/ 248221 h 676097"/>
              <a:gd name="connsiteX122" fmla="*/ 392239 w 1141762"/>
              <a:gd name="connsiteY122" fmla="*/ 247269 h 676097"/>
              <a:gd name="connsiteX123" fmla="*/ 309562 w 1141762"/>
              <a:gd name="connsiteY123" fmla="*/ 247078 h 676097"/>
              <a:gd name="connsiteX124" fmla="*/ 307086 w 1141762"/>
              <a:gd name="connsiteY124" fmla="*/ 248126 h 676097"/>
              <a:gd name="connsiteX125" fmla="*/ 305562 w 1141762"/>
              <a:gd name="connsiteY125" fmla="*/ 251364 h 676097"/>
              <a:gd name="connsiteX126" fmla="*/ 312706 w 1141762"/>
              <a:gd name="connsiteY126" fmla="*/ 251364 h 676097"/>
              <a:gd name="connsiteX127" fmla="*/ 312706 w 1141762"/>
              <a:gd name="connsiteY127" fmla="*/ 250888 h 676097"/>
              <a:gd name="connsiteX128" fmla="*/ 311848 w 1141762"/>
              <a:gd name="connsiteY128" fmla="*/ 248031 h 676097"/>
              <a:gd name="connsiteX129" fmla="*/ 309562 w 1141762"/>
              <a:gd name="connsiteY129" fmla="*/ 247078 h 676097"/>
              <a:gd name="connsiteX130" fmla="*/ 412432 w 1141762"/>
              <a:gd name="connsiteY130" fmla="*/ 243840 h 676097"/>
              <a:gd name="connsiteX131" fmla="*/ 414623 w 1141762"/>
              <a:gd name="connsiteY131" fmla="*/ 244316 h 676097"/>
              <a:gd name="connsiteX132" fmla="*/ 412813 w 1141762"/>
              <a:gd name="connsiteY132" fmla="*/ 248031 h 676097"/>
              <a:gd name="connsiteX133" fmla="*/ 411480 w 1141762"/>
              <a:gd name="connsiteY133" fmla="*/ 248031 h 676097"/>
              <a:gd name="connsiteX134" fmla="*/ 409099 w 1141762"/>
              <a:gd name="connsiteY134" fmla="*/ 248983 h 676097"/>
              <a:gd name="connsiteX135" fmla="*/ 407194 w 1141762"/>
              <a:gd name="connsiteY135" fmla="*/ 251364 h 676097"/>
              <a:gd name="connsiteX136" fmla="*/ 405860 w 1141762"/>
              <a:gd name="connsiteY136" fmla="*/ 256032 h 676097"/>
              <a:gd name="connsiteX137" fmla="*/ 404717 w 1141762"/>
              <a:gd name="connsiteY137" fmla="*/ 261366 h 676097"/>
              <a:gd name="connsiteX138" fmla="*/ 400050 w 1141762"/>
              <a:gd name="connsiteY138" fmla="*/ 261366 h 676097"/>
              <a:gd name="connsiteX139" fmla="*/ 403574 w 1141762"/>
              <a:gd name="connsiteY139" fmla="*/ 244411 h 676097"/>
              <a:gd name="connsiteX140" fmla="*/ 403669 w 1141762"/>
              <a:gd name="connsiteY140" fmla="*/ 244221 h 676097"/>
              <a:gd name="connsiteX141" fmla="*/ 407956 w 1141762"/>
              <a:gd name="connsiteY141" fmla="*/ 244221 h 676097"/>
              <a:gd name="connsiteX142" fmla="*/ 407289 w 1141762"/>
              <a:gd name="connsiteY142" fmla="*/ 247554 h 676097"/>
              <a:gd name="connsiteX143" fmla="*/ 412432 w 1141762"/>
              <a:gd name="connsiteY143" fmla="*/ 243840 h 676097"/>
              <a:gd name="connsiteX144" fmla="*/ 392144 w 1141762"/>
              <a:gd name="connsiteY144" fmla="*/ 243840 h 676097"/>
              <a:gd name="connsiteX145" fmla="*/ 398049 w 1141762"/>
              <a:gd name="connsiteY145" fmla="*/ 245935 h 676097"/>
              <a:gd name="connsiteX146" fmla="*/ 400145 w 1141762"/>
              <a:gd name="connsiteY146" fmla="*/ 251460 h 676097"/>
              <a:gd name="connsiteX147" fmla="*/ 397478 w 1141762"/>
              <a:gd name="connsiteY147" fmla="*/ 258603 h 676097"/>
              <a:gd name="connsiteX148" fmla="*/ 390429 w 1141762"/>
              <a:gd name="connsiteY148" fmla="*/ 261556 h 676097"/>
              <a:gd name="connsiteX149" fmla="*/ 386239 w 1141762"/>
              <a:gd name="connsiteY149" fmla="*/ 260604 h 676097"/>
              <a:gd name="connsiteX150" fmla="*/ 383476 w 1141762"/>
              <a:gd name="connsiteY150" fmla="*/ 257937 h 676097"/>
              <a:gd name="connsiteX151" fmla="*/ 382524 w 1141762"/>
              <a:gd name="connsiteY151" fmla="*/ 254127 h 676097"/>
              <a:gd name="connsiteX152" fmla="*/ 385191 w 1141762"/>
              <a:gd name="connsiteY152" fmla="*/ 246602 h 676097"/>
              <a:gd name="connsiteX153" fmla="*/ 392144 w 1141762"/>
              <a:gd name="connsiteY153" fmla="*/ 243840 h 676097"/>
              <a:gd name="connsiteX154" fmla="*/ 347186 w 1141762"/>
              <a:gd name="connsiteY154" fmla="*/ 243840 h 676097"/>
              <a:gd name="connsiteX155" fmla="*/ 350425 w 1141762"/>
              <a:gd name="connsiteY155" fmla="*/ 244983 h 676097"/>
              <a:gd name="connsiteX156" fmla="*/ 351663 w 1141762"/>
              <a:gd name="connsiteY156" fmla="*/ 248221 h 676097"/>
              <a:gd name="connsiteX157" fmla="*/ 351091 w 1141762"/>
              <a:gd name="connsiteY157" fmla="*/ 251555 h 676097"/>
              <a:gd name="connsiteX158" fmla="*/ 349091 w 1141762"/>
              <a:gd name="connsiteY158" fmla="*/ 261080 h 676097"/>
              <a:gd name="connsiteX159" fmla="*/ 344519 w 1141762"/>
              <a:gd name="connsiteY159" fmla="*/ 261080 h 676097"/>
              <a:gd name="connsiteX160" fmla="*/ 346519 w 1141762"/>
              <a:gd name="connsiteY160" fmla="*/ 251555 h 676097"/>
              <a:gd name="connsiteX161" fmla="*/ 346996 w 1141762"/>
              <a:gd name="connsiteY161" fmla="*/ 248983 h 676097"/>
              <a:gd name="connsiteX162" fmla="*/ 346519 w 1141762"/>
              <a:gd name="connsiteY162" fmla="*/ 247650 h 676097"/>
              <a:gd name="connsiteX163" fmla="*/ 344995 w 1141762"/>
              <a:gd name="connsiteY163" fmla="*/ 247078 h 676097"/>
              <a:gd name="connsiteX164" fmla="*/ 342900 w 1141762"/>
              <a:gd name="connsiteY164" fmla="*/ 247650 h 676097"/>
              <a:gd name="connsiteX165" fmla="*/ 340995 w 1141762"/>
              <a:gd name="connsiteY165" fmla="*/ 249936 h 676097"/>
              <a:gd name="connsiteX166" fmla="*/ 339852 w 1141762"/>
              <a:gd name="connsiteY166" fmla="*/ 253936 h 676097"/>
              <a:gd name="connsiteX167" fmla="*/ 338328 w 1141762"/>
              <a:gd name="connsiteY167" fmla="*/ 260889 h 676097"/>
              <a:gd name="connsiteX168" fmla="*/ 333375 w 1141762"/>
              <a:gd name="connsiteY168" fmla="*/ 260889 h 676097"/>
              <a:gd name="connsiteX169" fmla="*/ 336899 w 1141762"/>
              <a:gd name="connsiteY169" fmla="*/ 243935 h 676097"/>
              <a:gd name="connsiteX170" fmla="*/ 337185 w 1141762"/>
              <a:gd name="connsiteY170" fmla="*/ 244221 h 676097"/>
              <a:gd name="connsiteX171" fmla="*/ 341566 w 1141762"/>
              <a:gd name="connsiteY171" fmla="*/ 244221 h 676097"/>
              <a:gd name="connsiteX172" fmla="*/ 341090 w 1141762"/>
              <a:gd name="connsiteY172" fmla="*/ 246411 h 676097"/>
              <a:gd name="connsiteX173" fmla="*/ 344138 w 1141762"/>
              <a:gd name="connsiteY173" fmla="*/ 244411 h 676097"/>
              <a:gd name="connsiteX174" fmla="*/ 347186 w 1141762"/>
              <a:gd name="connsiteY174" fmla="*/ 243840 h 676097"/>
              <a:gd name="connsiteX175" fmla="*/ 326517 w 1141762"/>
              <a:gd name="connsiteY175" fmla="*/ 243840 h 676097"/>
              <a:gd name="connsiteX176" fmla="*/ 331374 w 1141762"/>
              <a:gd name="connsiteY176" fmla="*/ 245173 h 676097"/>
              <a:gd name="connsiteX177" fmla="*/ 332898 w 1141762"/>
              <a:gd name="connsiteY177" fmla="*/ 248412 h 676097"/>
              <a:gd name="connsiteX178" fmla="*/ 332898 w 1141762"/>
              <a:gd name="connsiteY178" fmla="*/ 250031 h 676097"/>
              <a:gd name="connsiteX179" fmla="*/ 331946 w 1141762"/>
              <a:gd name="connsiteY179" fmla="*/ 254508 h 676097"/>
              <a:gd name="connsiteX180" fmla="*/ 331279 w 1141762"/>
              <a:gd name="connsiteY180" fmla="*/ 258794 h 676097"/>
              <a:gd name="connsiteX181" fmla="*/ 331279 w 1141762"/>
              <a:gd name="connsiteY181" fmla="*/ 261175 h 676097"/>
              <a:gd name="connsiteX182" fmla="*/ 326803 w 1141762"/>
              <a:gd name="connsiteY182" fmla="*/ 261175 h 676097"/>
              <a:gd name="connsiteX183" fmla="*/ 326803 w 1141762"/>
              <a:gd name="connsiteY183" fmla="*/ 259270 h 676097"/>
              <a:gd name="connsiteX184" fmla="*/ 324517 w 1141762"/>
              <a:gd name="connsiteY184" fmla="*/ 260985 h 676097"/>
              <a:gd name="connsiteX185" fmla="*/ 321850 w 1141762"/>
              <a:gd name="connsiteY185" fmla="*/ 261556 h 676097"/>
              <a:gd name="connsiteX186" fmla="*/ 318421 w 1141762"/>
              <a:gd name="connsiteY186" fmla="*/ 260223 h 676097"/>
              <a:gd name="connsiteX187" fmla="*/ 316992 w 1141762"/>
              <a:gd name="connsiteY187" fmla="*/ 256698 h 676097"/>
              <a:gd name="connsiteX188" fmla="*/ 318516 w 1141762"/>
              <a:gd name="connsiteY188" fmla="*/ 252793 h 676097"/>
              <a:gd name="connsiteX189" fmla="*/ 323945 w 1141762"/>
              <a:gd name="connsiteY189" fmla="*/ 250983 h 676097"/>
              <a:gd name="connsiteX190" fmla="*/ 328326 w 1141762"/>
              <a:gd name="connsiteY190" fmla="*/ 250317 h 676097"/>
              <a:gd name="connsiteX191" fmla="*/ 328326 w 1141762"/>
              <a:gd name="connsiteY191" fmla="*/ 248793 h 676097"/>
              <a:gd name="connsiteX192" fmla="*/ 327755 w 1141762"/>
              <a:gd name="connsiteY192" fmla="*/ 247554 h 676097"/>
              <a:gd name="connsiteX193" fmla="*/ 325945 w 1141762"/>
              <a:gd name="connsiteY193" fmla="*/ 247078 h 676097"/>
              <a:gd name="connsiteX194" fmla="*/ 323850 w 1141762"/>
              <a:gd name="connsiteY194" fmla="*/ 247650 h 676097"/>
              <a:gd name="connsiteX195" fmla="*/ 322922 w 1141762"/>
              <a:gd name="connsiteY195" fmla="*/ 249040 h 676097"/>
              <a:gd name="connsiteX196" fmla="*/ 318802 w 1141762"/>
              <a:gd name="connsiteY196" fmla="*/ 248602 h 676097"/>
              <a:gd name="connsiteX197" fmla="*/ 321469 w 1141762"/>
              <a:gd name="connsiteY197" fmla="*/ 245078 h 676097"/>
              <a:gd name="connsiteX198" fmla="*/ 326517 w 1141762"/>
              <a:gd name="connsiteY198" fmla="*/ 243840 h 676097"/>
              <a:gd name="connsiteX199" fmla="*/ 293656 w 1141762"/>
              <a:gd name="connsiteY199" fmla="*/ 243840 h 676097"/>
              <a:gd name="connsiteX200" fmla="*/ 298418 w 1141762"/>
              <a:gd name="connsiteY200" fmla="*/ 245364 h 676097"/>
              <a:gd name="connsiteX201" fmla="*/ 300514 w 1141762"/>
              <a:gd name="connsiteY201" fmla="*/ 249555 h 676097"/>
              <a:gd name="connsiteX202" fmla="*/ 296132 w 1141762"/>
              <a:gd name="connsiteY202" fmla="*/ 249555 h 676097"/>
              <a:gd name="connsiteX203" fmla="*/ 295275 w 1141762"/>
              <a:gd name="connsiteY203" fmla="*/ 247650 h 676097"/>
              <a:gd name="connsiteX204" fmla="*/ 293370 w 1141762"/>
              <a:gd name="connsiteY204" fmla="*/ 246888 h 676097"/>
              <a:gd name="connsiteX205" fmla="*/ 290893 w 1141762"/>
              <a:gd name="connsiteY205" fmla="*/ 247935 h 676097"/>
              <a:gd name="connsiteX206" fmla="*/ 289083 w 1141762"/>
              <a:gd name="connsiteY206" fmla="*/ 250888 h 676097"/>
              <a:gd name="connsiteX207" fmla="*/ 288512 w 1141762"/>
              <a:gd name="connsiteY207" fmla="*/ 254603 h 676097"/>
              <a:gd name="connsiteX208" fmla="*/ 289274 w 1141762"/>
              <a:gd name="connsiteY208" fmla="*/ 256889 h 676097"/>
              <a:gd name="connsiteX209" fmla="*/ 291084 w 1141762"/>
              <a:gd name="connsiteY209" fmla="*/ 257746 h 676097"/>
              <a:gd name="connsiteX210" fmla="*/ 293179 w 1141762"/>
              <a:gd name="connsiteY210" fmla="*/ 256889 h 676097"/>
              <a:gd name="connsiteX211" fmla="*/ 294799 w 1141762"/>
              <a:gd name="connsiteY211" fmla="*/ 254508 h 676097"/>
              <a:gd name="connsiteX212" fmla="*/ 294799 w 1141762"/>
              <a:gd name="connsiteY212" fmla="*/ 254793 h 676097"/>
              <a:gd name="connsiteX213" fmla="*/ 299275 w 1141762"/>
              <a:gd name="connsiteY213" fmla="*/ 255555 h 676097"/>
              <a:gd name="connsiteX214" fmla="*/ 296037 w 1141762"/>
              <a:gd name="connsiteY214" fmla="*/ 260032 h 676097"/>
              <a:gd name="connsiteX215" fmla="*/ 290989 w 1141762"/>
              <a:gd name="connsiteY215" fmla="*/ 261556 h 676097"/>
              <a:gd name="connsiteX216" fmla="*/ 285845 w 1141762"/>
              <a:gd name="connsiteY216" fmla="*/ 259651 h 676097"/>
              <a:gd name="connsiteX217" fmla="*/ 283940 w 1141762"/>
              <a:gd name="connsiteY217" fmla="*/ 254317 h 676097"/>
              <a:gd name="connsiteX218" fmla="*/ 285083 w 1141762"/>
              <a:gd name="connsiteY218" fmla="*/ 249078 h 676097"/>
              <a:gd name="connsiteX219" fmla="*/ 288607 w 1141762"/>
              <a:gd name="connsiteY219" fmla="*/ 245268 h 676097"/>
              <a:gd name="connsiteX220" fmla="*/ 293656 w 1141762"/>
              <a:gd name="connsiteY220" fmla="*/ 243840 h 676097"/>
              <a:gd name="connsiteX221" fmla="*/ 309943 w 1141762"/>
              <a:gd name="connsiteY221" fmla="*/ 243459 h 676097"/>
              <a:gd name="connsiteX222" fmla="*/ 314896 w 1141762"/>
              <a:gd name="connsiteY222" fmla="*/ 245364 h 676097"/>
              <a:gd name="connsiteX223" fmla="*/ 316706 w 1141762"/>
              <a:gd name="connsiteY223" fmla="*/ 250793 h 676097"/>
              <a:gd name="connsiteX224" fmla="*/ 316706 w 1141762"/>
              <a:gd name="connsiteY224" fmla="*/ 253746 h 676097"/>
              <a:gd name="connsiteX225" fmla="*/ 316611 w 1141762"/>
              <a:gd name="connsiteY225" fmla="*/ 254127 h 676097"/>
              <a:gd name="connsiteX226" fmla="*/ 304800 w 1141762"/>
              <a:gd name="connsiteY226" fmla="*/ 254127 h 676097"/>
              <a:gd name="connsiteX227" fmla="*/ 305848 w 1141762"/>
              <a:gd name="connsiteY227" fmla="*/ 256889 h 676097"/>
              <a:gd name="connsiteX228" fmla="*/ 308229 w 1141762"/>
              <a:gd name="connsiteY228" fmla="*/ 257937 h 676097"/>
              <a:gd name="connsiteX229" fmla="*/ 311753 w 1141762"/>
              <a:gd name="connsiteY229" fmla="*/ 255555 h 676097"/>
              <a:gd name="connsiteX230" fmla="*/ 315849 w 1141762"/>
              <a:gd name="connsiteY230" fmla="*/ 256222 h 676097"/>
              <a:gd name="connsiteX231" fmla="*/ 312610 w 1141762"/>
              <a:gd name="connsiteY231" fmla="*/ 259937 h 676097"/>
              <a:gd name="connsiteX232" fmla="*/ 308133 w 1141762"/>
              <a:gd name="connsiteY232" fmla="*/ 261175 h 676097"/>
              <a:gd name="connsiteX233" fmla="*/ 302609 w 1141762"/>
              <a:gd name="connsiteY233" fmla="*/ 259080 h 676097"/>
              <a:gd name="connsiteX234" fmla="*/ 300418 w 1141762"/>
              <a:gd name="connsiteY234" fmla="*/ 253365 h 676097"/>
              <a:gd name="connsiteX235" fmla="*/ 302323 w 1141762"/>
              <a:gd name="connsiteY235" fmla="*/ 247078 h 676097"/>
              <a:gd name="connsiteX236" fmla="*/ 309943 w 1141762"/>
              <a:gd name="connsiteY236" fmla="*/ 243459 h 676097"/>
              <a:gd name="connsiteX237" fmla="*/ 273558 w 1141762"/>
              <a:gd name="connsiteY237" fmla="*/ 241363 h 676097"/>
              <a:gd name="connsiteX238" fmla="*/ 267843 w 1141762"/>
              <a:gd name="connsiteY238" fmla="*/ 244697 h 676097"/>
              <a:gd name="connsiteX239" fmla="*/ 265652 w 1141762"/>
              <a:gd name="connsiteY239" fmla="*/ 251936 h 676097"/>
              <a:gd name="connsiteX240" fmla="*/ 267081 w 1141762"/>
              <a:gd name="connsiteY240" fmla="*/ 255936 h 676097"/>
              <a:gd name="connsiteX241" fmla="*/ 270986 w 1141762"/>
              <a:gd name="connsiteY241" fmla="*/ 257556 h 676097"/>
              <a:gd name="connsiteX242" fmla="*/ 274701 w 1141762"/>
              <a:gd name="connsiteY242" fmla="*/ 256317 h 676097"/>
              <a:gd name="connsiteX243" fmla="*/ 277653 w 1141762"/>
              <a:gd name="connsiteY243" fmla="*/ 252412 h 676097"/>
              <a:gd name="connsiteX244" fmla="*/ 278892 w 1141762"/>
              <a:gd name="connsiteY244" fmla="*/ 247269 h 676097"/>
              <a:gd name="connsiteX245" fmla="*/ 277368 w 1141762"/>
              <a:gd name="connsiteY245" fmla="*/ 242982 h 676097"/>
              <a:gd name="connsiteX246" fmla="*/ 273558 w 1141762"/>
              <a:gd name="connsiteY246" fmla="*/ 241363 h 676097"/>
              <a:gd name="connsiteX247" fmla="*/ 382333 w 1141762"/>
              <a:gd name="connsiteY247" fmla="*/ 238315 h 676097"/>
              <a:gd name="connsiteX248" fmla="*/ 381095 w 1141762"/>
              <a:gd name="connsiteY248" fmla="*/ 244221 h 676097"/>
              <a:gd name="connsiteX249" fmla="*/ 383857 w 1141762"/>
              <a:gd name="connsiteY249" fmla="*/ 244221 h 676097"/>
              <a:gd name="connsiteX250" fmla="*/ 383191 w 1141762"/>
              <a:gd name="connsiteY250" fmla="*/ 247650 h 676097"/>
              <a:gd name="connsiteX251" fmla="*/ 380333 w 1141762"/>
              <a:gd name="connsiteY251" fmla="*/ 247650 h 676097"/>
              <a:gd name="connsiteX252" fmla="*/ 378904 w 1141762"/>
              <a:gd name="connsiteY252" fmla="*/ 254698 h 676097"/>
              <a:gd name="connsiteX253" fmla="*/ 378904 w 1141762"/>
              <a:gd name="connsiteY253" fmla="*/ 256984 h 676097"/>
              <a:gd name="connsiteX254" fmla="*/ 378904 w 1141762"/>
              <a:gd name="connsiteY254" fmla="*/ 257746 h 676097"/>
              <a:gd name="connsiteX255" fmla="*/ 380143 w 1141762"/>
              <a:gd name="connsiteY255" fmla="*/ 257746 h 676097"/>
              <a:gd name="connsiteX256" fmla="*/ 381667 w 1141762"/>
              <a:gd name="connsiteY256" fmla="*/ 257746 h 676097"/>
              <a:gd name="connsiteX257" fmla="*/ 380905 w 1141762"/>
              <a:gd name="connsiteY257" fmla="*/ 261175 h 676097"/>
              <a:gd name="connsiteX258" fmla="*/ 378523 w 1141762"/>
              <a:gd name="connsiteY258" fmla="*/ 261175 h 676097"/>
              <a:gd name="connsiteX259" fmla="*/ 374999 w 1141762"/>
              <a:gd name="connsiteY259" fmla="*/ 260223 h 676097"/>
              <a:gd name="connsiteX260" fmla="*/ 373856 w 1141762"/>
              <a:gd name="connsiteY260" fmla="*/ 257651 h 676097"/>
              <a:gd name="connsiteX261" fmla="*/ 374428 w 1141762"/>
              <a:gd name="connsiteY261" fmla="*/ 254127 h 676097"/>
              <a:gd name="connsiteX262" fmla="*/ 375856 w 1141762"/>
              <a:gd name="connsiteY262" fmla="*/ 247269 h 676097"/>
              <a:gd name="connsiteX263" fmla="*/ 373570 w 1141762"/>
              <a:gd name="connsiteY263" fmla="*/ 247650 h 676097"/>
              <a:gd name="connsiteX264" fmla="*/ 374237 w 1141762"/>
              <a:gd name="connsiteY264" fmla="*/ 244221 h 676097"/>
              <a:gd name="connsiteX265" fmla="*/ 376523 w 1141762"/>
              <a:gd name="connsiteY265" fmla="*/ 244221 h 676097"/>
              <a:gd name="connsiteX266" fmla="*/ 377095 w 1141762"/>
              <a:gd name="connsiteY266" fmla="*/ 241554 h 676097"/>
              <a:gd name="connsiteX267" fmla="*/ 363664 w 1141762"/>
              <a:gd name="connsiteY267" fmla="*/ 237267 h 676097"/>
              <a:gd name="connsiteX268" fmla="*/ 370046 w 1141762"/>
              <a:gd name="connsiteY268" fmla="*/ 239172 h 676097"/>
              <a:gd name="connsiteX269" fmla="*/ 372523 w 1141762"/>
              <a:gd name="connsiteY269" fmla="*/ 244316 h 676097"/>
              <a:gd name="connsiteX270" fmla="*/ 367855 w 1141762"/>
              <a:gd name="connsiteY270" fmla="*/ 244316 h 676097"/>
              <a:gd name="connsiteX271" fmla="*/ 366617 w 1141762"/>
              <a:gd name="connsiteY271" fmla="*/ 241744 h 676097"/>
              <a:gd name="connsiteX272" fmla="*/ 363569 w 1141762"/>
              <a:gd name="connsiteY272" fmla="*/ 240792 h 676097"/>
              <a:gd name="connsiteX273" fmla="*/ 360712 w 1141762"/>
              <a:gd name="connsiteY273" fmla="*/ 241554 h 676097"/>
              <a:gd name="connsiteX274" fmla="*/ 359854 w 1141762"/>
              <a:gd name="connsiteY274" fmla="*/ 243268 h 676097"/>
              <a:gd name="connsiteX275" fmla="*/ 360712 w 1141762"/>
              <a:gd name="connsiteY275" fmla="*/ 244983 h 676097"/>
              <a:gd name="connsiteX276" fmla="*/ 364141 w 1141762"/>
              <a:gd name="connsiteY276" fmla="*/ 246792 h 676097"/>
              <a:gd name="connsiteX277" fmla="*/ 369284 w 1141762"/>
              <a:gd name="connsiteY277" fmla="*/ 249650 h 676097"/>
              <a:gd name="connsiteX278" fmla="*/ 370903 w 1141762"/>
              <a:gd name="connsiteY278" fmla="*/ 253746 h 676097"/>
              <a:gd name="connsiteX279" fmla="*/ 368427 w 1141762"/>
              <a:gd name="connsiteY279" fmla="*/ 258984 h 676097"/>
              <a:gd name="connsiteX280" fmla="*/ 361664 w 1141762"/>
              <a:gd name="connsiteY280" fmla="*/ 261175 h 676097"/>
              <a:gd name="connsiteX281" fmla="*/ 356425 w 1141762"/>
              <a:gd name="connsiteY281" fmla="*/ 260223 h 676097"/>
              <a:gd name="connsiteX282" fmla="*/ 353282 w 1141762"/>
              <a:gd name="connsiteY282" fmla="*/ 257365 h 676097"/>
              <a:gd name="connsiteX283" fmla="*/ 352425 w 1141762"/>
              <a:gd name="connsiteY283" fmla="*/ 253174 h 676097"/>
              <a:gd name="connsiteX284" fmla="*/ 352901 w 1141762"/>
              <a:gd name="connsiteY284" fmla="*/ 253746 h 676097"/>
              <a:gd name="connsiteX285" fmla="*/ 357473 w 1141762"/>
              <a:gd name="connsiteY285" fmla="*/ 253746 h 676097"/>
              <a:gd name="connsiteX286" fmla="*/ 358235 w 1141762"/>
              <a:gd name="connsiteY286" fmla="*/ 256698 h 676097"/>
              <a:gd name="connsiteX287" fmla="*/ 361950 w 1141762"/>
              <a:gd name="connsiteY287" fmla="*/ 257175 h 676097"/>
              <a:gd name="connsiteX288" fmla="*/ 365379 w 1141762"/>
              <a:gd name="connsiteY288" fmla="*/ 256317 h 676097"/>
              <a:gd name="connsiteX289" fmla="*/ 366427 w 1141762"/>
              <a:gd name="connsiteY289" fmla="*/ 254317 h 676097"/>
              <a:gd name="connsiteX290" fmla="*/ 365569 w 1141762"/>
              <a:gd name="connsiteY290" fmla="*/ 252507 h 676097"/>
              <a:gd name="connsiteX291" fmla="*/ 361950 w 1141762"/>
              <a:gd name="connsiteY291" fmla="*/ 251079 h 676097"/>
              <a:gd name="connsiteX292" fmla="*/ 357949 w 1141762"/>
              <a:gd name="connsiteY292" fmla="*/ 249174 h 676097"/>
              <a:gd name="connsiteX293" fmla="*/ 355949 w 1141762"/>
              <a:gd name="connsiteY293" fmla="*/ 247078 h 676097"/>
              <a:gd name="connsiteX294" fmla="*/ 355282 w 1141762"/>
              <a:gd name="connsiteY294" fmla="*/ 244125 h 676097"/>
              <a:gd name="connsiteX295" fmla="*/ 357378 w 1141762"/>
              <a:gd name="connsiteY295" fmla="*/ 239172 h 676097"/>
              <a:gd name="connsiteX296" fmla="*/ 363664 w 1141762"/>
              <a:gd name="connsiteY296" fmla="*/ 237267 h 676097"/>
              <a:gd name="connsiteX297" fmla="*/ 273939 w 1141762"/>
              <a:gd name="connsiteY297" fmla="*/ 237267 h 676097"/>
              <a:gd name="connsiteX298" fmla="*/ 283464 w 1141762"/>
              <a:gd name="connsiteY298" fmla="*/ 246792 h 676097"/>
              <a:gd name="connsiteX299" fmla="*/ 281749 w 1141762"/>
              <a:gd name="connsiteY299" fmla="*/ 253936 h 676097"/>
              <a:gd name="connsiteX300" fmla="*/ 276987 w 1141762"/>
              <a:gd name="connsiteY300" fmla="*/ 259270 h 676097"/>
              <a:gd name="connsiteX301" fmla="*/ 270224 w 1141762"/>
              <a:gd name="connsiteY301" fmla="*/ 261175 h 676097"/>
              <a:gd name="connsiteX302" fmla="*/ 264700 w 1141762"/>
              <a:gd name="connsiteY302" fmla="*/ 259651 h 676097"/>
              <a:gd name="connsiteX303" fmla="*/ 261556 w 1141762"/>
              <a:gd name="connsiteY303" fmla="*/ 255936 h 676097"/>
              <a:gd name="connsiteX304" fmla="*/ 260699 w 1141762"/>
              <a:gd name="connsiteY304" fmla="*/ 251555 h 676097"/>
              <a:gd name="connsiteX305" fmla="*/ 260890 w 1141762"/>
              <a:gd name="connsiteY305" fmla="*/ 251936 h 676097"/>
              <a:gd name="connsiteX306" fmla="*/ 261461 w 1141762"/>
              <a:gd name="connsiteY306" fmla="*/ 247554 h 676097"/>
              <a:gd name="connsiteX307" fmla="*/ 263938 w 1141762"/>
              <a:gd name="connsiteY307" fmla="*/ 242220 h 676097"/>
              <a:gd name="connsiteX308" fmla="*/ 273939 w 1141762"/>
              <a:gd name="connsiteY308" fmla="*/ 237267 h 676097"/>
              <a:gd name="connsiteX309" fmla="*/ 239863 w 1141762"/>
              <a:gd name="connsiteY309" fmla="*/ 227087 h 676097"/>
              <a:gd name="connsiteX310" fmla="*/ 261460 w 1141762"/>
              <a:gd name="connsiteY310" fmla="*/ 228409 h 676097"/>
              <a:gd name="connsiteX311" fmla="*/ 323849 w 1141762"/>
              <a:gd name="connsiteY311" fmla="*/ 238696 h 676097"/>
              <a:gd name="connsiteX312" fmla="*/ 321373 w 1141762"/>
              <a:gd name="connsiteY312" fmla="*/ 239839 h 676097"/>
              <a:gd name="connsiteX313" fmla="*/ 262508 w 1141762"/>
              <a:gd name="connsiteY313" fmla="*/ 232029 h 676097"/>
              <a:gd name="connsiteX314" fmla="*/ 232885 w 1141762"/>
              <a:gd name="connsiteY314" fmla="*/ 236791 h 676097"/>
              <a:gd name="connsiteX315" fmla="*/ 194729 w 1141762"/>
              <a:gd name="connsiteY315" fmla="*/ 248040 h 676097"/>
              <a:gd name="connsiteX316" fmla="*/ 212026 w 1141762"/>
              <a:gd name="connsiteY316" fmla="*/ 248698 h 676097"/>
              <a:gd name="connsiteX317" fmla="*/ 233267 w 1141762"/>
              <a:gd name="connsiteY317" fmla="*/ 257461 h 676097"/>
              <a:gd name="connsiteX318" fmla="*/ 215749 w 1141762"/>
              <a:gd name="connsiteY318" fmla="*/ 254863 h 676097"/>
              <a:gd name="connsiteX319" fmla="*/ 232886 w 1141762"/>
              <a:gd name="connsiteY319" fmla="*/ 260604 h 676097"/>
              <a:gd name="connsiteX320" fmla="*/ 288512 w 1141762"/>
              <a:gd name="connsiteY320" fmla="*/ 266700 h 676097"/>
              <a:gd name="connsiteX321" fmla="*/ 415576 w 1141762"/>
              <a:gd name="connsiteY321" fmla="*/ 266986 h 676097"/>
              <a:gd name="connsiteX322" fmla="*/ 415576 w 1141762"/>
              <a:gd name="connsiteY322" fmla="*/ 268414 h 676097"/>
              <a:gd name="connsiteX323" fmla="*/ 286893 w 1141762"/>
              <a:gd name="connsiteY323" fmla="*/ 271272 h 676097"/>
              <a:gd name="connsiteX324" fmla="*/ 233267 w 1141762"/>
              <a:gd name="connsiteY324" fmla="*/ 266128 h 676097"/>
              <a:gd name="connsiteX325" fmla="*/ 212598 w 1141762"/>
              <a:gd name="connsiteY325" fmla="*/ 257175 h 676097"/>
              <a:gd name="connsiteX326" fmla="*/ 201735 w 1141762"/>
              <a:gd name="connsiteY326" fmla="*/ 254127 h 676097"/>
              <a:gd name="connsiteX327" fmla="*/ 199453 w 1141762"/>
              <a:gd name="connsiteY327" fmla="*/ 254127 h 676097"/>
              <a:gd name="connsiteX328" fmla="*/ 201055 w 1141762"/>
              <a:gd name="connsiteY328" fmla="*/ 253936 h 676097"/>
              <a:gd name="connsiteX329" fmla="*/ 199358 w 1141762"/>
              <a:gd name="connsiteY329" fmla="*/ 253460 h 676097"/>
              <a:gd name="connsiteX330" fmla="*/ 203308 w 1141762"/>
              <a:gd name="connsiteY330" fmla="*/ 253668 h 676097"/>
              <a:gd name="connsiteX331" fmla="*/ 207454 w 1141762"/>
              <a:gd name="connsiteY331" fmla="*/ 253174 h 676097"/>
              <a:gd name="connsiteX332" fmla="*/ 219932 w 1141762"/>
              <a:gd name="connsiteY332" fmla="*/ 253174 h 676097"/>
              <a:gd name="connsiteX333" fmla="*/ 206311 w 1141762"/>
              <a:gd name="connsiteY333" fmla="*/ 250793 h 676097"/>
              <a:gd name="connsiteX334" fmla="*/ 183832 w 1141762"/>
              <a:gd name="connsiteY334" fmla="*/ 250127 h 676097"/>
              <a:gd name="connsiteX335" fmla="*/ 134493 w 1141762"/>
              <a:gd name="connsiteY335" fmla="*/ 250127 h 676097"/>
              <a:gd name="connsiteX336" fmla="*/ 134383 w 1141762"/>
              <a:gd name="connsiteY336" fmla="*/ 249174 h 676097"/>
              <a:gd name="connsiteX337" fmla="*/ 133730 w 1141762"/>
              <a:gd name="connsiteY337" fmla="*/ 249174 h 676097"/>
              <a:gd name="connsiteX338" fmla="*/ 133730 w 1141762"/>
              <a:gd name="connsiteY338" fmla="*/ 247269 h 676097"/>
              <a:gd name="connsiteX339" fmla="*/ 188499 w 1141762"/>
              <a:gd name="connsiteY339" fmla="*/ 246411 h 676097"/>
              <a:gd name="connsiteX340" fmla="*/ 211740 w 1141762"/>
              <a:gd name="connsiteY340" fmla="*/ 242887 h 676097"/>
              <a:gd name="connsiteX341" fmla="*/ 228694 w 1141762"/>
              <a:gd name="connsiteY341" fmla="*/ 232124 h 676097"/>
              <a:gd name="connsiteX342" fmla="*/ 239863 w 1141762"/>
              <a:gd name="connsiteY342" fmla="*/ 227087 h 676097"/>
              <a:gd name="connsiteX343" fmla="*/ 257842 w 1141762"/>
              <a:gd name="connsiteY343" fmla="*/ 198024 h 676097"/>
              <a:gd name="connsiteX344" fmla="*/ 255460 w 1141762"/>
              <a:gd name="connsiteY344" fmla="*/ 201167 h 676097"/>
              <a:gd name="connsiteX345" fmla="*/ 259651 w 1141762"/>
              <a:gd name="connsiteY345" fmla="*/ 219265 h 676097"/>
              <a:gd name="connsiteX346" fmla="*/ 278701 w 1141762"/>
              <a:gd name="connsiteY346" fmla="*/ 230219 h 676097"/>
              <a:gd name="connsiteX347" fmla="*/ 265747 w 1141762"/>
              <a:gd name="connsiteY347" fmla="*/ 227742 h 676097"/>
              <a:gd name="connsiteX348" fmla="*/ 254889 w 1141762"/>
              <a:gd name="connsiteY348" fmla="*/ 220313 h 676097"/>
              <a:gd name="connsiteX349" fmla="*/ 252984 w 1141762"/>
              <a:gd name="connsiteY349" fmla="*/ 202406 h 676097"/>
              <a:gd name="connsiteX350" fmla="*/ 257842 w 1141762"/>
              <a:gd name="connsiteY350" fmla="*/ 198024 h 676097"/>
              <a:gd name="connsiteX351" fmla="*/ 254793 w 1141762"/>
              <a:gd name="connsiteY351" fmla="*/ 197357 h 676097"/>
              <a:gd name="connsiteX352" fmla="*/ 256126 w 1141762"/>
              <a:gd name="connsiteY352" fmla="*/ 197357 h 676097"/>
              <a:gd name="connsiteX353" fmla="*/ 246601 w 1141762"/>
              <a:gd name="connsiteY353" fmla="*/ 206882 h 676097"/>
              <a:gd name="connsiteX354" fmla="*/ 243458 w 1141762"/>
              <a:gd name="connsiteY354" fmla="*/ 222027 h 676097"/>
              <a:gd name="connsiteX355" fmla="*/ 243458 w 1141762"/>
              <a:gd name="connsiteY355" fmla="*/ 225646 h 676097"/>
              <a:gd name="connsiteX356" fmla="*/ 236505 w 1141762"/>
              <a:gd name="connsiteY356" fmla="*/ 226789 h 676097"/>
              <a:gd name="connsiteX357" fmla="*/ 238124 w 1141762"/>
              <a:gd name="connsiteY357" fmla="*/ 222884 h 676097"/>
              <a:gd name="connsiteX358" fmla="*/ 243363 w 1141762"/>
              <a:gd name="connsiteY358" fmla="*/ 206882 h 676097"/>
              <a:gd name="connsiteX359" fmla="*/ 254793 w 1141762"/>
              <a:gd name="connsiteY359" fmla="*/ 197357 h 676097"/>
              <a:gd name="connsiteX360" fmla="*/ 576167 w 1141762"/>
              <a:gd name="connsiteY360" fmla="*/ 176593 h 676097"/>
              <a:gd name="connsiteX361" fmla="*/ 576269 w 1141762"/>
              <a:gd name="connsiteY361" fmla="*/ 176784 h 676097"/>
              <a:gd name="connsiteX362" fmla="*/ 584549 w 1141762"/>
              <a:gd name="connsiteY362" fmla="*/ 176784 h 676097"/>
              <a:gd name="connsiteX363" fmla="*/ 589598 w 1141762"/>
              <a:gd name="connsiteY363" fmla="*/ 176784 h 676097"/>
              <a:gd name="connsiteX364" fmla="*/ 596639 w 1141762"/>
              <a:gd name="connsiteY364" fmla="*/ 176784 h 676097"/>
              <a:gd name="connsiteX365" fmla="*/ 596741 w 1141762"/>
              <a:gd name="connsiteY365" fmla="*/ 176593 h 676097"/>
              <a:gd name="connsiteX366" fmla="*/ 597671 w 1141762"/>
              <a:gd name="connsiteY366" fmla="*/ 176784 h 676097"/>
              <a:gd name="connsiteX367" fmla="*/ 620935 w 1141762"/>
              <a:gd name="connsiteY367" fmla="*/ 176784 h 676097"/>
              <a:gd name="connsiteX368" fmla="*/ 620935 w 1141762"/>
              <a:gd name="connsiteY368" fmla="*/ 195738 h 676097"/>
              <a:gd name="connsiteX369" fmla="*/ 635998 w 1141762"/>
              <a:gd name="connsiteY369" fmla="*/ 195738 h 676097"/>
              <a:gd name="connsiteX370" fmla="*/ 636174 w 1141762"/>
              <a:gd name="connsiteY370" fmla="*/ 195453 h 676097"/>
              <a:gd name="connsiteX371" fmla="*/ 636313 w 1141762"/>
              <a:gd name="connsiteY371" fmla="*/ 195738 h 676097"/>
              <a:gd name="connsiteX372" fmla="*/ 648843 w 1141762"/>
              <a:gd name="connsiteY372" fmla="*/ 195738 h 676097"/>
              <a:gd name="connsiteX373" fmla="*/ 648843 w 1141762"/>
              <a:gd name="connsiteY373" fmla="*/ 232029 h 676097"/>
              <a:gd name="connsiteX374" fmla="*/ 655348 w 1141762"/>
              <a:gd name="connsiteY374" fmla="*/ 232029 h 676097"/>
              <a:gd name="connsiteX375" fmla="*/ 656748 w 1141762"/>
              <a:gd name="connsiteY375" fmla="*/ 231266 h 676097"/>
              <a:gd name="connsiteX376" fmla="*/ 656710 w 1141762"/>
              <a:gd name="connsiteY376" fmla="*/ 232029 h 676097"/>
              <a:gd name="connsiteX377" fmla="*/ 660463 w 1141762"/>
              <a:gd name="connsiteY377" fmla="*/ 232029 h 676097"/>
              <a:gd name="connsiteX378" fmla="*/ 660463 w 1141762"/>
              <a:gd name="connsiteY378" fmla="*/ 266033 h 676097"/>
              <a:gd name="connsiteX379" fmla="*/ 600265 w 1141762"/>
              <a:gd name="connsiteY379" fmla="*/ 266033 h 676097"/>
              <a:gd name="connsiteX380" fmla="*/ 600265 w 1141762"/>
              <a:gd name="connsiteY380" fmla="*/ 264223 h 676097"/>
              <a:gd name="connsiteX381" fmla="*/ 600265 w 1141762"/>
              <a:gd name="connsiteY381" fmla="*/ 260794 h 676097"/>
              <a:gd name="connsiteX382" fmla="*/ 596741 w 1141762"/>
              <a:gd name="connsiteY382" fmla="*/ 260794 h 676097"/>
              <a:gd name="connsiteX383" fmla="*/ 596741 w 1141762"/>
              <a:gd name="connsiteY383" fmla="*/ 259795 h 676097"/>
              <a:gd name="connsiteX384" fmla="*/ 596550 w 1141762"/>
              <a:gd name="connsiteY384" fmla="*/ 259651 h 676097"/>
              <a:gd name="connsiteX385" fmla="*/ 596741 w 1141762"/>
              <a:gd name="connsiteY385" fmla="*/ 259342 h 676097"/>
              <a:gd name="connsiteX386" fmla="*/ 596741 w 1141762"/>
              <a:gd name="connsiteY386" fmla="*/ 257175 h 676097"/>
              <a:gd name="connsiteX387" fmla="*/ 589598 w 1141762"/>
              <a:gd name="connsiteY387" fmla="*/ 257175 h 676097"/>
              <a:gd name="connsiteX388" fmla="*/ 584549 w 1141762"/>
              <a:gd name="connsiteY388" fmla="*/ 257175 h 676097"/>
              <a:gd name="connsiteX389" fmla="*/ 577500 w 1141762"/>
              <a:gd name="connsiteY389" fmla="*/ 257175 h 676097"/>
              <a:gd name="connsiteX390" fmla="*/ 577500 w 1141762"/>
              <a:gd name="connsiteY390" fmla="*/ 260794 h 676097"/>
              <a:gd name="connsiteX391" fmla="*/ 573976 w 1141762"/>
              <a:gd name="connsiteY391" fmla="*/ 260794 h 676097"/>
              <a:gd name="connsiteX392" fmla="*/ 573976 w 1141762"/>
              <a:gd name="connsiteY392" fmla="*/ 266128 h 676097"/>
              <a:gd name="connsiteX393" fmla="*/ 513683 w 1141762"/>
              <a:gd name="connsiteY393" fmla="*/ 266128 h 676097"/>
              <a:gd name="connsiteX394" fmla="*/ 513683 w 1141762"/>
              <a:gd name="connsiteY394" fmla="*/ 232124 h 676097"/>
              <a:gd name="connsiteX395" fmla="*/ 525208 w 1141762"/>
              <a:gd name="connsiteY395" fmla="*/ 232124 h 676097"/>
              <a:gd name="connsiteX396" fmla="*/ 525208 w 1141762"/>
              <a:gd name="connsiteY396" fmla="*/ 195738 h 676097"/>
              <a:gd name="connsiteX397" fmla="*/ 553212 w 1141762"/>
              <a:gd name="connsiteY397" fmla="*/ 195738 h 676097"/>
              <a:gd name="connsiteX398" fmla="*/ 553212 w 1141762"/>
              <a:gd name="connsiteY398" fmla="*/ 176784 h 676097"/>
              <a:gd name="connsiteX399" fmla="*/ 575157 w 1141762"/>
              <a:gd name="connsiteY399" fmla="*/ 176784 h 676097"/>
              <a:gd name="connsiteX400" fmla="*/ 1084707 w 1141762"/>
              <a:gd name="connsiteY400" fmla="*/ 158877 h 676097"/>
              <a:gd name="connsiteX401" fmla="*/ 1103757 w 1141762"/>
              <a:gd name="connsiteY401" fmla="*/ 177927 h 676097"/>
              <a:gd name="connsiteX402" fmla="*/ 1084707 w 1141762"/>
              <a:gd name="connsiteY402" fmla="*/ 196977 h 676097"/>
              <a:gd name="connsiteX403" fmla="*/ 1065657 w 1141762"/>
              <a:gd name="connsiteY403" fmla="*/ 177927 h 676097"/>
              <a:gd name="connsiteX404" fmla="*/ 1084707 w 1141762"/>
              <a:gd name="connsiteY404" fmla="*/ 158877 h 676097"/>
              <a:gd name="connsiteX405" fmla="*/ 1051465 w 1141762"/>
              <a:gd name="connsiteY405" fmla="*/ 150876 h 676097"/>
              <a:gd name="connsiteX406" fmla="*/ 1051465 w 1141762"/>
              <a:gd name="connsiteY406" fmla="*/ 475107 h 676097"/>
              <a:gd name="connsiteX407" fmla="*/ 1113282 w 1141762"/>
              <a:gd name="connsiteY407" fmla="*/ 475107 h 676097"/>
              <a:gd name="connsiteX408" fmla="*/ 1113282 w 1141762"/>
              <a:gd name="connsiteY408" fmla="*/ 150876 h 676097"/>
              <a:gd name="connsiteX409" fmla="*/ 28575 w 1141762"/>
              <a:gd name="connsiteY409" fmla="*/ 150876 h 676097"/>
              <a:gd name="connsiteX410" fmla="*/ 28575 w 1141762"/>
              <a:gd name="connsiteY410" fmla="*/ 475107 h 676097"/>
              <a:gd name="connsiteX411" fmla="*/ 90678 w 1141762"/>
              <a:gd name="connsiteY411" fmla="*/ 475107 h 676097"/>
              <a:gd name="connsiteX412" fmla="*/ 90678 w 1141762"/>
              <a:gd name="connsiteY412" fmla="*/ 150876 h 676097"/>
              <a:gd name="connsiteX413" fmla="*/ 91059 w 1141762"/>
              <a:gd name="connsiteY413" fmla="*/ 87344 h 676097"/>
              <a:gd name="connsiteX414" fmla="*/ 36576 w 1141762"/>
              <a:gd name="connsiteY414" fmla="*/ 122682 h 676097"/>
              <a:gd name="connsiteX415" fmla="*/ 1096328 w 1141762"/>
              <a:gd name="connsiteY415" fmla="*/ 122682 h 676097"/>
              <a:gd name="connsiteX416" fmla="*/ 1018413 w 1141762"/>
              <a:gd name="connsiteY416" fmla="*/ 87344 h 676097"/>
              <a:gd name="connsiteX417" fmla="*/ 334804 w 1141762"/>
              <a:gd name="connsiteY417" fmla="*/ 19050 h 676097"/>
              <a:gd name="connsiteX418" fmla="*/ 221361 w 1141762"/>
              <a:gd name="connsiteY418" fmla="*/ 68580 h 676097"/>
              <a:gd name="connsiteX419" fmla="*/ 896684 w 1141762"/>
              <a:gd name="connsiteY419" fmla="*/ 68580 h 676097"/>
              <a:gd name="connsiteX420" fmla="*/ 798386 w 1141762"/>
              <a:gd name="connsiteY420" fmla="*/ 19050 h 676097"/>
              <a:gd name="connsiteX421" fmla="*/ 330708 w 1141762"/>
              <a:gd name="connsiteY421" fmla="*/ 0 h 676097"/>
              <a:gd name="connsiteX422" fmla="*/ 802958 w 1141762"/>
              <a:gd name="connsiteY422" fmla="*/ 0 h 676097"/>
              <a:gd name="connsiteX423" fmla="*/ 938594 w 1141762"/>
              <a:gd name="connsiteY423" fmla="*/ 68580 h 676097"/>
              <a:gd name="connsiteX424" fmla="*/ 1022509 w 1141762"/>
              <a:gd name="connsiteY424" fmla="*/ 68580 h 676097"/>
              <a:gd name="connsiteX425" fmla="*/ 1141000 w 1141762"/>
              <a:gd name="connsiteY425" fmla="*/ 122206 h 676097"/>
              <a:gd name="connsiteX426" fmla="*/ 1141000 w 1141762"/>
              <a:gd name="connsiteY426" fmla="*/ 122682 h 676097"/>
              <a:gd name="connsiteX427" fmla="*/ 1141762 w 1141762"/>
              <a:gd name="connsiteY427" fmla="*/ 122682 h 676097"/>
              <a:gd name="connsiteX428" fmla="*/ 1141762 w 1141762"/>
              <a:gd name="connsiteY428" fmla="*/ 641413 h 676097"/>
              <a:gd name="connsiteX429" fmla="*/ 923925 w 1141762"/>
              <a:gd name="connsiteY429" fmla="*/ 641413 h 676097"/>
              <a:gd name="connsiteX430" fmla="*/ 891385 w 1141762"/>
              <a:gd name="connsiteY430" fmla="*/ 673953 h 676097"/>
              <a:gd name="connsiteX431" fmla="*/ 830270 w 1141762"/>
              <a:gd name="connsiteY431" fmla="*/ 641413 h 676097"/>
              <a:gd name="connsiteX432" fmla="*/ 862810 w 1141762"/>
              <a:gd name="connsiteY432" fmla="*/ 580299 h 676097"/>
              <a:gd name="connsiteX433" fmla="*/ 923925 w 1141762"/>
              <a:gd name="connsiteY433" fmla="*/ 612838 h 676097"/>
              <a:gd name="connsiteX434" fmla="*/ 1032320 w 1141762"/>
              <a:gd name="connsiteY434" fmla="*/ 612838 h 676097"/>
              <a:gd name="connsiteX435" fmla="*/ 1032320 w 1141762"/>
              <a:gd name="connsiteY435" fmla="*/ 406885 h 676097"/>
              <a:gd name="connsiteX436" fmla="*/ 1032415 w 1141762"/>
              <a:gd name="connsiteY436" fmla="*/ 406908 h 676097"/>
              <a:gd name="connsiteX437" fmla="*/ 1032415 w 1141762"/>
              <a:gd name="connsiteY437" fmla="*/ 150876 h 676097"/>
              <a:gd name="connsiteX438" fmla="*/ 109728 w 1141762"/>
              <a:gd name="connsiteY438" fmla="*/ 150876 h 676097"/>
              <a:gd name="connsiteX439" fmla="*/ 109728 w 1141762"/>
              <a:gd name="connsiteY439" fmla="*/ 406813 h 676097"/>
              <a:gd name="connsiteX440" fmla="*/ 574262 w 1141762"/>
              <a:gd name="connsiteY440" fmla="*/ 356711 h 676097"/>
              <a:gd name="connsiteX441" fmla="*/ 997034 w 1141762"/>
              <a:gd name="connsiteY441" fmla="*/ 398261 h 676097"/>
              <a:gd name="connsiteX442" fmla="*/ 1031672 w 1141762"/>
              <a:gd name="connsiteY442" fmla="*/ 406727 h 676097"/>
              <a:gd name="connsiteX443" fmla="*/ 1031556 w 1141762"/>
              <a:gd name="connsiteY443" fmla="*/ 421708 h 676097"/>
              <a:gd name="connsiteX444" fmla="*/ 1031462 w 1141762"/>
              <a:gd name="connsiteY444" fmla="*/ 435102 h 676097"/>
              <a:gd name="connsiteX445" fmla="*/ 574262 w 1141762"/>
              <a:gd name="connsiteY445" fmla="*/ 384905 h 676097"/>
              <a:gd name="connsiteX446" fmla="*/ 109728 w 1141762"/>
              <a:gd name="connsiteY446" fmla="*/ 435102 h 676097"/>
              <a:gd name="connsiteX447" fmla="*/ 109728 w 1141762"/>
              <a:gd name="connsiteY447" fmla="*/ 612553 h 676097"/>
              <a:gd name="connsiteX448" fmla="*/ 677228 w 1141762"/>
              <a:gd name="connsiteY448" fmla="*/ 612553 h 676097"/>
              <a:gd name="connsiteX449" fmla="*/ 709668 w 1141762"/>
              <a:gd name="connsiteY449" fmla="*/ 580112 h 676097"/>
              <a:gd name="connsiteX450" fmla="*/ 770683 w 1141762"/>
              <a:gd name="connsiteY450" fmla="*/ 612553 h 676097"/>
              <a:gd name="connsiteX451" fmla="*/ 738243 w 1141762"/>
              <a:gd name="connsiteY451" fmla="*/ 673568 h 676097"/>
              <a:gd name="connsiteX452" fmla="*/ 677228 w 1141762"/>
              <a:gd name="connsiteY452" fmla="*/ 641128 h 676097"/>
              <a:gd name="connsiteX453" fmla="*/ 0 w 1141762"/>
              <a:gd name="connsiteY453" fmla="*/ 641128 h 676097"/>
              <a:gd name="connsiteX454" fmla="*/ 0 w 1141762"/>
              <a:gd name="connsiteY454" fmla="*/ 122682 h 676097"/>
              <a:gd name="connsiteX455" fmla="*/ 1905 w 1141762"/>
              <a:gd name="connsiteY455" fmla="*/ 122682 h 676097"/>
              <a:gd name="connsiteX456" fmla="*/ 85725 w 1141762"/>
              <a:gd name="connsiteY456" fmla="*/ 68580 h 676097"/>
              <a:gd name="connsiteX457" fmla="*/ 174403 w 1141762"/>
              <a:gd name="connsiteY457" fmla="*/ 68580 h 676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141762" h="676097">
                <a:moveTo>
                  <a:pt x="1051465" y="503682"/>
                </a:moveTo>
                <a:lnTo>
                  <a:pt x="1051465" y="612838"/>
                </a:lnTo>
                <a:lnTo>
                  <a:pt x="1113282" y="612838"/>
                </a:lnTo>
                <a:lnTo>
                  <a:pt x="1113282" y="503682"/>
                </a:lnTo>
                <a:close/>
                <a:moveTo>
                  <a:pt x="28575" y="503682"/>
                </a:moveTo>
                <a:lnTo>
                  <a:pt x="28575" y="612838"/>
                </a:lnTo>
                <a:lnTo>
                  <a:pt x="90678" y="612838"/>
                </a:lnTo>
                <a:lnTo>
                  <a:pt x="90678" y="503682"/>
                </a:lnTo>
                <a:close/>
                <a:moveTo>
                  <a:pt x="1032320" y="349377"/>
                </a:moveTo>
                <a:lnTo>
                  <a:pt x="1032320" y="406885"/>
                </a:lnTo>
                <a:lnTo>
                  <a:pt x="1031672" y="406727"/>
                </a:lnTo>
                <a:lnTo>
                  <a:pt x="1031784" y="392240"/>
                </a:lnTo>
                <a:cubicBezTo>
                  <a:pt x="1031963" y="370809"/>
                  <a:pt x="1032177" y="349377"/>
                  <a:pt x="1032320" y="349377"/>
                </a:cubicBezTo>
                <a:close/>
                <a:moveTo>
                  <a:pt x="579120" y="301561"/>
                </a:moveTo>
                <a:lnTo>
                  <a:pt x="575214" y="309467"/>
                </a:lnTo>
                <a:lnTo>
                  <a:pt x="575214" y="310039"/>
                </a:lnTo>
                <a:lnTo>
                  <a:pt x="582549" y="310039"/>
                </a:lnTo>
                <a:lnTo>
                  <a:pt x="582549" y="309467"/>
                </a:lnTo>
                <a:close/>
                <a:moveTo>
                  <a:pt x="576738" y="295751"/>
                </a:moveTo>
                <a:lnTo>
                  <a:pt x="581025" y="295751"/>
                </a:lnTo>
                <a:lnTo>
                  <a:pt x="591788" y="319278"/>
                </a:lnTo>
                <a:lnTo>
                  <a:pt x="586740" y="319278"/>
                </a:lnTo>
                <a:lnTo>
                  <a:pt x="584549" y="314325"/>
                </a:lnTo>
                <a:lnTo>
                  <a:pt x="573500" y="314801"/>
                </a:lnTo>
                <a:lnTo>
                  <a:pt x="571500" y="319468"/>
                </a:lnTo>
                <a:lnTo>
                  <a:pt x="566261" y="319468"/>
                </a:lnTo>
                <a:close/>
                <a:moveTo>
                  <a:pt x="652748" y="295656"/>
                </a:moveTo>
                <a:lnTo>
                  <a:pt x="657510" y="295656"/>
                </a:lnTo>
                <a:lnTo>
                  <a:pt x="657510" y="319373"/>
                </a:lnTo>
                <a:lnTo>
                  <a:pt x="652748" y="319373"/>
                </a:lnTo>
                <a:close/>
                <a:moveTo>
                  <a:pt x="629126" y="295656"/>
                </a:moveTo>
                <a:lnTo>
                  <a:pt x="646557" y="295656"/>
                </a:lnTo>
                <a:lnTo>
                  <a:pt x="646557" y="299942"/>
                </a:lnTo>
                <a:lnTo>
                  <a:pt x="633889" y="299942"/>
                </a:lnTo>
                <a:lnTo>
                  <a:pt x="633889" y="304800"/>
                </a:lnTo>
                <a:lnTo>
                  <a:pt x="642651" y="304800"/>
                </a:lnTo>
                <a:lnTo>
                  <a:pt x="642651" y="309181"/>
                </a:lnTo>
                <a:lnTo>
                  <a:pt x="633889" y="309181"/>
                </a:lnTo>
                <a:lnTo>
                  <a:pt x="633889" y="314992"/>
                </a:lnTo>
                <a:lnTo>
                  <a:pt x="647033" y="314992"/>
                </a:lnTo>
                <a:lnTo>
                  <a:pt x="647033" y="319278"/>
                </a:lnTo>
                <a:lnTo>
                  <a:pt x="629126" y="319278"/>
                </a:lnTo>
                <a:close/>
                <a:moveTo>
                  <a:pt x="589978" y="295656"/>
                </a:moveTo>
                <a:lnTo>
                  <a:pt x="595122" y="295656"/>
                </a:lnTo>
                <a:lnTo>
                  <a:pt x="600360" y="311944"/>
                </a:lnTo>
                <a:lnTo>
                  <a:pt x="605694" y="295656"/>
                </a:lnTo>
                <a:lnTo>
                  <a:pt x="609600" y="295656"/>
                </a:lnTo>
                <a:lnTo>
                  <a:pt x="615029" y="311944"/>
                </a:lnTo>
                <a:lnTo>
                  <a:pt x="620268" y="295656"/>
                </a:lnTo>
                <a:lnTo>
                  <a:pt x="625221" y="295656"/>
                </a:lnTo>
                <a:lnTo>
                  <a:pt x="617029" y="319373"/>
                </a:lnTo>
                <a:lnTo>
                  <a:pt x="613029" y="319373"/>
                </a:lnTo>
                <a:lnTo>
                  <a:pt x="607599" y="303752"/>
                </a:lnTo>
                <a:lnTo>
                  <a:pt x="602170" y="319373"/>
                </a:lnTo>
                <a:lnTo>
                  <a:pt x="598265" y="319373"/>
                </a:lnTo>
                <a:close/>
                <a:moveTo>
                  <a:pt x="516636" y="295656"/>
                </a:moveTo>
                <a:lnTo>
                  <a:pt x="521494" y="295656"/>
                </a:lnTo>
                <a:lnTo>
                  <a:pt x="521494" y="305181"/>
                </a:lnTo>
                <a:lnTo>
                  <a:pt x="532352" y="305181"/>
                </a:lnTo>
                <a:lnTo>
                  <a:pt x="532352" y="295656"/>
                </a:lnTo>
                <a:lnTo>
                  <a:pt x="537115" y="295656"/>
                </a:lnTo>
                <a:lnTo>
                  <a:pt x="537115" y="319373"/>
                </a:lnTo>
                <a:lnTo>
                  <a:pt x="532352" y="319373"/>
                </a:lnTo>
                <a:lnTo>
                  <a:pt x="532352" y="309753"/>
                </a:lnTo>
                <a:lnTo>
                  <a:pt x="521494" y="309753"/>
                </a:lnTo>
                <a:lnTo>
                  <a:pt x="521494" y="319373"/>
                </a:lnTo>
                <a:lnTo>
                  <a:pt x="516636" y="319373"/>
                </a:lnTo>
                <a:close/>
                <a:moveTo>
                  <a:pt x="543781" y="295275"/>
                </a:moveTo>
                <a:lnTo>
                  <a:pt x="548639" y="295275"/>
                </a:lnTo>
                <a:lnTo>
                  <a:pt x="548639" y="309086"/>
                </a:lnTo>
                <a:cubicBezTo>
                  <a:pt x="548639" y="312992"/>
                  <a:pt x="550639" y="315087"/>
                  <a:pt x="554068" y="315087"/>
                </a:cubicBezTo>
                <a:cubicBezTo>
                  <a:pt x="557497" y="315087"/>
                  <a:pt x="559402" y="313087"/>
                  <a:pt x="559402" y="309181"/>
                </a:cubicBezTo>
                <a:lnTo>
                  <a:pt x="559402" y="295275"/>
                </a:lnTo>
                <a:lnTo>
                  <a:pt x="564260" y="295275"/>
                </a:lnTo>
                <a:lnTo>
                  <a:pt x="564260" y="308610"/>
                </a:lnTo>
                <a:cubicBezTo>
                  <a:pt x="564343" y="309279"/>
                  <a:pt x="564356" y="309954"/>
                  <a:pt x="564297" y="310625"/>
                </a:cubicBezTo>
                <a:cubicBezTo>
                  <a:pt x="563835" y="315865"/>
                  <a:pt x="559213" y="319739"/>
                  <a:pt x="553973" y="319278"/>
                </a:cubicBezTo>
                <a:cubicBezTo>
                  <a:pt x="553408" y="319321"/>
                  <a:pt x="552840" y="319313"/>
                  <a:pt x="552276" y="319255"/>
                </a:cubicBezTo>
                <a:cubicBezTo>
                  <a:pt x="547044" y="318714"/>
                  <a:pt x="543240" y="314033"/>
                  <a:pt x="543781" y="308800"/>
                </a:cubicBezTo>
                <a:close/>
                <a:moveTo>
                  <a:pt x="246316" y="270414"/>
                </a:moveTo>
                <a:cubicBezTo>
                  <a:pt x="252607" y="272019"/>
                  <a:pt x="259065" y="272883"/>
                  <a:pt x="265557" y="272986"/>
                </a:cubicBezTo>
                <a:lnTo>
                  <a:pt x="265556" y="272986"/>
                </a:lnTo>
                <a:cubicBezTo>
                  <a:pt x="264634" y="279880"/>
                  <a:pt x="267744" y="286693"/>
                  <a:pt x="273557" y="290512"/>
                </a:cubicBezTo>
                <a:cubicBezTo>
                  <a:pt x="274891" y="292322"/>
                  <a:pt x="271557" y="291845"/>
                  <a:pt x="270700" y="291655"/>
                </a:cubicBezTo>
                <a:cubicBezTo>
                  <a:pt x="256222" y="287940"/>
                  <a:pt x="258127" y="274605"/>
                  <a:pt x="246316" y="270414"/>
                </a:cubicBezTo>
                <a:close/>
                <a:moveTo>
                  <a:pt x="528732" y="269271"/>
                </a:moveTo>
                <a:lnTo>
                  <a:pt x="573214" y="269271"/>
                </a:lnTo>
                <a:lnTo>
                  <a:pt x="573214" y="285845"/>
                </a:lnTo>
                <a:lnTo>
                  <a:pt x="528732" y="285845"/>
                </a:lnTo>
                <a:lnTo>
                  <a:pt x="528732" y="270795"/>
                </a:lnTo>
                <a:close/>
                <a:moveTo>
                  <a:pt x="601408" y="268890"/>
                </a:moveTo>
                <a:lnTo>
                  <a:pt x="612362" y="269271"/>
                </a:lnTo>
                <a:lnTo>
                  <a:pt x="645414" y="269271"/>
                </a:lnTo>
                <a:lnTo>
                  <a:pt x="645414" y="287654"/>
                </a:lnTo>
                <a:lnTo>
                  <a:pt x="600932" y="287654"/>
                </a:lnTo>
                <a:lnTo>
                  <a:pt x="600932" y="269271"/>
                </a:lnTo>
                <a:lnTo>
                  <a:pt x="601027" y="269271"/>
                </a:lnTo>
                <a:cubicBezTo>
                  <a:pt x="601598" y="269271"/>
                  <a:pt x="601598" y="269271"/>
                  <a:pt x="601598" y="269271"/>
                </a:cubicBezTo>
                <a:close/>
                <a:moveTo>
                  <a:pt x="327469" y="253079"/>
                </a:moveTo>
                <a:lnTo>
                  <a:pt x="327469" y="253269"/>
                </a:lnTo>
                <a:lnTo>
                  <a:pt x="326517" y="253269"/>
                </a:lnTo>
                <a:cubicBezTo>
                  <a:pt x="324954" y="253363"/>
                  <a:pt x="323429" y="253785"/>
                  <a:pt x="322040" y="254508"/>
                </a:cubicBezTo>
                <a:cubicBezTo>
                  <a:pt x="321534" y="254845"/>
                  <a:pt x="321244" y="255424"/>
                  <a:pt x="321278" y="256032"/>
                </a:cubicBezTo>
                <a:cubicBezTo>
                  <a:pt x="321248" y="256541"/>
                  <a:pt x="321459" y="257036"/>
                  <a:pt x="321849" y="257365"/>
                </a:cubicBezTo>
                <a:cubicBezTo>
                  <a:pt x="322229" y="257800"/>
                  <a:pt x="322802" y="258015"/>
                  <a:pt x="323373" y="257937"/>
                </a:cubicBezTo>
                <a:cubicBezTo>
                  <a:pt x="324042" y="257973"/>
                  <a:pt x="324706" y="257807"/>
                  <a:pt x="325278" y="257460"/>
                </a:cubicBezTo>
                <a:cubicBezTo>
                  <a:pt x="325901" y="257205"/>
                  <a:pt x="326409" y="256731"/>
                  <a:pt x="326707" y="256127"/>
                </a:cubicBezTo>
                <a:cubicBezTo>
                  <a:pt x="327089" y="255380"/>
                  <a:pt x="327346" y="254576"/>
                  <a:pt x="327469" y="253746"/>
                </a:cubicBezTo>
                <a:lnTo>
                  <a:pt x="327469" y="253269"/>
                </a:lnTo>
                <a:lnTo>
                  <a:pt x="327660" y="253269"/>
                </a:lnTo>
                <a:close/>
                <a:moveTo>
                  <a:pt x="322922" y="249040"/>
                </a:moveTo>
                <a:lnTo>
                  <a:pt x="323278" y="249078"/>
                </a:lnTo>
                <a:lnTo>
                  <a:pt x="322897" y="249078"/>
                </a:lnTo>
                <a:close/>
                <a:moveTo>
                  <a:pt x="392239" y="247269"/>
                </a:moveTo>
                <a:cubicBezTo>
                  <a:pt x="391261" y="247232"/>
                  <a:pt x="390306" y="247573"/>
                  <a:pt x="389572" y="248221"/>
                </a:cubicBezTo>
                <a:cubicBezTo>
                  <a:pt x="388699" y="248893"/>
                  <a:pt x="388064" y="249828"/>
                  <a:pt x="387763" y="250888"/>
                </a:cubicBezTo>
                <a:cubicBezTo>
                  <a:pt x="387378" y="251895"/>
                  <a:pt x="387154" y="252955"/>
                  <a:pt x="387096" y="254031"/>
                </a:cubicBezTo>
                <a:cubicBezTo>
                  <a:pt x="387040" y="255116"/>
                  <a:pt x="387417" y="256178"/>
                  <a:pt x="388144" y="256984"/>
                </a:cubicBezTo>
                <a:cubicBezTo>
                  <a:pt x="388785" y="257666"/>
                  <a:pt x="389684" y="258046"/>
                  <a:pt x="390620" y="258032"/>
                </a:cubicBezTo>
                <a:cubicBezTo>
                  <a:pt x="391874" y="258057"/>
                  <a:pt x="393056" y="257448"/>
                  <a:pt x="393763" y="256413"/>
                </a:cubicBezTo>
                <a:cubicBezTo>
                  <a:pt x="395006" y="254846"/>
                  <a:pt x="395648" y="252887"/>
                  <a:pt x="395573" y="250888"/>
                </a:cubicBezTo>
                <a:cubicBezTo>
                  <a:pt x="395642" y="249905"/>
                  <a:pt x="395297" y="248938"/>
                  <a:pt x="394620" y="248221"/>
                </a:cubicBezTo>
                <a:cubicBezTo>
                  <a:pt x="393980" y="247608"/>
                  <a:pt x="393126" y="247266"/>
                  <a:pt x="392239" y="247269"/>
                </a:cubicBezTo>
                <a:close/>
                <a:moveTo>
                  <a:pt x="309562" y="247078"/>
                </a:moveTo>
                <a:cubicBezTo>
                  <a:pt x="308633" y="247096"/>
                  <a:pt x="307746" y="247472"/>
                  <a:pt x="307086" y="248126"/>
                </a:cubicBezTo>
                <a:cubicBezTo>
                  <a:pt x="306226" y="249002"/>
                  <a:pt x="305689" y="250144"/>
                  <a:pt x="305562" y="251364"/>
                </a:cubicBezTo>
                <a:lnTo>
                  <a:pt x="312706" y="251364"/>
                </a:lnTo>
                <a:lnTo>
                  <a:pt x="312706" y="250888"/>
                </a:lnTo>
                <a:cubicBezTo>
                  <a:pt x="312771" y="249864"/>
                  <a:pt x="312467" y="248850"/>
                  <a:pt x="311848" y="248031"/>
                </a:cubicBezTo>
                <a:cubicBezTo>
                  <a:pt x="311249" y="247414"/>
                  <a:pt x="310423" y="247069"/>
                  <a:pt x="309562" y="247078"/>
                </a:cubicBezTo>
                <a:close/>
                <a:moveTo>
                  <a:pt x="412432" y="243840"/>
                </a:moveTo>
                <a:cubicBezTo>
                  <a:pt x="413185" y="243870"/>
                  <a:pt x="413926" y="244031"/>
                  <a:pt x="414623" y="244316"/>
                </a:cubicBezTo>
                <a:lnTo>
                  <a:pt x="412813" y="248031"/>
                </a:lnTo>
                <a:lnTo>
                  <a:pt x="411480" y="248031"/>
                </a:lnTo>
                <a:cubicBezTo>
                  <a:pt x="410600" y="248063"/>
                  <a:pt x="409758" y="248400"/>
                  <a:pt x="409099" y="248983"/>
                </a:cubicBezTo>
                <a:cubicBezTo>
                  <a:pt x="408245" y="249575"/>
                  <a:pt x="407583" y="250402"/>
                  <a:pt x="407194" y="251364"/>
                </a:cubicBezTo>
                <a:cubicBezTo>
                  <a:pt x="406552" y="252857"/>
                  <a:pt x="406104" y="254425"/>
                  <a:pt x="405860" y="256032"/>
                </a:cubicBezTo>
                <a:lnTo>
                  <a:pt x="404717" y="261366"/>
                </a:lnTo>
                <a:lnTo>
                  <a:pt x="400050" y="261366"/>
                </a:lnTo>
                <a:lnTo>
                  <a:pt x="403574" y="244411"/>
                </a:lnTo>
                <a:lnTo>
                  <a:pt x="403669" y="244221"/>
                </a:lnTo>
                <a:lnTo>
                  <a:pt x="407956" y="244221"/>
                </a:lnTo>
                <a:lnTo>
                  <a:pt x="407289" y="247554"/>
                </a:lnTo>
                <a:cubicBezTo>
                  <a:pt x="408940" y="245078"/>
                  <a:pt x="410654" y="243840"/>
                  <a:pt x="412432" y="243840"/>
                </a:cubicBezTo>
                <a:close/>
                <a:moveTo>
                  <a:pt x="392144" y="243840"/>
                </a:moveTo>
                <a:cubicBezTo>
                  <a:pt x="394317" y="243695"/>
                  <a:pt x="396454" y="244453"/>
                  <a:pt x="398049" y="245935"/>
                </a:cubicBezTo>
                <a:cubicBezTo>
                  <a:pt x="399513" y="247388"/>
                  <a:pt x="400276" y="249402"/>
                  <a:pt x="400145" y="251460"/>
                </a:cubicBezTo>
                <a:cubicBezTo>
                  <a:pt x="400204" y="254095"/>
                  <a:pt x="399249" y="256652"/>
                  <a:pt x="397478" y="258603"/>
                </a:cubicBezTo>
                <a:cubicBezTo>
                  <a:pt x="395704" y="260614"/>
                  <a:pt x="393107" y="261702"/>
                  <a:pt x="390429" y="261556"/>
                </a:cubicBezTo>
                <a:cubicBezTo>
                  <a:pt x="388974" y="261604"/>
                  <a:pt x="387531" y="261276"/>
                  <a:pt x="386239" y="260604"/>
                </a:cubicBezTo>
                <a:cubicBezTo>
                  <a:pt x="385042" y="260053"/>
                  <a:pt x="384068" y="259113"/>
                  <a:pt x="383476" y="257937"/>
                </a:cubicBezTo>
                <a:cubicBezTo>
                  <a:pt x="382827" y="256773"/>
                  <a:pt x="382498" y="255459"/>
                  <a:pt x="382524" y="254127"/>
                </a:cubicBezTo>
                <a:cubicBezTo>
                  <a:pt x="382374" y="251363"/>
                  <a:pt x="383334" y="248655"/>
                  <a:pt x="385191" y="246602"/>
                </a:cubicBezTo>
                <a:cubicBezTo>
                  <a:pt x="387035" y="244771"/>
                  <a:pt x="389547" y="243774"/>
                  <a:pt x="392144" y="243840"/>
                </a:cubicBezTo>
                <a:close/>
                <a:moveTo>
                  <a:pt x="347186" y="243840"/>
                </a:moveTo>
                <a:cubicBezTo>
                  <a:pt x="348375" y="243775"/>
                  <a:pt x="349540" y="244186"/>
                  <a:pt x="350425" y="244983"/>
                </a:cubicBezTo>
                <a:cubicBezTo>
                  <a:pt x="351275" y="245840"/>
                  <a:pt x="351725" y="247015"/>
                  <a:pt x="351663" y="248221"/>
                </a:cubicBezTo>
                <a:cubicBezTo>
                  <a:pt x="351577" y="249348"/>
                  <a:pt x="351385" y="250464"/>
                  <a:pt x="351091" y="251555"/>
                </a:cubicBezTo>
                <a:lnTo>
                  <a:pt x="349091" y="261080"/>
                </a:lnTo>
                <a:lnTo>
                  <a:pt x="344519" y="261080"/>
                </a:lnTo>
                <a:lnTo>
                  <a:pt x="346519" y="251555"/>
                </a:lnTo>
                <a:cubicBezTo>
                  <a:pt x="346519" y="250126"/>
                  <a:pt x="346996" y="249269"/>
                  <a:pt x="346996" y="248983"/>
                </a:cubicBezTo>
                <a:cubicBezTo>
                  <a:pt x="347014" y="248494"/>
                  <a:pt x="346843" y="248016"/>
                  <a:pt x="346519" y="247650"/>
                </a:cubicBezTo>
                <a:cubicBezTo>
                  <a:pt x="346115" y="247252"/>
                  <a:pt x="345561" y="247044"/>
                  <a:pt x="344995" y="247078"/>
                </a:cubicBezTo>
                <a:cubicBezTo>
                  <a:pt x="344257" y="247072"/>
                  <a:pt x="343532" y="247270"/>
                  <a:pt x="342900" y="247650"/>
                </a:cubicBezTo>
                <a:cubicBezTo>
                  <a:pt x="342071" y="248227"/>
                  <a:pt x="341413" y="249016"/>
                  <a:pt x="340995" y="249936"/>
                </a:cubicBezTo>
                <a:cubicBezTo>
                  <a:pt x="340429" y="251209"/>
                  <a:pt x="340044" y="252556"/>
                  <a:pt x="339852" y="253936"/>
                </a:cubicBezTo>
                <a:lnTo>
                  <a:pt x="338328" y="260889"/>
                </a:lnTo>
                <a:lnTo>
                  <a:pt x="333375" y="260889"/>
                </a:lnTo>
                <a:lnTo>
                  <a:pt x="336899" y="243935"/>
                </a:lnTo>
                <a:lnTo>
                  <a:pt x="337185" y="244221"/>
                </a:lnTo>
                <a:lnTo>
                  <a:pt x="341566" y="244221"/>
                </a:lnTo>
                <a:lnTo>
                  <a:pt x="341090" y="246411"/>
                </a:lnTo>
                <a:cubicBezTo>
                  <a:pt x="341996" y="245591"/>
                  <a:pt x="343025" y="244916"/>
                  <a:pt x="344138" y="244411"/>
                </a:cubicBezTo>
                <a:cubicBezTo>
                  <a:pt x="345109" y="244031"/>
                  <a:pt x="346143" y="243837"/>
                  <a:pt x="347186" y="243840"/>
                </a:cubicBezTo>
                <a:close/>
                <a:moveTo>
                  <a:pt x="326517" y="243840"/>
                </a:moveTo>
                <a:cubicBezTo>
                  <a:pt x="328245" y="243671"/>
                  <a:pt x="329975" y="244145"/>
                  <a:pt x="331374" y="245173"/>
                </a:cubicBezTo>
                <a:cubicBezTo>
                  <a:pt x="332376" y="245943"/>
                  <a:pt x="332944" y="247149"/>
                  <a:pt x="332898" y="248412"/>
                </a:cubicBezTo>
                <a:cubicBezTo>
                  <a:pt x="332944" y="248950"/>
                  <a:pt x="332944" y="249492"/>
                  <a:pt x="332898" y="250031"/>
                </a:cubicBezTo>
                <a:cubicBezTo>
                  <a:pt x="332899" y="250602"/>
                  <a:pt x="332899" y="252126"/>
                  <a:pt x="331946" y="254508"/>
                </a:cubicBezTo>
                <a:cubicBezTo>
                  <a:pt x="331579" y="255910"/>
                  <a:pt x="331355" y="257346"/>
                  <a:pt x="331279" y="258794"/>
                </a:cubicBezTo>
                <a:cubicBezTo>
                  <a:pt x="331156" y="259583"/>
                  <a:pt x="331156" y="260386"/>
                  <a:pt x="331279" y="261175"/>
                </a:cubicBezTo>
                <a:lnTo>
                  <a:pt x="326803" y="261175"/>
                </a:lnTo>
                <a:cubicBezTo>
                  <a:pt x="326749" y="260541"/>
                  <a:pt x="326749" y="259904"/>
                  <a:pt x="326803" y="259270"/>
                </a:cubicBezTo>
                <a:cubicBezTo>
                  <a:pt x="326175" y="260002"/>
                  <a:pt x="325395" y="260588"/>
                  <a:pt x="324517" y="260985"/>
                </a:cubicBezTo>
                <a:cubicBezTo>
                  <a:pt x="323679" y="261365"/>
                  <a:pt x="322769" y="261560"/>
                  <a:pt x="321850" y="261556"/>
                </a:cubicBezTo>
                <a:cubicBezTo>
                  <a:pt x="320568" y="261624"/>
                  <a:pt x="319320" y="261138"/>
                  <a:pt x="318421" y="260223"/>
                </a:cubicBezTo>
                <a:cubicBezTo>
                  <a:pt x="317476" y="259297"/>
                  <a:pt x="316958" y="258021"/>
                  <a:pt x="316992" y="256698"/>
                </a:cubicBezTo>
                <a:cubicBezTo>
                  <a:pt x="316956" y="255245"/>
                  <a:pt x="317505" y="253838"/>
                  <a:pt x="318516" y="252793"/>
                </a:cubicBezTo>
                <a:cubicBezTo>
                  <a:pt x="320097" y="251648"/>
                  <a:pt x="321993" y="251016"/>
                  <a:pt x="323945" y="250983"/>
                </a:cubicBezTo>
                <a:cubicBezTo>
                  <a:pt x="325426" y="250923"/>
                  <a:pt x="326895" y="250700"/>
                  <a:pt x="328326" y="250317"/>
                </a:cubicBezTo>
                <a:cubicBezTo>
                  <a:pt x="328401" y="249811"/>
                  <a:pt x="328401" y="249298"/>
                  <a:pt x="328326" y="248793"/>
                </a:cubicBezTo>
                <a:cubicBezTo>
                  <a:pt x="328315" y="248319"/>
                  <a:pt x="328109" y="247870"/>
                  <a:pt x="327755" y="247554"/>
                </a:cubicBezTo>
                <a:cubicBezTo>
                  <a:pt x="327214" y="247216"/>
                  <a:pt x="326583" y="247049"/>
                  <a:pt x="325945" y="247078"/>
                </a:cubicBezTo>
                <a:cubicBezTo>
                  <a:pt x="325200" y="247005"/>
                  <a:pt x="324454" y="247208"/>
                  <a:pt x="323850" y="247650"/>
                </a:cubicBezTo>
                <a:lnTo>
                  <a:pt x="322922" y="249040"/>
                </a:lnTo>
                <a:lnTo>
                  <a:pt x="318802" y="248602"/>
                </a:lnTo>
                <a:cubicBezTo>
                  <a:pt x="319290" y="247172"/>
                  <a:pt x="320225" y="245936"/>
                  <a:pt x="321469" y="245078"/>
                </a:cubicBezTo>
                <a:cubicBezTo>
                  <a:pt x="322990" y="244170"/>
                  <a:pt x="324748" y="243738"/>
                  <a:pt x="326517" y="243840"/>
                </a:cubicBezTo>
                <a:close/>
                <a:moveTo>
                  <a:pt x="293656" y="243840"/>
                </a:moveTo>
                <a:cubicBezTo>
                  <a:pt x="295378" y="243730"/>
                  <a:pt x="297079" y="244274"/>
                  <a:pt x="298418" y="245364"/>
                </a:cubicBezTo>
                <a:cubicBezTo>
                  <a:pt x="299639" y="246432"/>
                  <a:pt x="300391" y="247937"/>
                  <a:pt x="300514" y="249555"/>
                </a:cubicBezTo>
                <a:lnTo>
                  <a:pt x="296132" y="249555"/>
                </a:lnTo>
                <a:cubicBezTo>
                  <a:pt x="296080" y="248839"/>
                  <a:pt x="295776" y="248164"/>
                  <a:pt x="295275" y="247650"/>
                </a:cubicBezTo>
                <a:cubicBezTo>
                  <a:pt x="294767" y="247152"/>
                  <a:pt x="294081" y="246877"/>
                  <a:pt x="293370" y="246888"/>
                </a:cubicBezTo>
                <a:cubicBezTo>
                  <a:pt x="292444" y="246924"/>
                  <a:pt x="291564" y="247297"/>
                  <a:pt x="290893" y="247935"/>
                </a:cubicBezTo>
                <a:cubicBezTo>
                  <a:pt x="290044" y="248746"/>
                  <a:pt x="289420" y="249764"/>
                  <a:pt x="289083" y="250888"/>
                </a:cubicBezTo>
                <a:cubicBezTo>
                  <a:pt x="288722" y="252094"/>
                  <a:pt x="288530" y="253344"/>
                  <a:pt x="288512" y="254603"/>
                </a:cubicBezTo>
                <a:cubicBezTo>
                  <a:pt x="288481" y="255432"/>
                  <a:pt x="288752" y="256244"/>
                  <a:pt x="289274" y="256889"/>
                </a:cubicBezTo>
                <a:cubicBezTo>
                  <a:pt x="289704" y="257450"/>
                  <a:pt x="290378" y="257769"/>
                  <a:pt x="291084" y="257746"/>
                </a:cubicBezTo>
                <a:cubicBezTo>
                  <a:pt x="291864" y="257731"/>
                  <a:pt x="292611" y="257425"/>
                  <a:pt x="293179" y="256889"/>
                </a:cubicBezTo>
                <a:cubicBezTo>
                  <a:pt x="293939" y="256269"/>
                  <a:pt x="294501" y="255442"/>
                  <a:pt x="294799" y="254508"/>
                </a:cubicBezTo>
                <a:lnTo>
                  <a:pt x="294799" y="254793"/>
                </a:lnTo>
                <a:lnTo>
                  <a:pt x="299275" y="255555"/>
                </a:lnTo>
                <a:cubicBezTo>
                  <a:pt x="298662" y="257335"/>
                  <a:pt x="297535" y="258893"/>
                  <a:pt x="296037" y="260032"/>
                </a:cubicBezTo>
                <a:cubicBezTo>
                  <a:pt x="294562" y="261070"/>
                  <a:pt x="292791" y="261605"/>
                  <a:pt x="290989" y="261556"/>
                </a:cubicBezTo>
                <a:cubicBezTo>
                  <a:pt x="289084" y="261664"/>
                  <a:pt x="287220" y="260974"/>
                  <a:pt x="285845" y="259651"/>
                </a:cubicBezTo>
                <a:cubicBezTo>
                  <a:pt x="284521" y="258200"/>
                  <a:pt x="283835" y="256279"/>
                  <a:pt x="283940" y="254317"/>
                </a:cubicBezTo>
                <a:cubicBezTo>
                  <a:pt x="283943" y="252509"/>
                  <a:pt x="284333" y="250723"/>
                  <a:pt x="285083" y="249078"/>
                </a:cubicBezTo>
                <a:cubicBezTo>
                  <a:pt x="285831" y="247471"/>
                  <a:pt x="287063" y="246139"/>
                  <a:pt x="288607" y="245268"/>
                </a:cubicBezTo>
                <a:cubicBezTo>
                  <a:pt x="290123" y="244329"/>
                  <a:pt x="291872" y="243834"/>
                  <a:pt x="293656" y="243840"/>
                </a:cubicBezTo>
                <a:close/>
                <a:moveTo>
                  <a:pt x="309943" y="243459"/>
                </a:moveTo>
                <a:cubicBezTo>
                  <a:pt x="311791" y="243357"/>
                  <a:pt x="313593" y="244050"/>
                  <a:pt x="314896" y="245364"/>
                </a:cubicBezTo>
                <a:cubicBezTo>
                  <a:pt x="316156" y="246884"/>
                  <a:pt x="316802" y="248821"/>
                  <a:pt x="316706" y="250793"/>
                </a:cubicBezTo>
                <a:cubicBezTo>
                  <a:pt x="316809" y="251774"/>
                  <a:pt x="316809" y="252764"/>
                  <a:pt x="316706" y="253746"/>
                </a:cubicBezTo>
                <a:lnTo>
                  <a:pt x="316611" y="254127"/>
                </a:lnTo>
                <a:lnTo>
                  <a:pt x="304800" y="254127"/>
                </a:lnTo>
                <a:cubicBezTo>
                  <a:pt x="304763" y="255151"/>
                  <a:pt x="305141" y="256147"/>
                  <a:pt x="305848" y="256889"/>
                </a:cubicBezTo>
                <a:cubicBezTo>
                  <a:pt x="306460" y="257556"/>
                  <a:pt x="307323" y="257936"/>
                  <a:pt x="308229" y="257937"/>
                </a:cubicBezTo>
                <a:cubicBezTo>
                  <a:pt x="309778" y="257934"/>
                  <a:pt x="311172" y="256992"/>
                  <a:pt x="311753" y="255555"/>
                </a:cubicBezTo>
                <a:lnTo>
                  <a:pt x="315849" y="256222"/>
                </a:lnTo>
                <a:cubicBezTo>
                  <a:pt x="315198" y="257777"/>
                  <a:pt x="314062" y="259081"/>
                  <a:pt x="312610" y="259937"/>
                </a:cubicBezTo>
                <a:cubicBezTo>
                  <a:pt x="311276" y="260789"/>
                  <a:pt x="309716" y="261220"/>
                  <a:pt x="308133" y="261175"/>
                </a:cubicBezTo>
                <a:cubicBezTo>
                  <a:pt x="306081" y="261270"/>
                  <a:pt x="304082" y="260512"/>
                  <a:pt x="302609" y="259080"/>
                </a:cubicBezTo>
                <a:cubicBezTo>
                  <a:pt x="301122" y="257558"/>
                  <a:pt x="300329" y="255490"/>
                  <a:pt x="300418" y="253365"/>
                </a:cubicBezTo>
                <a:cubicBezTo>
                  <a:pt x="300389" y="251123"/>
                  <a:pt x="301054" y="248927"/>
                  <a:pt x="302323" y="247078"/>
                </a:cubicBezTo>
                <a:cubicBezTo>
                  <a:pt x="304100" y="244676"/>
                  <a:pt x="306958" y="243318"/>
                  <a:pt x="309943" y="243459"/>
                </a:cubicBezTo>
                <a:close/>
                <a:moveTo>
                  <a:pt x="273558" y="241363"/>
                </a:moveTo>
                <a:cubicBezTo>
                  <a:pt x="271197" y="241384"/>
                  <a:pt x="269023" y="242652"/>
                  <a:pt x="267843" y="244697"/>
                </a:cubicBezTo>
                <a:cubicBezTo>
                  <a:pt x="266370" y="246820"/>
                  <a:pt x="265603" y="249353"/>
                  <a:pt x="265652" y="251936"/>
                </a:cubicBezTo>
                <a:cubicBezTo>
                  <a:pt x="265597" y="253403"/>
                  <a:pt x="266108" y="254836"/>
                  <a:pt x="267081" y="255936"/>
                </a:cubicBezTo>
                <a:cubicBezTo>
                  <a:pt x="268058" y="257056"/>
                  <a:pt x="269503" y="257655"/>
                  <a:pt x="270986" y="257556"/>
                </a:cubicBezTo>
                <a:cubicBezTo>
                  <a:pt x="272323" y="257542"/>
                  <a:pt x="273623" y="257109"/>
                  <a:pt x="274701" y="256317"/>
                </a:cubicBezTo>
                <a:cubicBezTo>
                  <a:pt x="276008" y="255295"/>
                  <a:pt x="277026" y="253949"/>
                  <a:pt x="277653" y="252412"/>
                </a:cubicBezTo>
                <a:cubicBezTo>
                  <a:pt x="278466" y="250819"/>
                  <a:pt x="278890" y="249057"/>
                  <a:pt x="278892" y="247269"/>
                </a:cubicBezTo>
                <a:cubicBezTo>
                  <a:pt x="278946" y="245698"/>
                  <a:pt x="278401" y="244166"/>
                  <a:pt x="277368" y="242982"/>
                </a:cubicBezTo>
                <a:cubicBezTo>
                  <a:pt x="276388" y="241923"/>
                  <a:pt x="275001" y="241333"/>
                  <a:pt x="273558" y="241363"/>
                </a:cubicBezTo>
                <a:close/>
                <a:moveTo>
                  <a:pt x="382333" y="238315"/>
                </a:moveTo>
                <a:lnTo>
                  <a:pt x="381095" y="244221"/>
                </a:lnTo>
                <a:lnTo>
                  <a:pt x="383857" y="244221"/>
                </a:lnTo>
                <a:lnTo>
                  <a:pt x="383191" y="247650"/>
                </a:lnTo>
                <a:lnTo>
                  <a:pt x="380333" y="247650"/>
                </a:lnTo>
                <a:lnTo>
                  <a:pt x="378904" y="254698"/>
                </a:lnTo>
                <a:cubicBezTo>
                  <a:pt x="378851" y="255459"/>
                  <a:pt x="378851" y="256223"/>
                  <a:pt x="378904" y="256984"/>
                </a:cubicBezTo>
                <a:cubicBezTo>
                  <a:pt x="378809" y="257229"/>
                  <a:pt x="378809" y="257501"/>
                  <a:pt x="378904" y="257746"/>
                </a:cubicBezTo>
                <a:cubicBezTo>
                  <a:pt x="379308" y="257865"/>
                  <a:pt x="379738" y="257865"/>
                  <a:pt x="380143" y="257746"/>
                </a:cubicBezTo>
                <a:lnTo>
                  <a:pt x="381667" y="257746"/>
                </a:lnTo>
                <a:lnTo>
                  <a:pt x="380905" y="261175"/>
                </a:lnTo>
                <a:cubicBezTo>
                  <a:pt x="380114" y="261275"/>
                  <a:pt x="379314" y="261275"/>
                  <a:pt x="378523" y="261175"/>
                </a:cubicBezTo>
                <a:cubicBezTo>
                  <a:pt x="377271" y="261308"/>
                  <a:pt x="376014" y="260969"/>
                  <a:pt x="374999" y="260223"/>
                </a:cubicBezTo>
                <a:cubicBezTo>
                  <a:pt x="374221" y="259603"/>
                  <a:pt x="373795" y="258643"/>
                  <a:pt x="373856" y="257651"/>
                </a:cubicBezTo>
                <a:cubicBezTo>
                  <a:pt x="373959" y="256464"/>
                  <a:pt x="374150" y="255286"/>
                  <a:pt x="374428" y="254127"/>
                </a:cubicBezTo>
                <a:lnTo>
                  <a:pt x="375856" y="247269"/>
                </a:lnTo>
                <a:lnTo>
                  <a:pt x="373570" y="247650"/>
                </a:lnTo>
                <a:lnTo>
                  <a:pt x="374237" y="244221"/>
                </a:lnTo>
                <a:lnTo>
                  <a:pt x="376523" y="244221"/>
                </a:lnTo>
                <a:lnTo>
                  <a:pt x="377095" y="241554"/>
                </a:lnTo>
                <a:close/>
                <a:moveTo>
                  <a:pt x="363664" y="237267"/>
                </a:moveTo>
                <a:cubicBezTo>
                  <a:pt x="365951" y="237114"/>
                  <a:pt x="368217" y="237790"/>
                  <a:pt x="370046" y="239172"/>
                </a:cubicBezTo>
                <a:cubicBezTo>
                  <a:pt x="371491" y="240513"/>
                  <a:pt x="372376" y="242350"/>
                  <a:pt x="372523" y="244316"/>
                </a:cubicBezTo>
                <a:lnTo>
                  <a:pt x="367855" y="244316"/>
                </a:lnTo>
                <a:cubicBezTo>
                  <a:pt x="367849" y="243316"/>
                  <a:pt x="367394" y="242372"/>
                  <a:pt x="366617" y="241744"/>
                </a:cubicBezTo>
                <a:cubicBezTo>
                  <a:pt x="365767" y="241037"/>
                  <a:pt x="364671" y="240694"/>
                  <a:pt x="363569" y="240792"/>
                </a:cubicBezTo>
                <a:cubicBezTo>
                  <a:pt x="362558" y="240715"/>
                  <a:pt x="361550" y="240983"/>
                  <a:pt x="360712" y="241554"/>
                </a:cubicBezTo>
                <a:cubicBezTo>
                  <a:pt x="360153" y="241942"/>
                  <a:pt x="359830" y="242588"/>
                  <a:pt x="359854" y="243268"/>
                </a:cubicBezTo>
                <a:cubicBezTo>
                  <a:pt x="359862" y="243941"/>
                  <a:pt x="360178" y="244573"/>
                  <a:pt x="360712" y="244983"/>
                </a:cubicBezTo>
                <a:cubicBezTo>
                  <a:pt x="361779" y="245720"/>
                  <a:pt x="362930" y="246327"/>
                  <a:pt x="364141" y="246792"/>
                </a:cubicBezTo>
                <a:cubicBezTo>
                  <a:pt x="365993" y="247473"/>
                  <a:pt x="367728" y="248437"/>
                  <a:pt x="369284" y="249650"/>
                </a:cubicBezTo>
                <a:cubicBezTo>
                  <a:pt x="370368" y="250732"/>
                  <a:pt x="370955" y="252215"/>
                  <a:pt x="370903" y="253746"/>
                </a:cubicBezTo>
                <a:cubicBezTo>
                  <a:pt x="370934" y="255781"/>
                  <a:pt x="370019" y="257716"/>
                  <a:pt x="368427" y="258984"/>
                </a:cubicBezTo>
                <a:cubicBezTo>
                  <a:pt x="366540" y="260560"/>
                  <a:pt x="364117" y="261345"/>
                  <a:pt x="361664" y="261175"/>
                </a:cubicBezTo>
                <a:cubicBezTo>
                  <a:pt x="359870" y="261235"/>
                  <a:pt x="358084" y="260911"/>
                  <a:pt x="356425" y="260223"/>
                </a:cubicBezTo>
                <a:cubicBezTo>
                  <a:pt x="355054" y="259701"/>
                  <a:pt x="353932" y="258680"/>
                  <a:pt x="353282" y="257365"/>
                </a:cubicBezTo>
                <a:cubicBezTo>
                  <a:pt x="352682" y="256051"/>
                  <a:pt x="352389" y="254618"/>
                  <a:pt x="352425" y="253174"/>
                </a:cubicBezTo>
                <a:lnTo>
                  <a:pt x="352901" y="253746"/>
                </a:lnTo>
                <a:lnTo>
                  <a:pt x="357473" y="253746"/>
                </a:lnTo>
                <a:cubicBezTo>
                  <a:pt x="357464" y="254780"/>
                  <a:pt x="357727" y="255798"/>
                  <a:pt x="358235" y="256698"/>
                </a:cubicBezTo>
                <a:cubicBezTo>
                  <a:pt x="359363" y="257337"/>
                  <a:pt x="360697" y="257508"/>
                  <a:pt x="361950" y="257175"/>
                </a:cubicBezTo>
                <a:cubicBezTo>
                  <a:pt x="363157" y="257287"/>
                  <a:pt x="364366" y="256985"/>
                  <a:pt x="365379" y="256317"/>
                </a:cubicBezTo>
                <a:cubicBezTo>
                  <a:pt x="366007" y="255839"/>
                  <a:pt x="366391" y="255106"/>
                  <a:pt x="366427" y="254317"/>
                </a:cubicBezTo>
                <a:cubicBezTo>
                  <a:pt x="366421" y="253617"/>
                  <a:pt x="366107" y="252955"/>
                  <a:pt x="365569" y="252507"/>
                </a:cubicBezTo>
                <a:lnTo>
                  <a:pt x="361950" y="251079"/>
                </a:lnTo>
                <a:cubicBezTo>
                  <a:pt x="360584" y="250515"/>
                  <a:pt x="359248" y="249879"/>
                  <a:pt x="357949" y="249174"/>
                </a:cubicBezTo>
                <a:cubicBezTo>
                  <a:pt x="357166" y="248597"/>
                  <a:pt x="356489" y="247887"/>
                  <a:pt x="355949" y="247078"/>
                </a:cubicBezTo>
                <a:cubicBezTo>
                  <a:pt x="355474" y="246169"/>
                  <a:pt x="355244" y="245151"/>
                  <a:pt x="355282" y="244125"/>
                </a:cubicBezTo>
                <a:cubicBezTo>
                  <a:pt x="355217" y="242246"/>
                  <a:pt x="355984" y="240434"/>
                  <a:pt x="357378" y="239172"/>
                </a:cubicBezTo>
                <a:cubicBezTo>
                  <a:pt x="359181" y="237812"/>
                  <a:pt x="361409" y="237137"/>
                  <a:pt x="363664" y="237267"/>
                </a:cubicBezTo>
                <a:close/>
                <a:moveTo>
                  <a:pt x="273939" y="237267"/>
                </a:moveTo>
                <a:cubicBezTo>
                  <a:pt x="279199" y="237267"/>
                  <a:pt x="283464" y="241532"/>
                  <a:pt x="283464" y="246792"/>
                </a:cubicBezTo>
                <a:cubicBezTo>
                  <a:pt x="283461" y="249275"/>
                  <a:pt x="282874" y="251723"/>
                  <a:pt x="281749" y="253936"/>
                </a:cubicBezTo>
                <a:cubicBezTo>
                  <a:pt x="280694" y="256126"/>
                  <a:pt x="279043" y="257974"/>
                  <a:pt x="276987" y="259270"/>
                </a:cubicBezTo>
                <a:cubicBezTo>
                  <a:pt x="274961" y="260540"/>
                  <a:pt x="272614" y="261201"/>
                  <a:pt x="270224" y="261175"/>
                </a:cubicBezTo>
                <a:cubicBezTo>
                  <a:pt x="268275" y="261206"/>
                  <a:pt x="266357" y="260677"/>
                  <a:pt x="264700" y="259651"/>
                </a:cubicBezTo>
                <a:cubicBezTo>
                  <a:pt x="263311" y="258747"/>
                  <a:pt x="262218" y="257455"/>
                  <a:pt x="261556" y="255936"/>
                </a:cubicBezTo>
                <a:cubicBezTo>
                  <a:pt x="260990" y="254545"/>
                  <a:pt x="260699" y="253057"/>
                  <a:pt x="260699" y="251555"/>
                </a:cubicBezTo>
                <a:lnTo>
                  <a:pt x="260890" y="251936"/>
                </a:lnTo>
                <a:cubicBezTo>
                  <a:pt x="260898" y="250457"/>
                  <a:pt x="261090" y="248986"/>
                  <a:pt x="261461" y="247554"/>
                </a:cubicBezTo>
                <a:cubicBezTo>
                  <a:pt x="261975" y="245648"/>
                  <a:pt x="262813" y="243843"/>
                  <a:pt x="263938" y="242220"/>
                </a:cubicBezTo>
                <a:cubicBezTo>
                  <a:pt x="266243" y="239012"/>
                  <a:pt x="269990" y="237157"/>
                  <a:pt x="273939" y="237267"/>
                </a:cubicBezTo>
                <a:close/>
                <a:moveTo>
                  <a:pt x="239863" y="227087"/>
                </a:moveTo>
                <a:cubicBezTo>
                  <a:pt x="244697" y="226433"/>
                  <a:pt x="251269" y="226837"/>
                  <a:pt x="261460" y="228409"/>
                </a:cubicBezTo>
                <a:cubicBezTo>
                  <a:pt x="281844" y="231552"/>
                  <a:pt x="309943" y="236601"/>
                  <a:pt x="323849" y="238696"/>
                </a:cubicBezTo>
                <a:cubicBezTo>
                  <a:pt x="325278" y="238696"/>
                  <a:pt x="325373" y="240125"/>
                  <a:pt x="321373" y="239839"/>
                </a:cubicBezTo>
                <a:cubicBezTo>
                  <a:pt x="308133" y="238791"/>
                  <a:pt x="275843" y="233743"/>
                  <a:pt x="262508" y="232029"/>
                </a:cubicBezTo>
                <a:cubicBezTo>
                  <a:pt x="242125" y="229457"/>
                  <a:pt x="239458" y="232029"/>
                  <a:pt x="232885" y="236791"/>
                </a:cubicBezTo>
                <a:lnTo>
                  <a:pt x="194729" y="248040"/>
                </a:lnTo>
                <a:lnTo>
                  <a:pt x="212026" y="248698"/>
                </a:lnTo>
                <a:cubicBezTo>
                  <a:pt x="219837" y="249745"/>
                  <a:pt x="231076" y="251174"/>
                  <a:pt x="233267" y="257461"/>
                </a:cubicBezTo>
                <a:lnTo>
                  <a:pt x="215749" y="254863"/>
                </a:lnTo>
                <a:lnTo>
                  <a:pt x="232886" y="260604"/>
                </a:lnTo>
                <a:cubicBezTo>
                  <a:pt x="251175" y="264508"/>
                  <a:pt x="269812" y="266551"/>
                  <a:pt x="288512" y="266700"/>
                </a:cubicBezTo>
                <a:cubicBezTo>
                  <a:pt x="310420" y="267748"/>
                  <a:pt x="402812" y="264509"/>
                  <a:pt x="415576" y="266986"/>
                </a:cubicBezTo>
                <a:cubicBezTo>
                  <a:pt x="419005" y="267557"/>
                  <a:pt x="417576" y="268414"/>
                  <a:pt x="415576" y="268414"/>
                </a:cubicBezTo>
                <a:cubicBezTo>
                  <a:pt x="396335" y="267462"/>
                  <a:pt x="319659" y="270700"/>
                  <a:pt x="286893" y="271272"/>
                </a:cubicBezTo>
                <a:cubicBezTo>
                  <a:pt x="268866" y="272041"/>
                  <a:pt x="250819" y="270310"/>
                  <a:pt x="233267" y="266128"/>
                </a:cubicBezTo>
                <a:cubicBezTo>
                  <a:pt x="226093" y="263849"/>
                  <a:pt x="219168" y="260849"/>
                  <a:pt x="212598" y="257175"/>
                </a:cubicBezTo>
                <a:lnTo>
                  <a:pt x="201735" y="254127"/>
                </a:lnTo>
                <a:lnTo>
                  <a:pt x="199453" y="254127"/>
                </a:lnTo>
                <a:lnTo>
                  <a:pt x="201055" y="253936"/>
                </a:lnTo>
                <a:lnTo>
                  <a:pt x="199358" y="253460"/>
                </a:lnTo>
                <a:lnTo>
                  <a:pt x="203308" y="253668"/>
                </a:lnTo>
                <a:lnTo>
                  <a:pt x="207454" y="253174"/>
                </a:lnTo>
                <a:cubicBezTo>
                  <a:pt x="211610" y="252937"/>
                  <a:pt x="215776" y="252937"/>
                  <a:pt x="219932" y="253174"/>
                </a:cubicBezTo>
                <a:cubicBezTo>
                  <a:pt x="215480" y="251940"/>
                  <a:pt x="210918" y="251142"/>
                  <a:pt x="206311" y="250793"/>
                </a:cubicBezTo>
                <a:cubicBezTo>
                  <a:pt x="198840" y="250093"/>
                  <a:pt x="191332" y="249870"/>
                  <a:pt x="183832" y="250127"/>
                </a:cubicBezTo>
                <a:lnTo>
                  <a:pt x="134493" y="250127"/>
                </a:lnTo>
                <a:lnTo>
                  <a:pt x="134383" y="249174"/>
                </a:lnTo>
                <a:lnTo>
                  <a:pt x="133730" y="249174"/>
                </a:lnTo>
                <a:cubicBezTo>
                  <a:pt x="130968" y="249174"/>
                  <a:pt x="131063" y="247173"/>
                  <a:pt x="133730" y="247269"/>
                </a:cubicBezTo>
                <a:cubicBezTo>
                  <a:pt x="137826" y="247269"/>
                  <a:pt x="178783" y="246411"/>
                  <a:pt x="188499" y="246411"/>
                </a:cubicBezTo>
                <a:cubicBezTo>
                  <a:pt x="196386" y="246511"/>
                  <a:pt x="204237" y="245320"/>
                  <a:pt x="211740" y="242887"/>
                </a:cubicBezTo>
                <a:cubicBezTo>
                  <a:pt x="217849" y="240077"/>
                  <a:pt x="223552" y="236457"/>
                  <a:pt x="228694" y="232124"/>
                </a:cubicBezTo>
                <a:cubicBezTo>
                  <a:pt x="231933" y="229457"/>
                  <a:pt x="235029" y="227742"/>
                  <a:pt x="239863" y="227087"/>
                </a:cubicBezTo>
                <a:close/>
                <a:moveTo>
                  <a:pt x="257842" y="198024"/>
                </a:moveTo>
                <a:cubicBezTo>
                  <a:pt x="258127" y="198596"/>
                  <a:pt x="256984" y="198024"/>
                  <a:pt x="255460" y="201167"/>
                </a:cubicBezTo>
                <a:cubicBezTo>
                  <a:pt x="252696" y="207462"/>
                  <a:pt x="254402" y="214826"/>
                  <a:pt x="259651" y="219265"/>
                </a:cubicBezTo>
                <a:cubicBezTo>
                  <a:pt x="265364" y="223927"/>
                  <a:pt x="271798" y="227627"/>
                  <a:pt x="278701" y="230219"/>
                </a:cubicBezTo>
                <a:cubicBezTo>
                  <a:pt x="274606" y="229552"/>
                  <a:pt x="265747" y="227742"/>
                  <a:pt x="265747" y="227742"/>
                </a:cubicBezTo>
                <a:cubicBezTo>
                  <a:pt x="261406" y="226534"/>
                  <a:pt x="257588" y="223921"/>
                  <a:pt x="254889" y="220313"/>
                </a:cubicBezTo>
                <a:cubicBezTo>
                  <a:pt x="251295" y="215039"/>
                  <a:pt x="250580" y="208317"/>
                  <a:pt x="252984" y="202406"/>
                </a:cubicBezTo>
                <a:cubicBezTo>
                  <a:pt x="254603" y="199358"/>
                  <a:pt x="257556" y="197453"/>
                  <a:pt x="257842" y="198024"/>
                </a:cubicBezTo>
                <a:close/>
                <a:moveTo>
                  <a:pt x="254793" y="197357"/>
                </a:moveTo>
                <a:cubicBezTo>
                  <a:pt x="256698" y="196214"/>
                  <a:pt x="256793" y="197357"/>
                  <a:pt x="256126" y="197357"/>
                </a:cubicBezTo>
                <a:cubicBezTo>
                  <a:pt x="251950" y="199342"/>
                  <a:pt x="248586" y="202706"/>
                  <a:pt x="246601" y="206882"/>
                </a:cubicBezTo>
                <a:cubicBezTo>
                  <a:pt x="243957" y="211463"/>
                  <a:pt x="242855" y="216772"/>
                  <a:pt x="243458" y="222027"/>
                </a:cubicBezTo>
                <a:cubicBezTo>
                  <a:pt x="243458" y="224694"/>
                  <a:pt x="243458" y="225170"/>
                  <a:pt x="243458" y="225646"/>
                </a:cubicBezTo>
                <a:cubicBezTo>
                  <a:pt x="241088" y="225565"/>
                  <a:pt x="238725" y="225954"/>
                  <a:pt x="236505" y="226789"/>
                </a:cubicBezTo>
                <a:cubicBezTo>
                  <a:pt x="237426" y="225681"/>
                  <a:pt x="237991" y="224319"/>
                  <a:pt x="238124" y="222884"/>
                </a:cubicBezTo>
                <a:cubicBezTo>
                  <a:pt x="238683" y="217232"/>
                  <a:pt x="240471" y="211770"/>
                  <a:pt x="243363" y="206882"/>
                </a:cubicBezTo>
                <a:cubicBezTo>
                  <a:pt x="246176" y="202673"/>
                  <a:pt x="250145" y="199365"/>
                  <a:pt x="254793" y="197357"/>
                </a:cubicBezTo>
                <a:close/>
                <a:moveTo>
                  <a:pt x="576167" y="176593"/>
                </a:moveTo>
                <a:lnTo>
                  <a:pt x="576269" y="176784"/>
                </a:lnTo>
                <a:lnTo>
                  <a:pt x="584549" y="176784"/>
                </a:lnTo>
                <a:lnTo>
                  <a:pt x="589598" y="176784"/>
                </a:lnTo>
                <a:lnTo>
                  <a:pt x="596639" y="176784"/>
                </a:lnTo>
                <a:lnTo>
                  <a:pt x="596741" y="176593"/>
                </a:lnTo>
                <a:lnTo>
                  <a:pt x="597671" y="176784"/>
                </a:lnTo>
                <a:lnTo>
                  <a:pt x="620935" y="176784"/>
                </a:lnTo>
                <a:lnTo>
                  <a:pt x="620935" y="195738"/>
                </a:lnTo>
                <a:lnTo>
                  <a:pt x="635998" y="195738"/>
                </a:lnTo>
                <a:lnTo>
                  <a:pt x="636174" y="195453"/>
                </a:lnTo>
                <a:lnTo>
                  <a:pt x="636313" y="195738"/>
                </a:lnTo>
                <a:lnTo>
                  <a:pt x="648843" y="195738"/>
                </a:lnTo>
                <a:lnTo>
                  <a:pt x="648843" y="232029"/>
                </a:lnTo>
                <a:lnTo>
                  <a:pt x="655348" y="232029"/>
                </a:lnTo>
                <a:lnTo>
                  <a:pt x="656748" y="231266"/>
                </a:lnTo>
                <a:lnTo>
                  <a:pt x="656710" y="232029"/>
                </a:lnTo>
                <a:lnTo>
                  <a:pt x="660463" y="232029"/>
                </a:lnTo>
                <a:lnTo>
                  <a:pt x="660463" y="266033"/>
                </a:lnTo>
                <a:lnTo>
                  <a:pt x="600265" y="266033"/>
                </a:lnTo>
                <a:lnTo>
                  <a:pt x="600265" y="264223"/>
                </a:lnTo>
                <a:lnTo>
                  <a:pt x="600265" y="260794"/>
                </a:lnTo>
                <a:lnTo>
                  <a:pt x="596741" y="260794"/>
                </a:lnTo>
                <a:lnTo>
                  <a:pt x="596741" y="259795"/>
                </a:lnTo>
                <a:lnTo>
                  <a:pt x="596550" y="259651"/>
                </a:lnTo>
                <a:lnTo>
                  <a:pt x="596741" y="259342"/>
                </a:lnTo>
                <a:lnTo>
                  <a:pt x="596741" y="257175"/>
                </a:lnTo>
                <a:lnTo>
                  <a:pt x="589598" y="257175"/>
                </a:lnTo>
                <a:lnTo>
                  <a:pt x="584549" y="257175"/>
                </a:lnTo>
                <a:lnTo>
                  <a:pt x="577500" y="257175"/>
                </a:lnTo>
                <a:lnTo>
                  <a:pt x="577500" y="260794"/>
                </a:lnTo>
                <a:lnTo>
                  <a:pt x="573976" y="260794"/>
                </a:lnTo>
                <a:lnTo>
                  <a:pt x="573976" y="266128"/>
                </a:lnTo>
                <a:lnTo>
                  <a:pt x="513683" y="266128"/>
                </a:lnTo>
                <a:lnTo>
                  <a:pt x="513683" y="232124"/>
                </a:lnTo>
                <a:lnTo>
                  <a:pt x="525208" y="232124"/>
                </a:lnTo>
                <a:lnTo>
                  <a:pt x="525208" y="195738"/>
                </a:lnTo>
                <a:lnTo>
                  <a:pt x="553212" y="195738"/>
                </a:lnTo>
                <a:lnTo>
                  <a:pt x="553212" y="176784"/>
                </a:lnTo>
                <a:lnTo>
                  <a:pt x="575157" y="176784"/>
                </a:lnTo>
                <a:close/>
                <a:moveTo>
                  <a:pt x="1084707" y="158877"/>
                </a:moveTo>
                <a:cubicBezTo>
                  <a:pt x="1095228" y="158877"/>
                  <a:pt x="1103757" y="167406"/>
                  <a:pt x="1103757" y="177927"/>
                </a:cubicBezTo>
                <a:cubicBezTo>
                  <a:pt x="1103757" y="188448"/>
                  <a:pt x="1095228" y="196977"/>
                  <a:pt x="1084707" y="196977"/>
                </a:cubicBezTo>
                <a:cubicBezTo>
                  <a:pt x="1074186" y="196977"/>
                  <a:pt x="1065657" y="188448"/>
                  <a:pt x="1065657" y="177927"/>
                </a:cubicBezTo>
                <a:cubicBezTo>
                  <a:pt x="1065657" y="167406"/>
                  <a:pt x="1074186" y="158877"/>
                  <a:pt x="1084707" y="158877"/>
                </a:cubicBezTo>
                <a:close/>
                <a:moveTo>
                  <a:pt x="1051465" y="150876"/>
                </a:moveTo>
                <a:lnTo>
                  <a:pt x="1051465" y="475107"/>
                </a:lnTo>
                <a:lnTo>
                  <a:pt x="1113282" y="475107"/>
                </a:lnTo>
                <a:lnTo>
                  <a:pt x="1113282" y="150876"/>
                </a:lnTo>
                <a:close/>
                <a:moveTo>
                  <a:pt x="28575" y="150876"/>
                </a:moveTo>
                <a:lnTo>
                  <a:pt x="28575" y="475107"/>
                </a:lnTo>
                <a:lnTo>
                  <a:pt x="90678" y="475107"/>
                </a:lnTo>
                <a:lnTo>
                  <a:pt x="90678" y="150876"/>
                </a:lnTo>
                <a:close/>
                <a:moveTo>
                  <a:pt x="91059" y="87344"/>
                </a:moveTo>
                <a:lnTo>
                  <a:pt x="36576" y="122682"/>
                </a:lnTo>
                <a:lnTo>
                  <a:pt x="1096328" y="122682"/>
                </a:lnTo>
                <a:lnTo>
                  <a:pt x="1018413" y="87344"/>
                </a:lnTo>
                <a:close/>
                <a:moveTo>
                  <a:pt x="334804" y="19050"/>
                </a:moveTo>
                <a:lnTo>
                  <a:pt x="221361" y="68580"/>
                </a:lnTo>
                <a:lnTo>
                  <a:pt x="896684" y="68580"/>
                </a:lnTo>
                <a:lnTo>
                  <a:pt x="798386" y="19050"/>
                </a:lnTo>
                <a:close/>
                <a:moveTo>
                  <a:pt x="330708" y="0"/>
                </a:moveTo>
                <a:lnTo>
                  <a:pt x="802958" y="0"/>
                </a:lnTo>
                <a:lnTo>
                  <a:pt x="938594" y="68580"/>
                </a:lnTo>
                <a:lnTo>
                  <a:pt x="1022509" y="68580"/>
                </a:lnTo>
                <a:lnTo>
                  <a:pt x="1141000" y="122206"/>
                </a:lnTo>
                <a:lnTo>
                  <a:pt x="1141000" y="122682"/>
                </a:lnTo>
                <a:lnTo>
                  <a:pt x="1141762" y="122682"/>
                </a:lnTo>
                <a:lnTo>
                  <a:pt x="1141762" y="641413"/>
                </a:lnTo>
                <a:lnTo>
                  <a:pt x="923925" y="641413"/>
                </a:lnTo>
                <a:cubicBezTo>
                  <a:pt x="919170" y="656999"/>
                  <a:pt x="906971" y="669198"/>
                  <a:pt x="891385" y="673953"/>
                </a:cubicBezTo>
                <a:cubicBezTo>
                  <a:pt x="865523" y="681844"/>
                  <a:pt x="838161" y="667276"/>
                  <a:pt x="830270" y="641413"/>
                </a:cubicBezTo>
                <a:cubicBezTo>
                  <a:pt x="822380" y="615551"/>
                  <a:pt x="836948" y="588189"/>
                  <a:pt x="862810" y="580299"/>
                </a:cubicBezTo>
                <a:cubicBezTo>
                  <a:pt x="888672" y="572408"/>
                  <a:pt x="916034" y="586976"/>
                  <a:pt x="923925" y="612838"/>
                </a:cubicBezTo>
                <a:lnTo>
                  <a:pt x="1032320" y="612838"/>
                </a:lnTo>
                <a:lnTo>
                  <a:pt x="1032320" y="406885"/>
                </a:lnTo>
                <a:lnTo>
                  <a:pt x="1032415" y="406908"/>
                </a:lnTo>
                <a:lnTo>
                  <a:pt x="1032415" y="150876"/>
                </a:lnTo>
                <a:lnTo>
                  <a:pt x="109728" y="150876"/>
                </a:lnTo>
                <a:lnTo>
                  <a:pt x="109728" y="406813"/>
                </a:lnTo>
                <a:cubicBezTo>
                  <a:pt x="143447" y="405098"/>
                  <a:pt x="251936" y="356711"/>
                  <a:pt x="574262" y="356711"/>
                </a:cubicBezTo>
                <a:cubicBezTo>
                  <a:pt x="816007" y="356711"/>
                  <a:pt x="940683" y="383875"/>
                  <a:pt x="997034" y="398261"/>
                </a:cubicBezTo>
                <a:lnTo>
                  <a:pt x="1031672" y="406727"/>
                </a:lnTo>
                <a:lnTo>
                  <a:pt x="1031556" y="421708"/>
                </a:lnTo>
                <a:cubicBezTo>
                  <a:pt x="1031498" y="429744"/>
                  <a:pt x="1031462" y="435102"/>
                  <a:pt x="1031462" y="435102"/>
                </a:cubicBezTo>
                <a:cubicBezTo>
                  <a:pt x="1029176" y="434912"/>
                  <a:pt x="909257" y="384905"/>
                  <a:pt x="574262" y="384905"/>
                </a:cubicBezTo>
                <a:cubicBezTo>
                  <a:pt x="246126" y="384905"/>
                  <a:pt x="130207" y="434054"/>
                  <a:pt x="109728" y="435102"/>
                </a:cubicBezTo>
                <a:lnTo>
                  <a:pt x="109728" y="612553"/>
                </a:lnTo>
                <a:lnTo>
                  <a:pt x="677228" y="612553"/>
                </a:lnTo>
                <a:cubicBezTo>
                  <a:pt x="681977" y="597020"/>
                  <a:pt x="694135" y="584862"/>
                  <a:pt x="709668" y="580112"/>
                </a:cubicBezTo>
                <a:cubicBezTo>
                  <a:pt x="735475" y="572222"/>
                  <a:pt x="762792" y="586746"/>
                  <a:pt x="770683" y="612553"/>
                </a:cubicBezTo>
                <a:cubicBezTo>
                  <a:pt x="778574" y="638360"/>
                  <a:pt x="764050" y="665677"/>
                  <a:pt x="738243" y="673568"/>
                </a:cubicBezTo>
                <a:cubicBezTo>
                  <a:pt x="712436" y="681459"/>
                  <a:pt x="685118" y="666935"/>
                  <a:pt x="677228" y="641128"/>
                </a:cubicBezTo>
                <a:lnTo>
                  <a:pt x="0" y="641128"/>
                </a:lnTo>
                <a:lnTo>
                  <a:pt x="0" y="122682"/>
                </a:lnTo>
                <a:lnTo>
                  <a:pt x="1905" y="122682"/>
                </a:lnTo>
                <a:lnTo>
                  <a:pt x="85725" y="68580"/>
                </a:lnTo>
                <a:lnTo>
                  <a:pt x="174403" y="6858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uawei Sans" panose="020C0503030203020204" pitchFamily="34" charset="0"/>
              <a:cs typeface="Huawei Sans" panose="020C0503030203020204" pitchFamily="34" charset="0"/>
              <a:sym typeface="+mn-lt"/>
            </a:endParaRPr>
          </a:p>
        </p:txBody>
      </p:sp>
      <p:sp>
        <p:nvSpPr>
          <p:cNvPr id="8" name="标题 7"/>
          <p:cNvSpPr>
            <a:spLocks noGrp="1"/>
          </p:cNvSpPr>
          <p:nvPr>
            <p:ph type="title"/>
          </p:nvPr>
        </p:nvSpPr>
        <p:spPr/>
        <p:txBody>
          <a:bodyPr/>
          <a:lstStyle/>
          <a:p>
            <a:r>
              <a:rPr u="none" dirty="0">
                <a:latin typeface="+mj-ea"/>
                <a:ea typeface="+mj-ea"/>
                <a:cs typeface="Huawei Sans" panose="020C0503030203020204" pitchFamily="34" charset="0"/>
              </a:rPr>
              <a:t>Positioning of Multipathing Software</a:t>
            </a:r>
          </a:p>
        </p:txBody>
      </p:sp>
      <p:grpSp>
        <p:nvGrpSpPr>
          <p:cNvPr id="3" name="组合 29"/>
          <p:cNvGrpSpPr>
            <a:grpSpLocks/>
          </p:cNvGrpSpPr>
          <p:nvPr/>
        </p:nvGrpSpPr>
        <p:grpSpPr bwMode="auto">
          <a:xfrm>
            <a:off x="1069975" y="4332288"/>
            <a:ext cx="1944688" cy="649287"/>
            <a:chOff x="3131840" y="3291830"/>
            <a:chExt cx="2016224" cy="648072"/>
          </a:xfrm>
        </p:grpSpPr>
        <p:sp>
          <p:nvSpPr>
            <p:cNvPr id="4" name="矩形 3"/>
            <p:cNvSpPr/>
            <p:nvPr/>
          </p:nvSpPr>
          <p:spPr bwMode="auto">
            <a:xfrm>
              <a:off x="3204259" y="3363133"/>
              <a:ext cx="1943805" cy="576769"/>
            </a:xfrm>
            <a:prstGeom prst="rect">
              <a:avLst/>
            </a:prstGeom>
            <a:gradFill flip="none" rotWithShape="1">
              <a:gsLst>
                <a:gs pos="0">
                  <a:schemeClr val="bg2">
                    <a:lumMod val="40000"/>
                    <a:lumOff val="60000"/>
                  </a:schemeClr>
                </a:gs>
                <a:gs pos="53000">
                  <a:srgbClr val="D4DEFF"/>
                </a:gs>
                <a:gs pos="83000">
                  <a:srgbClr val="D4DEFF"/>
                </a:gs>
                <a:gs pos="100000">
                  <a:srgbClr val="96AB94"/>
                </a:gs>
              </a:gsLst>
              <a:lin ang="5400000" scaled="0"/>
              <a:tileRect/>
            </a:gradFill>
            <a:ln>
              <a:solidFill>
                <a:schemeClr val="tx1"/>
              </a:solid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5" name="矩形 4"/>
            <p:cNvSpPr/>
            <p:nvPr/>
          </p:nvSpPr>
          <p:spPr bwMode="auto">
            <a:xfrm>
              <a:off x="3131840" y="3291830"/>
              <a:ext cx="1943805" cy="576769"/>
            </a:xfrm>
            <a:prstGeom prst="rect">
              <a:avLst/>
            </a:prstGeom>
            <a:gradFill flip="none" rotWithShape="1">
              <a:gsLst>
                <a:gs pos="0">
                  <a:schemeClr val="bg2">
                    <a:lumMod val="40000"/>
                    <a:lumOff val="60000"/>
                  </a:schemeClr>
                </a:gs>
                <a:gs pos="53000">
                  <a:srgbClr val="D4DEFF"/>
                </a:gs>
                <a:gs pos="83000">
                  <a:srgbClr val="D4DEFF"/>
                </a:gs>
                <a:gs pos="100000">
                  <a:srgbClr val="96AB94"/>
                </a:gs>
              </a:gsLst>
              <a:lin ang="5400000" scaled="0"/>
              <a:tileRect/>
            </a:gradFill>
            <a:ln>
              <a:solidFill>
                <a:schemeClr val="tx1"/>
              </a:solid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grpSp>
      <p:sp>
        <p:nvSpPr>
          <p:cNvPr id="6" name="Text Box 636"/>
          <p:cNvSpPr txBox="1">
            <a:spLocks noChangeArrowheads="1"/>
          </p:cNvSpPr>
          <p:nvPr/>
        </p:nvSpPr>
        <p:spPr bwMode="auto">
          <a:xfrm>
            <a:off x="1214438" y="2024892"/>
            <a:ext cx="1647825" cy="217239"/>
          </a:xfrm>
          <a:prstGeom prst="rect">
            <a:avLst/>
          </a:prstGeom>
          <a:noFill/>
          <a:ln w="12700">
            <a:noFill/>
            <a:miter lim="800000"/>
            <a:headEnd/>
            <a:tailEnd/>
          </a:ln>
        </p:spPr>
        <p:txBody>
          <a:bodyPr lIns="45720" rIns="45720" anchor="ctr">
            <a:spAutoFit/>
          </a:bodyPr>
          <a:lstStyle/>
          <a:p>
            <a:pPr algn="ctr">
              <a:lnSpc>
                <a:spcPct val="60000"/>
              </a:lnSpc>
              <a:spcBef>
                <a:spcPct val="50000"/>
              </a:spcBef>
              <a:defRPr/>
            </a:pPr>
            <a:r>
              <a:rPr sz="1200" u="none">
                <a:latin typeface="Huawei Sans" panose="020C0503030203020204" pitchFamily="34" charset="0"/>
                <a:cs typeface="Huawei Sans" panose="020C0503030203020204" pitchFamily="34" charset="0"/>
              </a:rPr>
              <a:t>Server</a:t>
            </a:r>
            <a:endParaRPr lang="en-US" altLang="zh-CN" sz="1200" dirty="0">
              <a:latin typeface="Huawei Sans" panose="020C0503030203020204" pitchFamily="34" charset="0"/>
              <a:cs typeface="Huawei Sans" panose="020C0503030203020204" pitchFamily="34" charset="0"/>
              <a:sym typeface="+mn-lt"/>
            </a:endParaRPr>
          </a:p>
        </p:txBody>
      </p:sp>
      <p:sp>
        <p:nvSpPr>
          <p:cNvPr id="7" name="Line 41"/>
          <p:cNvSpPr>
            <a:spLocks noChangeShapeType="1"/>
          </p:cNvSpPr>
          <p:nvPr/>
        </p:nvSpPr>
        <p:spPr bwMode="auto">
          <a:xfrm rot="10800000" flipV="1">
            <a:off x="2078038" y="3181350"/>
            <a:ext cx="0" cy="358775"/>
          </a:xfrm>
          <a:prstGeom prst="line">
            <a:avLst/>
          </a:prstGeom>
          <a:ln>
            <a:solidFill>
              <a:srgbClr val="0070C0"/>
            </a:solidFill>
            <a:headEnd/>
            <a:tailEnd/>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zh-CN" altLang="en-US">
              <a:latin typeface="Huawei Sans" panose="020C0503030203020204" pitchFamily="34" charset="0"/>
              <a:cs typeface="Huawei Sans" panose="020C0503030203020204" pitchFamily="34" charset="0"/>
              <a:sym typeface="+mn-lt"/>
            </a:endParaRPr>
          </a:p>
        </p:txBody>
      </p:sp>
      <p:sp>
        <p:nvSpPr>
          <p:cNvPr id="10" name="AutoShape 38"/>
          <p:cNvSpPr>
            <a:spLocks noChangeArrowheads="1"/>
          </p:cNvSpPr>
          <p:nvPr/>
        </p:nvSpPr>
        <p:spPr bwMode="auto">
          <a:xfrm>
            <a:off x="1790700" y="4405313"/>
            <a:ext cx="358775" cy="358775"/>
          </a:xfrm>
          <a:prstGeom prst="can">
            <a:avLst>
              <a:gd name="adj" fmla="val 25847"/>
            </a:avLst>
          </a:prstGeom>
          <a:gradFill rotWithShape="0">
            <a:gsLst>
              <a:gs pos="0">
                <a:srgbClr val="5E9EFF"/>
              </a:gs>
              <a:gs pos="39999">
                <a:srgbClr val="85C2FF"/>
              </a:gs>
              <a:gs pos="70000">
                <a:srgbClr val="C4D6EB"/>
              </a:gs>
              <a:gs pos="100000">
                <a:srgbClr val="FFEBFA"/>
              </a:gs>
            </a:gsLst>
            <a:lin ang="0"/>
          </a:gradFill>
          <a:ln w="6350">
            <a:solidFill>
              <a:schemeClr val="tx1"/>
            </a:solidFill>
            <a:round/>
            <a:headEnd/>
            <a:tailEnd/>
          </a:ln>
        </p:spPr>
        <p:txBody>
          <a:bodyPr wrap="none" anchor="ctr"/>
          <a:lstStyle/>
          <a:p>
            <a:pPr algn="ctr"/>
            <a:r>
              <a:rPr sz="1200" u="none">
                <a:latin typeface="Huawei Sans" panose="020C0503030203020204" pitchFamily="34" charset="0"/>
                <a:cs typeface="Huawei Sans" panose="020C0503030203020204" pitchFamily="34" charset="0"/>
              </a:rPr>
              <a:t>LUN</a:t>
            </a:r>
            <a:endParaRPr lang="zh-CN" altLang="en-US" sz="1200" dirty="0">
              <a:latin typeface="Huawei Sans" panose="020C0503030203020204" pitchFamily="34" charset="0"/>
              <a:cs typeface="Huawei Sans" panose="020C0503030203020204" pitchFamily="34" charset="0"/>
              <a:sym typeface="+mn-lt"/>
            </a:endParaRPr>
          </a:p>
        </p:txBody>
      </p:sp>
      <p:sp>
        <p:nvSpPr>
          <p:cNvPr id="11" name="AutoShape 38"/>
          <p:cNvSpPr>
            <a:spLocks noChangeArrowheads="1"/>
          </p:cNvSpPr>
          <p:nvPr/>
        </p:nvSpPr>
        <p:spPr bwMode="auto">
          <a:xfrm>
            <a:off x="2366963" y="4405313"/>
            <a:ext cx="358775" cy="358775"/>
          </a:xfrm>
          <a:prstGeom prst="can">
            <a:avLst>
              <a:gd name="adj" fmla="val 25847"/>
            </a:avLst>
          </a:prstGeom>
          <a:gradFill rotWithShape="0">
            <a:gsLst>
              <a:gs pos="0">
                <a:srgbClr val="5E9EFF"/>
              </a:gs>
              <a:gs pos="39999">
                <a:srgbClr val="85C2FF"/>
              </a:gs>
              <a:gs pos="70000">
                <a:srgbClr val="C4D6EB"/>
              </a:gs>
              <a:gs pos="100000">
                <a:srgbClr val="FFEBFA"/>
              </a:gs>
            </a:gsLst>
            <a:lin ang="0"/>
          </a:gradFill>
          <a:ln w="6350">
            <a:solidFill>
              <a:schemeClr val="tx1"/>
            </a:solidFill>
            <a:round/>
            <a:headEnd/>
            <a:tailEnd/>
          </a:ln>
        </p:spPr>
        <p:txBody>
          <a:bodyPr wrap="none" anchor="ctr"/>
          <a:lstStyle/>
          <a:p>
            <a:pPr algn="ctr"/>
            <a:r>
              <a:rPr sz="1200" u="none">
                <a:latin typeface="Huawei Sans" panose="020C0503030203020204" pitchFamily="34" charset="0"/>
                <a:cs typeface="Huawei Sans" panose="020C0503030203020204" pitchFamily="34" charset="0"/>
              </a:rPr>
              <a:t>LUN</a:t>
            </a:r>
            <a:endParaRPr lang="zh-CN" altLang="en-US" sz="1200" dirty="0">
              <a:latin typeface="Huawei Sans" panose="020C0503030203020204" pitchFamily="34" charset="0"/>
              <a:cs typeface="Huawei Sans" panose="020C0503030203020204" pitchFamily="34" charset="0"/>
              <a:sym typeface="+mn-lt"/>
            </a:endParaRPr>
          </a:p>
        </p:txBody>
      </p:sp>
      <p:sp>
        <p:nvSpPr>
          <p:cNvPr id="12" name="AutoShape 38"/>
          <p:cNvSpPr>
            <a:spLocks noChangeArrowheads="1"/>
          </p:cNvSpPr>
          <p:nvPr/>
        </p:nvSpPr>
        <p:spPr bwMode="auto">
          <a:xfrm>
            <a:off x="1214438" y="4405313"/>
            <a:ext cx="360362" cy="358775"/>
          </a:xfrm>
          <a:prstGeom prst="can">
            <a:avLst>
              <a:gd name="adj" fmla="val 25847"/>
            </a:avLst>
          </a:prstGeom>
          <a:gradFill rotWithShape="0">
            <a:gsLst>
              <a:gs pos="0">
                <a:srgbClr val="5E9EFF"/>
              </a:gs>
              <a:gs pos="39999">
                <a:srgbClr val="85C2FF"/>
              </a:gs>
              <a:gs pos="70000">
                <a:srgbClr val="C4D6EB"/>
              </a:gs>
              <a:gs pos="100000">
                <a:srgbClr val="FFEBFA"/>
              </a:gs>
            </a:gsLst>
            <a:lin ang="0"/>
          </a:gradFill>
          <a:ln w="6350">
            <a:solidFill>
              <a:schemeClr val="tx1"/>
            </a:solidFill>
            <a:round/>
            <a:headEnd/>
            <a:tailEnd/>
          </a:ln>
        </p:spPr>
        <p:txBody>
          <a:bodyPr wrap="none" anchor="ctr"/>
          <a:lstStyle/>
          <a:p>
            <a:pPr algn="ctr"/>
            <a:r>
              <a:rPr sz="1200" u="none">
                <a:latin typeface="Huawei Sans" panose="020C0503030203020204" pitchFamily="34" charset="0"/>
                <a:cs typeface="Huawei Sans" panose="020C0503030203020204" pitchFamily="34" charset="0"/>
              </a:rPr>
              <a:t>LUN</a:t>
            </a:r>
            <a:endParaRPr lang="zh-CN" altLang="en-US" sz="1200" dirty="0">
              <a:latin typeface="Huawei Sans" panose="020C0503030203020204" pitchFamily="34" charset="0"/>
              <a:cs typeface="Huawei Sans" panose="020C0503030203020204" pitchFamily="34" charset="0"/>
              <a:sym typeface="+mn-lt"/>
            </a:endParaRPr>
          </a:p>
        </p:txBody>
      </p:sp>
      <p:sp>
        <p:nvSpPr>
          <p:cNvPr id="13" name="Text Box 636"/>
          <p:cNvSpPr txBox="1">
            <a:spLocks noChangeArrowheads="1"/>
          </p:cNvSpPr>
          <p:nvPr/>
        </p:nvSpPr>
        <p:spPr bwMode="auto">
          <a:xfrm>
            <a:off x="1146174" y="5871583"/>
            <a:ext cx="1647825" cy="217239"/>
          </a:xfrm>
          <a:prstGeom prst="rect">
            <a:avLst/>
          </a:prstGeom>
          <a:noFill/>
          <a:ln w="12700">
            <a:noFill/>
            <a:miter lim="800000"/>
            <a:headEnd/>
            <a:tailEnd/>
          </a:ln>
        </p:spPr>
        <p:txBody>
          <a:bodyPr lIns="45720" rIns="45720" anchor="ctr">
            <a:spAutoFit/>
          </a:bodyPr>
          <a:lstStyle/>
          <a:p>
            <a:pPr algn="ctr">
              <a:lnSpc>
                <a:spcPct val="60000"/>
              </a:lnSpc>
              <a:spcBef>
                <a:spcPct val="50000"/>
              </a:spcBef>
              <a:defRPr/>
            </a:pPr>
            <a:r>
              <a:rPr sz="1200" u="none">
                <a:latin typeface="Huawei Sans" panose="020C0503030203020204" pitchFamily="34" charset="0"/>
                <a:cs typeface="Huawei Sans" panose="020C0503030203020204" pitchFamily="34" charset="0"/>
              </a:rPr>
              <a:t>Storage system</a:t>
            </a:r>
            <a:endParaRPr lang="en-US" altLang="zh-CN" sz="1200" dirty="0">
              <a:latin typeface="Huawei Sans" panose="020C0503030203020204" pitchFamily="34" charset="0"/>
              <a:cs typeface="Huawei Sans" panose="020C0503030203020204" pitchFamily="34" charset="0"/>
              <a:sym typeface="+mn-lt"/>
            </a:endParaRPr>
          </a:p>
        </p:txBody>
      </p:sp>
      <p:grpSp>
        <p:nvGrpSpPr>
          <p:cNvPr id="14" name="组合 95"/>
          <p:cNvGrpSpPr>
            <a:grpSpLocks/>
          </p:cNvGrpSpPr>
          <p:nvPr/>
        </p:nvGrpSpPr>
        <p:grpSpPr bwMode="auto">
          <a:xfrm>
            <a:off x="1933575" y="3540125"/>
            <a:ext cx="360363" cy="431800"/>
            <a:chOff x="1331640" y="3435846"/>
            <a:chExt cx="516417" cy="543496"/>
          </a:xfrm>
        </p:grpSpPr>
        <p:sp>
          <p:nvSpPr>
            <p:cNvPr id="15" name="Freeform 16"/>
            <p:cNvSpPr>
              <a:spLocks/>
            </p:cNvSpPr>
            <p:nvPr/>
          </p:nvSpPr>
          <p:spPr bwMode="auto">
            <a:xfrm>
              <a:off x="1433024" y="3535505"/>
              <a:ext cx="231837" cy="179378"/>
            </a:xfrm>
            <a:custGeom>
              <a:avLst/>
              <a:gdLst>
                <a:gd name="T0" fmla="*/ 2147483647 w 654"/>
                <a:gd name="T1" fmla="*/ 2147483647 h 505"/>
                <a:gd name="T2" fmla="*/ 2147483647 w 654"/>
                <a:gd name="T3" fmla="*/ 2147483647 h 505"/>
                <a:gd name="T4" fmla="*/ 2147483647 w 654"/>
                <a:gd name="T5" fmla="*/ 2147483647 h 505"/>
                <a:gd name="T6" fmla="*/ 2147483647 w 654"/>
                <a:gd name="T7" fmla="*/ 2147483647 h 505"/>
                <a:gd name="T8" fmla="*/ 2147483647 w 654"/>
                <a:gd name="T9" fmla="*/ 2147483647 h 505"/>
                <a:gd name="T10" fmla="*/ 2147483647 w 654"/>
                <a:gd name="T11" fmla="*/ 2147483647 h 505"/>
                <a:gd name="T12" fmla="*/ 2147483647 w 654"/>
                <a:gd name="T13" fmla="*/ 2147483647 h 505"/>
                <a:gd name="T14" fmla="*/ 2147483647 w 654"/>
                <a:gd name="T15" fmla="*/ 2147483647 h 505"/>
                <a:gd name="T16" fmla="*/ 2147483647 w 654"/>
                <a:gd name="T17" fmla="*/ 2147483647 h 505"/>
                <a:gd name="T18" fmla="*/ 2147483647 w 654"/>
                <a:gd name="T19" fmla="*/ 2147483647 h 505"/>
                <a:gd name="T20" fmla="*/ 2147483647 w 654"/>
                <a:gd name="T21" fmla="*/ 2147483647 h 505"/>
                <a:gd name="T22" fmla="*/ 2147483647 w 654"/>
                <a:gd name="T23" fmla="*/ 2147483647 h 505"/>
                <a:gd name="T24" fmla="*/ 2147483647 w 654"/>
                <a:gd name="T25" fmla="*/ 0 h 505"/>
                <a:gd name="T26" fmla="*/ 2147483647 w 654"/>
                <a:gd name="T27" fmla="*/ 2147483647 h 505"/>
                <a:gd name="T28" fmla="*/ 2147483647 w 654"/>
                <a:gd name="T29" fmla="*/ 2147483647 h 505"/>
                <a:gd name="T30" fmla="*/ 2147483647 w 654"/>
                <a:gd name="T31" fmla="*/ 2147483647 h 505"/>
                <a:gd name="T32" fmla="*/ 2147483647 w 654"/>
                <a:gd name="T33" fmla="*/ 2147483647 h 505"/>
                <a:gd name="T34" fmla="*/ 2147483647 w 654"/>
                <a:gd name="T35" fmla="*/ 2147483647 h 505"/>
                <a:gd name="T36" fmla="*/ 2147483647 w 654"/>
                <a:gd name="T37" fmla="*/ 2147483647 h 505"/>
                <a:gd name="T38" fmla="*/ 2147483647 w 654"/>
                <a:gd name="T39" fmla="*/ 2147483647 h 505"/>
                <a:gd name="T40" fmla="*/ 2147483647 w 654"/>
                <a:gd name="T41" fmla="*/ 2147483647 h 505"/>
                <a:gd name="T42" fmla="*/ 2147483647 w 654"/>
                <a:gd name="T43" fmla="*/ 2147483647 h 505"/>
                <a:gd name="T44" fmla="*/ 2147483647 w 654"/>
                <a:gd name="T45" fmla="*/ 2147483647 h 505"/>
                <a:gd name="T46" fmla="*/ 2147483647 w 654"/>
                <a:gd name="T47" fmla="*/ 2147483647 h 505"/>
                <a:gd name="T48" fmla="*/ 2147483647 w 654"/>
                <a:gd name="T49" fmla="*/ 2147483647 h 505"/>
                <a:gd name="T50" fmla="*/ 2147483647 w 654"/>
                <a:gd name="T51" fmla="*/ 2147483647 h 505"/>
                <a:gd name="T52" fmla="*/ 2147483647 w 654"/>
                <a:gd name="T53" fmla="*/ 2147483647 h 505"/>
                <a:gd name="T54" fmla="*/ 2147483647 w 654"/>
                <a:gd name="T55" fmla="*/ 2147483647 h 505"/>
                <a:gd name="T56" fmla="*/ 2147483647 w 654"/>
                <a:gd name="T57" fmla="*/ 2147483647 h 505"/>
                <a:gd name="T58" fmla="*/ 2147483647 w 654"/>
                <a:gd name="T59" fmla="*/ 2147483647 h 505"/>
                <a:gd name="T60" fmla="*/ 2147483647 w 654"/>
                <a:gd name="T61" fmla="*/ 2147483647 h 505"/>
                <a:gd name="T62" fmla="*/ 2147483647 w 654"/>
                <a:gd name="T63" fmla="*/ 2147483647 h 505"/>
                <a:gd name="T64" fmla="*/ 2147483647 w 654"/>
                <a:gd name="T65" fmla="*/ 2147483647 h 505"/>
                <a:gd name="T66" fmla="*/ 2147483647 w 654"/>
                <a:gd name="T67" fmla="*/ 2147483647 h 505"/>
                <a:gd name="T68" fmla="*/ 2147483647 w 654"/>
                <a:gd name="T69" fmla="*/ 2147483647 h 505"/>
                <a:gd name="T70" fmla="*/ 2147483647 w 654"/>
                <a:gd name="T71" fmla="*/ 2147483647 h 505"/>
                <a:gd name="T72" fmla="*/ 2147483647 w 654"/>
                <a:gd name="T73" fmla="*/ 2147483647 h 505"/>
                <a:gd name="T74" fmla="*/ 2147483647 w 654"/>
                <a:gd name="T75" fmla="*/ 2147483647 h 505"/>
                <a:gd name="T76" fmla="*/ 2147483647 w 654"/>
                <a:gd name="T77" fmla="*/ 2147483647 h 505"/>
                <a:gd name="T78" fmla="*/ 2147483647 w 654"/>
                <a:gd name="T79" fmla="*/ 2147483647 h 505"/>
                <a:gd name="T80" fmla="*/ 2147483647 w 654"/>
                <a:gd name="T81" fmla="*/ 2147483647 h 505"/>
                <a:gd name="T82" fmla="*/ 2147483647 w 654"/>
                <a:gd name="T83" fmla="*/ 2147483647 h 505"/>
                <a:gd name="T84" fmla="*/ 2147483647 w 654"/>
                <a:gd name="T85" fmla="*/ 2147483647 h 505"/>
                <a:gd name="T86" fmla="*/ 2147483647 w 654"/>
                <a:gd name="T87" fmla="*/ 2147483647 h 505"/>
                <a:gd name="T88" fmla="*/ 2147483647 w 654"/>
                <a:gd name="T89" fmla="*/ 2147483647 h 505"/>
                <a:gd name="T90" fmla="*/ 2147483647 w 654"/>
                <a:gd name="T91" fmla="*/ 2147483647 h 505"/>
                <a:gd name="T92" fmla="*/ 2147483647 w 654"/>
                <a:gd name="T93" fmla="*/ 2147483647 h 505"/>
                <a:gd name="T94" fmla="*/ 2147483647 w 654"/>
                <a:gd name="T95" fmla="*/ 2147483647 h 505"/>
                <a:gd name="T96" fmla="*/ 2147483647 w 654"/>
                <a:gd name="T97" fmla="*/ 2147483647 h 505"/>
                <a:gd name="T98" fmla="*/ 2147483647 w 654"/>
                <a:gd name="T99" fmla="*/ 2147483647 h 505"/>
                <a:gd name="T100" fmla="*/ 2147483647 w 654"/>
                <a:gd name="T101" fmla="*/ 2147483647 h 505"/>
                <a:gd name="T102" fmla="*/ 2147483647 w 654"/>
                <a:gd name="T103" fmla="*/ 2147483647 h 505"/>
                <a:gd name="T104" fmla="*/ 2147483647 w 654"/>
                <a:gd name="T105" fmla="*/ 2147483647 h 505"/>
                <a:gd name="T106" fmla="*/ 2147483647 w 654"/>
                <a:gd name="T107" fmla="*/ 2147483647 h 505"/>
                <a:gd name="T108" fmla="*/ 2147483647 w 654"/>
                <a:gd name="T109" fmla="*/ 2147483647 h 505"/>
                <a:gd name="T110" fmla="*/ 2147483647 w 654"/>
                <a:gd name="T111" fmla="*/ 2147483647 h 50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54"/>
                <a:gd name="T169" fmla="*/ 0 h 505"/>
                <a:gd name="T170" fmla="*/ 654 w 654"/>
                <a:gd name="T171" fmla="*/ 505 h 50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54" h="505">
                  <a:moveTo>
                    <a:pt x="55" y="241"/>
                  </a:moveTo>
                  <a:lnTo>
                    <a:pt x="55" y="239"/>
                  </a:lnTo>
                  <a:lnTo>
                    <a:pt x="55" y="233"/>
                  </a:lnTo>
                  <a:lnTo>
                    <a:pt x="55" y="228"/>
                  </a:lnTo>
                  <a:lnTo>
                    <a:pt x="55" y="224"/>
                  </a:lnTo>
                  <a:lnTo>
                    <a:pt x="55" y="218"/>
                  </a:lnTo>
                  <a:lnTo>
                    <a:pt x="55" y="212"/>
                  </a:lnTo>
                  <a:lnTo>
                    <a:pt x="55" y="207"/>
                  </a:lnTo>
                  <a:lnTo>
                    <a:pt x="57" y="199"/>
                  </a:lnTo>
                  <a:lnTo>
                    <a:pt x="57" y="192"/>
                  </a:lnTo>
                  <a:lnTo>
                    <a:pt x="57" y="184"/>
                  </a:lnTo>
                  <a:lnTo>
                    <a:pt x="57" y="174"/>
                  </a:lnTo>
                  <a:lnTo>
                    <a:pt x="59" y="167"/>
                  </a:lnTo>
                  <a:lnTo>
                    <a:pt x="59" y="157"/>
                  </a:lnTo>
                  <a:lnTo>
                    <a:pt x="61" y="150"/>
                  </a:lnTo>
                  <a:lnTo>
                    <a:pt x="61" y="144"/>
                  </a:lnTo>
                  <a:lnTo>
                    <a:pt x="61" y="140"/>
                  </a:lnTo>
                  <a:lnTo>
                    <a:pt x="61" y="135"/>
                  </a:lnTo>
                  <a:lnTo>
                    <a:pt x="61" y="131"/>
                  </a:lnTo>
                  <a:lnTo>
                    <a:pt x="61" y="121"/>
                  </a:lnTo>
                  <a:lnTo>
                    <a:pt x="61" y="112"/>
                  </a:lnTo>
                  <a:lnTo>
                    <a:pt x="61" y="102"/>
                  </a:lnTo>
                  <a:lnTo>
                    <a:pt x="61" y="95"/>
                  </a:lnTo>
                  <a:lnTo>
                    <a:pt x="61" y="85"/>
                  </a:lnTo>
                  <a:lnTo>
                    <a:pt x="61" y="78"/>
                  </a:lnTo>
                  <a:lnTo>
                    <a:pt x="61" y="68"/>
                  </a:lnTo>
                  <a:lnTo>
                    <a:pt x="59" y="60"/>
                  </a:lnTo>
                  <a:lnTo>
                    <a:pt x="59" y="51"/>
                  </a:lnTo>
                  <a:lnTo>
                    <a:pt x="59" y="45"/>
                  </a:lnTo>
                  <a:lnTo>
                    <a:pt x="57" y="38"/>
                  </a:lnTo>
                  <a:lnTo>
                    <a:pt x="55" y="34"/>
                  </a:lnTo>
                  <a:lnTo>
                    <a:pt x="55" y="26"/>
                  </a:lnTo>
                  <a:lnTo>
                    <a:pt x="55" y="22"/>
                  </a:lnTo>
                  <a:lnTo>
                    <a:pt x="51" y="15"/>
                  </a:lnTo>
                  <a:lnTo>
                    <a:pt x="51" y="7"/>
                  </a:lnTo>
                  <a:lnTo>
                    <a:pt x="53" y="3"/>
                  </a:lnTo>
                  <a:lnTo>
                    <a:pt x="57" y="1"/>
                  </a:lnTo>
                  <a:lnTo>
                    <a:pt x="61" y="0"/>
                  </a:lnTo>
                  <a:lnTo>
                    <a:pt x="68" y="0"/>
                  </a:lnTo>
                  <a:lnTo>
                    <a:pt x="74" y="1"/>
                  </a:lnTo>
                  <a:lnTo>
                    <a:pt x="84" y="3"/>
                  </a:lnTo>
                  <a:lnTo>
                    <a:pt x="91" y="7"/>
                  </a:lnTo>
                  <a:lnTo>
                    <a:pt x="101" y="11"/>
                  </a:lnTo>
                  <a:lnTo>
                    <a:pt x="110" y="15"/>
                  </a:lnTo>
                  <a:lnTo>
                    <a:pt x="120" y="22"/>
                  </a:lnTo>
                  <a:lnTo>
                    <a:pt x="129" y="26"/>
                  </a:lnTo>
                  <a:lnTo>
                    <a:pt x="139" y="34"/>
                  </a:lnTo>
                  <a:lnTo>
                    <a:pt x="146" y="39"/>
                  </a:lnTo>
                  <a:lnTo>
                    <a:pt x="154" y="47"/>
                  </a:lnTo>
                  <a:lnTo>
                    <a:pt x="160" y="51"/>
                  </a:lnTo>
                  <a:lnTo>
                    <a:pt x="165" y="55"/>
                  </a:lnTo>
                  <a:lnTo>
                    <a:pt x="169" y="55"/>
                  </a:lnTo>
                  <a:lnTo>
                    <a:pt x="175" y="55"/>
                  </a:lnTo>
                  <a:lnTo>
                    <a:pt x="183" y="51"/>
                  </a:lnTo>
                  <a:lnTo>
                    <a:pt x="188" y="43"/>
                  </a:lnTo>
                  <a:lnTo>
                    <a:pt x="188" y="38"/>
                  </a:lnTo>
                  <a:lnTo>
                    <a:pt x="190" y="32"/>
                  </a:lnTo>
                  <a:lnTo>
                    <a:pt x="192" y="26"/>
                  </a:lnTo>
                  <a:lnTo>
                    <a:pt x="194" y="22"/>
                  </a:lnTo>
                  <a:lnTo>
                    <a:pt x="196" y="15"/>
                  </a:lnTo>
                  <a:lnTo>
                    <a:pt x="196" y="13"/>
                  </a:lnTo>
                  <a:lnTo>
                    <a:pt x="198" y="13"/>
                  </a:lnTo>
                  <a:lnTo>
                    <a:pt x="205" y="15"/>
                  </a:lnTo>
                  <a:lnTo>
                    <a:pt x="209" y="17"/>
                  </a:lnTo>
                  <a:lnTo>
                    <a:pt x="217" y="19"/>
                  </a:lnTo>
                  <a:lnTo>
                    <a:pt x="224" y="22"/>
                  </a:lnTo>
                  <a:lnTo>
                    <a:pt x="232" y="24"/>
                  </a:lnTo>
                  <a:lnTo>
                    <a:pt x="236" y="26"/>
                  </a:lnTo>
                  <a:lnTo>
                    <a:pt x="242" y="28"/>
                  </a:lnTo>
                  <a:lnTo>
                    <a:pt x="245" y="28"/>
                  </a:lnTo>
                  <a:lnTo>
                    <a:pt x="251" y="30"/>
                  </a:lnTo>
                  <a:lnTo>
                    <a:pt x="255" y="32"/>
                  </a:lnTo>
                  <a:lnTo>
                    <a:pt x="261" y="34"/>
                  </a:lnTo>
                  <a:lnTo>
                    <a:pt x="266" y="36"/>
                  </a:lnTo>
                  <a:lnTo>
                    <a:pt x="272" y="38"/>
                  </a:lnTo>
                  <a:lnTo>
                    <a:pt x="278" y="39"/>
                  </a:lnTo>
                  <a:lnTo>
                    <a:pt x="283" y="41"/>
                  </a:lnTo>
                  <a:lnTo>
                    <a:pt x="287" y="43"/>
                  </a:lnTo>
                  <a:lnTo>
                    <a:pt x="295" y="47"/>
                  </a:lnTo>
                  <a:lnTo>
                    <a:pt x="300" y="49"/>
                  </a:lnTo>
                  <a:lnTo>
                    <a:pt x="306" y="51"/>
                  </a:lnTo>
                  <a:lnTo>
                    <a:pt x="314" y="55"/>
                  </a:lnTo>
                  <a:lnTo>
                    <a:pt x="320" y="57"/>
                  </a:lnTo>
                  <a:lnTo>
                    <a:pt x="325" y="59"/>
                  </a:lnTo>
                  <a:lnTo>
                    <a:pt x="331" y="62"/>
                  </a:lnTo>
                  <a:lnTo>
                    <a:pt x="339" y="64"/>
                  </a:lnTo>
                  <a:lnTo>
                    <a:pt x="344" y="66"/>
                  </a:lnTo>
                  <a:lnTo>
                    <a:pt x="350" y="68"/>
                  </a:lnTo>
                  <a:lnTo>
                    <a:pt x="358" y="72"/>
                  </a:lnTo>
                  <a:lnTo>
                    <a:pt x="363" y="74"/>
                  </a:lnTo>
                  <a:lnTo>
                    <a:pt x="371" y="78"/>
                  </a:lnTo>
                  <a:lnTo>
                    <a:pt x="377" y="79"/>
                  </a:lnTo>
                  <a:lnTo>
                    <a:pt x="384" y="81"/>
                  </a:lnTo>
                  <a:lnTo>
                    <a:pt x="390" y="85"/>
                  </a:lnTo>
                  <a:lnTo>
                    <a:pt x="397" y="89"/>
                  </a:lnTo>
                  <a:lnTo>
                    <a:pt x="403" y="91"/>
                  </a:lnTo>
                  <a:lnTo>
                    <a:pt x="409" y="95"/>
                  </a:lnTo>
                  <a:lnTo>
                    <a:pt x="415" y="97"/>
                  </a:lnTo>
                  <a:lnTo>
                    <a:pt x="422" y="100"/>
                  </a:lnTo>
                  <a:lnTo>
                    <a:pt x="428" y="102"/>
                  </a:lnTo>
                  <a:lnTo>
                    <a:pt x="434" y="106"/>
                  </a:lnTo>
                  <a:lnTo>
                    <a:pt x="439" y="108"/>
                  </a:lnTo>
                  <a:lnTo>
                    <a:pt x="445" y="112"/>
                  </a:lnTo>
                  <a:lnTo>
                    <a:pt x="451" y="114"/>
                  </a:lnTo>
                  <a:lnTo>
                    <a:pt x="456" y="117"/>
                  </a:lnTo>
                  <a:lnTo>
                    <a:pt x="462" y="119"/>
                  </a:lnTo>
                  <a:lnTo>
                    <a:pt x="468" y="123"/>
                  </a:lnTo>
                  <a:lnTo>
                    <a:pt x="472" y="125"/>
                  </a:lnTo>
                  <a:lnTo>
                    <a:pt x="477" y="129"/>
                  </a:lnTo>
                  <a:lnTo>
                    <a:pt x="483" y="131"/>
                  </a:lnTo>
                  <a:lnTo>
                    <a:pt x="489" y="135"/>
                  </a:lnTo>
                  <a:lnTo>
                    <a:pt x="498" y="140"/>
                  </a:lnTo>
                  <a:lnTo>
                    <a:pt x="506" y="148"/>
                  </a:lnTo>
                  <a:lnTo>
                    <a:pt x="513" y="154"/>
                  </a:lnTo>
                  <a:lnTo>
                    <a:pt x="521" y="159"/>
                  </a:lnTo>
                  <a:lnTo>
                    <a:pt x="529" y="167"/>
                  </a:lnTo>
                  <a:lnTo>
                    <a:pt x="536" y="176"/>
                  </a:lnTo>
                  <a:lnTo>
                    <a:pt x="538" y="182"/>
                  </a:lnTo>
                  <a:lnTo>
                    <a:pt x="542" y="186"/>
                  </a:lnTo>
                  <a:lnTo>
                    <a:pt x="546" y="192"/>
                  </a:lnTo>
                  <a:lnTo>
                    <a:pt x="550" y="197"/>
                  </a:lnTo>
                  <a:lnTo>
                    <a:pt x="551" y="203"/>
                  </a:lnTo>
                  <a:lnTo>
                    <a:pt x="557" y="209"/>
                  </a:lnTo>
                  <a:lnTo>
                    <a:pt x="559" y="214"/>
                  </a:lnTo>
                  <a:lnTo>
                    <a:pt x="563" y="220"/>
                  </a:lnTo>
                  <a:lnTo>
                    <a:pt x="567" y="226"/>
                  </a:lnTo>
                  <a:lnTo>
                    <a:pt x="571" y="231"/>
                  </a:lnTo>
                  <a:lnTo>
                    <a:pt x="572" y="239"/>
                  </a:lnTo>
                  <a:lnTo>
                    <a:pt x="576" y="245"/>
                  </a:lnTo>
                  <a:lnTo>
                    <a:pt x="578" y="250"/>
                  </a:lnTo>
                  <a:lnTo>
                    <a:pt x="582" y="258"/>
                  </a:lnTo>
                  <a:lnTo>
                    <a:pt x="586" y="264"/>
                  </a:lnTo>
                  <a:lnTo>
                    <a:pt x="588" y="271"/>
                  </a:lnTo>
                  <a:lnTo>
                    <a:pt x="591" y="277"/>
                  </a:lnTo>
                  <a:lnTo>
                    <a:pt x="593" y="285"/>
                  </a:lnTo>
                  <a:lnTo>
                    <a:pt x="597" y="290"/>
                  </a:lnTo>
                  <a:lnTo>
                    <a:pt x="599" y="298"/>
                  </a:lnTo>
                  <a:lnTo>
                    <a:pt x="601" y="304"/>
                  </a:lnTo>
                  <a:lnTo>
                    <a:pt x="605" y="311"/>
                  </a:lnTo>
                  <a:lnTo>
                    <a:pt x="607" y="317"/>
                  </a:lnTo>
                  <a:lnTo>
                    <a:pt x="610" y="325"/>
                  </a:lnTo>
                  <a:lnTo>
                    <a:pt x="612" y="330"/>
                  </a:lnTo>
                  <a:lnTo>
                    <a:pt x="614" y="338"/>
                  </a:lnTo>
                  <a:lnTo>
                    <a:pt x="616" y="344"/>
                  </a:lnTo>
                  <a:lnTo>
                    <a:pt x="618" y="351"/>
                  </a:lnTo>
                  <a:lnTo>
                    <a:pt x="620" y="357"/>
                  </a:lnTo>
                  <a:lnTo>
                    <a:pt x="624" y="363"/>
                  </a:lnTo>
                  <a:lnTo>
                    <a:pt x="626" y="368"/>
                  </a:lnTo>
                  <a:lnTo>
                    <a:pt x="628" y="376"/>
                  </a:lnTo>
                  <a:lnTo>
                    <a:pt x="629" y="382"/>
                  </a:lnTo>
                  <a:lnTo>
                    <a:pt x="631" y="385"/>
                  </a:lnTo>
                  <a:lnTo>
                    <a:pt x="631" y="391"/>
                  </a:lnTo>
                  <a:lnTo>
                    <a:pt x="635" y="399"/>
                  </a:lnTo>
                  <a:lnTo>
                    <a:pt x="635" y="403"/>
                  </a:lnTo>
                  <a:lnTo>
                    <a:pt x="637" y="408"/>
                  </a:lnTo>
                  <a:lnTo>
                    <a:pt x="639" y="414"/>
                  </a:lnTo>
                  <a:lnTo>
                    <a:pt x="641" y="418"/>
                  </a:lnTo>
                  <a:lnTo>
                    <a:pt x="643" y="427"/>
                  </a:lnTo>
                  <a:lnTo>
                    <a:pt x="645" y="435"/>
                  </a:lnTo>
                  <a:lnTo>
                    <a:pt x="647" y="442"/>
                  </a:lnTo>
                  <a:lnTo>
                    <a:pt x="650" y="448"/>
                  </a:lnTo>
                  <a:lnTo>
                    <a:pt x="650" y="452"/>
                  </a:lnTo>
                  <a:lnTo>
                    <a:pt x="652" y="456"/>
                  </a:lnTo>
                  <a:lnTo>
                    <a:pt x="652" y="458"/>
                  </a:lnTo>
                  <a:lnTo>
                    <a:pt x="654" y="460"/>
                  </a:lnTo>
                  <a:lnTo>
                    <a:pt x="0" y="505"/>
                  </a:lnTo>
                  <a:lnTo>
                    <a:pt x="55" y="241"/>
                  </a:lnTo>
                  <a:close/>
                </a:path>
              </a:pathLst>
            </a:custGeom>
            <a:solidFill>
              <a:srgbClr val="FF0000"/>
            </a:solidFill>
            <a:ln w="9525">
              <a:noFill/>
              <a:round/>
              <a:headEnd/>
              <a:tailEnd/>
            </a:ln>
          </p:spPr>
          <p:txBody>
            <a:bodyPr/>
            <a:lstStyle/>
            <a:p>
              <a:endParaRPr lang="zh-CN" altLang="en-US">
                <a:latin typeface="Huawei Sans" panose="020C0503030203020204" pitchFamily="34" charset="0"/>
                <a:cs typeface="Huawei Sans" panose="020C0503030203020204" pitchFamily="34" charset="0"/>
                <a:sym typeface="+mn-lt"/>
              </a:endParaRPr>
            </a:p>
          </p:txBody>
        </p:sp>
        <p:sp>
          <p:nvSpPr>
            <p:cNvPr id="16" name="Freeform 17"/>
            <p:cNvSpPr>
              <a:spLocks/>
            </p:cNvSpPr>
            <p:nvPr/>
          </p:nvSpPr>
          <p:spPr bwMode="auto">
            <a:xfrm>
              <a:off x="1428770" y="3534087"/>
              <a:ext cx="409791" cy="292819"/>
            </a:xfrm>
            <a:custGeom>
              <a:avLst/>
              <a:gdLst>
                <a:gd name="T0" fmla="*/ 2147483647 w 1156"/>
                <a:gd name="T1" fmla="*/ 2147483647 h 825"/>
                <a:gd name="T2" fmla="*/ 2147483647 w 1156"/>
                <a:gd name="T3" fmla="*/ 2147483647 h 825"/>
                <a:gd name="T4" fmla="*/ 2147483647 w 1156"/>
                <a:gd name="T5" fmla="*/ 2147483647 h 825"/>
                <a:gd name="T6" fmla="*/ 2147483647 w 1156"/>
                <a:gd name="T7" fmla="*/ 2147483647 h 825"/>
                <a:gd name="T8" fmla="*/ 2147483647 w 1156"/>
                <a:gd name="T9" fmla="*/ 2147483647 h 825"/>
                <a:gd name="T10" fmla="*/ 2147483647 w 1156"/>
                <a:gd name="T11" fmla="*/ 2147483647 h 825"/>
                <a:gd name="T12" fmla="*/ 2147483647 w 1156"/>
                <a:gd name="T13" fmla="*/ 2147483647 h 825"/>
                <a:gd name="T14" fmla="*/ 2147483647 w 1156"/>
                <a:gd name="T15" fmla="*/ 2147483647 h 825"/>
                <a:gd name="T16" fmla="*/ 2147483647 w 1156"/>
                <a:gd name="T17" fmla="*/ 2147483647 h 825"/>
                <a:gd name="T18" fmla="*/ 2147483647 w 1156"/>
                <a:gd name="T19" fmla="*/ 2147483647 h 825"/>
                <a:gd name="T20" fmla="*/ 2147483647 w 1156"/>
                <a:gd name="T21" fmla="*/ 2147483647 h 825"/>
                <a:gd name="T22" fmla="*/ 2147483647 w 1156"/>
                <a:gd name="T23" fmla="*/ 2147483647 h 825"/>
                <a:gd name="T24" fmla="*/ 2147483647 w 1156"/>
                <a:gd name="T25" fmla="*/ 2147483647 h 825"/>
                <a:gd name="T26" fmla="*/ 2147483647 w 1156"/>
                <a:gd name="T27" fmla="*/ 2147483647 h 825"/>
                <a:gd name="T28" fmla="*/ 2147483647 w 1156"/>
                <a:gd name="T29" fmla="*/ 2147483647 h 825"/>
                <a:gd name="T30" fmla="*/ 2147483647 w 1156"/>
                <a:gd name="T31" fmla="*/ 2147483647 h 825"/>
                <a:gd name="T32" fmla="*/ 2147483647 w 1156"/>
                <a:gd name="T33" fmla="*/ 2147483647 h 825"/>
                <a:gd name="T34" fmla="*/ 2147483647 w 1156"/>
                <a:gd name="T35" fmla="*/ 0 h 825"/>
                <a:gd name="T36" fmla="*/ 2147483647 w 1156"/>
                <a:gd name="T37" fmla="*/ 2147483647 h 825"/>
                <a:gd name="T38" fmla="*/ 2147483647 w 1156"/>
                <a:gd name="T39" fmla="*/ 2147483647 h 825"/>
                <a:gd name="T40" fmla="*/ 2147483647 w 1156"/>
                <a:gd name="T41" fmla="*/ 2147483647 h 825"/>
                <a:gd name="T42" fmla="*/ 2147483647 w 1156"/>
                <a:gd name="T43" fmla="*/ 2147483647 h 825"/>
                <a:gd name="T44" fmla="*/ 2147483647 w 1156"/>
                <a:gd name="T45" fmla="*/ 2147483647 h 825"/>
                <a:gd name="T46" fmla="*/ 2147483647 w 1156"/>
                <a:gd name="T47" fmla="*/ 2147483647 h 825"/>
                <a:gd name="T48" fmla="*/ 2147483647 w 1156"/>
                <a:gd name="T49" fmla="*/ 2147483647 h 825"/>
                <a:gd name="T50" fmla="*/ 2147483647 w 1156"/>
                <a:gd name="T51" fmla="*/ 2147483647 h 825"/>
                <a:gd name="T52" fmla="*/ 2147483647 w 1156"/>
                <a:gd name="T53" fmla="*/ 2147483647 h 825"/>
                <a:gd name="T54" fmla="*/ 2147483647 w 1156"/>
                <a:gd name="T55" fmla="*/ 2147483647 h 825"/>
                <a:gd name="T56" fmla="*/ 2147483647 w 1156"/>
                <a:gd name="T57" fmla="*/ 2147483647 h 825"/>
                <a:gd name="T58" fmla="*/ 2147483647 w 1156"/>
                <a:gd name="T59" fmla="*/ 2147483647 h 825"/>
                <a:gd name="T60" fmla="*/ 2147483647 w 1156"/>
                <a:gd name="T61" fmla="*/ 2147483647 h 825"/>
                <a:gd name="T62" fmla="*/ 2147483647 w 1156"/>
                <a:gd name="T63" fmla="*/ 2147483647 h 825"/>
                <a:gd name="T64" fmla="*/ 2147483647 w 1156"/>
                <a:gd name="T65" fmla="*/ 2147483647 h 825"/>
                <a:gd name="T66" fmla="*/ 2147483647 w 1156"/>
                <a:gd name="T67" fmla="*/ 2147483647 h 825"/>
                <a:gd name="T68" fmla="*/ 2147483647 w 1156"/>
                <a:gd name="T69" fmla="*/ 2147483647 h 825"/>
                <a:gd name="T70" fmla="*/ 2147483647 w 1156"/>
                <a:gd name="T71" fmla="*/ 2147483647 h 825"/>
                <a:gd name="T72" fmla="*/ 2147483647 w 1156"/>
                <a:gd name="T73" fmla="*/ 2147483647 h 825"/>
                <a:gd name="T74" fmla="*/ 2147483647 w 1156"/>
                <a:gd name="T75" fmla="*/ 2147483647 h 825"/>
                <a:gd name="T76" fmla="*/ 2147483647 w 1156"/>
                <a:gd name="T77" fmla="*/ 2147483647 h 825"/>
                <a:gd name="T78" fmla="*/ 2147483647 w 1156"/>
                <a:gd name="T79" fmla="*/ 2147483647 h 825"/>
                <a:gd name="T80" fmla="*/ 2147483647 w 1156"/>
                <a:gd name="T81" fmla="*/ 2147483647 h 825"/>
                <a:gd name="T82" fmla="*/ 2147483647 w 1156"/>
                <a:gd name="T83" fmla="*/ 2147483647 h 825"/>
                <a:gd name="T84" fmla="*/ 2147483647 w 1156"/>
                <a:gd name="T85" fmla="*/ 2147483647 h 825"/>
                <a:gd name="T86" fmla="*/ 2147483647 w 1156"/>
                <a:gd name="T87" fmla="*/ 2147483647 h 825"/>
                <a:gd name="T88" fmla="*/ 2147483647 w 1156"/>
                <a:gd name="T89" fmla="*/ 2147483647 h 825"/>
                <a:gd name="T90" fmla="*/ 2147483647 w 1156"/>
                <a:gd name="T91" fmla="*/ 2147483647 h 825"/>
                <a:gd name="T92" fmla="*/ 2147483647 w 1156"/>
                <a:gd name="T93" fmla="*/ 2147483647 h 825"/>
                <a:gd name="T94" fmla="*/ 2147483647 w 1156"/>
                <a:gd name="T95" fmla="*/ 2147483647 h 825"/>
                <a:gd name="T96" fmla="*/ 2147483647 w 1156"/>
                <a:gd name="T97" fmla="*/ 2147483647 h 825"/>
                <a:gd name="T98" fmla="*/ 2147483647 w 1156"/>
                <a:gd name="T99" fmla="*/ 2147483647 h 825"/>
                <a:gd name="T100" fmla="*/ 2147483647 w 1156"/>
                <a:gd name="T101" fmla="*/ 2147483647 h 825"/>
                <a:gd name="T102" fmla="*/ 2147483647 w 1156"/>
                <a:gd name="T103" fmla="*/ 2147483647 h 825"/>
                <a:gd name="T104" fmla="*/ 2147483647 w 1156"/>
                <a:gd name="T105" fmla="*/ 2147483647 h 825"/>
                <a:gd name="T106" fmla="*/ 2147483647 w 1156"/>
                <a:gd name="T107" fmla="*/ 2147483647 h 825"/>
                <a:gd name="T108" fmla="*/ 2147483647 w 1156"/>
                <a:gd name="T109" fmla="*/ 2147483647 h 825"/>
                <a:gd name="T110" fmla="*/ 2147483647 w 1156"/>
                <a:gd name="T111" fmla="*/ 2147483647 h 82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56"/>
                <a:gd name="T169" fmla="*/ 0 h 825"/>
                <a:gd name="T170" fmla="*/ 1156 w 1156"/>
                <a:gd name="T171" fmla="*/ 825 h 82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56" h="825">
                  <a:moveTo>
                    <a:pt x="19" y="353"/>
                  </a:moveTo>
                  <a:lnTo>
                    <a:pt x="19" y="351"/>
                  </a:lnTo>
                  <a:lnTo>
                    <a:pt x="24" y="350"/>
                  </a:lnTo>
                  <a:lnTo>
                    <a:pt x="26" y="346"/>
                  </a:lnTo>
                  <a:lnTo>
                    <a:pt x="32" y="344"/>
                  </a:lnTo>
                  <a:lnTo>
                    <a:pt x="36" y="342"/>
                  </a:lnTo>
                  <a:lnTo>
                    <a:pt x="41" y="338"/>
                  </a:lnTo>
                  <a:lnTo>
                    <a:pt x="47" y="334"/>
                  </a:lnTo>
                  <a:lnTo>
                    <a:pt x="53" y="331"/>
                  </a:lnTo>
                  <a:lnTo>
                    <a:pt x="59" y="327"/>
                  </a:lnTo>
                  <a:lnTo>
                    <a:pt x="66" y="321"/>
                  </a:lnTo>
                  <a:lnTo>
                    <a:pt x="74" y="317"/>
                  </a:lnTo>
                  <a:lnTo>
                    <a:pt x="81" y="312"/>
                  </a:lnTo>
                  <a:lnTo>
                    <a:pt x="89" y="306"/>
                  </a:lnTo>
                  <a:lnTo>
                    <a:pt x="97" y="302"/>
                  </a:lnTo>
                  <a:lnTo>
                    <a:pt x="104" y="294"/>
                  </a:lnTo>
                  <a:lnTo>
                    <a:pt x="110" y="289"/>
                  </a:lnTo>
                  <a:lnTo>
                    <a:pt x="118" y="281"/>
                  </a:lnTo>
                  <a:lnTo>
                    <a:pt x="125" y="275"/>
                  </a:lnTo>
                  <a:lnTo>
                    <a:pt x="133" y="268"/>
                  </a:lnTo>
                  <a:lnTo>
                    <a:pt x="138" y="260"/>
                  </a:lnTo>
                  <a:lnTo>
                    <a:pt x="146" y="253"/>
                  </a:lnTo>
                  <a:lnTo>
                    <a:pt x="154" y="247"/>
                  </a:lnTo>
                  <a:lnTo>
                    <a:pt x="159" y="239"/>
                  </a:lnTo>
                  <a:lnTo>
                    <a:pt x="165" y="232"/>
                  </a:lnTo>
                  <a:lnTo>
                    <a:pt x="169" y="224"/>
                  </a:lnTo>
                  <a:lnTo>
                    <a:pt x="175" y="216"/>
                  </a:lnTo>
                  <a:lnTo>
                    <a:pt x="178" y="209"/>
                  </a:lnTo>
                  <a:lnTo>
                    <a:pt x="182" y="201"/>
                  </a:lnTo>
                  <a:lnTo>
                    <a:pt x="186" y="194"/>
                  </a:lnTo>
                  <a:lnTo>
                    <a:pt x="190" y="186"/>
                  </a:lnTo>
                  <a:lnTo>
                    <a:pt x="190" y="178"/>
                  </a:lnTo>
                  <a:lnTo>
                    <a:pt x="192" y="171"/>
                  </a:lnTo>
                  <a:lnTo>
                    <a:pt x="192" y="163"/>
                  </a:lnTo>
                  <a:lnTo>
                    <a:pt x="194" y="156"/>
                  </a:lnTo>
                  <a:lnTo>
                    <a:pt x="194" y="148"/>
                  </a:lnTo>
                  <a:lnTo>
                    <a:pt x="195" y="140"/>
                  </a:lnTo>
                  <a:lnTo>
                    <a:pt x="195" y="133"/>
                  </a:lnTo>
                  <a:lnTo>
                    <a:pt x="195" y="127"/>
                  </a:lnTo>
                  <a:lnTo>
                    <a:pt x="195" y="120"/>
                  </a:lnTo>
                  <a:lnTo>
                    <a:pt x="195" y="114"/>
                  </a:lnTo>
                  <a:lnTo>
                    <a:pt x="195" y="106"/>
                  </a:lnTo>
                  <a:lnTo>
                    <a:pt x="195" y="101"/>
                  </a:lnTo>
                  <a:lnTo>
                    <a:pt x="195" y="95"/>
                  </a:lnTo>
                  <a:lnTo>
                    <a:pt x="195" y="89"/>
                  </a:lnTo>
                  <a:lnTo>
                    <a:pt x="195" y="83"/>
                  </a:lnTo>
                  <a:lnTo>
                    <a:pt x="195" y="80"/>
                  </a:lnTo>
                  <a:lnTo>
                    <a:pt x="195" y="74"/>
                  </a:lnTo>
                  <a:lnTo>
                    <a:pt x="195" y="70"/>
                  </a:lnTo>
                  <a:lnTo>
                    <a:pt x="195" y="64"/>
                  </a:lnTo>
                  <a:lnTo>
                    <a:pt x="195" y="61"/>
                  </a:lnTo>
                  <a:lnTo>
                    <a:pt x="197" y="55"/>
                  </a:lnTo>
                  <a:lnTo>
                    <a:pt x="199" y="49"/>
                  </a:lnTo>
                  <a:lnTo>
                    <a:pt x="201" y="43"/>
                  </a:lnTo>
                  <a:lnTo>
                    <a:pt x="207" y="40"/>
                  </a:lnTo>
                  <a:lnTo>
                    <a:pt x="211" y="40"/>
                  </a:lnTo>
                  <a:lnTo>
                    <a:pt x="218" y="40"/>
                  </a:lnTo>
                  <a:lnTo>
                    <a:pt x="224" y="42"/>
                  </a:lnTo>
                  <a:lnTo>
                    <a:pt x="234" y="45"/>
                  </a:lnTo>
                  <a:lnTo>
                    <a:pt x="237" y="49"/>
                  </a:lnTo>
                  <a:lnTo>
                    <a:pt x="241" y="53"/>
                  </a:lnTo>
                  <a:lnTo>
                    <a:pt x="247" y="57"/>
                  </a:lnTo>
                  <a:lnTo>
                    <a:pt x="253" y="63"/>
                  </a:lnTo>
                  <a:lnTo>
                    <a:pt x="256" y="66"/>
                  </a:lnTo>
                  <a:lnTo>
                    <a:pt x="260" y="70"/>
                  </a:lnTo>
                  <a:lnTo>
                    <a:pt x="266" y="76"/>
                  </a:lnTo>
                  <a:lnTo>
                    <a:pt x="272" y="82"/>
                  </a:lnTo>
                  <a:lnTo>
                    <a:pt x="277" y="87"/>
                  </a:lnTo>
                  <a:lnTo>
                    <a:pt x="281" y="93"/>
                  </a:lnTo>
                  <a:lnTo>
                    <a:pt x="287" y="99"/>
                  </a:lnTo>
                  <a:lnTo>
                    <a:pt x="294" y="104"/>
                  </a:lnTo>
                  <a:lnTo>
                    <a:pt x="298" y="108"/>
                  </a:lnTo>
                  <a:lnTo>
                    <a:pt x="304" y="114"/>
                  </a:lnTo>
                  <a:lnTo>
                    <a:pt x="310" y="118"/>
                  </a:lnTo>
                  <a:lnTo>
                    <a:pt x="313" y="123"/>
                  </a:lnTo>
                  <a:lnTo>
                    <a:pt x="319" y="127"/>
                  </a:lnTo>
                  <a:lnTo>
                    <a:pt x="325" y="133"/>
                  </a:lnTo>
                  <a:lnTo>
                    <a:pt x="329" y="137"/>
                  </a:lnTo>
                  <a:lnTo>
                    <a:pt x="334" y="140"/>
                  </a:lnTo>
                  <a:lnTo>
                    <a:pt x="342" y="144"/>
                  </a:lnTo>
                  <a:lnTo>
                    <a:pt x="351" y="148"/>
                  </a:lnTo>
                  <a:lnTo>
                    <a:pt x="357" y="148"/>
                  </a:lnTo>
                  <a:lnTo>
                    <a:pt x="365" y="144"/>
                  </a:lnTo>
                  <a:lnTo>
                    <a:pt x="369" y="139"/>
                  </a:lnTo>
                  <a:lnTo>
                    <a:pt x="374" y="131"/>
                  </a:lnTo>
                  <a:lnTo>
                    <a:pt x="378" y="123"/>
                  </a:lnTo>
                  <a:lnTo>
                    <a:pt x="382" y="116"/>
                  </a:lnTo>
                  <a:lnTo>
                    <a:pt x="386" y="108"/>
                  </a:lnTo>
                  <a:lnTo>
                    <a:pt x="391" y="99"/>
                  </a:lnTo>
                  <a:lnTo>
                    <a:pt x="395" y="89"/>
                  </a:lnTo>
                  <a:lnTo>
                    <a:pt x="399" y="80"/>
                  </a:lnTo>
                  <a:lnTo>
                    <a:pt x="401" y="74"/>
                  </a:lnTo>
                  <a:lnTo>
                    <a:pt x="403" y="70"/>
                  </a:lnTo>
                  <a:lnTo>
                    <a:pt x="405" y="64"/>
                  </a:lnTo>
                  <a:lnTo>
                    <a:pt x="407" y="61"/>
                  </a:lnTo>
                  <a:lnTo>
                    <a:pt x="412" y="51"/>
                  </a:lnTo>
                  <a:lnTo>
                    <a:pt x="418" y="42"/>
                  </a:lnTo>
                  <a:lnTo>
                    <a:pt x="424" y="34"/>
                  </a:lnTo>
                  <a:lnTo>
                    <a:pt x="431" y="26"/>
                  </a:lnTo>
                  <a:lnTo>
                    <a:pt x="439" y="21"/>
                  </a:lnTo>
                  <a:lnTo>
                    <a:pt x="446" y="17"/>
                  </a:lnTo>
                  <a:lnTo>
                    <a:pt x="454" y="11"/>
                  </a:lnTo>
                  <a:lnTo>
                    <a:pt x="462" y="7"/>
                  </a:lnTo>
                  <a:lnTo>
                    <a:pt x="467" y="4"/>
                  </a:lnTo>
                  <a:lnTo>
                    <a:pt x="475" y="2"/>
                  </a:lnTo>
                  <a:lnTo>
                    <a:pt x="481" y="0"/>
                  </a:lnTo>
                  <a:lnTo>
                    <a:pt x="486" y="0"/>
                  </a:lnTo>
                  <a:lnTo>
                    <a:pt x="490" y="0"/>
                  </a:lnTo>
                  <a:lnTo>
                    <a:pt x="494" y="2"/>
                  </a:lnTo>
                  <a:lnTo>
                    <a:pt x="498" y="5"/>
                  </a:lnTo>
                  <a:lnTo>
                    <a:pt x="502" y="13"/>
                  </a:lnTo>
                  <a:lnTo>
                    <a:pt x="502" y="19"/>
                  </a:lnTo>
                  <a:lnTo>
                    <a:pt x="502" y="26"/>
                  </a:lnTo>
                  <a:lnTo>
                    <a:pt x="500" y="32"/>
                  </a:lnTo>
                  <a:lnTo>
                    <a:pt x="500" y="40"/>
                  </a:lnTo>
                  <a:lnTo>
                    <a:pt x="496" y="47"/>
                  </a:lnTo>
                  <a:lnTo>
                    <a:pt x="496" y="55"/>
                  </a:lnTo>
                  <a:lnTo>
                    <a:pt x="496" y="64"/>
                  </a:lnTo>
                  <a:lnTo>
                    <a:pt x="498" y="74"/>
                  </a:lnTo>
                  <a:lnTo>
                    <a:pt x="500" y="83"/>
                  </a:lnTo>
                  <a:lnTo>
                    <a:pt x="502" y="91"/>
                  </a:lnTo>
                  <a:lnTo>
                    <a:pt x="504" y="101"/>
                  </a:lnTo>
                  <a:lnTo>
                    <a:pt x="507" y="110"/>
                  </a:lnTo>
                  <a:lnTo>
                    <a:pt x="511" y="116"/>
                  </a:lnTo>
                  <a:lnTo>
                    <a:pt x="515" y="121"/>
                  </a:lnTo>
                  <a:lnTo>
                    <a:pt x="519" y="127"/>
                  </a:lnTo>
                  <a:lnTo>
                    <a:pt x="523" y="129"/>
                  </a:lnTo>
                  <a:lnTo>
                    <a:pt x="526" y="131"/>
                  </a:lnTo>
                  <a:lnTo>
                    <a:pt x="530" y="131"/>
                  </a:lnTo>
                  <a:lnTo>
                    <a:pt x="536" y="127"/>
                  </a:lnTo>
                  <a:lnTo>
                    <a:pt x="540" y="123"/>
                  </a:lnTo>
                  <a:lnTo>
                    <a:pt x="543" y="116"/>
                  </a:lnTo>
                  <a:lnTo>
                    <a:pt x="545" y="108"/>
                  </a:lnTo>
                  <a:lnTo>
                    <a:pt x="545" y="102"/>
                  </a:lnTo>
                  <a:lnTo>
                    <a:pt x="547" y="99"/>
                  </a:lnTo>
                  <a:lnTo>
                    <a:pt x="547" y="93"/>
                  </a:lnTo>
                  <a:lnTo>
                    <a:pt x="547" y="89"/>
                  </a:lnTo>
                  <a:lnTo>
                    <a:pt x="547" y="83"/>
                  </a:lnTo>
                  <a:lnTo>
                    <a:pt x="547" y="78"/>
                  </a:lnTo>
                  <a:lnTo>
                    <a:pt x="547" y="72"/>
                  </a:lnTo>
                  <a:lnTo>
                    <a:pt x="547" y="66"/>
                  </a:lnTo>
                  <a:lnTo>
                    <a:pt x="547" y="61"/>
                  </a:lnTo>
                  <a:lnTo>
                    <a:pt x="547" y="55"/>
                  </a:lnTo>
                  <a:lnTo>
                    <a:pt x="547" y="51"/>
                  </a:lnTo>
                  <a:lnTo>
                    <a:pt x="547" y="45"/>
                  </a:lnTo>
                  <a:lnTo>
                    <a:pt x="545" y="40"/>
                  </a:lnTo>
                  <a:lnTo>
                    <a:pt x="545" y="36"/>
                  </a:lnTo>
                  <a:lnTo>
                    <a:pt x="545" y="30"/>
                  </a:lnTo>
                  <a:lnTo>
                    <a:pt x="547" y="26"/>
                  </a:lnTo>
                  <a:lnTo>
                    <a:pt x="547" y="17"/>
                  </a:lnTo>
                  <a:lnTo>
                    <a:pt x="551" y="11"/>
                  </a:lnTo>
                  <a:lnTo>
                    <a:pt x="553" y="5"/>
                  </a:lnTo>
                  <a:lnTo>
                    <a:pt x="557" y="2"/>
                  </a:lnTo>
                  <a:lnTo>
                    <a:pt x="564" y="2"/>
                  </a:lnTo>
                  <a:lnTo>
                    <a:pt x="572" y="4"/>
                  </a:lnTo>
                  <a:lnTo>
                    <a:pt x="578" y="5"/>
                  </a:lnTo>
                  <a:lnTo>
                    <a:pt x="582" y="7"/>
                  </a:lnTo>
                  <a:lnTo>
                    <a:pt x="587" y="11"/>
                  </a:lnTo>
                  <a:lnTo>
                    <a:pt x="593" y="13"/>
                  </a:lnTo>
                  <a:lnTo>
                    <a:pt x="599" y="17"/>
                  </a:lnTo>
                  <a:lnTo>
                    <a:pt x="604" y="23"/>
                  </a:lnTo>
                  <a:lnTo>
                    <a:pt x="610" y="26"/>
                  </a:lnTo>
                  <a:lnTo>
                    <a:pt x="616" y="34"/>
                  </a:lnTo>
                  <a:lnTo>
                    <a:pt x="621" y="40"/>
                  </a:lnTo>
                  <a:lnTo>
                    <a:pt x="627" y="43"/>
                  </a:lnTo>
                  <a:lnTo>
                    <a:pt x="635" y="51"/>
                  </a:lnTo>
                  <a:lnTo>
                    <a:pt x="640" y="57"/>
                  </a:lnTo>
                  <a:lnTo>
                    <a:pt x="646" y="64"/>
                  </a:lnTo>
                  <a:lnTo>
                    <a:pt x="652" y="70"/>
                  </a:lnTo>
                  <a:lnTo>
                    <a:pt x="658" y="78"/>
                  </a:lnTo>
                  <a:lnTo>
                    <a:pt x="665" y="85"/>
                  </a:lnTo>
                  <a:lnTo>
                    <a:pt x="669" y="91"/>
                  </a:lnTo>
                  <a:lnTo>
                    <a:pt x="675" y="99"/>
                  </a:lnTo>
                  <a:lnTo>
                    <a:pt x="680" y="104"/>
                  </a:lnTo>
                  <a:lnTo>
                    <a:pt x="684" y="112"/>
                  </a:lnTo>
                  <a:lnTo>
                    <a:pt x="690" y="116"/>
                  </a:lnTo>
                  <a:lnTo>
                    <a:pt x="694" y="123"/>
                  </a:lnTo>
                  <a:lnTo>
                    <a:pt x="698" y="127"/>
                  </a:lnTo>
                  <a:lnTo>
                    <a:pt x="703" y="135"/>
                  </a:lnTo>
                  <a:lnTo>
                    <a:pt x="709" y="142"/>
                  </a:lnTo>
                  <a:lnTo>
                    <a:pt x="715" y="150"/>
                  </a:lnTo>
                  <a:lnTo>
                    <a:pt x="718" y="156"/>
                  </a:lnTo>
                  <a:lnTo>
                    <a:pt x="720" y="158"/>
                  </a:lnTo>
                  <a:lnTo>
                    <a:pt x="722" y="158"/>
                  </a:lnTo>
                  <a:lnTo>
                    <a:pt x="728" y="161"/>
                  </a:lnTo>
                  <a:lnTo>
                    <a:pt x="732" y="163"/>
                  </a:lnTo>
                  <a:lnTo>
                    <a:pt x="737" y="167"/>
                  </a:lnTo>
                  <a:lnTo>
                    <a:pt x="741" y="171"/>
                  </a:lnTo>
                  <a:lnTo>
                    <a:pt x="749" y="175"/>
                  </a:lnTo>
                  <a:lnTo>
                    <a:pt x="755" y="178"/>
                  </a:lnTo>
                  <a:lnTo>
                    <a:pt x="764" y="182"/>
                  </a:lnTo>
                  <a:lnTo>
                    <a:pt x="772" y="188"/>
                  </a:lnTo>
                  <a:lnTo>
                    <a:pt x="781" y="194"/>
                  </a:lnTo>
                  <a:lnTo>
                    <a:pt x="789" y="197"/>
                  </a:lnTo>
                  <a:lnTo>
                    <a:pt x="798" y="203"/>
                  </a:lnTo>
                  <a:lnTo>
                    <a:pt x="802" y="205"/>
                  </a:lnTo>
                  <a:lnTo>
                    <a:pt x="808" y="209"/>
                  </a:lnTo>
                  <a:lnTo>
                    <a:pt x="814" y="211"/>
                  </a:lnTo>
                  <a:lnTo>
                    <a:pt x="819" y="215"/>
                  </a:lnTo>
                  <a:lnTo>
                    <a:pt x="827" y="218"/>
                  </a:lnTo>
                  <a:lnTo>
                    <a:pt x="838" y="222"/>
                  </a:lnTo>
                  <a:lnTo>
                    <a:pt x="842" y="224"/>
                  </a:lnTo>
                  <a:lnTo>
                    <a:pt x="848" y="228"/>
                  </a:lnTo>
                  <a:lnTo>
                    <a:pt x="852" y="230"/>
                  </a:lnTo>
                  <a:lnTo>
                    <a:pt x="857" y="232"/>
                  </a:lnTo>
                  <a:lnTo>
                    <a:pt x="867" y="235"/>
                  </a:lnTo>
                  <a:lnTo>
                    <a:pt x="876" y="239"/>
                  </a:lnTo>
                  <a:lnTo>
                    <a:pt x="884" y="243"/>
                  </a:lnTo>
                  <a:lnTo>
                    <a:pt x="895" y="247"/>
                  </a:lnTo>
                  <a:lnTo>
                    <a:pt x="903" y="249"/>
                  </a:lnTo>
                  <a:lnTo>
                    <a:pt x="910" y="251"/>
                  </a:lnTo>
                  <a:lnTo>
                    <a:pt x="918" y="253"/>
                  </a:lnTo>
                  <a:lnTo>
                    <a:pt x="926" y="254"/>
                  </a:lnTo>
                  <a:lnTo>
                    <a:pt x="931" y="254"/>
                  </a:lnTo>
                  <a:lnTo>
                    <a:pt x="937" y="254"/>
                  </a:lnTo>
                  <a:lnTo>
                    <a:pt x="941" y="253"/>
                  </a:lnTo>
                  <a:lnTo>
                    <a:pt x="947" y="251"/>
                  </a:lnTo>
                  <a:lnTo>
                    <a:pt x="952" y="245"/>
                  </a:lnTo>
                  <a:lnTo>
                    <a:pt x="956" y="237"/>
                  </a:lnTo>
                  <a:lnTo>
                    <a:pt x="958" y="230"/>
                  </a:lnTo>
                  <a:lnTo>
                    <a:pt x="960" y="220"/>
                  </a:lnTo>
                  <a:lnTo>
                    <a:pt x="958" y="215"/>
                  </a:lnTo>
                  <a:lnTo>
                    <a:pt x="958" y="211"/>
                  </a:lnTo>
                  <a:lnTo>
                    <a:pt x="958" y="205"/>
                  </a:lnTo>
                  <a:lnTo>
                    <a:pt x="958" y="201"/>
                  </a:lnTo>
                  <a:lnTo>
                    <a:pt x="956" y="192"/>
                  </a:lnTo>
                  <a:lnTo>
                    <a:pt x="956" y="184"/>
                  </a:lnTo>
                  <a:lnTo>
                    <a:pt x="954" y="175"/>
                  </a:lnTo>
                  <a:lnTo>
                    <a:pt x="954" y="167"/>
                  </a:lnTo>
                  <a:lnTo>
                    <a:pt x="956" y="159"/>
                  </a:lnTo>
                  <a:lnTo>
                    <a:pt x="958" y="156"/>
                  </a:lnTo>
                  <a:lnTo>
                    <a:pt x="962" y="150"/>
                  </a:lnTo>
                  <a:lnTo>
                    <a:pt x="968" y="148"/>
                  </a:lnTo>
                  <a:lnTo>
                    <a:pt x="971" y="148"/>
                  </a:lnTo>
                  <a:lnTo>
                    <a:pt x="977" y="148"/>
                  </a:lnTo>
                  <a:lnTo>
                    <a:pt x="983" y="148"/>
                  </a:lnTo>
                  <a:lnTo>
                    <a:pt x="988" y="152"/>
                  </a:lnTo>
                  <a:lnTo>
                    <a:pt x="994" y="152"/>
                  </a:lnTo>
                  <a:lnTo>
                    <a:pt x="1000" y="156"/>
                  </a:lnTo>
                  <a:lnTo>
                    <a:pt x="1007" y="158"/>
                  </a:lnTo>
                  <a:lnTo>
                    <a:pt x="1015" y="163"/>
                  </a:lnTo>
                  <a:lnTo>
                    <a:pt x="1021" y="167"/>
                  </a:lnTo>
                  <a:lnTo>
                    <a:pt x="1028" y="171"/>
                  </a:lnTo>
                  <a:lnTo>
                    <a:pt x="1036" y="177"/>
                  </a:lnTo>
                  <a:lnTo>
                    <a:pt x="1044" y="184"/>
                  </a:lnTo>
                  <a:lnTo>
                    <a:pt x="1049" y="190"/>
                  </a:lnTo>
                  <a:lnTo>
                    <a:pt x="1057" y="197"/>
                  </a:lnTo>
                  <a:lnTo>
                    <a:pt x="1065" y="205"/>
                  </a:lnTo>
                  <a:lnTo>
                    <a:pt x="1070" y="215"/>
                  </a:lnTo>
                  <a:lnTo>
                    <a:pt x="1078" y="222"/>
                  </a:lnTo>
                  <a:lnTo>
                    <a:pt x="1084" y="232"/>
                  </a:lnTo>
                  <a:lnTo>
                    <a:pt x="1087" y="237"/>
                  </a:lnTo>
                  <a:lnTo>
                    <a:pt x="1091" y="241"/>
                  </a:lnTo>
                  <a:lnTo>
                    <a:pt x="1095" y="247"/>
                  </a:lnTo>
                  <a:lnTo>
                    <a:pt x="1099" y="253"/>
                  </a:lnTo>
                  <a:lnTo>
                    <a:pt x="1101" y="256"/>
                  </a:lnTo>
                  <a:lnTo>
                    <a:pt x="1104" y="260"/>
                  </a:lnTo>
                  <a:lnTo>
                    <a:pt x="1106" y="266"/>
                  </a:lnTo>
                  <a:lnTo>
                    <a:pt x="1110" y="272"/>
                  </a:lnTo>
                  <a:lnTo>
                    <a:pt x="1112" y="277"/>
                  </a:lnTo>
                  <a:lnTo>
                    <a:pt x="1116" y="283"/>
                  </a:lnTo>
                  <a:lnTo>
                    <a:pt x="1118" y="289"/>
                  </a:lnTo>
                  <a:lnTo>
                    <a:pt x="1122" y="293"/>
                  </a:lnTo>
                  <a:lnTo>
                    <a:pt x="1123" y="298"/>
                  </a:lnTo>
                  <a:lnTo>
                    <a:pt x="1127" y="304"/>
                  </a:lnTo>
                  <a:lnTo>
                    <a:pt x="1129" y="310"/>
                  </a:lnTo>
                  <a:lnTo>
                    <a:pt x="1131" y="315"/>
                  </a:lnTo>
                  <a:lnTo>
                    <a:pt x="1133" y="321"/>
                  </a:lnTo>
                  <a:lnTo>
                    <a:pt x="1137" y="327"/>
                  </a:lnTo>
                  <a:lnTo>
                    <a:pt x="1139" y="332"/>
                  </a:lnTo>
                  <a:lnTo>
                    <a:pt x="1141" y="340"/>
                  </a:lnTo>
                  <a:lnTo>
                    <a:pt x="1141" y="346"/>
                  </a:lnTo>
                  <a:lnTo>
                    <a:pt x="1142" y="350"/>
                  </a:lnTo>
                  <a:lnTo>
                    <a:pt x="1144" y="357"/>
                  </a:lnTo>
                  <a:lnTo>
                    <a:pt x="1146" y="363"/>
                  </a:lnTo>
                  <a:lnTo>
                    <a:pt x="1148" y="369"/>
                  </a:lnTo>
                  <a:lnTo>
                    <a:pt x="1150" y="374"/>
                  </a:lnTo>
                  <a:lnTo>
                    <a:pt x="1150" y="380"/>
                  </a:lnTo>
                  <a:lnTo>
                    <a:pt x="1152" y="388"/>
                  </a:lnTo>
                  <a:lnTo>
                    <a:pt x="1152" y="391"/>
                  </a:lnTo>
                  <a:lnTo>
                    <a:pt x="1154" y="399"/>
                  </a:lnTo>
                  <a:lnTo>
                    <a:pt x="1154" y="405"/>
                  </a:lnTo>
                  <a:lnTo>
                    <a:pt x="1156" y="410"/>
                  </a:lnTo>
                  <a:lnTo>
                    <a:pt x="1156" y="416"/>
                  </a:lnTo>
                  <a:lnTo>
                    <a:pt x="1156" y="424"/>
                  </a:lnTo>
                  <a:lnTo>
                    <a:pt x="1156" y="429"/>
                  </a:lnTo>
                  <a:lnTo>
                    <a:pt x="1156" y="435"/>
                  </a:lnTo>
                  <a:lnTo>
                    <a:pt x="1156" y="441"/>
                  </a:lnTo>
                  <a:lnTo>
                    <a:pt x="1154" y="448"/>
                  </a:lnTo>
                  <a:lnTo>
                    <a:pt x="1154" y="452"/>
                  </a:lnTo>
                  <a:lnTo>
                    <a:pt x="1152" y="460"/>
                  </a:lnTo>
                  <a:lnTo>
                    <a:pt x="1150" y="465"/>
                  </a:lnTo>
                  <a:lnTo>
                    <a:pt x="1148" y="471"/>
                  </a:lnTo>
                  <a:lnTo>
                    <a:pt x="1146" y="477"/>
                  </a:lnTo>
                  <a:lnTo>
                    <a:pt x="1146" y="483"/>
                  </a:lnTo>
                  <a:lnTo>
                    <a:pt x="1142" y="488"/>
                  </a:lnTo>
                  <a:lnTo>
                    <a:pt x="1141" y="494"/>
                  </a:lnTo>
                  <a:lnTo>
                    <a:pt x="1139" y="500"/>
                  </a:lnTo>
                  <a:lnTo>
                    <a:pt x="1137" y="507"/>
                  </a:lnTo>
                  <a:lnTo>
                    <a:pt x="1135" y="511"/>
                  </a:lnTo>
                  <a:lnTo>
                    <a:pt x="1131" y="517"/>
                  </a:lnTo>
                  <a:lnTo>
                    <a:pt x="1129" y="522"/>
                  </a:lnTo>
                  <a:lnTo>
                    <a:pt x="1127" y="530"/>
                  </a:lnTo>
                  <a:lnTo>
                    <a:pt x="1123" y="534"/>
                  </a:lnTo>
                  <a:lnTo>
                    <a:pt x="1120" y="540"/>
                  </a:lnTo>
                  <a:lnTo>
                    <a:pt x="1116" y="545"/>
                  </a:lnTo>
                  <a:lnTo>
                    <a:pt x="1112" y="551"/>
                  </a:lnTo>
                  <a:lnTo>
                    <a:pt x="1108" y="555"/>
                  </a:lnTo>
                  <a:lnTo>
                    <a:pt x="1106" y="561"/>
                  </a:lnTo>
                  <a:lnTo>
                    <a:pt x="1101" y="566"/>
                  </a:lnTo>
                  <a:lnTo>
                    <a:pt x="1099" y="572"/>
                  </a:lnTo>
                  <a:lnTo>
                    <a:pt x="1095" y="576"/>
                  </a:lnTo>
                  <a:lnTo>
                    <a:pt x="1091" y="581"/>
                  </a:lnTo>
                  <a:lnTo>
                    <a:pt x="1085" y="585"/>
                  </a:lnTo>
                  <a:lnTo>
                    <a:pt x="1084" y="591"/>
                  </a:lnTo>
                  <a:lnTo>
                    <a:pt x="1080" y="597"/>
                  </a:lnTo>
                  <a:lnTo>
                    <a:pt x="1076" y="600"/>
                  </a:lnTo>
                  <a:lnTo>
                    <a:pt x="1070" y="606"/>
                  </a:lnTo>
                  <a:lnTo>
                    <a:pt x="1068" y="610"/>
                  </a:lnTo>
                  <a:lnTo>
                    <a:pt x="1061" y="619"/>
                  </a:lnTo>
                  <a:lnTo>
                    <a:pt x="1053" y="627"/>
                  </a:lnTo>
                  <a:lnTo>
                    <a:pt x="1044" y="635"/>
                  </a:lnTo>
                  <a:lnTo>
                    <a:pt x="1038" y="642"/>
                  </a:lnTo>
                  <a:lnTo>
                    <a:pt x="1028" y="648"/>
                  </a:lnTo>
                  <a:lnTo>
                    <a:pt x="1023" y="656"/>
                  </a:lnTo>
                  <a:lnTo>
                    <a:pt x="1015" y="661"/>
                  </a:lnTo>
                  <a:lnTo>
                    <a:pt x="1011" y="667"/>
                  </a:lnTo>
                  <a:lnTo>
                    <a:pt x="1004" y="671"/>
                  </a:lnTo>
                  <a:lnTo>
                    <a:pt x="1000" y="676"/>
                  </a:lnTo>
                  <a:lnTo>
                    <a:pt x="994" y="680"/>
                  </a:lnTo>
                  <a:lnTo>
                    <a:pt x="992" y="684"/>
                  </a:lnTo>
                  <a:lnTo>
                    <a:pt x="987" y="688"/>
                  </a:lnTo>
                  <a:lnTo>
                    <a:pt x="985" y="690"/>
                  </a:lnTo>
                  <a:lnTo>
                    <a:pt x="0" y="825"/>
                  </a:lnTo>
                  <a:lnTo>
                    <a:pt x="19" y="353"/>
                  </a:lnTo>
                  <a:close/>
                </a:path>
              </a:pathLst>
            </a:custGeom>
            <a:solidFill>
              <a:srgbClr val="FF9900"/>
            </a:solidFill>
            <a:ln w="9525">
              <a:noFill/>
              <a:round/>
              <a:headEnd/>
              <a:tailEnd/>
            </a:ln>
          </p:spPr>
          <p:txBody>
            <a:bodyPr/>
            <a:lstStyle/>
            <a:p>
              <a:endParaRPr lang="zh-CN" altLang="en-US">
                <a:latin typeface="Huawei Sans" panose="020C0503030203020204" pitchFamily="34" charset="0"/>
                <a:cs typeface="Huawei Sans" panose="020C0503030203020204" pitchFamily="34" charset="0"/>
                <a:sym typeface="+mn-lt"/>
              </a:endParaRPr>
            </a:p>
          </p:txBody>
        </p:sp>
        <p:sp>
          <p:nvSpPr>
            <p:cNvPr id="17" name="Freeform 18"/>
            <p:cNvSpPr>
              <a:spLocks/>
            </p:cNvSpPr>
            <p:nvPr/>
          </p:nvSpPr>
          <p:spPr bwMode="auto">
            <a:xfrm>
              <a:off x="1444368" y="3587972"/>
              <a:ext cx="347400" cy="230426"/>
            </a:xfrm>
            <a:custGeom>
              <a:avLst/>
              <a:gdLst>
                <a:gd name="T0" fmla="*/ 2147483647 w 980"/>
                <a:gd name="T1" fmla="*/ 2147483647 h 648"/>
                <a:gd name="T2" fmla="*/ 2147483647 w 980"/>
                <a:gd name="T3" fmla="*/ 2147483647 h 648"/>
                <a:gd name="T4" fmla="*/ 2147483647 w 980"/>
                <a:gd name="T5" fmla="*/ 2147483647 h 648"/>
                <a:gd name="T6" fmla="*/ 2147483647 w 980"/>
                <a:gd name="T7" fmla="*/ 2147483647 h 648"/>
                <a:gd name="T8" fmla="*/ 2147483647 w 980"/>
                <a:gd name="T9" fmla="*/ 2147483647 h 648"/>
                <a:gd name="T10" fmla="*/ 2147483647 w 980"/>
                <a:gd name="T11" fmla="*/ 2147483647 h 648"/>
                <a:gd name="T12" fmla="*/ 2147483647 w 980"/>
                <a:gd name="T13" fmla="*/ 2147483647 h 648"/>
                <a:gd name="T14" fmla="*/ 2147483647 w 980"/>
                <a:gd name="T15" fmla="*/ 2147483647 h 648"/>
                <a:gd name="T16" fmla="*/ 2147483647 w 980"/>
                <a:gd name="T17" fmla="*/ 2147483647 h 648"/>
                <a:gd name="T18" fmla="*/ 2147483647 w 980"/>
                <a:gd name="T19" fmla="*/ 2147483647 h 648"/>
                <a:gd name="T20" fmla="*/ 2147483647 w 980"/>
                <a:gd name="T21" fmla="*/ 2147483647 h 648"/>
                <a:gd name="T22" fmla="*/ 2147483647 w 980"/>
                <a:gd name="T23" fmla="*/ 2147483647 h 648"/>
                <a:gd name="T24" fmla="*/ 2147483647 w 980"/>
                <a:gd name="T25" fmla="*/ 2147483647 h 648"/>
                <a:gd name="T26" fmla="*/ 2147483647 w 980"/>
                <a:gd name="T27" fmla="*/ 2147483647 h 648"/>
                <a:gd name="T28" fmla="*/ 2147483647 w 980"/>
                <a:gd name="T29" fmla="*/ 2147483647 h 648"/>
                <a:gd name="T30" fmla="*/ 2147483647 w 980"/>
                <a:gd name="T31" fmla="*/ 2147483647 h 648"/>
                <a:gd name="T32" fmla="*/ 2147483647 w 980"/>
                <a:gd name="T33" fmla="*/ 2147483647 h 648"/>
                <a:gd name="T34" fmla="*/ 2147483647 w 980"/>
                <a:gd name="T35" fmla="*/ 2147483647 h 648"/>
                <a:gd name="T36" fmla="*/ 2147483647 w 980"/>
                <a:gd name="T37" fmla="*/ 2147483647 h 648"/>
                <a:gd name="T38" fmla="*/ 2147483647 w 980"/>
                <a:gd name="T39" fmla="*/ 2147483647 h 648"/>
                <a:gd name="T40" fmla="*/ 2147483647 w 980"/>
                <a:gd name="T41" fmla="*/ 2147483647 h 648"/>
                <a:gd name="T42" fmla="*/ 2147483647 w 980"/>
                <a:gd name="T43" fmla="*/ 2147483647 h 648"/>
                <a:gd name="T44" fmla="*/ 2147483647 w 980"/>
                <a:gd name="T45" fmla="*/ 2147483647 h 648"/>
                <a:gd name="T46" fmla="*/ 2147483647 w 980"/>
                <a:gd name="T47" fmla="*/ 2147483647 h 648"/>
                <a:gd name="T48" fmla="*/ 2147483647 w 980"/>
                <a:gd name="T49" fmla="*/ 2147483647 h 648"/>
                <a:gd name="T50" fmla="*/ 2147483647 w 980"/>
                <a:gd name="T51" fmla="*/ 2147483647 h 648"/>
                <a:gd name="T52" fmla="*/ 2147483647 w 980"/>
                <a:gd name="T53" fmla="*/ 2147483647 h 648"/>
                <a:gd name="T54" fmla="*/ 2147483647 w 980"/>
                <a:gd name="T55" fmla="*/ 0 h 648"/>
                <a:gd name="T56" fmla="*/ 2147483647 w 980"/>
                <a:gd name="T57" fmla="*/ 2147483647 h 648"/>
                <a:gd name="T58" fmla="*/ 2147483647 w 980"/>
                <a:gd name="T59" fmla="*/ 2147483647 h 648"/>
                <a:gd name="T60" fmla="*/ 2147483647 w 980"/>
                <a:gd name="T61" fmla="*/ 2147483647 h 648"/>
                <a:gd name="T62" fmla="*/ 2147483647 w 980"/>
                <a:gd name="T63" fmla="*/ 2147483647 h 648"/>
                <a:gd name="T64" fmla="*/ 2147483647 w 980"/>
                <a:gd name="T65" fmla="*/ 2147483647 h 648"/>
                <a:gd name="T66" fmla="*/ 2147483647 w 980"/>
                <a:gd name="T67" fmla="*/ 2147483647 h 648"/>
                <a:gd name="T68" fmla="*/ 2147483647 w 980"/>
                <a:gd name="T69" fmla="*/ 2147483647 h 648"/>
                <a:gd name="T70" fmla="*/ 2147483647 w 980"/>
                <a:gd name="T71" fmla="*/ 2147483647 h 648"/>
                <a:gd name="T72" fmla="*/ 2147483647 w 980"/>
                <a:gd name="T73" fmla="*/ 2147483647 h 648"/>
                <a:gd name="T74" fmla="*/ 2147483647 w 980"/>
                <a:gd name="T75" fmla="*/ 2147483647 h 648"/>
                <a:gd name="T76" fmla="*/ 2147483647 w 980"/>
                <a:gd name="T77" fmla="*/ 2147483647 h 648"/>
                <a:gd name="T78" fmla="*/ 2147483647 w 980"/>
                <a:gd name="T79" fmla="*/ 2147483647 h 648"/>
                <a:gd name="T80" fmla="*/ 2147483647 w 980"/>
                <a:gd name="T81" fmla="*/ 2147483647 h 648"/>
                <a:gd name="T82" fmla="*/ 2147483647 w 980"/>
                <a:gd name="T83" fmla="*/ 2147483647 h 648"/>
                <a:gd name="T84" fmla="*/ 2147483647 w 980"/>
                <a:gd name="T85" fmla="*/ 2147483647 h 648"/>
                <a:gd name="T86" fmla="*/ 2147483647 w 980"/>
                <a:gd name="T87" fmla="*/ 2147483647 h 648"/>
                <a:gd name="T88" fmla="*/ 2147483647 w 980"/>
                <a:gd name="T89" fmla="*/ 2147483647 h 648"/>
                <a:gd name="T90" fmla="*/ 2147483647 w 980"/>
                <a:gd name="T91" fmla="*/ 2147483647 h 648"/>
                <a:gd name="T92" fmla="*/ 2147483647 w 980"/>
                <a:gd name="T93" fmla="*/ 2147483647 h 648"/>
                <a:gd name="T94" fmla="*/ 2147483647 w 980"/>
                <a:gd name="T95" fmla="*/ 2147483647 h 648"/>
                <a:gd name="T96" fmla="*/ 2147483647 w 980"/>
                <a:gd name="T97" fmla="*/ 2147483647 h 648"/>
                <a:gd name="T98" fmla="*/ 2147483647 w 980"/>
                <a:gd name="T99" fmla="*/ 2147483647 h 648"/>
                <a:gd name="T100" fmla="*/ 2147483647 w 980"/>
                <a:gd name="T101" fmla="*/ 2147483647 h 648"/>
                <a:gd name="T102" fmla="*/ 2147483647 w 980"/>
                <a:gd name="T103" fmla="*/ 2147483647 h 648"/>
                <a:gd name="T104" fmla="*/ 2147483647 w 980"/>
                <a:gd name="T105" fmla="*/ 2147483647 h 648"/>
                <a:gd name="T106" fmla="*/ 2147483647 w 980"/>
                <a:gd name="T107" fmla="*/ 2147483647 h 648"/>
                <a:gd name="T108" fmla="*/ 2147483647 w 980"/>
                <a:gd name="T109" fmla="*/ 2147483647 h 648"/>
                <a:gd name="T110" fmla="*/ 2147483647 w 980"/>
                <a:gd name="T111" fmla="*/ 2147483647 h 648"/>
                <a:gd name="T112" fmla="*/ 2147483647 w 980"/>
                <a:gd name="T113" fmla="*/ 2147483647 h 6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80"/>
                <a:gd name="T172" fmla="*/ 0 h 648"/>
                <a:gd name="T173" fmla="*/ 980 w 980"/>
                <a:gd name="T174" fmla="*/ 648 h 6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80" h="648">
                  <a:moveTo>
                    <a:pt x="118" y="201"/>
                  </a:moveTo>
                  <a:lnTo>
                    <a:pt x="120" y="205"/>
                  </a:lnTo>
                  <a:lnTo>
                    <a:pt x="128" y="211"/>
                  </a:lnTo>
                  <a:lnTo>
                    <a:pt x="133" y="215"/>
                  </a:lnTo>
                  <a:lnTo>
                    <a:pt x="139" y="220"/>
                  </a:lnTo>
                  <a:lnTo>
                    <a:pt x="145" y="224"/>
                  </a:lnTo>
                  <a:lnTo>
                    <a:pt x="152" y="228"/>
                  </a:lnTo>
                  <a:lnTo>
                    <a:pt x="160" y="230"/>
                  </a:lnTo>
                  <a:lnTo>
                    <a:pt x="168" y="234"/>
                  </a:lnTo>
                  <a:lnTo>
                    <a:pt x="173" y="234"/>
                  </a:lnTo>
                  <a:lnTo>
                    <a:pt x="181" y="234"/>
                  </a:lnTo>
                  <a:lnTo>
                    <a:pt x="185" y="230"/>
                  </a:lnTo>
                  <a:lnTo>
                    <a:pt x="192" y="226"/>
                  </a:lnTo>
                  <a:lnTo>
                    <a:pt x="194" y="220"/>
                  </a:lnTo>
                  <a:lnTo>
                    <a:pt x="196" y="217"/>
                  </a:lnTo>
                  <a:lnTo>
                    <a:pt x="198" y="211"/>
                  </a:lnTo>
                  <a:lnTo>
                    <a:pt x="202" y="207"/>
                  </a:lnTo>
                  <a:lnTo>
                    <a:pt x="202" y="199"/>
                  </a:lnTo>
                  <a:lnTo>
                    <a:pt x="204" y="194"/>
                  </a:lnTo>
                  <a:lnTo>
                    <a:pt x="204" y="188"/>
                  </a:lnTo>
                  <a:lnTo>
                    <a:pt x="206" y="180"/>
                  </a:lnTo>
                  <a:lnTo>
                    <a:pt x="206" y="175"/>
                  </a:lnTo>
                  <a:lnTo>
                    <a:pt x="208" y="169"/>
                  </a:lnTo>
                  <a:lnTo>
                    <a:pt x="208" y="161"/>
                  </a:lnTo>
                  <a:lnTo>
                    <a:pt x="210" y="156"/>
                  </a:lnTo>
                  <a:lnTo>
                    <a:pt x="210" y="150"/>
                  </a:lnTo>
                  <a:lnTo>
                    <a:pt x="210" y="142"/>
                  </a:lnTo>
                  <a:lnTo>
                    <a:pt x="210" y="137"/>
                  </a:lnTo>
                  <a:lnTo>
                    <a:pt x="210" y="131"/>
                  </a:lnTo>
                  <a:lnTo>
                    <a:pt x="210" y="125"/>
                  </a:lnTo>
                  <a:lnTo>
                    <a:pt x="210" y="120"/>
                  </a:lnTo>
                  <a:lnTo>
                    <a:pt x="210" y="114"/>
                  </a:lnTo>
                  <a:lnTo>
                    <a:pt x="210" y="110"/>
                  </a:lnTo>
                  <a:lnTo>
                    <a:pt x="210" y="104"/>
                  </a:lnTo>
                  <a:lnTo>
                    <a:pt x="210" y="99"/>
                  </a:lnTo>
                  <a:lnTo>
                    <a:pt x="211" y="95"/>
                  </a:lnTo>
                  <a:lnTo>
                    <a:pt x="211" y="91"/>
                  </a:lnTo>
                  <a:lnTo>
                    <a:pt x="213" y="83"/>
                  </a:lnTo>
                  <a:lnTo>
                    <a:pt x="217" y="78"/>
                  </a:lnTo>
                  <a:lnTo>
                    <a:pt x="219" y="74"/>
                  </a:lnTo>
                  <a:lnTo>
                    <a:pt x="225" y="72"/>
                  </a:lnTo>
                  <a:lnTo>
                    <a:pt x="230" y="70"/>
                  </a:lnTo>
                  <a:lnTo>
                    <a:pt x="238" y="72"/>
                  </a:lnTo>
                  <a:lnTo>
                    <a:pt x="246" y="74"/>
                  </a:lnTo>
                  <a:lnTo>
                    <a:pt x="253" y="80"/>
                  </a:lnTo>
                  <a:lnTo>
                    <a:pt x="263" y="85"/>
                  </a:lnTo>
                  <a:lnTo>
                    <a:pt x="270" y="93"/>
                  </a:lnTo>
                  <a:lnTo>
                    <a:pt x="278" y="99"/>
                  </a:lnTo>
                  <a:lnTo>
                    <a:pt x="284" y="106"/>
                  </a:lnTo>
                  <a:lnTo>
                    <a:pt x="291" y="116"/>
                  </a:lnTo>
                  <a:lnTo>
                    <a:pt x="299" y="123"/>
                  </a:lnTo>
                  <a:lnTo>
                    <a:pt x="305" y="131"/>
                  </a:lnTo>
                  <a:lnTo>
                    <a:pt x="310" y="137"/>
                  </a:lnTo>
                  <a:lnTo>
                    <a:pt x="316" y="142"/>
                  </a:lnTo>
                  <a:lnTo>
                    <a:pt x="324" y="148"/>
                  </a:lnTo>
                  <a:lnTo>
                    <a:pt x="327" y="150"/>
                  </a:lnTo>
                  <a:lnTo>
                    <a:pt x="333" y="150"/>
                  </a:lnTo>
                  <a:lnTo>
                    <a:pt x="339" y="150"/>
                  </a:lnTo>
                  <a:lnTo>
                    <a:pt x="345" y="146"/>
                  </a:lnTo>
                  <a:lnTo>
                    <a:pt x="350" y="139"/>
                  </a:lnTo>
                  <a:lnTo>
                    <a:pt x="354" y="131"/>
                  </a:lnTo>
                  <a:lnTo>
                    <a:pt x="358" y="121"/>
                  </a:lnTo>
                  <a:lnTo>
                    <a:pt x="364" y="114"/>
                  </a:lnTo>
                  <a:lnTo>
                    <a:pt x="365" y="108"/>
                  </a:lnTo>
                  <a:lnTo>
                    <a:pt x="367" y="102"/>
                  </a:lnTo>
                  <a:lnTo>
                    <a:pt x="367" y="97"/>
                  </a:lnTo>
                  <a:lnTo>
                    <a:pt x="371" y="93"/>
                  </a:lnTo>
                  <a:lnTo>
                    <a:pt x="373" y="85"/>
                  </a:lnTo>
                  <a:lnTo>
                    <a:pt x="375" y="80"/>
                  </a:lnTo>
                  <a:lnTo>
                    <a:pt x="377" y="76"/>
                  </a:lnTo>
                  <a:lnTo>
                    <a:pt x="379" y="70"/>
                  </a:lnTo>
                  <a:lnTo>
                    <a:pt x="381" y="63"/>
                  </a:lnTo>
                  <a:lnTo>
                    <a:pt x="383" y="59"/>
                  </a:lnTo>
                  <a:lnTo>
                    <a:pt x="384" y="53"/>
                  </a:lnTo>
                  <a:lnTo>
                    <a:pt x="386" y="47"/>
                  </a:lnTo>
                  <a:lnTo>
                    <a:pt x="388" y="42"/>
                  </a:lnTo>
                  <a:lnTo>
                    <a:pt x="390" y="36"/>
                  </a:lnTo>
                  <a:lnTo>
                    <a:pt x="392" y="32"/>
                  </a:lnTo>
                  <a:lnTo>
                    <a:pt x="396" y="28"/>
                  </a:lnTo>
                  <a:lnTo>
                    <a:pt x="400" y="19"/>
                  </a:lnTo>
                  <a:lnTo>
                    <a:pt x="403" y="13"/>
                  </a:lnTo>
                  <a:lnTo>
                    <a:pt x="409" y="6"/>
                  </a:lnTo>
                  <a:lnTo>
                    <a:pt x="415" y="4"/>
                  </a:lnTo>
                  <a:lnTo>
                    <a:pt x="421" y="0"/>
                  </a:lnTo>
                  <a:lnTo>
                    <a:pt x="426" y="2"/>
                  </a:lnTo>
                  <a:lnTo>
                    <a:pt x="436" y="6"/>
                  </a:lnTo>
                  <a:lnTo>
                    <a:pt x="443" y="13"/>
                  </a:lnTo>
                  <a:lnTo>
                    <a:pt x="449" y="17"/>
                  </a:lnTo>
                  <a:lnTo>
                    <a:pt x="453" y="21"/>
                  </a:lnTo>
                  <a:lnTo>
                    <a:pt x="457" y="26"/>
                  </a:lnTo>
                  <a:lnTo>
                    <a:pt x="462" y="32"/>
                  </a:lnTo>
                  <a:lnTo>
                    <a:pt x="468" y="38"/>
                  </a:lnTo>
                  <a:lnTo>
                    <a:pt x="472" y="44"/>
                  </a:lnTo>
                  <a:lnTo>
                    <a:pt x="478" y="49"/>
                  </a:lnTo>
                  <a:lnTo>
                    <a:pt x="483" y="57"/>
                  </a:lnTo>
                  <a:lnTo>
                    <a:pt x="485" y="63"/>
                  </a:lnTo>
                  <a:lnTo>
                    <a:pt x="491" y="68"/>
                  </a:lnTo>
                  <a:lnTo>
                    <a:pt x="495" y="76"/>
                  </a:lnTo>
                  <a:lnTo>
                    <a:pt x="499" y="82"/>
                  </a:lnTo>
                  <a:lnTo>
                    <a:pt x="502" y="87"/>
                  </a:lnTo>
                  <a:lnTo>
                    <a:pt x="506" y="93"/>
                  </a:lnTo>
                  <a:lnTo>
                    <a:pt x="510" y="97"/>
                  </a:lnTo>
                  <a:lnTo>
                    <a:pt x="514" y="104"/>
                  </a:lnTo>
                  <a:lnTo>
                    <a:pt x="519" y="112"/>
                  </a:lnTo>
                  <a:lnTo>
                    <a:pt x="523" y="120"/>
                  </a:lnTo>
                  <a:lnTo>
                    <a:pt x="525" y="123"/>
                  </a:lnTo>
                  <a:lnTo>
                    <a:pt x="527" y="125"/>
                  </a:lnTo>
                  <a:lnTo>
                    <a:pt x="850" y="196"/>
                  </a:lnTo>
                  <a:lnTo>
                    <a:pt x="852" y="198"/>
                  </a:lnTo>
                  <a:lnTo>
                    <a:pt x="860" y="201"/>
                  </a:lnTo>
                  <a:lnTo>
                    <a:pt x="866" y="203"/>
                  </a:lnTo>
                  <a:lnTo>
                    <a:pt x="871" y="207"/>
                  </a:lnTo>
                  <a:lnTo>
                    <a:pt x="877" y="209"/>
                  </a:lnTo>
                  <a:lnTo>
                    <a:pt x="885" y="211"/>
                  </a:lnTo>
                  <a:lnTo>
                    <a:pt x="892" y="211"/>
                  </a:lnTo>
                  <a:lnTo>
                    <a:pt x="900" y="211"/>
                  </a:lnTo>
                  <a:lnTo>
                    <a:pt x="907" y="211"/>
                  </a:lnTo>
                  <a:lnTo>
                    <a:pt x="915" y="209"/>
                  </a:lnTo>
                  <a:lnTo>
                    <a:pt x="923" y="207"/>
                  </a:lnTo>
                  <a:lnTo>
                    <a:pt x="928" y="201"/>
                  </a:lnTo>
                  <a:lnTo>
                    <a:pt x="936" y="196"/>
                  </a:lnTo>
                  <a:lnTo>
                    <a:pt x="942" y="188"/>
                  </a:lnTo>
                  <a:lnTo>
                    <a:pt x="944" y="182"/>
                  </a:lnTo>
                  <a:lnTo>
                    <a:pt x="947" y="179"/>
                  </a:lnTo>
                  <a:lnTo>
                    <a:pt x="949" y="175"/>
                  </a:lnTo>
                  <a:lnTo>
                    <a:pt x="953" y="173"/>
                  </a:lnTo>
                  <a:lnTo>
                    <a:pt x="955" y="167"/>
                  </a:lnTo>
                  <a:lnTo>
                    <a:pt x="961" y="165"/>
                  </a:lnTo>
                  <a:lnTo>
                    <a:pt x="968" y="165"/>
                  </a:lnTo>
                  <a:lnTo>
                    <a:pt x="974" y="171"/>
                  </a:lnTo>
                  <a:lnTo>
                    <a:pt x="976" y="175"/>
                  </a:lnTo>
                  <a:lnTo>
                    <a:pt x="978" y="180"/>
                  </a:lnTo>
                  <a:lnTo>
                    <a:pt x="978" y="184"/>
                  </a:lnTo>
                  <a:lnTo>
                    <a:pt x="980" y="194"/>
                  </a:lnTo>
                  <a:lnTo>
                    <a:pt x="980" y="199"/>
                  </a:lnTo>
                  <a:lnTo>
                    <a:pt x="980" y="207"/>
                  </a:lnTo>
                  <a:lnTo>
                    <a:pt x="980" y="215"/>
                  </a:lnTo>
                  <a:lnTo>
                    <a:pt x="980" y="224"/>
                  </a:lnTo>
                  <a:lnTo>
                    <a:pt x="978" y="226"/>
                  </a:lnTo>
                  <a:lnTo>
                    <a:pt x="978" y="232"/>
                  </a:lnTo>
                  <a:lnTo>
                    <a:pt x="976" y="236"/>
                  </a:lnTo>
                  <a:lnTo>
                    <a:pt x="976" y="241"/>
                  </a:lnTo>
                  <a:lnTo>
                    <a:pt x="974" y="247"/>
                  </a:lnTo>
                  <a:lnTo>
                    <a:pt x="974" y="255"/>
                  </a:lnTo>
                  <a:lnTo>
                    <a:pt x="972" y="260"/>
                  </a:lnTo>
                  <a:lnTo>
                    <a:pt x="972" y="268"/>
                  </a:lnTo>
                  <a:lnTo>
                    <a:pt x="970" y="274"/>
                  </a:lnTo>
                  <a:lnTo>
                    <a:pt x="970" y="281"/>
                  </a:lnTo>
                  <a:lnTo>
                    <a:pt x="968" y="289"/>
                  </a:lnTo>
                  <a:lnTo>
                    <a:pt x="966" y="298"/>
                  </a:lnTo>
                  <a:lnTo>
                    <a:pt x="964" y="304"/>
                  </a:lnTo>
                  <a:lnTo>
                    <a:pt x="964" y="313"/>
                  </a:lnTo>
                  <a:lnTo>
                    <a:pt x="963" y="319"/>
                  </a:lnTo>
                  <a:lnTo>
                    <a:pt x="961" y="327"/>
                  </a:lnTo>
                  <a:lnTo>
                    <a:pt x="959" y="334"/>
                  </a:lnTo>
                  <a:lnTo>
                    <a:pt x="959" y="342"/>
                  </a:lnTo>
                  <a:lnTo>
                    <a:pt x="957" y="348"/>
                  </a:lnTo>
                  <a:lnTo>
                    <a:pt x="955" y="355"/>
                  </a:lnTo>
                  <a:lnTo>
                    <a:pt x="955" y="361"/>
                  </a:lnTo>
                  <a:lnTo>
                    <a:pt x="953" y="369"/>
                  </a:lnTo>
                  <a:lnTo>
                    <a:pt x="951" y="372"/>
                  </a:lnTo>
                  <a:lnTo>
                    <a:pt x="951" y="380"/>
                  </a:lnTo>
                  <a:lnTo>
                    <a:pt x="949" y="384"/>
                  </a:lnTo>
                  <a:lnTo>
                    <a:pt x="949" y="388"/>
                  </a:lnTo>
                  <a:lnTo>
                    <a:pt x="947" y="391"/>
                  </a:lnTo>
                  <a:lnTo>
                    <a:pt x="947" y="397"/>
                  </a:lnTo>
                  <a:lnTo>
                    <a:pt x="947" y="401"/>
                  </a:lnTo>
                  <a:lnTo>
                    <a:pt x="947" y="403"/>
                  </a:lnTo>
                  <a:lnTo>
                    <a:pt x="734" y="648"/>
                  </a:lnTo>
                  <a:lnTo>
                    <a:pt x="0" y="566"/>
                  </a:lnTo>
                  <a:lnTo>
                    <a:pt x="46" y="211"/>
                  </a:lnTo>
                  <a:lnTo>
                    <a:pt x="118" y="201"/>
                  </a:lnTo>
                  <a:close/>
                </a:path>
              </a:pathLst>
            </a:custGeom>
            <a:solidFill>
              <a:srgbClr val="FF6600"/>
            </a:solidFill>
            <a:ln w="9525">
              <a:noFill/>
              <a:round/>
              <a:headEnd/>
              <a:tailEnd/>
            </a:ln>
          </p:spPr>
          <p:txBody>
            <a:bodyPr/>
            <a:lstStyle/>
            <a:p>
              <a:endParaRPr lang="zh-CN" altLang="en-US">
                <a:latin typeface="Huawei Sans" panose="020C0503030203020204" pitchFamily="34" charset="0"/>
                <a:cs typeface="Huawei Sans" panose="020C0503030203020204" pitchFamily="34" charset="0"/>
                <a:sym typeface="+mn-lt"/>
              </a:endParaRPr>
            </a:p>
          </p:txBody>
        </p:sp>
        <p:sp>
          <p:nvSpPr>
            <p:cNvPr id="18" name="Freeform 19"/>
            <p:cNvSpPr>
              <a:spLocks/>
            </p:cNvSpPr>
            <p:nvPr/>
          </p:nvSpPr>
          <p:spPr bwMode="auto">
            <a:xfrm>
              <a:off x="1331640" y="3507854"/>
              <a:ext cx="511175" cy="471488"/>
            </a:xfrm>
            <a:custGeom>
              <a:avLst/>
              <a:gdLst>
                <a:gd name="T0" fmla="*/ 2147483647 w 1441"/>
                <a:gd name="T1" fmla="*/ 2147483647 h 1328"/>
                <a:gd name="T2" fmla="*/ 2147483647 w 1441"/>
                <a:gd name="T3" fmla="*/ 2147483647 h 1328"/>
                <a:gd name="T4" fmla="*/ 2147483647 w 1441"/>
                <a:gd name="T5" fmla="*/ 2147483647 h 1328"/>
                <a:gd name="T6" fmla="*/ 2147483647 w 1441"/>
                <a:gd name="T7" fmla="*/ 2147483647 h 1328"/>
                <a:gd name="T8" fmla="*/ 2147483647 w 1441"/>
                <a:gd name="T9" fmla="*/ 2147483647 h 1328"/>
                <a:gd name="T10" fmla="*/ 2147483647 w 1441"/>
                <a:gd name="T11" fmla="*/ 2147483647 h 1328"/>
                <a:gd name="T12" fmla="*/ 2147483647 w 1441"/>
                <a:gd name="T13" fmla="*/ 2147483647 h 1328"/>
                <a:gd name="T14" fmla="*/ 2147483647 w 1441"/>
                <a:gd name="T15" fmla="*/ 2147483647 h 1328"/>
                <a:gd name="T16" fmla="*/ 2147483647 w 1441"/>
                <a:gd name="T17" fmla="*/ 2147483647 h 1328"/>
                <a:gd name="T18" fmla="*/ 2147483647 w 1441"/>
                <a:gd name="T19" fmla="*/ 2147483647 h 1328"/>
                <a:gd name="T20" fmla="*/ 2147483647 w 1441"/>
                <a:gd name="T21" fmla="*/ 2147483647 h 1328"/>
                <a:gd name="T22" fmla="*/ 2147483647 w 1441"/>
                <a:gd name="T23" fmla="*/ 2147483647 h 1328"/>
                <a:gd name="T24" fmla="*/ 2147483647 w 1441"/>
                <a:gd name="T25" fmla="*/ 2147483647 h 1328"/>
                <a:gd name="T26" fmla="*/ 2147483647 w 1441"/>
                <a:gd name="T27" fmla="*/ 2147483647 h 1328"/>
                <a:gd name="T28" fmla="*/ 2147483647 w 1441"/>
                <a:gd name="T29" fmla="*/ 2147483647 h 1328"/>
                <a:gd name="T30" fmla="*/ 2147483647 w 1441"/>
                <a:gd name="T31" fmla="*/ 2147483647 h 1328"/>
                <a:gd name="T32" fmla="*/ 2147483647 w 1441"/>
                <a:gd name="T33" fmla="*/ 2147483647 h 1328"/>
                <a:gd name="T34" fmla="*/ 2147483647 w 1441"/>
                <a:gd name="T35" fmla="*/ 2147483647 h 1328"/>
                <a:gd name="T36" fmla="*/ 2147483647 w 1441"/>
                <a:gd name="T37" fmla="*/ 2147483647 h 1328"/>
                <a:gd name="T38" fmla="*/ 2147483647 w 1441"/>
                <a:gd name="T39" fmla="*/ 2147483647 h 1328"/>
                <a:gd name="T40" fmla="*/ 2147483647 w 1441"/>
                <a:gd name="T41" fmla="*/ 2147483647 h 1328"/>
                <a:gd name="T42" fmla="*/ 2147483647 w 1441"/>
                <a:gd name="T43" fmla="*/ 2147483647 h 1328"/>
                <a:gd name="T44" fmla="*/ 2147483647 w 1441"/>
                <a:gd name="T45" fmla="*/ 2147483647 h 1328"/>
                <a:gd name="T46" fmla="*/ 2147483647 w 1441"/>
                <a:gd name="T47" fmla="*/ 2147483647 h 1328"/>
                <a:gd name="T48" fmla="*/ 2147483647 w 1441"/>
                <a:gd name="T49" fmla="*/ 2147483647 h 1328"/>
                <a:gd name="T50" fmla="*/ 2147483647 w 1441"/>
                <a:gd name="T51" fmla="*/ 2147483647 h 1328"/>
                <a:gd name="T52" fmla="*/ 2147483647 w 1441"/>
                <a:gd name="T53" fmla="*/ 2147483647 h 1328"/>
                <a:gd name="T54" fmla="*/ 2147483647 w 1441"/>
                <a:gd name="T55" fmla="*/ 2147483647 h 1328"/>
                <a:gd name="T56" fmla="*/ 2147483647 w 1441"/>
                <a:gd name="T57" fmla="*/ 2147483647 h 1328"/>
                <a:gd name="T58" fmla="*/ 2147483647 w 1441"/>
                <a:gd name="T59" fmla="*/ 2147483647 h 1328"/>
                <a:gd name="T60" fmla="*/ 2147483647 w 1441"/>
                <a:gd name="T61" fmla="*/ 2147483647 h 1328"/>
                <a:gd name="T62" fmla="*/ 2147483647 w 1441"/>
                <a:gd name="T63" fmla="*/ 2147483647 h 1328"/>
                <a:gd name="T64" fmla="*/ 2147483647 w 1441"/>
                <a:gd name="T65" fmla="*/ 2147483647 h 1328"/>
                <a:gd name="T66" fmla="*/ 2147483647 w 1441"/>
                <a:gd name="T67" fmla="*/ 2147483647 h 1328"/>
                <a:gd name="T68" fmla="*/ 2147483647 w 1441"/>
                <a:gd name="T69" fmla="*/ 2147483647 h 1328"/>
                <a:gd name="T70" fmla="*/ 2147483647 w 1441"/>
                <a:gd name="T71" fmla="*/ 2147483647 h 1328"/>
                <a:gd name="T72" fmla="*/ 2147483647 w 1441"/>
                <a:gd name="T73" fmla="*/ 2147483647 h 1328"/>
                <a:gd name="T74" fmla="*/ 2147483647 w 1441"/>
                <a:gd name="T75" fmla="*/ 2147483647 h 1328"/>
                <a:gd name="T76" fmla="*/ 2147483647 w 1441"/>
                <a:gd name="T77" fmla="*/ 2147483647 h 1328"/>
                <a:gd name="T78" fmla="*/ 2147483647 w 1441"/>
                <a:gd name="T79" fmla="*/ 2147483647 h 1328"/>
                <a:gd name="T80" fmla="*/ 2147483647 w 1441"/>
                <a:gd name="T81" fmla="*/ 2147483647 h 1328"/>
                <a:gd name="T82" fmla="*/ 2147483647 w 1441"/>
                <a:gd name="T83" fmla="*/ 2147483647 h 1328"/>
                <a:gd name="T84" fmla="*/ 2147483647 w 1441"/>
                <a:gd name="T85" fmla="*/ 2147483647 h 1328"/>
                <a:gd name="T86" fmla="*/ 2147483647 w 1441"/>
                <a:gd name="T87" fmla="*/ 2147483647 h 1328"/>
                <a:gd name="T88" fmla="*/ 2147483647 w 1441"/>
                <a:gd name="T89" fmla="*/ 2147483647 h 1328"/>
                <a:gd name="T90" fmla="*/ 2147483647 w 1441"/>
                <a:gd name="T91" fmla="*/ 2147483647 h 1328"/>
                <a:gd name="T92" fmla="*/ 2147483647 w 1441"/>
                <a:gd name="T93" fmla="*/ 2147483647 h 1328"/>
                <a:gd name="T94" fmla="*/ 2147483647 w 1441"/>
                <a:gd name="T95" fmla="*/ 2147483647 h 1328"/>
                <a:gd name="T96" fmla="*/ 2147483647 w 1441"/>
                <a:gd name="T97" fmla="*/ 2147483647 h 1328"/>
                <a:gd name="T98" fmla="*/ 2147483647 w 1441"/>
                <a:gd name="T99" fmla="*/ 2147483647 h 1328"/>
                <a:gd name="T100" fmla="*/ 2147483647 w 1441"/>
                <a:gd name="T101" fmla="*/ 2147483647 h 1328"/>
                <a:gd name="T102" fmla="*/ 2147483647 w 1441"/>
                <a:gd name="T103" fmla="*/ 2147483647 h 1328"/>
                <a:gd name="T104" fmla="*/ 2147483647 w 1441"/>
                <a:gd name="T105" fmla="*/ 2147483647 h 1328"/>
                <a:gd name="T106" fmla="*/ 2147483647 w 1441"/>
                <a:gd name="T107" fmla="*/ 2147483647 h 1328"/>
                <a:gd name="T108" fmla="*/ 2147483647 w 1441"/>
                <a:gd name="T109" fmla="*/ 2147483647 h 1328"/>
                <a:gd name="T110" fmla="*/ 2147483647 w 1441"/>
                <a:gd name="T111" fmla="*/ 2147483647 h 1328"/>
                <a:gd name="T112" fmla="*/ 2147483647 w 1441"/>
                <a:gd name="T113" fmla="*/ 2147483647 h 1328"/>
                <a:gd name="T114" fmla="*/ 2147483647 w 1441"/>
                <a:gd name="T115" fmla="*/ 2147483647 h 1328"/>
                <a:gd name="T116" fmla="*/ 2147483647 w 1441"/>
                <a:gd name="T117" fmla="*/ 2147483647 h 1328"/>
                <a:gd name="T118" fmla="*/ 2147483647 w 1441"/>
                <a:gd name="T119" fmla="*/ 2147483647 h 1328"/>
                <a:gd name="T120" fmla="*/ 2147483647 w 1441"/>
                <a:gd name="T121" fmla="*/ 2147483647 h 1328"/>
                <a:gd name="T122" fmla="*/ 2147483647 w 1441"/>
                <a:gd name="T123" fmla="*/ 2147483647 h 1328"/>
                <a:gd name="T124" fmla="*/ 2147483647 w 1441"/>
                <a:gd name="T125" fmla="*/ 2147483647 h 13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1"/>
                <a:gd name="T190" fmla="*/ 0 h 1328"/>
                <a:gd name="T191" fmla="*/ 1441 w 1441"/>
                <a:gd name="T192" fmla="*/ 1328 h 13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1" h="1328">
                  <a:moveTo>
                    <a:pt x="211" y="157"/>
                  </a:moveTo>
                  <a:lnTo>
                    <a:pt x="209" y="157"/>
                  </a:lnTo>
                  <a:lnTo>
                    <a:pt x="209" y="159"/>
                  </a:lnTo>
                  <a:lnTo>
                    <a:pt x="209" y="161"/>
                  </a:lnTo>
                  <a:lnTo>
                    <a:pt x="207" y="167"/>
                  </a:lnTo>
                  <a:lnTo>
                    <a:pt x="205" y="173"/>
                  </a:lnTo>
                  <a:lnTo>
                    <a:pt x="205" y="180"/>
                  </a:lnTo>
                  <a:lnTo>
                    <a:pt x="203" y="184"/>
                  </a:lnTo>
                  <a:lnTo>
                    <a:pt x="203" y="188"/>
                  </a:lnTo>
                  <a:lnTo>
                    <a:pt x="201" y="194"/>
                  </a:lnTo>
                  <a:lnTo>
                    <a:pt x="201" y="199"/>
                  </a:lnTo>
                  <a:lnTo>
                    <a:pt x="199" y="203"/>
                  </a:lnTo>
                  <a:lnTo>
                    <a:pt x="199" y="209"/>
                  </a:lnTo>
                  <a:lnTo>
                    <a:pt x="198" y="214"/>
                  </a:lnTo>
                  <a:lnTo>
                    <a:pt x="198" y="218"/>
                  </a:lnTo>
                  <a:lnTo>
                    <a:pt x="196" y="224"/>
                  </a:lnTo>
                  <a:lnTo>
                    <a:pt x="196" y="232"/>
                  </a:lnTo>
                  <a:lnTo>
                    <a:pt x="194" y="237"/>
                  </a:lnTo>
                  <a:lnTo>
                    <a:pt x="192" y="245"/>
                  </a:lnTo>
                  <a:lnTo>
                    <a:pt x="190" y="251"/>
                  </a:lnTo>
                  <a:lnTo>
                    <a:pt x="188" y="258"/>
                  </a:lnTo>
                  <a:lnTo>
                    <a:pt x="186" y="266"/>
                  </a:lnTo>
                  <a:lnTo>
                    <a:pt x="186" y="273"/>
                  </a:lnTo>
                  <a:lnTo>
                    <a:pt x="184" y="281"/>
                  </a:lnTo>
                  <a:lnTo>
                    <a:pt x="182" y="289"/>
                  </a:lnTo>
                  <a:lnTo>
                    <a:pt x="180" y="296"/>
                  </a:lnTo>
                  <a:lnTo>
                    <a:pt x="180" y="306"/>
                  </a:lnTo>
                  <a:lnTo>
                    <a:pt x="177" y="313"/>
                  </a:lnTo>
                  <a:lnTo>
                    <a:pt x="175" y="321"/>
                  </a:lnTo>
                  <a:lnTo>
                    <a:pt x="173" y="330"/>
                  </a:lnTo>
                  <a:lnTo>
                    <a:pt x="171" y="338"/>
                  </a:lnTo>
                  <a:lnTo>
                    <a:pt x="169" y="346"/>
                  </a:lnTo>
                  <a:lnTo>
                    <a:pt x="167" y="355"/>
                  </a:lnTo>
                  <a:lnTo>
                    <a:pt x="163" y="363"/>
                  </a:lnTo>
                  <a:lnTo>
                    <a:pt x="161" y="374"/>
                  </a:lnTo>
                  <a:lnTo>
                    <a:pt x="160" y="382"/>
                  </a:lnTo>
                  <a:lnTo>
                    <a:pt x="156" y="391"/>
                  </a:lnTo>
                  <a:lnTo>
                    <a:pt x="154" y="401"/>
                  </a:lnTo>
                  <a:lnTo>
                    <a:pt x="152" y="410"/>
                  </a:lnTo>
                  <a:lnTo>
                    <a:pt x="148" y="420"/>
                  </a:lnTo>
                  <a:lnTo>
                    <a:pt x="146" y="429"/>
                  </a:lnTo>
                  <a:lnTo>
                    <a:pt x="142" y="437"/>
                  </a:lnTo>
                  <a:lnTo>
                    <a:pt x="141" y="448"/>
                  </a:lnTo>
                  <a:lnTo>
                    <a:pt x="139" y="456"/>
                  </a:lnTo>
                  <a:lnTo>
                    <a:pt x="135" y="465"/>
                  </a:lnTo>
                  <a:lnTo>
                    <a:pt x="131" y="475"/>
                  </a:lnTo>
                  <a:lnTo>
                    <a:pt x="129" y="484"/>
                  </a:lnTo>
                  <a:lnTo>
                    <a:pt x="125" y="494"/>
                  </a:lnTo>
                  <a:lnTo>
                    <a:pt x="123" y="503"/>
                  </a:lnTo>
                  <a:lnTo>
                    <a:pt x="120" y="513"/>
                  </a:lnTo>
                  <a:lnTo>
                    <a:pt x="116" y="522"/>
                  </a:lnTo>
                  <a:lnTo>
                    <a:pt x="112" y="532"/>
                  </a:lnTo>
                  <a:lnTo>
                    <a:pt x="110" y="539"/>
                  </a:lnTo>
                  <a:lnTo>
                    <a:pt x="104" y="549"/>
                  </a:lnTo>
                  <a:lnTo>
                    <a:pt x="102" y="558"/>
                  </a:lnTo>
                  <a:lnTo>
                    <a:pt x="97" y="568"/>
                  </a:lnTo>
                  <a:lnTo>
                    <a:pt x="95" y="577"/>
                  </a:lnTo>
                  <a:lnTo>
                    <a:pt x="91" y="587"/>
                  </a:lnTo>
                  <a:lnTo>
                    <a:pt x="87" y="596"/>
                  </a:lnTo>
                  <a:lnTo>
                    <a:pt x="83" y="604"/>
                  </a:lnTo>
                  <a:lnTo>
                    <a:pt x="80" y="614"/>
                  </a:lnTo>
                  <a:lnTo>
                    <a:pt x="76" y="623"/>
                  </a:lnTo>
                  <a:lnTo>
                    <a:pt x="72" y="631"/>
                  </a:lnTo>
                  <a:lnTo>
                    <a:pt x="68" y="640"/>
                  </a:lnTo>
                  <a:lnTo>
                    <a:pt x="64" y="650"/>
                  </a:lnTo>
                  <a:lnTo>
                    <a:pt x="61" y="659"/>
                  </a:lnTo>
                  <a:lnTo>
                    <a:pt x="59" y="669"/>
                  </a:lnTo>
                  <a:lnTo>
                    <a:pt x="55" y="678"/>
                  </a:lnTo>
                  <a:lnTo>
                    <a:pt x="51" y="688"/>
                  </a:lnTo>
                  <a:lnTo>
                    <a:pt x="47" y="697"/>
                  </a:lnTo>
                  <a:lnTo>
                    <a:pt x="45" y="707"/>
                  </a:lnTo>
                  <a:lnTo>
                    <a:pt x="42" y="714"/>
                  </a:lnTo>
                  <a:lnTo>
                    <a:pt x="40" y="726"/>
                  </a:lnTo>
                  <a:lnTo>
                    <a:pt x="38" y="735"/>
                  </a:lnTo>
                  <a:lnTo>
                    <a:pt x="34" y="745"/>
                  </a:lnTo>
                  <a:lnTo>
                    <a:pt x="32" y="754"/>
                  </a:lnTo>
                  <a:lnTo>
                    <a:pt x="28" y="764"/>
                  </a:lnTo>
                  <a:lnTo>
                    <a:pt x="26" y="773"/>
                  </a:lnTo>
                  <a:lnTo>
                    <a:pt x="25" y="785"/>
                  </a:lnTo>
                  <a:lnTo>
                    <a:pt x="21" y="794"/>
                  </a:lnTo>
                  <a:lnTo>
                    <a:pt x="19" y="804"/>
                  </a:lnTo>
                  <a:lnTo>
                    <a:pt x="17" y="813"/>
                  </a:lnTo>
                  <a:lnTo>
                    <a:pt x="15" y="825"/>
                  </a:lnTo>
                  <a:lnTo>
                    <a:pt x="13" y="834"/>
                  </a:lnTo>
                  <a:lnTo>
                    <a:pt x="11" y="844"/>
                  </a:lnTo>
                  <a:lnTo>
                    <a:pt x="9" y="853"/>
                  </a:lnTo>
                  <a:lnTo>
                    <a:pt x="9" y="863"/>
                  </a:lnTo>
                  <a:lnTo>
                    <a:pt x="7" y="874"/>
                  </a:lnTo>
                  <a:lnTo>
                    <a:pt x="6" y="884"/>
                  </a:lnTo>
                  <a:lnTo>
                    <a:pt x="6" y="893"/>
                  </a:lnTo>
                  <a:lnTo>
                    <a:pt x="6" y="903"/>
                  </a:lnTo>
                  <a:lnTo>
                    <a:pt x="4" y="912"/>
                  </a:lnTo>
                  <a:lnTo>
                    <a:pt x="2" y="922"/>
                  </a:lnTo>
                  <a:lnTo>
                    <a:pt x="2" y="931"/>
                  </a:lnTo>
                  <a:lnTo>
                    <a:pt x="2" y="941"/>
                  </a:lnTo>
                  <a:lnTo>
                    <a:pt x="0" y="950"/>
                  </a:lnTo>
                  <a:lnTo>
                    <a:pt x="0" y="960"/>
                  </a:lnTo>
                  <a:lnTo>
                    <a:pt x="0" y="969"/>
                  </a:lnTo>
                  <a:lnTo>
                    <a:pt x="2" y="979"/>
                  </a:lnTo>
                  <a:lnTo>
                    <a:pt x="2" y="988"/>
                  </a:lnTo>
                  <a:lnTo>
                    <a:pt x="2" y="998"/>
                  </a:lnTo>
                  <a:lnTo>
                    <a:pt x="2" y="1005"/>
                  </a:lnTo>
                  <a:lnTo>
                    <a:pt x="4" y="1017"/>
                  </a:lnTo>
                  <a:lnTo>
                    <a:pt x="4" y="1024"/>
                  </a:lnTo>
                  <a:lnTo>
                    <a:pt x="6" y="1034"/>
                  </a:lnTo>
                  <a:lnTo>
                    <a:pt x="6" y="1041"/>
                  </a:lnTo>
                  <a:lnTo>
                    <a:pt x="9" y="1051"/>
                  </a:lnTo>
                  <a:lnTo>
                    <a:pt x="9" y="1060"/>
                  </a:lnTo>
                  <a:lnTo>
                    <a:pt x="11" y="1068"/>
                  </a:lnTo>
                  <a:lnTo>
                    <a:pt x="13" y="1077"/>
                  </a:lnTo>
                  <a:lnTo>
                    <a:pt x="17" y="1085"/>
                  </a:lnTo>
                  <a:lnTo>
                    <a:pt x="19" y="1095"/>
                  </a:lnTo>
                  <a:lnTo>
                    <a:pt x="21" y="1102"/>
                  </a:lnTo>
                  <a:lnTo>
                    <a:pt x="25" y="1110"/>
                  </a:lnTo>
                  <a:lnTo>
                    <a:pt x="26" y="1117"/>
                  </a:lnTo>
                  <a:lnTo>
                    <a:pt x="30" y="1125"/>
                  </a:lnTo>
                  <a:lnTo>
                    <a:pt x="32" y="1133"/>
                  </a:lnTo>
                  <a:lnTo>
                    <a:pt x="36" y="1140"/>
                  </a:lnTo>
                  <a:lnTo>
                    <a:pt x="40" y="1148"/>
                  </a:lnTo>
                  <a:lnTo>
                    <a:pt x="44" y="1155"/>
                  </a:lnTo>
                  <a:lnTo>
                    <a:pt x="49" y="1163"/>
                  </a:lnTo>
                  <a:lnTo>
                    <a:pt x="55" y="1169"/>
                  </a:lnTo>
                  <a:lnTo>
                    <a:pt x="59" y="1176"/>
                  </a:lnTo>
                  <a:lnTo>
                    <a:pt x="64" y="1182"/>
                  </a:lnTo>
                  <a:lnTo>
                    <a:pt x="68" y="1188"/>
                  </a:lnTo>
                  <a:lnTo>
                    <a:pt x="72" y="1195"/>
                  </a:lnTo>
                  <a:lnTo>
                    <a:pt x="78" y="1201"/>
                  </a:lnTo>
                  <a:lnTo>
                    <a:pt x="83" y="1207"/>
                  </a:lnTo>
                  <a:lnTo>
                    <a:pt x="89" y="1212"/>
                  </a:lnTo>
                  <a:lnTo>
                    <a:pt x="95" y="1218"/>
                  </a:lnTo>
                  <a:lnTo>
                    <a:pt x="101" y="1226"/>
                  </a:lnTo>
                  <a:lnTo>
                    <a:pt x="106" y="1229"/>
                  </a:lnTo>
                  <a:lnTo>
                    <a:pt x="112" y="1235"/>
                  </a:lnTo>
                  <a:lnTo>
                    <a:pt x="116" y="1241"/>
                  </a:lnTo>
                  <a:lnTo>
                    <a:pt x="123" y="1247"/>
                  </a:lnTo>
                  <a:lnTo>
                    <a:pt x="127" y="1250"/>
                  </a:lnTo>
                  <a:lnTo>
                    <a:pt x="135" y="1256"/>
                  </a:lnTo>
                  <a:lnTo>
                    <a:pt x="141" y="1262"/>
                  </a:lnTo>
                  <a:lnTo>
                    <a:pt x="146" y="1267"/>
                  </a:lnTo>
                  <a:lnTo>
                    <a:pt x="152" y="1269"/>
                  </a:lnTo>
                  <a:lnTo>
                    <a:pt x="158" y="1275"/>
                  </a:lnTo>
                  <a:lnTo>
                    <a:pt x="165" y="1279"/>
                  </a:lnTo>
                  <a:lnTo>
                    <a:pt x="171" y="1285"/>
                  </a:lnTo>
                  <a:lnTo>
                    <a:pt x="177" y="1286"/>
                  </a:lnTo>
                  <a:lnTo>
                    <a:pt x="182" y="1290"/>
                  </a:lnTo>
                  <a:lnTo>
                    <a:pt x="188" y="1294"/>
                  </a:lnTo>
                  <a:lnTo>
                    <a:pt x="196" y="1298"/>
                  </a:lnTo>
                  <a:lnTo>
                    <a:pt x="201" y="1302"/>
                  </a:lnTo>
                  <a:lnTo>
                    <a:pt x="209" y="1304"/>
                  </a:lnTo>
                  <a:lnTo>
                    <a:pt x="213" y="1307"/>
                  </a:lnTo>
                  <a:lnTo>
                    <a:pt x="220" y="1311"/>
                  </a:lnTo>
                  <a:lnTo>
                    <a:pt x="226" y="1313"/>
                  </a:lnTo>
                  <a:lnTo>
                    <a:pt x="234" y="1315"/>
                  </a:lnTo>
                  <a:lnTo>
                    <a:pt x="241" y="1317"/>
                  </a:lnTo>
                  <a:lnTo>
                    <a:pt x="247" y="1321"/>
                  </a:lnTo>
                  <a:lnTo>
                    <a:pt x="253" y="1321"/>
                  </a:lnTo>
                  <a:lnTo>
                    <a:pt x="260" y="1323"/>
                  </a:lnTo>
                  <a:lnTo>
                    <a:pt x="266" y="1325"/>
                  </a:lnTo>
                  <a:lnTo>
                    <a:pt x="274" y="1326"/>
                  </a:lnTo>
                  <a:lnTo>
                    <a:pt x="279" y="1326"/>
                  </a:lnTo>
                  <a:lnTo>
                    <a:pt x="285" y="1326"/>
                  </a:lnTo>
                  <a:lnTo>
                    <a:pt x="293" y="1328"/>
                  </a:lnTo>
                  <a:lnTo>
                    <a:pt x="298" y="1328"/>
                  </a:lnTo>
                  <a:lnTo>
                    <a:pt x="304" y="1328"/>
                  </a:lnTo>
                  <a:lnTo>
                    <a:pt x="312" y="1328"/>
                  </a:lnTo>
                  <a:lnTo>
                    <a:pt x="317" y="1326"/>
                  </a:lnTo>
                  <a:lnTo>
                    <a:pt x="325" y="1326"/>
                  </a:lnTo>
                  <a:lnTo>
                    <a:pt x="329" y="1325"/>
                  </a:lnTo>
                  <a:lnTo>
                    <a:pt x="336" y="1325"/>
                  </a:lnTo>
                  <a:lnTo>
                    <a:pt x="342" y="1323"/>
                  </a:lnTo>
                  <a:lnTo>
                    <a:pt x="350" y="1323"/>
                  </a:lnTo>
                  <a:lnTo>
                    <a:pt x="355" y="1319"/>
                  </a:lnTo>
                  <a:lnTo>
                    <a:pt x="361" y="1317"/>
                  </a:lnTo>
                  <a:lnTo>
                    <a:pt x="367" y="1315"/>
                  </a:lnTo>
                  <a:lnTo>
                    <a:pt x="373" y="1313"/>
                  </a:lnTo>
                  <a:lnTo>
                    <a:pt x="378" y="1309"/>
                  </a:lnTo>
                  <a:lnTo>
                    <a:pt x="384" y="1307"/>
                  </a:lnTo>
                  <a:lnTo>
                    <a:pt x="390" y="1304"/>
                  </a:lnTo>
                  <a:lnTo>
                    <a:pt x="397" y="1300"/>
                  </a:lnTo>
                  <a:lnTo>
                    <a:pt x="401" y="1296"/>
                  </a:lnTo>
                  <a:lnTo>
                    <a:pt x="407" y="1290"/>
                  </a:lnTo>
                  <a:lnTo>
                    <a:pt x="412" y="1286"/>
                  </a:lnTo>
                  <a:lnTo>
                    <a:pt x="418" y="1283"/>
                  </a:lnTo>
                  <a:lnTo>
                    <a:pt x="424" y="1277"/>
                  </a:lnTo>
                  <a:lnTo>
                    <a:pt x="428" y="1271"/>
                  </a:lnTo>
                  <a:lnTo>
                    <a:pt x="433" y="1266"/>
                  </a:lnTo>
                  <a:lnTo>
                    <a:pt x="439" y="1260"/>
                  </a:lnTo>
                  <a:lnTo>
                    <a:pt x="443" y="1254"/>
                  </a:lnTo>
                  <a:lnTo>
                    <a:pt x="447" y="1247"/>
                  </a:lnTo>
                  <a:lnTo>
                    <a:pt x="452" y="1241"/>
                  </a:lnTo>
                  <a:lnTo>
                    <a:pt x="456" y="1235"/>
                  </a:lnTo>
                  <a:lnTo>
                    <a:pt x="460" y="1229"/>
                  </a:lnTo>
                  <a:lnTo>
                    <a:pt x="464" y="1226"/>
                  </a:lnTo>
                  <a:lnTo>
                    <a:pt x="468" y="1220"/>
                  </a:lnTo>
                  <a:lnTo>
                    <a:pt x="471" y="1214"/>
                  </a:lnTo>
                  <a:lnTo>
                    <a:pt x="475" y="1209"/>
                  </a:lnTo>
                  <a:lnTo>
                    <a:pt x="477" y="1203"/>
                  </a:lnTo>
                  <a:lnTo>
                    <a:pt x="481" y="1199"/>
                  </a:lnTo>
                  <a:lnTo>
                    <a:pt x="485" y="1195"/>
                  </a:lnTo>
                  <a:lnTo>
                    <a:pt x="489" y="1184"/>
                  </a:lnTo>
                  <a:lnTo>
                    <a:pt x="494" y="1176"/>
                  </a:lnTo>
                  <a:lnTo>
                    <a:pt x="498" y="1167"/>
                  </a:lnTo>
                  <a:lnTo>
                    <a:pt x="502" y="1159"/>
                  </a:lnTo>
                  <a:lnTo>
                    <a:pt x="506" y="1153"/>
                  </a:lnTo>
                  <a:lnTo>
                    <a:pt x="509" y="1146"/>
                  </a:lnTo>
                  <a:lnTo>
                    <a:pt x="513" y="1138"/>
                  </a:lnTo>
                  <a:lnTo>
                    <a:pt x="515" y="1133"/>
                  </a:lnTo>
                  <a:lnTo>
                    <a:pt x="517" y="1127"/>
                  </a:lnTo>
                  <a:lnTo>
                    <a:pt x="521" y="1123"/>
                  </a:lnTo>
                  <a:lnTo>
                    <a:pt x="523" y="1115"/>
                  </a:lnTo>
                  <a:lnTo>
                    <a:pt x="525" y="1110"/>
                  </a:lnTo>
                  <a:lnTo>
                    <a:pt x="527" y="1106"/>
                  </a:lnTo>
                  <a:lnTo>
                    <a:pt x="528" y="1102"/>
                  </a:lnTo>
                  <a:lnTo>
                    <a:pt x="534" y="1093"/>
                  </a:lnTo>
                  <a:lnTo>
                    <a:pt x="540" y="1085"/>
                  </a:lnTo>
                  <a:lnTo>
                    <a:pt x="546" y="1077"/>
                  </a:lnTo>
                  <a:lnTo>
                    <a:pt x="555" y="1070"/>
                  </a:lnTo>
                  <a:lnTo>
                    <a:pt x="559" y="1066"/>
                  </a:lnTo>
                  <a:lnTo>
                    <a:pt x="565" y="1064"/>
                  </a:lnTo>
                  <a:lnTo>
                    <a:pt x="570" y="1060"/>
                  </a:lnTo>
                  <a:lnTo>
                    <a:pt x="578" y="1058"/>
                  </a:lnTo>
                  <a:lnTo>
                    <a:pt x="584" y="1053"/>
                  </a:lnTo>
                  <a:lnTo>
                    <a:pt x="589" y="1049"/>
                  </a:lnTo>
                  <a:lnTo>
                    <a:pt x="595" y="1047"/>
                  </a:lnTo>
                  <a:lnTo>
                    <a:pt x="601" y="1043"/>
                  </a:lnTo>
                  <a:lnTo>
                    <a:pt x="606" y="1037"/>
                  </a:lnTo>
                  <a:lnTo>
                    <a:pt x="612" y="1034"/>
                  </a:lnTo>
                  <a:lnTo>
                    <a:pt x="618" y="1032"/>
                  </a:lnTo>
                  <a:lnTo>
                    <a:pt x="624" y="1028"/>
                  </a:lnTo>
                  <a:lnTo>
                    <a:pt x="631" y="1020"/>
                  </a:lnTo>
                  <a:lnTo>
                    <a:pt x="641" y="1013"/>
                  </a:lnTo>
                  <a:lnTo>
                    <a:pt x="648" y="1005"/>
                  </a:lnTo>
                  <a:lnTo>
                    <a:pt x="656" y="1001"/>
                  </a:lnTo>
                  <a:lnTo>
                    <a:pt x="662" y="996"/>
                  </a:lnTo>
                  <a:lnTo>
                    <a:pt x="667" y="994"/>
                  </a:lnTo>
                  <a:lnTo>
                    <a:pt x="671" y="992"/>
                  </a:lnTo>
                  <a:lnTo>
                    <a:pt x="673" y="992"/>
                  </a:lnTo>
                  <a:lnTo>
                    <a:pt x="675" y="994"/>
                  </a:lnTo>
                  <a:lnTo>
                    <a:pt x="677" y="998"/>
                  </a:lnTo>
                  <a:lnTo>
                    <a:pt x="677" y="1001"/>
                  </a:lnTo>
                  <a:lnTo>
                    <a:pt x="677" y="1005"/>
                  </a:lnTo>
                  <a:lnTo>
                    <a:pt x="677" y="1007"/>
                  </a:lnTo>
                  <a:lnTo>
                    <a:pt x="677" y="1013"/>
                  </a:lnTo>
                  <a:lnTo>
                    <a:pt x="673" y="1022"/>
                  </a:lnTo>
                  <a:lnTo>
                    <a:pt x="669" y="1032"/>
                  </a:lnTo>
                  <a:lnTo>
                    <a:pt x="662" y="1039"/>
                  </a:lnTo>
                  <a:lnTo>
                    <a:pt x="654" y="1049"/>
                  </a:lnTo>
                  <a:lnTo>
                    <a:pt x="650" y="1051"/>
                  </a:lnTo>
                  <a:lnTo>
                    <a:pt x="644" y="1056"/>
                  </a:lnTo>
                  <a:lnTo>
                    <a:pt x="641" y="1060"/>
                  </a:lnTo>
                  <a:lnTo>
                    <a:pt x="635" y="1064"/>
                  </a:lnTo>
                  <a:lnTo>
                    <a:pt x="625" y="1072"/>
                  </a:lnTo>
                  <a:lnTo>
                    <a:pt x="616" y="1079"/>
                  </a:lnTo>
                  <a:lnTo>
                    <a:pt x="612" y="1083"/>
                  </a:lnTo>
                  <a:lnTo>
                    <a:pt x="606" y="1089"/>
                  </a:lnTo>
                  <a:lnTo>
                    <a:pt x="601" y="1093"/>
                  </a:lnTo>
                  <a:lnTo>
                    <a:pt x="599" y="1096"/>
                  </a:lnTo>
                  <a:lnTo>
                    <a:pt x="593" y="1100"/>
                  </a:lnTo>
                  <a:lnTo>
                    <a:pt x="589" y="1106"/>
                  </a:lnTo>
                  <a:lnTo>
                    <a:pt x="587" y="1110"/>
                  </a:lnTo>
                  <a:lnTo>
                    <a:pt x="584" y="1115"/>
                  </a:lnTo>
                  <a:lnTo>
                    <a:pt x="582" y="1121"/>
                  </a:lnTo>
                  <a:lnTo>
                    <a:pt x="580" y="1125"/>
                  </a:lnTo>
                  <a:lnTo>
                    <a:pt x="576" y="1131"/>
                  </a:lnTo>
                  <a:lnTo>
                    <a:pt x="576" y="1138"/>
                  </a:lnTo>
                  <a:lnTo>
                    <a:pt x="576" y="1142"/>
                  </a:lnTo>
                  <a:lnTo>
                    <a:pt x="576" y="1150"/>
                  </a:lnTo>
                  <a:lnTo>
                    <a:pt x="576" y="1155"/>
                  </a:lnTo>
                  <a:lnTo>
                    <a:pt x="580" y="1165"/>
                  </a:lnTo>
                  <a:lnTo>
                    <a:pt x="582" y="1171"/>
                  </a:lnTo>
                  <a:lnTo>
                    <a:pt x="584" y="1176"/>
                  </a:lnTo>
                  <a:lnTo>
                    <a:pt x="585" y="1182"/>
                  </a:lnTo>
                  <a:lnTo>
                    <a:pt x="591" y="1190"/>
                  </a:lnTo>
                  <a:lnTo>
                    <a:pt x="595" y="1197"/>
                  </a:lnTo>
                  <a:lnTo>
                    <a:pt x="599" y="1203"/>
                  </a:lnTo>
                  <a:lnTo>
                    <a:pt x="605" y="1209"/>
                  </a:lnTo>
                  <a:lnTo>
                    <a:pt x="612" y="1214"/>
                  </a:lnTo>
                  <a:lnTo>
                    <a:pt x="616" y="1220"/>
                  </a:lnTo>
                  <a:lnTo>
                    <a:pt x="624" y="1226"/>
                  </a:lnTo>
                  <a:lnTo>
                    <a:pt x="629" y="1231"/>
                  </a:lnTo>
                  <a:lnTo>
                    <a:pt x="639" y="1239"/>
                  </a:lnTo>
                  <a:lnTo>
                    <a:pt x="644" y="1243"/>
                  </a:lnTo>
                  <a:lnTo>
                    <a:pt x="654" y="1248"/>
                  </a:lnTo>
                  <a:lnTo>
                    <a:pt x="662" y="1254"/>
                  </a:lnTo>
                  <a:lnTo>
                    <a:pt x="671" y="1258"/>
                  </a:lnTo>
                  <a:lnTo>
                    <a:pt x="679" y="1262"/>
                  </a:lnTo>
                  <a:lnTo>
                    <a:pt x="686" y="1267"/>
                  </a:lnTo>
                  <a:lnTo>
                    <a:pt x="696" y="1271"/>
                  </a:lnTo>
                  <a:lnTo>
                    <a:pt x="705" y="1275"/>
                  </a:lnTo>
                  <a:lnTo>
                    <a:pt x="713" y="1279"/>
                  </a:lnTo>
                  <a:lnTo>
                    <a:pt x="722" y="1283"/>
                  </a:lnTo>
                  <a:lnTo>
                    <a:pt x="732" y="1286"/>
                  </a:lnTo>
                  <a:lnTo>
                    <a:pt x="741" y="1290"/>
                  </a:lnTo>
                  <a:lnTo>
                    <a:pt x="749" y="1292"/>
                  </a:lnTo>
                  <a:lnTo>
                    <a:pt x="759" y="1294"/>
                  </a:lnTo>
                  <a:lnTo>
                    <a:pt x="768" y="1298"/>
                  </a:lnTo>
                  <a:lnTo>
                    <a:pt x="778" y="1300"/>
                  </a:lnTo>
                  <a:lnTo>
                    <a:pt x="785" y="1300"/>
                  </a:lnTo>
                  <a:lnTo>
                    <a:pt x="795" y="1302"/>
                  </a:lnTo>
                  <a:lnTo>
                    <a:pt x="804" y="1304"/>
                  </a:lnTo>
                  <a:lnTo>
                    <a:pt x="814" y="1306"/>
                  </a:lnTo>
                  <a:lnTo>
                    <a:pt x="821" y="1306"/>
                  </a:lnTo>
                  <a:lnTo>
                    <a:pt x="829" y="1306"/>
                  </a:lnTo>
                  <a:lnTo>
                    <a:pt x="836" y="1304"/>
                  </a:lnTo>
                  <a:lnTo>
                    <a:pt x="846" y="1302"/>
                  </a:lnTo>
                  <a:lnTo>
                    <a:pt x="856" y="1300"/>
                  </a:lnTo>
                  <a:lnTo>
                    <a:pt x="865" y="1298"/>
                  </a:lnTo>
                  <a:lnTo>
                    <a:pt x="869" y="1294"/>
                  </a:lnTo>
                  <a:lnTo>
                    <a:pt x="873" y="1294"/>
                  </a:lnTo>
                  <a:lnTo>
                    <a:pt x="878" y="1290"/>
                  </a:lnTo>
                  <a:lnTo>
                    <a:pt x="884" y="1290"/>
                  </a:lnTo>
                  <a:lnTo>
                    <a:pt x="894" y="1285"/>
                  </a:lnTo>
                  <a:lnTo>
                    <a:pt x="903" y="1279"/>
                  </a:lnTo>
                  <a:lnTo>
                    <a:pt x="913" y="1273"/>
                  </a:lnTo>
                  <a:lnTo>
                    <a:pt x="922" y="1269"/>
                  </a:lnTo>
                  <a:lnTo>
                    <a:pt x="926" y="1266"/>
                  </a:lnTo>
                  <a:lnTo>
                    <a:pt x="930" y="1264"/>
                  </a:lnTo>
                  <a:lnTo>
                    <a:pt x="935" y="1260"/>
                  </a:lnTo>
                  <a:lnTo>
                    <a:pt x="941" y="1258"/>
                  </a:lnTo>
                  <a:lnTo>
                    <a:pt x="945" y="1254"/>
                  </a:lnTo>
                  <a:lnTo>
                    <a:pt x="951" y="1252"/>
                  </a:lnTo>
                  <a:lnTo>
                    <a:pt x="956" y="1250"/>
                  </a:lnTo>
                  <a:lnTo>
                    <a:pt x="960" y="1247"/>
                  </a:lnTo>
                  <a:lnTo>
                    <a:pt x="970" y="1241"/>
                  </a:lnTo>
                  <a:lnTo>
                    <a:pt x="979" y="1235"/>
                  </a:lnTo>
                  <a:lnTo>
                    <a:pt x="987" y="1229"/>
                  </a:lnTo>
                  <a:lnTo>
                    <a:pt x="998" y="1226"/>
                  </a:lnTo>
                  <a:lnTo>
                    <a:pt x="1006" y="1220"/>
                  </a:lnTo>
                  <a:lnTo>
                    <a:pt x="1015" y="1214"/>
                  </a:lnTo>
                  <a:lnTo>
                    <a:pt x="1023" y="1210"/>
                  </a:lnTo>
                  <a:lnTo>
                    <a:pt x="1030" y="1207"/>
                  </a:lnTo>
                  <a:lnTo>
                    <a:pt x="1038" y="1203"/>
                  </a:lnTo>
                  <a:lnTo>
                    <a:pt x="1046" y="1199"/>
                  </a:lnTo>
                  <a:lnTo>
                    <a:pt x="1053" y="1197"/>
                  </a:lnTo>
                  <a:lnTo>
                    <a:pt x="1061" y="1195"/>
                  </a:lnTo>
                  <a:lnTo>
                    <a:pt x="1067" y="1193"/>
                  </a:lnTo>
                  <a:lnTo>
                    <a:pt x="1072" y="1193"/>
                  </a:lnTo>
                  <a:lnTo>
                    <a:pt x="1080" y="1193"/>
                  </a:lnTo>
                  <a:lnTo>
                    <a:pt x="1086" y="1197"/>
                  </a:lnTo>
                  <a:lnTo>
                    <a:pt x="1089" y="1197"/>
                  </a:lnTo>
                  <a:lnTo>
                    <a:pt x="1097" y="1199"/>
                  </a:lnTo>
                  <a:lnTo>
                    <a:pt x="1103" y="1201"/>
                  </a:lnTo>
                  <a:lnTo>
                    <a:pt x="1110" y="1203"/>
                  </a:lnTo>
                  <a:lnTo>
                    <a:pt x="1118" y="1203"/>
                  </a:lnTo>
                  <a:lnTo>
                    <a:pt x="1126" y="1205"/>
                  </a:lnTo>
                  <a:lnTo>
                    <a:pt x="1133" y="1207"/>
                  </a:lnTo>
                  <a:lnTo>
                    <a:pt x="1143" y="1209"/>
                  </a:lnTo>
                  <a:lnTo>
                    <a:pt x="1152" y="1210"/>
                  </a:lnTo>
                  <a:lnTo>
                    <a:pt x="1162" y="1210"/>
                  </a:lnTo>
                  <a:lnTo>
                    <a:pt x="1165" y="1210"/>
                  </a:lnTo>
                  <a:lnTo>
                    <a:pt x="1171" y="1210"/>
                  </a:lnTo>
                  <a:lnTo>
                    <a:pt x="1177" y="1212"/>
                  </a:lnTo>
                  <a:lnTo>
                    <a:pt x="1183" y="1212"/>
                  </a:lnTo>
                  <a:lnTo>
                    <a:pt x="1186" y="1212"/>
                  </a:lnTo>
                  <a:lnTo>
                    <a:pt x="1192" y="1214"/>
                  </a:lnTo>
                  <a:lnTo>
                    <a:pt x="1198" y="1214"/>
                  </a:lnTo>
                  <a:lnTo>
                    <a:pt x="1202" y="1214"/>
                  </a:lnTo>
                  <a:lnTo>
                    <a:pt x="1207" y="1214"/>
                  </a:lnTo>
                  <a:lnTo>
                    <a:pt x="1213" y="1214"/>
                  </a:lnTo>
                  <a:lnTo>
                    <a:pt x="1219" y="1214"/>
                  </a:lnTo>
                  <a:lnTo>
                    <a:pt x="1224" y="1216"/>
                  </a:lnTo>
                  <a:lnTo>
                    <a:pt x="1230" y="1214"/>
                  </a:lnTo>
                  <a:lnTo>
                    <a:pt x="1236" y="1214"/>
                  </a:lnTo>
                  <a:lnTo>
                    <a:pt x="1242" y="1214"/>
                  </a:lnTo>
                  <a:lnTo>
                    <a:pt x="1245" y="1214"/>
                  </a:lnTo>
                  <a:lnTo>
                    <a:pt x="1251" y="1214"/>
                  </a:lnTo>
                  <a:lnTo>
                    <a:pt x="1257" y="1214"/>
                  </a:lnTo>
                  <a:lnTo>
                    <a:pt x="1262" y="1212"/>
                  </a:lnTo>
                  <a:lnTo>
                    <a:pt x="1268" y="1212"/>
                  </a:lnTo>
                  <a:lnTo>
                    <a:pt x="1272" y="1212"/>
                  </a:lnTo>
                  <a:lnTo>
                    <a:pt x="1278" y="1210"/>
                  </a:lnTo>
                  <a:lnTo>
                    <a:pt x="1283" y="1210"/>
                  </a:lnTo>
                  <a:lnTo>
                    <a:pt x="1287" y="1210"/>
                  </a:lnTo>
                  <a:lnTo>
                    <a:pt x="1293" y="1209"/>
                  </a:lnTo>
                  <a:lnTo>
                    <a:pt x="1299" y="1209"/>
                  </a:lnTo>
                  <a:lnTo>
                    <a:pt x="1304" y="1207"/>
                  </a:lnTo>
                  <a:lnTo>
                    <a:pt x="1310" y="1207"/>
                  </a:lnTo>
                  <a:lnTo>
                    <a:pt x="1314" y="1205"/>
                  </a:lnTo>
                  <a:lnTo>
                    <a:pt x="1319" y="1203"/>
                  </a:lnTo>
                  <a:lnTo>
                    <a:pt x="1323" y="1201"/>
                  </a:lnTo>
                  <a:lnTo>
                    <a:pt x="1329" y="1199"/>
                  </a:lnTo>
                  <a:lnTo>
                    <a:pt x="1333" y="1197"/>
                  </a:lnTo>
                  <a:lnTo>
                    <a:pt x="1339" y="1195"/>
                  </a:lnTo>
                  <a:lnTo>
                    <a:pt x="1344" y="1193"/>
                  </a:lnTo>
                  <a:lnTo>
                    <a:pt x="1348" y="1191"/>
                  </a:lnTo>
                  <a:lnTo>
                    <a:pt x="1358" y="1186"/>
                  </a:lnTo>
                  <a:lnTo>
                    <a:pt x="1367" y="1182"/>
                  </a:lnTo>
                  <a:lnTo>
                    <a:pt x="1375" y="1174"/>
                  </a:lnTo>
                  <a:lnTo>
                    <a:pt x="1384" y="1169"/>
                  </a:lnTo>
                  <a:lnTo>
                    <a:pt x="1390" y="1161"/>
                  </a:lnTo>
                  <a:lnTo>
                    <a:pt x="1397" y="1153"/>
                  </a:lnTo>
                  <a:lnTo>
                    <a:pt x="1401" y="1146"/>
                  </a:lnTo>
                  <a:lnTo>
                    <a:pt x="1409" y="1138"/>
                  </a:lnTo>
                  <a:lnTo>
                    <a:pt x="1413" y="1131"/>
                  </a:lnTo>
                  <a:lnTo>
                    <a:pt x="1416" y="1123"/>
                  </a:lnTo>
                  <a:lnTo>
                    <a:pt x="1420" y="1114"/>
                  </a:lnTo>
                  <a:lnTo>
                    <a:pt x="1426" y="1106"/>
                  </a:lnTo>
                  <a:lnTo>
                    <a:pt x="1428" y="1096"/>
                  </a:lnTo>
                  <a:lnTo>
                    <a:pt x="1430" y="1087"/>
                  </a:lnTo>
                  <a:lnTo>
                    <a:pt x="1434" y="1077"/>
                  </a:lnTo>
                  <a:lnTo>
                    <a:pt x="1435" y="1068"/>
                  </a:lnTo>
                  <a:lnTo>
                    <a:pt x="1437" y="1058"/>
                  </a:lnTo>
                  <a:lnTo>
                    <a:pt x="1439" y="1049"/>
                  </a:lnTo>
                  <a:lnTo>
                    <a:pt x="1439" y="1039"/>
                  </a:lnTo>
                  <a:lnTo>
                    <a:pt x="1441" y="1032"/>
                  </a:lnTo>
                  <a:lnTo>
                    <a:pt x="1439" y="1026"/>
                  </a:lnTo>
                  <a:lnTo>
                    <a:pt x="1439" y="1020"/>
                  </a:lnTo>
                  <a:lnTo>
                    <a:pt x="1439" y="1017"/>
                  </a:lnTo>
                  <a:lnTo>
                    <a:pt x="1439" y="1011"/>
                  </a:lnTo>
                  <a:lnTo>
                    <a:pt x="1439" y="1005"/>
                  </a:lnTo>
                  <a:lnTo>
                    <a:pt x="1439" y="1001"/>
                  </a:lnTo>
                  <a:lnTo>
                    <a:pt x="1439" y="996"/>
                  </a:lnTo>
                  <a:lnTo>
                    <a:pt x="1439" y="992"/>
                  </a:lnTo>
                  <a:lnTo>
                    <a:pt x="1437" y="982"/>
                  </a:lnTo>
                  <a:lnTo>
                    <a:pt x="1435" y="973"/>
                  </a:lnTo>
                  <a:lnTo>
                    <a:pt x="1434" y="963"/>
                  </a:lnTo>
                  <a:lnTo>
                    <a:pt x="1434" y="956"/>
                  </a:lnTo>
                  <a:lnTo>
                    <a:pt x="1430" y="946"/>
                  </a:lnTo>
                  <a:lnTo>
                    <a:pt x="1428" y="937"/>
                  </a:lnTo>
                  <a:lnTo>
                    <a:pt x="1426" y="929"/>
                  </a:lnTo>
                  <a:lnTo>
                    <a:pt x="1424" y="922"/>
                  </a:lnTo>
                  <a:lnTo>
                    <a:pt x="1420" y="914"/>
                  </a:lnTo>
                  <a:lnTo>
                    <a:pt x="1416" y="904"/>
                  </a:lnTo>
                  <a:lnTo>
                    <a:pt x="1415" y="897"/>
                  </a:lnTo>
                  <a:lnTo>
                    <a:pt x="1413" y="891"/>
                  </a:lnTo>
                  <a:lnTo>
                    <a:pt x="1407" y="882"/>
                  </a:lnTo>
                  <a:lnTo>
                    <a:pt x="1403" y="874"/>
                  </a:lnTo>
                  <a:lnTo>
                    <a:pt x="1401" y="868"/>
                  </a:lnTo>
                  <a:lnTo>
                    <a:pt x="1399" y="865"/>
                  </a:lnTo>
                  <a:lnTo>
                    <a:pt x="1397" y="859"/>
                  </a:lnTo>
                  <a:lnTo>
                    <a:pt x="1397" y="855"/>
                  </a:lnTo>
                  <a:lnTo>
                    <a:pt x="1394" y="847"/>
                  </a:lnTo>
                  <a:lnTo>
                    <a:pt x="1392" y="844"/>
                  </a:lnTo>
                  <a:lnTo>
                    <a:pt x="1390" y="838"/>
                  </a:lnTo>
                  <a:lnTo>
                    <a:pt x="1388" y="832"/>
                  </a:lnTo>
                  <a:lnTo>
                    <a:pt x="1386" y="826"/>
                  </a:lnTo>
                  <a:lnTo>
                    <a:pt x="1384" y="821"/>
                  </a:lnTo>
                  <a:lnTo>
                    <a:pt x="1382" y="815"/>
                  </a:lnTo>
                  <a:lnTo>
                    <a:pt x="1382" y="809"/>
                  </a:lnTo>
                  <a:lnTo>
                    <a:pt x="1378" y="802"/>
                  </a:lnTo>
                  <a:lnTo>
                    <a:pt x="1377" y="796"/>
                  </a:lnTo>
                  <a:lnTo>
                    <a:pt x="1375" y="788"/>
                  </a:lnTo>
                  <a:lnTo>
                    <a:pt x="1373" y="783"/>
                  </a:lnTo>
                  <a:lnTo>
                    <a:pt x="1371" y="775"/>
                  </a:lnTo>
                  <a:lnTo>
                    <a:pt x="1369" y="769"/>
                  </a:lnTo>
                  <a:lnTo>
                    <a:pt x="1367" y="762"/>
                  </a:lnTo>
                  <a:lnTo>
                    <a:pt x="1365" y="756"/>
                  </a:lnTo>
                  <a:lnTo>
                    <a:pt x="1363" y="749"/>
                  </a:lnTo>
                  <a:lnTo>
                    <a:pt x="1361" y="743"/>
                  </a:lnTo>
                  <a:lnTo>
                    <a:pt x="1359" y="735"/>
                  </a:lnTo>
                  <a:lnTo>
                    <a:pt x="1358" y="728"/>
                  </a:lnTo>
                  <a:lnTo>
                    <a:pt x="1358" y="722"/>
                  </a:lnTo>
                  <a:lnTo>
                    <a:pt x="1356" y="714"/>
                  </a:lnTo>
                  <a:lnTo>
                    <a:pt x="1354" y="709"/>
                  </a:lnTo>
                  <a:lnTo>
                    <a:pt x="1352" y="701"/>
                  </a:lnTo>
                  <a:lnTo>
                    <a:pt x="1350" y="693"/>
                  </a:lnTo>
                  <a:lnTo>
                    <a:pt x="1348" y="688"/>
                  </a:lnTo>
                  <a:lnTo>
                    <a:pt x="1346" y="680"/>
                  </a:lnTo>
                  <a:lnTo>
                    <a:pt x="1344" y="674"/>
                  </a:lnTo>
                  <a:lnTo>
                    <a:pt x="1344" y="667"/>
                  </a:lnTo>
                  <a:lnTo>
                    <a:pt x="1342" y="661"/>
                  </a:lnTo>
                  <a:lnTo>
                    <a:pt x="1340" y="654"/>
                  </a:lnTo>
                  <a:lnTo>
                    <a:pt x="1340" y="648"/>
                  </a:lnTo>
                  <a:lnTo>
                    <a:pt x="1339" y="640"/>
                  </a:lnTo>
                  <a:lnTo>
                    <a:pt x="1337" y="635"/>
                  </a:lnTo>
                  <a:lnTo>
                    <a:pt x="1335" y="627"/>
                  </a:lnTo>
                  <a:lnTo>
                    <a:pt x="1335" y="623"/>
                  </a:lnTo>
                  <a:lnTo>
                    <a:pt x="1333" y="616"/>
                  </a:lnTo>
                  <a:lnTo>
                    <a:pt x="1331" y="610"/>
                  </a:lnTo>
                  <a:lnTo>
                    <a:pt x="1331" y="604"/>
                  </a:lnTo>
                  <a:lnTo>
                    <a:pt x="1331" y="598"/>
                  </a:lnTo>
                  <a:lnTo>
                    <a:pt x="1329" y="593"/>
                  </a:lnTo>
                  <a:lnTo>
                    <a:pt x="1329" y="587"/>
                  </a:lnTo>
                  <a:lnTo>
                    <a:pt x="1327" y="583"/>
                  </a:lnTo>
                  <a:lnTo>
                    <a:pt x="1327" y="577"/>
                  </a:lnTo>
                  <a:lnTo>
                    <a:pt x="1327" y="572"/>
                  </a:lnTo>
                  <a:lnTo>
                    <a:pt x="1327" y="568"/>
                  </a:lnTo>
                  <a:lnTo>
                    <a:pt x="1327" y="564"/>
                  </a:lnTo>
                  <a:lnTo>
                    <a:pt x="1327" y="560"/>
                  </a:lnTo>
                  <a:lnTo>
                    <a:pt x="1325" y="553"/>
                  </a:lnTo>
                  <a:lnTo>
                    <a:pt x="1325" y="545"/>
                  </a:lnTo>
                  <a:lnTo>
                    <a:pt x="1325" y="539"/>
                  </a:lnTo>
                  <a:lnTo>
                    <a:pt x="1327" y="534"/>
                  </a:lnTo>
                  <a:lnTo>
                    <a:pt x="1327" y="528"/>
                  </a:lnTo>
                  <a:lnTo>
                    <a:pt x="1327" y="524"/>
                  </a:lnTo>
                  <a:lnTo>
                    <a:pt x="1327" y="520"/>
                  </a:lnTo>
                  <a:lnTo>
                    <a:pt x="1327" y="517"/>
                  </a:lnTo>
                  <a:lnTo>
                    <a:pt x="1325" y="509"/>
                  </a:lnTo>
                  <a:lnTo>
                    <a:pt x="1321" y="503"/>
                  </a:lnTo>
                  <a:lnTo>
                    <a:pt x="1318" y="498"/>
                  </a:lnTo>
                  <a:lnTo>
                    <a:pt x="1312" y="494"/>
                  </a:lnTo>
                  <a:lnTo>
                    <a:pt x="1306" y="492"/>
                  </a:lnTo>
                  <a:lnTo>
                    <a:pt x="1300" y="490"/>
                  </a:lnTo>
                  <a:lnTo>
                    <a:pt x="1293" y="490"/>
                  </a:lnTo>
                  <a:lnTo>
                    <a:pt x="1285" y="490"/>
                  </a:lnTo>
                  <a:lnTo>
                    <a:pt x="1278" y="492"/>
                  </a:lnTo>
                  <a:lnTo>
                    <a:pt x="1270" y="496"/>
                  </a:lnTo>
                  <a:lnTo>
                    <a:pt x="1261" y="500"/>
                  </a:lnTo>
                  <a:lnTo>
                    <a:pt x="1253" y="507"/>
                  </a:lnTo>
                  <a:lnTo>
                    <a:pt x="1243" y="513"/>
                  </a:lnTo>
                  <a:lnTo>
                    <a:pt x="1236" y="522"/>
                  </a:lnTo>
                  <a:lnTo>
                    <a:pt x="1230" y="526"/>
                  </a:lnTo>
                  <a:lnTo>
                    <a:pt x="1226" y="532"/>
                  </a:lnTo>
                  <a:lnTo>
                    <a:pt x="1223" y="538"/>
                  </a:lnTo>
                  <a:lnTo>
                    <a:pt x="1219" y="543"/>
                  </a:lnTo>
                  <a:lnTo>
                    <a:pt x="1213" y="549"/>
                  </a:lnTo>
                  <a:lnTo>
                    <a:pt x="1209" y="557"/>
                  </a:lnTo>
                  <a:lnTo>
                    <a:pt x="1205" y="562"/>
                  </a:lnTo>
                  <a:lnTo>
                    <a:pt x="1202" y="570"/>
                  </a:lnTo>
                  <a:lnTo>
                    <a:pt x="1196" y="576"/>
                  </a:lnTo>
                  <a:lnTo>
                    <a:pt x="1192" y="583"/>
                  </a:lnTo>
                  <a:lnTo>
                    <a:pt x="1188" y="591"/>
                  </a:lnTo>
                  <a:lnTo>
                    <a:pt x="1184" y="598"/>
                  </a:lnTo>
                  <a:lnTo>
                    <a:pt x="1181" y="604"/>
                  </a:lnTo>
                  <a:lnTo>
                    <a:pt x="1177" y="612"/>
                  </a:lnTo>
                  <a:lnTo>
                    <a:pt x="1171" y="619"/>
                  </a:lnTo>
                  <a:lnTo>
                    <a:pt x="1169" y="627"/>
                  </a:lnTo>
                  <a:lnTo>
                    <a:pt x="1165" y="631"/>
                  </a:lnTo>
                  <a:lnTo>
                    <a:pt x="1162" y="636"/>
                  </a:lnTo>
                  <a:lnTo>
                    <a:pt x="1158" y="642"/>
                  </a:lnTo>
                  <a:lnTo>
                    <a:pt x="1156" y="648"/>
                  </a:lnTo>
                  <a:lnTo>
                    <a:pt x="1150" y="655"/>
                  </a:lnTo>
                  <a:lnTo>
                    <a:pt x="1145" y="663"/>
                  </a:lnTo>
                  <a:lnTo>
                    <a:pt x="1141" y="665"/>
                  </a:lnTo>
                  <a:lnTo>
                    <a:pt x="1139" y="667"/>
                  </a:lnTo>
                  <a:lnTo>
                    <a:pt x="1135" y="663"/>
                  </a:lnTo>
                  <a:lnTo>
                    <a:pt x="1135" y="657"/>
                  </a:lnTo>
                  <a:lnTo>
                    <a:pt x="1135" y="648"/>
                  </a:lnTo>
                  <a:lnTo>
                    <a:pt x="1137" y="640"/>
                  </a:lnTo>
                  <a:lnTo>
                    <a:pt x="1139" y="633"/>
                  </a:lnTo>
                  <a:lnTo>
                    <a:pt x="1145" y="627"/>
                  </a:lnTo>
                  <a:lnTo>
                    <a:pt x="1148" y="617"/>
                  </a:lnTo>
                  <a:lnTo>
                    <a:pt x="1156" y="610"/>
                  </a:lnTo>
                  <a:lnTo>
                    <a:pt x="1158" y="604"/>
                  </a:lnTo>
                  <a:lnTo>
                    <a:pt x="1160" y="598"/>
                  </a:lnTo>
                  <a:lnTo>
                    <a:pt x="1164" y="595"/>
                  </a:lnTo>
                  <a:lnTo>
                    <a:pt x="1167" y="589"/>
                  </a:lnTo>
                  <a:lnTo>
                    <a:pt x="1171" y="583"/>
                  </a:lnTo>
                  <a:lnTo>
                    <a:pt x="1173" y="576"/>
                  </a:lnTo>
                  <a:lnTo>
                    <a:pt x="1175" y="568"/>
                  </a:lnTo>
                  <a:lnTo>
                    <a:pt x="1179" y="562"/>
                  </a:lnTo>
                  <a:lnTo>
                    <a:pt x="1181" y="553"/>
                  </a:lnTo>
                  <a:lnTo>
                    <a:pt x="1183" y="545"/>
                  </a:lnTo>
                  <a:lnTo>
                    <a:pt x="1183" y="539"/>
                  </a:lnTo>
                  <a:lnTo>
                    <a:pt x="1184" y="536"/>
                  </a:lnTo>
                  <a:lnTo>
                    <a:pt x="1184" y="530"/>
                  </a:lnTo>
                  <a:lnTo>
                    <a:pt x="1186" y="524"/>
                  </a:lnTo>
                  <a:lnTo>
                    <a:pt x="1186" y="519"/>
                  </a:lnTo>
                  <a:lnTo>
                    <a:pt x="1186" y="513"/>
                  </a:lnTo>
                  <a:lnTo>
                    <a:pt x="1186" y="507"/>
                  </a:lnTo>
                  <a:lnTo>
                    <a:pt x="1188" y="501"/>
                  </a:lnTo>
                  <a:lnTo>
                    <a:pt x="1188" y="496"/>
                  </a:lnTo>
                  <a:lnTo>
                    <a:pt x="1188" y="488"/>
                  </a:lnTo>
                  <a:lnTo>
                    <a:pt x="1188" y="482"/>
                  </a:lnTo>
                  <a:lnTo>
                    <a:pt x="1188" y="477"/>
                  </a:lnTo>
                  <a:lnTo>
                    <a:pt x="1188" y="469"/>
                  </a:lnTo>
                  <a:lnTo>
                    <a:pt x="1188" y="462"/>
                  </a:lnTo>
                  <a:lnTo>
                    <a:pt x="1188" y="454"/>
                  </a:lnTo>
                  <a:lnTo>
                    <a:pt x="1188" y="446"/>
                  </a:lnTo>
                  <a:lnTo>
                    <a:pt x="1186" y="437"/>
                  </a:lnTo>
                  <a:lnTo>
                    <a:pt x="1186" y="429"/>
                  </a:lnTo>
                  <a:lnTo>
                    <a:pt x="1186" y="422"/>
                  </a:lnTo>
                  <a:lnTo>
                    <a:pt x="1186" y="414"/>
                  </a:lnTo>
                  <a:lnTo>
                    <a:pt x="1184" y="405"/>
                  </a:lnTo>
                  <a:lnTo>
                    <a:pt x="1183" y="395"/>
                  </a:lnTo>
                  <a:lnTo>
                    <a:pt x="1181" y="386"/>
                  </a:lnTo>
                  <a:lnTo>
                    <a:pt x="1179" y="376"/>
                  </a:lnTo>
                  <a:lnTo>
                    <a:pt x="1177" y="368"/>
                  </a:lnTo>
                  <a:lnTo>
                    <a:pt x="1175" y="359"/>
                  </a:lnTo>
                  <a:lnTo>
                    <a:pt x="1173" y="349"/>
                  </a:lnTo>
                  <a:lnTo>
                    <a:pt x="1171" y="342"/>
                  </a:lnTo>
                  <a:lnTo>
                    <a:pt x="1169" y="332"/>
                  </a:lnTo>
                  <a:lnTo>
                    <a:pt x="1167" y="325"/>
                  </a:lnTo>
                  <a:lnTo>
                    <a:pt x="1165" y="317"/>
                  </a:lnTo>
                  <a:lnTo>
                    <a:pt x="1164" y="308"/>
                  </a:lnTo>
                  <a:lnTo>
                    <a:pt x="1160" y="300"/>
                  </a:lnTo>
                  <a:lnTo>
                    <a:pt x="1158" y="292"/>
                  </a:lnTo>
                  <a:lnTo>
                    <a:pt x="1156" y="285"/>
                  </a:lnTo>
                  <a:lnTo>
                    <a:pt x="1154" y="277"/>
                  </a:lnTo>
                  <a:lnTo>
                    <a:pt x="1150" y="270"/>
                  </a:lnTo>
                  <a:lnTo>
                    <a:pt x="1146" y="260"/>
                  </a:lnTo>
                  <a:lnTo>
                    <a:pt x="1145" y="252"/>
                  </a:lnTo>
                  <a:lnTo>
                    <a:pt x="1143" y="245"/>
                  </a:lnTo>
                  <a:lnTo>
                    <a:pt x="1139" y="237"/>
                  </a:lnTo>
                  <a:lnTo>
                    <a:pt x="1135" y="232"/>
                  </a:lnTo>
                  <a:lnTo>
                    <a:pt x="1133" y="224"/>
                  </a:lnTo>
                  <a:lnTo>
                    <a:pt x="1129" y="216"/>
                  </a:lnTo>
                  <a:lnTo>
                    <a:pt x="1127" y="209"/>
                  </a:lnTo>
                  <a:lnTo>
                    <a:pt x="1124" y="201"/>
                  </a:lnTo>
                  <a:lnTo>
                    <a:pt x="1120" y="195"/>
                  </a:lnTo>
                  <a:lnTo>
                    <a:pt x="1118" y="188"/>
                  </a:lnTo>
                  <a:lnTo>
                    <a:pt x="1114" y="182"/>
                  </a:lnTo>
                  <a:lnTo>
                    <a:pt x="1110" y="175"/>
                  </a:lnTo>
                  <a:lnTo>
                    <a:pt x="1108" y="169"/>
                  </a:lnTo>
                  <a:lnTo>
                    <a:pt x="1105" y="163"/>
                  </a:lnTo>
                  <a:lnTo>
                    <a:pt x="1101" y="156"/>
                  </a:lnTo>
                  <a:lnTo>
                    <a:pt x="1099" y="150"/>
                  </a:lnTo>
                  <a:lnTo>
                    <a:pt x="1095" y="144"/>
                  </a:lnTo>
                  <a:lnTo>
                    <a:pt x="1091" y="138"/>
                  </a:lnTo>
                  <a:lnTo>
                    <a:pt x="1088" y="131"/>
                  </a:lnTo>
                  <a:lnTo>
                    <a:pt x="1086" y="127"/>
                  </a:lnTo>
                  <a:lnTo>
                    <a:pt x="1082" y="121"/>
                  </a:lnTo>
                  <a:lnTo>
                    <a:pt x="1078" y="116"/>
                  </a:lnTo>
                  <a:lnTo>
                    <a:pt x="1074" y="110"/>
                  </a:lnTo>
                  <a:lnTo>
                    <a:pt x="1072" y="104"/>
                  </a:lnTo>
                  <a:lnTo>
                    <a:pt x="1068" y="100"/>
                  </a:lnTo>
                  <a:lnTo>
                    <a:pt x="1065" y="95"/>
                  </a:lnTo>
                  <a:lnTo>
                    <a:pt x="1059" y="85"/>
                  </a:lnTo>
                  <a:lnTo>
                    <a:pt x="1055" y="78"/>
                  </a:lnTo>
                  <a:lnTo>
                    <a:pt x="1048" y="68"/>
                  </a:lnTo>
                  <a:lnTo>
                    <a:pt x="1044" y="60"/>
                  </a:lnTo>
                  <a:lnTo>
                    <a:pt x="1038" y="53"/>
                  </a:lnTo>
                  <a:lnTo>
                    <a:pt x="1032" y="47"/>
                  </a:lnTo>
                  <a:lnTo>
                    <a:pt x="1029" y="41"/>
                  </a:lnTo>
                  <a:lnTo>
                    <a:pt x="1025" y="36"/>
                  </a:lnTo>
                  <a:lnTo>
                    <a:pt x="1019" y="30"/>
                  </a:lnTo>
                  <a:lnTo>
                    <a:pt x="1017" y="26"/>
                  </a:lnTo>
                  <a:lnTo>
                    <a:pt x="1010" y="19"/>
                  </a:lnTo>
                  <a:lnTo>
                    <a:pt x="1004" y="13"/>
                  </a:lnTo>
                  <a:lnTo>
                    <a:pt x="1000" y="9"/>
                  </a:lnTo>
                  <a:lnTo>
                    <a:pt x="996" y="5"/>
                  </a:lnTo>
                  <a:lnTo>
                    <a:pt x="989" y="0"/>
                  </a:lnTo>
                  <a:lnTo>
                    <a:pt x="983" y="2"/>
                  </a:lnTo>
                  <a:lnTo>
                    <a:pt x="979" y="3"/>
                  </a:lnTo>
                  <a:lnTo>
                    <a:pt x="977" y="7"/>
                  </a:lnTo>
                  <a:lnTo>
                    <a:pt x="973" y="13"/>
                  </a:lnTo>
                  <a:lnTo>
                    <a:pt x="972" y="21"/>
                  </a:lnTo>
                  <a:lnTo>
                    <a:pt x="970" y="24"/>
                  </a:lnTo>
                  <a:lnTo>
                    <a:pt x="968" y="28"/>
                  </a:lnTo>
                  <a:lnTo>
                    <a:pt x="966" y="34"/>
                  </a:lnTo>
                  <a:lnTo>
                    <a:pt x="966" y="40"/>
                  </a:lnTo>
                  <a:lnTo>
                    <a:pt x="964" y="45"/>
                  </a:lnTo>
                  <a:lnTo>
                    <a:pt x="962" y="53"/>
                  </a:lnTo>
                  <a:lnTo>
                    <a:pt x="960" y="59"/>
                  </a:lnTo>
                  <a:lnTo>
                    <a:pt x="960" y="68"/>
                  </a:lnTo>
                  <a:lnTo>
                    <a:pt x="956" y="74"/>
                  </a:lnTo>
                  <a:lnTo>
                    <a:pt x="954" y="81"/>
                  </a:lnTo>
                  <a:lnTo>
                    <a:pt x="952" y="87"/>
                  </a:lnTo>
                  <a:lnTo>
                    <a:pt x="949" y="95"/>
                  </a:lnTo>
                  <a:lnTo>
                    <a:pt x="945" y="100"/>
                  </a:lnTo>
                  <a:lnTo>
                    <a:pt x="943" y="104"/>
                  </a:lnTo>
                  <a:lnTo>
                    <a:pt x="939" y="110"/>
                  </a:lnTo>
                  <a:lnTo>
                    <a:pt x="935" y="116"/>
                  </a:lnTo>
                  <a:lnTo>
                    <a:pt x="930" y="121"/>
                  </a:lnTo>
                  <a:lnTo>
                    <a:pt x="926" y="127"/>
                  </a:lnTo>
                  <a:lnTo>
                    <a:pt x="922" y="131"/>
                  </a:lnTo>
                  <a:lnTo>
                    <a:pt x="916" y="137"/>
                  </a:lnTo>
                  <a:lnTo>
                    <a:pt x="909" y="144"/>
                  </a:lnTo>
                  <a:lnTo>
                    <a:pt x="899" y="154"/>
                  </a:lnTo>
                  <a:lnTo>
                    <a:pt x="894" y="157"/>
                  </a:lnTo>
                  <a:lnTo>
                    <a:pt x="888" y="161"/>
                  </a:lnTo>
                  <a:lnTo>
                    <a:pt x="884" y="167"/>
                  </a:lnTo>
                  <a:lnTo>
                    <a:pt x="878" y="171"/>
                  </a:lnTo>
                  <a:lnTo>
                    <a:pt x="873" y="175"/>
                  </a:lnTo>
                  <a:lnTo>
                    <a:pt x="869" y="180"/>
                  </a:lnTo>
                  <a:lnTo>
                    <a:pt x="865" y="186"/>
                  </a:lnTo>
                  <a:lnTo>
                    <a:pt x="859" y="192"/>
                  </a:lnTo>
                  <a:lnTo>
                    <a:pt x="856" y="197"/>
                  </a:lnTo>
                  <a:lnTo>
                    <a:pt x="850" y="201"/>
                  </a:lnTo>
                  <a:lnTo>
                    <a:pt x="846" y="207"/>
                  </a:lnTo>
                  <a:lnTo>
                    <a:pt x="842" y="214"/>
                  </a:lnTo>
                  <a:lnTo>
                    <a:pt x="836" y="220"/>
                  </a:lnTo>
                  <a:lnTo>
                    <a:pt x="833" y="228"/>
                  </a:lnTo>
                  <a:lnTo>
                    <a:pt x="829" y="235"/>
                  </a:lnTo>
                  <a:lnTo>
                    <a:pt x="827" y="243"/>
                  </a:lnTo>
                  <a:lnTo>
                    <a:pt x="823" y="251"/>
                  </a:lnTo>
                  <a:lnTo>
                    <a:pt x="819" y="258"/>
                  </a:lnTo>
                  <a:lnTo>
                    <a:pt x="816" y="266"/>
                  </a:lnTo>
                  <a:lnTo>
                    <a:pt x="814" y="273"/>
                  </a:lnTo>
                  <a:lnTo>
                    <a:pt x="812" y="281"/>
                  </a:lnTo>
                  <a:lnTo>
                    <a:pt x="808" y="289"/>
                  </a:lnTo>
                  <a:lnTo>
                    <a:pt x="806" y="296"/>
                  </a:lnTo>
                  <a:lnTo>
                    <a:pt x="804" y="304"/>
                  </a:lnTo>
                  <a:lnTo>
                    <a:pt x="800" y="311"/>
                  </a:lnTo>
                  <a:lnTo>
                    <a:pt x="798" y="319"/>
                  </a:lnTo>
                  <a:lnTo>
                    <a:pt x="797" y="327"/>
                  </a:lnTo>
                  <a:lnTo>
                    <a:pt x="797" y="334"/>
                  </a:lnTo>
                  <a:lnTo>
                    <a:pt x="795" y="342"/>
                  </a:lnTo>
                  <a:lnTo>
                    <a:pt x="793" y="349"/>
                  </a:lnTo>
                  <a:lnTo>
                    <a:pt x="791" y="357"/>
                  </a:lnTo>
                  <a:lnTo>
                    <a:pt x="791" y="365"/>
                  </a:lnTo>
                  <a:lnTo>
                    <a:pt x="789" y="372"/>
                  </a:lnTo>
                  <a:lnTo>
                    <a:pt x="789" y="378"/>
                  </a:lnTo>
                  <a:lnTo>
                    <a:pt x="787" y="386"/>
                  </a:lnTo>
                  <a:lnTo>
                    <a:pt x="787" y="391"/>
                  </a:lnTo>
                  <a:lnTo>
                    <a:pt x="787" y="399"/>
                  </a:lnTo>
                  <a:lnTo>
                    <a:pt x="787" y="405"/>
                  </a:lnTo>
                  <a:lnTo>
                    <a:pt x="787" y="410"/>
                  </a:lnTo>
                  <a:lnTo>
                    <a:pt x="787" y="418"/>
                  </a:lnTo>
                  <a:lnTo>
                    <a:pt x="787" y="424"/>
                  </a:lnTo>
                  <a:lnTo>
                    <a:pt x="787" y="429"/>
                  </a:lnTo>
                  <a:lnTo>
                    <a:pt x="787" y="435"/>
                  </a:lnTo>
                  <a:lnTo>
                    <a:pt x="787" y="439"/>
                  </a:lnTo>
                  <a:lnTo>
                    <a:pt x="787" y="444"/>
                  </a:lnTo>
                  <a:lnTo>
                    <a:pt x="789" y="450"/>
                  </a:lnTo>
                  <a:lnTo>
                    <a:pt x="789" y="454"/>
                  </a:lnTo>
                  <a:lnTo>
                    <a:pt x="791" y="458"/>
                  </a:lnTo>
                  <a:lnTo>
                    <a:pt x="791" y="463"/>
                  </a:lnTo>
                  <a:lnTo>
                    <a:pt x="791" y="469"/>
                  </a:lnTo>
                  <a:lnTo>
                    <a:pt x="787" y="473"/>
                  </a:lnTo>
                  <a:lnTo>
                    <a:pt x="785" y="477"/>
                  </a:lnTo>
                  <a:lnTo>
                    <a:pt x="781" y="477"/>
                  </a:lnTo>
                  <a:lnTo>
                    <a:pt x="776" y="477"/>
                  </a:lnTo>
                  <a:lnTo>
                    <a:pt x="770" y="477"/>
                  </a:lnTo>
                  <a:lnTo>
                    <a:pt x="766" y="475"/>
                  </a:lnTo>
                  <a:lnTo>
                    <a:pt x="760" y="471"/>
                  </a:lnTo>
                  <a:lnTo>
                    <a:pt x="755" y="467"/>
                  </a:lnTo>
                  <a:lnTo>
                    <a:pt x="749" y="463"/>
                  </a:lnTo>
                  <a:lnTo>
                    <a:pt x="745" y="460"/>
                  </a:lnTo>
                  <a:lnTo>
                    <a:pt x="740" y="452"/>
                  </a:lnTo>
                  <a:lnTo>
                    <a:pt x="738" y="448"/>
                  </a:lnTo>
                  <a:lnTo>
                    <a:pt x="736" y="443"/>
                  </a:lnTo>
                  <a:lnTo>
                    <a:pt x="736" y="437"/>
                  </a:lnTo>
                  <a:lnTo>
                    <a:pt x="736" y="429"/>
                  </a:lnTo>
                  <a:lnTo>
                    <a:pt x="736" y="422"/>
                  </a:lnTo>
                  <a:lnTo>
                    <a:pt x="738" y="412"/>
                  </a:lnTo>
                  <a:lnTo>
                    <a:pt x="740" y="403"/>
                  </a:lnTo>
                  <a:lnTo>
                    <a:pt x="740" y="397"/>
                  </a:lnTo>
                  <a:lnTo>
                    <a:pt x="741" y="391"/>
                  </a:lnTo>
                  <a:lnTo>
                    <a:pt x="741" y="387"/>
                  </a:lnTo>
                  <a:lnTo>
                    <a:pt x="741" y="382"/>
                  </a:lnTo>
                  <a:lnTo>
                    <a:pt x="741" y="376"/>
                  </a:lnTo>
                  <a:lnTo>
                    <a:pt x="743" y="372"/>
                  </a:lnTo>
                  <a:lnTo>
                    <a:pt x="743" y="367"/>
                  </a:lnTo>
                  <a:lnTo>
                    <a:pt x="745" y="363"/>
                  </a:lnTo>
                  <a:lnTo>
                    <a:pt x="745" y="357"/>
                  </a:lnTo>
                  <a:lnTo>
                    <a:pt x="745" y="351"/>
                  </a:lnTo>
                  <a:lnTo>
                    <a:pt x="745" y="346"/>
                  </a:lnTo>
                  <a:lnTo>
                    <a:pt x="747" y="342"/>
                  </a:lnTo>
                  <a:lnTo>
                    <a:pt x="745" y="332"/>
                  </a:lnTo>
                  <a:lnTo>
                    <a:pt x="745" y="327"/>
                  </a:lnTo>
                  <a:lnTo>
                    <a:pt x="741" y="319"/>
                  </a:lnTo>
                  <a:lnTo>
                    <a:pt x="738" y="315"/>
                  </a:lnTo>
                  <a:lnTo>
                    <a:pt x="732" y="313"/>
                  </a:lnTo>
                  <a:lnTo>
                    <a:pt x="726" y="313"/>
                  </a:lnTo>
                  <a:lnTo>
                    <a:pt x="717" y="313"/>
                  </a:lnTo>
                  <a:lnTo>
                    <a:pt x="709" y="317"/>
                  </a:lnTo>
                  <a:lnTo>
                    <a:pt x="703" y="319"/>
                  </a:lnTo>
                  <a:lnTo>
                    <a:pt x="698" y="321"/>
                  </a:lnTo>
                  <a:lnTo>
                    <a:pt x="692" y="323"/>
                  </a:lnTo>
                  <a:lnTo>
                    <a:pt x="688" y="327"/>
                  </a:lnTo>
                  <a:lnTo>
                    <a:pt x="682" y="330"/>
                  </a:lnTo>
                  <a:lnTo>
                    <a:pt x="677" y="332"/>
                  </a:lnTo>
                  <a:lnTo>
                    <a:pt x="671" y="336"/>
                  </a:lnTo>
                  <a:lnTo>
                    <a:pt x="667" y="342"/>
                  </a:lnTo>
                  <a:lnTo>
                    <a:pt x="662" y="347"/>
                  </a:lnTo>
                  <a:lnTo>
                    <a:pt x="656" y="351"/>
                  </a:lnTo>
                  <a:lnTo>
                    <a:pt x="650" y="357"/>
                  </a:lnTo>
                  <a:lnTo>
                    <a:pt x="644" y="363"/>
                  </a:lnTo>
                  <a:lnTo>
                    <a:pt x="641" y="368"/>
                  </a:lnTo>
                  <a:lnTo>
                    <a:pt x="635" y="374"/>
                  </a:lnTo>
                  <a:lnTo>
                    <a:pt x="629" y="380"/>
                  </a:lnTo>
                  <a:lnTo>
                    <a:pt x="624" y="386"/>
                  </a:lnTo>
                  <a:lnTo>
                    <a:pt x="618" y="391"/>
                  </a:lnTo>
                  <a:lnTo>
                    <a:pt x="614" y="399"/>
                  </a:lnTo>
                  <a:lnTo>
                    <a:pt x="610" y="406"/>
                  </a:lnTo>
                  <a:lnTo>
                    <a:pt x="606" y="414"/>
                  </a:lnTo>
                  <a:lnTo>
                    <a:pt x="601" y="420"/>
                  </a:lnTo>
                  <a:lnTo>
                    <a:pt x="599" y="427"/>
                  </a:lnTo>
                  <a:lnTo>
                    <a:pt x="595" y="435"/>
                  </a:lnTo>
                  <a:lnTo>
                    <a:pt x="591" y="443"/>
                  </a:lnTo>
                  <a:lnTo>
                    <a:pt x="589" y="450"/>
                  </a:lnTo>
                  <a:lnTo>
                    <a:pt x="585" y="458"/>
                  </a:lnTo>
                  <a:lnTo>
                    <a:pt x="584" y="465"/>
                  </a:lnTo>
                  <a:lnTo>
                    <a:pt x="584" y="475"/>
                  </a:lnTo>
                  <a:lnTo>
                    <a:pt x="580" y="482"/>
                  </a:lnTo>
                  <a:lnTo>
                    <a:pt x="580" y="490"/>
                  </a:lnTo>
                  <a:lnTo>
                    <a:pt x="580" y="498"/>
                  </a:lnTo>
                  <a:lnTo>
                    <a:pt x="582" y="507"/>
                  </a:lnTo>
                  <a:lnTo>
                    <a:pt x="582" y="517"/>
                  </a:lnTo>
                  <a:lnTo>
                    <a:pt x="584" y="524"/>
                  </a:lnTo>
                  <a:lnTo>
                    <a:pt x="585" y="534"/>
                  </a:lnTo>
                  <a:lnTo>
                    <a:pt x="587" y="543"/>
                  </a:lnTo>
                  <a:lnTo>
                    <a:pt x="591" y="553"/>
                  </a:lnTo>
                  <a:lnTo>
                    <a:pt x="593" y="562"/>
                  </a:lnTo>
                  <a:lnTo>
                    <a:pt x="597" y="570"/>
                  </a:lnTo>
                  <a:lnTo>
                    <a:pt x="601" y="581"/>
                  </a:lnTo>
                  <a:lnTo>
                    <a:pt x="603" y="589"/>
                  </a:lnTo>
                  <a:lnTo>
                    <a:pt x="608" y="598"/>
                  </a:lnTo>
                  <a:lnTo>
                    <a:pt x="612" y="608"/>
                  </a:lnTo>
                  <a:lnTo>
                    <a:pt x="616" y="617"/>
                  </a:lnTo>
                  <a:lnTo>
                    <a:pt x="618" y="625"/>
                  </a:lnTo>
                  <a:lnTo>
                    <a:pt x="622" y="633"/>
                  </a:lnTo>
                  <a:lnTo>
                    <a:pt x="625" y="640"/>
                  </a:lnTo>
                  <a:lnTo>
                    <a:pt x="627" y="650"/>
                  </a:lnTo>
                  <a:lnTo>
                    <a:pt x="629" y="655"/>
                  </a:lnTo>
                  <a:lnTo>
                    <a:pt x="633" y="663"/>
                  </a:lnTo>
                  <a:lnTo>
                    <a:pt x="635" y="671"/>
                  </a:lnTo>
                  <a:lnTo>
                    <a:pt x="637" y="676"/>
                  </a:lnTo>
                  <a:lnTo>
                    <a:pt x="637" y="682"/>
                  </a:lnTo>
                  <a:lnTo>
                    <a:pt x="637" y="688"/>
                  </a:lnTo>
                  <a:lnTo>
                    <a:pt x="635" y="693"/>
                  </a:lnTo>
                  <a:lnTo>
                    <a:pt x="635" y="699"/>
                  </a:lnTo>
                  <a:lnTo>
                    <a:pt x="631" y="707"/>
                  </a:lnTo>
                  <a:lnTo>
                    <a:pt x="625" y="712"/>
                  </a:lnTo>
                  <a:lnTo>
                    <a:pt x="620" y="712"/>
                  </a:lnTo>
                  <a:lnTo>
                    <a:pt x="614" y="712"/>
                  </a:lnTo>
                  <a:lnTo>
                    <a:pt x="610" y="712"/>
                  </a:lnTo>
                  <a:lnTo>
                    <a:pt x="608" y="711"/>
                  </a:lnTo>
                  <a:lnTo>
                    <a:pt x="601" y="707"/>
                  </a:lnTo>
                  <a:lnTo>
                    <a:pt x="597" y="699"/>
                  </a:lnTo>
                  <a:lnTo>
                    <a:pt x="595" y="695"/>
                  </a:lnTo>
                  <a:lnTo>
                    <a:pt x="593" y="690"/>
                  </a:lnTo>
                  <a:lnTo>
                    <a:pt x="591" y="684"/>
                  </a:lnTo>
                  <a:lnTo>
                    <a:pt x="589" y="680"/>
                  </a:lnTo>
                  <a:lnTo>
                    <a:pt x="587" y="674"/>
                  </a:lnTo>
                  <a:lnTo>
                    <a:pt x="587" y="669"/>
                  </a:lnTo>
                  <a:lnTo>
                    <a:pt x="585" y="663"/>
                  </a:lnTo>
                  <a:lnTo>
                    <a:pt x="584" y="657"/>
                  </a:lnTo>
                  <a:lnTo>
                    <a:pt x="584" y="652"/>
                  </a:lnTo>
                  <a:lnTo>
                    <a:pt x="582" y="644"/>
                  </a:lnTo>
                  <a:lnTo>
                    <a:pt x="580" y="638"/>
                  </a:lnTo>
                  <a:lnTo>
                    <a:pt x="578" y="633"/>
                  </a:lnTo>
                  <a:lnTo>
                    <a:pt x="576" y="627"/>
                  </a:lnTo>
                  <a:lnTo>
                    <a:pt x="574" y="621"/>
                  </a:lnTo>
                  <a:lnTo>
                    <a:pt x="572" y="616"/>
                  </a:lnTo>
                  <a:lnTo>
                    <a:pt x="570" y="612"/>
                  </a:lnTo>
                  <a:lnTo>
                    <a:pt x="565" y="602"/>
                  </a:lnTo>
                  <a:lnTo>
                    <a:pt x="559" y="596"/>
                  </a:lnTo>
                  <a:lnTo>
                    <a:pt x="549" y="593"/>
                  </a:lnTo>
                  <a:lnTo>
                    <a:pt x="542" y="593"/>
                  </a:lnTo>
                  <a:lnTo>
                    <a:pt x="536" y="593"/>
                  </a:lnTo>
                  <a:lnTo>
                    <a:pt x="530" y="595"/>
                  </a:lnTo>
                  <a:lnTo>
                    <a:pt x="527" y="596"/>
                  </a:lnTo>
                  <a:lnTo>
                    <a:pt x="525" y="598"/>
                  </a:lnTo>
                  <a:lnTo>
                    <a:pt x="519" y="602"/>
                  </a:lnTo>
                  <a:lnTo>
                    <a:pt x="517" y="606"/>
                  </a:lnTo>
                  <a:lnTo>
                    <a:pt x="513" y="612"/>
                  </a:lnTo>
                  <a:lnTo>
                    <a:pt x="511" y="616"/>
                  </a:lnTo>
                  <a:lnTo>
                    <a:pt x="509" y="621"/>
                  </a:lnTo>
                  <a:lnTo>
                    <a:pt x="506" y="627"/>
                  </a:lnTo>
                  <a:lnTo>
                    <a:pt x="504" y="633"/>
                  </a:lnTo>
                  <a:lnTo>
                    <a:pt x="502" y="638"/>
                  </a:lnTo>
                  <a:lnTo>
                    <a:pt x="500" y="644"/>
                  </a:lnTo>
                  <a:lnTo>
                    <a:pt x="498" y="650"/>
                  </a:lnTo>
                  <a:lnTo>
                    <a:pt x="496" y="655"/>
                  </a:lnTo>
                  <a:lnTo>
                    <a:pt x="496" y="663"/>
                  </a:lnTo>
                  <a:lnTo>
                    <a:pt x="492" y="669"/>
                  </a:lnTo>
                  <a:lnTo>
                    <a:pt x="492" y="674"/>
                  </a:lnTo>
                  <a:lnTo>
                    <a:pt x="489" y="680"/>
                  </a:lnTo>
                  <a:lnTo>
                    <a:pt x="489" y="686"/>
                  </a:lnTo>
                  <a:lnTo>
                    <a:pt x="485" y="692"/>
                  </a:lnTo>
                  <a:lnTo>
                    <a:pt x="485" y="697"/>
                  </a:lnTo>
                  <a:lnTo>
                    <a:pt x="481" y="701"/>
                  </a:lnTo>
                  <a:lnTo>
                    <a:pt x="479" y="707"/>
                  </a:lnTo>
                  <a:lnTo>
                    <a:pt x="473" y="712"/>
                  </a:lnTo>
                  <a:lnTo>
                    <a:pt x="468" y="716"/>
                  </a:lnTo>
                  <a:lnTo>
                    <a:pt x="458" y="718"/>
                  </a:lnTo>
                  <a:lnTo>
                    <a:pt x="450" y="716"/>
                  </a:lnTo>
                  <a:lnTo>
                    <a:pt x="445" y="714"/>
                  </a:lnTo>
                  <a:lnTo>
                    <a:pt x="441" y="712"/>
                  </a:lnTo>
                  <a:lnTo>
                    <a:pt x="435" y="709"/>
                  </a:lnTo>
                  <a:lnTo>
                    <a:pt x="433" y="707"/>
                  </a:lnTo>
                  <a:lnTo>
                    <a:pt x="428" y="701"/>
                  </a:lnTo>
                  <a:lnTo>
                    <a:pt x="426" y="695"/>
                  </a:lnTo>
                  <a:lnTo>
                    <a:pt x="424" y="686"/>
                  </a:lnTo>
                  <a:lnTo>
                    <a:pt x="424" y="678"/>
                  </a:lnTo>
                  <a:lnTo>
                    <a:pt x="424" y="673"/>
                  </a:lnTo>
                  <a:lnTo>
                    <a:pt x="424" y="669"/>
                  </a:lnTo>
                  <a:lnTo>
                    <a:pt x="424" y="663"/>
                  </a:lnTo>
                  <a:lnTo>
                    <a:pt x="426" y="657"/>
                  </a:lnTo>
                  <a:lnTo>
                    <a:pt x="426" y="652"/>
                  </a:lnTo>
                  <a:lnTo>
                    <a:pt x="428" y="644"/>
                  </a:lnTo>
                  <a:lnTo>
                    <a:pt x="428" y="638"/>
                  </a:lnTo>
                  <a:lnTo>
                    <a:pt x="430" y="631"/>
                  </a:lnTo>
                  <a:lnTo>
                    <a:pt x="431" y="623"/>
                  </a:lnTo>
                  <a:lnTo>
                    <a:pt x="433" y="614"/>
                  </a:lnTo>
                  <a:lnTo>
                    <a:pt x="433" y="606"/>
                  </a:lnTo>
                  <a:lnTo>
                    <a:pt x="435" y="596"/>
                  </a:lnTo>
                  <a:lnTo>
                    <a:pt x="435" y="593"/>
                  </a:lnTo>
                  <a:lnTo>
                    <a:pt x="437" y="587"/>
                  </a:lnTo>
                  <a:lnTo>
                    <a:pt x="437" y="581"/>
                  </a:lnTo>
                  <a:lnTo>
                    <a:pt x="437" y="576"/>
                  </a:lnTo>
                  <a:lnTo>
                    <a:pt x="437" y="570"/>
                  </a:lnTo>
                  <a:lnTo>
                    <a:pt x="439" y="566"/>
                  </a:lnTo>
                  <a:lnTo>
                    <a:pt x="439" y="560"/>
                  </a:lnTo>
                  <a:lnTo>
                    <a:pt x="439" y="555"/>
                  </a:lnTo>
                  <a:lnTo>
                    <a:pt x="439" y="549"/>
                  </a:lnTo>
                  <a:lnTo>
                    <a:pt x="439" y="541"/>
                  </a:lnTo>
                  <a:lnTo>
                    <a:pt x="439" y="536"/>
                  </a:lnTo>
                  <a:lnTo>
                    <a:pt x="441" y="530"/>
                  </a:lnTo>
                  <a:lnTo>
                    <a:pt x="441" y="524"/>
                  </a:lnTo>
                  <a:lnTo>
                    <a:pt x="441" y="517"/>
                  </a:lnTo>
                  <a:lnTo>
                    <a:pt x="441" y="511"/>
                  </a:lnTo>
                  <a:lnTo>
                    <a:pt x="441" y="505"/>
                  </a:lnTo>
                  <a:lnTo>
                    <a:pt x="441" y="496"/>
                  </a:lnTo>
                  <a:lnTo>
                    <a:pt x="441" y="490"/>
                  </a:lnTo>
                  <a:lnTo>
                    <a:pt x="439" y="482"/>
                  </a:lnTo>
                  <a:lnTo>
                    <a:pt x="439" y="475"/>
                  </a:lnTo>
                  <a:lnTo>
                    <a:pt x="439" y="467"/>
                  </a:lnTo>
                  <a:lnTo>
                    <a:pt x="437" y="462"/>
                  </a:lnTo>
                  <a:lnTo>
                    <a:pt x="437" y="454"/>
                  </a:lnTo>
                  <a:lnTo>
                    <a:pt x="437" y="448"/>
                  </a:lnTo>
                  <a:lnTo>
                    <a:pt x="435" y="441"/>
                  </a:lnTo>
                  <a:lnTo>
                    <a:pt x="435" y="435"/>
                  </a:lnTo>
                  <a:lnTo>
                    <a:pt x="433" y="427"/>
                  </a:lnTo>
                  <a:lnTo>
                    <a:pt x="433" y="420"/>
                  </a:lnTo>
                  <a:lnTo>
                    <a:pt x="431" y="414"/>
                  </a:lnTo>
                  <a:lnTo>
                    <a:pt x="431" y="408"/>
                  </a:lnTo>
                  <a:lnTo>
                    <a:pt x="430" y="401"/>
                  </a:lnTo>
                  <a:lnTo>
                    <a:pt x="430" y="395"/>
                  </a:lnTo>
                  <a:lnTo>
                    <a:pt x="428" y="389"/>
                  </a:lnTo>
                  <a:lnTo>
                    <a:pt x="426" y="382"/>
                  </a:lnTo>
                  <a:lnTo>
                    <a:pt x="424" y="376"/>
                  </a:lnTo>
                  <a:lnTo>
                    <a:pt x="424" y="370"/>
                  </a:lnTo>
                  <a:lnTo>
                    <a:pt x="422" y="363"/>
                  </a:lnTo>
                  <a:lnTo>
                    <a:pt x="420" y="357"/>
                  </a:lnTo>
                  <a:lnTo>
                    <a:pt x="418" y="351"/>
                  </a:lnTo>
                  <a:lnTo>
                    <a:pt x="416" y="346"/>
                  </a:lnTo>
                  <a:lnTo>
                    <a:pt x="414" y="340"/>
                  </a:lnTo>
                  <a:lnTo>
                    <a:pt x="412" y="332"/>
                  </a:lnTo>
                  <a:lnTo>
                    <a:pt x="411" y="328"/>
                  </a:lnTo>
                  <a:lnTo>
                    <a:pt x="409" y="323"/>
                  </a:lnTo>
                  <a:lnTo>
                    <a:pt x="407" y="317"/>
                  </a:lnTo>
                  <a:lnTo>
                    <a:pt x="405" y="311"/>
                  </a:lnTo>
                  <a:lnTo>
                    <a:pt x="403" y="306"/>
                  </a:lnTo>
                  <a:lnTo>
                    <a:pt x="401" y="302"/>
                  </a:lnTo>
                  <a:lnTo>
                    <a:pt x="399" y="296"/>
                  </a:lnTo>
                  <a:lnTo>
                    <a:pt x="397" y="290"/>
                  </a:lnTo>
                  <a:lnTo>
                    <a:pt x="393" y="285"/>
                  </a:lnTo>
                  <a:lnTo>
                    <a:pt x="392" y="279"/>
                  </a:lnTo>
                  <a:lnTo>
                    <a:pt x="388" y="270"/>
                  </a:lnTo>
                  <a:lnTo>
                    <a:pt x="384" y="260"/>
                  </a:lnTo>
                  <a:lnTo>
                    <a:pt x="378" y="251"/>
                  </a:lnTo>
                  <a:lnTo>
                    <a:pt x="373" y="243"/>
                  </a:lnTo>
                  <a:lnTo>
                    <a:pt x="369" y="235"/>
                  </a:lnTo>
                  <a:lnTo>
                    <a:pt x="365" y="228"/>
                  </a:lnTo>
                  <a:lnTo>
                    <a:pt x="359" y="220"/>
                  </a:lnTo>
                  <a:lnTo>
                    <a:pt x="353" y="213"/>
                  </a:lnTo>
                  <a:lnTo>
                    <a:pt x="348" y="207"/>
                  </a:lnTo>
                  <a:lnTo>
                    <a:pt x="344" y="201"/>
                  </a:lnTo>
                  <a:lnTo>
                    <a:pt x="338" y="195"/>
                  </a:lnTo>
                  <a:lnTo>
                    <a:pt x="334" y="190"/>
                  </a:lnTo>
                  <a:lnTo>
                    <a:pt x="329" y="186"/>
                  </a:lnTo>
                  <a:lnTo>
                    <a:pt x="325" y="184"/>
                  </a:lnTo>
                  <a:lnTo>
                    <a:pt x="319" y="178"/>
                  </a:lnTo>
                  <a:lnTo>
                    <a:pt x="314" y="175"/>
                  </a:lnTo>
                  <a:lnTo>
                    <a:pt x="310" y="173"/>
                  </a:lnTo>
                  <a:lnTo>
                    <a:pt x="304" y="169"/>
                  </a:lnTo>
                  <a:lnTo>
                    <a:pt x="298" y="167"/>
                  </a:lnTo>
                  <a:lnTo>
                    <a:pt x="295" y="163"/>
                  </a:lnTo>
                  <a:lnTo>
                    <a:pt x="289" y="161"/>
                  </a:lnTo>
                  <a:lnTo>
                    <a:pt x="283" y="157"/>
                  </a:lnTo>
                  <a:lnTo>
                    <a:pt x="279" y="156"/>
                  </a:lnTo>
                  <a:lnTo>
                    <a:pt x="274" y="154"/>
                  </a:lnTo>
                  <a:lnTo>
                    <a:pt x="270" y="152"/>
                  </a:lnTo>
                  <a:lnTo>
                    <a:pt x="264" y="150"/>
                  </a:lnTo>
                  <a:lnTo>
                    <a:pt x="257" y="146"/>
                  </a:lnTo>
                  <a:lnTo>
                    <a:pt x="249" y="144"/>
                  </a:lnTo>
                  <a:lnTo>
                    <a:pt x="241" y="142"/>
                  </a:lnTo>
                  <a:lnTo>
                    <a:pt x="234" y="142"/>
                  </a:lnTo>
                  <a:lnTo>
                    <a:pt x="226" y="140"/>
                  </a:lnTo>
                  <a:lnTo>
                    <a:pt x="222" y="142"/>
                  </a:lnTo>
                  <a:lnTo>
                    <a:pt x="217" y="144"/>
                  </a:lnTo>
                  <a:lnTo>
                    <a:pt x="213" y="146"/>
                  </a:lnTo>
                  <a:lnTo>
                    <a:pt x="211" y="150"/>
                  </a:lnTo>
                  <a:lnTo>
                    <a:pt x="211" y="157"/>
                  </a:lnTo>
                  <a:close/>
                </a:path>
              </a:pathLst>
            </a:custGeom>
            <a:solidFill>
              <a:srgbClr val="FFCC00"/>
            </a:solidFill>
            <a:ln w="9525">
              <a:noFill/>
              <a:round/>
              <a:headEnd/>
              <a:tailEnd/>
            </a:ln>
          </p:spPr>
          <p:txBody>
            <a:bodyPr/>
            <a:lstStyle/>
            <a:p>
              <a:endParaRPr lang="zh-CN" altLang="en-US">
                <a:latin typeface="Huawei Sans" panose="020C0503030203020204" pitchFamily="34" charset="0"/>
                <a:cs typeface="Huawei Sans" panose="020C0503030203020204" pitchFamily="34" charset="0"/>
                <a:sym typeface="+mn-lt"/>
              </a:endParaRPr>
            </a:p>
          </p:txBody>
        </p:sp>
        <p:sp>
          <p:nvSpPr>
            <p:cNvPr id="19" name="Freeform 20"/>
            <p:cNvSpPr>
              <a:spLocks/>
            </p:cNvSpPr>
            <p:nvPr/>
          </p:nvSpPr>
          <p:spPr bwMode="auto">
            <a:xfrm>
              <a:off x="1344402" y="3435846"/>
              <a:ext cx="491324" cy="532861"/>
            </a:xfrm>
            <a:custGeom>
              <a:avLst/>
              <a:gdLst>
                <a:gd name="T0" fmla="*/ 2147483647 w 1384"/>
                <a:gd name="T1" fmla="*/ 2147483647 h 1293"/>
                <a:gd name="T2" fmla="*/ 2147483647 w 1384"/>
                <a:gd name="T3" fmla="*/ 2147483647 h 1293"/>
                <a:gd name="T4" fmla="*/ 2147483647 w 1384"/>
                <a:gd name="T5" fmla="*/ 2147483647 h 1293"/>
                <a:gd name="T6" fmla="*/ 2147483647 w 1384"/>
                <a:gd name="T7" fmla="*/ 2147483647 h 1293"/>
                <a:gd name="T8" fmla="*/ 2147483647 w 1384"/>
                <a:gd name="T9" fmla="*/ 2147483647 h 1293"/>
                <a:gd name="T10" fmla="*/ 2147483647 w 1384"/>
                <a:gd name="T11" fmla="*/ 2147483647 h 1293"/>
                <a:gd name="T12" fmla="*/ 2147483647 w 1384"/>
                <a:gd name="T13" fmla="*/ 2147483647 h 1293"/>
                <a:gd name="T14" fmla="*/ 2147483647 w 1384"/>
                <a:gd name="T15" fmla="*/ 2147483647 h 1293"/>
                <a:gd name="T16" fmla="*/ 2147483647 w 1384"/>
                <a:gd name="T17" fmla="*/ 2147483647 h 1293"/>
                <a:gd name="T18" fmla="*/ 2147483647 w 1384"/>
                <a:gd name="T19" fmla="*/ 2147483647 h 1293"/>
                <a:gd name="T20" fmla="*/ 2147483647 w 1384"/>
                <a:gd name="T21" fmla="*/ 2147483647 h 1293"/>
                <a:gd name="T22" fmla="*/ 2147483647 w 1384"/>
                <a:gd name="T23" fmla="*/ 2147483647 h 1293"/>
                <a:gd name="T24" fmla="*/ 2147483647 w 1384"/>
                <a:gd name="T25" fmla="*/ 2147483647 h 1293"/>
                <a:gd name="T26" fmla="*/ 2147483647 w 1384"/>
                <a:gd name="T27" fmla="*/ 2147483647 h 1293"/>
                <a:gd name="T28" fmla="*/ 2147483647 w 1384"/>
                <a:gd name="T29" fmla="*/ 2147483647 h 1293"/>
                <a:gd name="T30" fmla="*/ 2147483647 w 1384"/>
                <a:gd name="T31" fmla="*/ 2147483647 h 1293"/>
                <a:gd name="T32" fmla="*/ 2147483647 w 1384"/>
                <a:gd name="T33" fmla="*/ 2147483647 h 1293"/>
                <a:gd name="T34" fmla="*/ 2147483647 w 1384"/>
                <a:gd name="T35" fmla="*/ 2147483647 h 1293"/>
                <a:gd name="T36" fmla="*/ 2147483647 w 1384"/>
                <a:gd name="T37" fmla="*/ 2147483647 h 1293"/>
                <a:gd name="T38" fmla="*/ 2147483647 w 1384"/>
                <a:gd name="T39" fmla="*/ 2147483647 h 1293"/>
                <a:gd name="T40" fmla="*/ 2147483647 w 1384"/>
                <a:gd name="T41" fmla="*/ 2147483647 h 1293"/>
                <a:gd name="T42" fmla="*/ 2147483647 w 1384"/>
                <a:gd name="T43" fmla="*/ 2147483647 h 1293"/>
                <a:gd name="T44" fmla="*/ 2147483647 w 1384"/>
                <a:gd name="T45" fmla="*/ 2147483647 h 1293"/>
                <a:gd name="T46" fmla="*/ 2147483647 w 1384"/>
                <a:gd name="T47" fmla="*/ 2147483647 h 1293"/>
                <a:gd name="T48" fmla="*/ 2147483647 w 1384"/>
                <a:gd name="T49" fmla="*/ 2147483647 h 1293"/>
                <a:gd name="T50" fmla="*/ 2147483647 w 1384"/>
                <a:gd name="T51" fmla="*/ 2147483647 h 1293"/>
                <a:gd name="T52" fmla="*/ 2147483647 w 1384"/>
                <a:gd name="T53" fmla="*/ 2147483647 h 1293"/>
                <a:gd name="T54" fmla="*/ 2147483647 w 1384"/>
                <a:gd name="T55" fmla="*/ 2147483647 h 1293"/>
                <a:gd name="T56" fmla="*/ 2147483647 w 1384"/>
                <a:gd name="T57" fmla="*/ 2147483647 h 1293"/>
                <a:gd name="T58" fmla="*/ 2147483647 w 1384"/>
                <a:gd name="T59" fmla="*/ 2147483647 h 1293"/>
                <a:gd name="T60" fmla="*/ 2147483647 w 1384"/>
                <a:gd name="T61" fmla="*/ 2147483647 h 1293"/>
                <a:gd name="T62" fmla="*/ 2147483647 w 1384"/>
                <a:gd name="T63" fmla="*/ 2147483647 h 1293"/>
                <a:gd name="T64" fmla="*/ 2147483647 w 1384"/>
                <a:gd name="T65" fmla="*/ 2147483647 h 1293"/>
                <a:gd name="T66" fmla="*/ 2147483647 w 1384"/>
                <a:gd name="T67" fmla="*/ 2147483647 h 1293"/>
                <a:gd name="T68" fmla="*/ 2147483647 w 1384"/>
                <a:gd name="T69" fmla="*/ 2147483647 h 1293"/>
                <a:gd name="T70" fmla="*/ 2147483647 w 1384"/>
                <a:gd name="T71" fmla="*/ 2147483647 h 1293"/>
                <a:gd name="T72" fmla="*/ 2147483647 w 1384"/>
                <a:gd name="T73" fmla="*/ 2147483647 h 1293"/>
                <a:gd name="T74" fmla="*/ 2147483647 w 1384"/>
                <a:gd name="T75" fmla="*/ 2147483647 h 1293"/>
                <a:gd name="T76" fmla="*/ 2147483647 w 1384"/>
                <a:gd name="T77" fmla="*/ 2147483647 h 1293"/>
                <a:gd name="T78" fmla="*/ 2147483647 w 1384"/>
                <a:gd name="T79" fmla="*/ 2147483647 h 1293"/>
                <a:gd name="T80" fmla="*/ 2147483647 w 1384"/>
                <a:gd name="T81" fmla="*/ 2147483647 h 1293"/>
                <a:gd name="T82" fmla="*/ 2147483647 w 1384"/>
                <a:gd name="T83" fmla="*/ 2147483647 h 1293"/>
                <a:gd name="T84" fmla="*/ 2147483647 w 1384"/>
                <a:gd name="T85" fmla="*/ 2147483647 h 1293"/>
                <a:gd name="T86" fmla="*/ 2147483647 w 1384"/>
                <a:gd name="T87" fmla="*/ 2147483647 h 1293"/>
                <a:gd name="T88" fmla="*/ 2147483647 w 1384"/>
                <a:gd name="T89" fmla="*/ 2147483647 h 1293"/>
                <a:gd name="T90" fmla="*/ 2147483647 w 1384"/>
                <a:gd name="T91" fmla="*/ 2147483647 h 1293"/>
                <a:gd name="T92" fmla="*/ 2147483647 w 1384"/>
                <a:gd name="T93" fmla="*/ 2147483647 h 1293"/>
                <a:gd name="T94" fmla="*/ 2147483647 w 1384"/>
                <a:gd name="T95" fmla="*/ 2147483647 h 1293"/>
                <a:gd name="T96" fmla="*/ 2147483647 w 1384"/>
                <a:gd name="T97" fmla="*/ 2147483647 h 1293"/>
                <a:gd name="T98" fmla="*/ 2147483647 w 1384"/>
                <a:gd name="T99" fmla="*/ 2147483647 h 1293"/>
                <a:gd name="T100" fmla="*/ 2147483647 w 1384"/>
                <a:gd name="T101" fmla="*/ 2147483647 h 1293"/>
                <a:gd name="T102" fmla="*/ 2147483647 w 1384"/>
                <a:gd name="T103" fmla="*/ 2147483647 h 1293"/>
                <a:gd name="T104" fmla="*/ 2147483647 w 1384"/>
                <a:gd name="T105" fmla="*/ 2147483647 h 1293"/>
                <a:gd name="T106" fmla="*/ 2147483647 w 1384"/>
                <a:gd name="T107" fmla="*/ 2147483647 h 1293"/>
                <a:gd name="T108" fmla="*/ 2147483647 w 1384"/>
                <a:gd name="T109" fmla="*/ 2147483647 h 1293"/>
                <a:gd name="T110" fmla="*/ 2147483647 w 1384"/>
                <a:gd name="T111" fmla="*/ 2147483647 h 1293"/>
                <a:gd name="T112" fmla="*/ 2147483647 w 1384"/>
                <a:gd name="T113" fmla="*/ 2147483647 h 1293"/>
                <a:gd name="T114" fmla="*/ 2147483647 w 1384"/>
                <a:gd name="T115" fmla="*/ 2147483647 h 1293"/>
                <a:gd name="T116" fmla="*/ 2147483647 w 1384"/>
                <a:gd name="T117" fmla="*/ 2147483647 h 1293"/>
                <a:gd name="T118" fmla="*/ 2147483647 w 1384"/>
                <a:gd name="T119" fmla="*/ 2147483647 h 1293"/>
                <a:gd name="T120" fmla="*/ 2147483647 w 1384"/>
                <a:gd name="T121" fmla="*/ 2147483647 h 1293"/>
                <a:gd name="T122" fmla="*/ 2147483647 w 1384"/>
                <a:gd name="T123" fmla="*/ 2147483647 h 1293"/>
                <a:gd name="T124" fmla="*/ 2147483647 w 1384"/>
                <a:gd name="T125" fmla="*/ 2147483647 h 12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84"/>
                <a:gd name="T190" fmla="*/ 0 h 1293"/>
                <a:gd name="T191" fmla="*/ 1384 w 1384"/>
                <a:gd name="T192" fmla="*/ 1293 h 129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84" h="1293">
                  <a:moveTo>
                    <a:pt x="175" y="200"/>
                  </a:moveTo>
                  <a:lnTo>
                    <a:pt x="173" y="206"/>
                  </a:lnTo>
                  <a:lnTo>
                    <a:pt x="173" y="209"/>
                  </a:lnTo>
                  <a:lnTo>
                    <a:pt x="173" y="215"/>
                  </a:lnTo>
                  <a:lnTo>
                    <a:pt x="171" y="223"/>
                  </a:lnTo>
                  <a:lnTo>
                    <a:pt x="169" y="228"/>
                  </a:lnTo>
                  <a:lnTo>
                    <a:pt x="167" y="236"/>
                  </a:lnTo>
                  <a:lnTo>
                    <a:pt x="165" y="244"/>
                  </a:lnTo>
                  <a:lnTo>
                    <a:pt x="165" y="251"/>
                  </a:lnTo>
                  <a:lnTo>
                    <a:pt x="162" y="259"/>
                  </a:lnTo>
                  <a:lnTo>
                    <a:pt x="160" y="266"/>
                  </a:lnTo>
                  <a:lnTo>
                    <a:pt x="156" y="276"/>
                  </a:lnTo>
                  <a:lnTo>
                    <a:pt x="154" y="285"/>
                  </a:lnTo>
                  <a:lnTo>
                    <a:pt x="152" y="289"/>
                  </a:lnTo>
                  <a:lnTo>
                    <a:pt x="150" y="295"/>
                  </a:lnTo>
                  <a:lnTo>
                    <a:pt x="148" y="299"/>
                  </a:lnTo>
                  <a:lnTo>
                    <a:pt x="148" y="304"/>
                  </a:lnTo>
                  <a:lnTo>
                    <a:pt x="144" y="310"/>
                  </a:lnTo>
                  <a:lnTo>
                    <a:pt x="144" y="316"/>
                  </a:lnTo>
                  <a:lnTo>
                    <a:pt x="141" y="321"/>
                  </a:lnTo>
                  <a:lnTo>
                    <a:pt x="141" y="327"/>
                  </a:lnTo>
                  <a:lnTo>
                    <a:pt x="137" y="333"/>
                  </a:lnTo>
                  <a:lnTo>
                    <a:pt x="135" y="339"/>
                  </a:lnTo>
                  <a:lnTo>
                    <a:pt x="133" y="344"/>
                  </a:lnTo>
                  <a:lnTo>
                    <a:pt x="131" y="352"/>
                  </a:lnTo>
                  <a:lnTo>
                    <a:pt x="129" y="358"/>
                  </a:lnTo>
                  <a:lnTo>
                    <a:pt x="125" y="365"/>
                  </a:lnTo>
                  <a:lnTo>
                    <a:pt x="124" y="371"/>
                  </a:lnTo>
                  <a:lnTo>
                    <a:pt x="122" y="380"/>
                  </a:lnTo>
                  <a:lnTo>
                    <a:pt x="118" y="386"/>
                  </a:lnTo>
                  <a:lnTo>
                    <a:pt x="116" y="394"/>
                  </a:lnTo>
                  <a:lnTo>
                    <a:pt x="114" y="401"/>
                  </a:lnTo>
                  <a:lnTo>
                    <a:pt x="110" y="409"/>
                  </a:lnTo>
                  <a:lnTo>
                    <a:pt x="108" y="417"/>
                  </a:lnTo>
                  <a:lnTo>
                    <a:pt x="105" y="424"/>
                  </a:lnTo>
                  <a:lnTo>
                    <a:pt x="103" y="434"/>
                  </a:lnTo>
                  <a:lnTo>
                    <a:pt x="101" y="443"/>
                  </a:lnTo>
                  <a:lnTo>
                    <a:pt x="97" y="451"/>
                  </a:lnTo>
                  <a:lnTo>
                    <a:pt x="95" y="458"/>
                  </a:lnTo>
                  <a:lnTo>
                    <a:pt x="91" y="468"/>
                  </a:lnTo>
                  <a:lnTo>
                    <a:pt x="89" y="477"/>
                  </a:lnTo>
                  <a:lnTo>
                    <a:pt x="86" y="487"/>
                  </a:lnTo>
                  <a:lnTo>
                    <a:pt x="82" y="496"/>
                  </a:lnTo>
                  <a:lnTo>
                    <a:pt x="80" y="508"/>
                  </a:lnTo>
                  <a:lnTo>
                    <a:pt x="76" y="517"/>
                  </a:lnTo>
                  <a:lnTo>
                    <a:pt x="74" y="529"/>
                  </a:lnTo>
                  <a:lnTo>
                    <a:pt x="70" y="538"/>
                  </a:lnTo>
                  <a:lnTo>
                    <a:pt x="66" y="550"/>
                  </a:lnTo>
                  <a:lnTo>
                    <a:pt x="63" y="561"/>
                  </a:lnTo>
                  <a:lnTo>
                    <a:pt x="61" y="572"/>
                  </a:lnTo>
                  <a:lnTo>
                    <a:pt x="57" y="584"/>
                  </a:lnTo>
                  <a:lnTo>
                    <a:pt x="53" y="595"/>
                  </a:lnTo>
                  <a:lnTo>
                    <a:pt x="49" y="609"/>
                  </a:lnTo>
                  <a:lnTo>
                    <a:pt x="46" y="620"/>
                  </a:lnTo>
                  <a:lnTo>
                    <a:pt x="42" y="633"/>
                  </a:lnTo>
                  <a:lnTo>
                    <a:pt x="38" y="645"/>
                  </a:lnTo>
                  <a:lnTo>
                    <a:pt x="36" y="658"/>
                  </a:lnTo>
                  <a:lnTo>
                    <a:pt x="32" y="671"/>
                  </a:lnTo>
                  <a:lnTo>
                    <a:pt x="30" y="685"/>
                  </a:lnTo>
                  <a:lnTo>
                    <a:pt x="27" y="698"/>
                  </a:lnTo>
                  <a:lnTo>
                    <a:pt x="25" y="711"/>
                  </a:lnTo>
                  <a:lnTo>
                    <a:pt x="21" y="724"/>
                  </a:lnTo>
                  <a:lnTo>
                    <a:pt x="19" y="738"/>
                  </a:lnTo>
                  <a:lnTo>
                    <a:pt x="15" y="751"/>
                  </a:lnTo>
                  <a:lnTo>
                    <a:pt x="13" y="764"/>
                  </a:lnTo>
                  <a:lnTo>
                    <a:pt x="11" y="778"/>
                  </a:lnTo>
                  <a:lnTo>
                    <a:pt x="9" y="791"/>
                  </a:lnTo>
                  <a:lnTo>
                    <a:pt x="8" y="804"/>
                  </a:lnTo>
                  <a:lnTo>
                    <a:pt x="6" y="819"/>
                  </a:lnTo>
                  <a:lnTo>
                    <a:pt x="4" y="833"/>
                  </a:lnTo>
                  <a:lnTo>
                    <a:pt x="4" y="846"/>
                  </a:lnTo>
                  <a:lnTo>
                    <a:pt x="2" y="859"/>
                  </a:lnTo>
                  <a:lnTo>
                    <a:pt x="2" y="873"/>
                  </a:lnTo>
                  <a:lnTo>
                    <a:pt x="0" y="886"/>
                  </a:lnTo>
                  <a:lnTo>
                    <a:pt x="0" y="899"/>
                  </a:lnTo>
                  <a:lnTo>
                    <a:pt x="0" y="913"/>
                  </a:lnTo>
                  <a:lnTo>
                    <a:pt x="0" y="926"/>
                  </a:lnTo>
                  <a:lnTo>
                    <a:pt x="0" y="939"/>
                  </a:lnTo>
                  <a:lnTo>
                    <a:pt x="0" y="953"/>
                  </a:lnTo>
                  <a:lnTo>
                    <a:pt x="0" y="966"/>
                  </a:lnTo>
                  <a:lnTo>
                    <a:pt x="2" y="979"/>
                  </a:lnTo>
                  <a:lnTo>
                    <a:pt x="2" y="991"/>
                  </a:lnTo>
                  <a:lnTo>
                    <a:pt x="4" y="1004"/>
                  </a:lnTo>
                  <a:lnTo>
                    <a:pt x="4" y="1015"/>
                  </a:lnTo>
                  <a:lnTo>
                    <a:pt x="6" y="1030"/>
                  </a:lnTo>
                  <a:lnTo>
                    <a:pt x="8" y="1042"/>
                  </a:lnTo>
                  <a:lnTo>
                    <a:pt x="9" y="1053"/>
                  </a:lnTo>
                  <a:lnTo>
                    <a:pt x="11" y="1065"/>
                  </a:lnTo>
                  <a:lnTo>
                    <a:pt x="13" y="1076"/>
                  </a:lnTo>
                  <a:lnTo>
                    <a:pt x="17" y="1088"/>
                  </a:lnTo>
                  <a:lnTo>
                    <a:pt x="19" y="1099"/>
                  </a:lnTo>
                  <a:lnTo>
                    <a:pt x="23" y="1108"/>
                  </a:lnTo>
                  <a:lnTo>
                    <a:pt x="27" y="1120"/>
                  </a:lnTo>
                  <a:lnTo>
                    <a:pt x="30" y="1131"/>
                  </a:lnTo>
                  <a:lnTo>
                    <a:pt x="34" y="1141"/>
                  </a:lnTo>
                  <a:lnTo>
                    <a:pt x="38" y="1150"/>
                  </a:lnTo>
                  <a:lnTo>
                    <a:pt x="44" y="1160"/>
                  </a:lnTo>
                  <a:lnTo>
                    <a:pt x="47" y="1169"/>
                  </a:lnTo>
                  <a:lnTo>
                    <a:pt x="53" y="1179"/>
                  </a:lnTo>
                  <a:lnTo>
                    <a:pt x="59" y="1188"/>
                  </a:lnTo>
                  <a:lnTo>
                    <a:pt x="66" y="1196"/>
                  </a:lnTo>
                  <a:lnTo>
                    <a:pt x="72" y="1203"/>
                  </a:lnTo>
                  <a:lnTo>
                    <a:pt x="78" y="1211"/>
                  </a:lnTo>
                  <a:lnTo>
                    <a:pt x="84" y="1219"/>
                  </a:lnTo>
                  <a:lnTo>
                    <a:pt x="91" y="1226"/>
                  </a:lnTo>
                  <a:lnTo>
                    <a:pt x="99" y="1234"/>
                  </a:lnTo>
                  <a:lnTo>
                    <a:pt x="106" y="1240"/>
                  </a:lnTo>
                  <a:lnTo>
                    <a:pt x="116" y="1245"/>
                  </a:lnTo>
                  <a:lnTo>
                    <a:pt x="124" y="1251"/>
                  </a:lnTo>
                  <a:lnTo>
                    <a:pt x="133" y="1257"/>
                  </a:lnTo>
                  <a:lnTo>
                    <a:pt x="143" y="1260"/>
                  </a:lnTo>
                  <a:lnTo>
                    <a:pt x="150" y="1264"/>
                  </a:lnTo>
                  <a:lnTo>
                    <a:pt x="162" y="1270"/>
                  </a:lnTo>
                  <a:lnTo>
                    <a:pt x="173" y="1272"/>
                  </a:lnTo>
                  <a:lnTo>
                    <a:pt x="182" y="1276"/>
                  </a:lnTo>
                  <a:lnTo>
                    <a:pt x="194" y="1278"/>
                  </a:lnTo>
                  <a:lnTo>
                    <a:pt x="205" y="1279"/>
                  </a:lnTo>
                  <a:lnTo>
                    <a:pt x="217" y="1281"/>
                  </a:lnTo>
                  <a:lnTo>
                    <a:pt x="228" y="1281"/>
                  </a:lnTo>
                  <a:lnTo>
                    <a:pt x="238" y="1283"/>
                  </a:lnTo>
                  <a:lnTo>
                    <a:pt x="249" y="1283"/>
                  </a:lnTo>
                  <a:lnTo>
                    <a:pt x="259" y="1283"/>
                  </a:lnTo>
                  <a:lnTo>
                    <a:pt x="268" y="1285"/>
                  </a:lnTo>
                  <a:lnTo>
                    <a:pt x="278" y="1285"/>
                  </a:lnTo>
                  <a:lnTo>
                    <a:pt x="287" y="1285"/>
                  </a:lnTo>
                  <a:lnTo>
                    <a:pt x="295" y="1285"/>
                  </a:lnTo>
                  <a:lnTo>
                    <a:pt x="304" y="1285"/>
                  </a:lnTo>
                  <a:lnTo>
                    <a:pt x="312" y="1283"/>
                  </a:lnTo>
                  <a:lnTo>
                    <a:pt x="319" y="1283"/>
                  </a:lnTo>
                  <a:lnTo>
                    <a:pt x="327" y="1283"/>
                  </a:lnTo>
                  <a:lnTo>
                    <a:pt x="335" y="1281"/>
                  </a:lnTo>
                  <a:lnTo>
                    <a:pt x="342" y="1281"/>
                  </a:lnTo>
                  <a:lnTo>
                    <a:pt x="348" y="1279"/>
                  </a:lnTo>
                  <a:lnTo>
                    <a:pt x="356" y="1278"/>
                  </a:lnTo>
                  <a:lnTo>
                    <a:pt x="361" y="1278"/>
                  </a:lnTo>
                  <a:lnTo>
                    <a:pt x="367" y="1276"/>
                  </a:lnTo>
                  <a:lnTo>
                    <a:pt x="373" y="1274"/>
                  </a:lnTo>
                  <a:lnTo>
                    <a:pt x="376" y="1270"/>
                  </a:lnTo>
                  <a:lnTo>
                    <a:pt x="382" y="1268"/>
                  </a:lnTo>
                  <a:lnTo>
                    <a:pt x="388" y="1266"/>
                  </a:lnTo>
                  <a:lnTo>
                    <a:pt x="394" y="1264"/>
                  </a:lnTo>
                  <a:lnTo>
                    <a:pt x="403" y="1259"/>
                  </a:lnTo>
                  <a:lnTo>
                    <a:pt x="411" y="1253"/>
                  </a:lnTo>
                  <a:lnTo>
                    <a:pt x="418" y="1247"/>
                  </a:lnTo>
                  <a:lnTo>
                    <a:pt x="426" y="1241"/>
                  </a:lnTo>
                  <a:lnTo>
                    <a:pt x="432" y="1234"/>
                  </a:lnTo>
                  <a:lnTo>
                    <a:pt x="435" y="1228"/>
                  </a:lnTo>
                  <a:lnTo>
                    <a:pt x="441" y="1219"/>
                  </a:lnTo>
                  <a:lnTo>
                    <a:pt x="445" y="1213"/>
                  </a:lnTo>
                  <a:lnTo>
                    <a:pt x="449" y="1203"/>
                  </a:lnTo>
                  <a:lnTo>
                    <a:pt x="451" y="1196"/>
                  </a:lnTo>
                  <a:lnTo>
                    <a:pt x="454" y="1188"/>
                  </a:lnTo>
                  <a:lnTo>
                    <a:pt x="458" y="1181"/>
                  </a:lnTo>
                  <a:lnTo>
                    <a:pt x="458" y="1173"/>
                  </a:lnTo>
                  <a:lnTo>
                    <a:pt x="460" y="1165"/>
                  </a:lnTo>
                  <a:lnTo>
                    <a:pt x="462" y="1158"/>
                  </a:lnTo>
                  <a:lnTo>
                    <a:pt x="464" y="1148"/>
                  </a:lnTo>
                  <a:lnTo>
                    <a:pt x="464" y="1141"/>
                  </a:lnTo>
                  <a:lnTo>
                    <a:pt x="466" y="1133"/>
                  </a:lnTo>
                  <a:lnTo>
                    <a:pt x="466" y="1126"/>
                  </a:lnTo>
                  <a:lnTo>
                    <a:pt x="468" y="1118"/>
                  </a:lnTo>
                  <a:lnTo>
                    <a:pt x="468" y="1110"/>
                  </a:lnTo>
                  <a:lnTo>
                    <a:pt x="470" y="1103"/>
                  </a:lnTo>
                  <a:lnTo>
                    <a:pt x="472" y="1097"/>
                  </a:lnTo>
                  <a:lnTo>
                    <a:pt x="473" y="1091"/>
                  </a:lnTo>
                  <a:lnTo>
                    <a:pt x="475" y="1088"/>
                  </a:lnTo>
                  <a:lnTo>
                    <a:pt x="477" y="1082"/>
                  </a:lnTo>
                  <a:lnTo>
                    <a:pt x="481" y="1076"/>
                  </a:lnTo>
                  <a:lnTo>
                    <a:pt x="485" y="1074"/>
                  </a:lnTo>
                  <a:lnTo>
                    <a:pt x="492" y="1067"/>
                  </a:lnTo>
                  <a:lnTo>
                    <a:pt x="500" y="1059"/>
                  </a:lnTo>
                  <a:lnTo>
                    <a:pt x="510" y="1055"/>
                  </a:lnTo>
                  <a:lnTo>
                    <a:pt x="519" y="1051"/>
                  </a:lnTo>
                  <a:lnTo>
                    <a:pt x="529" y="1046"/>
                  </a:lnTo>
                  <a:lnTo>
                    <a:pt x="538" y="1042"/>
                  </a:lnTo>
                  <a:lnTo>
                    <a:pt x="542" y="1038"/>
                  </a:lnTo>
                  <a:lnTo>
                    <a:pt x="548" y="1036"/>
                  </a:lnTo>
                  <a:lnTo>
                    <a:pt x="551" y="1034"/>
                  </a:lnTo>
                  <a:lnTo>
                    <a:pt x="557" y="1032"/>
                  </a:lnTo>
                  <a:lnTo>
                    <a:pt x="567" y="1027"/>
                  </a:lnTo>
                  <a:lnTo>
                    <a:pt x="576" y="1021"/>
                  </a:lnTo>
                  <a:lnTo>
                    <a:pt x="582" y="1013"/>
                  </a:lnTo>
                  <a:lnTo>
                    <a:pt x="591" y="1004"/>
                  </a:lnTo>
                  <a:lnTo>
                    <a:pt x="593" y="998"/>
                  </a:lnTo>
                  <a:lnTo>
                    <a:pt x="597" y="994"/>
                  </a:lnTo>
                  <a:lnTo>
                    <a:pt x="599" y="989"/>
                  </a:lnTo>
                  <a:lnTo>
                    <a:pt x="603" y="987"/>
                  </a:lnTo>
                  <a:lnTo>
                    <a:pt x="608" y="981"/>
                  </a:lnTo>
                  <a:lnTo>
                    <a:pt x="616" y="975"/>
                  </a:lnTo>
                  <a:lnTo>
                    <a:pt x="620" y="972"/>
                  </a:lnTo>
                  <a:lnTo>
                    <a:pt x="626" y="970"/>
                  </a:lnTo>
                  <a:lnTo>
                    <a:pt x="631" y="970"/>
                  </a:lnTo>
                  <a:lnTo>
                    <a:pt x="635" y="972"/>
                  </a:lnTo>
                  <a:lnTo>
                    <a:pt x="637" y="973"/>
                  </a:lnTo>
                  <a:lnTo>
                    <a:pt x="641" y="977"/>
                  </a:lnTo>
                  <a:lnTo>
                    <a:pt x="643" y="983"/>
                  </a:lnTo>
                  <a:lnTo>
                    <a:pt x="645" y="989"/>
                  </a:lnTo>
                  <a:lnTo>
                    <a:pt x="643" y="996"/>
                  </a:lnTo>
                  <a:lnTo>
                    <a:pt x="643" y="1004"/>
                  </a:lnTo>
                  <a:lnTo>
                    <a:pt x="641" y="1008"/>
                  </a:lnTo>
                  <a:lnTo>
                    <a:pt x="641" y="1013"/>
                  </a:lnTo>
                  <a:lnTo>
                    <a:pt x="639" y="1019"/>
                  </a:lnTo>
                  <a:lnTo>
                    <a:pt x="639" y="1025"/>
                  </a:lnTo>
                  <a:lnTo>
                    <a:pt x="633" y="1032"/>
                  </a:lnTo>
                  <a:lnTo>
                    <a:pt x="627" y="1042"/>
                  </a:lnTo>
                  <a:lnTo>
                    <a:pt x="622" y="1049"/>
                  </a:lnTo>
                  <a:lnTo>
                    <a:pt x="616" y="1057"/>
                  </a:lnTo>
                  <a:lnTo>
                    <a:pt x="608" y="1063"/>
                  </a:lnTo>
                  <a:lnTo>
                    <a:pt x="601" y="1070"/>
                  </a:lnTo>
                  <a:lnTo>
                    <a:pt x="593" y="1076"/>
                  </a:lnTo>
                  <a:lnTo>
                    <a:pt x="589" y="1086"/>
                  </a:lnTo>
                  <a:lnTo>
                    <a:pt x="582" y="1091"/>
                  </a:lnTo>
                  <a:lnTo>
                    <a:pt x="578" y="1099"/>
                  </a:lnTo>
                  <a:lnTo>
                    <a:pt x="574" y="1103"/>
                  </a:lnTo>
                  <a:lnTo>
                    <a:pt x="572" y="1107"/>
                  </a:lnTo>
                  <a:lnTo>
                    <a:pt x="570" y="1112"/>
                  </a:lnTo>
                  <a:lnTo>
                    <a:pt x="570" y="1118"/>
                  </a:lnTo>
                  <a:lnTo>
                    <a:pt x="569" y="1122"/>
                  </a:lnTo>
                  <a:lnTo>
                    <a:pt x="567" y="1127"/>
                  </a:lnTo>
                  <a:lnTo>
                    <a:pt x="567" y="1133"/>
                  </a:lnTo>
                  <a:lnTo>
                    <a:pt x="569" y="1141"/>
                  </a:lnTo>
                  <a:lnTo>
                    <a:pt x="569" y="1146"/>
                  </a:lnTo>
                  <a:lnTo>
                    <a:pt x="569" y="1154"/>
                  </a:lnTo>
                  <a:lnTo>
                    <a:pt x="570" y="1160"/>
                  </a:lnTo>
                  <a:lnTo>
                    <a:pt x="574" y="1169"/>
                  </a:lnTo>
                  <a:lnTo>
                    <a:pt x="576" y="1177"/>
                  </a:lnTo>
                  <a:lnTo>
                    <a:pt x="578" y="1184"/>
                  </a:lnTo>
                  <a:lnTo>
                    <a:pt x="582" y="1192"/>
                  </a:lnTo>
                  <a:lnTo>
                    <a:pt x="588" y="1200"/>
                  </a:lnTo>
                  <a:lnTo>
                    <a:pt x="591" y="1207"/>
                  </a:lnTo>
                  <a:lnTo>
                    <a:pt x="597" y="1215"/>
                  </a:lnTo>
                  <a:lnTo>
                    <a:pt x="605" y="1222"/>
                  </a:lnTo>
                  <a:lnTo>
                    <a:pt x="612" y="1230"/>
                  </a:lnTo>
                  <a:lnTo>
                    <a:pt x="618" y="1236"/>
                  </a:lnTo>
                  <a:lnTo>
                    <a:pt x="626" y="1241"/>
                  </a:lnTo>
                  <a:lnTo>
                    <a:pt x="635" y="1247"/>
                  </a:lnTo>
                  <a:lnTo>
                    <a:pt x="645" y="1255"/>
                  </a:lnTo>
                  <a:lnTo>
                    <a:pt x="652" y="1260"/>
                  </a:lnTo>
                  <a:lnTo>
                    <a:pt x="664" y="1266"/>
                  </a:lnTo>
                  <a:lnTo>
                    <a:pt x="667" y="1268"/>
                  </a:lnTo>
                  <a:lnTo>
                    <a:pt x="673" y="1272"/>
                  </a:lnTo>
                  <a:lnTo>
                    <a:pt x="679" y="1274"/>
                  </a:lnTo>
                  <a:lnTo>
                    <a:pt x="684" y="1278"/>
                  </a:lnTo>
                  <a:lnTo>
                    <a:pt x="688" y="1278"/>
                  </a:lnTo>
                  <a:lnTo>
                    <a:pt x="694" y="1279"/>
                  </a:lnTo>
                  <a:lnTo>
                    <a:pt x="700" y="1281"/>
                  </a:lnTo>
                  <a:lnTo>
                    <a:pt x="705" y="1283"/>
                  </a:lnTo>
                  <a:lnTo>
                    <a:pt x="709" y="1285"/>
                  </a:lnTo>
                  <a:lnTo>
                    <a:pt x="717" y="1287"/>
                  </a:lnTo>
                  <a:lnTo>
                    <a:pt x="721" y="1287"/>
                  </a:lnTo>
                  <a:lnTo>
                    <a:pt x="728" y="1289"/>
                  </a:lnTo>
                  <a:lnTo>
                    <a:pt x="734" y="1291"/>
                  </a:lnTo>
                  <a:lnTo>
                    <a:pt x="738" y="1291"/>
                  </a:lnTo>
                  <a:lnTo>
                    <a:pt x="745" y="1291"/>
                  </a:lnTo>
                  <a:lnTo>
                    <a:pt x="751" y="1293"/>
                  </a:lnTo>
                  <a:lnTo>
                    <a:pt x="757" y="1293"/>
                  </a:lnTo>
                  <a:lnTo>
                    <a:pt x="762" y="1293"/>
                  </a:lnTo>
                  <a:lnTo>
                    <a:pt x="768" y="1293"/>
                  </a:lnTo>
                  <a:lnTo>
                    <a:pt x="776" y="1293"/>
                  </a:lnTo>
                  <a:lnTo>
                    <a:pt x="781" y="1293"/>
                  </a:lnTo>
                  <a:lnTo>
                    <a:pt x="787" y="1291"/>
                  </a:lnTo>
                  <a:lnTo>
                    <a:pt x="793" y="1291"/>
                  </a:lnTo>
                  <a:lnTo>
                    <a:pt x="800" y="1291"/>
                  </a:lnTo>
                  <a:lnTo>
                    <a:pt x="806" y="1289"/>
                  </a:lnTo>
                  <a:lnTo>
                    <a:pt x="812" y="1289"/>
                  </a:lnTo>
                  <a:lnTo>
                    <a:pt x="818" y="1287"/>
                  </a:lnTo>
                  <a:lnTo>
                    <a:pt x="825" y="1285"/>
                  </a:lnTo>
                  <a:lnTo>
                    <a:pt x="831" y="1283"/>
                  </a:lnTo>
                  <a:lnTo>
                    <a:pt x="837" y="1281"/>
                  </a:lnTo>
                  <a:lnTo>
                    <a:pt x="842" y="1278"/>
                  </a:lnTo>
                  <a:lnTo>
                    <a:pt x="850" y="1278"/>
                  </a:lnTo>
                  <a:lnTo>
                    <a:pt x="856" y="1274"/>
                  </a:lnTo>
                  <a:lnTo>
                    <a:pt x="861" y="1272"/>
                  </a:lnTo>
                  <a:lnTo>
                    <a:pt x="867" y="1268"/>
                  </a:lnTo>
                  <a:lnTo>
                    <a:pt x="875" y="1266"/>
                  </a:lnTo>
                  <a:lnTo>
                    <a:pt x="880" y="1262"/>
                  </a:lnTo>
                  <a:lnTo>
                    <a:pt x="886" y="1259"/>
                  </a:lnTo>
                  <a:lnTo>
                    <a:pt x="892" y="1255"/>
                  </a:lnTo>
                  <a:lnTo>
                    <a:pt x="897" y="1251"/>
                  </a:lnTo>
                  <a:lnTo>
                    <a:pt x="901" y="1247"/>
                  </a:lnTo>
                  <a:lnTo>
                    <a:pt x="907" y="1245"/>
                  </a:lnTo>
                  <a:lnTo>
                    <a:pt x="911" y="1241"/>
                  </a:lnTo>
                  <a:lnTo>
                    <a:pt x="916" y="1240"/>
                  </a:lnTo>
                  <a:lnTo>
                    <a:pt x="924" y="1232"/>
                  </a:lnTo>
                  <a:lnTo>
                    <a:pt x="934" y="1226"/>
                  </a:lnTo>
                  <a:lnTo>
                    <a:pt x="941" y="1221"/>
                  </a:lnTo>
                  <a:lnTo>
                    <a:pt x="949" y="1215"/>
                  </a:lnTo>
                  <a:lnTo>
                    <a:pt x="955" y="1209"/>
                  </a:lnTo>
                  <a:lnTo>
                    <a:pt x="960" y="1203"/>
                  </a:lnTo>
                  <a:lnTo>
                    <a:pt x="964" y="1198"/>
                  </a:lnTo>
                  <a:lnTo>
                    <a:pt x="970" y="1194"/>
                  </a:lnTo>
                  <a:lnTo>
                    <a:pt x="979" y="1184"/>
                  </a:lnTo>
                  <a:lnTo>
                    <a:pt x="987" y="1177"/>
                  </a:lnTo>
                  <a:lnTo>
                    <a:pt x="993" y="1169"/>
                  </a:lnTo>
                  <a:lnTo>
                    <a:pt x="996" y="1165"/>
                  </a:lnTo>
                  <a:lnTo>
                    <a:pt x="1002" y="1160"/>
                  </a:lnTo>
                  <a:lnTo>
                    <a:pt x="1008" y="1158"/>
                  </a:lnTo>
                  <a:lnTo>
                    <a:pt x="1012" y="1156"/>
                  </a:lnTo>
                  <a:lnTo>
                    <a:pt x="1017" y="1156"/>
                  </a:lnTo>
                  <a:lnTo>
                    <a:pt x="1023" y="1158"/>
                  </a:lnTo>
                  <a:lnTo>
                    <a:pt x="1031" y="1162"/>
                  </a:lnTo>
                  <a:lnTo>
                    <a:pt x="1034" y="1164"/>
                  </a:lnTo>
                  <a:lnTo>
                    <a:pt x="1038" y="1165"/>
                  </a:lnTo>
                  <a:lnTo>
                    <a:pt x="1044" y="1169"/>
                  </a:lnTo>
                  <a:lnTo>
                    <a:pt x="1050" y="1171"/>
                  </a:lnTo>
                  <a:lnTo>
                    <a:pt x="1055" y="1173"/>
                  </a:lnTo>
                  <a:lnTo>
                    <a:pt x="1063" y="1175"/>
                  </a:lnTo>
                  <a:lnTo>
                    <a:pt x="1071" y="1177"/>
                  </a:lnTo>
                  <a:lnTo>
                    <a:pt x="1078" y="1181"/>
                  </a:lnTo>
                  <a:lnTo>
                    <a:pt x="1086" y="1183"/>
                  </a:lnTo>
                  <a:lnTo>
                    <a:pt x="1093" y="1184"/>
                  </a:lnTo>
                  <a:lnTo>
                    <a:pt x="1103" y="1186"/>
                  </a:lnTo>
                  <a:lnTo>
                    <a:pt x="1110" y="1188"/>
                  </a:lnTo>
                  <a:lnTo>
                    <a:pt x="1120" y="1188"/>
                  </a:lnTo>
                  <a:lnTo>
                    <a:pt x="1129" y="1190"/>
                  </a:lnTo>
                  <a:lnTo>
                    <a:pt x="1133" y="1190"/>
                  </a:lnTo>
                  <a:lnTo>
                    <a:pt x="1137" y="1190"/>
                  </a:lnTo>
                  <a:lnTo>
                    <a:pt x="1143" y="1190"/>
                  </a:lnTo>
                  <a:lnTo>
                    <a:pt x="1148" y="1192"/>
                  </a:lnTo>
                  <a:lnTo>
                    <a:pt x="1158" y="1190"/>
                  </a:lnTo>
                  <a:lnTo>
                    <a:pt x="1167" y="1190"/>
                  </a:lnTo>
                  <a:lnTo>
                    <a:pt x="1171" y="1190"/>
                  </a:lnTo>
                  <a:lnTo>
                    <a:pt x="1177" y="1190"/>
                  </a:lnTo>
                  <a:lnTo>
                    <a:pt x="1183" y="1190"/>
                  </a:lnTo>
                  <a:lnTo>
                    <a:pt x="1188" y="1190"/>
                  </a:lnTo>
                  <a:lnTo>
                    <a:pt x="1194" y="1190"/>
                  </a:lnTo>
                  <a:lnTo>
                    <a:pt x="1198" y="1188"/>
                  </a:lnTo>
                  <a:lnTo>
                    <a:pt x="1204" y="1188"/>
                  </a:lnTo>
                  <a:lnTo>
                    <a:pt x="1209" y="1188"/>
                  </a:lnTo>
                  <a:lnTo>
                    <a:pt x="1215" y="1186"/>
                  </a:lnTo>
                  <a:lnTo>
                    <a:pt x="1221" y="1184"/>
                  </a:lnTo>
                  <a:lnTo>
                    <a:pt x="1225" y="1184"/>
                  </a:lnTo>
                  <a:lnTo>
                    <a:pt x="1230" y="1183"/>
                  </a:lnTo>
                  <a:lnTo>
                    <a:pt x="1236" y="1181"/>
                  </a:lnTo>
                  <a:lnTo>
                    <a:pt x="1242" y="1179"/>
                  </a:lnTo>
                  <a:lnTo>
                    <a:pt x="1247" y="1177"/>
                  </a:lnTo>
                  <a:lnTo>
                    <a:pt x="1251" y="1175"/>
                  </a:lnTo>
                  <a:lnTo>
                    <a:pt x="1257" y="1173"/>
                  </a:lnTo>
                  <a:lnTo>
                    <a:pt x="1263" y="1171"/>
                  </a:lnTo>
                  <a:lnTo>
                    <a:pt x="1268" y="1167"/>
                  </a:lnTo>
                  <a:lnTo>
                    <a:pt x="1274" y="1165"/>
                  </a:lnTo>
                  <a:lnTo>
                    <a:pt x="1280" y="1162"/>
                  </a:lnTo>
                  <a:lnTo>
                    <a:pt x="1283" y="1160"/>
                  </a:lnTo>
                  <a:lnTo>
                    <a:pt x="1289" y="1156"/>
                  </a:lnTo>
                  <a:lnTo>
                    <a:pt x="1295" y="1154"/>
                  </a:lnTo>
                  <a:lnTo>
                    <a:pt x="1301" y="1150"/>
                  </a:lnTo>
                  <a:lnTo>
                    <a:pt x="1306" y="1146"/>
                  </a:lnTo>
                  <a:lnTo>
                    <a:pt x="1310" y="1143"/>
                  </a:lnTo>
                  <a:lnTo>
                    <a:pt x="1316" y="1139"/>
                  </a:lnTo>
                  <a:lnTo>
                    <a:pt x="1325" y="1131"/>
                  </a:lnTo>
                  <a:lnTo>
                    <a:pt x="1335" y="1122"/>
                  </a:lnTo>
                  <a:lnTo>
                    <a:pt x="1342" y="1112"/>
                  </a:lnTo>
                  <a:lnTo>
                    <a:pt x="1350" y="1103"/>
                  </a:lnTo>
                  <a:lnTo>
                    <a:pt x="1352" y="1097"/>
                  </a:lnTo>
                  <a:lnTo>
                    <a:pt x="1356" y="1093"/>
                  </a:lnTo>
                  <a:lnTo>
                    <a:pt x="1360" y="1088"/>
                  </a:lnTo>
                  <a:lnTo>
                    <a:pt x="1363" y="1084"/>
                  </a:lnTo>
                  <a:lnTo>
                    <a:pt x="1367" y="1072"/>
                  </a:lnTo>
                  <a:lnTo>
                    <a:pt x="1373" y="1065"/>
                  </a:lnTo>
                  <a:lnTo>
                    <a:pt x="1373" y="1059"/>
                  </a:lnTo>
                  <a:lnTo>
                    <a:pt x="1375" y="1053"/>
                  </a:lnTo>
                  <a:lnTo>
                    <a:pt x="1377" y="1048"/>
                  </a:lnTo>
                  <a:lnTo>
                    <a:pt x="1379" y="1042"/>
                  </a:lnTo>
                  <a:lnTo>
                    <a:pt x="1379" y="1038"/>
                  </a:lnTo>
                  <a:lnTo>
                    <a:pt x="1380" y="1032"/>
                  </a:lnTo>
                  <a:lnTo>
                    <a:pt x="1380" y="1027"/>
                  </a:lnTo>
                  <a:lnTo>
                    <a:pt x="1382" y="1021"/>
                  </a:lnTo>
                  <a:lnTo>
                    <a:pt x="1382" y="1015"/>
                  </a:lnTo>
                  <a:lnTo>
                    <a:pt x="1382" y="1011"/>
                  </a:lnTo>
                  <a:lnTo>
                    <a:pt x="1382" y="1006"/>
                  </a:lnTo>
                  <a:lnTo>
                    <a:pt x="1384" y="1000"/>
                  </a:lnTo>
                  <a:lnTo>
                    <a:pt x="1384" y="994"/>
                  </a:lnTo>
                  <a:lnTo>
                    <a:pt x="1384" y="989"/>
                  </a:lnTo>
                  <a:lnTo>
                    <a:pt x="1384" y="983"/>
                  </a:lnTo>
                  <a:lnTo>
                    <a:pt x="1384" y="979"/>
                  </a:lnTo>
                  <a:lnTo>
                    <a:pt x="1382" y="972"/>
                  </a:lnTo>
                  <a:lnTo>
                    <a:pt x="1382" y="968"/>
                  </a:lnTo>
                  <a:lnTo>
                    <a:pt x="1380" y="960"/>
                  </a:lnTo>
                  <a:lnTo>
                    <a:pt x="1380" y="954"/>
                  </a:lnTo>
                  <a:lnTo>
                    <a:pt x="1379" y="951"/>
                  </a:lnTo>
                  <a:lnTo>
                    <a:pt x="1379" y="945"/>
                  </a:lnTo>
                  <a:lnTo>
                    <a:pt x="1379" y="939"/>
                  </a:lnTo>
                  <a:lnTo>
                    <a:pt x="1377" y="934"/>
                  </a:lnTo>
                  <a:lnTo>
                    <a:pt x="1375" y="928"/>
                  </a:lnTo>
                  <a:lnTo>
                    <a:pt x="1375" y="922"/>
                  </a:lnTo>
                  <a:lnTo>
                    <a:pt x="1373" y="916"/>
                  </a:lnTo>
                  <a:lnTo>
                    <a:pt x="1371" y="911"/>
                  </a:lnTo>
                  <a:lnTo>
                    <a:pt x="1369" y="907"/>
                  </a:lnTo>
                  <a:lnTo>
                    <a:pt x="1367" y="901"/>
                  </a:lnTo>
                  <a:lnTo>
                    <a:pt x="1365" y="896"/>
                  </a:lnTo>
                  <a:lnTo>
                    <a:pt x="1365" y="892"/>
                  </a:lnTo>
                  <a:lnTo>
                    <a:pt x="1363" y="886"/>
                  </a:lnTo>
                  <a:lnTo>
                    <a:pt x="1361" y="880"/>
                  </a:lnTo>
                  <a:lnTo>
                    <a:pt x="1360" y="875"/>
                  </a:lnTo>
                  <a:lnTo>
                    <a:pt x="1358" y="869"/>
                  </a:lnTo>
                  <a:lnTo>
                    <a:pt x="1356" y="865"/>
                  </a:lnTo>
                  <a:lnTo>
                    <a:pt x="1354" y="859"/>
                  </a:lnTo>
                  <a:lnTo>
                    <a:pt x="1352" y="854"/>
                  </a:lnTo>
                  <a:lnTo>
                    <a:pt x="1350" y="850"/>
                  </a:lnTo>
                  <a:lnTo>
                    <a:pt x="1348" y="844"/>
                  </a:lnTo>
                  <a:lnTo>
                    <a:pt x="1346" y="839"/>
                  </a:lnTo>
                  <a:lnTo>
                    <a:pt x="1344" y="835"/>
                  </a:lnTo>
                  <a:lnTo>
                    <a:pt x="1342" y="829"/>
                  </a:lnTo>
                  <a:lnTo>
                    <a:pt x="1337" y="819"/>
                  </a:lnTo>
                  <a:lnTo>
                    <a:pt x="1335" y="812"/>
                  </a:lnTo>
                  <a:lnTo>
                    <a:pt x="1331" y="806"/>
                  </a:lnTo>
                  <a:lnTo>
                    <a:pt x="1329" y="802"/>
                  </a:lnTo>
                  <a:lnTo>
                    <a:pt x="1327" y="797"/>
                  </a:lnTo>
                  <a:lnTo>
                    <a:pt x="1325" y="793"/>
                  </a:lnTo>
                  <a:lnTo>
                    <a:pt x="1322" y="781"/>
                  </a:lnTo>
                  <a:lnTo>
                    <a:pt x="1320" y="774"/>
                  </a:lnTo>
                  <a:lnTo>
                    <a:pt x="1316" y="768"/>
                  </a:lnTo>
                  <a:lnTo>
                    <a:pt x="1316" y="764"/>
                  </a:lnTo>
                  <a:lnTo>
                    <a:pt x="1314" y="759"/>
                  </a:lnTo>
                  <a:lnTo>
                    <a:pt x="1312" y="753"/>
                  </a:lnTo>
                  <a:lnTo>
                    <a:pt x="1310" y="749"/>
                  </a:lnTo>
                  <a:lnTo>
                    <a:pt x="1310" y="743"/>
                  </a:lnTo>
                  <a:lnTo>
                    <a:pt x="1308" y="738"/>
                  </a:lnTo>
                  <a:lnTo>
                    <a:pt x="1308" y="734"/>
                  </a:lnTo>
                  <a:lnTo>
                    <a:pt x="1306" y="728"/>
                  </a:lnTo>
                  <a:lnTo>
                    <a:pt x="1306" y="723"/>
                  </a:lnTo>
                  <a:lnTo>
                    <a:pt x="1304" y="719"/>
                  </a:lnTo>
                  <a:lnTo>
                    <a:pt x="1303" y="713"/>
                  </a:lnTo>
                  <a:lnTo>
                    <a:pt x="1301" y="707"/>
                  </a:lnTo>
                  <a:lnTo>
                    <a:pt x="1301" y="704"/>
                  </a:lnTo>
                  <a:lnTo>
                    <a:pt x="1299" y="698"/>
                  </a:lnTo>
                  <a:lnTo>
                    <a:pt x="1299" y="692"/>
                  </a:lnTo>
                  <a:lnTo>
                    <a:pt x="1297" y="688"/>
                  </a:lnTo>
                  <a:lnTo>
                    <a:pt x="1297" y="683"/>
                  </a:lnTo>
                  <a:lnTo>
                    <a:pt x="1295" y="677"/>
                  </a:lnTo>
                  <a:lnTo>
                    <a:pt x="1295" y="673"/>
                  </a:lnTo>
                  <a:lnTo>
                    <a:pt x="1293" y="664"/>
                  </a:lnTo>
                  <a:lnTo>
                    <a:pt x="1293" y="654"/>
                  </a:lnTo>
                  <a:lnTo>
                    <a:pt x="1293" y="648"/>
                  </a:lnTo>
                  <a:lnTo>
                    <a:pt x="1293" y="643"/>
                  </a:lnTo>
                  <a:lnTo>
                    <a:pt x="1291" y="637"/>
                  </a:lnTo>
                  <a:lnTo>
                    <a:pt x="1291" y="633"/>
                  </a:lnTo>
                  <a:lnTo>
                    <a:pt x="1291" y="624"/>
                  </a:lnTo>
                  <a:lnTo>
                    <a:pt x="1291" y="614"/>
                  </a:lnTo>
                  <a:lnTo>
                    <a:pt x="1291" y="605"/>
                  </a:lnTo>
                  <a:lnTo>
                    <a:pt x="1291" y="595"/>
                  </a:lnTo>
                  <a:lnTo>
                    <a:pt x="1291" y="588"/>
                  </a:lnTo>
                  <a:lnTo>
                    <a:pt x="1291" y="580"/>
                  </a:lnTo>
                  <a:lnTo>
                    <a:pt x="1291" y="572"/>
                  </a:lnTo>
                  <a:lnTo>
                    <a:pt x="1291" y="563"/>
                  </a:lnTo>
                  <a:lnTo>
                    <a:pt x="1291" y="555"/>
                  </a:lnTo>
                  <a:lnTo>
                    <a:pt x="1293" y="550"/>
                  </a:lnTo>
                  <a:lnTo>
                    <a:pt x="1293" y="542"/>
                  </a:lnTo>
                  <a:lnTo>
                    <a:pt x="1293" y="536"/>
                  </a:lnTo>
                  <a:lnTo>
                    <a:pt x="1295" y="531"/>
                  </a:lnTo>
                  <a:lnTo>
                    <a:pt x="1297" y="525"/>
                  </a:lnTo>
                  <a:lnTo>
                    <a:pt x="1297" y="519"/>
                  </a:lnTo>
                  <a:lnTo>
                    <a:pt x="1297" y="513"/>
                  </a:lnTo>
                  <a:lnTo>
                    <a:pt x="1297" y="510"/>
                  </a:lnTo>
                  <a:lnTo>
                    <a:pt x="1297" y="506"/>
                  </a:lnTo>
                  <a:lnTo>
                    <a:pt x="1297" y="498"/>
                  </a:lnTo>
                  <a:lnTo>
                    <a:pt x="1295" y="493"/>
                  </a:lnTo>
                  <a:lnTo>
                    <a:pt x="1291" y="489"/>
                  </a:lnTo>
                  <a:lnTo>
                    <a:pt x="1287" y="487"/>
                  </a:lnTo>
                  <a:lnTo>
                    <a:pt x="1283" y="487"/>
                  </a:lnTo>
                  <a:lnTo>
                    <a:pt x="1280" y="487"/>
                  </a:lnTo>
                  <a:lnTo>
                    <a:pt x="1272" y="487"/>
                  </a:lnTo>
                  <a:lnTo>
                    <a:pt x="1264" y="489"/>
                  </a:lnTo>
                  <a:lnTo>
                    <a:pt x="1259" y="493"/>
                  </a:lnTo>
                  <a:lnTo>
                    <a:pt x="1251" y="498"/>
                  </a:lnTo>
                  <a:lnTo>
                    <a:pt x="1242" y="502"/>
                  </a:lnTo>
                  <a:lnTo>
                    <a:pt x="1234" y="510"/>
                  </a:lnTo>
                  <a:lnTo>
                    <a:pt x="1226" y="517"/>
                  </a:lnTo>
                  <a:lnTo>
                    <a:pt x="1219" y="525"/>
                  </a:lnTo>
                  <a:lnTo>
                    <a:pt x="1213" y="529"/>
                  </a:lnTo>
                  <a:lnTo>
                    <a:pt x="1207" y="532"/>
                  </a:lnTo>
                  <a:lnTo>
                    <a:pt x="1204" y="538"/>
                  </a:lnTo>
                  <a:lnTo>
                    <a:pt x="1198" y="544"/>
                  </a:lnTo>
                  <a:lnTo>
                    <a:pt x="1194" y="550"/>
                  </a:lnTo>
                  <a:lnTo>
                    <a:pt x="1188" y="555"/>
                  </a:lnTo>
                  <a:lnTo>
                    <a:pt x="1185" y="561"/>
                  </a:lnTo>
                  <a:lnTo>
                    <a:pt x="1179" y="569"/>
                  </a:lnTo>
                  <a:lnTo>
                    <a:pt x="1175" y="576"/>
                  </a:lnTo>
                  <a:lnTo>
                    <a:pt x="1169" y="582"/>
                  </a:lnTo>
                  <a:lnTo>
                    <a:pt x="1166" y="589"/>
                  </a:lnTo>
                  <a:lnTo>
                    <a:pt x="1162" y="597"/>
                  </a:lnTo>
                  <a:lnTo>
                    <a:pt x="1156" y="605"/>
                  </a:lnTo>
                  <a:lnTo>
                    <a:pt x="1150" y="610"/>
                  </a:lnTo>
                  <a:lnTo>
                    <a:pt x="1147" y="618"/>
                  </a:lnTo>
                  <a:lnTo>
                    <a:pt x="1143" y="626"/>
                  </a:lnTo>
                  <a:lnTo>
                    <a:pt x="1137" y="631"/>
                  </a:lnTo>
                  <a:lnTo>
                    <a:pt x="1133" y="637"/>
                  </a:lnTo>
                  <a:lnTo>
                    <a:pt x="1129" y="643"/>
                  </a:lnTo>
                  <a:lnTo>
                    <a:pt x="1126" y="648"/>
                  </a:lnTo>
                  <a:lnTo>
                    <a:pt x="1122" y="654"/>
                  </a:lnTo>
                  <a:lnTo>
                    <a:pt x="1118" y="660"/>
                  </a:lnTo>
                  <a:lnTo>
                    <a:pt x="1112" y="664"/>
                  </a:lnTo>
                  <a:lnTo>
                    <a:pt x="1110" y="669"/>
                  </a:lnTo>
                  <a:lnTo>
                    <a:pt x="1103" y="675"/>
                  </a:lnTo>
                  <a:lnTo>
                    <a:pt x="1095" y="677"/>
                  </a:lnTo>
                  <a:lnTo>
                    <a:pt x="1090" y="677"/>
                  </a:lnTo>
                  <a:lnTo>
                    <a:pt x="1086" y="675"/>
                  </a:lnTo>
                  <a:lnTo>
                    <a:pt x="1080" y="667"/>
                  </a:lnTo>
                  <a:lnTo>
                    <a:pt x="1080" y="660"/>
                  </a:lnTo>
                  <a:lnTo>
                    <a:pt x="1080" y="652"/>
                  </a:lnTo>
                  <a:lnTo>
                    <a:pt x="1084" y="643"/>
                  </a:lnTo>
                  <a:lnTo>
                    <a:pt x="1086" y="637"/>
                  </a:lnTo>
                  <a:lnTo>
                    <a:pt x="1088" y="631"/>
                  </a:lnTo>
                  <a:lnTo>
                    <a:pt x="1091" y="626"/>
                  </a:lnTo>
                  <a:lnTo>
                    <a:pt x="1093" y="620"/>
                  </a:lnTo>
                  <a:lnTo>
                    <a:pt x="1095" y="614"/>
                  </a:lnTo>
                  <a:lnTo>
                    <a:pt x="1099" y="607"/>
                  </a:lnTo>
                  <a:lnTo>
                    <a:pt x="1103" y="601"/>
                  </a:lnTo>
                  <a:lnTo>
                    <a:pt x="1107" y="593"/>
                  </a:lnTo>
                  <a:lnTo>
                    <a:pt x="1110" y="586"/>
                  </a:lnTo>
                  <a:lnTo>
                    <a:pt x="1114" y="576"/>
                  </a:lnTo>
                  <a:lnTo>
                    <a:pt x="1118" y="569"/>
                  </a:lnTo>
                  <a:lnTo>
                    <a:pt x="1122" y="561"/>
                  </a:lnTo>
                  <a:lnTo>
                    <a:pt x="1124" y="550"/>
                  </a:lnTo>
                  <a:lnTo>
                    <a:pt x="1128" y="542"/>
                  </a:lnTo>
                  <a:lnTo>
                    <a:pt x="1128" y="536"/>
                  </a:lnTo>
                  <a:lnTo>
                    <a:pt x="1129" y="532"/>
                  </a:lnTo>
                  <a:lnTo>
                    <a:pt x="1131" y="527"/>
                  </a:lnTo>
                  <a:lnTo>
                    <a:pt x="1133" y="521"/>
                  </a:lnTo>
                  <a:lnTo>
                    <a:pt x="1135" y="515"/>
                  </a:lnTo>
                  <a:lnTo>
                    <a:pt x="1135" y="510"/>
                  </a:lnTo>
                  <a:lnTo>
                    <a:pt x="1135" y="504"/>
                  </a:lnTo>
                  <a:lnTo>
                    <a:pt x="1137" y="500"/>
                  </a:lnTo>
                  <a:lnTo>
                    <a:pt x="1137" y="493"/>
                  </a:lnTo>
                  <a:lnTo>
                    <a:pt x="1139" y="489"/>
                  </a:lnTo>
                  <a:lnTo>
                    <a:pt x="1139" y="483"/>
                  </a:lnTo>
                  <a:lnTo>
                    <a:pt x="1141" y="477"/>
                  </a:lnTo>
                  <a:lnTo>
                    <a:pt x="1141" y="470"/>
                  </a:lnTo>
                  <a:lnTo>
                    <a:pt x="1141" y="464"/>
                  </a:lnTo>
                  <a:lnTo>
                    <a:pt x="1141" y="456"/>
                  </a:lnTo>
                  <a:lnTo>
                    <a:pt x="1141" y="453"/>
                  </a:lnTo>
                  <a:lnTo>
                    <a:pt x="1141" y="445"/>
                  </a:lnTo>
                  <a:lnTo>
                    <a:pt x="1141" y="439"/>
                  </a:lnTo>
                  <a:lnTo>
                    <a:pt x="1141" y="432"/>
                  </a:lnTo>
                  <a:lnTo>
                    <a:pt x="1141" y="426"/>
                  </a:lnTo>
                  <a:lnTo>
                    <a:pt x="1139" y="418"/>
                  </a:lnTo>
                  <a:lnTo>
                    <a:pt x="1137" y="411"/>
                  </a:lnTo>
                  <a:lnTo>
                    <a:pt x="1137" y="403"/>
                  </a:lnTo>
                  <a:lnTo>
                    <a:pt x="1135" y="398"/>
                  </a:lnTo>
                  <a:lnTo>
                    <a:pt x="1135" y="388"/>
                  </a:lnTo>
                  <a:lnTo>
                    <a:pt x="1133" y="382"/>
                  </a:lnTo>
                  <a:lnTo>
                    <a:pt x="1131" y="373"/>
                  </a:lnTo>
                  <a:lnTo>
                    <a:pt x="1129" y="367"/>
                  </a:lnTo>
                  <a:lnTo>
                    <a:pt x="1128" y="358"/>
                  </a:lnTo>
                  <a:lnTo>
                    <a:pt x="1126" y="350"/>
                  </a:lnTo>
                  <a:lnTo>
                    <a:pt x="1124" y="342"/>
                  </a:lnTo>
                  <a:lnTo>
                    <a:pt x="1122" y="335"/>
                  </a:lnTo>
                  <a:lnTo>
                    <a:pt x="1120" y="327"/>
                  </a:lnTo>
                  <a:lnTo>
                    <a:pt x="1116" y="320"/>
                  </a:lnTo>
                  <a:lnTo>
                    <a:pt x="1114" y="312"/>
                  </a:lnTo>
                  <a:lnTo>
                    <a:pt x="1112" y="304"/>
                  </a:lnTo>
                  <a:lnTo>
                    <a:pt x="1109" y="297"/>
                  </a:lnTo>
                  <a:lnTo>
                    <a:pt x="1107" y="287"/>
                  </a:lnTo>
                  <a:lnTo>
                    <a:pt x="1103" y="280"/>
                  </a:lnTo>
                  <a:lnTo>
                    <a:pt x="1101" y="272"/>
                  </a:lnTo>
                  <a:lnTo>
                    <a:pt x="1097" y="264"/>
                  </a:lnTo>
                  <a:lnTo>
                    <a:pt x="1093" y="255"/>
                  </a:lnTo>
                  <a:lnTo>
                    <a:pt x="1091" y="247"/>
                  </a:lnTo>
                  <a:lnTo>
                    <a:pt x="1090" y="240"/>
                  </a:lnTo>
                  <a:lnTo>
                    <a:pt x="1086" y="232"/>
                  </a:lnTo>
                  <a:lnTo>
                    <a:pt x="1082" y="225"/>
                  </a:lnTo>
                  <a:lnTo>
                    <a:pt x="1078" y="215"/>
                  </a:lnTo>
                  <a:lnTo>
                    <a:pt x="1076" y="207"/>
                  </a:lnTo>
                  <a:lnTo>
                    <a:pt x="1072" y="200"/>
                  </a:lnTo>
                  <a:lnTo>
                    <a:pt x="1069" y="192"/>
                  </a:lnTo>
                  <a:lnTo>
                    <a:pt x="1065" y="185"/>
                  </a:lnTo>
                  <a:lnTo>
                    <a:pt x="1063" y="179"/>
                  </a:lnTo>
                  <a:lnTo>
                    <a:pt x="1057" y="169"/>
                  </a:lnTo>
                  <a:lnTo>
                    <a:pt x="1053" y="162"/>
                  </a:lnTo>
                  <a:lnTo>
                    <a:pt x="1050" y="154"/>
                  </a:lnTo>
                  <a:lnTo>
                    <a:pt x="1048" y="149"/>
                  </a:lnTo>
                  <a:lnTo>
                    <a:pt x="1044" y="141"/>
                  </a:lnTo>
                  <a:lnTo>
                    <a:pt x="1040" y="135"/>
                  </a:lnTo>
                  <a:lnTo>
                    <a:pt x="1036" y="128"/>
                  </a:lnTo>
                  <a:lnTo>
                    <a:pt x="1034" y="122"/>
                  </a:lnTo>
                  <a:lnTo>
                    <a:pt x="1031" y="114"/>
                  </a:lnTo>
                  <a:lnTo>
                    <a:pt x="1027" y="107"/>
                  </a:lnTo>
                  <a:lnTo>
                    <a:pt x="1023" y="101"/>
                  </a:lnTo>
                  <a:lnTo>
                    <a:pt x="1021" y="95"/>
                  </a:lnTo>
                  <a:lnTo>
                    <a:pt x="1017" y="90"/>
                  </a:lnTo>
                  <a:lnTo>
                    <a:pt x="1013" y="84"/>
                  </a:lnTo>
                  <a:lnTo>
                    <a:pt x="1010" y="78"/>
                  </a:lnTo>
                  <a:lnTo>
                    <a:pt x="1008" y="72"/>
                  </a:lnTo>
                  <a:lnTo>
                    <a:pt x="1004" y="67"/>
                  </a:lnTo>
                  <a:lnTo>
                    <a:pt x="1000" y="63"/>
                  </a:lnTo>
                  <a:lnTo>
                    <a:pt x="996" y="57"/>
                  </a:lnTo>
                  <a:lnTo>
                    <a:pt x="993" y="52"/>
                  </a:lnTo>
                  <a:lnTo>
                    <a:pt x="989" y="44"/>
                  </a:lnTo>
                  <a:lnTo>
                    <a:pt x="983" y="36"/>
                  </a:lnTo>
                  <a:lnTo>
                    <a:pt x="977" y="29"/>
                  </a:lnTo>
                  <a:lnTo>
                    <a:pt x="972" y="23"/>
                  </a:lnTo>
                  <a:lnTo>
                    <a:pt x="968" y="17"/>
                  </a:lnTo>
                  <a:lnTo>
                    <a:pt x="964" y="15"/>
                  </a:lnTo>
                  <a:lnTo>
                    <a:pt x="956" y="8"/>
                  </a:lnTo>
                  <a:lnTo>
                    <a:pt x="951" y="4"/>
                  </a:lnTo>
                  <a:lnTo>
                    <a:pt x="947" y="2"/>
                  </a:lnTo>
                  <a:lnTo>
                    <a:pt x="943" y="0"/>
                  </a:lnTo>
                  <a:lnTo>
                    <a:pt x="939" y="0"/>
                  </a:lnTo>
                  <a:lnTo>
                    <a:pt x="937" y="4"/>
                  </a:lnTo>
                  <a:lnTo>
                    <a:pt x="936" y="6"/>
                  </a:lnTo>
                  <a:lnTo>
                    <a:pt x="936" y="12"/>
                  </a:lnTo>
                  <a:lnTo>
                    <a:pt x="934" y="15"/>
                  </a:lnTo>
                  <a:lnTo>
                    <a:pt x="934" y="23"/>
                  </a:lnTo>
                  <a:lnTo>
                    <a:pt x="932" y="31"/>
                  </a:lnTo>
                  <a:lnTo>
                    <a:pt x="932" y="40"/>
                  </a:lnTo>
                  <a:lnTo>
                    <a:pt x="932" y="44"/>
                  </a:lnTo>
                  <a:lnTo>
                    <a:pt x="930" y="50"/>
                  </a:lnTo>
                  <a:lnTo>
                    <a:pt x="930" y="53"/>
                  </a:lnTo>
                  <a:lnTo>
                    <a:pt x="928" y="59"/>
                  </a:lnTo>
                  <a:lnTo>
                    <a:pt x="926" y="65"/>
                  </a:lnTo>
                  <a:lnTo>
                    <a:pt x="926" y="71"/>
                  </a:lnTo>
                  <a:lnTo>
                    <a:pt x="924" y="76"/>
                  </a:lnTo>
                  <a:lnTo>
                    <a:pt x="924" y="84"/>
                  </a:lnTo>
                  <a:lnTo>
                    <a:pt x="920" y="90"/>
                  </a:lnTo>
                  <a:lnTo>
                    <a:pt x="918" y="95"/>
                  </a:lnTo>
                  <a:lnTo>
                    <a:pt x="915" y="101"/>
                  </a:lnTo>
                  <a:lnTo>
                    <a:pt x="913" y="107"/>
                  </a:lnTo>
                  <a:lnTo>
                    <a:pt x="907" y="112"/>
                  </a:lnTo>
                  <a:lnTo>
                    <a:pt x="905" y="118"/>
                  </a:lnTo>
                  <a:lnTo>
                    <a:pt x="899" y="122"/>
                  </a:lnTo>
                  <a:lnTo>
                    <a:pt x="896" y="130"/>
                  </a:lnTo>
                  <a:lnTo>
                    <a:pt x="892" y="135"/>
                  </a:lnTo>
                  <a:lnTo>
                    <a:pt x="886" y="139"/>
                  </a:lnTo>
                  <a:lnTo>
                    <a:pt x="880" y="145"/>
                  </a:lnTo>
                  <a:lnTo>
                    <a:pt x="875" y="150"/>
                  </a:lnTo>
                  <a:lnTo>
                    <a:pt x="869" y="156"/>
                  </a:lnTo>
                  <a:lnTo>
                    <a:pt x="863" y="164"/>
                  </a:lnTo>
                  <a:lnTo>
                    <a:pt x="858" y="168"/>
                  </a:lnTo>
                  <a:lnTo>
                    <a:pt x="852" y="175"/>
                  </a:lnTo>
                  <a:lnTo>
                    <a:pt x="846" y="181"/>
                  </a:lnTo>
                  <a:lnTo>
                    <a:pt x="840" y="185"/>
                  </a:lnTo>
                  <a:lnTo>
                    <a:pt x="833" y="192"/>
                  </a:lnTo>
                  <a:lnTo>
                    <a:pt x="827" y="198"/>
                  </a:lnTo>
                  <a:lnTo>
                    <a:pt x="821" y="204"/>
                  </a:lnTo>
                  <a:lnTo>
                    <a:pt x="816" y="209"/>
                  </a:lnTo>
                  <a:lnTo>
                    <a:pt x="810" y="215"/>
                  </a:lnTo>
                  <a:lnTo>
                    <a:pt x="806" y="223"/>
                  </a:lnTo>
                  <a:lnTo>
                    <a:pt x="800" y="228"/>
                  </a:lnTo>
                  <a:lnTo>
                    <a:pt x="795" y="236"/>
                  </a:lnTo>
                  <a:lnTo>
                    <a:pt x="791" y="242"/>
                  </a:lnTo>
                  <a:lnTo>
                    <a:pt x="787" y="249"/>
                  </a:lnTo>
                  <a:lnTo>
                    <a:pt x="781" y="255"/>
                  </a:lnTo>
                  <a:lnTo>
                    <a:pt x="778" y="263"/>
                  </a:lnTo>
                  <a:lnTo>
                    <a:pt x="776" y="268"/>
                  </a:lnTo>
                  <a:lnTo>
                    <a:pt x="774" y="278"/>
                  </a:lnTo>
                  <a:lnTo>
                    <a:pt x="770" y="283"/>
                  </a:lnTo>
                  <a:lnTo>
                    <a:pt x="768" y="291"/>
                  </a:lnTo>
                  <a:lnTo>
                    <a:pt x="766" y="297"/>
                  </a:lnTo>
                  <a:lnTo>
                    <a:pt x="764" y="306"/>
                  </a:lnTo>
                  <a:lnTo>
                    <a:pt x="764" y="312"/>
                  </a:lnTo>
                  <a:lnTo>
                    <a:pt x="764" y="321"/>
                  </a:lnTo>
                  <a:lnTo>
                    <a:pt x="764" y="329"/>
                  </a:lnTo>
                  <a:lnTo>
                    <a:pt x="764" y="337"/>
                  </a:lnTo>
                  <a:lnTo>
                    <a:pt x="764" y="344"/>
                  </a:lnTo>
                  <a:lnTo>
                    <a:pt x="764" y="352"/>
                  </a:lnTo>
                  <a:lnTo>
                    <a:pt x="764" y="360"/>
                  </a:lnTo>
                  <a:lnTo>
                    <a:pt x="764" y="367"/>
                  </a:lnTo>
                  <a:lnTo>
                    <a:pt x="764" y="375"/>
                  </a:lnTo>
                  <a:lnTo>
                    <a:pt x="766" y="382"/>
                  </a:lnTo>
                  <a:lnTo>
                    <a:pt x="766" y="390"/>
                  </a:lnTo>
                  <a:lnTo>
                    <a:pt x="768" y="398"/>
                  </a:lnTo>
                  <a:lnTo>
                    <a:pt x="768" y="403"/>
                  </a:lnTo>
                  <a:lnTo>
                    <a:pt x="770" y="411"/>
                  </a:lnTo>
                  <a:lnTo>
                    <a:pt x="770" y="418"/>
                  </a:lnTo>
                  <a:lnTo>
                    <a:pt x="772" y="426"/>
                  </a:lnTo>
                  <a:lnTo>
                    <a:pt x="772" y="432"/>
                  </a:lnTo>
                  <a:lnTo>
                    <a:pt x="772" y="437"/>
                  </a:lnTo>
                  <a:lnTo>
                    <a:pt x="772" y="443"/>
                  </a:lnTo>
                  <a:lnTo>
                    <a:pt x="772" y="449"/>
                  </a:lnTo>
                  <a:lnTo>
                    <a:pt x="772" y="455"/>
                  </a:lnTo>
                  <a:lnTo>
                    <a:pt x="770" y="458"/>
                  </a:lnTo>
                  <a:lnTo>
                    <a:pt x="768" y="464"/>
                  </a:lnTo>
                  <a:lnTo>
                    <a:pt x="768" y="470"/>
                  </a:lnTo>
                  <a:lnTo>
                    <a:pt x="764" y="475"/>
                  </a:lnTo>
                  <a:lnTo>
                    <a:pt x="759" y="483"/>
                  </a:lnTo>
                  <a:lnTo>
                    <a:pt x="751" y="487"/>
                  </a:lnTo>
                  <a:lnTo>
                    <a:pt x="743" y="487"/>
                  </a:lnTo>
                  <a:lnTo>
                    <a:pt x="736" y="483"/>
                  </a:lnTo>
                  <a:lnTo>
                    <a:pt x="732" y="479"/>
                  </a:lnTo>
                  <a:lnTo>
                    <a:pt x="724" y="472"/>
                  </a:lnTo>
                  <a:lnTo>
                    <a:pt x="719" y="464"/>
                  </a:lnTo>
                  <a:lnTo>
                    <a:pt x="717" y="458"/>
                  </a:lnTo>
                  <a:lnTo>
                    <a:pt x="713" y="453"/>
                  </a:lnTo>
                  <a:lnTo>
                    <a:pt x="711" y="447"/>
                  </a:lnTo>
                  <a:lnTo>
                    <a:pt x="709" y="443"/>
                  </a:lnTo>
                  <a:lnTo>
                    <a:pt x="707" y="436"/>
                  </a:lnTo>
                  <a:lnTo>
                    <a:pt x="705" y="430"/>
                  </a:lnTo>
                  <a:lnTo>
                    <a:pt x="704" y="424"/>
                  </a:lnTo>
                  <a:lnTo>
                    <a:pt x="702" y="417"/>
                  </a:lnTo>
                  <a:lnTo>
                    <a:pt x="698" y="411"/>
                  </a:lnTo>
                  <a:lnTo>
                    <a:pt x="698" y="405"/>
                  </a:lnTo>
                  <a:lnTo>
                    <a:pt x="696" y="398"/>
                  </a:lnTo>
                  <a:lnTo>
                    <a:pt x="696" y="392"/>
                  </a:lnTo>
                  <a:lnTo>
                    <a:pt x="694" y="384"/>
                  </a:lnTo>
                  <a:lnTo>
                    <a:pt x="692" y="379"/>
                  </a:lnTo>
                  <a:lnTo>
                    <a:pt x="692" y="373"/>
                  </a:lnTo>
                  <a:lnTo>
                    <a:pt x="692" y="367"/>
                  </a:lnTo>
                  <a:lnTo>
                    <a:pt x="692" y="361"/>
                  </a:lnTo>
                  <a:lnTo>
                    <a:pt x="692" y="356"/>
                  </a:lnTo>
                  <a:lnTo>
                    <a:pt x="692" y="352"/>
                  </a:lnTo>
                  <a:lnTo>
                    <a:pt x="694" y="346"/>
                  </a:lnTo>
                  <a:lnTo>
                    <a:pt x="694" y="337"/>
                  </a:lnTo>
                  <a:lnTo>
                    <a:pt x="694" y="329"/>
                  </a:lnTo>
                  <a:lnTo>
                    <a:pt x="694" y="321"/>
                  </a:lnTo>
                  <a:lnTo>
                    <a:pt x="696" y="314"/>
                  </a:lnTo>
                  <a:lnTo>
                    <a:pt x="694" y="310"/>
                  </a:lnTo>
                  <a:lnTo>
                    <a:pt x="694" y="306"/>
                  </a:lnTo>
                  <a:lnTo>
                    <a:pt x="692" y="302"/>
                  </a:lnTo>
                  <a:lnTo>
                    <a:pt x="690" y="302"/>
                  </a:lnTo>
                  <a:lnTo>
                    <a:pt x="686" y="302"/>
                  </a:lnTo>
                  <a:lnTo>
                    <a:pt x="681" y="304"/>
                  </a:lnTo>
                  <a:lnTo>
                    <a:pt x="675" y="308"/>
                  </a:lnTo>
                  <a:lnTo>
                    <a:pt x="667" y="316"/>
                  </a:lnTo>
                  <a:lnTo>
                    <a:pt x="664" y="320"/>
                  </a:lnTo>
                  <a:lnTo>
                    <a:pt x="658" y="323"/>
                  </a:lnTo>
                  <a:lnTo>
                    <a:pt x="652" y="329"/>
                  </a:lnTo>
                  <a:lnTo>
                    <a:pt x="648" y="335"/>
                  </a:lnTo>
                  <a:lnTo>
                    <a:pt x="643" y="340"/>
                  </a:lnTo>
                  <a:lnTo>
                    <a:pt x="635" y="348"/>
                  </a:lnTo>
                  <a:lnTo>
                    <a:pt x="629" y="356"/>
                  </a:lnTo>
                  <a:lnTo>
                    <a:pt x="622" y="365"/>
                  </a:lnTo>
                  <a:lnTo>
                    <a:pt x="614" y="373"/>
                  </a:lnTo>
                  <a:lnTo>
                    <a:pt x="607" y="380"/>
                  </a:lnTo>
                  <a:lnTo>
                    <a:pt x="601" y="388"/>
                  </a:lnTo>
                  <a:lnTo>
                    <a:pt x="595" y="398"/>
                  </a:lnTo>
                  <a:lnTo>
                    <a:pt x="589" y="405"/>
                  </a:lnTo>
                  <a:lnTo>
                    <a:pt x="584" y="413"/>
                  </a:lnTo>
                  <a:lnTo>
                    <a:pt x="580" y="422"/>
                  </a:lnTo>
                  <a:lnTo>
                    <a:pt x="576" y="430"/>
                  </a:lnTo>
                  <a:lnTo>
                    <a:pt x="572" y="437"/>
                  </a:lnTo>
                  <a:lnTo>
                    <a:pt x="569" y="445"/>
                  </a:lnTo>
                  <a:lnTo>
                    <a:pt x="567" y="453"/>
                  </a:lnTo>
                  <a:lnTo>
                    <a:pt x="563" y="460"/>
                  </a:lnTo>
                  <a:lnTo>
                    <a:pt x="561" y="468"/>
                  </a:lnTo>
                  <a:lnTo>
                    <a:pt x="559" y="475"/>
                  </a:lnTo>
                  <a:lnTo>
                    <a:pt x="557" y="483"/>
                  </a:lnTo>
                  <a:lnTo>
                    <a:pt x="557" y="491"/>
                  </a:lnTo>
                  <a:lnTo>
                    <a:pt x="555" y="496"/>
                  </a:lnTo>
                  <a:lnTo>
                    <a:pt x="555" y="504"/>
                  </a:lnTo>
                  <a:lnTo>
                    <a:pt x="555" y="512"/>
                  </a:lnTo>
                  <a:lnTo>
                    <a:pt x="555" y="519"/>
                  </a:lnTo>
                  <a:lnTo>
                    <a:pt x="555" y="525"/>
                  </a:lnTo>
                  <a:lnTo>
                    <a:pt x="557" y="532"/>
                  </a:lnTo>
                  <a:lnTo>
                    <a:pt x="557" y="540"/>
                  </a:lnTo>
                  <a:lnTo>
                    <a:pt x="559" y="546"/>
                  </a:lnTo>
                  <a:lnTo>
                    <a:pt x="561" y="553"/>
                  </a:lnTo>
                  <a:lnTo>
                    <a:pt x="563" y="559"/>
                  </a:lnTo>
                  <a:lnTo>
                    <a:pt x="563" y="565"/>
                  </a:lnTo>
                  <a:lnTo>
                    <a:pt x="567" y="572"/>
                  </a:lnTo>
                  <a:lnTo>
                    <a:pt x="569" y="578"/>
                  </a:lnTo>
                  <a:lnTo>
                    <a:pt x="572" y="586"/>
                  </a:lnTo>
                  <a:lnTo>
                    <a:pt x="576" y="591"/>
                  </a:lnTo>
                  <a:lnTo>
                    <a:pt x="580" y="599"/>
                  </a:lnTo>
                  <a:lnTo>
                    <a:pt x="582" y="605"/>
                  </a:lnTo>
                  <a:lnTo>
                    <a:pt x="586" y="610"/>
                  </a:lnTo>
                  <a:lnTo>
                    <a:pt x="588" y="616"/>
                  </a:lnTo>
                  <a:lnTo>
                    <a:pt x="591" y="622"/>
                  </a:lnTo>
                  <a:lnTo>
                    <a:pt x="591" y="628"/>
                  </a:lnTo>
                  <a:lnTo>
                    <a:pt x="595" y="633"/>
                  </a:lnTo>
                  <a:lnTo>
                    <a:pt x="597" y="639"/>
                  </a:lnTo>
                  <a:lnTo>
                    <a:pt x="599" y="647"/>
                  </a:lnTo>
                  <a:lnTo>
                    <a:pt x="601" y="650"/>
                  </a:lnTo>
                  <a:lnTo>
                    <a:pt x="601" y="656"/>
                  </a:lnTo>
                  <a:lnTo>
                    <a:pt x="603" y="662"/>
                  </a:lnTo>
                  <a:lnTo>
                    <a:pt x="605" y="667"/>
                  </a:lnTo>
                  <a:lnTo>
                    <a:pt x="607" y="677"/>
                  </a:lnTo>
                  <a:lnTo>
                    <a:pt x="607" y="686"/>
                  </a:lnTo>
                  <a:lnTo>
                    <a:pt x="605" y="692"/>
                  </a:lnTo>
                  <a:lnTo>
                    <a:pt x="603" y="700"/>
                  </a:lnTo>
                  <a:lnTo>
                    <a:pt x="601" y="704"/>
                  </a:lnTo>
                  <a:lnTo>
                    <a:pt x="597" y="707"/>
                  </a:lnTo>
                  <a:lnTo>
                    <a:pt x="593" y="707"/>
                  </a:lnTo>
                  <a:lnTo>
                    <a:pt x="588" y="707"/>
                  </a:lnTo>
                  <a:lnTo>
                    <a:pt x="582" y="705"/>
                  </a:lnTo>
                  <a:lnTo>
                    <a:pt x="576" y="702"/>
                  </a:lnTo>
                  <a:lnTo>
                    <a:pt x="567" y="692"/>
                  </a:lnTo>
                  <a:lnTo>
                    <a:pt x="563" y="685"/>
                  </a:lnTo>
                  <a:lnTo>
                    <a:pt x="557" y="675"/>
                  </a:lnTo>
                  <a:lnTo>
                    <a:pt x="553" y="666"/>
                  </a:lnTo>
                  <a:lnTo>
                    <a:pt x="551" y="662"/>
                  </a:lnTo>
                  <a:lnTo>
                    <a:pt x="549" y="656"/>
                  </a:lnTo>
                  <a:lnTo>
                    <a:pt x="548" y="650"/>
                  </a:lnTo>
                  <a:lnTo>
                    <a:pt x="548" y="647"/>
                  </a:lnTo>
                  <a:lnTo>
                    <a:pt x="548" y="641"/>
                  </a:lnTo>
                  <a:lnTo>
                    <a:pt x="546" y="635"/>
                  </a:lnTo>
                  <a:lnTo>
                    <a:pt x="546" y="629"/>
                  </a:lnTo>
                  <a:lnTo>
                    <a:pt x="546" y="626"/>
                  </a:lnTo>
                  <a:lnTo>
                    <a:pt x="544" y="620"/>
                  </a:lnTo>
                  <a:lnTo>
                    <a:pt x="542" y="614"/>
                  </a:lnTo>
                  <a:lnTo>
                    <a:pt x="542" y="609"/>
                  </a:lnTo>
                  <a:lnTo>
                    <a:pt x="540" y="605"/>
                  </a:lnTo>
                  <a:lnTo>
                    <a:pt x="538" y="597"/>
                  </a:lnTo>
                  <a:lnTo>
                    <a:pt x="534" y="589"/>
                  </a:lnTo>
                  <a:lnTo>
                    <a:pt x="530" y="584"/>
                  </a:lnTo>
                  <a:lnTo>
                    <a:pt x="527" y="578"/>
                  </a:lnTo>
                  <a:lnTo>
                    <a:pt x="521" y="576"/>
                  </a:lnTo>
                  <a:lnTo>
                    <a:pt x="515" y="576"/>
                  </a:lnTo>
                  <a:lnTo>
                    <a:pt x="506" y="578"/>
                  </a:lnTo>
                  <a:lnTo>
                    <a:pt x="500" y="582"/>
                  </a:lnTo>
                  <a:lnTo>
                    <a:pt x="494" y="588"/>
                  </a:lnTo>
                  <a:lnTo>
                    <a:pt x="491" y="593"/>
                  </a:lnTo>
                  <a:lnTo>
                    <a:pt x="485" y="601"/>
                  </a:lnTo>
                  <a:lnTo>
                    <a:pt x="479" y="610"/>
                  </a:lnTo>
                  <a:lnTo>
                    <a:pt x="477" y="616"/>
                  </a:lnTo>
                  <a:lnTo>
                    <a:pt x="475" y="620"/>
                  </a:lnTo>
                  <a:lnTo>
                    <a:pt x="473" y="626"/>
                  </a:lnTo>
                  <a:lnTo>
                    <a:pt x="473" y="631"/>
                  </a:lnTo>
                  <a:lnTo>
                    <a:pt x="470" y="637"/>
                  </a:lnTo>
                  <a:lnTo>
                    <a:pt x="468" y="643"/>
                  </a:lnTo>
                  <a:lnTo>
                    <a:pt x="466" y="648"/>
                  </a:lnTo>
                  <a:lnTo>
                    <a:pt x="464" y="654"/>
                  </a:lnTo>
                  <a:lnTo>
                    <a:pt x="462" y="660"/>
                  </a:lnTo>
                  <a:lnTo>
                    <a:pt x="462" y="664"/>
                  </a:lnTo>
                  <a:lnTo>
                    <a:pt x="460" y="669"/>
                  </a:lnTo>
                  <a:lnTo>
                    <a:pt x="458" y="677"/>
                  </a:lnTo>
                  <a:lnTo>
                    <a:pt x="456" y="681"/>
                  </a:lnTo>
                  <a:lnTo>
                    <a:pt x="454" y="686"/>
                  </a:lnTo>
                  <a:lnTo>
                    <a:pt x="451" y="692"/>
                  </a:lnTo>
                  <a:lnTo>
                    <a:pt x="449" y="696"/>
                  </a:lnTo>
                  <a:lnTo>
                    <a:pt x="447" y="702"/>
                  </a:lnTo>
                  <a:lnTo>
                    <a:pt x="445" y="707"/>
                  </a:lnTo>
                  <a:lnTo>
                    <a:pt x="443" y="711"/>
                  </a:lnTo>
                  <a:lnTo>
                    <a:pt x="441" y="715"/>
                  </a:lnTo>
                  <a:lnTo>
                    <a:pt x="435" y="721"/>
                  </a:lnTo>
                  <a:lnTo>
                    <a:pt x="430" y="726"/>
                  </a:lnTo>
                  <a:lnTo>
                    <a:pt x="424" y="728"/>
                  </a:lnTo>
                  <a:lnTo>
                    <a:pt x="420" y="730"/>
                  </a:lnTo>
                  <a:lnTo>
                    <a:pt x="414" y="730"/>
                  </a:lnTo>
                  <a:lnTo>
                    <a:pt x="409" y="728"/>
                  </a:lnTo>
                  <a:lnTo>
                    <a:pt x="403" y="724"/>
                  </a:lnTo>
                  <a:lnTo>
                    <a:pt x="399" y="721"/>
                  </a:lnTo>
                  <a:lnTo>
                    <a:pt x="394" y="715"/>
                  </a:lnTo>
                  <a:lnTo>
                    <a:pt x="392" y="709"/>
                  </a:lnTo>
                  <a:lnTo>
                    <a:pt x="388" y="702"/>
                  </a:lnTo>
                  <a:lnTo>
                    <a:pt x="386" y="694"/>
                  </a:lnTo>
                  <a:lnTo>
                    <a:pt x="384" y="686"/>
                  </a:lnTo>
                  <a:lnTo>
                    <a:pt x="384" y="677"/>
                  </a:lnTo>
                  <a:lnTo>
                    <a:pt x="384" y="667"/>
                  </a:lnTo>
                  <a:lnTo>
                    <a:pt x="386" y="660"/>
                  </a:lnTo>
                  <a:lnTo>
                    <a:pt x="386" y="652"/>
                  </a:lnTo>
                  <a:lnTo>
                    <a:pt x="386" y="648"/>
                  </a:lnTo>
                  <a:lnTo>
                    <a:pt x="388" y="641"/>
                  </a:lnTo>
                  <a:lnTo>
                    <a:pt x="388" y="635"/>
                  </a:lnTo>
                  <a:lnTo>
                    <a:pt x="390" y="629"/>
                  </a:lnTo>
                  <a:lnTo>
                    <a:pt x="390" y="622"/>
                  </a:lnTo>
                  <a:lnTo>
                    <a:pt x="392" y="616"/>
                  </a:lnTo>
                  <a:lnTo>
                    <a:pt x="392" y="609"/>
                  </a:lnTo>
                  <a:lnTo>
                    <a:pt x="392" y="601"/>
                  </a:lnTo>
                  <a:lnTo>
                    <a:pt x="394" y="591"/>
                  </a:lnTo>
                  <a:lnTo>
                    <a:pt x="394" y="584"/>
                  </a:lnTo>
                  <a:lnTo>
                    <a:pt x="395" y="576"/>
                  </a:lnTo>
                  <a:lnTo>
                    <a:pt x="395" y="567"/>
                  </a:lnTo>
                  <a:lnTo>
                    <a:pt x="395" y="559"/>
                  </a:lnTo>
                  <a:lnTo>
                    <a:pt x="397" y="550"/>
                  </a:lnTo>
                  <a:lnTo>
                    <a:pt x="397" y="542"/>
                  </a:lnTo>
                  <a:lnTo>
                    <a:pt x="397" y="536"/>
                  </a:lnTo>
                  <a:lnTo>
                    <a:pt x="397" y="532"/>
                  </a:lnTo>
                  <a:lnTo>
                    <a:pt x="397" y="527"/>
                  </a:lnTo>
                  <a:lnTo>
                    <a:pt x="397" y="523"/>
                  </a:lnTo>
                  <a:lnTo>
                    <a:pt x="397" y="517"/>
                  </a:lnTo>
                  <a:lnTo>
                    <a:pt x="397" y="513"/>
                  </a:lnTo>
                  <a:lnTo>
                    <a:pt x="397" y="508"/>
                  </a:lnTo>
                  <a:lnTo>
                    <a:pt x="397" y="502"/>
                  </a:lnTo>
                  <a:lnTo>
                    <a:pt x="395" y="498"/>
                  </a:lnTo>
                  <a:lnTo>
                    <a:pt x="395" y="493"/>
                  </a:lnTo>
                  <a:lnTo>
                    <a:pt x="395" y="487"/>
                  </a:lnTo>
                  <a:lnTo>
                    <a:pt x="395" y="483"/>
                  </a:lnTo>
                  <a:lnTo>
                    <a:pt x="395" y="477"/>
                  </a:lnTo>
                  <a:lnTo>
                    <a:pt x="395" y="474"/>
                  </a:lnTo>
                  <a:lnTo>
                    <a:pt x="394" y="468"/>
                  </a:lnTo>
                  <a:lnTo>
                    <a:pt x="394" y="462"/>
                  </a:lnTo>
                  <a:lnTo>
                    <a:pt x="394" y="456"/>
                  </a:lnTo>
                  <a:lnTo>
                    <a:pt x="392" y="451"/>
                  </a:lnTo>
                  <a:lnTo>
                    <a:pt x="392" y="445"/>
                  </a:lnTo>
                  <a:lnTo>
                    <a:pt x="392" y="441"/>
                  </a:lnTo>
                  <a:lnTo>
                    <a:pt x="390" y="436"/>
                  </a:lnTo>
                  <a:lnTo>
                    <a:pt x="390" y="430"/>
                  </a:lnTo>
                  <a:lnTo>
                    <a:pt x="388" y="424"/>
                  </a:lnTo>
                  <a:lnTo>
                    <a:pt x="388" y="418"/>
                  </a:lnTo>
                  <a:lnTo>
                    <a:pt x="386" y="413"/>
                  </a:lnTo>
                  <a:lnTo>
                    <a:pt x="384" y="407"/>
                  </a:lnTo>
                  <a:lnTo>
                    <a:pt x="382" y="401"/>
                  </a:lnTo>
                  <a:lnTo>
                    <a:pt x="382" y="398"/>
                  </a:lnTo>
                  <a:lnTo>
                    <a:pt x="380" y="390"/>
                  </a:lnTo>
                  <a:lnTo>
                    <a:pt x="378" y="384"/>
                  </a:lnTo>
                  <a:lnTo>
                    <a:pt x="376" y="380"/>
                  </a:lnTo>
                  <a:lnTo>
                    <a:pt x="376" y="375"/>
                  </a:lnTo>
                  <a:lnTo>
                    <a:pt x="375" y="369"/>
                  </a:lnTo>
                  <a:lnTo>
                    <a:pt x="373" y="361"/>
                  </a:lnTo>
                  <a:lnTo>
                    <a:pt x="369" y="356"/>
                  </a:lnTo>
                  <a:lnTo>
                    <a:pt x="367" y="350"/>
                  </a:lnTo>
                  <a:lnTo>
                    <a:pt x="365" y="344"/>
                  </a:lnTo>
                  <a:lnTo>
                    <a:pt x="363" y="340"/>
                  </a:lnTo>
                  <a:lnTo>
                    <a:pt x="361" y="335"/>
                  </a:lnTo>
                  <a:lnTo>
                    <a:pt x="359" y="329"/>
                  </a:lnTo>
                  <a:lnTo>
                    <a:pt x="356" y="323"/>
                  </a:lnTo>
                  <a:lnTo>
                    <a:pt x="354" y="318"/>
                  </a:lnTo>
                  <a:lnTo>
                    <a:pt x="350" y="312"/>
                  </a:lnTo>
                  <a:lnTo>
                    <a:pt x="348" y="308"/>
                  </a:lnTo>
                  <a:lnTo>
                    <a:pt x="342" y="299"/>
                  </a:lnTo>
                  <a:lnTo>
                    <a:pt x="338" y="289"/>
                  </a:lnTo>
                  <a:lnTo>
                    <a:pt x="333" y="280"/>
                  </a:lnTo>
                  <a:lnTo>
                    <a:pt x="327" y="270"/>
                  </a:lnTo>
                  <a:lnTo>
                    <a:pt x="321" y="263"/>
                  </a:lnTo>
                  <a:lnTo>
                    <a:pt x="316" y="255"/>
                  </a:lnTo>
                  <a:lnTo>
                    <a:pt x="310" y="247"/>
                  </a:lnTo>
                  <a:lnTo>
                    <a:pt x="304" y="240"/>
                  </a:lnTo>
                  <a:lnTo>
                    <a:pt x="300" y="234"/>
                  </a:lnTo>
                  <a:lnTo>
                    <a:pt x="295" y="228"/>
                  </a:lnTo>
                  <a:lnTo>
                    <a:pt x="291" y="223"/>
                  </a:lnTo>
                  <a:lnTo>
                    <a:pt x="285" y="217"/>
                  </a:lnTo>
                  <a:lnTo>
                    <a:pt x="279" y="211"/>
                  </a:lnTo>
                  <a:lnTo>
                    <a:pt x="276" y="207"/>
                  </a:lnTo>
                  <a:lnTo>
                    <a:pt x="266" y="202"/>
                  </a:lnTo>
                  <a:lnTo>
                    <a:pt x="260" y="198"/>
                  </a:lnTo>
                  <a:lnTo>
                    <a:pt x="255" y="194"/>
                  </a:lnTo>
                  <a:lnTo>
                    <a:pt x="251" y="196"/>
                  </a:lnTo>
                  <a:lnTo>
                    <a:pt x="247" y="200"/>
                  </a:lnTo>
                  <a:lnTo>
                    <a:pt x="249" y="207"/>
                  </a:lnTo>
                  <a:lnTo>
                    <a:pt x="251" y="213"/>
                  </a:lnTo>
                  <a:lnTo>
                    <a:pt x="255" y="223"/>
                  </a:lnTo>
                  <a:lnTo>
                    <a:pt x="259" y="226"/>
                  </a:lnTo>
                  <a:lnTo>
                    <a:pt x="262" y="232"/>
                  </a:lnTo>
                  <a:lnTo>
                    <a:pt x="264" y="238"/>
                  </a:lnTo>
                  <a:lnTo>
                    <a:pt x="270" y="242"/>
                  </a:lnTo>
                  <a:lnTo>
                    <a:pt x="274" y="247"/>
                  </a:lnTo>
                  <a:lnTo>
                    <a:pt x="278" y="253"/>
                  </a:lnTo>
                  <a:lnTo>
                    <a:pt x="281" y="259"/>
                  </a:lnTo>
                  <a:lnTo>
                    <a:pt x="287" y="266"/>
                  </a:lnTo>
                  <a:lnTo>
                    <a:pt x="291" y="272"/>
                  </a:lnTo>
                  <a:lnTo>
                    <a:pt x="297" y="280"/>
                  </a:lnTo>
                  <a:lnTo>
                    <a:pt x="302" y="287"/>
                  </a:lnTo>
                  <a:lnTo>
                    <a:pt x="308" y="295"/>
                  </a:lnTo>
                  <a:lnTo>
                    <a:pt x="312" y="302"/>
                  </a:lnTo>
                  <a:lnTo>
                    <a:pt x="317" y="310"/>
                  </a:lnTo>
                  <a:lnTo>
                    <a:pt x="321" y="318"/>
                  </a:lnTo>
                  <a:lnTo>
                    <a:pt x="327" y="327"/>
                  </a:lnTo>
                  <a:lnTo>
                    <a:pt x="331" y="335"/>
                  </a:lnTo>
                  <a:lnTo>
                    <a:pt x="335" y="344"/>
                  </a:lnTo>
                  <a:lnTo>
                    <a:pt x="337" y="350"/>
                  </a:lnTo>
                  <a:lnTo>
                    <a:pt x="340" y="354"/>
                  </a:lnTo>
                  <a:lnTo>
                    <a:pt x="342" y="360"/>
                  </a:lnTo>
                  <a:lnTo>
                    <a:pt x="344" y="365"/>
                  </a:lnTo>
                  <a:lnTo>
                    <a:pt x="346" y="369"/>
                  </a:lnTo>
                  <a:lnTo>
                    <a:pt x="348" y="375"/>
                  </a:lnTo>
                  <a:lnTo>
                    <a:pt x="348" y="380"/>
                  </a:lnTo>
                  <a:lnTo>
                    <a:pt x="350" y="384"/>
                  </a:lnTo>
                  <a:lnTo>
                    <a:pt x="350" y="390"/>
                  </a:lnTo>
                  <a:lnTo>
                    <a:pt x="352" y="396"/>
                  </a:lnTo>
                  <a:lnTo>
                    <a:pt x="354" y="401"/>
                  </a:lnTo>
                  <a:lnTo>
                    <a:pt x="356" y="409"/>
                  </a:lnTo>
                  <a:lnTo>
                    <a:pt x="356" y="413"/>
                  </a:lnTo>
                  <a:lnTo>
                    <a:pt x="356" y="418"/>
                  </a:lnTo>
                  <a:lnTo>
                    <a:pt x="357" y="426"/>
                  </a:lnTo>
                  <a:lnTo>
                    <a:pt x="357" y="432"/>
                  </a:lnTo>
                  <a:lnTo>
                    <a:pt x="357" y="437"/>
                  </a:lnTo>
                  <a:lnTo>
                    <a:pt x="357" y="445"/>
                  </a:lnTo>
                  <a:lnTo>
                    <a:pt x="357" y="451"/>
                  </a:lnTo>
                  <a:lnTo>
                    <a:pt x="359" y="458"/>
                  </a:lnTo>
                  <a:lnTo>
                    <a:pt x="357" y="464"/>
                  </a:lnTo>
                  <a:lnTo>
                    <a:pt x="357" y="472"/>
                  </a:lnTo>
                  <a:lnTo>
                    <a:pt x="356" y="477"/>
                  </a:lnTo>
                  <a:lnTo>
                    <a:pt x="356" y="485"/>
                  </a:lnTo>
                  <a:lnTo>
                    <a:pt x="356" y="489"/>
                  </a:lnTo>
                  <a:lnTo>
                    <a:pt x="356" y="496"/>
                  </a:lnTo>
                  <a:lnTo>
                    <a:pt x="354" y="502"/>
                  </a:lnTo>
                  <a:lnTo>
                    <a:pt x="354" y="510"/>
                  </a:lnTo>
                  <a:lnTo>
                    <a:pt x="354" y="515"/>
                  </a:lnTo>
                  <a:lnTo>
                    <a:pt x="352" y="523"/>
                  </a:lnTo>
                  <a:lnTo>
                    <a:pt x="352" y="529"/>
                  </a:lnTo>
                  <a:lnTo>
                    <a:pt x="352" y="534"/>
                  </a:lnTo>
                  <a:lnTo>
                    <a:pt x="352" y="542"/>
                  </a:lnTo>
                  <a:lnTo>
                    <a:pt x="350" y="548"/>
                  </a:lnTo>
                  <a:lnTo>
                    <a:pt x="350" y="553"/>
                  </a:lnTo>
                  <a:lnTo>
                    <a:pt x="350" y="561"/>
                  </a:lnTo>
                  <a:lnTo>
                    <a:pt x="350" y="567"/>
                  </a:lnTo>
                  <a:lnTo>
                    <a:pt x="348" y="572"/>
                  </a:lnTo>
                  <a:lnTo>
                    <a:pt x="348" y="578"/>
                  </a:lnTo>
                  <a:lnTo>
                    <a:pt x="348" y="584"/>
                  </a:lnTo>
                  <a:lnTo>
                    <a:pt x="348" y="589"/>
                  </a:lnTo>
                  <a:lnTo>
                    <a:pt x="346" y="595"/>
                  </a:lnTo>
                  <a:lnTo>
                    <a:pt x="346" y="603"/>
                  </a:lnTo>
                  <a:lnTo>
                    <a:pt x="346" y="609"/>
                  </a:lnTo>
                  <a:lnTo>
                    <a:pt x="346" y="614"/>
                  </a:lnTo>
                  <a:lnTo>
                    <a:pt x="344" y="620"/>
                  </a:lnTo>
                  <a:lnTo>
                    <a:pt x="344" y="624"/>
                  </a:lnTo>
                  <a:lnTo>
                    <a:pt x="344" y="631"/>
                  </a:lnTo>
                  <a:lnTo>
                    <a:pt x="344" y="635"/>
                  </a:lnTo>
                  <a:lnTo>
                    <a:pt x="344" y="641"/>
                  </a:lnTo>
                  <a:lnTo>
                    <a:pt x="344" y="647"/>
                  </a:lnTo>
                  <a:lnTo>
                    <a:pt x="344" y="652"/>
                  </a:lnTo>
                  <a:lnTo>
                    <a:pt x="344" y="662"/>
                  </a:lnTo>
                  <a:lnTo>
                    <a:pt x="344" y="671"/>
                  </a:lnTo>
                  <a:lnTo>
                    <a:pt x="344" y="681"/>
                  </a:lnTo>
                  <a:lnTo>
                    <a:pt x="346" y="690"/>
                  </a:lnTo>
                  <a:lnTo>
                    <a:pt x="346" y="698"/>
                  </a:lnTo>
                  <a:lnTo>
                    <a:pt x="348" y="707"/>
                  </a:lnTo>
                  <a:lnTo>
                    <a:pt x="350" y="715"/>
                  </a:lnTo>
                  <a:lnTo>
                    <a:pt x="352" y="723"/>
                  </a:lnTo>
                  <a:lnTo>
                    <a:pt x="354" y="730"/>
                  </a:lnTo>
                  <a:lnTo>
                    <a:pt x="357" y="736"/>
                  </a:lnTo>
                  <a:lnTo>
                    <a:pt x="361" y="742"/>
                  </a:lnTo>
                  <a:lnTo>
                    <a:pt x="365" y="749"/>
                  </a:lnTo>
                  <a:lnTo>
                    <a:pt x="369" y="753"/>
                  </a:lnTo>
                  <a:lnTo>
                    <a:pt x="375" y="757"/>
                  </a:lnTo>
                  <a:lnTo>
                    <a:pt x="380" y="761"/>
                  </a:lnTo>
                  <a:lnTo>
                    <a:pt x="388" y="764"/>
                  </a:lnTo>
                  <a:lnTo>
                    <a:pt x="394" y="766"/>
                  </a:lnTo>
                  <a:lnTo>
                    <a:pt x="399" y="770"/>
                  </a:lnTo>
                  <a:lnTo>
                    <a:pt x="405" y="772"/>
                  </a:lnTo>
                  <a:lnTo>
                    <a:pt x="411" y="774"/>
                  </a:lnTo>
                  <a:lnTo>
                    <a:pt x="416" y="776"/>
                  </a:lnTo>
                  <a:lnTo>
                    <a:pt x="420" y="776"/>
                  </a:lnTo>
                  <a:lnTo>
                    <a:pt x="426" y="778"/>
                  </a:lnTo>
                  <a:lnTo>
                    <a:pt x="430" y="778"/>
                  </a:lnTo>
                  <a:lnTo>
                    <a:pt x="437" y="778"/>
                  </a:lnTo>
                  <a:lnTo>
                    <a:pt x="445" y="776"/>
                  </a:lnTo>
                  <a:lnTo>
                    <a:pt x="451" y="772"/>
                  </a:lnTo>
                  <a:lnTo>
                    <a:pt x="458" y="770"/>
                  </a:lnTo>
                  <a:lnTo>
                    <a:pt x="462" y="764"/>
                  </a:lnTo>
                  <a:lnTo>
                    <a:pt x="466" y="759"/>
                  </a:lnTo>
                  <a:lnTo>
                    <a:pt x="468" y="753"/>
                  </a:lnTo>
                  <a:lnTo>
                    <a:pt x="472" y="745"/>
                  </a:lnTo>
                  <a:lnTo>
                    <a:pt x="473" y="736"/>
                  </a:lnTo>
                  <a:lnTo>
                    <a:pt x="475" y="728"/>
                  </a:lnTo>
                  <a:lnTo>
                    <a:pt x="475" y="719"/>
                  </a:lnTo>
                  <a:lnTo>
                    <a:pt x="477" y="709"/>
                  </a:lnTo>
                  <a:lnTo>
                    <a:pt x="477" y="705"/>
                  </a:lnTo>
                  <a:lnTo>
                    <a:pt x="477" y="700"/>
                  </a:lnTo>
                  <a:lnTo>
                    <a:pt x="477" y="694"/>
                  </a:lnTo>
                  <a:lnTo>
                    <a:pt x="477" y="688"/>
                  </a:lnTo>
                  <a:lnTo>
                    <a:pt x="477" y="679"/>
                  </a:lnTo>
                  <a:lnTo>
                    <a:pt x="477" y="671"/>
                  </a:lnTo>
                  <a:lnTo>
                    <a:pt x="477" y="662"/>
                  </a:lnTo>
                  <a:lnTo>
                    <a:pt x="479" y="654"/>
                  </a:lnTo>
                  <a:lnTo>
                    <a:pt x="479" y="648"/>
                  </a:lnTo>
                  <a:lnTo>
                    <a:pt x="481" y="643"/>
                  </a:lnTo>
                  <a:lnTo>
                    <a:pt x="481" y="635"/>
                  </a:lnTo>
                  <a:lnTo>
                    <a:pt x="483" y="631"/>
                  </a:lnTo>
                  <a:lnTo>
                    <a:pt x="485" y="628"/>
                  </a:lnTo>
                  <a:lnTo>
                    <a:pt x="489" y="626"/>
                  </a:lnTo>
                  <a:lnTo>
                    <a:pt x="492" y="624"/>
                  </a:lnTo>
                  <a:lnTo>
                    <a:pt x="502" y="628"/>
                  </a:lnTo>
                  <a:lnTo>
                    <a:pt x="506" y="629"/>
                  </a:lnTo>
                  <a:lnTo>
                    <a:pt x="508" y="633"/>
                  </a:lnTo>
                  <a:lnTo>
                    <a:pt x="510" y="637"/>
                  </a:lnTo>
                  <a:lnTo>
                    <a:pt x="513" y="645"/>
                  </a:lnTo>
                  <a:lnTo>
                    <a:pt x="513" y="648"/>
                  </a:lnTo>
                  <a:lnTo>
                    <a:pt x="517" y="658"/>
                  </a:lnTo>
                  <a:lnTo>
                    <a:pt x="517" y="666"/>
                  </a:lnTo>
                  <a:lnTo>
                    <a:pt x="519" y="673"/>
                  </a:lnTo>
                  <a:lnTo>
                    <a:pt x="521" y="681"/>
                  </a:lnTo>
                  <a:lnTo>
                    <a:pt x="525" y="688"/>
                  </a:lnTo>
                  <a:lnTo>
                    <a:pt x="527" y="696"/>
                  </a:lnTo>
                  <a:lnTo>
                    <a:pt x="532" y="704"/>
                  </a:lnTo>
                  <a:lnTo>
                    <a:pt x="538" y="709"/>
                  </a:lnTo>
                  <a:lnTo>
                    <a:pt x="546" y="717"/>
                  </a:lnTo>
                  <a:lnTo>
                    <a:pt x="548" y="721"/>
                  </a:lnTo>
                  <a:lnTo>
                    <a:pt x="553" y="723"/>
                  </a:lnTo>
                  <a:lnTo>
                    <a:pt x="559" y="724"/>
                  </a:lnTo>
                  <a:lnTo>
                    <a:pt x="565" y="728"/>
                  </a:lnTo>
                  <a:lnTo>
                    <a:pt x="569" y="728"/>
                  </a:lnTo>
                  <a:lnTo>
                    <a:pt x="574" y="730"/>
                  </a:lnTo>
                  <a:lnTo>
                    <a:pt x="578" y="730"/>
                  </a:lnTo>
                  <a:lnTo>
                    <a:pt x="584" y="732"/>
                  </a:lnTo>
                  <a:lnTo>
                    <a:pt x="591" y="734"/>
                  </a:lnTo>
                  <a:lnTo>
                    <a:pt x="597" y="736"/>
                  </a:lnTo>
                  <a:lnTo>
                    <a:pt x="603" y="734"/>
                  </a:lnTo>
                  <a:lnTo>
                    <a:pt x="608" y="734"/>
                  </a:lnTo>
                  <a:lnTo>
                    <a:pt x="612" y="732"/>
                  </a:lnTo>
                  <a:lnTo>
                    <a:pt x="618" y="730"/>
                  </a:lnTo>
                  <a:lnTo>
                    <a:pt x="620" y="726"/>
                  </a:lnTo>
                  <a:lnTo>
                    <a:pt x="622" y="723"/>
                  </a:lnTo>
                  <a:lnTo>
                    <a:pt x="624" y="719"/>
                  </a:lnTo>
                  <a:lnTo>
                    <a:pt x="626" y="715"/>
                  </a:lnTo>
                  <a:lnTo>
                    <a:pt x="627" y="707"/>
                  </a:lnTo>
                  <a:lnTo>
                    <a:pt x="629" y="702"/>
                  </a:lnTo>
                  <a:lnTo>
                    <a:pt x="629" y="694"/>
                  </a:lnTo>
                  <a:lnTo>
                    <a:pt x="631" y="688"/>
                  </a:lnTo>
                  <a:lnTo>
                    <a:pt x="631" y="683"/>
                  </a:lnTo>
                  <a:lnTo>
                    <a:pt x="631" y="679"/>
                  </a:lnTo>
                  <a:lnTo>
                    <a:pt x="631" y="673"/>
                  </a:lnTo>
                  <a:lnTo>
                    <a:pt x="629" y="669"/>
                  </a:lnTo>
                  <a:lnTo>
                    <a:pt x="627" y="664"/>
                  </a:lnTo>
                  <a:lnTo>
                    <a:pt x="627" y="658"/>
                  </a:lnTo>
                  <a:lnTo>
                    <a:pt x="626" y="650"/>
                  </a:lnTo>
                  <a:lnTo>
                    <a:pt x="624" y="645"/>
                  </a:lnTo>
                  <a:lnTo>
                    <a:pt x="620" y="637"/>
                  </a:lnTo>
                  <a:lnTo>
                    <a:pt x="618" y="631"/>
                  </a:lnTo>
                  <a:lnTo>
                    <a:pt x="616" y="624"/>
                  </a:lnTo>
                  <a:lnTo>
                    <a:pt x="612" y="616"/>
                  </a:lnTo>
                  <a:lnTo>
                    <a:pt x="610" y="609"/>
                  </a:lnTo>
                  <a:lnTo>
                    <a:pt x="607" y="601"/>
                  </a:lnTo>
                  <a:lnTo>
                    <a:pt x="605" y="593"/>
                  </a:lnTo>
                  <a:lnTo>
                    <a:pt x="603" y="588"/>
                  </a:lnTo>
                  <a:lnTo>
                    <a:pt x="599" y="578"/>
                  </a:lnTo>
                  <a:lnTo>
                    <a:pt x="595" y="570"/>
                  </a:lnTo>
                  <a:lnTo>
                    <a:pt x="593" y="563"/>
                  </a:lnTo>
                  <a:lnTo>
                    <a:pt x="591" y="555"/>
                  </a:lnTo>
                  <a:lnTo>
                    <a:pt x="588" y="546"/>
                  </a:lnTo>
                  <a:lnTo>
                    <a:pt x="586" y="538"/>
                  </a:lnTo>
                  <a:lnTo>
                    <a:pt x="584" y="532"/>
                  </a:lnTo>
                  <a:lnTo>
                    <a:pt x="584" y="525"/>
                  </a:lnTo>
                  <a:lnTo>
                    <a:pt x="582" y="517"/>
                  </a:lnTo>
                  <a:lnTo>
                    <a:pt x="582" y="510"/>
                  </a:lnTo>
                  <a:lnTo>
                    <a:pt x="582" y="502"/>
                  </a:lnTo>
                  <a:lnTo>
                    <a:pt x="582" y="496"/>
                  </a:lnTo>
                  <a:lnTo>
                    <a:pt x="582" y="491"/>
                  </a:lnTo>
                  <a:lnTo>
                    <a:pt x="584" y="485"/>
                  </a:lnTo>
                  <a:lnTo>
                    <a:pt x="586" y="479"/>
                  </a:lnTo>
                  <a:lnTo>
                    <a:pt x="589" y="474"/>
                  </a:lnTo>
                  <a:lnTo>
                    <a:pt x="591" y="468"/>
                  </a:lnTo>
                  <a:lnTo>
                    <a:pt x="593" y="462"/>
                  </a:lnTo>
                  <a:lnTo>
                    <a:pt x="595" y="456"/>
                  </a:lnTo>
                  <a:lnTo>
                    <a:pt x="599" y="453"/>
                  </a:lnTo>
                  <a:lnTo>
                    <a:pt x="601" y="445"/>
                  </a:lnTo>
                  <a:lnTo>
                    <a:pt x="603" y="441"/>
                  </a:lnTo>
                  <a:lnTo>
                    <a:pt x="607" y="436"/>
                  </a:lnTo>
                  <a:lnTo>
                    <a:pt x="608" y="430"/>
                  </a:lnTo>
                  <a:lnTo>
                    <a:pt x="610" y="424"/>
                  </a:lnTo>
                  <a:lnTo>
                    <a:pt x="612" y="418"/>
                  </a:lnTo>
                  <a:lnTo>
                    <a:pt x="616" y="413"/>
                  </a:lnTo>
                  <a:lnTo>
                    <a:pt x="618" y="409"/>
                  </a:lnTo>
                  <a:lnTo>
                    <a:pt x="622" y="399"/>
                  </a:lnTo>
                  <a:lnTo>
                    <a:pt x="627" y="390"/>
                  </a:lnTo>
                  <a:lnTo>
                    <a:pt x="633" y="382"/>
                  </a:lnTo>
                  <a:lnTo>
                    <a:pt x="637" y="375"/>
                  </a:lnTo>
                  <a:lnTo>
                    <a:pt x="641" y="369"/>
                  </a:lnTo>
                  <a:lnTo>
                    <a:pt x="646" y="367"/>
                  </a:lnTo>
                  <a:lnTo>
                    <a:pt x="648" y="363"/>
                  </a:lnTo>
                  <a:lnTo>
                    <a:pt x="654" y="363"/>
                  </a:lnTo>
                  <a:lnTo>
                    <a:pt x="658" y="365"/>
                  </a:lnTo>
                  <a:lnTo>
                    <a:pt x="662" y="371"/>
                  </a:lnTo>
                  <a:lnTo>
                    <a:pt x="664" y="377"/>
                  </a:lnTo>
                  <a:lnTo>
                    <a:pt x="665" y="382"/>
                  </a:lnTo>
                  <a:lnTo>
                    <a:pt x="667" y="388"/>
                  </a:lnTo>
                  <a:lnTo>
                    <a:pt x="667" y="398"/>
                  </a:lnTo>
                  <a:lnTo>
                    <a:pt x="667" y="403"/>
                  </a:lnTo>
                  <a:lnTo>
                    <a:pt x="667" y="413"/>
                  </a:lnTo>
                  <a:lnTo>
                    <a:pt x="667" y="420"/>
                  </a:lnTo>
                  <a:lnTo>
                    <a:pt x="669" y="428"/>
                  </a:lnTo>
                  <a:lnTo>
                    <a:pt x="669" y="436"/>
                  </a:lnTo>
                  <a:lnTo>
                    <a:pt x="671" y="445"/>
                  </a:lnTo>
                  <a:lnTo>
                    <a:pt x="675" y="453"/>
                  </a:lnTo>
                  <a:lnTo>
                    <a:pt x="679" y="460"/>
                  </a:lnTo>
                  <a:lnTo>
                    <a:pt x="683" y="470"/>
                  </a:lnTo>
                  <a:lnTo>
                    <a:pt x="692" y="477"/>
                  </a:lnTo>
                  <a:lnTo>
                    <a:pt x="694" y="481"/>
                  </a:lnTo>
                  <a:lnTo>
                    <a:pt x="700" y="485"/>
                  </a:lnTo>
                  <a:lnTo>
                    <a:pt x="705" y="489"/>
                  </a:lnTo>
                  <a:lnTo>
                    <a:pt x="711" y="494"/>
                  </a:lnTo>
                  <a:lnTo>
                    <a:pt x="717" y="496"/>
                  </a:lnTo>
                  <a:lnTo>
                    <a:pt x="723" y="500"/>
                  </a:lnTo>
                  <a:lnTo>
                    <a:pt x="726" y="504"/>
                  </a:lnTo>
                  <a:lnTo>
                    <a:pt x="732" y="508"/>
                  </a:lnTo>
                  <a:lnTo>
                    <a:pt x="740" y="513"/>
                  </a:lnTo>
                  <a:lnTo>
                    <a:pt x="749" y="519"/>
                  </a:lnTo>
                  <a:lnTo>
                    <a:pt x="755" y="523"/>
                  </a:lnTo>
                  <a:lnTo>
                    <a:pt x="761" y="527"/>
                  </a:lnTo>
                  <a:lnTo>
                    <a:pt x="764" y="529"/>
                  </a:lnTo>
                  <a:lnTo>
                    <a:pt x="770" y="531"/>
                  </a:lnTo>
                  <a:lnTo>
                    <a:pt x="772" y="529"/>
                  </a:lnTo>
                  <a:lnTo>
                    <a:pt x="776" y="527"/>
                  </a:lnTo>
                  <a:lnTo>
                    <a:pt x="778" y="523"/>
                  </a:lnTo>
                  <a:lnTo>
                    <a:pt x="780" y="517"/>
                  </a:lnTo>
                  <a:lnTo>
                    <a:pt x="781" y="510"/>
                  </a:lnTo>
                  <a:lnTo>
                    <a:pt x="783" y="502"/>
                  </a:lnTo>
                  <a:lnTo>
                    <a:pt x="783" y="496"/>
                  </a:lnTo>
                  <a:lnTo>
                    <a:pt x="785" y="491"/>
                  </a:lnTo>
                  <a:lnTo>
                    <a:pt x="785" y="485"/>
                  </a:lnTo>
                  <a:lnTo>
                    <a:pt x="787" y="479"/>
                  </a:lnTo>
                  <a:lnTo>
                    <a:pt x="787" y="472"/>
                  </a:lnTo>
                  <a:lnTo>
                    <a:pt x="789" y="466"/>
                  </a:lnTo>
                  <a:lnTo>
                    <a:pt x="789" y="456"/>
                  </a:lnTo>
                  <a:lnTo>
                    <a:pt x="791" y="451"/>
                  </a:lnTo>
                  <a:lnTo>
                    <a:pt x="791" y="445"/>
                  </a:lnTo>
                  <a:lnTo>
                    <a:pt x="791" y="437"/>
                  </a:lnTo>
                  <a:lnTo>
                    <a:pt x="791" y="430"/>
                  </a:lnTo>
                  <a:lnTo>
                    <a:pt x="791" y="424"/>
                  </a:lnTo>
                  <a:lnTo>
                    <a:pt x="789" y="415"/>
                  </a:lnTo>
                  <a:lnTo>
                    <a:pt x="789" y="409"/>
                  </a:lnTo>
                  <a:lnTo>
                    <a:pt x="787" y="401"/>
                  </a:lnTo>
                  <a:lnTo>
                    <a:pt x="787" y="396"/>
                  </a:lnTo>
                  <a:lnTo>
                    <a:pt x="787" y="388"/>
                  </a:lnTo>
                  <a:lnTo>
                    <a:pt x="787" y="382"/>
                  </a:lnTo>
                  <a:lnTo>
                    <a:pt x="785" y="375"/>
                  </a:lnTo>
                  <a:lnTo>
                    <a:pt x="785" y="369"/>
                  </a:lnTo>
                  <a:lnTo>
                    <a:pt x="785" y="361"/>
                  </a:lnTo>
                  <a:lnTo>
                    <a:pt x="783" y="356"/>
                  </a:lnTo>
                  <a:lnTo>
                    <a:pt x="783" y="350"/>
                  </a:lnTo>
                  <a:lnTo>
                    <a:pt x="783" y="344"/>
                  </a:lnTo>
                  <a:lnTo>
                    <a:pt x="783" y="339"/>
                  </a:lnTo>
                  <a:lnTo>
                    <a:pt x="783" y="333"/>
                  </a:lnTo>
                  <a:lnTo>
                    <a:pt x="783" y="327"/>
                  </a:lnTo>
                  <a:lnTo>
                    <a:pt x="783" y="321"/>
                  </a:lnTo>
                  <a:lnTo>
                    <a:pt x="783" y="316"/>
                  </a:lnTo>
                  <a:lnTo>
                    <a:pt x="783" y="312"/>
                  </a:lnTo>
                  <a:lnTo>
                    <a:pt x="785" y="306"/>
                  </a:lnTo>
                  <a:lnTo>
                    <a:pt x="787" y="302"/>
                  </a:lnTo>
                  <a:lnTo>
                    <a:pt x="789" y="295"/>
                  </a:lnTo>
                  <a:lnTo>
                    <a:pt x="795" y="287"/>
                  </a:lnTo>
                  <a:lnTo>
                    <a:pt x="799" y="282"/>
                  </a:lnTo>
                  <a:lnTo>
                    <a:pt x="802" y="274"/>
                  </a:lnTo>
                  <a:lnTo>
                    <a:pt x="808" y="266"/>
                  </a:lnTo>
                  <a:lnTo>
                    <a:pt x="814" y="257"/>
                  </a:lnTo>
                  <a:lnTo>
                    <a:pt x="820" y="249"/>
                  </a:lnTo>
                  <a:lnTo>
                    <a:pt x="823" y="240"/>
                  </a:lnTo>
                  <a:lnTo>
                    <a:pt x="831" y="230"/>
                  </a:lnTo>
                  <a:lnTo>
                    <a:pt x="837" y="223"/>
                  </a:lnTo>
                  <a:lnTo>
                    <a:pt x="844" y="213"/>
                  </a:lnTo>
                  <a:lnTo>
                    <a:pt x="850" y="204"/>
                  </a:lnTo>
                  <a:lnTo>
                    <a:pt x="859" y="194"/>
                  </a:lnTo>
                  <a:lnTo>
                    <a:pt x="867" y="187"/>
                  </a:lnTo>
                  <a:lnTo>
                    <a:pt x="871" y="181"/>
                  </a:lnTo>
                  <a:lnTo>
                    <a:pt x="877" y="177"/>
                  </a:lnTo>
                  <a:lnTo>
                    <a:pt x="880" y="171"/>
                  </a:lnTo>
                  <a:lnTo>
                    <a:pt x="886" y="168"/>
                  </a:lnTo>
                  <a:lnTo>
                    <a:pt x="890" y="164"/>
                  </a:lnTo>
                  <a:lnTo>
                    <a:pt x="896" y="160"/>
                  </a:lnTo>
                  <a:lnTo>
                    <a:pt x="901" y="156"/>
                  </a:lnTo>
                  <a:lnTo>
                    <a:pt x="907" y="152"/>
                  </a:lnTo>
                  <a:lnTo>
                    <a:pt x="915" y="145"/>
                  </a:lnTo>
                  <a:lnTo>
                    <a:pt x="922" y="137"/>
                  </a:lnTo>
                  <a:lnTo>
                    <a:pt x="928" y="128"/>
                  </a:lnTo>
                  <a:lnTo>
                    <a:pt x="936" y="120"/>
                  </a:lnTo>
                  <a:lnTo>
                    <a:pt x="937" y="110"/>
                  </a:lnTo>
                  <a:lnTo>
                    <a:pt x="941" y="101"/>
                  </a:lnTo>
                  <a:lnTo>
                    <a:pt x="945" y="93"/>
                  </a:lnTo>
                  <a:lnTo>
                    <a:pt x="947" y="86"/>
                  </a:lnTo>
                  <a:lnTo>
                    <a:pt x="949" y="78"/>
                  </a:lnTo>
                  <a:lnTo>
                    <a:pt x="949" y="72"/>
                  </a:lnTo>
                  <a:lnTo>
                    <a:pt x="951" y="67"/>
                  </a:lnTo>
                  <a:lnTo>
                    <a:pt x="953" y="63"/>
                  </a:lnTo>
                  <a:lnTo>
                    <a:pt x="958" y="59"/>
                  </a:lnTo>
                  <a:lnTo>
                    <a:pt x="964" y="63"/>
                  </a:lnTo>
                  <a:lnTo>
                    <a:pt x="966" y="63"/>
                  </a:lnTo>
                  <a:lnTo>
                    <a:pt x="970" y="67"/>
                  </a:lnTo>
                  <a:lnTo>
                    <a:pt x="972" y="71"/>
                  </a:lnTo>
                  <a:lnTo>
                    <a:pt x="977" y="78"/>
                  </a:lnTo>
                  <a:lnTo>
                    <a:pt x="979" y="84"/>
                  </a:lnTo>
                  <a:lnTo>
                    <a:pt x="985" y="91"/>
                  </a:lnTo>
                  <a:lnTo>
                    <a:pt x="989" y="95"/>
                  </a:lnTo>
                  <a:lnTo>
                    <a:pt x="991" y="99"/>
                  </a:lnTo>
                  <a:lnTo>
                    <a:pt x="993" y="105"/>
                  </a:lnTo>
                  <a:lnTo>
                    <a:pt x="996" y="110"/>
                  </a:lnTo>
                  <a:lnTo>
                    <a:pt x="998" y="114"/>
                  </a:lnTo>
                  <a:lnTo>
                    <a:pt x="1000" y="120"/>
                  </a:lnTo>
                  <a:lnTo>
                    <a:pt x="1004" y="126"/>
                  </a:lnTo>
                  <a:lnTo>
                    <a:pt x="1006" y="131"/>
                  </a:lnTo>
                  <a:lnTo>
                    <a:pt x="1008" y="137"/>
                  </a:lnTo>
                  <a:lnTo>
                    <a:pt x="1012" y="143"/>
                  </a:lnTo>
                  <a:lnTo>
                    <a:pt x="1015" y="150"/>
                  </a:lnTo>
                  <a:lnTo>
                    <a:pt x="1019" y="156"/>
                  </a:lnTo>
                  <a:lnTo>
                    <a:pt x="1021" y="162"/>
                  </a:lnTo>
                  <a:lnTo>
                    <a:pt x="1023" y="169"/>
                  </a:lnTo>
                  <a:lnTo>
                    <a:pt x="1027" y="175"/>
                  </a:lnTo>
                  <a:lnTo>
                    <a:pt x="1031" y="183"/>
                  </a:lnTo>
                  <a:lnTo>
                    <a:pt x="1032" y="190"/>
                  </a:lnTo>
                  <a:lnTo>
                    <a:pt x="1036" y="196"/>
                  </a:lnTo>
                  <a:lnTo>
                    <a:pt x="1040" y="204"/>
                  </a:lnTo>
                  <a:lnTo>
                    <a:pt x="1044" y="211"/>
                  </a:lnTo>
                  <a:lnTo>
                    <a:pt x="1046" y="219"/>
                  </a:lnTo>
                  <a:lnTo>
                    <a:pt x="1050" y="225"/>
                  </a:lnTo>
                  <a:lnTo>
                    <a:pt x="1052" y="232"/>
                  </a:lnTo>
                  <a:lnTo>
                    <a:pt x="1053" y="240"/>
                  </a:lnTo>
                  <a:lnTo>
                    <a:pt x="1057" y="247"/>
                  </a:lnTo>
                  <a:lnTo>
                    <a:pt x="1059" y="255"/>
                  </a:lnTo>
                  <a:lnTo>
                    <a:pt x="1063" y="263"/>
                  </a:lnTo>
                  <a:lnTo>
                    <a:pt x="1065" y="270"/>
                  </a:lnTo>
                  <a:lnTo>
                    <a:pt x="1069" y="276"/>
                  </a:lnTo>
                  <a:lnTo>
                    <a:pt x="1071" y="283"/>
                  </a:lnTo>
                  <a:lnTo>
                    <a:pt x="1074" y="291"/>
                  </a:lnTo>
                  <a:lnTo>
                    <a:pt x="1076" y="299"/>
                  </a:lnTo>
                  <a:lnTo>
                    <a:pt x="1078" y="304"/>
                  </a:lnTo>
                  <a:lnTo>
                    <a:pt x="1080" y="312"/>
                  </a:lnTo>
                  <a:lnTo>
                    <a:pt x="1084" y="320"/>
                  </a:lnTo>
                  <a:lnTo>
                    <a:pt x="1086" y="327"/>
                  </a:lnTo>
                  <a:lnTo>
                    <a:pt x="1088" y="333"/>
                  </a:lnTo>
                  <a:lnTo>
                    <a:pt x="1090" y="340"/>
                  </a:lnTo>
                  <a:lnTo>
                    <a:pt x="1091" y="346"/>
                  </a:lnTo>
                  <a:lnTo>
                    <a:pt x="1093" y="354"/>
                  </a:lnTo>
                  <a:lnTo>
                    <a:pt x="1095" y="360"/>
                  </a:lnTo>
                  <a:lnTo>
                    <a:pt x="1097" y="367"/>
                  </a:lnTo>
                  <a:lnTo>
                    <a:pt x="1099" y="371"/>
                  </a:lnTo>
                  <a:lnTo>
                    <a:pt x="1101" y="379"/>
                  </a:lnTo>
                  <a:lnTo>
                    <a:pt x="1103" y="384"/>
                  </a:lnTo>
                  <a:lnTo>
                    <a:pt x="1103" y="390"/>
                  </a:lnTo>
                  <a:lnTo>
                    <a:pt x="1105" y="396"/>
                  </a:lnTo>
                  <a:lnTo>
                    <a:pt x="1107" y="401"/>
                  </a:lnTo>
                  <a:lnTo>
                    <a:pt x="1107" y="405"/>
                  </a:lnTo>
                  <a:lnTo>
                    <a:pt x="1107" y="411"/>
                  </a:lnTo>
                  <a:lnTo>
                    <a:pt x="1107" y="415"/>
                  </a:lnTo>
                  <a:lnTo>
                    <a:pt x="1109" y="420"/>
                  </a:lnTo>
                  <a:lnTo>
                    <a:pt x="1107" y="428"/>
                  </a:lnTo>
                  <a:lnTo>
                    <a:pt x="1107" y="437"/>
                  </a:lnTo>
                  <a:lnTo>
                    <a:pt x="1107" y="447"/>
                  </a:lnTo>
                  <a:lnTo>
                    <a:pt x="1107" y="456"/>
                  </a:lnTo>
                  <a:lnTo>
                    <a:pt x="1103" y="466"/>
                  </a:lnTo>
                  <a:lnTo>
                    <a:pt x="1101" y="475"/>
                  </a:lnTo>
                  <a:lnTo>
                    <a:pt x="1099" y="479"/>
                  </a:lnTo>
                  <a:lnTo>
                    <a:pt x="1099" y="485"/>
                  </a:lnTo>
                  <a:lnTo>
                    <a:pt x="1097" y="491"/>
                  </a:lnTo>
                  <a:lnTo>
                    <a:pt x="1097" y="496"/>
                  </a:lnTo>
                  <a:lnTo>
                    <a:pt x="1093" y="500"/>
                  </a:lnTo>
                  <a:lnTo>
                    <a:pt x="1093" y="506"/>
                  </a:lnTo>
                  <a:lnTo>
                    <a:pt x="1091" y="512"/>
                  </a:lnTo>
                  <a:lnTo>
                    <a:pt x="1090" y="517"/>
                  </a:lnTo>
                  <a:lnTo>
                    <a:pt x="1088" y="521"/>
                  </a:lnTo>
                  <a:lnTo>
                    <a:pt x="1086" y="527"/>
                  </a:lnTo>
                  <a:lnTo>
                    <a:pt x="1084" y="532"/>
                  </a:lnTo>
                  <a:lnTo>
                    <a:pt x="1082" y="536"/>
                  </a:lnTo>
                  <a:lnTo>
                    <a:pt x="1080" y="542"/>
                  </a:lnTo>
                  <a:lnTo>
                    <a:pt x="1078" y="546"/>
                  </a:lnTo>
                  <a:lnTo>
                    <a:pt x="1076" y="551"/>
                  </a:lnTo>
                  <a:lnTo>
                    <a:pt x="1076" y="557"/>
                  </a:lnTo>
                  <a:lnTo>
                    <a:pt x="1072" y="563"/>
                  </a:lnTo>
                  <a:lnTo>
                    <a:pt x="1071" y="569"/>
                  </a:lnTo>
                  <a:lnTo>
                    <a:pt x="1069" y="574"/>
                  </a:lnTo>
                  <a:lnTo>
                    <a:pt x="1069" y="578"/>
                  </a:lnTo>
                  <a:lnTo>
                    <a:pt x="1065" y="588"/>
                  </a:lnTo>
                  <a:lnTo>
                    <a:pt x="1061" y="597"/>
                  </a:lnTo>
                  <a:lnTo>
                    <a:pt x="1057" y="603"/>
                  </a:lnTo>
                  <a:lnTo>
                    <a:pt x="1055" y="607"/>
                  </a:lnTo>
                  <a:lnTo>
                    <a:pt x="1053" y="612"/>
                  </a:lnTo>
                  <a:lnTo>
                    <a:pt x="1053" y="618"/>
                  </a:lnTo>
                  <a:lnTo>
                    <a:pt x="1050" y="626"/>
                  </a:lnTo>
                  <a:lnTo>
                    <a:pt x="1046" y="635"/>
                  </a:lnTo>
                  <a:lnTo>
                    <a:pt x="1044" y="645"/>
                  </a:lnTo>
                  <a:lnTo>
                    <a:pt x="1042" y="654"/>
                  </a:lnTo>
                  <a:lnTo>
                    <a:pt x="1038" y="662"/>
                  </a:lnTo>
                  <a:lnTo>
                    <a:pt x="1036" y="669"/>
                  </a:lnTo>
                  <a:lnTo>
                    <a:pt x="1036" y="677"/>
                  </a:lnTo>
                  <a:lnTo>
                    <a:pt x="1036" y="685"/>
                  </a:lnTo>
                  <a:lnTo>
                    <a:pt x="1036" y="692"/>
                  </a:lnTo>
                  <a:lnTo>
                    <a:pt x="1036" y="698"/>
                  </a:lnTo>
                  <a:lnTo>
                    <a:pt x="1036" y="704"/>
                  </a:lnTo>
                  <a:lnTo>
                    <a:pt x="1038" y="709"/>
                  </a:lnTo>
                  <a:lnTo>
                    <a:pt x="1042" y="719"/>
                  </a:lnTo>
                  <a:lnTo>
                    <a:pt x="1044" y="726"/>
                  </a:lnTo>
                  <a:lnTo>
                    <a:pt x="1048" y="734"/>
                  </a:lnTo>
                  <a:lnTo>
                    <a:pt x="1052" y="740"/>
                  </a:lnTo>
                  <a:lnTo>
                    <a:pt x="1055" y="743"/>
                  </a:lnTo>
                  <a:lnTo>
                    <a:pt x="1061" y="747"/>
                  </a:lnTo>
                  <a:lnTo>
                    <a:pt x="1065" y="751"/>
                  </a:lnTo>
                  <a:lnTo>
                    <a:pt x="1071" y="753"/>
                  </a:lnTo>
                  <a:lnTo>
                    <a:pt x="1076" y="751"/>
                  </a:lnTo>
                  <a:lnTo>
                    <a:pt x="1082" y="751"/>
                  </a:lnTo>
                  <a:lnTo>
                    <a:pt x="1088" y="749"/>
                  </a:lnTo>
                  <a:lnTo>
                    <a:pt x="1095" y="745"/>
                  </a:lnTo>
                  <a:lnTo>
                    <a:pt x="1101" y="740"/>
                  </a:lnTo>
                  <a:lnTo>
                    <a:pt x="1109" y="736"/>
                  </a:lnTo>
                  <a:lnTo>
                    <a:pt x="1118" y="728"/>
                  </a:lnTo>
                  <a:lnTo>
                    <a:pt x="1126" y="721"/>
                  </a:lnTo>
                  <a:lnTo>
                    <a:pt x="1129" y="715"/>
                  </a:lnTo>
                  <a:lnTo>
                    <a:pt x="1135" y="711"/>
                  </a:lnTo>
                  <a:lnTo>
                    <a:pt x="1137" y="705"/>
                  </a:lnTo>
                  <a:lnTo>
                    <a:pt x="1143" y="702"/>
                  </a:lnTo>
                  <a:lnTo>
                    <a:pt x="1145" y="694"/>
                  </a:lnTo>
                  <a:lnTo>
                    <a:pt x="1148" y="690"/>
                  </a:lnTo>
                  <a:lnTo>
                    <a:pt x="1152" y="685"/>
                  </a:lnTo>
                  <a:lnTo>
                    <a:pt x="1156" y="679"/>
                  </a:lnTo>
                  <a:lnTo>
                    <a:pt x="1158" y="673"/>
                  </a:lnTo>
                  <a:lnTo>
                    <a:pt x="1162" y="666"/>
                  </a:lnTo>
                  <a:lnTo>
                    <a:pt x="1164" y="660"/>
                  </a:lnTo>
                  <a:lnTo>
                    <a:pt x="1167" y="654"/>
                  </a:lnTo>
                  <a:lnTo>
                    <a:pt x="1171" y="648"/>
                  </a:lnTo>
                  <a:lnTo>
                    <a:pt x="1175" y="643"/>
                  </a:lnTo>
                  <a:lnTo>
                    <a:pt x="1177" y="637"/>
                  </a:lnTo>
                  <a:lnTo>
                    <a:pt x="1181" y="631"/>
                  </a:lnTo>
                  <a:lnTo>
                    <a:pt x="1183" y="626"/>
                  </a:lnTo>
                  <a:lnTo>
                    <a:pt x="1187" y="620"/>
                  </a:lnTo>
                  <a:lnTo>
                    <a:pt x="1188" y="612"/>
                  </a:lnTo>
                  <a:lnTo>
                    <a:pt x="1192" y="607"/>
                  </a:lnTo>
                  <a:lnTo>
                    <a:pt x="1194" y="601"/>
                  </a:lnTo>
                  <a:lnTo>
                    <a:pt x="1196" y="595"/>
                  </a:lnTo>
                  <a:lnTo>
                    <a:pt x="1200" y="589"/>
                  </a:lnTo>
                  <a:lnTo>
                    <a:pt x="1204" y="586"/>
                  </a:lnTo>
                  <a:lnTo>
                    <a:pt x="1206" y="580"/>
                  </a:lnTo>
                  <a:lnTo>
                    <a:pt x="1207" y="576"/>
                  </a:lnTo>
                  <a:lnTo>
                    <a:pt x="1211" y="570"/>
                  </a:lnTo>
                  <a:lnTo>
                    <a:pt x="1215" y="567"/>
                  </a:lnTo>
                  <a:lnTo>
                    <a:pt x="1221" y="559"/>
                  </a:lnTo>
                  <a:lnTo>
                    <a:pt x="1228" y="553"/>
                  </a:lnTo>
                  <a:lnTo>
                    <a:pt x="1234" y="548"/>
                  </a:lnTo>
                  <a:lnTo>
                    <a:pt x="1240" y="546"/>
                  </a:lnTo>
                  <a:lnTo>
                    <a:pt x="1245" y="542"/>
                  </a:lnTo>
                  <a:lnTo>
                    <a:pt x="1251" y="542"/>
                  </a:lnTo>
                  <a:lnTo>
                    <a:pt x="1255" y="544"/>
                  </a:lnTo>
                  <a:lnTo>
                    <a:pt x="1261" y="551"/>
                  </a:lnTo>
                  <a:lnTo>
                    <a:pt x="1263" y="555"/>
                  </a:lnTo>
                  <a:lnTo>
                    <a:pt x="1263" y="561"/>
                  </a:lnTo>
                  <a:lnTo>
                    <a:pt x="1264" y="567"/>
                  </a:lnTo>
                  <a:lnTo>
                    <a:pt x="1264" y="574"/>
                  </a:lnTo>
                  <a:lnTo>
                    <a:pt x="1264" y="582"/>
                  </a:lnTo>
                  <a:lnTo>
                    <a:pt x="1264" y="589"/>
                  </a:lnTo>
                  <a:lnTo>
                    <a:pt x="1264" y="597"/>
                  </a:lnTo>
                  <a:lnTo>
                    <a:pt x="1264" y="605"/>
                  </a:lnTo>
                  <a:lnTo>
                    <a:pt x="1264" y="614"/>
                  </a:lnTo>
                  <a:lnTo>
                    <a:pt x="1263" y="624"/>
                  </a:lnTo>
                  <a:lnTo>
                    <a:pt x="1263" y="629"/>
                  </a:lnTo>
                  <a:lnTo>
                    <a:pt x="1263" y="633"/>
                  </a:lnTo>
                  <a:lnTo>
                    <a:pt x="1263" y="641"/>
                  </a:lnTo>
                  <a:lnTo>
                    <a:pt x="1264" y="647"/>
                  </a:lnTo>
                  <a:lnTo>
                    <a:pt x="1264" y="652"/>
                  </a:lnTo>
                  <a:lnTo>
                    <a:pt x="1264" y="660"/>
                  </a:lnTo>
                  <a:lnTo>
                    <a:pt x="1264" y="666"/>
                  </a:lnTo>
                  <a:lnTo>
                    <a:pt x="1264" y="673"/>
                  </a:lnTo>
                  <a:lnTo>
                    <a:pt x="1264" y="679"/>
                  </a:lnTo>
                  <a:lnTo>
                    <a:pt x="1264" y="686"/>
                  </a:lnTo>
                  <a:lnTo>
                    <a:pt x="1266" y="694"/>
                  </a:lnTo>
                  <a:lnTo>
                    <a:pt x="1268" y="702"/>
                  </a:lnTo>
                  <a:lnTo>
                    <a:pt x="1268" y="707"/>
                  </a:lnTo>
                  <a:lnTo>
                    <a:pt x="1270" y="715"/>
                  </a:lnTo>
                  <a:lnTo>
                    <a:pt x="1270" y="723"/>
                  </a:lnTo>
                  <a:lnTo>
                    <a:pt x="1272" y="730"/>
                  </a:lnTo>
                  <a:lnTo>
                    <a:pt x="1274" y="738"/>
                  </a:lnTo>
                  <a:lnTo>
                    <a:pt x="1276" y="745"/>
                  </a:lnTo>
                  <a:lnTo>
                    <a:pt x="1278" y="753"/>
                  </a:lnTo>
                  <a:lnTo>
                    <a:pt x="1280" y="761"/>
                  </a:lnTo>
                  <a:lnTo>
                    <a:pt x="1282" y="766"/>
                  </a:lnTo>
                  <a:lnTo>
                    <a:pt x="1283" y="776"/>
                  </a:lnTo>
                  <a:lnTo>
                    <a:pt x="1287" y="781"/>
                  </a:lnTo>
                  <a:lnTo>
                    <a:pt x="1289" y="789"/>
                  </a:lnTo>
                  <a:lnTo>
                    <a:pt x="1293" y="795"/>
                  </a:lnTo>
                  <a:lnTo>
                    <a:pt x="1295" y="802"/>
                  </a:lnTo>
                  <a:lnTo>
                    <a:pt x="1299" y="810"/>
                  </a:lnTo>
                  <a:lnTo>
                    <a:pt x="1303" y="818"/>
                  </a:lnTo>
                  <a:lnTo>
                    <a:pt x="1304" y="823"/>
                  </a:lnTo>
                  <a:lnTo>
                    <a:pt x="1308" y="831"/>
                  </a:lnTo>
                  <a:lnTo>
                    <a:pt x="1310" y="837"/>
                  </a:lnTo>
                  <a:lnTo>
                    <a:pt x="1314" y="844"/>
                  </a:lnTo>
                  <a:lnTo>
                    <a:pt x="1318" y="850"/>
                  </a:lnTo>
                  <a:lnTo>
                    <a:pt x="1322" y="858"/>
                  </a:lnTo>
                  <a:lnTo>
                    <a:pt x="1323" y="863"/>
                  </a:lnTo>
                  <a:lnTo>
                    <a:pt x="1327" y="871"/>
                  </a:lnTo>
                  <a:lnTo>
                    <a:pt x="1331" y="878"/>
                  </a:lnTo>
                  <a:lnTo>
                    <a:pt x="1333" y="884"/>
                  </a:lnTo>
                  <a:lnTo>
                    <a:pt x="1337" y="892"/>
                  </a:lnTo>
                  <a:lnTo>
                    <a:pt x="1339" y="899"/>
                  </a:lnTo>
                  <a:lnTo>
                    <a:pt x="1342" y="907"/>
                  </a:lnTo>
                  <a:lnTo>
                    <a:pt x="1344" y="913"/>
                  </a:lnTo>
                  <a:lnTo>
                    <a:pt x="1348" y="920"/>
                  </a:lnTo>
                  <a:lnTo>
                    <a:pt x="1350" y="928"/>
                  </a:lnTo>
                  <a:lnTo>
                    <a:pt x="1350" y="935"/>
                  </a:lnTo>
                  <a:lnTo>
                    <a:pt x="1352" y="941"/>
                  </a:lnTo>
                  <a:lnTo>
                    <a:pt x="1354" y="949"/>
                  </a:lnTo>
                  <a:lnTo>
                    <a:pt x="1356" y="954"/>
                  </a:lnTo>
                  <a:lnTo>
                    <a:pt x="1358" y="962"/>
                  </a:lnTo>
                  <a:lnTo>
                    <a:pt x="1360" y="970"/>
                  </a:lnTo>
                  <a:lnTo>
                    <a:pt x="1360" y="975"/>
                  </a:lnTo>
                  <a:lnTo>
                    <a:pt x="1361" y="983"/>
                  </a:lnTo>
                  <a:lnTo>
                    <a:pt x="1360" y="989"/>
                  </a:lnTo>
                  <a:lnTo>
                    <a:pt x="1360" y="996"/>
                  </a:lnTo>
                  <a:lnTo>
                    <a:pt x="1360" y="1000"/>
                  </a:lnTo>
                  <a:lnTo>
                    <a:pt x="1360" y="1008"/>
                  </a:lnTo>
                  <a:lnTo>
                    <a:pt x="1358" y="1013"/>
                  </a:lnTo>
                  <a:lnTo>
                    <a:pt x="1356" y="1021"/>
                  </a:lnTo>
                  <a:lnTo>
                    <a:pt x="1354" y="1027"/>
                  </a:lnTo>
                  <a:lnTo>
                    <a:pt x="1352" y="1032"/>
                  </a:lnTo>
                  <a:lnTo>
                    <a:pt x="1350" y="1038"/>
                  </a:lnTo>
                  <a:lnTo>
                    <a:pt x="1346" y="1044"/>
                  </a:lnTo>
                  <a:lnTo>
                    <a:pt x="1342" y="1049"/>
                  </a:lnTo>
                  <a:lnTo>
                    <a:pt x="1341" y="1055"/>
                  </a:lnTo>
                  <a:lnTo>
                    <a:pt x="1337" y="1061"/>
                  </a:lnTo>
                  <a:lnTo>
                    <a:pt x="1335" y="1067"/>
                  </a:lnTo>
                  <a:lnTo>
                    <a:pt x="1331" y="1070"/>
                  </a:lnTo>
                  <a:lnTo>
                    <a:pt x="1327" y="1078"/>
                  </a:lnTo>
                  <a:lnTo>
                    <a:pt x="1323" y="1084"/>
                  </a:lnTo>
                  <a:lnTo>
                    <a:pt x="1320" y="1088"/>
                  </a:lnTo>
                  <a:lnTo>
                    <a:pt x="1316" y="1093"/>
                  </a:lnTo>
                  <a:lnTo>
                    <a:pt x="1312" y="1099"/>
                  </a:lnTo>
                  <a:lnTo>
                    <a:pt x="1303" y="1108"/>
                  </a:lnTo>
                  <a:lnTo>
                    <a:pt x="1295" y="1118"/>
                  </a:lnTo>
                  <a:lnTo>
                    <a:pt x="1289" y="1122"/>
                  </a:lnTo>
                  <a:lnTo>
                    <a:pt x="1283" y="1126"/>
                  </a:lnTo>
                  <a:lnTo>
                    <a:pt x="1280" y="1129"/>
                  </a:lnTo>
                  <a:lnTo>
                    <a:pt x="1274" y="1133"/>
                  </a:lnTo>
                  <a:lnTo>
                    <a:pt x="1268" y="1135"/>
                  </a:lnTo>
                  <a:lnTo>
                    <a:pt x="1263" y="1139"/>
                  </a:lnTo>
                  <a:lnTo>
                    <a:pt x="1257" y="1143"/>
                  </a:lnTo>
                  <a:lnTo>
                    <a:pt x="1251" y="1146"/>
                  </a:lnTo>
                  <a:lnTo>
                    <a:pt x="1244" y="1146"/>
                  </a:lnTo>
                  <a:lnTo>
                    <a:pt x="1238" y="1150"/>
                  </a:lnTo>
                  <a:lnTo>
                    <a:pt x="1232" y="1152"/>
                  </a:lnTo>
                  <a:lnTo>
                    <a:pt x="1225" y="1154"/>
                  </a:lnTo>
                  <a:lnTo>
                    <a:pt x="1219" y="1154"/>
                  </a:lnTo>
                  <a:lnTo>
                    <a:pt x="1211" y="1156"/>
                  </a:lnTo>
                  <a:lnTo>
                    <a:pt x="1204" y="1156"/>
                  </a:lnTo>
                  <a:lnTo>
                    <a:pt x="1196" y="1158"/>
                  </a:lnTo>
                  <a:lnTo>
                    <a:pt x="1188" y="1156"/>
                  </a:lnTo>
                  <a:lnTo>
                    <a:pt x="1181" y="1156"/>
                  </a:lnTo>
                  <a:lnTo>
                    <a:pt x="1173" y="1156"/>
                  </a:lnTo>
                  <a:lnTo>
                    <a:pt x="1167" y="1154"/>
                  </a:lnTo>
                  <a:lnTo>
                    <a:pt x="1160" y="1152"/>
                  </a:lnTo>
                  <a:lnTo>
                    <a:pt x="1154" y="1152"/>
                  </a:lnTo>
                  <a:lnTo>
                    <a:pt x="1148" y="1150"/>
                  </a:lnTo>
                  <a:lnTo>
                    <a:pt x="1143" y="1148"/>
                  </a:lnTo>
                  <a:lnTo>
                    <a:pt x="1137" y="1146"/>
                  </a:lnTo>
                  <a:lnTo>
                    <a:pt x="1131" y="1145"/>
                  </a:lnTo>
                  <a:lnTo>
                    <a:pt x="1126" y="1143"/>
                  </a:lnTo>
                  <a:lnTo>
                    <a:pt x="1122" y="1141"/>
                  </a:lnTo>
                  <a:lnTo>
                    <a:pt x="1112" y="1137"/>
                  </a:lnTo>
                  <a:lnTo>
                    <a:pt x="1105" y="1133"/>
                  </a:lnTo>
                  <a:lnTo>
                    <a:pt x="1093" y="1127"/>
                  </a:lnTo>
                  <a:lnTo>
                    <a:pt x="1086" y="1124"/>
                  </a:lnTo>
                  <a:lnTo>
                    <a:pt x="1076" y="1120"/>
                  </a:lnTo>
                  <a:lnTo>
                    <a:pt x="1067" y="1116"/>
                  </a:lnTo>
                  <a:lnTo>
                    <a:pt x="1063" y="1114"/>
                  </a:lnTo>
                  <a:lnTo>
                    <a:pt x="1057" y="1114"/>
                  </a:lnTo>
                  <a:lnTo>
                    <a:pt x="1052" y="1112"/>
                  </a:lnTo>
                  <a:lnTo>
                    <a:pt x="1048" y="1112"/>
                  </a:lnTo>
                  <a:lnTo>
                    <a:pt x="1042" y="1110"/>
                  </a:lnTo>
                  <a:lnTo>
                    <a:pt x="1036" y="1110"/>
                  </a:lnTo>
                  <a:lnTo>
                    <a:pt x="1031" y="1110"/>
                  </a:lnTo>
                  <a:lnTo>
                    <a:pt x="1025" y="1110"/>
                  </a:lnTo>
                  <a:lnTo>
                    <a:pt x="1019" y="1110"/>
                  </a:lnTo>
                  <a:lnTo>
                    <a:pt x="1013" y="1110"/>
                  </a:lnTo>
                  <a:lnTo>
                    <a:pt x="1008" y="1112"/>
                  </a:lnTo>
                  <a:lnTo>
                    <a:pt x="1002" y="1116"/>
                  </a:lnTo>
                  <a:lnTo>
                    <a:pt x="996" y="1118"/>
                  </a:lnTo>
                  <a:lnTo>
                    <a:pt x="993" y="1122"/>
                  </a:lnTo>
                  <a:lnTo>
                    <a:pt x="987" y="1127"/>
                  </a:lnTo>
                  <a:lnTo>
                    <a:pt x="981" y="1131"/>
                  </a:lnTo>
                  <a:lnTo>
                    <a:pt x="977" y="1137"/>
                  </a:lnTo>
                  <a:lnTo>
                    <a:pt x="972" y="1143"/>
                  </a:lnTo>
                  <a:lnTo>
                    <a:pt x="966" y="1148"/>
                  </a:lnTo>
                  <a:lnTo>
                    <a:pt x="962" y="1156"/>
                  </a:lnTo>
                  <a:lnTo>
                    <a:pt x="956" y="1160"/>
                  </a:lnTo>
                  <a:lnTo>
                    <a:pt x="951" y="1167"/>
                  </a:lnTo>
                  <a:lnTo>
                    <a:pt x="947" y="1175"/>
                  </a:lnTo>
                  <a:lnTo>
                    <a:pt x="941" y="1183"/>
                  </a:lnTo>
                  <a:lnTo>
                    <a:pt x="936" y="1188"/>
                  </a:lnTo>
                  <a:lnTo>
                    <a:pt x="930" y="1194"/>
                  </a:lnTo>
                  <a:lnTo>
                    <a:pt x="922" y="1202"/>
                  </a:lnTo>
                  <a:lnTo>
                    <a:pt x="918" y="1207"/>
                  </a:lnTo>
                  <a:lnTo>
                    <a:pt x="911" y="1213"/>
                  </a:lnTo>
                  <a:lnTo>
                    <a:pt x="903" y="1219"/>
                  </a:lnTo>
                  <a:lnTo>
                    <a:pt x="896" y="1224"/>
                  </a:lnTo>
                  <a:lnTo>
                    <a:pt x="890" y="1230"/>
                  </a:lnTo>
                  <a:lnTo>
                    <a:pt x="880" y="1234"/>
                  </a:lnTo>
                  <a:lnTo>
                    <a:pt x="873" y="1238"/>
                  </a:lnTo>
                  <a:lnTo>
                    <a:pt x="863" y="1241"/>
                  </a:lnTo>
                  <a:lnTo>
                    <a:pt x="856" y="1245"/>
                  </a:lnTo>
                  <a:lnTo>
                    <a:pt x="850" y="1247"/>
                  </a:lnTo>
                  <a:lnTo>
                    <a:pt x="846" y="1247"/>
                  </a:lnTo>
                  <a:lnTo>
                    <a:pt x="840" y="1247"/>
                  </a:lnTo>
                  <a:lnTo>
                    <a:pt x="835" y="1249"/>
                  </a:lnTo>
                  <a:lnTo>
                    <a:pt x="831" y="1249"/>
                  </a:lnTo>
                  <a:lnTo>
                    <a:pt x="825" y="1249"/>
                  </a:lnTo>
                  <a:lnTo>
                    <a:pt x="820" y="1249"/>
                  </a:lnTo>
                  <a:lnTo>
                    <a:pt x="814" y="1249"/>
                  </a:lnTo>
                  <a:lnTo>
                    <a:pt x="808" y="1249"/>
                  </a:lnTo>
                  <a:lnTo>
                    <a:pt x="802" y="1249"/>
                  </a:lnTo>
                  <a:lnTo>
                    <a:pt x="795" y="1247"/>
                  </a:lnTo>
                  <a:lnTo>
                    <a:pt x="791" y="1247"/>
                  </a:lnTo>
                  <a:lnTo>
                    <a:pt x="785" y="1247"/>
                  </a:lnTo>
                  <a:lnTo>
                    <a:pt x="780" y="1247"/>
                  </a:lnTo>
                  <a:lnTo>
                    <a:pt x="774" y="1247"/>
                  </a:lnTo>
                  <a:lnTo>
                    <a:pt x="768" y="1247"/>
                  </a:lnTo>
                  <a:lnTo>
                    <a:pt x="764" y="1245"/>
                  </a:lnTo>
                  <a:lnTo>
                    <a:pt x="759" y="1245"/>
                  </a:lnTo>
                  <a:lnTo>
                    <a:pt x="753" y="1245"/>
                  </a:lnTo>
                  <a:lnTo>
                    <a:pt x="749" y="1245"/>
                  </a:lnTo>
                  <a:lnTo>
                    <a:pt x="738" y="1243"/>
                  </a:lnTo>
                  <a:lnTo>
                    <a:pt x="730" y="1243"/>
                  </a:lnTo>
                  <a:lnTo>
                    <a:pt x="721" y="1241"/>
                  </a:lnTo>
                  <a:lnTo>
                    <a:pt x="711" y="1241"/>
                  </a:lnTo>
                  <a:lnTo>
                    <a:pt x="704" y="1240"/>
                  </a:lnTo>
                  <a:lnTo>
                    <a:pt x="694" y="1238"/>
                  </a:lnTo>
                  <a:lnTo>
                    <a:pt x="686" y="1236"/>
                  </a:lnTo>
                  <a:lnTo>
                    <a:pt x="679" y="1234"/>
                  </a:lnTo>
                  <a:lnTo>
                    <a:pt x="671" y="1234"/>
                  </a:lnTo>
                  <a:lnTo>
                    <a:pt x="665" y="1232"/>
                  </a:lnTo>
                  <a:lnTo>
                    <a:pt x="658" y="1228"/>
                  </a:lnTo>
                  <a:lnTo>
                    <a:pt x="652" y="1226"/>
                  </a:lnTo>
                  <a:lnTo>
                    <a:pt x="646" y="1222"/>
                  </a:lnTo>
                  <a:lnTo>
                    <a:pt x="641" y="1221"/>
                  </a:lnTo>
                  <a:lnTo>
                    <a:pt x="635" y="1217"/>
                  </a:lnTo>
                  <a:lnTo>
                    <a:pt x="631" y="1215"/>
                  </a:lnTo>
                  <a:lnTo>
                    <a:pt x="626" y="1211"/>
                  </a:lnTo>
                  <a:lnTo>
                    <a:pt x="624" y="1207"/>
                  </a:lnTo>
                  <a:lnTo>
                    <a:pt x="620" y="1203"/>
                  </a:lnTo>
                  <a:lnTo>
                    <a:pt x="616" y="1198"/>
                  </a:lnTo>
                  <a:lnTo>
                    <a:pt x="614" y="1192"/>
                  </a:lnTo>
                  <a:lnTo>
                    <a:pt x="610" y="1188"/>
                  </a:lnTo>
                  <a:lnTo>
                    <a:pt x="608" y="1183"/>
                  </a:lnTo>
                  <a:lnTo>
                    <a:pt x="607" y="1177"/>
                  </a:lnTo>
                  <a:lnTo>
                    <a:pt x="607" y="1171"/>
                  </a:lnTo>
                  <a:lnTo>
                    <a:pt x="607" y="1165"/>
                  </a:lnTo>
                  <a:lnTo>
                    <a:pt x="607" y="1160"/>
                  </a:lnTo>
                  <a:lnTo>
                    <a:pt x="607" y="1152"/>
                  </a:lnTo>
                  <a:lnTo>
                    <a:pt x="607" y="1146"/>
                  </a:lnTo>
                  <a:lnTo>
                    <a:pt x="607" y="1141"/>
                  </a:lnTo>
                  <a:lnTo>
                    <a:pt x="607" y="1135"/>
                  </a:lnTo>
                  <a:lnTo>
                    <a:pt x="608" y="1129"/>
                  </a:lnTo>
                  <a:lnTo>
                    <a:pt x="610" y="1126"/>
                  </a:lnTo>
                  <a:lnTo>
                    <a:pt x="612" y="1120"/>
                  </a:lnTo>
                  <a:lnTo>
                    <a:pt x="618" y="1110"/>
                  </a:lnTo>
                  <a:lnTo>
                    <a:pt x="622" y="1103"/>
                  </a:lnTo>
                  <a:lnTo>
                    <a:pt x="629" y="1095"/>
                  </a:lnTo>
                  <a:lnTo>
                    <a:pt x="635" y="1088"/>
                  </a:lnTo>
                  <a:lnTo>
                    <a:pt x="641" y="1080"/>
                  </a:lnTo>
                  <a:lnTo>
                    <a:pt x="648" y="1072"/>
                  </a:lnTo>
                  <a:lnTo>
                    <a:pt x="652" y="1065"/>
                  </a:lnTo>
                  <a:lnTo>
                    <a:pt x="660" y="1059"/>
                  </a:lnTo>
                  <a:lnTo>
                    <a:pt x="664" y="1049"/>
                  </a:lnTo>
                  <a:lnTo>
                    <a:pt x="667" y="1042"/>
                  </a:lnTo>
                  <a:lnTo>
                    <a:pt x="669" y="1030"/>
                  </a:lnTo>
                  <a:lnTo>
                    <a:pt x="671" y="1023"/>
                  </a:lnTo>
                  <a:lnTo>
                    <a:pt x="669" y="1015"/>
                  </a:lnTo>
                  <a:lnTo>
                    <a:pt x="669" y="1011"/>
                  </a:lnTo>
                  <a:lnTo>
                    <a:pt x="669" y="1006"/>
                  </a:lnTo>
                  <a:lnTo>
                    <a:pt x="669" y="1000"/>
                  </a:lnTo>
                  <a:lnTo>
                    <a:pt x="669" y="996"/>
                  </a:lnTo>
                  <a:lnTo>
                    <a:pt x="669" y="991"/>
                  </a:lnTo>
                  <a:lnTo>
                    <a:pt x="669" y="987"/>
                  </a:lnTo>
                  <a:lnTo>
                    <a:pt x="669" y="983"/>
                  </a:lnTo>
                  <a:lnTo>
                    <a:pt x="667" y="973"/>
                  </a:lnTo>
                  <a:lnTo>
                    <a:pt x="667" y="968"/>
                  </a:lnTo>
                  <a:lnTo>
                    <a:pt x="665" y="960"/>
                  </a:lnTo>
                  <a:lnTo>
                    <a:pt x="664" y="954"/>
                  </a:lnTo>
                  <a:lnTo>
                    <a:pt x="662" y="949"/>
                  </a:lnTo>
                  <a:lnTo>
                    <a:pt x="658" y="945"/>
                  </a:lnTo>
                  <a:lnTo>
                    <a:pt x="654" y="941"/>
                  </a:lnTo>
                  <a:lnTo>
                    <a:pt x="650" y="939"/>
                  </a:lnTo>
                  <a:lnTo>
                    <a:pt x="645" y="935"/>
                  </a:lnTo>
                  <a:lnTo>
                    <a:pt x="637" y="935"/>
                  </a:lnTo>
                  <a:lnTo>
                    <a:pt x="629" y="934"/>
                  </a:lnTo>
                  <a:lnTo>
                    <a:pt x="622" y="935"/>
                  </a:lnTo>
                  <a:lnTo>
                    <a:pt x="614" y="937"/>
                  </a:lnTo>
                  <a:lnTo>
                    <a:pt x="607" y="939"/>
                  </a:lnTo>
                  <a:lnTo>
                    <a:pt x="599" y="941"/>
                  </a:lnTo>
                  <a:lnTo>
                    <a:pt x="593" y="947"/>
                  </a:lnTo>
                  <a:lnTo>
                    <a:pt x="588" y="953"/>
                  </a:lnTo>
                  <a:lnTo>
                    <a:pt x="582" y="956"/>
                  </a:lnTo>
                  <a:lnTo>
                    <a:pt x="578" y="964"/>
                  </a:lnTo>
                  <a:lnTo>
                    <a:pt x="574" y="970"/>
                  </a:lnTo>
                  <a:lnTo>
                    <a:pt x="569" y="977"/>
                  </a:lnTo>
                  <a:lnTo>
                    <a:pt x="563" y="983"/>
                  </a:lnTo>
                  <a:lnTo>
                    <a:pt x="557" y="991"/>
                  </a:lnTo>
                  <a:lnTo>
                    <a:pt x="551" y="998"/>
                  </a:lnTo>
                  <a:lnTo>
                    <a:pt x="544" y="1002"/>
                  </a:lnTo>
                  <a:lnTo>
                    <a:pt x="536" y="1010"/>
                  </a:lnTo>
                  <a:lnTo>
                    <a:pt x="529" y="1013"/>
                  </a:lnTo>
                  <a:lnTo>
                    <a:pt x="519" y="1019"/>
                  </a:lnTo>
                  <a:lnTo>
                    <a:pt x="515" y="1019"/>
                  </a:lnTo>
                  <a:lnTo>
                    <a:pt x="510" y="1021"/>
                  </a:lnTo>
                  <a:lnTo>
                    <a:pt x="506" y="1023"/>
                  </a:lnTo>
                  <a:lnTo>
                    <a:pt x="502" y="1027"/>
                  </a:lnTo>
                  <a:lnTo>
                    <a:pt x="492" y="1030"/>
                  </a:lnTo>
                  <a:lnTo>
                    <a:pt x="487" y="1034"/>
                  </a:lnTo>
                  <a:lnTo>
                    <a:pt x="477" y="1038"/>
                  </a:lnTo>
                  <a:lnTo>
                    <a:pt x="473" y="1042"/>
                  </a:lnTo>
                  <a:lnTo>
                    <a:pt x="466" y="1048"/>
                  </a:lnTo>
                  <a:lnTo>
                    <a:pt x="462" y="1053"/>
                  </a:lnTo>
                  <a:lnTo>
                    <a:pt x="456" y="1057"/>
                  </a:lnTo>
                  <a:lnTo>
                    <a:pt x="453" y="1063"/>
                  </a:lnTo>
                  <a:lnTo>
                    <a:pt x="449" y="1069"/>
                  </a:lnTo>
                  <a:lnTo>
                    <a:pt x="447" y="1074"/>
                  </a:lnTo>
                  <a:lnTo>
                    <a:pt x="443" y="1080"/>
                  </a:lnTo>
                  <a:lnTo>
                    <a:pt x="439" y="1088"/>
                  </a:lnTo>
                  <a:lnTo>
                    <a:pt x="437" y="1093"/>
                  </a:lnTo>
                  <a:lnTo>
                    <a:pt x="435" y="1101"/>
                  </a:lnTo>
                  <a:lnTo>
                    <a:pt x="433" y="1107"/>
                  </a:lnTo>
                  <a:lnTo>
                    <a:pt x="432" y="1114"/>
                  </a:lnTo>
                  <a:lnTo>
                    <a:pt x="430" y="1120"/>
                  </a:lnTo>
                  <a:lnTo>
                    <a:pt x="430" y="1126"/>
                  </a:lnTo>
                  <a:lnTo>
                    <a:pt x="430" y="1131"/>
                  </a:lnTo>
                  <a:lnTo>
                    <a:pt x="430" y="1137"/>
                  </a:lnTo>
                  <a:lnTo>
                    <a:pt x="430" y="1143"/>
                  </a:lnTo>
                  <a:lnTo>
                    <a:pt x="430" y="1148"/>
                  </a:lnTo>
                  <a:lnTo>
                    <a:pt x="428" y="1154"/>
                  </a:lnTo>
                  <a:lnTo>
                    <a:pt x="426" y="1160"/>
                  </a:lnTo>
                  <a:lnTo>
                    <a:pt x="424" y="1165"/>
                  </a:lnTo>
                  <a:lnTo>
                    <a:pt x="422" y="1173"/>
                  </a:lnTo>
                  <a:lnTo>
                    <a:pt x="420" y="1179"/>
                  </a:lnTo>
                  <a:lnTo>
                    <a:pt x="416" y="1188"/>
                  </a:lnTo>
                  <a:lnTo>
                    <a:pt x="413" y="1192"/>
                  </a:lnTo>
                  <a:lnTo>
                    <a:pt x="411" y="1196"/>
                  </a:lnTo>
                  <a:lnTo>
                    <a:pt x="407" y="1202"/>
                  </a:lnTo>
                  <a:lnTo>
                    <a:pt x="405" y="1207"/>
                  </a:lnTo>
                  <a:lnTo>
                    <a:pt x="397" y="1217"/>
                  </a:lnTo>
                  <a:lnTo>
                    <a:pt x="390" y="1224"/>
                  </a:lnTo>
                  <a:lnTo>
                    <a:pt x="384" y="1228"/>
                  </a:lnTo>
                  <a:lnTo>
                    <a:pt x="378" y="1232"/>
                  </a:lnTo>
                  <a:lnTo>
                    <a:pt x="375" y="1236"/>
                  </a:lnTo>
                  <a:lnTo>
                    <a:pt x="369" y="1240"/>
                  </a:lnTo>
                  <a:lnTo>
                    <a:pt x="363" y="1243"/>
                  </a:lnTo>
                  <a:lnTo>
                    <a:pt x="357" y="1245"/>
                  </a:lnTo>
                  <a:lnTo>
                    <a:pt x="352" y="1247"/>
                  </a:lnTo>
                  <a:lnTo>
                    <a:pt x="346" y="1251"/>
                  </a:lnTo>
                  <a:lnTo>
                    <a:pt x="340" y="1253"/>
                  </a:lnTo>
                  <a:lnTo>
                    <a:pt x="333" y="1257"/>
                  </a:lnTo>
                  <a:lnTo>
                    <a:pt x="327" y="1259"/>
                  </a:lnTo>
                  <a:lnTo>
                    <a:pt x="321" y="1260"/>
                  </a:lnTo>
                  <a:lnTo>
                    <a:pt x="314" y="1262"/>
                  </a:lnTo>
                  <a:lnTo>
                    <a:pt x="306" y="1262"/>
                  </a:lnTo>
                  <a:lnTo>
                    <a:pt x="300" y="1262"/>
                  </a:lnTo>
                  <a:lnTo>
                    <a:pt x="293" y="1262"/>
                  </a:lnTo>
                  <a:lnTo>
                    <a:pt x="287" y="1262"/>
                  </a:lnTo>
                  <a:lnTo>
                    <a:pt x="279" y="1262"/>
                  </a:lnTo>
                  <a:lnTo>
                    <a:pt x="272" y="1262"/>
                  </a:lnTo>
                  <a:lnTo>
                    <a:pt x="266" y="1262"/>
                  </a:lnTo>
                  <a:lnTo>
                    <a:pt x="259" y="1262"/>
                  </a:lnTo>
                  <a:lnTo>
                    <a:pt x="251" y="1260"/>
                  </a:lnTo>
                  <a:lnTo>
                    <a:pt x="243" y="1259"/>
                  </a:lnTo>
                  <a:lnTo>
                    <a:pt x="238" y="1257"/>
                  </a:lnTo>
                  <a:lnTo>
                    <a:pt x="230" y="1253"/>
                  </a:lnTo>
                  <a:lnTo>
                    <a:pt x="224" y="1251"/>
                  </a:lnTo>
                  <a:lnTo>
                    <a:pt x="217" y="1247"/>
                  </a:lnTo>
                  <a:lnTo>
                    <a:pt x="211" y="1245"/>
                  </a:lnTo>
                  <a:lnTo>
                    <a:pt x="205" y="1240"/>
                  </a:lnTo>
                  <a:lnTo>
                    <a:pt x="198" y="1236"/>
                  </a:lnTo>
                  <a:lnTo>
                    <a:pt x="190" y="1234"/>
                  </a:lnTo>
                  <a:lnTo>
                    <a:pt x="186" y="1230"/>
                  </a:lnTo>
                  <a:lnTo>
                    <a:pt x="179" y="1226"/>
                  </a:lnTo>
                  <a:lnTo>
                    <a:pt x="175" y="1224"/>
                  </a:lnTo>
                  <a:lnTo>
                    <a:pt x="169" y="1221"/>
                  </a:lnTo>
                  <a:lnTo>
                    <a:pt x="163" y="1219"/>
                  </a:lnTo>
                  <a:lnTo>
                    <a:pt x="158" y="1217"/>
                  </a:lnTo>
                  <a:lnTo>
                    <a:pt x="152" y="1213"/>
                  </a:lnTo>
                  <a:lnTo>
                    <a:pt x="146" y="1211"/>
                  </a:lnTo>
                  <a:lnTo>
                    <a:pt x="143" y="1207"/>
                  </a:lnTo>
                  <a:lnTo>
                    <a:pt x="137" y="1205"/>
                  </a:lnTo>
                  <a:lnTo>
                    <a:pt x="131" y="1203"/>
                  </a:lnTo>
                  <a:lnTo>
                    <a:pt x="127" y="1200"/>
                  </a:lnTo>
                  <a:lnTo>
                    <a:pt x="124" y="1198"/>
                  </a:lnTo>
                  <a:lnTo>
                    <a:pt x="114" y="1190"/>
                  </a:lnTo>
                  <a:lnTo>
                    <a:pt x="105" y="1184"/>
                  </a:lnTo>
                  <a:lnTo>
                    <a:pt x="97" y="1177"/>
                  </a:lnTo>
                  <a:lnTo>
                    <a:pt x="89" y="1169"/>
                  </a:lnTo>
                  <a:lnTo>
                    <a:pt x="86" y="1164"/>
                  </a:lnTo>
                  <a:lnTo>
                    <a:pt x="82" y="1160"/>
                  </a:lnTo>
                  <a:lnTo>
                    <a:pt x="76" y="1154"/>
                  </a:lnTo>
                  <a:lnTo>
                    <a:pt x="74" y="1148"/>
                  </a:lnTo>
                  <a:lnTo>
                    <a:pt x="70" y="1143"/>
                  </a:lnTo>
                  <a:lnTo>
                    <a:pt x="66" y="1137"/>
                  </a:lnTo>
                  <a:lnTo>
                    <a:pt x="63" y="1131"/>
                  </a:lnTo>
                  <a:lnTo>
                    <a:pt x="61" y="1124"/>
                  </a:lnTo>
                  <a:lnTo>
                    <a:pt x="59" y="1120"/>
                  </a:lnTo>
                  <a:lnTo>
                    <a:pt x="57" y="1116"/>
                  </a:lnTo>
                  <a:lnTo>
                    <a:pt x="55" y="1110"/>
                  </a:lnTo>
                  <a:lnTo>
                    <a:pt x="53" y="1107"/>
                  </a:lnTo>
                  <a:lnTo>
                    <a:pt x="51" y="1101"/>
                  </a:lnTo>
                  <a:lnTo>
                    <a:pt x="51" y="1095"/>
                  </a:lnTo>
                  <a:lnTo>
                    <a:pt x="49" y="1089"/>
                  </a:lnTo>
                  <a:lnTo>
                    <a:pt x="49" y="1086"/>
                  </a:lnTo>
                  <a:lnTo>
                    <a:pt x="47" y="1078"/>
                  </a:lnTo>
                  <a:lnTo>
                    <a:pt x="47" y="1070"/>
                  </a:lnTo>
                  <a:lnTo>
                    <a:pt x="46" y="1065"/>
                  </a:lnTo>
                  <a:lnTo>
                    <a:pt x="46" y="1059"/>
                  </a:lnTo>
                  <a:lnTo>
                    <a:pt x="44" y="1051"/>
                  </a:lnTo>
                  <a:lnTo>
                    <a:pt x="44" y="1044"/>
                  </a:lnTo>
                  <a:lnTo>
                    <a:pt x="42" y="1036"/>
                  </a:lnTo>
                  <a:lnTo>
                    <a:pt x="42" y="1030"/>
                  </a:lnTo>
                  <a:lnTo>
                    <a:pt x="40" y="1023"/>
                  </a:lnTo>
                  <a:lnTo>
                    <a:pt x="40" y="1013"/>
                  </a:lnTo>
                  <a:lnTo>
                    <a:pt x="38" y="1006"/>
                  </a:lnTo>
                  <a:lnTo>
                    <a:pt x="38" y="998"/>
                  </a:lnTo>
                  <a:lnTo>
                    <a:pt x="38" y="991"/>
                  </a:lnTo>
                  <a:lnTo>
                    <a:pt x="36" y="983"/>
                  </a:lnTo>
                  <a:lnTo>
                    <a:pt x="36" y="973"/>
                  </a:lnTo>
                  <a:lnTo>
                    <a:pt x="36" y="966"/>
                  </a:lnTo>
                  <a:lnTo>
                    <a:pt x="36" y="956"/>
                  </a:lnTo>
                  <a:lnTo>
                    <a:pt x="36" y="949"/>
                  </a:lnTo>
                  <a:lnTo>
                    <a:pt x="36" y="939"/>
                  </a:lnTo>
                  <a:lnTo>
                    <a:pt x="36" y="932"/>
                  </a:lnTo>
                  <a:lnTo>
                    <a:pt x="36" y="924"/>
                  </a:lnTo>
                  <a:lnTo>
                    <a:pt x="36" y="915"/>
                  </a:lnTo>
                  <a:lnTo>
                    <a:pt x="36" y="907"/>
                  </a:lnTo>
                  <a:lnTo>
                    <a:pt x="36" y="897"/>
                  </a:lnTo>
                  <a:lnTo>
                    <a:pt x="34" y="890"/>
                  </a:lnTo>
                  <a:lnTo>
                    <a:pt x="34" y="880"/>
                  </a:lnTo>
                  <a:lnTo>
                    <a:pt x="34" y="871"/>
                  </a:lnTo>
                  <a:lnTo>
                    <a:pt x="34" y="863"/>
                  </a:lnTo>
                  <a:lnTo>
                    <a:pt x="34" y="856"/>
                  </a:lnTo>
                  <a:lnTo>
                    <a:pt x="34" y="848"/>
                  </a:lnTo>
                  <a:lnTo>
                    <a:pt x="34" y="839"/>
                  </a:lnTo>
                  <a:lnTo>
                    <a:pt x="36" y="831"/>
                  </a:lnTo>
                  <a:lnTo>
                    <a:pt x="36" y="823"/>
                  </a:lnTo>
                  <a:lnTo>
                    <a:pt x="36" y="816"/>
                  </a:lnTo>
                  <a:lnTo>
                    <a:pt x="36" y="808"/>
                  </a:lnTo>
                  <a:lnTo>
                    <a:pt x="36" y="800"/>
                  </a:lnTo>
                  <a:lnTo>
                    <a:pt x="36" y="793"/>
                  </a:lnTo>
                  <a:lnTo>
                    <a:pt x="38" y="785"/>
                  </a:lnTo>
                  <a:lnTo>
                    <a:pt x="38" y="780"/>
                  </a:lnTo>
                  <a:lnTo>
                    <a:pt x="38" y="772"/>
                  </a:lnTo>
                  <a:lnTo>
                    <a:pt x="38" y="764"/>
                  </a:lnTo>
                  <a:lnTo>
                    <a:pt x="38" y="759"/>
                  </a:lnTo>
                  <a:lnTo>
                    <a:pt x="40" y="751"/>
                  </a:lnTo>
                  <a:lnTo>
                    <a:pt x="40" y="745"/>
                  </a:lnTo>
                  <a:lnTo>
                    <a:pt x="40" y="740"/>
                  </a:lnTo>
                  <a:lnTo>
                    <a:pt x="42" y="736"/>
                  </a:lnTo>
                  <a:lnTo>
                    <a:pt x="42" y="730"/>
                  </a:lnTo>
                  <a:lnTo>
                    <a:pt x="44" y="724"/>
                  </a:lnTo>
                  <a:lnTo>
                    <a:pt x="44" y="715"/>
                  </a:lnTo>
                  <a:lnTo>
                    <a:pt x="47" y="707"/>
                  </a:lnTo>
                  <a:lnTo>
                    <a:pt x="47" y="702"/>
                  </a:lnTo>
                  <a:lnTo>
                    <a:pt x="49" y="698"/>
                  </a:lnTo>
                  <a:lnTo>
                    <a:pt x="51" y="692"/>
                  </a:lnTo>
                  <a:lnTo>
                    <a:pt x="53" y="686"/>
                  </a:lnTo>
                  <a:lnTo>
                    <a:pt x="55" y="681"/>
                  </a:lnTo>
                  <a:lnTo>
                    <a:pt x="57" y="677"/>
                  </a:lnTo>
                  <a:lnTo>
                    <a:pt x="59" y="669"/>
                  </a:lnTo>
                  <a:lnTo>
                    <a:pt x="61" y="664"/>
                  </a:lnTo>
                  <a:lnTo>
                    <a:pt x="61" y="658"/>
                  </a:lnTo>
                  <a:lnTo>
                    <a:pt x="65" y="652"/>
                  </a:lnTo>
                  <a:lnTo>
                    <a:pt x="65" y="645"/>
                  </a:lnTo>
                  <a:lnTo>
                    <a:pt x="66" y="637"/>
                  </a:lnTo>
                  <a:lnTo>
                    <a:pt x="68" y="631"/>
                  </a:lnTo>
                  <a:lnTo>
                    <a:pt x="72" y="624"/>
                  </a:lnTo>
                  <a:lnTo>
                    <a:pt x="74" y="616"/>
                  </a:lnTo>
                  <a:lnTo>
                    <a:pt x="76" y="610"/>
                  </a:lnTo>
                  <a:lnTo>
                    <a:pt x="78" y="603"/>
                  </a:lnTo>
                  <a:lnTo>
                    <a:pt x="82" y="595"/>
                  </a:lnTo>
                  <a:lnTo>
                    <a:pt x="84" y="588"/>
                  </a:lnTo>
                  <a:lnTo>
                    <a:pt x="86" y="580"/>
                  </a:lnTo>
                  <a:lnTo>
                    <a:pt x="87" y="572"/>
                  </a:lnTo>
                  <a:lnTo>
                    <a:pt x="89" y="565"/>
                  </a:lnTo>
                  <a:lnTo>
                    <a:pt x="93" y="557"/>
                  </a:lnTo>
                  <a:lnTo>
                    <a:pt x="95" y="551"/>
                  </a:lnTo>
                  <a:lnTo>
                    <a:pt x="99" y="544"/>
                  </a:lnTo>
                  <a:lnTo>
                    <a:pt x="101" y="538"/>
                  </a:lnTo>
                  <a:lnTo>
                    <a:pt x="105" y="531"/>
                  </a:lnTo>
                  <a:lnTo>
                    <a:pt x="106" y="523"/>
                  </a:lnTo>
                  <a:lnTo>
                    <a:pt x="108" y="517"/>
                  </a:lnTo>
                  <a:lnTo>
                    <a:pt x="112" y="512"/>
                  </a:lnTo>
                  <a:lnTo>
                    <a:pt x="116" y="504"/>
                  </a:lnTo>
                  <a:lnTo>
                    <a:pt x="118" y="498"/>
                  </a:lnTo>
                  <a:lnTo>
                    <a:pt x="122" y="493"/>
                  </a:lnTo>
                  <a:lnTo>
                    <a:pt x="125" y="489"/>
                  </a:lnTo>
                  <a:lnTo>
                    <a:pt x="129" y="483"/>
                  </a:lnTo>
                  <a:lnTo>
                    <a:pt x="133" y="475"/>
                  </a:lnTo>
                  <a:lnTo>
                    <a:pt x="135" y="468"/>
                  </a:lnTo>
                  <a:lnTo>
                    <a:pt x="139" y="460"/>
                  </a:lnTo>
                  <a:lnTo>
                    <a:pt x="143" y="453"/>
                  </a:lnTo>
                  <a:lnTo>
                    <a:pt x="146" y="445"/>
                  </a:lnTo>
                  <a:lnTo>
                    <a:pt x="148" y="436"/>
                  </a:lnTo>
                  <a:lnTo>
                    <a:pt x="152" y="426"/>
                  </a:lnTo>
                  <a:lnTo>
                    <a:pt x="154" y="420"/>
                  </a:lnTo>
                  <a:lnTo>
                    <a:pt x="156" y="415"/>
                  </a:lnTo>
                  <a:lnTo>
                    <a:pt x="158" y="411"/>
                  </a:lnTo>
                  <a:lnTo>
                    <a:pt x="160" y="405"/>
                  </a:lnTo>
                  <a:lnTo>
                    <a:pt x="160" y="399"/>
                  </a:lnTo>
                  <a:lnTo>
                    <a:pt x="162" y="394"/>
                  </a:lnTo>
                  <a:lnTo>
                    <a:pt x="163" y="388"/>
                  </a:lnTo>
                  <a:lnTo>
                    <a:pt x="165" y="384"/>
                  </a:lnTo>
                  <a:lnTo>
                    <a:pt x="165" y="379"/>
                  </a:lnTo>
                  <a:lnTo>
                    <a:pt x="167" y="373"/>
                  </a:lnTo>
                  <a:lnTo>
                    <a:pt x="169" y="367"/>
                  </a:lnTo>
                  <a:lnTo>
                    <a:pt x="171" y="361"/>
                  </a:lnTo>
                  <a:lnTo>
                    <a:pt x="173" y="356"/>
                  </a:lnTo>
                  <a:lnTo>
                    <a:pt x="175" y="352"/>
                  </a:lnTo>
                  <a:lnTo>
                    <a:pt x="177" y="346"/>
                  </a:lnTo>
                  <a:lnTo>
                    <a:pt x="177" y="340"/>
                  </a:lnTo>
                  <a:lnTo>
                    <a:pt x="179" y="335"/>
                  </a:lnTo>
                  <a:lnTo>
                    <a:pt x="179" y="329"/>
                  </a:lnTo>
                  <a:lnTo>
                    <a:pt x="181" y="323"/>
                  </a:lnTo>
                  <a:lnTo>
                    <a:pt x="182" y="318"/>
                  </a:lnTo>
                  <a:lnTo>
                    <a:pt x="182" y="312"/>
                  </a:lnTo>
                  <a:lnTo>
                    <a:pt x="184" y="306"/>
                  </a:lnTo>
                  <a:lnTo>
                    <a:pt x="186" y="301"/>
                  </a:lnTo>
                  <a:lnTo>
                    <a:pt x="188" y="297"/>
                  </a:lnTo>
                  <a:lnTo>
                    <a:pt x="188" y="291"/>
                  </a:lnTo>
                  <a:lnTo>
                    <a:pt x="190" y="285"/>
                  </a:lnTo>
                  <a:lnTo>
                    <a:pt x="190" y="280"/>
                  </a:lnTo>
                  <a:lnTo>
                    <a:pt x="190" y="274"/>
                  </a:lnTo>
                  <a:lnTo>
                    <a:pt x="192" y="264"/>
                  </a:lnTo>
                  <a:lnTo>
                    <a:pt x="194" y="255"/>
                  </a:lnTo>
                  <a:lnTo>
                    <a:pt x="194" y="251"/>
                  </a:lnTo>
                  <a:lnTo>
                    <a:pt x="196" y="245"/>
                  </a:lnTo>
                  <a:lnTo>
                    <a:pt x="196" y="240"/>
                  </a:lnTo>
                  <a:lnTo>
                    <a:pt x="196" y="238"/>
                  </a:lnTo>
                  <a:lnTo>
                    <a:pt x="196" y="228"/>
                  </a:lnTo>
                  <a:lnTo>
                    <a:pt x="198" y="221"/>
                  </a:lnTo>
                  <a:lnTo>
                    <a:pt x="198" y="213"/>
                  </a:lnTo>
                  <a:lnTo>
                    <a:pt x="198" y="207"/>
                  </a:lnTo>
                  <a:lnTo>
                    <a:pt x="198" y="202"/>
                  </a:lnTo>
                  <a:lnTo>
                    <a:pt x="198" y="198"/>
                  </a:lnTo>
                  <a:lnTo>
                    <a:pt x="194" y="188"/>
                  </a:lnTo>
                  <a:lnTo>
                    <a:pt x="192" y="181"/>
                  </a:lnTo>
                  <a:lnTo>
                    <a:pt x="190" y="175"/>
                  </a:lnTo>
                  <a:lnTo>
                    <a:pt x="190" y="171"/>
                  </a:lnTo>
                  <a:lnTo>
                    <a:pt x="184" y="166"/>
                  </a:lnTo>
                  <a:lnTo>
                    <a:pt x="182" y="166"/>
                  </a:lnTo>
                  <a:lnTo>
                    <a:pt x="179" y="169"/>
                  </a:lnTo>
                  <a:lnTo>
                    <a:pt x="177" y="177"/>
                  </a:lnTo>
                  <a:lnTo>
                    <a:pt x="175" y="181"/>
                  </a:lnTo>
                  <a:lnTo>
                    <a:pt x="175" y="187"/>
                  </a:lnTo>
                  <a:lnTo>
                    <a:pt x="175" y="192"/>
                  </a:lnTo>
                  <a:lnTo>
                    <a:pt x="175" y="200"/>
                  </a:lnTo>
                  <a:close/>
                </a:path>
              </a:pathLst>
            </a:custGeom>
            <a:solidFill>
              <a:srgbClr val="E34200"/>
            </a:solidFill>
            <a:ln w="9525">
              <a:noFill/>
              <a:round/>
              <a:headEnd/>
              <a:tailEnd/>
            </a:ln>
          </p:spPr>
          <p:txBody>
            <a:bodyPr/>
            <a:lstStyle/>
            <a:p>
              <a:endParaRPr lang="zh-CN" altLang="en-US">
                <a:latin typeface="Huawei Sans" panose="020C0503030203020204" pitchFamily="34" charset="0"/>
                <a:cs typeface="Huawei Sans" panose="020C0503030203020204" pitchFamily="34" charset="0"/>
                <a:sym typeface="+mn-lt"/>
              </a:endParaRPr>
            </a:p>
          </p:txBody>
        </p:sp>
        <p:sp>
          <p:nvSpPr>
            <p:cNvPr id="20" name="Freeform 21"/>
            <p:cNvSpPr>
              <a:spLocks/>
            </p:cNvSpPr>
            <p:nvPr/>
          </p:nvSpPr>
          <p:spPr bwMode="auto">
            <a:xfrm>
              <a:off x="1481944" y="3507854"/>
              <a:ext cx="168737" cy="97134"/>
            </a:xfrm>
            <a:custGeom>
              <a:avLst/>
              <a:gdLst>
                <a:gd name="T0" fmla="*/ 2147483647 w 475"/>
                <a:gd name="T1" fmla="*/ 2147483647 h 274"/>
                <a:gd name="T2" fmla="*/ 2147483647 w 475"/>
                <a:gd name="T3" fmla="*/ 2147483647 h 274"/>
                <a:gd name="T4" fmla="*/ 2147483647 w 475"/>
                <a:gd name="T5" fmla="*/ 2147483647 h 274"/>
                <a:gd name="T6" fmla="*/ 2147483647 w 475"/>
                <a:gd name="T7" fmla="*/ 2147483647 h 274"/>
                <a:gd name="T8" fmla="*/ 2147483647 w 475"/>
                <a:gd name="T9" fmla="*/ 2147483647 h 274"/>
                <a:gd name="T10" fmla="*/ 2147483647 w 475"/>
                <a:gd name="T11" fmla="*/ 2147483647 h 274"/>
                <a:gd name="T12" fmla="*/ 2147483647 w 475"/>
                <a:gd name="T13" fmla="*/ 2147483647 h 274"/>
                <a:gd name="T14" fmla="*/ 2147483647 w 475"/>
                <a:gd name="T15" fmla="*/ 2147483647 h 274"/>
                <a:gd name="T16" fmla="*/ 2147483647 w 475"/>
                <a:gd name="T17" fmla="*/ 2147483647 h 274"/>
                <a:gd name="T18" fmla="*/ 2147483647 w 475"/>
                <a:gd name="T19" fmla="*/ 2147483647 h 274"/>
                <a:gd name="T20" fmla="*/ 2147483647 w 475"/>
                <a:gd name="T21" fmla="*/ 2147483647 h 274"/>
                <a:gd name="T22" fmla="*/ 2147483647 w 475"/>
                <a:gd name="T23" fmla="*/ 2147483647 h 274"/>
                <a:gd name="T24" fmla="*/ 2147483647 w 475"/>
                <a:gd name="T25" fmla="*/ 2147483647 h 274"/>
                <a:gd name="T26" fmla="*/ 2147483647 w 475"/>
                <a:gd name="T27" fmla="*/ 2147483647 h 274"/>
                <a:gd name="T28" fmla="*/ 2147483647 w 475"/>
                <a:gd name="T29" fmla="*/ 2147483647 h 274"/>
                <a:gd name="T30" fmla="*/ 2147483647 w 475"/>
                <a:gd name="T31" fmla="*/ 2147483647 h 274"/>
                <a:gd name="T32" fmla="*/ 2147483647 w 475"/>
                <a:gd name="T33" fmla="*/ 2147483647 h 274"/>
                <a:gd name="T34" fmla="*/ 2147483647 w 475"/>
                <a:gd name="T35" fmla="*/ 2147483647 h 274"/>
                <a:gd name="T36" fmla="*/ 2147483647 w 475"/>
                <a:gd name="T37" fmla="*/ 0 h 274"/>
                <a:gd name="T38" fmla="*/ 2147483647 w 475"/>
                <a:gd name="T39" fmla="*/ 2147483647 h 274"/>
                <a:gd name="T40" fmla="*/ 2147483647 w 475"/>
                <a:gd name="T41" fmla="*/ 2147483647 h 274"/>
                <a:gd name="T42" fmla="*/ 2147483647 w 475"/>
                <a:gd name="T43" fmla="*/ 2147483647 h 274"/>
                <a:gd name="T44" fmla="*/ 2147483647 w 475"/>
                <a:gd name="T45" fmla="*/ 2147483647 h 274"/>
                <a:gd name="T46" fmla="*/ 2147483647 w 475"/>
                <a:gd name="T47" fmla="*/ 2147483647 h 274"/>
                <a:gd name="T48" fmla="*/ 2147483647 w 475"/>
                <a:gd name="T49" fmla="*/ 2147483647 h 274"/>
                <a:gd name="T50" fmla="*/ 2147483647 w 475"/>
                <a:gd name="T51" fmla="*/ 2147483647 h 274"/>
                <a:gd name="T52" fmla="*/ 2147483647 w 475"/>
                <a:gd name="T53" fmla="*/ 2147483647 h 274"/>
                <a:gd name="T54" fmla="*/ 2147483647 w 475"/>
                <a:gd name="T55" fmla="*/ 2147483647 h 274"/>
                <a:gd name="T56" fmla="*/ 2147483647 w 475"/>
                <a:gd name="T57" fmla="*/ 2147483647 h 274"/>
                <a:gd name="T58" fmla="*/ 2147483647 w 475"/>
                <a:gd name="T59" fmla="*/ 2147483647 h 274"/>
                <a:gd name="T60" fmla="*/ 2147483647 w 475"/>
                <a:gd name="T61" fmla="*/ 2147483647 h 274"/>
                <a:gd name="T62" fmla="*/ 2147483647 w 475"/>
                <a:gd name="T63" fmla="*/ 2147483647 h 274"/>
                <a:gd name="T64" fmla="*/ 2147483647 w 475"/>
                <a:gd name="T65" fmla="*/ 2147483647 h 274"/>
                <a:gd name="T66" fmla="*/ 2147483647 w 475"/>
                <a:gd name="T67" fmla="*/ 2147483647 h 274"/>
                <a:gd name="T68" fmla="*/ 2147483647 w 475"/>
                <a:gd name="T69" fmla="*/ 2147483647 h 274"/>
                <a:gd name="T70" fmla="*/ 2147483647 w 475"/>
                <a:gd name="T71" fmla="*/ 2147483647 h 274"/>
                <a:gd name="T72" fmla="*/ 2147483647 w 475"/>
                <a:gd name="T73" fmla="*/ 2147483647 h 274"/>
                <a:gd name="T74" fmla="*/ 2147483647 w 475"/>
                <a:gd name="T75" fmla="*/ 2147483647 h 274"/>
                <a:gd name="T76" fmla="*/ 2147483647 w 475"/>
                <a:gd name="T77" fmla="*/ 2147483647 h 274"/>
                <a:gd name="T78" fmla="*/ 2147483647 w 475"/>
                <a:gd name="T79" fmla="*/ 2147483647 h 274"/>
                <a:gd name="T80" fmla="*/ 2147483647 w 475"/>
                <a:gd name="T81" fmla="*/ 2147483647 h 274"/>
                <a:gd name="T82" fmla="*/ 2147483647 w 475"/>
                <a:gd name="T83" fmla="*/ 2147483647 h 274"/>
                <a:gd name="T84" fmla="*/ 2147483647 w 475"/>
                <a:gd name="T85" fmla="*/ 2147483647 h 274"/>
                <a:gd name="T86" fmla="*/ 2147483647 w 475"/>
                <a:gd name="T87" fmla="*/ 2147483647 h 274"/>
                <a:gd name="T88" fmla="*/ 2147483647 w 475"/>
                <a:gd name="T89" fmla="*/ 2147483647 h 274"/>
                <a:gd name="T90" fmla="*/ 2147483647 w 475"/>
                <a:gd name="T91" fmla="*/ 2147483647 h 274"/>
                <a:gd name="T92" fmla="*/ 2147483647 w 475"/>
                <a:gd name="T93" fmla="*/ 2147483647 h 274"/>
                <a:gd name="T94" fmla="*/ 2147483647 w 475"/>
                <a:gd name="T95" fmla="*/ 2147483647 h 274"/>
                <a:gd name="T96" fmla="*/ 2147483647 w 475"/>
                <a:gd name="T97" fmla="*/ 2147483647 h 274"/>
                <a:gd name="T98" fmla="*/ 2147483647 w 475"/>
                <a:gd name="T99" fmla="*/ 2147483647 h 274"/>
                <a:gd name="T100" fmla="*/ 2147483647 w 475"/>
                <a:gd name="T101" fmla="*/ 2147483647 h 274"/>
                <a:gd name="T102" fmla="*/ 2147483647 w 475"/>
                <a:gd name="T103" fmla="*/ 2147483647 h 274"/>
                <a:gd name="T104" fmla="*/ 2147483647 w 475"/>
                <a:gd name="T105" fmla="*/ 2147483647 h 274"/>
                <a:gd name="T106" fmla="*/ 0 w 475"/>
                <a:gd name="T107" fmla="*/ 2147483647 h 2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5"/>
                <a:gd name="T163" fmla="*/ 0 h 274"/>
                <a:gd name="T164" fmla="*/ 475 w 475"/>
                <a:gd name="T165" fmla="*/ 274 h 2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5" h="274">
                  <a:moveTo>
                    <a:pt x="4" y="257"/>
                  </a:moveTo>
                  <a:lnTo>
                    <a:pt x="7" y="247"/>
                  </a:lnTo>
                  <a:lnTo>
                    <a:pt x="13" y="243"/>
                  </a:lnTo>
                  <a:lnTo>
                    <a:pt x="17" y="238"/>
                  </a:lnTo>
                  <a:lnTo>
                    <a:pt x="23" y="232"/>
                  </a:lnTo>
                  <a:lnTo>
                    <a:pt x="28" y="226"/>
                  </a:lnTo>
                  <a:lnTo>
                    <a:pt x="34" y="220"/>
                  </a:lnTo>
                  <a:lnTo>
                    <a:pt x="42" y="215"/>
                  </a:lnTo>
                  <a:lnTo>
                    <a:pt x="47" y="211"/>
                  </a:lnTo>
                  <a:lnTo>
                    <a:pt x="51" y="203"/>
                  </a:lnTo>
                  <a:lnTo>
                    <a:pt x="57" y="196"/>
                  </a:lnTo>
                  <a:lnTo>
                    <a:pt x="61" y="188"/>
                  </a:lnTo>
                  <a:lnTo>
                    <a:pt x="66" y="181"/>
                  </a:lnTo>
                  <a:lnTo>
                    <a:pt x="68" y="175"/>
                  </a:lnTo>
                  <a:lnTo>
                    <a:pt x="70" y="169"/>
                  </a:lnTo>
                  <a:lnTo>
                    <a:pt x="72" y="163"/>
                  </a:lnTo>
                  <a:lnTo>
                    <a:pt x="74" y="158"/>
                  </a:lnTo>
                  <a:lnTo>
                    <a:pt x="74" y="152"/>
                  </a:lnTo>
                  <a:lnTo>
                    <a:pt x="74" y="146"/>
                  </a:lnTo>
                  <a:lnTo>
                    <a:pt x="76" y="139"/>
                  </a:lnTo>
                  <a:lnTo>
                    <a:pt x="76" y="133"/>
                  </a:lnTo>
                  <a:lnTo>
                    <a:pt x="76" y="125"/>
                  </a:lnTo>
                  <a:lnTo>
                    <a:pt x="76" y="118"/>
                  </a:lnTo>
                  <a:lnTo>
                    <a:pt x="76" y="110"/>
                  </a:lnTo>
                  <a:lnTo>
                    <a:pt x="76" y="105"/>
                  </a:lnTo>
                  <a:lnTo>
                    <a:pt x="76" y="99"/>
                  </a:lnTo>
                  <a:lnTo>
                    <a:pt x="76" y="93"/>
                  </a:lnTo>
                  <a:lnTo>
                    <a:pt x="76" y="87"/>
                  </a:lnTo>
                  <a:lnTo>
                    <a:pt x="78" y="84"/>
                  </a:lnTo>
                  <a:lnTo>
                    <a:pt x="78" y="74"/>
                  </a:lnTo>
                  <a:lnTo>
                    <a:pt x="78" y="67"/>
                  </a:lnTo>
                  <a:lnTo>
                    <a:pt x="78" y="61"/>
                  </a:lnTo>
                  <a:lnTo>
                    <a:pt x="80" y="55"/>
                  </a:lnTo>
                  <a:lnTo>
                    <a:pt x="82" y="48"/>
                  </a:lnTo>
                  <a:lnTo>
                    <a:pt x="87" y="46"/>
                  </a:lnTo>
                  <a:lnTo>
                    <a:pt x="89" y="46"/>
                  </a:lnTo>
                  <a:lnTo>
                    <a:pt x="95" y="46"/>
                  </a:lnTo>
                  <a:lnTo>
                    <a:pt x="99" y="48"/>
                  </a:lnTo>
                  <a:lnTo>
                    <a:pt x="104" y="51"/>
                  </a:lnTo>
                  <a:lnTo>
                    <a:pt x="110" y="55"/>
                  </a:lnTo>
                  <a:lnTo>
                    <a:pt x="118" y="61"/>
                  </a:lnTo>
                  <a:lnTo>
                    <a:pt x="123" y="68"/>
                  </a:lnTo>
                  <a:lnTo>
                    <a:pt x="131" y="76"/>
                  </a:lnTo>
                  <a:lnTo>
                    <a:pt x="135" y="82"/>
                  </a:lnTo>
                  <a:lnTo>
                    <a:pt x="139" y="86"/>
                  </a:lnTo>
                  <a:lnTo>
                    <a:pt x="142" y="91"/>
                  </a:lnTo>
                  <a:lnTo>
                    <a:pt x="146" y="97"/>
                  </a:lnTo>
                  <a:lnTo>
                    <a:pt x="150" y="101"/>
                  </a:lnTo>
                  <a:lnTo>
                    <a:pt x="156" y="106"/>
                  </a:lnTo>
                  <a:lnTo>
                    <a:pt x="160" y="112"/>
                  </a:lnTo>
                  <a:lnTo>
                    <a:pt x="163" y="118"/>
                  </a:lnTo>
                  <a:lnTo>
                    <a:pt x="167" y="124"/>
                  </a:lnTo>
                  <a:lnTo>
                    <a:pt x="171" y="127"/>
                  </a:lnTo>
                  <a:lnTo>
                    <a:pt x="175" y="131"/>
                  </a:lnTo>
                  <a:lnTo>
                    <a:pt x="179" y="137"/>
                  </a:lnTo>
                  <a:lnTo>
                    <a:pt x="186" y="144"/>
                  </a:lnTo>
                  <a:lnTo>
                    <a:pt x="194" y="154"/>
                  </a:lnTo>
                  <a:lnTo>
                    <a:pt x="200" y="158"/>
                  </a:lnTo>
                  <a:lnTo>
                    <a:pt x="207" y="162"/>
                  </a:lnTo>
                  <a:lnTo>
                    <a:pt x="213" y="162"/>
                  </a:lnTo>
                  <a:lnTo>
                    <a:pt x="219" y="160"/>
                  </a:lnTo>
                  <a:lnTo>
                    <a:pt x="222" y="154"/>
                  </a:lnTo>
                  <a:lnTo>
                    <a:pt x="226" y="148"/>
                  </a:lnTo>
                  <a:lnTo>
                    <a:pt x="228" y="141"/>
                  </a:lnTo>
                  <a:lnTo>
                    <a:pt x="232" y="133"/>
                  </a:lnTo>
                  <a:lnTo>
                    <a:pt x="234" y="124"/>
                  </a:lnTo>
                  <a:lnTo>
                    <a:pt x="236" y="114"/>
                  </a:lnTo>
                  <a:lnTo>
                    <a:pt x="238" y="110"/>
                  </a:lnTo>
                  <a:lnTo>
                    <a:pt x="239" y="105"/>
                  </a:lnTo>
                  <a:lnTo>
                    <a:pt x="239" y="99"/>
                  </a:lnTo>
                  <a:lnTo>
                    <a:pt x="243" y="95"/>
                  </a:lnTo>
                  <a:lnTo>
                    <a:pt x="243" y="89"/>
                  </a:lnTo>
                  <a:lnTo>
                    <a:pt x="245" y="84"/>
                  </a:lnTo>
                  <a:lnTo>
                    <a:pt x="247" y="78"/>
                  </a:lnTo>
                  <a:lnTo>
                    <a:pt x="249" y="72"/>
                  </a:lnTo>
                  <a:lnTo>
                    <a:pt x="251" y="68"/>
                  </a:lnTo>
                  <a:lnTo>
                    <a:pt x="255" y="63"/>
                  </a:lnTo>
                  <a:lnTo>
                    <a:pt x="257" y="57"/>
                  </a:lnTo>
                  <a:lnTo>
                    <a:pt x="260" y="53"/>
                  </a:lnTo>
                  <a:lnTo>
                    <a:pt x="262" y="48"/>
                  </a:lnTo>
                  <a:lnTo>
                    <a:pt x="266" y="42"/>
                  </a:lnTo>
                  <a:lnTo>
                    <a:pt x="270" y="38"/>
                  </a:lnTo>
                  <a:lnTo>
                    <a:pt x="276" y="34"/>
                  </a:lnTo>
                  <a:lnTo>
                    <a:pt x="279" y="30"/>
                  </a:lnTo>
                  <a:lnTo>
                    <a:pt x="285" y="27"/>
                  </a:lnTo>
                  <a:lnTo>
                    <a:pt x="291" y="25"/>
                  </a:lnTo>
                  <a:lnTo>
                    <a:pt x="296" y="21"/>
                  </a:lnTo>
                  <a:lnTo>
                    <a:pt x="302" y="17"/>
                  </a:lnTo>
                  <a:lnTo>
                    <a:pt x="308" y="15"/>
                  </a:lnTo>
                  <a:lnTo>
                    <a:pt x="312" y="11"/>
                  </a:lnTo>
                  <a:lnTo>
                    <a:pt x="317" y="11"/>
                  </a:lnTo>
                  <a:lnTo>
                    <a:pt x="325" y="6"/>
                  </a:lnTo>
                  <a:lnTo>
                    <a:pt x="333" y="4"/>
                  </a:lnTo>
                  <a:lnTo>
                    <a:pt x="336" y="0"/>
                  </a:lnTo>
                  <a:lnTo>
                    <a:pt x="342" y="0"/>
                  </a:lnTo>
                  <a:lnTo>
                    <a:pt x="344" y="0"/>
                  </a:lnTo>
                  <a:lnTo>
                    <a:pt x="348" y="2"/>
                  </a:lnTo>
                  <a:lnTo>
                    <a:pt x="348" y="4"/>
                  </a:lnTo>
                  <a:lnTo>
                    <a:pt x="350" y="8"/>
                  </a:lnTo>
                  <a:lnTo>
                    <a:pt x="352" y="11"/>
                  </a:lnTo>
                  <a:lnTo>
                    <a:pt x="354" y="19"/>
                  </a:lnTo>
                  <a:lnTo>
                    <a:pt x="354" y="25"/>
                  </a:lnTo>
                  <a:lnTo>
                    <a:pt x="354" y="32"/>
                  </a:lnTo>
                  <a:lnTo>
                    <a:pt x="354" y="38"/>
                  </a:lnTo>
                  <a:lnTo>
                    <a:pt x="355" y="42"/>
                  </a:lnTo>
                  <a:lnTo>
                    <a:pt x="355" y="48"/>
                  </a:lnTo>
                  <a:lnTo>
                    <a:pt x="357" y="53"/>
                  </a:lnTo>
                  <a:lnTo>
                    <a:pt x="357" y="57"/>
                  </a:lnTo>
                  <a:lnTo>
                    <a:pt x="357" y="63"/>
                  </a:lnTo>
                  <a:lnTo>
                    <a:pt x="357" y="68"/>
                  </a:lnTo>
                  <a:lnTo>
                    <a:pt x="359" y="72"/>
                  </a:lnTo>
                  <a:lnTo>
                    <a:pt x="361" y="80"/>
                  </a:lnTo>
                  <a:lnTo>
                    <a:pt x="363" y="86"/>
                  </a:lnTo>
                  <a:lnTo>
                    <a:pt x="365" y="91"/>
                  </a:lnTo>
                  <a:lnTo>
                    <a:pt x="369" y="95"/>
                  </a:lnTo>
                  <a:lnTo>
                    <a:pt x="371" y="97"/>
                  </a:lnTo>
                  <a:lnTo>
                    <a:pt x="374" y="99"/>
                  </a:lnTo>
                  <a:lnTo>
                    <a:pt x="380" y="99"/>
                  </a:lnTo>
                  <a:lnTo>
                    <a:pt x="386" y="95"/>
                  </a:lnTo>
                  <a:lnTo>
                    <a:pt x="390" y="91"/>
                  </a:lnTo>
                  <a:lnTo>
                    <a:pt x="392" y="86"/>
                  </a:lnTo>
                  <a:lnTo>
                    <a:pt x="393" y="80"/>
                  </a:lnTo>
                  <a:lnTo>
                    <a:pt x="397" y="74"/>
                  </a:lnTo>
                  <a:lnTo>
                    <a:pt x="399" y="67"/>
                  </a:lnTo>
                  <a:lnTo>
                    <a:pt x="401" y="59"/>
                  </a:lnTo>
                  <a:lnTo>
                    <a:pt x="403" y="51"/>
                  </a:lnTo>
                  <a:lnTo>
                    <a:pt x="405" y="46"/>
                  </a:lnTo>
                  <a:lnTo>
                    <a:pt x="405" y="38"/>
                  </a:lnTo>
                  <a:lnTo>
                    <a:pt x="407" y="32"/>
                  </a:lnTo>
                  <a:lnTo>
                    <a:pt x="411" y="25"/>
                  </a:lnTo>
                  <a:lnTo>
                    <a:pt x="412" y="21"/>
                  </a:lnTo>
                  <a:lnTo>
                    <a:pt x="414" y="15"/>
                  </a:lnTo>
                  <a:lnTo>
                    <a:pt x="416" y="11"/>
                  </a:lnTo>
                  <a:lnTo>
                    <a:pt x="418" y="9"/>
                  </a:lnTo>
                  <a:lnTo>
                    <a:pt x="422" y="8"/>
                  </a:lnTo>
                  <a:lnTo>
                    <a:pt x="430" y="6"/>
                  </a:lnTo>
                  <a:lnTo>
                    <a:pt x="439" y="11"/>
                  </a:lnTo>
                  <a:lnTo>
                    <a:pt x="447" y="17"/>
                  </a:lnTo>
                  <a:lnTo>
                    <a:pt x="456" y="27"/>
                  </a:lnTo>
                  <a:lnTo>
                    <a:pt x="460" y="30"/>
                  </a:lnTo>
                  <a:lnTo>
                    <a:pt x="462" y="36"/>
                  </a:lnTo>
                  <a:lnTo>
                    <a:pt x="466" y="42"/>
                  </a:lnTo>
                  <a:lnTo>
                    <a:pt x="470" y="48"/>
                  </a:lnTo>
                  <a:lnTo>
                    <a:pt x="473" y="55"/>
                  </a:lnTo>
                  <a:lnTo>
                    <a:pt x="475" y="63"/>
                  </a:lnTo>
                  <a:lnTo>
                    <a:pt x="473" y="68"/>
                  </a:lnTo>
                  <a:lnTo>
                    <a:pt x="468" y="68"/>
                  </a:lnTo>
                  <a:lnTo>
                    <a:pt x="458" y="65"/>
                  </a:lnTo>
                  <a:lnTo>
                    <a:pt x="452" y="61"/>
                  </a:lnTo>
                  <a:lnTo>
                    <a:pt x="447" y="57"/>
                  </a:lnTo>
                  <a:lnTo>
                    <a:pt x="441" y="55"/>
                  </a:lnTo>
                  <a:lnTo>
                    <a:pt x="437" y="53"/>
                  </a:lnTo>
                  <a:lnTo>
                    <a:pt x="435" y="55"/>
                  </a:lnTo>
                  <a:lnTo>
                    <a:pt x="433" y="55"/>
                  </a:lnTo>
                  <a:lnTo>
                    <a:pt x="433" y="59"/>
                  </a:lnTo>
                  <a:lnTo>
                    <a:pt x="432" y="63"/>
                  </a:lnTo>
                  <a:lnTo>
                    <a:pt x="432" y="68"/>
                  </a:lnTo>
                  <a:lnTo>
                    <a:pt x="432" y="72"/>
                  </a:lnTo>
                  <a:lnTo>
                    <a:pt x="430" y="80"/>
                  </a:lnTo>
                  <a:lnTo>
                    <a:pt x="428" y="86"/>
                  </a:lnTo>
                  <a:lnTo>
                    <a:pt x="428" y="93"/>
                  </a:lnTo>
                  <a:lnTo>
                    <a:pt x="424" y="99"/>
                  </a:lnTo>
                  <a:lnTo>
                    <a:pt x="422" y="106"/>
                  </a:lnTo>
                  <a:lnTo>
                    <a:pt x="418" y="112"/>
                  </a:lnTo>
                  <a:lnTo>
                    <a:pt x="416" y="120"/>
                  </a:lnTo>
                  <a:lnTo>
                    <a:pt x="412" y="124"/>
                  </a:lnTo>
                  <a:lnTo>
                    <a:pt x="407" y="129"/>
                  </a:lnTo>
                  <a:lnTo>
                    <a:pt x="403" y="133"/>
                  </a:lnTo>
                  <a:lnTo>
                    <a:pt x="397" y="137"/>
                  </a:lnTo>
                  <a:lnTo>
                    <a:pt x="392" y="139"/>
                  </a:lnTo>
                  <a:lnTo>
                    <a:pt x="386" y="139"/>
                  </a:lnTo>
                  <a:lnTo>
                    <a:pt x="378" y="139"/>
                  </a:lnTo>
                  <a:lnTo>
                    <a:pt x="371" y="137"/>
                  </a:lnTo>
                  <a:lnTo>
                    <a:pt x="361" y="131"/>
                  </a:lnTo>
                  <a:lnTo>
                    <a:pt x="355" y="127"/>
                  </a:lnTo>
                  <a:lnTo>
                    <a:pt x="350" y="122"/>
                  </a:lnTo>
                  <a:lnTo>
                    <a:pt x="346" y="116"/>
                  </a:lnTo>
                  <a:lnTo>
                    <a:pt x="342" y="110"/>
                  </a:lnTo>
                  <a:lnTo>
                    <a:pt x="340" y="105"/>
                  </a:lnTo>
                  <a:lnTo>
                    <a:pt x="336" y="99"/>
                  </a:lnTo>
                  <a:lnTo>
                    <a:pt x="335" y="93"/>
                  </a:lnTo>
                  <a:lnTo>
                    <a:pt x="333" y="87"/>
                  </a:lnTo>
                  <a:lnTo>
                    <a:pt x="331" y="82"/>
                  </a:lnTo>
                  <a:lnTo>
                    <a:pt x="329" y="76"/>
                  </a:lnTo>
                  <a:lnTo>
                    <a:pt x="325" y="70"/>
                  </a:lnTo>
                  <a:lnTo>
                    <a:pt x="321" y="67"/>
                  </a:lnTo>
                  <a:lnTo>
                    <a:pt x="317" y="63"/>
                  </a:lnTo>
                  <a:lnTo>
                    <a:pt x="314" y="59"/>
                  </a:lnTo>
                  <a:lnTo>
                    <a:pt x="308" y="57"/>
                  </a:lnTo>
                  <a:lnTo>
                    <a:pt x="300" y="55"/>
                  </a:lnTo>
                  <a:lnTo>
                    <a:pt x="296" y="59"/>
                  </a:lnTo>
                  <a:lnTo>
                    <a:pt x="291" y="65"/>
                  </a:lnTo>
                  <a:lnTo>
                    <a:pt x="287" y="72"/>
                  </a:lnTo>
                  <a:lnTo>
                    <a:pt x="285" y="76"/>
                  </a:lnTo>
                  <a:lnTo>
                    <a:pt x="283" y="82"/>
                  </a:lnTo>
                  <a:lnTo>
                    <a:pt x="281" y="87"/>
                  </a:lnTo>
                  <a:lnTo>
                    <a:pt x="279" y="93"/>
                  </a:lnTo>
                  <a:lnTo>
                    <a:pt x="277" y="99"/>
                  </a:lnTo>
                  <a:lnTo>
                    <a:pt x="276" y="106"/>
                  </a:lnTo>
                  <a:lnTo>
                    <a:pt x="274" y="112"/>
                  </a:lnTo>
                  <a:lnTo>
                    <a:pt x="274" y="120"/>
                  </a:lnTo>
                  <a:lnTo>
                    <a:pt x="270" y="127"/>
                  </a:lnTo>
                  <a:lnTo>
                    <a:pt x="268" y="133"/>
                  </a:lnTo>
                  <a:lnTo>
                    <a:pt x="266" y="141"/>
                  </a:lnTo>
                  <a:lnTo>
                    <a:pt x="264" y="146"/>
                  </a:lnTo>
                  <a:lnTo>
                    <a:pt x="262" y="154"/>
                  </a:lnTo>
                  <a:lnTo>
                    <a:pt x="260" y="160"/>
                  </a:lnTo>
                  <a:lnTo>
                    <a:pt x="260" y="165"/>
                  </a:lnTo>
                  <a:lnTo>
                    <a:pt x="258" y="171"/>
                  </a:lnTo>
                  <a:lnTo>
                    <a:pt x="255" y="177"/>
                  </a:lnTo>
                  <a:lnTo>
                    <a:pt x="253" y="182"/>
                  </a:lnTo>
                  <a:lnTo>
                    <a:pt x="249" y="186"/>
                  </a:lnTo>
                  <a:lnTo>
                    <a:pt x="247" y="190"/>
                  </a:lnTo>
                  <a:lnTo>
                    <a:pt x="241" y="196"/>
                  </a:lnTo>
                  <a:lnTo>
                    <a:pt x="234" y="200"/>
                  </a:lnTo>
                  <a:lnTo>
                    <a:pt x="226" y="200"/>
                  </a:lnTo>
                  <a:lnTo>
                    <a:pt x="219" y="198"/>
                  </a:lnTo>
                  <a:lnTo>
                    <a:pt x="211" y="194"/>
                  </a:lnTo>
                  <a:lnTo>
                    <a:pt x="203" y="188"/>
                  </a:lnTo>
                  <a:lnTo>
                    <a:pt x="196" y="181"/>
                  </a:lnTo>
                  <a:lnTo>
                    <a:pt x="188" y="171"/>
                  </a:lnTo>
                  <a:lnTo>
                    <a:pt x="181" y="163"/>
                  </a:lnTo>
                  <a:lnTo>
                    <a:pt x="173" y="154"/>
                  </a:lnTo>
                  <a:lnTo>
                    <a:pt x="169" y="148"/>
                  </a:lnTo>
                  <a:lnTo>
                    <a:pt x="165" y="143"/>
                  </a:lnTo>
                  <a:lnTo>
                    <a:pt x="160" y="139"/>
                  </a:lnTo>
                  <a:lnTo>
                    <a:pt x="158" y="135"/>
                  </a:lnTo>
                  <a:lnTo>
                    <a:pt x="150" y="127"/>
                  </a:lnTo>
                  <a:lnTo>
                    <a:pt x="144" y="120"/>
                  </a:lnTo>
                  <a:lnTo>
                    <a:pt x="137" y="112"/>
                  </a:lnTo>
                  <a:lnTo>
                    <a:pt x="131" y="108"/>
                  </a:lnTo>
                  <a:lnTo>
                    <a:pt x="125" y="106"/>
                  </a:lnTo>
                  <a:lnTo>
                    <a:pt x="122" y="106"/>
                  </a:lnTo>
                  <a:lnTo>
                    <a:pt x="116" y="108"/>
                  </a:lnTo>
                  <a:lnTo>
                    <a:pt x="112" y="112"/>
                  </a:lnTo>
                  <a:lnTo>
                    <a:pt x="110" y="118"/>
                  </a:lnTo>
                  <a:lnTo>
                    <a:pt x="106" y="127"/>
                  </a:lnTo>
                  <a:lnTo>
                    <a:pt x="104" y="129"/>
                  </a:lnTo>
                  <a:lnTo>
                    <a:pt x="104" y="135"/>
                  </a:lnTo>
                  <a:lnTo>
                    <a:pt x="103" y="141"/>
                  </a:lnTo>
                  <a:lnTo>
                    <a:pt x="103" y="144"/>
                  </a:lnTo>
                  <a:lnTo>
                    <a:pt x="103" y="150"/>
                  </a:lnTo>
                  <a:lnTo>
                    <a:pt x="103" y="156"/>
                  </a:lnTo>
                  <a:lnTo>
                    <a:pt x="101" y="162"/>
                  </a:lnTo>
                  <a:lnTo>
                    <a:pt x="101" y="169"/>
                  </a:lnTo>
                  <a:lnTo>
                    <a:pt x="99" y="173"/>
                  </a:lnTo>
                  <a:lnTo>
                    <a:pt x="99" y="179"/>
                  </a:lnTo>
                  <a:lnTo>
                    <a:pt x="97" y="186"/>
                  </a:lnTo>
                  <a:lnTo>
                    <a:pt x="97" y="192"/>
                  </a:lnTo>
                  <a:lnTo>
                    <a:pt x="95" y="198"/>
                  </a:lnTo>
                  <a:lnTo>
                    <a:pt x="93" y="203"/>
                  </a:lnTo>
                  <a:lnTo>
                    <a:pt x="91" y="209"/>
                  </a:lnTo>
                  <a:lnTo>
                    <a:pt x="91" y="215"/>
                  </a:lnTo>
                  <a:lnTo>
                    <a:pt x="89" y="219"/>
                  </a:lnTo>
                  <a:lnTo>
                    <a:pt x="85" y="224"/>
                  </a:lnTo>
                  <a:lnTo>
                    <a:pt x="84" y="230"/>
                  </a:lnTo>
                  <a:lnTo>
                    <a:pt x="82" y="234"/>
                  </a:lnTo>
                  <a:lnTo>
                    <a:pt x="74" y="243"/>
                  </a:lnTo>
                  <a:lnTo>
                    <a:pt x="68" y="251"/>
                  </a:lnTo>
                  <a:lnTo>
                    <a:pt x="59" y="255"/>
                  </a:lnTo>
                  <a:lnTo>
                    <a:pt x="51" y="260"/>
                  </a:lnTo>
                  <a:lnTo>
                    <a:pt x="44" y="264"/>
                  </a:lnTo>
                  <a:lnTo>
                    <a:pt x="36" y="268"/>
                  </a:lnTo>
                  <a:lnTo>
                    <a:pt x="28" y="270"/>
                  </a:lnTo>
                  <a:lnTo>
                    <a:pt x="23" y="272"/>
                  </a:lnTo>
                  <a:lnTo>
                    <a:pt x="17" y="274"/>
                  </a:lnTo>
                  <a:lnTo>
                    <a:pt x="13" y="274"/>
                  </a:lnTo>
                  <a:lnTo>
                    <a:pt x="4" y="272"/>
                  </a:lnTo>
                  <a:lnTo>
                    <a:pt x="0" y="268"/>
                  </a:lnTo>
                  <a:lnTo>
                    <a:pt x="0" y="262"/>
                  </a:lnTo>
                  <a:lnTo>
                    <a:pt x="4" y="257"/>
                  </a:lnTo>
                  <a:close/>
                </a:path>
              </a:pathLst>
            </a:custGeom>
            <a:solidFill>
              <a:srgbClr val="E34200"/>
            </a:solidFill>
            <a:ln w="9525">
              <a:noFill/>
              <a:round/>
              <a:headEnd/>
              <a:tailEnd/>
            </a:ln>
          </p:spPr>
          <p:txBody>
            <a:bodyPr/>
            <a:lstStyle/>
            <a:p>
              <a:endParaRPr lang="zh-CN" altLang="en-US">
                <a:latin typeface="Huawei Sans" panose="020C0503030203020204" pitchFamily="34" charset="0"/>
                <a:cs typeface="Huawei Sans" panose="020C0503030203020204" pitchFamily="34" charset="0"/>
                <a:sym typeface="+mn-lt"/>
              </a:endParaRPr>
            </a:p>
          </p:txBody>
        </p:sp>
        <p:sp>
          <p:nvSpPr>
            <p:cNvPr id="21" name="Freeform 22"/>
            <p:cNvSpPr>
              <a:spLocks/>
            </p:cNvSpPr>
            <p:nvPr/>
          </p:nvSpPr>
          <p:spPr bwMode="auto">
            <a:xfrm>
              <a:off x="1763688" y="3593644"/>
              <a:ext cx="84369" cy="150309"/>
            </a:xfrm>
            <a:custGeom>
              <a:avLst/>
              <a:gdLst>
                <a:gd name="T0" fmla="*/ 2147483647 w 238"/>
                <a:gd name="T1" fmla="*/ 2147483647 h 424"/>
                <a:gd name="T2" fmla="*/ 2147483647 w 238"/>
                <a:gd name="T3" fmla="*/ 2147483647 h 424"/>
                <a:gd name="T4" fmla="*/ 2147483647 w 238"/>
                <a:gd name="T5" fmla="*/ 2147483647 h 424"/>
                <a:gd name="T6" fmla="*/ 2147483647 w 238"/>
                <a:gd name="T7" fmla="*/ 2147483647 h 424"/>
                <a:gd name="T8" fmla="*/ 2147483647 w 238"/>
                <a:gd name="T9" fmla="*/ 2147483647 h 424"/>
                <a:gd name="T10" fmla="*/ 2147483647 w 238"/>
                <a:gd name="T11" fmla="*/ 2147483647 h 424"/>
                <a:gd name="T12" fmla="*/ 2147483647 w 238"/>
                <a:gd name="T13" fmla="*/ 2147483647 h 424"/>
                <a:gd name="T14" fmla="*/ 2147483647 w 238"/>
                <a:gd name="T15" fmla="*/ 2147483647 h 424"/>
                <a:gd name="T16" fmla="*/ 2147483647 w 238"/>
                <a:gd name="T17" fmla="*/ 2147483647 h 424"/>
                <a:gd name="T18" fmla="*/ 2147483647 w 238"/>
                <a:gd name="T19" fmla="*/ 2147483647 h 424"/>
                <a:gd name="T20" fmla="*/ 2147483647 w 238"/>
                <a:gd name="T21" fmla="*/ 2147483647 h 424"/>
                <a:gd name="T22" fmla="*/ 2147483647 w 238"/>
                <a:gd name="T23" fmla="*/ 2147483647 h 424"/>
                <a:gd name="T24" fmla="*/ 2147483647 w 238"/>
                <a:gd name="T25" fmla="*/ 2147483647 h 424"/>
                <a:gd name="T26" fmla="*/ 2147483647 w 238"/>
                <a:gd name="T27" fmla="*/ 2147483647 h 424"/>
                <a:gd name="T28" fmla="*/ 2147483647 w 238"/>
                <a:gd name="T29" fmla="*/ 2147483647 h 424"/>
                <a:gd name="T30" fmla="*/ 2147483647 w 238"/>
                <a:gd name="T31" fmla="*/ 2147483647 h 424"/>
                <a:gd name="T32" fmla="*/ 2147483647 w 238"/>
                <a:gd name="T33" fmla="*/ 2147483647 h 424"/>
                <a:gd name="T34" fmla="*/ 2147483647 w 238"/>
                <a:gd name="T35" fmla="*/ 2147483647 h 424"/>
                <a:gd name="T36" fmla="*/ 2147483647 w 238"/>
                <a:gd name="T37" fmla="*/ 2147483647 h 424"/>
                <a:gd name="T38" fmla="*/ 2147483647 w 238"/>
                <a:gd name="T39" fmla="*/ 2147483647 h 424"/>
                <a:gd name="T40" fmla="*/ 2147483647 w 238"/>
                <a:gd name="T41" fmla="*/ 2147483647 h 424"/>
                <a:gd name="T42" fmla="*/ 2147483647 w 238"/>
                <a:gd name="T43" fmla="*/ 2147483647 h 424"/>
                <a:gd name="T44" fmla="*/ 2147483647 w 238"/>
                <a:gd name="T45" fmla="*/ 2147483647 h 424"/>
                <a:gd name="T46" fmla="*/ 2147483647 w 238"/>
                <a:gd name="T47" fmla="*/ 2147483647 h 424"/>
                <a:gd name="T48" fmla="*/ 2147483647 w 238"/>
                <a:gd name="T49" fmla="*/ 2147483647 h 424"/>
                <a:gd name="T50" fmla="*/ 2147483647 w 238"/>
                <a:gd name="T51" fmla="*/ 2147483647 h 424"/>
                <a:gd name="T52" fmla="*/ 2147483647 w 238"/>
                <a:gd name="T53" fmla="*/ 2147483647 h 424"/>
                <a:gd name="T54" fmla="*/ 2147483647 w 238"/>
                <a:gd name="T55" fmla="*/ 2147483647 h 424"/>
                <a:gd name="T56" fmla="*/ 2147483647 w 238"/>
                <a:gd name="T57" fmla="*/ 2147483647 h 424"/>
                <a:gd name="T58" fmla="*/ 2147483647 w 238"/>
                <a:gd name="T59" fmla="*/ 2147483647 h 424"/>
                <a:gd name="T60" fmla="*/ 2147483647 w 238"/>
                <a:gd name="T61" fmla="*/ 2147483647 h 424"/>
                <a:gd name="T62" fmla="*/ 2147483647 w 238"/>
                <a:gd name="T63" fmla="*/ 2147483647 h 424"/>
                <a:gd name="T64" fmla="*/ 2147483647 w 238"/>
                <a:gd name="T65" fmla="*/ 2147483647 h 424"/>
                <a:gd name="T66" fmla="*/ 2147483647 w 238"/>
                <a:gd name="T67" fmla="*/ 2147483647 h 424"/>
                <a:gd name="T68" fmla="*/ 2147483647 w 238"/>
                <a:gd name="T69" fmla="*/ 2147483647 h 424"/>
                <a:gd name="T70" fmla="*/ 2147483647 w 238"/>
                <a:gd name="T71" fmla="*/ 2147483647 h 424"/>
                <a:gd name="T72" fmla="*/ 2147483647 w 238"/>
                <a:gd name="T73" fmla="*/ 2147483647 h 424"/>
                <a:gd name="T74" fmla="*/ 2147483647 w 238"/>
                <a:gd name="T75" fmla="*/ 2147483647 h 424"/>
                <a:gd name="T76" fmla="*/ 2147483647 w 238"/>
                <a:gd name="T77" fmla="*/ 2147483647 h 424"/>
                <a:gd name="T78" fmla="*/ 2147483647 w 238"/>
                <a:gd name="T79" fmla="*/ 2147483647 h 424"/>
                <a:gd name="T80" fmla="*/ 2147483647 w 238"/>
                <a:gd name="T81" fmla="*/ 2147483647 h 424"/>
                <a:gd name="T82" fmla="*/ 2147483647 w 238"/>
                <a:gd name="T83" fmla="*/ 2147483647 h 424"/>
                <a:gd name="T84" fmla="*/ 2147483647 w 238"/>
                <a:gd name="T85" fmla="*/ 2147483647 h 424"/>
                <a:gd name="T86" fmla="*/ 2147483647 w 238"/>
                <a:gd name="T87" fmla="*/ 2147483647 h 424"/>
                <a:gd name="T88" fmla="*/ 2147483647 w 238"/>
                <a:gd name="T89" fmla="*/ 2147483647 h 424"/>
                <a:gd name="T90" fmla="*/ 2147483647 w 238"/>
                <a:gd name="T91" fmla="*/ 2147483647 h 424"/>
                <a:gd name="T92" fmla="*/ 2147483647 w 238"/>
                <a:gd name="T93" fmla="*/ 2147483647 h 424"/>
                <a:gd name="T94" fmla="*/ 2147483647 w 238"/>
                <a:gd name="T95" fmla="*/ 2147483647 h 424"/>
                <a:gd name="T96" fmla="*/ 2147483647 w 238"/>
                <a:gd name="T97" fmla="*/ 2147483647 h 424"/>
                <a:gd name="T98" fmla="*/ 2147483647 w 238"/>
                <a:gd name="T99" fmla="*/ 2147483647 h 424"/>
                <a:gd name="T100" fmla="*/ 2147483647 w 238"/>
                <a:gd name="T101" fmla="*/ 2147483647 h 424"/>
                <a:gd name="T102" fmla="*/ 2147483647 w 238"/>
                <a:gd name="T103" fmla="*/ 2147483647 h 424"/>
                <a:gd name="T104" fmla="*/ 2147483647 w 238"/>
                <a:gd name="T105" fmla="*/ 2147483647 h 424"/>
                <a:gd name="T106" fmla="*/ 2147483647 w 238"/>
                <a:gd name="T107" fmla="*/ 2147483647 h 424"/>
                <a:gd name="T108" fmla="*/ 2147483647 w 238"/>
                <a:gd name="T109" fmla="*/ 2147483647 h 424"/>
                <a:gd name="T110" fmla="*/ 2147483647 w 238"/>
                <a:gd name="T111" fmla="*/ 2147483647 h 424"/>
                <a:gd name="T112" fmla="*/ 2147483647 w 238"/>
                <a:gd name="T113" fmla="*/ 2147483647 h 424"/>
                <a:gd name="T114" fmla="*/ 2147483647 w 238"/>
                <a:gd name="T115" fmla="*/ 2147483647 h 424"/>
                <a:gd name="T116" fmla="*/ 2147483647 w 238"/>
                <a:gd name="T117" fmla="*/ 2147483647 h 424"/>
                <a:gd name="T118" fmla="*/ 2147483647 w 238"/>
                <a:gd name="T119" fmla="*/ 2147483647 h 424"/>
                <a:gd name="T120" fmla="*/ 2147483647 w 238"/>
                <a:gd name="T121" fmla="*/ 2147483647 h 424"/>
                <a:gd name="T122" fmla="*/ 0 w 238"/>
                <a:gd name="T123" fmla="*/ 2147483647 h 4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8"/>
                <a:gd name="T187" fmla="*/ 0 h 424"/>
                <a:gd name="T188" fmla="*/ 238 w 238"/>
                <a:gd name="T189" fmla="*/ 424 h 4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8" h="424">
                  <a:moveTo>
                    <a:pt x="6" y="93"/>
                  </a:moveTo>
                  <a:lnTo>
                    <a:pt x="9" y="91"/>
                  </a:lnTo>
                  <a:lnTo>
                    <a:pt x="15" y="91"/>
                  </a:lnTo>
                  <a:lnTo>
                    <a:pt x="21" y="89"/>
                  </a:lnTo>
                  <a:lnTo>
                    <a:pt x="26" y="89"/>
                  </a:lnTo>
                  <a:lnTo>
                    <a:pt x="30" y="87"/>
                  </a:lnTo>
                  <a:lnTo>
                    <a:pt x="36" y="87"/>
                  </a:lnTo>
                  <a:lnTo>
                    <a:pt x="40" y="86"/>
                  </a:lnTo>
                  <a:lnTo>
                    <a:pt x="46" y="84"/>
                  </a:lnTo>
                  <a:lnTo>
                    <a:pt x="53" y="78"/>
                  </a:lnTo>
                  <a:lnTo>
                    <a:pt x="57" y="70"/>
                  </a:lnTo>
                  <a:lnTo>
                    <a:pt x="59" y="65"/>
                  </a:lnTo>
                  <a:lnTo>
                    <a:pt x="61" y="59"/>
                  </a:lnTo>
                  <a:lnTo>
                    <a:pt x="61" y="51"/>
                  </a:lnTo>
                  <a:lnTo>
                    <a:pt x="61" y="44"/>
                  </a:lnTo>
                  <a:lnTo>
                    <a:pt x="61" y="34"/>
                  </a:lnTo>
                  <a:lnTo>
                    <a:pt x="63" y="25"/>
                  </a:lnTo>
                  <a:lnTo>
                    <a:pt x="65" y="17"/>
                  </a:lnTo>
                  <a:lnTo>
                    <a:pt x="70" y="11"/>
                  </a:lnTo>
                  <a:lnTo>
                    <a:pt x="76" y="6"/>
                  </a:lnTo>
                  <a:lnTo>
                    <a:pt x="82" y="4"/>
                  </a:lnTo>
                  <a:lnTo>
                    <a:pt x="89" y="0"/>
                  </a:lnTo>
                  <a:lnTo>
                    <a:pt x="99" y="2"/>
                  </a:lnTo>
                  <a:lnTo>
                    <a:pt x="106" y="2"/>
                  </a:lnTo>
                  <a:lnTo>
                    <a:pt x="116" y="4"/>
                  </a:lnTo>
                  <a:lnTo>
                    <a:pt x="122" y="6"/>
                  </a:lnTo>
                  <a:lnTo>
                    <a:pt x="127" y="10"/>
                  </a:lnTo>
                  <a:lnTo>
                    <a:pt x="133" y="13"/>
                  </a:lnTo>
                  <a:lnTo>
                    <a:pt x="139" y="17"/>
                  </a:lnTo>
                  <a:lnTo>
                    <a:pt x="142" y="21"/>
                  </a:lnTo>
                  <a:lnTo>
                    <a:pt x="148" y="27"/>
                  </a:lnTo>
                  <a:lnTo>
                    <a:pt x="154" y="32"/>
                  </a:lnTo>
                  <a:lnTo>
                    <a:pt x="160" y="38"/>
                  </a:lnTo>
                  <a:lnTo>
                    <a:pt x="165" y="46"/>
                  </a:lnTo>
                  <a:lnTo>
                    <a:pt x="171" y="53"/>
                  </a:lnTo>
                  <a:lnTo>
                    <a:pt x="177" y="63"/>
                  </a:lnTo>
                  <a:lnTo>
                    <a:pt x="182" y="72"/>
                  </a:lnTo>
                  <a:lnTo>
                    <a:pt x="186" y="80"/>
                  </a:lnTo>
                  <a:lnTo>
                    <a:pt x="192" y="91"/>
                  </a:lnTo>
                  <a:lnTo>
                    <a:pt x="194" y="95"/>
                  </a:lnTo>
                  <a:lnTo>
                    <a:pt x="196" y="99"/>
                  </a:lnTo>
                  <a:lnTo>
                    <a:pt x="198" y="105"/>
                  </a:lnTo>
                  <a:lnTo>
                    <a:pt x="201" y="110"/>
                  </a:lnTo>
                  <a:lnTo>
                    <a:pt x="203" y="114"/>
                  </a:lnTo>
                  <a:lnTo>
                    <a:pt x="205" y="120"/>
                  </a:lnTo>
                  <a:lnTo>
                    <a:pt x="207" y="126"/>
                  </a:lnTo>
                  <a:lnTo>
                    <a:pt x="209" y="131"/>
                  </a:lnTo>
                  <a:lnTo>
                    <a:pt x="211" y="135"/>
                  </a:lnTo>
                  <a:lnTo>
                    <a:pt x="213" y="141"/>
                  </a:lnTo>
                  <a:lnTo>
                    <a:pt x="215" y="146"/>
                  </a:lnTo>
                  <a:lnTo>
                    <a:pt x="217" y="152"/>
                  </a:lnTo>
                  <a:lnTo>
                    <a:pt x="219" y="156"/>
                  </a:lnTo>
                  <a:lnTo>
                    <a:pt x="220" y="162"/>
                  </a:lnTo>
                  <a:lnTo>
                    <a:pt x="220" y="167"/>
                  </a:lnTo>
                  <a:lnTo>
                    <a:pt x="222" y="173"/>
                  </a:lnTo>
                  <a:lnTo>
                    <a:pt x="224" y="179"/>
                  </a:lnTo>
                  <a:lnTo>
                    <a:pt x="224" y="183"/>
                  </a:lnTo>
                  <a:lnTo>
                    <a:pt x="226" y="188"/>
                  </a:lnTo>
                  <a:lnTo>
                    <a:pt x="228" y="194"/>
                  </a:lnTo>
                  <a:lnTo>
                    <a:pt x="228" y="200"/>
                  </a:lnTo>
                  <a:lnTo>
                    <a:pt x="230" y="205"/>
                  </a:lnTo>
                  <a:lnTo>
                    <a:pt x="230" y="211"/>
                  </a:lnTo>
                  <a:lnTo>
                    <a:pt x="232" y="215"/>
                  </a:lnTo>
                  <a:lnTo>
                    <a:pt x="232" y="221"/>
                  </a:lnTo>
                  <a:lnTo>
                    <a:pt x="234" y="226"/>
                  </a:lnTo>
                  <a:lnTo>
                    <a:pt x="234" y="232"/>
                  </a:lnTo>
                  <a:lnTo>
                    <a:pt x="236" y="238"/>
                  </a:lnTo>
                  <a:lnTo>
                    <a:pt x="236" y="241"/>
                  </a:lnTo>
                  <a:lnTo>
                    <a:pt x="236" y="247"/>
                  </a:lnTo>
                  <a:lnTo>
                    <a:pt x="236" y="251"/>
                  </a:lnTo>
                  <a:lnTo>
                    <a:pt x="238" y="257"/>
                  </a:lnTo>
                  <a:lnTo>
                    <a:pt x="238" y="260"/>
                  </a:lnTo>
                  <a:lnTo>
                    <a:pt x="238" y="266"/>
                  </a:lnTo>
                  <a:lnTo>
                    <a:pt x="238" y="272"/>
                  </a:lnTo>
                  <a:lnTo>
                    <a:pt x="238" y="278"/>
                  </a:lnTo>
                  <a:lnTo>
                    <a:pt x="238" y="285"/>
                  </a:lnTo>
                  <a:lnTo>
                    <a:pt x="238" y="297"/>
                  </a:lnTo>
                  <a:lnTo>
                    <a:pt x="236" y="300"/>
                  </a:lnTo>
                  <a:lnTo>
                    <a:pt x="236" y="306"/>
                  </a:lnTo>
                  <a:lnTo>
                    <a:pt x="236" y="310"/>
                  </a:lnTo>
                  <a:lnTo>
                    <a:pt x="236" y="316"/>
                  </a:lnTo>
                  <a:lnTo>
                    <a:pt x="234" y="325"/>
                  </a:lnTo>
                  <a:lnTo>
                    <a:pt x="232" y="333"/>
                  </a:lnTo>
                  <a:lnTo>
                    <a:pt x="230" y="342"/>
                  </a:lnTo>
                  <a:lnTo>
                    <a:pt x="228" y="350"/>
                  </a:lnTo>
                  <a:lnTo>
                    <a:pt x="226" y="355"/>
                  </a:lnTo>
                  <a:lnTo>
                    <a:pt x="224" y="365"/>
                  </a:lnTo>
                  <a:lnTo>
                    <a:pt x="220" y="371"/>
                  </a:lnTo>
                  <a:lnTo>
                    <a:pt x="217" y="378"/>
                  </a:lnTo>
                  <a:lnTo>
                    <a:pt x="213" y="384"/>
                  </a:lnTo>
                  <a:lnTo>
                    <a:pt x="209" y="390"/>
                  </a:lnTo>
                  <a:lnTo>
                    <a:pt x="205" y="394"/>
                  </a:lnTo>
                  <a:lnTo>
                    <a:pt x="201" y="399"/>
                  </a:lnTo>
                  <a:lnTo>
                    <a:pt x="194" y="407"/>
                  </a:lnTo>
                  <a:lnTo>
                    <a:pt x="186" y="414"/>
                  </a:lnTo>
                  <a:lnTo>
                    <a:pt x="179" y="416"/>
                  </a:lnTo>
                  <a:lnTo>
                    <a:pt x="171" y="420"/>
                  </a:lnTo>
                  <a:lnTo>
                    <a:pt x="165" y="422"/>
                  </a:lnTo>
                  <a:lnTo>
                    <a:pt x="162" y="424"/>
                  </a:lnTo>
                  <a:lnTo>
                    <a:pt x="156" y="422"/>
                  </a:lnTo>
                  <a:lnTo>
                    <a:pt x="152" y="420"/>
                  </a:lnTo>
                  <a:lnTo>
                    <a:pt x="150" y="416"/>
                  </a:lnTo>
                  <a:lnTo>
                    <a:pt x="148" y="413"/>
                  </a:lnTo>
                  <a:lnTo>
                    <a:pt x="148" y="407"/>
                  </a:lnTo>
                  <a:lnTo>
                    <a:pt x="152" y="401"/>
                  </a:lnTo>
                  <a:lnTo>
                    <a:pt x="154" y="395"/>
                  </a:lnTo>
                  <a:lnTo>
                    <a:pt x="162" y="390"/>
                  </a:lnTo>
                  <a:lnTo>
                    <a:pt x="167" y="382"/>
                  </a:lnTo>
                  <a:lnTo>
                    <a:pt x="173" y="375"/>
                  </a:lnTo>
                  <a:lnTo>
                    <a:pt x="179" y="369"/>
                  </a:lnTo>
                  <a:lnTo>
                    <a:pt x="184" y="361"/>
                  </a:lnTo>
                  <a:lnTo>
                    <a:pt x="188" y="355"/>
                  </a:lnTo>
                  <a:lnTo>
                    <a:pt x="194" y="348"/>
                  </a:lnTo>
                  <a:lnTo>
                    <a:pt x="196" y="340"/>
                  </a:lnTo>
                  <a:lnTo>
                    <a:pt x="201" y="333"/>
                  </a:lnTo>
                  <a:lnTo>
                    <a:pt x="203" y="325"/>
                  </a:lnTo>
                  <a:lnTo>
                    <a:pt x="207" y="316"/>
                  </a:lnTo>
                  <a:lnTo>
                    <a:pt x="209" y="306"/>
                  </a:lnTo>
                  <a:lnTo>
                    <a:pt x="209" y="298"/>
                  </a:lnTo>
                  <a:lnTo>
                    <a:pt x="209" y="291"/>
                  </a:lnTo>
                  <a:lnTo>
                    <a:pt x="211" y="285"/>
                  </a:lnTo>
                  <a:lnTo>
                    <a:pt x="211" y="279"/>
                  </a:lnTo>
                  <a:lnTo>
                    <a:pt x="211" y="274"/>
                  </a:lnTo>
                  <a:lnTo>
                    <a:pt x="211" y="268"/>
                  </a:lnTo>
                  <a:lnTo>
                    <a:pt x="211" y="262"/>
                  </a:lnTo>
                  <a:lnTo>
                    <a:pt x="211" y="255"/>
                  </a:lnTo>
                  <a:lnTo>
                    <a:pt x="211" y="249"/>
                  </a:lnTo>
                  <a:lnTo>
                    <a:pt x="209" y="241"/>
                  </a:lnTo>
                  <a:lnTo>
                    <a:pt x="209" y="234"/>
                  </a:lnTo>
                  <a:lnTo>
                    <a:pt x="207" y="224"/>
                  </a:lnTo>
                  <a:lnTo>
                    <a:pt x="207" y="217"/>
                  </a:lnTo>
                  <a:lnTo>
                    <a:pt x="203" y="209"/>
                  </a:lnTo>
                  <a:lnTo>
                    <a:pt x="201" y="200"/>
                  </a:lnTo>
                  <a:lnTo>
                    <a:pt x="200" y="192"/>
                  </a:lnTo>
                  <a:lnTo>
                    <a:pt x="198" y="183"/>
                  </a:lnTo>
                  <a:lnTo>
                    <a:pt x="194" y="175"/>
                  </a:lnTo>
                  <a:lnTo>
                    <a:pt x="192" y="165"/>
                  </a:lnTo>
                  <a:lnTo>
                    <a:pt x="188" y="156"/>
                  </a:lnTo>
                  <a:lnTo>
                    <a:pt x="184" y="148"/>
                  </a:lnTo>
                  <a:lnTo>
                    <a:pt x="181" y="139"/>
                  </a:lnTo>
                  <a:lnTo>
                    <a:pt x="179" y="131"/>
                  </a:lnTo>
                  <a:lnTo>
                    <a:pt x="173" y="124"/>
                  </a:lnTo>
                  <a:lnTo>
                    <a:pt x="171" y="116"/>
                  </a:lnTo>
                  <a:lnTo>
                    <a:pt x="167" y="106"/>
                  </a:lnTo>
                  <a:lnTo>
                    <a:pt x="162" y="99"/>
                  </a:lnTo>
                  <a:lnTo>
                    <a:pt x="158" y="91"/>
                  </a:lnTo>
                  <a:lnTo>
                    <a:pt x="154" y="86"/>
                  </a:lnTo>
                  <a:lnTo>
                    <a:pt x="150" y="78"/>
                  </a:lnTo>
                  <a:lnTo>
                    <a:pt x="146" y="72"/>
                  </a:lnTo>
                  <a:lnTo>
                    <a:pt x="141" y="65"/>
                  </a:lnTo>
                  <a:lnTo>
                    <a:pt x="139" y="61"/>
                  </a:lnTo>
                  <a:lnTo>
                    <a:pt x="133" y="55"/>
                  </a:lnTo>
                  <a:lnTo>
                    <a:pt x="129" y="51"/>
                  </a:lnTo>
                  <a:lnTo>
                    <a:pt x="125" y="48"/>
                  </a:lnTo>
                  <a:lnTo>
                    <a:pt x="123" y="46"/>
                  </a:lnTo>
                  <a:lnTo>
                    <a:pt x="116" y="40"/>
                  </a:lnTo>
                  <a:lnTo>
                    <a:pt x="110" y="40"/>
                  </a:lnTo>
                  <a:lnTo>
                    <a:pt x="106" y="40"/>
                  </a:lnTo>
                  <a:lnTo>
                    <a:pt x="103" y="42"/>
                  </a:lnTo>
                  <a:lnTo>
                    <a:pt x="99" y="44"/>
                  </a:lnTo>
                  <a:lnTo>
                    <a:pt x="99" y="49"/>
                  </a:lnTo>
                  <a:lnTo>
                    <a:pt x="97" y="53"/>
                  </a:lnTo>
                  <a:lnTo>
                    <a:pt x="97" y="59"/>
                  </a:lnTo>
                  <a:lnTo>
                    <a:pt x="97" y="65"/>
                  </a:lnTo>
                  <a:lnTo>
                    <a:pt x="97" y="72"/>
                  </a:lnTo>
                  <a:lnTo>
                    <a:pt x="97" y="78"/>
                  </a:lnTo>
                  <a:lnTo>
                    <a:pt x="95" y="86"/>
                  </a:lnTo>
                  <a:lnTo>
                    <a:pt x="93" y="91"/>
                  </a:lnTo>
                  <a:lnTo>
                    <a:pt x="91" y="99"/>
                  </a:lnTo>
                  <a:lnTo>
                    <a:pt x="87" y="105"/>
                  </a:lnTo>
                  <a:lnTo>
                    <a:pt x="82" y="108"/>
                  </a:lnTo>
                  <a:lnTo>
                    <a:pt x="76" y="114"/>
                  </a:lnTo>
                  <a:lnTo>
                    <a:pt x="68" y="118"/>
                  </a:lnTo>
                  <a:lnTo>
                    <a:pt x="63" y="120"/>
                  </a:lnTo>
                  <a:lnTo>
                    <a:pt x="57" y="120"/>
                  </a:lnTo>
                  <a:lnTo>
                    <a:pt x="53" y="122"/>
                  </a:lnTo>
                  <a:lnTo>
                    <a:pt x="49" y="122"/>
                  </a:lnTo>
                  <a:lnTo>
                    <a:pt x="40" y="122"/>
                  </a:lnTo>
                  <a:lnTo>
                    <a:pt x="34" y="122"/>
                  </a:lnTo>
                  <a:lnTo>
                    <a:pt x="25" y="120"/>
                  </a:lnTo>
                  <a:lnTo>
                    <a:pt x="21" y="118"/>
                  </a:lnTo>
                  <a:lnTo>
                    <a:pt x="13" y="116"/>
                  </a:lnTo>
                  <a:lnTo>
                    <a:pt x="9" y="112"/>
                  </a:lnTo>
                  <a:lnTo>
                    <a:pt x="2" y="106"/>
                  </a:lnTo>
                  <a:lnTo>
                    <a:pt x="0" y="101"/>
                  </a:lnTo>
                  <a:lnTo>
                    <a:pt x="0" y="95"/>
                  </a:lnTo>
                  <a:lnTo>
                    <a:pt x="6" y="93"/>
                  </a:lnTo>
                  <a:close/>
                </a:path>
              </a:pathLst>
            </a:custGeom>
            <a:solidFill>
              <a:srgbClr val="E34200"/>
            </a:solidFill>
            <a:ln w="9525">
              <a:noFill/>
              <a:round/>
              <a:headEnd/>
              <a:tailEnd/>
            </a:ln>
          </p:spPr>
          <p:txBody>
            <a:bodyPr/>
            <a:lstStyle/>
            <a:p>
              <a:endParaRPr lang="zh-CN" altLang="en-US">
                <a:latin typeface="Huawei Sans" panose="020C0503030203020204" pitchFamily="34" charset="0"/>
                <a:cs typeface="Huawei Sans" panose="020C0503030203020204" pitchFamily="34" charset="0"/>
                <a:sym typeface="+mn-lt"/>
              </a:endParaRPr>
            </a:p>
          </p:txBody>
        </p:sp>
        <p:sp>
          <p:nvSpPr>
            <p:cNvPr id="22" name="Freeform 23"/>
            <p:cNvSpPr>
              <a:spLocks/>
            </p:cNvSpPr>
            <p:nvPr/>
          </p:nvSpPr>
          <p:spPr bwMode="auto">
            <a:xfrm>
              <a:off x="1369216" y="3605697"/>
              <a:ext cx="165192" cy="336777"/>
            </a:xfrm>
            <a:custGeom>
              <a:avLst/>
              <a:gdLst>
                <a:gd name="T0" fmla="*/ 2147483647 w 466"/>
                <a:gd name="T1" fmla="*/ 2147483647 h 951"/>
                <a:gd name="T2" fmla="*/ 2147483647 w 466"/>
                <a:gd name="T3" fmla="*/ 2147483647 h 951"/>
                <a:gd name="T4" fmla="*/ 2147483647 w 466"/>
                <a:gd name="T5" fmla="*/ 2147483647 h 951"/>
                <a:gd name="T6" fmla="*/ 2147483647 w 466"/>
                <a:gd name="T7" fmla="*/ 2147483647 h 951"/>
                <a:gd name="T8" fmla="*/ 2147483647 w 466"/>
                <a:gd name="T9" fmla="*/ 2147483647 h 951"/>
                <a:gd name="T10" fmla="*/ 2147483647 w 466"/>
                <a:gd name="T11" fmla="*/ 2147483647 h 951"/>
                <a:gd name="T12" fmla="*/ 2147483647 w 466"/>
                <a:gd name="T13" fmla="*/ 2147483647 h 951"/>
                <a:gd name="T14" fmla="*/ 2147483647 w 466"/>
                <a:gd name="T15" fmla="*/ 2147483647 h 951"/>
                <a:gd name="T16" fmla="*/ 2147483647 w 466"/>
                <a:gd name="T17" fmla="*/ 2147483647 h 951"/>
                <a:gd name="T18" fmla="*/ 0 w 466"/>
                <a:gd name="T19" fmla="*/ 2147483647 h 951"/>
                <a:gd name="T20" fmla="*/ 2147483647 w 466"/>
                <a:gd name="T21" fmla="*/ 2147483647 h 951"/>
                <a:gd name="T22" fmla="*/ 2147483647 w 466"/>
                <a:gd name="T23" fmla="*/ 2147483647 h 951"/>
                <a:gd name="T24" fmla="*/ 2147483647 w 466"/>
                <a:gd name="T25" fmla="*/ 2147483647 h 951"/>
                <a:gd name="T26" fmla="*/ 2147483647 w 466"/>
                <a:gd name="T27" fmla="*/ 2147483647 h 951"/>
                <a:gd name="T28" fmla="*/ 2147483647 w 466"/>
                <a:gd name="T29" fmla="*/ 2147483647 h 951"/>
                <a:gd name="T30" fmla="*/ 2147483647 w 466"/>
                <a:gd name="T31" fmla="*/ 2147483647 h 951"/>
                <a:gd name="T32" fmla="*/ 2147483647 w 466"/>
                <a:gd name="T33" fmla="*/ 2147483647 h 951"/>
                <a:gd name="T34" fmla="*/ 2147483647 w 466"/>
                <a:gd name="T35" fmla="*/ 2147483647 h 951"/>
                <a:gd name="T36" fmla="*/ 2147483647 w 466"/>
                <a:gd name="T37" fmla="*/ 2147483647 h 951"/>
                <a:gd name="T38" fmla="*/ 2147483647 w 466"/>
                <a:gd name="T39" fmla="*/ 2147483647 h 951"/>
                <a:gd name="T40" fmla="*/ 2147483647 w 466"/>
                <a:gd name="T41" fmla="*/ 2147483647 h 951"/>
                <a:gd name="T42" fmla="*/ 2147483647 w 466"/>
                <a:gd name="T43" fmla="*/ 2147483647 h 951"/>
                <a:gd name="T44" fmla="*/ 2147483647 w 466"/>
                <a:gd name="T45" fmla="*/ 2147483647 h 951"/>
                <a:gd name="T46" fmla="*/ 2147483647 w 466"/>
                <a:gd name="T47" fmla="*/ 2147483647 h 951"/>
                <a:gd name="T48" fmla="*/ 2147483647 w 466"/>
                <a:gd name="T49" fmla="*/ 2147483647 h 951"/>
                <a:gd name="T50" fmla="*/ 2147483647 w 466"/>
                <a:gd name="T51" fmla="*/ 2147483647 h 951"/>
                <a:gd name="T52" fmla="*/ 2147483647 w 466"/>
                <a:gd name="T53" fmla="*/ 2147483647 h 951"/>
                <a:gd name="T54" fmla="*/ 2147483647 w 466"/>
                <a:gd name="T55" fmla="*/ 2147483647 h 951"/>
                <a:gd name="T56" fmla="*/ 2147483647 w 466"/>
                <a:gd name="T57" fmla="*/ 2147483647 h 951"/>
                <a:gd name="T58" fmla="*/ 2147483647 w 466"/>
                <a:gd name="T59" fmla="*/ 2147483647 h 951"/>
                <a:gd name="T60" fmla="*/ 2147483647 w 466"/>
                <a:gd name="T61" fmla="*/ 2147483647 h 951"/>
                <a:gd name="T62" fmla="*/ 2147483647 w 466"/>
                <a:gd name="T63" fmla="*/ 2147483647 h 951"/>
                <a:gd name="T64" fmla="*/ 2147483647 w 466"/>
                <a:gd name="T65" fmla="*/ 2147483647 h 951"/>
                <a:gd name="T66" fmla="*/ 2147483647 w 466"/>
                <a:gd name="T67" fmla="*/ 2147483647 h 951"/>
                <a:gd name="T68" fmla="*/ 2147483647 w 466"/>
                <a:gd name="T69" fmla="*/ 2147483647 h 951"/>
                <a:gd name="T70" fmla="*/ 2147483647 w 466"/>
                <a:gd name="T71" fmla="*/ 2147483647 h 951"/>
                <a:gd name="T72" fmla="*/ 2147483647 w 466"/>
                <a:gd name="T73" fmla="*/ 2147483647 h 951"/>
                <a:gd name="T74" fmla="*/ 2147483647 w 466"/>
                <a:gd name="T75" fmla="*/ 2147483647 h 951"/>
                <a:gd name="T76" fmla="*/ 2147483647 w 466"/>
                <a:gd name="T77" fmla="*/ 2147483647 h 951"/>
                <a:gd name="T78" fmla="*/ 2147483647 w 466"/>
                <a:gd name="T79" fmla="*/ 2147483647 h 951"/>
                <a:gd name="T80" fmla="*/ 2147483647 w 466"/>
                <a:gd name="T81" fmla="*/ 2147483647 h 951"/>
                <a:gd name="T82" fmla="*/ 2147483647 w 466"/>
                <a:gd name="T83" fmla="*/ 2147483647 h 951"/>
                <a:gd name="T84" fmla="*/ 2147483647 w 466"/>
                <a:gd name="T85" fmla="*/ 2147483647 h 951"/>
                <a:gd name="T86" fmla="*/ 2147483647 w 466"/>
                <a:gd name="T87" fmla="*/ 2147483647 h 951"/>
                <a:gd name="T88" fmla="*/ 2147483647 w 466"/>
                <a:gd name="T89" fmla="*/ 2147483647 h 951"/>
                <a:gd name="T90" fmla="*/ 2147483647 w 466"/>
                <a:gd name="T91" fmla="*/ 2147483647 h 951"/>
                <a:gd name="T92" fmla="*/ 2147483647 w 466"/>
                <a:gd name="T93" fmla="*/ 2147483647 h 951"/>
                <a:gd name="T94" fmla="*/ 2147483647 w 466"/>
                <a:gd name="T95" fmla="*/ 2147483647 h 951"/>
                <a:gd name="T96" fmla="*/ 2147483647 w 466"/>
                <a:gd name="T97" fmla="*/ 2147483647 h 951"/>
                <a:gd name="T98" fmla="*/ 2147483647 w 466"/>
                <a:gd name="T99" fmla="*/ 2147483647 h 951"/>
                <a:gd name="T100" fmla="*/ 2147483647 w 466"/>
                <a:gd name="T101" fmla="*/ 2147483647 h 951"/>
                <a:gd name="T102" fmla="*/ 2147483647 w 466"/>
                <a:gd name="T103" fmla="*/ 2147483647 h 951"/>
                <a:gd name="T104" fmla="*/ 2147483647 w 466"/>
                <a:gd name="T105" fmla="*/ 2147483647 h 951"/>
                <a:gd name="T106" fmla="*/ 2147483647 w 466"/>
                <a:gd name="T107" fmla="*/ 2147483647 h 951"/>
                <a:gd name="T108" fmla="*/ 2147483647 w 466"/>
                <a:gd name="T109" fmla="*/ 2147483647 h 951"/>
                <a:gd name="T110" fmla="*/ 2147483647 w 466"/>
                <a:gd name="T111" fmla="*/ 2147483647 h 951"/>
                <a:gd name="T112" fmla="*/ 2147483647 w 466"/>
                <a:gd name="T113" fmla="*/ 2147483647 h 951"/>
                <a:gd name="T114" fmla="*/ 2147483647 w 466"/>
                <a:gd name="T115" fmla="*/ 2147483647 h 9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66"/>
                <a:gd name="T175" fmla="*/ 0 h 951"/>
                <a:gd name="T176" fmla="*/ 466 w 466"/>
                <a:gd name="T177" fmla="*/ 951 h 9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66" h="951">
                  <a:moveTo>
                    <a:pt x="153" y="33"/>
                  </a:moveTo>
                  <a:lnTo>
                    <a:pt x="153" y="36"/>
                  </a:lnTo>
                  <a:lnTo>
                    <a:pt x="154" y="42"/>
                  </a:lnTo>
                  <a:lnTo>
                    <a:pt x="154" y="48"/>
                  </a:lnTo>
                  <a:lnTo>
                    <a:pt x="154" y="53"/>
                  </a:lnTo>
                  <a:lnTo>
                    <a:pt x="154" y="57"/>
                  </a:lnTo>
                  <a:lnTo>
                    <a:pt x="154" y="63"/>
                  </a:lnTo>
                  <a:lnTo>
                    <a:pt x="153" y="69"/>
                  </a:lnTo>
                  <a:lnTo>
                    <a:pt x="153" y="74"/>
                  </a:lnTo>
                  <a:lnTo>
                    <a:pt x="151" y="80"/>
                  </a:lnTo>
                  <a:lnTo>
                    <a:pt x="151" y="86"/>
                  </a:lnTo>
                  <a:lnTo>
                    <a:pt x="149" y="90"/>
                  </a:lnTo>
                  <a:lnTo>
                    <a:pt x="149" y="97"/>
                  </a:lnTo>
                  <a:lnTo>
                    <a:pt x="145" y="101"/>
                  </a:lnTo>
                  <a:lnTo>
                    <a:pt x="143" y="107"/>
                  </a:lnTo>
                  <a:lnTo>
                    <a:pt x="141" y="114"/>
                  </a:lnTo>
                  <a:lnTo>
                    <a:pt x="139" y="120"/>
                  </a:lnTo>
                  <a:lnTo>
                    <a:pt x="137" y="126"/>
                  </a:lnTo>
                  <a:lnTo>
                    <a:pt x="134" y="131"/>
                  </a:lnTo>
                  <a:lnTo>
                    <a:pt x="132" y="135"/>
                  </a:lnTo>
                  <a:lnTo>
                    <a:pt x="128" y="143"/>
                  </a:lnTo>
                  <a:lnTo>
                    <a:pt x="124" y="147"/>
                  </a:lnTo>
                  <a:lnTo>
                    <a:pt x="122" y="154"/>
                  </a:lnTo>
                  <a:lnTo>
                    <a:pt x="118" y="160"/>
                  </a:lnTo>
                  <a:lnTo>
                    <a:pt x="114" y="168"/>
                  </a:lnTo>
                  <a:lnTo>
                    <a:pt x="111" y="173"/>
                  </a:lnTo>
                  <a:lnTo>
                    <a:pt x="107" y="179"/>
                  </a:lnTo>
                  <a:lnTo>
                    <a:pt x="103" y="187"/>
                  </a:lnTo>
                  <a:lnTo>
                    <a:pt x="99" y="192"/>
                  </a:lnTo>
                  <a:lnTo>
                    <a:pt x="95" y="200"/>
                  </a:lnTo>
                  <a:lnTo>
                    <a:pt x="92" y="206"/>
                  </a:lnTo>
                  <a:lnTo>
                    <a:pt x="88" y="213"/>
                  </a:lnTo>
                  <a:lnTo>
                    <a:pt x="84" y="221"/>
                  </a:lnTo>
                  <a:lnTo>
                    <a:pt x="80" y="226"/>
                  </a:lnTo>
                  <a:lnTo>
                    <a:pt x="76" y="234"/>
                  </a:lnTo>
                  <a:lnTo>
                    <a:pt x="71" y="242"/>
                  </a:lnTo>
                  <a:lnTo>
                    <a:pt x="67" y="249"/>
                  </a:lnTo>
                  <a:lnTo>
                    <a:pt x="63" y="257"/>
                  </a:lnTo>
                  <a:lnTo>
                    <a:pt x="59" y="264"/>
                  </a:lnTo>
                  <a:lnTo>
                    <a:pt x="56" y="272"/>
                  </a:lnTo>
                  <a:lnTo>
                    <a:pt x="52" y="280"/>
                  </a:lnTo>
                  <a:lnTo>
                    <a:pt x="48" y="289"/>
                  </a:lnTo>
                  <a:lnTo>
                    <a:pt x="44" y="297"/>
                  </a:lnTo>
                  <a:lnTo>
                    <a:pt x="40" y="304"/>
                  </a:lnTo>
                  <a:lnTo>
                    <a:pt x="37" y="314"/>
                  </a:lnTo>
                  <a:lnTo>
                    <a:pt x="35" y="321"/>
                  </a:lnTo>
                  <a:lnTo>
                    <a:pt x="31" y="331"/>
                  </a:lnTo>
                  <a:lnTo>
                    <a:pt x="27" y="341"/>
                  </a:lnTo>
                  <a:lnTo>
                    <a:pt x="25" y="350"/>
                  </a:lnTo>
                  <a:lnTo>
                    <a:pt x="21" y="360"/>
                  </a:lnTo>
                  <a:lnTo>
                    <a:pt x="19" y="369"/>
                  </a:lnTo>
                  <a:lnTo>
                    <a:pt x="16" y="379"/>
                  </a:lnTo>
                  <a:lnTo>
                    <a:pt x="14" y="388"/>
                  </a:lnTo>
                  <a:lnTo>
                    <a:pt x="10" y="398"/>
                  </a:lnTo>
                  <a:lnTo>
                    <a:pt x="8" y="409"/>
                  </a:lnTo>
                  <a:lnTo>
                    <a:pt x="8" y="420"/>
                  </a:lnTo>
                  <a:lnTo>
                    <a:pt x="6" y="430"/>
                  </a:lnTo>
                  <a:lnTo>
                    <a:pt x="4" y="441"/>
                  </a:lnTo>
                  <a:lnTo>
                    <a:pt x="2" y="453"/>
                  </a:lnTo>
                  <a:lnTo>
                    <a:pt x="0" y="462"/>
                  </a:lnTo>
                  <a:lnTo>
                    <a:pt x="0" y="475"/>
                  </a:lnTo>
                  <a:lnTo>
                    <a:pt x="0" y="485"/>
                  </a:lnTo>
                  <a:lnTo>
                    <a:pt x="0" y="498"/>
                  </a:lnTo>
                  <a:lnTo>
                    <a:pt x="0" y="512"/>
                  </a:lnTo>
                  <a:lnTo>
                    <a:pt x="2" y="525"/>
                  </a:lnTo>
                  <a:lnTo>
                    <a:pt x="2" y="536"/>
                  </a:lnTo>
                  <a:lnTo>
                    <a:pt x="2" y="548"/>
                  </a:lnTo>
                  <a:lnTo>
                    <a:pt x="2" y="559"/>
                  </a:lnTo>
                  <a:lnTo>
                    <a:pt x="4" y="572"/>
                  </a:lnTo>
                  <a:lnTo>
                    <a:pt x="4" y="584"/>
                  </a:lnTo>
                  <a:lnTo>
                    <a:pt x="4" y="595"/>
                  </a:lnTo>
                  <a:lnTo>
                    <a:pt x="6" y="607"/>
                  </a:lnTo>
                  <a:lnTo>
                    <a:pt x="8" y="620"/>
                  </a:lnTo>
                  <a:lnTo>
                    <a:pt x="8" y="629"/>
                  </a:lnTo>
                  <a:lnTo>
                    <a:pt x="10" y="643"/>
                  </a:lnTo>
                  <a:lnTo>
                    <a:pt x="10" y="652"/>
                  </a:lnTo>
                  <a:lnTo>
                    <a:pt x="12" y="664"/>
                  </a:lnTo>
                  <a:lnTo>
                    <a:pt x="14" y="673"/>
                  </a:lnTo>
                  <a:lnTo>
                    <a:pt x="16" y="685"/>
                  </a:lnTo>
                  <a:lnTo>
                    <a:pt x="18" y="696"/>
                  </a:lnTo>
                  <a:lnTo>
                    <a:pt x="19" y="705"/>
                  </a:lnTo>
                  <a:lnTo>
                    <a:pt x="21" y="715"/>
                  </a:lnTo>
                  <a:lnTo>
                    <a:pt x="21" y="726"/>
                  </a:lnTo>
                  <a:lnTo>
                    <a:pt x="23" y="734"/>
                  </a:lnTo>
                  <a:lnTo>
                    <a:pt x="27" y="745"/>
                  </a:lnTo>
                  <a:lnTo>
                    <a:pt x="29" y="755"/>
                  </a:lnTo>
                  <a:lnTo>
                    <a:pt x="31" y="762"/>
                  </a:lnTo>
                  <a:lnTo>
                    <a:pt x="35" y="772"/>
                  </a:lnTo>
                  <a:lnTo>
                    <a:pt x="37" y="781"/>
                  </a:lnTo>
                  <a:lnTo>
                    <a:pt x="38" y="791"/>
                  </a:lnTo>
                  <a:lnTo>
                    <a:pt x="40" y="799"/>
                  </a:lnTo>
                  <a:lnTo>
                    <a:pt x="44" y="806"/>
                  </a:lnTo>
                  <a:lnTo>
                    <a:pt x="46" y="816"/>
                  </a:lnTo>
                  <a:lnTo>
                    <a:pt x="50" y="821"/>
                  </a:lnTo>
                  <a:lnTo>
                    <a:pt x="52" y="831"/>
                  </a:lnTo>
                  <a:lnTo>
                    <a:pt x="56" y="839"/>
                  </a:lnTo>
                  <a:lnTo>
                    <a:pt x="59" y="846"/>
                  </a:lnTo>
                  <a:lnTo>
                    <a:pt x="61" y="852"/>
                  </a:lnTo>
                  <a:lnTo>
                    <a:pt x="65" y="859"/>
                  </a:lnTo>
                  <a:lnTo>
                    <a:pt x="67" y="865"/>
                  </a:lnTo>
                  <a:lnTo>
                    <a:pt x="71" y="873"/>
                  </a:lnTo>
                  <a:lnTo>
                    <a:pt x="75" y="878"/>
                  </a:lnTo>
                  <a:lnTo>
                    <a:pt x="78" y="884"/>
                  </a:lnTo>
                  <a:lnTo>
                    <a:pt x="80" y="890"/>
                  </a:lnTo>
                  <a:lnTo>
                    <a:pt x="84" y="896"/>
                  </a:lnTo>
                  <a:lnTo>
                    <a:pt x="88" y="899"/>
                  </a:lnTo>
                  <a:lnTo>
                    <a:pt x="92" y="905"/>
                  </a:lnTo>
                  <a:lnTo>
                    <a:pt x="95" y="909"/>
                  </a:lnTo>
                  <a:lnTo>
                    <a:pt x="99" y="915"/>
                  </a:lnTo>
                  <a:lnTo>
                    <a:pt x="109" y="922"/>
                  </a:lnTo>
                  <a:lnTo>
                    <a:pt x="116" y="930"/>
                  </a:lnTo>
                  <a:lnTo>
                    <a:pt x="124" y="935"/>
                  </a:lnTo>
                  <a:lnTo>
                    <a:pt x="132" y="941"/>
                  </a:lnTo>
                  <a:lnTo>
                    <a:pt x="141" y="945"/>
                  </a:lnTo>
                  <a:lnTo>
                    <a:pt x="151" y="949"/>
                  </a:lnTo>
                  <a:lnTo>
                    <a:pt x="158" y="949"/>
                  </a:lnTo>
                  <a:lnTo>
                    <a:pt x="168" y="951"/>
                  </a:lnTo>
                  <a:lnTo>
                    <a:pt x="173" y="949"/>
                  </a:lnTo>
                  <a:lnTo>
                    <a:pt x="177" y="949"/>
                  </a:lnTo>
                  <a:lnTo>
                    <a:pt x="183" y="949"/>
                  </a:lnTo>
                  <a:lnTo>
                    <a:pt x="189" y="949"/>
                  </a:lnTo>
                  <a:lnTo>
                    <a:pt x="196" y="945"/>
                  </a:lnTo>
                  <a:lnTo>
                    <a:pt x="206" y="941"/>
                  </a:lnTo>
                  <a:lnTo>
                    <a:pt x="211" y="935"/>
                  </a:lnTo>
                  <a:lnTo>
                    <a:pt x="221" y="932"/>
                  </a:lnTo>
                  <a:lnTo>
                    <a:pt x="227" y="926"/>
                  </a:lnTo>
                  <a:lnTo>
                    <a:pt x="232" y="920"/>
                  </a:lnTo>
                  <a:lnTo>
                    <a:pt x="238" y="915"/>
                  </a:lnTo>
                  <a:lnTo>
                    <a:pt x="244" y="907"/>
                  </a:lnTo>
                  <a:lnTo>
                    <a:pt x="248" y="899"/>
                  </a:lnTo>
                  <a:lnTo>
                    <a:pt x="251" y="892"/>
                  </a:lnTo>
                  <a:lnTo>
                    <a:pt x="255" y="884"/>
                  </a:lnTo>
                  <a:lnTo>
                    <a:pt x="259" y="878"/>
                  </a:lnTo>
                  <a:lnTo>
                    <a:pt x="261" y="869"/>
                  </a:lnTo>
                  <a:lnTo>
                    <a:pt x="263" y="861"/>
                  </a:lnTo>
                  <a:lnTo>
                    <a:pt x="265" y="852"/>
                  </a:lnTo>
                  <a:lnTo>
                    <a:pt x="269" y="844"/>
                  </a:lnTo>
                  <a:lnTo>
                    <a:pt x="269" y="835"/>
                  </a:lnTo>
                  <a:lnTo>
                    <a:pt x="270" y="827"/>
                  </a:lnTo>
                  <a:lnTo>
                    <a:pt x="272" y="820"/>
                  </a:lnTo>
                  <a:lnTo>
                    <a:pt x="274" y="810"/>
                  </a:lnTo>
                  <a:lnTo>
                    <a:pt x="276" y="802"/>
                  </a:lnTo>
                  <a:lnTo>
                    <a:pt x="276" y="793"/>
                  </a:lnTo>
                  <a:lnTo>
                    <a:pt x="278" y="787"/>
                  </a:lnTo>
                  <a:lnTo>
                    <a:pt x="280" y="780"/>
                  </a:lnTo>
                  <a:lnTo>
                    <a:pt x="280" y="772"/>
                  </a:lnTo>
                  <a:lnTo>
                    <a:pt x="280" y="764"/>
                  </a:lnTo>
                  <a:lnTo>
                    <a:pt x="282" y="759"/>
                  </a:lnTo>
                  <a:lnTo>
                    <a:pt x="284" y="753"/>
                  </a:lnTo>
                  <a:lnTo>
                    <a:pt x="284" y="747"/>
                  </a:lnTo>
                  <a:lnTo>
                    <a:pt x="286" y="743"/>
                  </a:lnTo>
                  <a:lnTo>
                    <a:pt x="288" y="740"/>
                  </a:lnTo>
                  <a:lnTo>
                    <a:pt x="291" y="736"/>
                  </a:lnTo>
                  <a:lnTo>
                    <a:pt x="295" y="730"/>
                  </a:lnTo>
                  <a:lnTo>
                    <a:pt x="303" y="726"/>
                  </a:lnTo>
                  <a:lnTo>
                    <a:pt x="308" y="723"/>
                  </a:lnTo>
                  <a:lnTo>
                    <a:pt x="320" y="723"/>
                  </a:lnTo>
                  <a:lnTo>
                    <a:pt x="324" y="721"/>
                  </a:lnTo>
                  <a:lnTo>
                    <a:pt x="327" y="721"/>
                  </a:lnTo>
                  <a:lnTo>
                    <a:pt x="333" y="721"/>
                  </a:lnTo>
                  <a:lnTo>
                    <a:pt x="339" y="723"/>
                  </a:lnTo>
                  <a:lnTo>
                    <a:pt x="345" y="723"/>
                  </a:lnTo>
                  <a:lnTo>
                    <a:pt x="350" y="724"/>
                  </a:lnTo>
                  <a:lnTo>
                    <a:pt x="356" y="724"/>
                  </a:lnTo>
                  <a:lnTo>
                    <a:pt x="362" y="726"/>
                  </a:lnTo>
                  <a:lnTo>
                    <a:pt x="367" y="726"/>
                  </a:lnTo>
                  <a:lnTo>
                    <a:pt x="373" y="726"/>
                  </a:lnTo>
                  <a:lnTo>
                    <a:pt x="379" y="726"/>
                  </a:lnTo>
                  <a:lnTo>
                    <a:pt x="385" y="728"/>
                  </a:lnTo>
                  <a:lnTo>
                    <a:pt x="390" y="726"/>
                  </a:lnTo>
                  <a:lnTo>
                    <a:pt x="394" y="726"/>
                  </a:lnTo>
                  <a:lnTo>
                    <a:pt x="400" y="726"/>
                  </a:lnTo>
                  <a:lnTo>
                    <a:pt x="405" y="726"/>
                  </a:lnTo>
                  <a:lnTo>
                    <a:pt x="415" y="724"/>
                  </a:lnTo>
                  <a:lnTo>
                    <a:pt x="423" y="721"/>
                  </a:lnTo>
                  <a:lnTo>
                    <a:pt x="430" y="715"/>
                  </a:lnTo>
                  <a:lnTo>
                    <a:pt x="438" y="709"/>
                  </a:lnTo>
                  <a:lnTo>
                    <a:pt x="442" y="700"/>
                  </a:lnTo>
                  <a:lnTo>
                    <a:pt x="447" y="690"/>
                  </a:lnTo>
                  <a:lnTo>
                    <a:pt x="451" y="683"/>
                  </a:lnTo>
                  <a:lnTo>
                    <a:pt x="455" y="673"/>
                  </a:lnTo>
                  <a:lnTo>
                    <a:pt x="457" y="664"/>
                  </a:lnTo>
                  <a:lnTo>
                    <a:pt x="461" y="656"/>
                  </a:lnTo>
                  <a:lnTo>
                    <a:pt x="462" y="645"/>
                  </a:lnTo>
                  <a:lnTo>
                    <a:pt x="464" y="637"/>
                  </a:lnTo>
                  <a:lnTo>
                    <a:pt x="464" y="631"/>
                  </a:lnTo>
                  <a:lnTo>
                    <a:pt x="464" y="626"/>
                  </a:lnTo>
                  <a:lnTo>
                    <a:pt x="464" y="620"/>
                  </a:lnTo>
                  <a:lnTo>
                    <a:pt x="466" y="614"/>
                  </a:lnTo>
                  <a:lnTo>
                    <a:pt x="464" y="610"/>
                  </a:lnTo>
                  <a:lnTo>
                    <a:pt x="464" y="605"/>
                  </a:lnTo>
                  <a:lnTo>
                    <a:pt x="464" y="599"/>
                  </a:lnTo>
                  <a:lnTo>
                    <a:pt x="464" y="593"/>
                  </a:lnTo>
                  <a:lnTo>
                    <a:pt x="464" y="588"/>
                  </a:lnTo>
                  <a:lnTo>
                    <a:pt x="462" y="582"/>
                  </a:lnTo>
                  <a:lnTo>
                    <a:pt x="462" y="574"/>
                  </a:lnTo>
                  <a:lnTo>
                    <a:pt x="461" y="571"/>
                  </a:lnTo>
                  <a:lnTo>
                    <a:pt x="459" y="563"/>
                  </a:lnTo>
                  <a:lnTo>
                    <a:pt x="459" y="555"/>
                  </a:lnTo>
                  <a:lnTo>
                    <a:pt x="457" y="550"/>
                  </a:lnTo>
                  <a:lnTo>
                    <a:pt x="455" y="544"/>
                  </a:lnTo>
                  <a:lnTo>
                    <a:pt x="453" y="536"/>
                  </a:lnTo>
                  <a:lnTo>
                    <a:pt x="451" y="531"/>
                  </a:lnTo>
                  <a:lnTo>
                    <a:pt x="449" y="525"/>
                  </a:lnTo>
                  <a:lnTo>
                    <a:pt x="447" y="521"/>
                  </a:lnTo>
                  <a:lnTo>
                    <a:pt x="443" y="513"/>
                  </a:lnTo>
                  <a:lnTo>
                    <a:pt x="442" y="512"/>
                  </a:lnTo>
                  <a:lnTo>
                    <a:pt x="436" y="508"/>
                  </a:lnTo>
                  <a:lnTo>
                    <a:pt x="432" y="513"/>
                  </a:lnTo>
                  <a:lnTo>
                    <a:pt x="430" y="517"/>
                  </a:lnTo>
                  <a:lnTo>
                    <a:pt x="426" y="523"/>
                  </a:lnTo>
                  <a:lnTo>
                    <a:pt x="424" y="529"/>
                  </a:lnTo>
                  <a:lnTo>
                    <a:pt x="423" y="536"/>
                  </a:lnTo>
                  <a:lnTo>
                    <a:pt x="421" y="542"/>
                  </a:lnTo>
                  <a:lnTo>
                    <a:pt x="419" y="551"/>
                  </a:lnTo>
                  <a:lnTo>
                    <a:pt x="417" y="557"/>
                  </a:lnTo>
                  <a:lnTo>
                    <a:pt x="415" y="567"/>
                  </a:lnTo>
                  <a:lnTo>
                    <a:pt x="411" y="571"/>
                  </a:lnTo>
                  <a:lnTo>
                    <a:pt x="409" y="580"/>
                  </a:lnTo>
                  <a:lnTo>
                    <a:pt x="407" y="588"/>
                  </a:lnTo>
                  <a:lnTo>
                    <a:pt x="404" y="597"/>
                  </a:lnTo>
                  <a:lnTo>
                    <a:pt x="400" y="605"/>
                  </a:lnTo>
                  <a:lnTo>
                    <a:pt x="398" y="614"/>
                  </a:lnTo>
                  <a:lnTo>
                    <a:pt x="394" y="622"/>
                  </a:lnTo>
                  <a:lnTo>
                    <a:pt x="392" y="629"/>
                  </a:lnTo>
                  <a:lnTo>
                    <a:pt x="386" y="637"/>
                  </a:lnTo>
                  <a:lnTo>
                    <a:pt x="383" y="645"/>
                  </a:lnTo>
                  <a:lnTo>
                    <a:pt x="377" y="652"/>
                  </a:lnTo>
                  <a:lnTo>
                    <a:pt x="371" y="658"/>
                  </a:lnTo>
                  <a:lnTo>
                    <a:pt x="365" y="662"/>
                  </a:lnTo>
                  <a:lnTo>
                    <a:pt x="358" y="666"/>
                  </a:lnTo>
                  <a:lnTo>
                    <a:pt x="348" y="667"/>
                  </a:lnTo>
                  <a:lnTo>
                    <a:pt x="341" y="667"/>
                  </a:lnTo>
                  <a:lnTo>
                    <a:pt x="335" y="666"/>
                  </a:lnTo>
                  <a:lnTo>
                    <a:pt x="329" y="666"/>
                  </a:lnTo>
                  <a:lnTo>
                    <a:pt x="326" y="664"/>
                  </a:lnTo>
                  <a:lnTo>
                    <a:pt x="322" y="662"/>
                  </a:lnTo>
                  <a:lnTo>
                    <a:pt x="314" y="658"/>
                  </a:lnTo>
                  <a:lnTo>
                    <a:pt x="308" y="650"/>
                  </a:lnTo>
                  <a:lnTo>
                    <a:pt x="301" y="643"/>
                  </a:lnTo>
                  <a:lnTo>
                    <a:pt x="295" y="633"/>
                  </a:lnTo>
                  <a:lnTo>
                    <a:pt x="293" y="628"/>
                  </a:lnTo>
                  <a:lnTo>
                    <a:pt x="289" y="624"/>
                  </a:lnTo>
                  <a:lnTo>
                    <a:pt x="288" y="618"/>
                  </a:lnTo>
                  <a:lnTo>
                    <a:pt x="286" y="614"/>
                  </a:lnTo>
                  <a:lnTo>
                    <a:pt x="282" y="607"/>
                  </a:lnTo>
                  <a:lnTo>
                    <a:pt x="280" y="601"/>
                  </a:lnTo>
                  <a:lnTo>
                    <a:pt x="278" y="595"/>
                  </a:lnTo>
                  <a:lnTo>
                    <a:pt x="276" y="588"/>
                  </a:lnTo>
                  <a:lnTo>
                    <a:pt x="272" y="582"/>
                  </a:lnTo>
                  <a:lnTo>
                    <a:pt x="270" y="574"/>
                  </a:lnTo>
                  <a:lnTo>
                    <a:pt x="267" y="569"/>
                  </a:lnTo>
                  <a:lnTo>
                    <a:pt x="265" y="563"/>
                  </a:lnTo>
                  <a:lnTo>
                    <a:pt x="263" y="555"/>
                  </a:lnTo>
                  <a:lnTo>
                    <a:pt x="259" y="548"/>
                  </a:lnTo>
                  <a:lnTo>
                    <a:pt x="257" y="540"/>
                  </a:lnTo>
                  <a:lnTo>
                    <a:pt x="253" y="534"/>
                  </a:lnTo>
                  <a:lnTo>
                    <a:pt x="251" y="527"/>
                  </a:lnTo>
                  <a:lnTo>
                    <a:pt x="248" y="519"/>
                  </a:lnTo>
                  <a:lnTo>
                    <a:pt x="244" y="512"/>
                  </a:lnTo>
                  <a:lnTo>
                    <a:pt x="240" y="506"/>
                  </a:lnTo>
                  <a:lnTo>
                    <a:pt x="236" y="498"/>
                  </a:lnTo>
                  <a:lnTo>
                    <a:pt x="232" y="493"/>
                  </a:lnTo>
                  <a:lnTo>
                    <a:pt x="227" y="485"/>
                  </a:lnTo>
                  <a:lnTo>
                    <a:pt x="223" y="479"/>
                  </a:lnTo>
                  <a:lnTo>
                    <a:pt x="217" y="474"/>
                  </a:lnTo>
                  <a:lnTo>
                    <a:pt x="213" y="468"/>
                  </a:lnTo>
                  <a:lnTo>
                    <a:pt x="208" y="462"/>
                  </a:lnTo>
                  <a:lnTo>
                    <a:pt x="204" y="456"/>
                  </a:lnTo>
                  <a:lnTo>
                    <a:pt x="198" y="451"/>
                  </a:lnTo>
                  <a:lnTo>
                    <a:pt x="192" y="445"/>
                  </a:lnTo>
                  <a:lnTo>
                    <a:pt x="189" y="439"/>
                  </a:lnTo>
                  <a:lnTo>
                    <a:pt x="183" y="436"/>
                  </a:lnTo>
                  <a:lnTo>
                    <a:pt x="179" y="430"/>
                  </a:lnTo>
                  <a:lnTo>
                    <a:pt x="175" y="424"/>
                  </a:lnTo>
                  <a:lnTo>
                    <a:pt x="170" y="420"/>
                  </a:lnTo>
                  <a:lnTo>
                    <a:pt x="166" y="415"/>
                  </a:lnTo>
                  <a:lnTo>
                    <a:pt x="162" y="409"/>
                  </a:lnTo>
                  <a:lnTo>
                    <a:pt x="158" y="403"/>
                  </a:lnTo>
                  <a:lnTo>
                    <a:pt x="154" y="398"/>
                  </a:lnTo>
                  <a:lnTo>
                    <a:pt x="153" y="392"/>
                  </a:lnTo>
                  <a:lnTo>
                    <a:pt x="151" y="386"/>
                  </a:lnTo>
                  <a:lnTo>
                    <a:pt x="147" y="380"/>
                  </a:lnTo>
                  <a:lnTo>
                    <a:pt x="145" y="373"/>
                  </a:lnTo>
                  <a:lnTo>
                    <a:pt x="145" y="367"/>
                  </a:lnTo>
                  <a:lnTo>
                    <a:pt x="143" y="360"/>
                  </a:lnTo>
                  <a:lnTo>
                    <a:pt x="143" y="352"/>
                  </a:lnTo>
                  <a:lnTo>
                    <a:pt x="143" y="344"/>
                  </a:lnTo>
                  <a:lnTo>
                    <a:pt x="145" y="337"/>
                  </a:lnTo>
                  <a:lnTo>
                    <a:pt x="147" y="327"/>
                  </a:lnTo>
                  <a:lnTo>
                    <a:pt x="149" y="320"/>
                  </a:lnTo>
                  <a:lnTo>
                    <a:pt x="151" y="308"/>
                  </a:lnTo>
                  <a:lnTo>
                    <a:pt x="156" y="301"/>
                  </a:lnTo>
                  <a:lnTo>
                    <a:pt x="156" y="295"/>
                  </a:lnTo>
                  <a:lnTo>
                    <a:pt x="158" y="289"/>
                  </a:lnTo>
                  <a:lnTo>
                    <a:pt x="160" y="283"/>
                  </a:lnTo>
                  <a:lnTo>
                    <a:pt x="162" y="278"/>
                  </a:lnTo>
                  <a:lnTo>
                    <a:pt x="166" y="268"/>
                  </a:lnTo>
                  <a:lnTo>
                    <a:pt x="170" y="261"/>
                  </a:lnTo>
                  <a:lnTo>
                    <a:pt x="170" y="255"/>
                  </a:lnTo>
                  <a:lnTo>
                    <a:pt x="172" y="249"/>
                  </a:lnTo>
                  <a:lnTo>
                    <a:pt x="173" y="245"/>
                  </a:lnTo>
                  <a:lnTo>
                    <a:pt x="175" y="240"/>
                  </a:lnTo>
                  <a:lnTo>
                    <a:pt x="179" y="232"/>
                  </a:lnTo>
                  <a:lnTo>
                    <a:pt x="181" y="223"/>
                  </a:lnTo>
                  <a:lnTo>
                    <a:pt x="183" y="215"/>
                  </a:lnTo>
                  <a:lnTo>
                    <a:pt x="187" y="206"/>
                  </a:lnTo>
                  <a:lnTo>
                    <a:pt x="189" y="198"/>
                  </a:lnTo>
                  <a:lnTo>
                    <a:pt x="192" y="188"/>
                  </a:lnTo>
                  <a:lnTo>
                    <a:pt x="194" y="181"/>
                  </a:lnTo>
                  <a:lnTo>
                    <a:pt x="194" y="173"/>
                  </a:lnTo>
                  <a:lnTo>
                    <a:pt x="196" y="166"/>
                  </a:lnTo>
                  <a:lnTo>
                    <a:pt x="198" y="160"/>
                  </a:lnTo>
                  <a:lnTo>
                    <a:pt x="200" y="150"/>
                  </a:lnTo>
                  <a:lnTo>
                    <a:pt x="200" y="145"/>
                  </a:lnTo>
                  <a:lnTo>
                    <a:pt x="202" y="137"/>
                  </a:lnTo>
                  <a:lnTo>
                    <a:pt x="202" y="131"/>
                  </a:lnTo>
                  <a:lnTo>
                    <a:pt x="202" y="122"/>
                  </a:lnTo>
                  <a:lnTo>
                    <a:pt x="204" y="116"/>
                  </a:lnTo>
                  <a:lnTo>
                    <a:pt x="204" y="111"/>
                  </a:lnTo>
                  <a:lnTo>
                    <a:pt x="204" y="105"/>
                  </a:lnTo>
                  <a:lnTo>
                    <a:pt x="204" y="97"/>
                  </a:lnTo>
                  <a:lnTo>
                    <a:pt x="204" y="92"/>
                  </a:lnTo>
                  <a:lnTo>
                    <a:pt x="202" y="86"/>
                  </a:lnTo>
                  <a:lnTo>
                    <a:pt x="202" y="80"/>
                  </a:lnTo>
                  <a:lnTo>
                    <a:pt x="200" y="74"/>
                  </a:lnTo>
                  <a:lnTo>
                    <a:pt x="198" y="69"/>
                  </a:lnTo>
                  <a:lnTo>
                    <a:pt x="198" y="63"/>
                  </a:lnTo>
                  <a:lnTo>
                    <a:pt x="196" y="59"/>
                  </a:lnTo>
                  <a:lnTo>
                    <a:pt x="194" y="53"/>
                  </a:lnTo>
                  <a:lnTo>
                    <a:pt x="192" y="48"/>
                  </a:lnTo>
                  <a:lnTo>
                    <a:pt x="189" y="44"/>
                  </a:lnTo>
                  <a:lnTo>
                    <a:pt x="187" y="40"/>
                  </a:lnTo>
                  <a:lnTo>
                    <a:pt x="183" y="31"/>
                  </a:lnTo>
                  <a:lnTo>
                    <a:pt x="179" y="23"/>
                  </a:lnTo>
                  <a:lnTo>
                    <a:pt x="173" y="15"/>
                  </a:lnTo>
                  <a:lnTo>
                    <a:pt x="168" y="12"/>
                  </a:lnTo>
                  <a:lnTo>
                    <a:pt x="164" y="6"/>
                  </a:lnTo>
                  <a:lnTo>
                    <a:pt x="162" y="4"/>
                  </a:lnTo>
                  <a:lnTo>
                    <a:pt x="154" y="0"/>
                  </a:lnTo>
                  <a:lnTo>
                    <a:pt x="151" y="4"/>
                  </a:lnTo>
                  <a:lnTo>
                    <a:pt x="149" y="8"/>
                  </a:lnTo>
                  <a:lnTo>
                    <a:pt x="149" y="14"/>
                  </a:lnTo>
                  <a:lnTo>
                    <a:pt x="149" y="17"/>
                  </a:lnTo>
                  <a:lnTo>
                    <a:pt x="151" y="21"/>
                  </a:lnTo>
                  <a:lnTo>
                    <a:pt x="151" y="27"/>
                  </a:lnTo>
                  <a:lnTo>
                    <a:pt x="153" y="33"/>
                  </a:lnTo>
                  <a:close/>
                </a:path>
              </a:pathLst>
            </a:custGeom>
            <a:solidFill>
              <a:srgbClr val="FFFF99"/>
            </a:solidFill>
            <a:ln w="9525">
              <a:noFill/>
              <a:round/>
              <a:headEnd/>
              <a:tailEnd/>
            </a:ln>
          </p:spPr>
          <p:txBody>
            <a:bodyPr/>
            <a:lstStyle/>
            <a:p>
              <a:endParaRPr lang="zh-CN" altLang="en-US">
                <a:latin typeface="Huawei Sans" panose="020C0503030203020204" pitchFamily="34" charset="0"/>
                <a:cs typeface="Huawei Sans" panose="020C0503030203020204" pitchFamily="34" charset="0"/>
                <a:sym typeface="+mn-lt"/>
              </a:endParaRPr>
            </a:p>
          </p:txBody>
        </p:sp>
        <p:sp>
          <p:nvSpPr>
            <p:cNvPr id="23" name="Freeform 24"/>
            <p:cNvSpPr>
              <a:spLocks/>
            </p:cNvSpPr>
            <p:nvPr/>
          </p:nvSpPr>
          <p:spPr bwMode="auto">
            <a:xfrm>
              <a:off x="1547664" y="3574500"/>
              <a:ext cx="238926" cy="354502"/>
            </a:xfrm>
            <a:custGeom>
              <a:avLst/>
              <a:gdLst>
                <a:gd name="T0" fmla="*/ 2147483647 w 675"/>
                <a:gd name="T1" fmla="*/ 2147483647 h 1000"/>
                <a:gd name="T2" fmla="*/ 2147483647 w 675"/>
                <a:gd name="T3" fmla="*/ 2147483647 h 1000"/>
                <a:gd name="T4" fmla="*/ 2147483647 w 675"/>
                <a:gd name="T5" fmla="*/ 2147483647 h 1000"/>
                <a:gd name="T6" fmla="*/ 2147483647 w 675"/>
                <a:gd name="T7" fmla="*/ 2147483647 h 1000"/>
                <a:gd name="T8" fmla="*/ 2147483647 w 675"/>
                <a:gd name="T9" fmla="*/ 2147483647 h 1000"/>
                <a:gd name="T10" fmla="*/ 2147483647 w 675"/>
                <a:gd name="T11" fmla="*/ 2147483647 h 1000"/>
                <a:gd name="T12" fmla="*/ 2147483647 w 675"/>
                <a:gd name="T13" fmla="*/ 2147483647 h 1000"/>
                <a:gd name="T14" fmla="*/ 2147483647 w 675"/>
                <a:gd name="T15" fmla="*/ 2147483647 h 1000"/>
                <a:gd name="T16" fmla="*/ 2147483647 w 675"/>
                <a:gd name="T17" fmla="*/ 2147483647 h 1000"/>
                <a:gd name="T18" fmla="*/ 2147483647 w 675"/>
                <a:gd name="T19" fmla="*/ 2147483647 h 1000"/>
                <a:gd name="T20" fmla="*/ 2147483647 w 675"/>
                <a:gd name="T21" fmla="*/ 2147483647 h 1000"/>
                <a:gd name="T22" fmla="*/ 2147483647 w 675"/>
                <a:gd name="T23" fmla="*/ 2147483647 h 1000"/>
                <a:gd name="T24" fmla="*/ 2147483647 w 675"/>
                <a:gd name="T25" fmla="*/ 2147483647 h 1000"/>
                <a:gd name="T26" fmla="*/ 2147483647 w 675"/>
                <a:gd name="T27" fmla="*/ 2147483647 h 1000"/>
                <a:gd name="T28" fmla="*/ 2147483647 w 675"/>
                <a:gd name="T29" fmla="*/ 2147483647 h 1000"/>
                <a:gd name="T30" fmla="*/ 2147483647 w 675"/>
                <a:gd name="T31" fmla="*/ 2147483647 h 1000"/>
                <a:gd name="T32" fmla="*/ 2147483647 w 675"/>
                <a:gd name="T33" fmla="*/ 2147483647 h 1000"/>
                <a:gd name="T34" fmla="*/ 2147483647 w 675"/>
                <a:gd name="T35" fmla="*/ 2147483647 h 1000"/>
                <a:gd name="T36" fmla="*/ 2147483647 w 675"/>
                <a:gd name="T37" fmla="*/ 2147483647 h 1000"/>
                <a:gd name="T38" fmla="*/ 2147483647 w 675"/>
                <a:gd name="T39" fmla="*/ 2147483647 h 1000"/>
                <a:gd name="T40" fmla="*/ 2147483647 w 675"/>
                <a:gd name="T41" fmla="*/ 2147483647 h 1000"/>
                <a:gd name="T42" fmla="*/ 2147483647 w 675"/>
                <a:gd name="T43" fmla="*/ 2147483647 h 1000"/>
                <a:gd name="T44" fmla="*/ 2147483647 w 675"/>
                <a:gd name="T45" fmla="*/ 2147483647 h 1000"/>
                <a:gd name="T46" fmla="*/ 2147483647 w 675"/>
                <a:gd name="T47" fmla="*/ 2147483647 h 1000"/>
                <a:gd name="T48" fmla="*/ 2147483647 w 675"/>
                <a:gd name="T49" fmla="*/ 2147483647 h 1000"/>
                <a:gd name="T50" fmla="*/ 2147483647 w 675"/>
                <a:gd name="T51" fmla="*/ 2147483647 h 1000"/>
                <a:gd name="T52" fmla="*/ 2147483647 w 675"/>
                <a:gd name="T53" fmla="*/ 2147483647 h 1000"/>
                <a:gd name="T54" fmla="*/ 2147483647 w 675"/>
                <a:gd name="T55" fmla="*/ 2147483647 h 1000"/>
                <a:gd name="T56" fmla="*/ 2147483647 w 675"/>
                <a:gd name="T57" fmla="*/ 2147483647 h 1000"/>
                <a:gd name="T58" fmla="*/ 2147483647 w 675"/>
                <a:gd name="T59" fmla="*/ 2147483647 h 1000"/>
                <a:gd name="T60" fmla="*/ 2147483647 w 675"/>
                <a:gd name="T61" fmla="*/ 2147483647 h 1000"/>
                <a:gd name="T62" fmla="*/ 2147483647 w 675"/>
                <a:gd name="T63" fmla="*/ 2147483647 h 1000"/>
                <a:gd name="T64" fmla="*/ 2147483647 w 675"/>
                <a:gd name="T65" fmla="*/ 2147483647 h 1000"/>
                <a:gd name="T66" fmla="*/ 2147483647 w 675"/>
                <a:gd name="T67" fmla="*/ 2147483647 h 1000"/>
                <a:gd name="T68" fmla="*/ 2147483647 w 675"/>
                <a:gd name="T69" fmla="*/ 2147483647 h 1000"/>
                <a:gd name="T70" fmla="*/ 2147483647 w 675"/>
                <a:gd name="T71" fmla="*/ 2147483647 h 1000"/>
                <a:gd name="T72" fmla="*/ 2147483647 w 675"/>
                <a:gd name="T73" fmla="*/ 2147483647 h 1000"/>
                <a:gd name="T74" fmla="*/ 2147483647 w 675"/>
                <a:gd name="T75" fmla="*/ 2147483647 h 1000"/>
                <a:gd name="T76" fmla="*/ 2147483647 w 675"/>
                <a:gd name="T77" fmla="*/ 2147483647 h 1000"/>
                <a:gd name="T78" fmla="*/ 2147483647 w 675"/>
                <a:gd name="T79" fmla="*/ 2147483647 h 1000"/>
                <a:gd name="T80" fmla="*/ 2147483647 w 675"/>
                <a:gd name="T81" fmla="*/ 2147483647 h 1000"/>
                <a:gd name="T82" fmla="*/ 2147483647 w 675"/>
                <a:gd name="T83" fmla="*/ 2147483647 h 1000"/>
                <a:gd name="T84" fmla="*/ 2147483647 w 675"/>
                <a:gd name="T85" fmla="*/ 2147483647 h 1000"/>
                <a:gd name="T86" fmla="*/ 2147483647 w 675"/>
                <a:gd name="T87" fmla="*/ 2147483647 h 1000"/>
                <a:gd name="T88" fmla="*/ 0 w 675"/>
                <a:gd name="T89" fmla="*/ 2147483647 h 1000"/>
                <a:gd name="T90" fmla="*/ 2147483647 w 675"/>
                <a:gd name="T91" fmla="*/ 2147483647 h 1000"/>
                <a:gd name="T92" fmla="*/ 2147483647 w 675"/>
                <a:gd name="T93" fmla="*/ 2147483647 h 1000"/>
                <a:gd name="T94" fmla="*/ 2147483647 w 675"/>
                <a:gd name="T95" fmla="*/ 2147483647 h 1000"/>
                <a:gd name="T96" fmla="*/ 2147483647 w 675"/>
                <a:gd name="T97" fmla="*/ 2147483647 h 1000"/>
                <a:gd name="T98" fmla="*/ 2147483647 w 675"/>
                <a:gd name="T99" fmla="*/ 2147483647 h 1000"/>
                <a:gd name="T100" fmla="*/ 2147483647 w 675"/>
                <a:gd name="T101" fmla="*/ 2147483647 h 1000"/>
                <a:gd name="T102" fmla="*/ 2147483647 w 675"/>
                <a:gd name="T103" fmla="*/ 2147483647 h 1000"/>
                <a:gd name="T104" fmla="*/ 2147483647 w 675"/>
                <a:gd name="T105" fmla="*/ 2147483647 h 1000"/>
                <a:gd name="T106" fmla="*/ 2147483647 w 675"/>
                <a:gd name="T107" fmla="*/ 2147483647 h 1000"/>
                <a:gd name="T108" fmla="*/ 2147483647 w 675"/>
                <a:gd name="T109" fmla="*/ 2147483647 h 1000"/>
                <a:gd name="T110" fmla="*/ 2147483647 w 675"/>
                <a:gd name="T111" fmla="*/ 2147483647 h 1000"/>
                <a:gd name="T112" fmla="*/ 2147483647 w 675"/>
                <a:gd name="T113" fmla="*/ 2147483647 h 1000"/>
                <a:gd name="T114" fmla="*/ 2147483647 w 675"/>
                <a:gd name="T115" fmla="*/ 2147483647 h 1000"/>
                <a:gd name="T116" fmla="*/ 2147483647 w 675"/>
                <a:gd name="T117" fmla="*/ 2147483647 h 1000"/>
                <a:gd name="T118" fmla="*/ 2147483647 w 675"/>
                <a:gd name="T119" fmla="*/ 2147483647 h 10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75"/>
                <a:gd name="T181" fmla="*/ 0 h 1000"/>
                <a:gd name="T182" fmla="*/ 675 w 675"/>
                <a:gd name="T183" fmla="*/ 1000 h 10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75" h="1000">
                  <a:moveTo>
                    <a:pt x="323" y="7"/>
                  </a:moveTo>
                  <a:lnTo>
                    <a:pt x="323" y="2"/>
                  </a:lnTo>
                  <a:lnTo>
                    <a:pt x="327" y="0"/>
                  </a:lnTo>
                  <a:lnTo>
                    <a:pt x="329" y="2"/>
                  </a:lnTo>
                  <a:lnTo>
                    <a:pt x="333" y="6"/>
                  </a:lnTo>
                  <a:lnTo>
                    <a:pt x="334" y="9"/>
                  </a:lnTo>
                  <a:lnTo>
                    <a:pt x="338" y="15"/>
                  </a:lnTo>
                  <a:lnTo>
                    <a:pt x="342" y="21"/>
                  </a:lnTo>
                  <a:lnTo>
                    <a:pt x="348" y="28"/>
                  </a:lnTo>
                  <a:lnTo>
                    <a:pt x="352" y="36"/>
                  </a:lnTo>
                  <a:lnTo>
                    <a:pt x="355" y="44"/>
                  </a:lnTo>
                  <a:lnTo>
                    <a:pt x="357" y="49"/>
                  </a:lnTo>
                  <a:lnTo>
                    <a:pt x="361" y="53"/>
                  </a:lnTo>
                  <a:lnTo>
                    <a:pt x="363" y="59"/>
                  </a:lnTo>
                  <a:lnTo>
                    <a:pt x="367" y="64"/>
                  </a:lnTo>
                  <a:lnTo>
                    <a:pt x="369" y="70"/>
                  </a:lnTo>
                  <a:lnTo>
                    <a:pt x="371" y="76"/>
                  </a:lnTo>
                  <a:lnTo>
                    <a:pt x="374" y="82"/>
                  </a:lnTo>
                  <a:lnTo>
                    <a:pt x="376" y="87"/>
                  </a:lnTo>
                  <a:lnTo>
                    <a:pt x="378" y="93"/>
                  </a:lnTo>
                  <a:lnTo>
                    <a:pt x="380" y="99"/>
                  </a:lnTo>
                  <a:lnTo>
                    <a:pt x="382" y="104"/>
                  </a:lnTo>
                  <a:lnTo>
                    <a:pt x="386" y="112"/>
                  </a:lnTo>
                  <a:lnTo>
                    <a:pt x="388" y="118"/>
                  </a:lnTo>
                  <a:lnTo>
                    <a:pt x="390" y="125"/>
                  </a:lnTo>
                  <a:lnTo>
                    <a:pt x="391" y="131"/>
                  </a:lnTo>
                  <a:lnTo>
                    <a:pt x="395" y="139"/>
                  </a:lnTo>
                  <a:lnTo>
                    <a:pt x="395" y="144"/>
                  </a:lnTo>
                  <a:lnTo>
                    <a:pt x="397" y="152"/>
                  </a:lnTo>
                  <a:lnTo>
                    <a:pt x="399" y="159"/>
                  </a:lnTo>
                  <a:lnTo>
                    <a:pt x="401" y="165"/>
                  </a:lnTo>
                  <a:lnTo>
                    <a:pt x="403" y="173"/>
                  </a:lnTo>
                  <a:lnTo>
                    <a:pt x="405" y="180"/>
                  </a:lnTo>
                  <a:lnTo>
                    <a:pt x="407" y="188"/>
                  </a:lnTo>
                  <a:lnTo>
                    <a:pt x="409" y="196"/>
                  </a:lnTo>
                  <a:lnTo>
                    <a:pt x="409" y="201"/>
                  </a:lnTo>
                  <a:lnTo>
                    <a:pt x="409" y="209"/>
                  </a:lnTo>
                  <a:lnTo>
                    <a:pt x="411" y="217"/>
                  </a:lnTo>
                  <a:lnTo>
                    <a:pt x="411" y="224"/>
                  </a:lnTo>
                  <a:lnTo>
                    <a:pt x="411" y="230"/>
                  </a:lnTo>
                  <a:lnTo>
                    <a:pt x="412" y="237"/>
                  </a:lnTo>
                  <a:lnTo>
                    <a:pt x="412" y="245"/>
                  </a:lnTo>
                  <a:lnTo>
                    <a:pt x="412" y="253"/>
                  </a:lnTo>
                  <a:lnTo>
                    <a:pt x="412" y="258"/>
                  </a:lnTo>
                  <a:lnTo>
                    <a:pt x="412" y="266"/>
                  </a:lnTo>
                  <a:lnTo>
                    <a:pt x="412" y="274"/>
                  </a:lnTo>
                  <a:lnTo>
                    <a:pt x="412" y="279"/>
                  </a:lnTo>
                  <a:lnTo>
                    <a:pt x="411" y="287"/>
                  </a:lnTo>
                  <a:lnTo>
                    <a:pt x="411" y="293"/>
                  </a:lnTo>
                  <a:lnTo>
                    <a:pt x="409" y="300"/>
                  </a:lnTo>
                  <a:lnTo>
                    <a:pt x="409" y="308"/>
                  </a:lnTo>
                  <a:lnTo>
                    <a:pt x="407" y="313"/>
                  </a:lnTo>
                  <a:lnTo>
                    <a:pt x="405" y="319"/>
                  </a:lnTo>
                  <a:lnTo>
                    <a:pt x="403" y="325"/>
                  </a:lnTo>
                  <a:lnTo>
                    <a:pt x="401" y="332"/>
                  </a:lnTo>
                  <a:lnTo>
                    <a:pt x="399" y="336"/>
                  </a:lnTo>
                  <a:lnTo>
                    <a:pt x="397" y="344"/>
                  </a:lnTo>
                  <a:lnTo>
                    <a:pt x="395" y="350"/>
                  </a:lnTo>
                  <a:lnTo>
                    <a:pt x="393" y="355"/>
                  </a:lnTo>
                  <a:lnTo>
                    <a:pt x="391" y="361"/>
                  </a:lnTo>
                  <a:lnTo>
                    <a:pt x="390" y="365"/>
                  </a:lnTo>
                  <a:lnTo>
                    <a:pt x="388" y="370"/>
                  </a:lnTo>
                  <a:lnTo>
                    <a:pt x="386" y="376"/>
                  </a:lnTo>
                  <a:lnTo>
                    <a:pt x="382" y="380"/>
                  </a:lnTo>
                  <a:lnTo>
                    <a:pt x="380" y="386"/>
                  </a:lnTo>
                  <a:lnTo>
                    <a:pt x="380" y="391"/>
                  </a:lnTo>
                  <a:lnTo>
                    <a:pt x="378" y="397"/>
                  </a:lnTo>
                  <a:lnTo>
                    <a:pt x="372" y="407"/>
                  </a:lnTo>
                  <a:lnTo>
                    <a:pt x="369" y="414"/>
                  </a:lnTo>
                  <a:lnTo>
                    <a:pt x="365" y="424"/>
                  </a:lnTo>
                  <a:lnTo>
                    <a:pt x="361" y="433"/>
                  </a:lnTo>
                  <a:lnTo>
                    <a:pt x="357" y="441"/>
                  </a:lnTo>
                  <a:lnTo>
                    <a:pt x="353" y="448"/>
                  </a:lnTo>
                  <a:lnTo>
                    <a:pt x="350" y="456"/>
                  </a:lnTo>
                  <a:lnTo>
                    <a:pt x="348" y="466"/>
                  </a:lnTo>
                  <a:lnTo>
                    <a:pt x="344" y="473"/>
                  </a:lnTo>
                  <a:lnTo>
                    <a:pt x="340" y="481"/>
                  </a:lnTo>
                  <a:lnTo>
                    <a:pt x="338" y="486"/>
                  </a:lnTo>
                  <a:lnTo>
                    <a:pt x="336" y="496"/>
                  </a:lnTo>
                  <a:lnTo>
                    <a:pt x="333" y="502"/>
                  </a:lnTo>
                  <a:lnTo>
                    <a:pt x="331" y="509"/>
                  </a:lnTo>
                  <a:lnTo>
                    <a:pt x="329" y="515"/>
                  </a:lnTo>
                  <a:lnTo>
                    <a:pt x="329" y="524"/>
                  </a:lnTo>
                  <a:lnTo>
                    <a:pt x="327" y="530"/>
                  </a:lnTo>
                  <a:lnTo>
                    <a:pt x="327" y="538"/>
                  </a:lnTo>
                  <a:lnTo>
                    <a:pt x="327" y="545"/>
                  </a:lnTo>
                  <a:lnTo>
                    <a:pt x="329" y="553"/>
                  </a:lnTo>
                  <a:lnTo>
                    <a:pt x="329" y="561"/>
                  </a:lnTo>
                  <a:lnTo>
                    <a:pt x="333" y="568"/>
                  </a:lnTo>
                  <a:lnTo>
                    <a:pt x="334" y="576"/>
                  </a:lnTo>
                  <a:lnTo>
                    <a:pt x="338" y="583"/>
                  </a:lnTo>
                  <a:lnTo>
                    <a:pt x="340" y="591"/>
                  </a:lnTo>
                  <a:lnTo>
                    <a:pt x="344" y="599"/>
                  </a:lnTo>
                  <a:lnTo>
                    <a:pt x="348" y="606"/>
                  </a:lnTo>
                  <a:lnTo>
                    <a:pt x="353" y="614"/>
                  </a:lnTo>
                  <a:lnTo>
                    <a:pt x="357" y="619"/>
                  </a:lnTo>
                  <a:lnTo>
                    <a:pt x="361" y="627"/>
                  </a:lnTo>
                  <a:lnTo>
                    <a:pt x="367" y="633"/>
                  </a:lnTo>
                  <a:lnTo>
                    <a:pt x="371" y="640"/>
                  </a:lnTo>
                  <a:lnTo>
                    <a:pt x="376" y="644"/>
                  </a:lnTo>
                  <a:lnTo>
                    <a:pt x="380" y="650"/>
                  </a:lnTo>
                  <a:lnTo>
                    <a:pt x="386" y="654"/>
                  </a:lnTo>
                  <a:lnTo>
                    <a:pt x="391" y="659"/>
                  </a:lnTo>
                  <a:lnTo>
                    <a:pt x="397" y="663"/>
                  </a:lnTo>
                  <a:lnTo>
                    <a:pt x="403" y="667"/>
                  </a:lnTo>
                  <a:lnTo>
                    <a:pt x="409" y="671"/>
                  </a:lnTo>
                  <a:lnTo>
                    <a:pt x="412" y="675"/>
                  </a:lnTo>
                  <a:lnTo>
                    <a:pt x="418" y="677"/>
                  </a:lnTo>
                  <a:lnTo>
                    <a:pt x="424" y="678"/>
                  </a:lnTo>
                  <a:lnTo>
                    <a:pt x="428" y="680"/>
                  </a:lnTo>
                  <a:lnTo>
                    <a:pt x="433" y="682"/>
                  </a:lnTo>
                  <a:lnTo>
                    <a:pt x="441" y="682"/>
                  </a:lnTo>
                  <a:lnTo>
                    <a:pt x="452" y="682"/>
                  </a:lnTo>
                  <a:lnTo>
                    <a:pt x="460" y="677"/>
                  </a:lnTo>
                  <a:lnTo>
                    <a:pt x="468" y="671"/>
                  </a:lnTo>
                  <a:lnTo>
                    <a:pt x="469" y="667"/>
                  </a:lnTo>
                  <a:lnTo>
                    <a:pt x="473" y="663"/>
                  </a:lnTo>
                  <a:lnTo>
                    <a:pt x="477" y="658"/>
                  </a:lnTo>
                  <a:lnTo>
                    <a:pt x="481" y="654"/>
                  </a:lnTo>
                  <a:lnTo>
                    <a:pt x="481" y="646"/>
                  </a:lnTo>
                  <a:lnTo>
                    <a:pt x="483" y="638"/>
                  </a:lnTo>
                  <a:lnTo>
                    <a:pt x="487" y="631"/>
                  </a:lnTo>
                  <a:lnTo>
                    <a:pt x="488" y="625"/>
                  </a:lnTo>
                  <a:lnTo>
                    <a:pt x="492" y="616"/>
                  </a:lnTo>
                  <a:lnTo>
                    <a:pt x="494" y="610"/>
                  </a:lnTo>
                  <a:lnTo>
                    <a:pt x="498" y="602"/>
                  </a:lnTo>
                  <a:lnTo>
                    <a:pt x="502" y="595"/>
                  </a:lnTo>
                  <a:lnTo>
                    <a:pt x="504" y="587"/>
                  </a:lnTo>
                  <a:lnTo>
                    <a:pt x="507" y="580"/>
                  </a:lnTo>
                  <a:lnTo>
                    <a:pt x="511" y="572"/>
                  </a:lnTo>
                  <a:lnTo>
                    <a:pt x="515" y="566"/>
                  </a:lnTo>
                  <a:lnTo>
                    <a:pt x="517" y="557"/>
                  </a:lnTo>
                  <a:lnTo>
                    <a:pt x="521" y="551"/>
                  </a:lnTo>
                  <a:lnTo>
                    <a:pt x="525" y="543"/>
                  </a:lnTo>
                  <a:lnTo>
                    <a:pt x="528" y="538"/>
                  </a:lnTo>
                  <a:lnTo>
                    <a:pt x="532" y="530"/>
                  </a:lnTo>
                  <a:lnTo>
                    <a:pt x="536" y="524"/>
                  </a:lnTo>
                  <a:lnTo>
                    <a:pt x="538" y="519"/>
                  </a:lnTo>
                  <a:lnTo>
                    <a:pt x="542" y="513"/>
                  </a:lnTo>
                  <a:lnTo>
                    <a:pt x="546" y="507"/>
                  </a:lnTo>
                  <a:lnTo>
                    <a:pt x="549" y="502"/>
                  </a:lnTo>
                  <a:lnTo>
                    <a:pt x="553" y="496"/>
                  </a:lnTo>
                  <a:lnTo>
                    <a:pt x="557" y="494"/>
                  </a:lnTo>
                  <a:lnTo>
                    <a:pt x="563" y="485"/>
                  </a:lnTo>
                  <a:lnTo>
                    <a:pt x="568" y="481"/>
                  </a:lnTo>
                  <a:lnTo>
                    <a:pt x="574" y="479"/>
                  </a:lnTo>
                  <a:lnTo>
                    <a:pt x="580" y="479"/>
                  </a:lnTo>
                  <a:lnTo>
                    <a:pt x="582" y="481"/>
                  </a:lnTo>
                  <a:lnTo>
                    <a:pt x="584" y="485"/>
                  </a:lnTo>
                  <a:lnTo>
                    <a:pt x="585" y="490"/>
                  </a:lnTo>
                  <a:lnTo>
                    <a:pt x="587" y="500"/>
                  </a:lnTo>
                  <a:lnTo>
                    <a:pt x="585" y="504"/>
                  </a:lnTo>
                  <a:lnTo>
                    <a:pt x="585" y="509"/>
                  </a:lnTo>
                  <a:lnTo>
                    <a:pt x="585" y="515"/>
                  </a:lnTo>
                  <a:lnTo>
                    <a:pt x="585" y="521"/>
                  </a:lnTo>
                  <a:lnTo>
                    <a:pt x="585" y="526"/>
                  </a:lnTo>
                  <a:lnTo>
                    <a:pt x="585" y="534"/>
                  </a:lnTo>
                  <a:lnTo>
                    <a:pt x="585" y="540"/>
                  </a:lnTo>
                  <a:lnTo>
                    <a:pt x="585" y="547"/>
                  </a:lnTo>
                  <a:lnTo>
                    <a:pt x="584" y="553"/>
                  </a:lnTo>
                  <a:lnTo>
                    <a:pt x="584" y="559"/>
                  </a:lnTo>
                  <a:lnTo>
                    <a:pt x="582" y="566"/>
                  </a:lnTo>
                  <a:lnTo>
                    <a:pt x="582" y="572"/>
                  </a:lnTo>
                  <a:lnTo>
                    <a:pt x="582" y="580"/>
                  </a:lnTo>
                  <a:lnTo>
                    <a:pt x="582" y="585"/>
                  </a:lnTo>
                  <a:lnTo>
                    <a:pt x="582" y="591"/>
                  </a:lnTo>
                  <a:lnTo>
                    <a:pt x="582" y="599"/>
                  </a:lnTo>
                  <a:lnTo>
                    <a:pt x="582" y="604"/>
                  </a:lnTo>
                  <a:lnTo>
                    <a:pt x="582" y="610"/>
                  </a:lnTo>
                  <a:lnTo>
                    <a:pt x="584" y="614"/>
                  </a:lnTo>
                  <a:lnTo>
                    <a:pt x="584" y="619"/>
                  </a:lnTo>
                  <a:lnTo>
                    <a:pt x="587" y="627"/>
                  </a:lnTo>
                  <a:lnTo>
                    <a:pt x="591" y="635"/>
                  </a:lnTo>
                  <a:lnTo>
                    <a:pt x="595" y="638"/>
                  </a:lnTo>
                  <a:lnTo>
                    <a:pt x="603" y="646"/>
                  </a:lnTo>
                  <a:lnTo>
                    <a:pt x="604" y="650"/>
                  </a:lnTo>
                  <a:lnTo>
                    <a:pt x="608" y="656"/>
                  </a:lnTo>
                  <a:lnTo>
                    <a:pt x="612" y="661"/>
                  </a:lnTo>
                  <a:lnTo>
                    <a:pt x="616" y="667"/>
                  </a:lnTo>
                  <a:lnTo>
                    <a:pt x="620" y="671"/>
                  </a:lnTo>
                  <a:lnTo>
                    <a:pt x="623" y="677"/>
                  </a:lnTo>
                  <a:lnTo>
                    <a:pt x="627" y="684"/>
                  </a:lnTo>
                  <a:lnTo>
                    <a:pt x="633" y="690"/>
                  </a:lnTo>
                  <a:lnTo>
                    <a:pt x="637" y="696"/>
                  </a:lnTo>
                  <a:lnTo>
                    <a:pt x="641" y="703"/>
                  </a:lnTo>
                  <a:lnTo>
                    <a:pt x="644" y="711"/>
                  </a:lnTo>
                  <a:lnTo>
                    <a:pt x="650" y="718"/>
                  </a:lnTo>
                  <a:lnTo>
                    <a:pt x="652" y="724"/>
                  </a:lnTo>
                  <a:lnTo>
                    <a:pt x="656" y="732"/>
                  </a:lnTo>
                  <a:lnTo>
                    <a:pt x="658" y="739"/>
                  </a:lnTo>
                  <a:lnTo>
                    <a:pt x="662" y="747"/>
                  </a:lnTo>
                  <a:lnTo>
                    <a:pt x="665" y="754"/>
                  </a:lnTo>
                  <a:lnTo>
                    <a:pt x="667" y="760"/>
                  </a:lnTo>
                  <a:lnTo>
                    <a:pt x="669" y="768"/>
                  </a:lnTo>
                  <a:lnTo>
                    <a:pt x="671" y="775"/>
                  </a:lnTo>
                  <a:lnTo>
                    <a:pt x="673" y="783"/>
                  </a:lnTo>
                  <a:lnTo>
                    <a:pt x="673" y="791"/>
                  </a:lnTo>
                  <a:lnTo>
                    <a:pt x="673" y="798"/>
                  </a:lnTo>
                  <a:lnTo>
                    <a:pt x="675" y="806"/>
                  </a:lnTo>
                  <a:lnTo>
                    <a:pt x="673" y="813"/>
                  </a:lnTo>
                  <a:lnTo>
                    <a:pt x="673" y="819"/>
                  </a:lnTo>
                  <a:lnTo>
                    <a:pt x="671" y="827"/>
                  </a:lnTo>
                  <a:lnTo>
                    <a:pt x="669" y="834"/>
                  </a:lnTo>
                  <a:lnTo>
                    <a:pt x="667" y="840"/>
                  </a:lnTo>
                  <a:lnTo>
                    <a:pt x="663" y="846"/>
                  </a:lnTo>
                  <a:lnTo>
                    <a:pt x="662" y="853"/>
                  </a:lnTo>
                  <a:lnTo>
                    <a:pt x="658" y="859"/>
                  </a:lnTo>
                  <a:lnTo>
                    <a:pt x="654" y="865"/>
                  </a:lnTo>
                  <a:lnTo>
                    <a:pt x="652" y="870"/>
                  </a:lnTo>
                  <a:lnTo>
                    <a:pt x="648" y="876"/>
                  </a:lnTo>
                  <a:lnTo>
                    <a:pt x="644" y="882"/>
                  </a:lnTo>
                  <a:lnTo>
                    <a:pt x="641" y="886"/>
                  </a:lnTo>
                  <a:lnTo>
                    <a:pt x="637" y="891"/>
                  </a:lnTo>
                  <a:lnTo>
                    <a:pt x="633" y="895"/>
                  </a:lnTo>
                  <a:lnTo>
                    <a:pt x="629" y="901"/>
                  </a:lnTo>
                  <a:lnTo>
                    <a:pt x="620" y="908"/>
                  </a:lnTo>
                  <a:lnTo>
                    <a:pt x="610" y="916"/>
                  </a:lnTo>
                  <a:lnTo>
                    <a:pt x="606" y="920"/>
                  </a:lnTo>
                  <a:lnTo>
                    <a:pt x="601" y="922"/>
                  </a:lnTo>
                  <a:lnTo>
                    <a:pt x="595" y="924"/>
                  </a:lnTo>
                  <a:lnTo>
                    <a:pt x="591" y="927"/>
                  </a:lnTo>
                  <a:lnTo>
                    <a:pt x="585" y="927"/>
                  </a:lnTo>
                  <a:lnTo>
                    <a:pt x="580" y="929"/>
                  </a:lnTo>
                  <a:lnTo>
                    <a:pt x="574" y="931"/>
                  </a:lnTo>
                  <a:lnTo>
                    <a:pt x="568" y="933"/>
                  </a:lnTo>
                  <a:lnTo>
                    <a:pt x="563" y="933"/>
                  </a:lnTo>
                  <a:lnTo>
                    <a:pt x="557" y="933"/>
                  </a:lnTo>
                  <a:lnTo>
                    <a:pt x="551" y="931"/>
                  </a:lnTo>
                  <a:lnTo>
                    <a:pt x="544" y="931"/>
                  </a:lnTo>
                  <a:lnTo>
                    <a:pt x="538" y="929"/>
                  </a:lnTo>
                  <a:lnTo>
                    <a:pt x="532" y="929"/>
                  </a:lnTo>
                  <a:lnTo>
                    <a:pt x="525" y="927"/>
                  </a:lnTo>
                  <a:lnTo>
                    <a:pt x="519" y="926"/>
                  </a:lnTo>
                  <a:lnTo>
                    <a:pt x="511" y="922"/>
                  </a:lnTo>
                  <a:lnTo>
                    <a:pt x="506" y="918"/>
                  </a:lnTo>
                  <a:lnTo>
                    <a:pt x="498" y="914"/>
                  </a:lnTo>
                  <a:lnTo>
                    <a:pt x="494" y="910"/>
                  </a:lnTo>
                  <a:lnTo>
                    <a:pt x="487" y="907"/>
                  </a:lnTo>
                  <a:lnTo>
                    <a:pt x="481" y="903"/>
                  </a:lnTo>
                  <a:lnTo>
                    <a:pt x="475" y="897"/>
                  </a:lnTo>
                  <a:lnTo>
                    <a:pt x="469" y="891"/>
                  </a:lnTo>
                  <a:lnTo>
                    <a:pt x="466" y="888"/>
                  </a:lnTo>
                  <a:lnTo>
                    <a:pt x="460" y="882"/>
                  </a:lnTo>
                  <a:lnTo>
                    <a:pt x="454" y="876"/>
                  </a:lnTo>
                  <a:lnTo>
                    <a:pt x="449" y="870"/>
                  </a:lnTo>
                  <a:lnTo>
                    <a:pt x="443" y="865"/>
                  </a:lnTo>
                  <a:lnTo>
                    <a:pt x="439" y="859"/>
                  </a:lnTo>
                  <a:lnTo>
                    <a:pt x="435" y="853"/>
                  </a:lnTo>
                  <a:lnTo>
                    <a:pt x="430" y="849"/>
                  </a:lnTo>
                  <a:lnTo>
                    <a:pt x="424" y="844"/>
                  </a:lnTo>
                  <a:lnTo>
                    <a:pt x="420" y="838"/>
                  </a:lnTo>
                  <a:lnTo>
                    <a:pt x="416" y="834"/>
                  </a:lnTo>
                  <a:lnTo>
                    <a:pt x="411" y="830"/>
                  </a:lnTo>
                  <a:lnTo>
                    <a:pt x="403" y="823"/>
                  </a:lnTo>
                  <a:lnTo>
                    <a:pt x="395" y="817"/>
                  </a:lnTo>
                  <a:lnTo>
                    <a:pt x="388" y="813"/>
                  </a:lnTo>
                  <a:lnTo>
                    <a:pt x="380" y="813"/>
                  </a:lnTo>
                  <a:lnTo>
                    <a:pt x="372" y="815"/>
                  </a:lnTo>
                  <a:lnTo>
                    <a:pt x="367" y="819"/>
                  </a:lnTo>
                  <a:lnTo>
                    <a:pt x="359" y="827"/>
                  </a:lnTo>
                  <a:lnTo>
                    <a:pt x="352" y="834"/>
                  </a:lnTo>
                  <a:lnTo>
                    <a:pt x="348" y="840"/>
                  </a:lnTo>
                  <a:lnTo>
                    <a:pt x="344" y="846"/>
                  </a:lnTo>
                  <a:lnTo>
                    <a:pt x="340" y="851"/>
                  </a:lnTo>
                  <a:lnTo>
                    <a:pt x="338" y="857"/>
                  </a:lnTo>
                  <a:lnTo>
                    <a:pt x="333" y="863"/>
                  </a:lnTo>
                  <a:lnTo>
                    <a:pt x="329" y="870"/>
                  </a:lnTo>
                  <a:lnTo>
                    <a:pt x="323" y="876"/>
                  </a:lnTo>
                  <a:lnTo>
                    <a:pt x="319" y="884"/>
                  </a:lnTo>
                  <a:lnTo>
                    <a:pt x="314" y="889"/>
                  </a:lnTo>
                  <a:lnTo>
                    <a:pt x="308" y="897"/>
                  </a:lnTo>
                  <a:lnTo>
                    <a:pt x="304" y="905"/>
                  </a:lnTo>
                  <a:lnTo>
                    <a:pt x="298" y="912"/>
                  </a:lnTo>
                  <a:lnTo>
                    <a:pt x="293" y="918"/>
                  </a:lnTo>
                  <a:lnTo>
                    <a:pt x="287" y="926"/>
                  </a:lnTo>
                  <a:lnTo>
                    <a:pt x="279" y="931"/>
                  </a:lnTo>
                  <a:lnTo>
                    <a:pt x="274" y="939"/>
                  </a:lnTo>
                  <a:lnTo>
                    <a:pt x="266" y="945"/>
                  </a:lnTo>
                  <a:lnTo>
                    <a:pt x="260" y="950"/>
                  </a:lnTo>
                  <a:lnTo>
                    <a:pt x="253" y="958"/>
                  </a:lnTo>
                  <a:lnTo>
                    <a:pt x="245" y="964"/>
                  </a:lnTo>
                  <a:lnTo>
                    <a:pt x="237" y="967"/>
                  </a:lnTo>
                  <a:lnTo>
                    <a:pt x="228" y="973"/>
                  </a:lnTo>
                  <a:lnTo>
                    <a:pt x="220" y="979"/>
                  </a:lnTo>
                  <a:lnTo>
                    <a:pt x="211" y="983"/>
                  </a:lnTo>
                  <a:lnTo>
                    <a:pt x="207" y="983"/>
                  </a:lnTo>
                  <a:lnTo>
                    <a:pt x="201" y="984"/>
                  </a:lnTo>
                  <a:lnTo>
                    <a:pt x="196" y="986"/>
                  </a:lnTo>
                  <a:lnTo>
                    <a:pt x="192" y="988"/>
                  </a:lnTo>
                  <a:lnTo>
                    <a:pt x="182" y="992"/>
                  </a:lnTo>
                  <a:lnTo>
                    <a:pt x="173" y="994"/>
                  </a:lnTo>
                  <a:lnTo>
                    <a:pt x="167" y="994"/>
                  </a:lnTo>
                  <a:lnTo>
                    <a:pt x="163" y="994"/>
                  </a:lnTo>
                  <a:lnTo>
                    <a:pt x="158" y="994"/>
                  </a:lnTo>
                  <a:lnTo>
                    <a:pt x="152" y="996"/>
                  </a:lnTo>
                  <a:lnTo>
                    <a:pt x="146" y="996"/>
                  </a:lnTo>
                  <a:lnTo>
                    <a:pt x="140" y="996"/>
                  </a:lnTo>
                  <a:lnTo>
                    <a:pt x="137" y="998"/>
                  </a:lnTo>
                  <a:lnTo>
                    <a:pt x="133" y="998"/>
                  </a:lnTo>
                  <a:lnTo>
                    <a:pt x="127" y="998"/>
                  </a:lnTo>
                  <a:lnTo>
                    <a:pt x="121" y="998"/>
                  </a:lnTo>
                  <a:lnTo>
                    <a:pt x="118" y="998"/>
                  </a:lnTo>
                  <a:lnTo>
                    <a:pt x="112" y="1000"/>
                  </a:lnTo>
                  <a:lnTo>
                    <a:pt x="104" y="1000"/>
                  </a:lnTo>
                  <a:lnTo>
                    <a:pt x="95" y="1000"/>
                  </a:lnTo>
                  <a:lnTo>
                    <a:pt x="87" y="1000"/>
                  </a:lnTo>
                  <a:lnTo>
                    <a:pt x="80" y="1000"/>
                  </a:lnTo>
                  <a:lnTo>
                    <a:pt x="70" y="998"/>
                  </a:lnTo>
                  <a:lnTo>
                    <a:pt x="64" y="998"/>
                  </a:lnTo>
                  <a:lnTo>
                    <a:pt x="57" y="996"/>
                  </a:lnTo>
                  <a:lnTo>
                    <a:pt x="51" y="994"/>
                  </a:lnTo>
                  <a:lnTo>
                    <a:pt x="45" y="994"/>
                  </a:lnTo>
                  <a:lnTo>
                    <a:pt x="40" y="994"/>
                  </a:lnTo>
                  <a:lnTo>
                    <a:pt x="34" y="990"/>
                  </a:lnTo>
                  <a:lnTo>
                    <a:pt x="28" y="988"/>
                  </a:lnTo>
                  <a:lnTo>
                    <a:pt x="23" y="986"/>
                  </a:lnTo>
                  <a:lnTo>
                    <a:pt x="21" y="984"/>
                  </a:lnTo>
                  <a:lnTo>
                    <a:pt x="13" y="979"/>
                  </a:lnTo>
                  <a:lnTo>
                    <a:pt x="9" y="971"/>
                  </a:lnTo>
                  <a:lnTo>
                    <a:pt x="7" y="964"/>
                  </a:lnTo>
                  <a:lnTo>
                    <a:pt x="7" y="956"/>
                  </a:lnTo>
                  <a:lnTo>
                    <a:pt x="9" y="946"/>
                  </a:lnTo>
                  <a:lnTo>
                    <a:pt x="15" y="937"/>
                  </a:lnTo>
                  <a:lnTo>
                    <a:pt x="19" y="931"/>
                  </a:lnTo>
                  <a:lnTo>
                    <a:pt x="21" y="926"/>
                  </a:lnTo>
                  <a:lnTo>
                    <a:pt x="24" y="920"/>
                  </a:lnTo>
                  <a:lnTo>
                    <a:pt x="28" y="914"/>
                  </a:lnTo>
                  <a:lnTo>
                    <a:pt x="32" y="907"/>
                  </a:lnTo>
                  <a:lnTo>
                    <a:pt x="36" y="899"/>
                  </a:lnTo>
                  <a:lnTo>
                    <a:pt x="42" y="891"/>
                  </a:lnTo>
                  <a:lnTo>
                    <a:pt x="47" y="886"/>
                  </a:lnTo>
                  <a:lnTo>
                    <a:pt x="51" y="878"/>
                  </a:lnTo>
                  <a:lnTo>
                    <a:pt x="55" y="870"/>
                  </a:lnTo>
                  <a:lnTo>
                    <a:pt x="61" y="863"/>
                  </a:lnTo>
                  <a:lnTo>
                    <a:pt x="64" y="855"/>
                  </a:lnTo>
                  <a:lnTo>
                    <a:pt x="70" y="848"/>
                  </a:lnTo>
                  <a:lnTo>
                    <a:pt x="76" y="840"/>
                  </a:lnTo>
                  <a:lnTo>
                    <a:pt x="80" y="832"/>
                  </a:lnTo>
                  <a:lnTo>
                    <a:pt x="85" y="825"/>
                  </a:lnTo>
                  <a:lnTo>
                    <a:pt x="89" y="817"/>
                  </a:lnTo>
                  <a:lnTo>
                    <a:pt x="93" y="808"/>
                  </a:lnTo>
                  <a:lnTo>
                    <a:pt x="97" y="800"/>
                  </a:lnTo>
                  <a:lnTo>
                    <a:pt x="101" y="792"/>
                  </a:lnTo>
                  <a:lnTo>
                    <a:pt x="104" y="785"/>
                  </a:lnTo>
                  <a:lnTo>
                    <a:pt x="108" y="775"/>
                  </a:lnTo>
                  <a:lnTo>
                    <a:pt x="112" y="770"/>
                  </a:lnTo>
                  <a:lnTo>
                    <a:pt x="116" y="762"/>
                  </a:lnTo>
                  <a:lnTo>
                    <a:pt x="118" y="754"/>
                  </a:lnTo>
                  <a:lnTo>
                    <a:pt x="120" y="747"/>
                  </a:lnTo>
                  <a:lnTo>
                    <a:pt x="121" y="739"/>
                  </a:lnTo>
                  <a:lnTo>
                    <a:pt x="123" y="734"/>
                  </a:lnTo>
                  <a:lnTo>
                    <a:pt x="125" y="728"/>
                  </a:lnTo>
                  <a:lnTo>
                    <a:pt x="125" y="720"/>
                  </a:lnTo>
                  <a:lnTo>
                    <a:pt x="125" y="715"/>
                  </a:lnTo>
                  <a:lnTo>
                    <a:pt x="127" y="711"/>
                  </a:lnTo>
                  <a:lnTo>
                    <a:pt x="125" y="703"/>
                  </a:lnTo>
                  <a:lnTo>
                    <a:pt x="123" y="699"/>
                  </a:lnTo>
                  <a:lnTo>
                    <a:pt x="123" y="692"/>
                  </a:lnTo>
                  <a:lnTo>
                    <a:pt x="121" y="686"/>
                  </a:lnTo>
                  <a:lnTo>
                    <a:pt x="120" y="678"/>
                  </a:lnTo>
                  <a:lnTo>
                    <a:pt x="118" y="673"/>
                  </a:lnTo>
                  <a:lnTo>
                    <a:pt x="116" y="665"/>
                  </a:lnTo>
                  <a:lnTo>
                    <a:pt x="114" y="659"/>
                  </a:lnTo>
                  <a:lnTo>
                    <a:pt x="112" y="652"/>
                  </a:lnTo>
                  <a:lnTo>
                    <a:pt x="108" y="642"/>
                  </a:lnTo>
                  <a:lnTo>
                    <a:pt x="106" y="635"/>
                  </a:lnTo>
                  <a:lnTo>
                    <a:pt x="104" y="627"/>
                  </a:lnTo>
                  <a:lnTo>
                    <a:pt x="101" y="619"/>
                  </a:lnTo>
                  <a:lnTo>
                    <a:pt x="99" y="612"/>
                  </a:lnTo>
                  <a:lnTo>
                    <a:pt x="95" y="604"/>
                  </a:lnTo>
                  <a:lnTo>
                    <a:pt x="93" y="597"/>
                  </a:lnTo>
                  <a:lnTo>
                    <a:pt x="87" y="587"/>
                  </a:lnTo>
                  <a:lnTo>
                    <a:pt x="83" y="580"/>
                  </a:lnTo>
                  <a:lnTo>
                    <a:pt x="80" y="570"/>
                  </a:lnTo>
                  <a:lnTo>
                    <a:pt x="78" y="562"/>
                  </a:lnTo>
                  <a:lnTo>
                    <a:pt x="72" y="555"/>
                  </a:lnTo>
                  <a:lnTo>
                    <a:pt x="70" y="545"/>
                  </a:lnTo>
                  <a:lnTo>
                    <a:pt x="64" y="538"/>
                  </a:lnTo>
                  <a:lnTo>
                    <a:pt x="63" y="530"/>
                  </a:lnTo>
                  <a:lnTo>
                    <a:pt x="59" y="521"/>
                  </a:lnTo>
                  <a:lnTo>
                    <a:pt x="55" y="513"/>
                  </a:lnTo>
                  <a:lnTo>
                    <a:pt x="51" y="505"/>
                  </a:lnTo>
                  <a:lnTo>
                    <a:pt x="47" y="498"/>
                  </a:lnTo>
                  <a:lnTo>
                    <a:pt x="42" y="490"/>
                  </a:lnTo>
                  <a:lnTo>
                    <a:pt x="38" y="483"/>
                  </a:lnTo>
                  <a:lnTo>
                    <a:pt x="34" y="475"/>
                  </a:lnTo>
                  <a:lnTo>
                    <a:pt x="32" y="469"/>
                  </a:lnTo>
                  <a:lnTo>
                    <a:pt x="26" y="462"/>
                  </a:lnTo>
                  <a:lnTo>
                    <a:pt x="23" y="454"/>
                  </a:lnTo>
                  <a:lnTo>
                    <a:pt x="21" y="448"/>
                  </a:lnTo>
                  <a:lnTo>
                    <a:pt x="17" y="443"/>
                  </a:lnTo>
                  <a:lnTo>
                    <a:pt x="15" y="435"/>
                  </a:lnTo>
                  <a:lnTo>
                    <a:pt x="11" y="429"/>
                  </a:lnTo>
                  <a:lnTo>
                    <a:pt x="9" y="424"/>
                  </a:lnTo>
                  <a:lnTo>
                    <a:pt x="9" y="418"/>
                  </a:lnTo>
                  <a:lnTo>
                    <a:pt x="7" y="412"/>
                  </a:lnTo>
                  <a:lnTo>
                    <a:pt x="5" y="407"/>
                  </a:lnTo>
                  <a:lnTo>
                    <a:pt x="4" y="401"/>
                  </a:lnTo>
                  <a:lnTo>
                    <a:pt x="4" y="397"/>
                  </a:lnTo>
                  <a:lnTo>
                    <a:pt x="2" y="391"/>
                  </a:lnTo>
                  <a:lnTo>
                    <a:pt x="2" y="386"/>
                  </a:lnTo>
                  <a:lnTo>
                    <a:pt x="2" y="382"/>
                  </a:lnTo>
                  <a:lnTo>
                    <a:pt x="2" y="378"/>
                  </a:lnTo>
                  <a:lnTo>
                    <a:pt x="0" y="369"/>
                  </a:lnTo>
                  <a:lnTo>
                    <a:pt x="0" y="361"/>
                  </a:lnTo>
                  <a:lnTo>
                    <a:pt x="0" y="353"/>
                  </a:lnTo>
                  <a:lnTo>
                    <a:pt x="2" y="348"/>
                  </a:lnTo>
                  <a:lnTo>
                    <a:pt x="4" y="340"/>
                  </a:lnTo>
                  <a:lnTo>
                    <a:pt x="5" y="334"/>
                  </a:lnTo>
                  <a:lnTo>
                    <a:pt x="5" y="329"/>
                  </a:lnTo>
                  <a:lnTo>
                    <a:pt x="7" y="325"/>
                  </a:lnTo>
                  <a:lnTo>
                    <a:pt x="9" y="321"/>
                  </a:lnTo>
                  <a:lnTo>
                    <a:pt x="11" y="321"/>
                  </a:lnTo>
                  <a:lnTo>
                    <a:pt x="13" y="325"/>
                  </a:lnTo>
                  <a:lnTo>
                    <a:pt x="15" y="331"/>
                  </a:lnTo>
                  <a:lnTo>
                    <a:pt x="17" y="336"/>
                  </a:lnTo>
                  <a:lnTo>
                    <a:pt x="21" y="346"/>
                  </a:lnTo>
                  <a:lnTo>
                    <a:pt x="21" y="351"/>
                  </a:lnTo>
                  <a:lnTo>
                    <a:pt x="23" y="355"/>
                  </a:lnTo>
                  <a:lnTo>
                    <a:pt x="24" y="361"/>
                  </a:lnTo>
                  <a:lnTo>
                    <a:pt x="26" y="367"/>
                  </a:lnTo>
                  <a:lnTo>
                    <a:pt x="28" y="372"/>
                  </a:lnTo>
                  <a:lnTo>
                    <a:pt x="30" y="378"/>
                  </a:lnTo>
                  <a:lnTo>
                    <a:pt x="32" y="384"/>
                  </a:lnTo>
                  <a:lnTo>
                    <a:pt x="36" y="391"/>
                  </a:lnTo>
                  <a:lnTo>
                    <a:pt x="36" y="397"/>
                  </a:lnTo>
                  <a:lnTo>
                    <a:pt x="40" y="403"/>
                  </a:lnTo>
                  <a:lnTo>
                    <a:pt x="43" y="408"/>
                  </a:lnTo>
                  <a:lnTo>
                    <a:pt x="47" y="416"/>
                  </a:lnTo>
                  <a:lnTo>
                    <a:pt x="49" y="422"/>
                  </a:lnTo>
                  <a:lnTo>
                    <a:pt x="53" y="426"/>
                  </a:lnTo>
                  <a:lnTo>
                    <a:pt x="57" y="431"/>
                  </a:lnTo>
                  <a:lnTo>
                    <a:pt x="61" y="439"/>
                  </a:lnTo>
                  <a:lnTo>
                    <a:pt x="64" y="443"/>
                  </a:lnTo>
                  <a:lnTo>
                    <a:pt x="68" y="447"/>
                  </a:lnTo>
                  <a:lnTo>
                    <a:pt x="74" y="450"/>
                  </a:lnTo>
                  <a:lnTo>
                    <a:pt x="80" y="454"/>
                  </a:lnTo>
                  <a:lnTo>
                    <a:pt x="89" y="462"/>
                  </a:lnTo>
                  <a:lnTo>
                    <a:pt x="97" y="469"/>
                  </a:lnTo>
                  <a:lnTo>
                    <a:pt x="101" y="475"/>
                  </a:lnTo>
                  <a:lnTo>
                    <a:pt x="106" y="481"/>
                  </a:lnTo>
                  <a:lnTo>
                    <a:pt x="110" y="485"/>
                  </a:lnTo>
                  <a:lnTo>
                    <a:pt x="114" y="490"/>
                  </a:lnTo>
                  <a:lnTo>
                    <a:pt x="118" y="496"/>
                  </a:lnTo>
                  <a:lnTo>
                    <a:pt x="121" y="502"/>
                  </a:lnTo>
                  <a:lnTo>
                    <a:pt x="123" y="507"/>
                  </a:lnTo>
                  <a:lnTo>
                    <a:pt x="129" y="513"/>
                  </a:lnTo>
                  <a:lnTo>
                    <a:pt x="133" y="519"/>
                  </a:lnTo>
                  <a:lnTo>
                    <a:pt x="137" y="524"/>
                  </a:lnTo>
                  <a:lnTo>
                    <a:pt x="139" y="528"/>
                  </a:lnTo>
                  <a:lnTo>
                    <a:pt x="144" y="536"/>
                  </a:lnTo>
                  <a:lnTo>
                    <a:pt x="150" y="543"/>
                  </a:lnTo>
                  <a:lnTo>
                    <a:pt x="158" y="555"/>
                  </a:lnTo>
                  <a:lnTo>
                    <a:pt x="163" y="561"/>
                  </a:lnTo>
                  <a:lnTo>
                    <a:pt x="171" y="568"/>
                  </a:lnTo>
                  <a:lnTo>
                    <a:pt x="179" y="570"/>
                  </a:lnTo>
                  <a:lnTo>
                    <a:pt x="186" y="574"/>
                  </a:lnTo>
                  <a:lnTo>
                    <a:pt x="194" y="572"/>
                  </a:lnTo>
                  <a:lnTo>
                    <a:pt x="201" y="570"/>
                  </a:lnTo>
                  <a:lnTo>
                    <a:pt x="209" y="562"/>
                  </a:lnTo>
                  <a:lnTo>
                    <a:pt x="218" y="555"/>
                  </a:lnTo>
                  <a:lnTo>
                    <a:pt x="222" y="549"/>
                  </a:lnTo>
                  <a:lnTo>
                    <a:pt x="226" y="543"/>
                  </a:lnTo>
                  <a:lnTo>
                    <a:pt x="230" y="538"/>
                  </a:lnTo>
                  <a:lnTo>
                    <a:pt x="236" y="532"/>
                  </a:lnTo>
                  <a:lnTo>
                    <a:pt x="237" y="526"/>
                  </a:lnTo>
                  <a:lnTo>
                    <a:pt x="241" y="519"/>
                  </a:lnTo>
                  <a:lnTo>
                    <a:pt x="245" y="511"/>
                  </a:lnTo>
                  <a:lnTo>
                    <a:pt x="251" y="504"/>
                  </a:lnTo>
                  <a:lnTo>
                    <a:pt x="253" y="496"/>
                  </a:lnTo>
                  <a:lnTo>
                    <a:pt x="256" y="488"/>
                  </a:lnTo>
                  <a:lnTo>
                    <a:pt x="260" y="481"/>
                  </a:lnTo>
                  <a:lnTo>
                    <a:pt x="264" y="473"/>
                  </a:lnTo>
                  <a:lnTo>
                    <a:pt x="266" y="464"/>
                  </a:lnTo>
                  <a:lnTo>
                    <a:pt x="268" y="454"/>
                  </a:lnTo>
                  <a:lnTo>
                    <a:pt x="270" y="447"/>
                  </a:lnTo>
                  <a:lnTo>
                    <a:pt x="272" y="439"/>
                  </a:lnTo>
                  <a:lnTo>
                    <a:pt x="272" y="429"/>
                  </a:lnTo>
                  <a:lnTo>
                    <a:pt x="274" y="420"/>
                  </a:lnTo>
                  <a:lnTo>
                    <a:pt x="274" y="412"/>
                  </a:lnTo>
                  <a:lnTo>
                    <a:pt x="275" y="405"/>
                  </a:lnTo>
                  <a:lnTo>
                    <a:pt x="274" y="395"/>
                  </a:lnTo>
                  <a:lnTo>
                    <a:pt x="274" y="388"/>
                  </a:lnTo>
                  <a:lnTo>
                    <a:pt x="272" y="380"/>
                  </a:lnTo>
                  <a:lnTo>
                    <a:pt x="272" y="372"/>
                  </a:lnTo>
                  <a:lnTo>
                    <a:pt x="268" y="365"/>
                  </a:lnTo>
                  <a:lnTo>
                    <a:pt x="266" y="357"/>
                  </a:lnTo>
                  <a:lnTo>
                    <a:pt x="264" y="350"/>
                  </a:lnTo>
                  <a:lnTo>
                    <a:pt x="262" y="344"/>
                  </a:lnTo>
                  <a:lnTo>
                    <a:pt x="256" y="336"/>
                  </a:lnTo>
                  <a:lnTo>
                    <a:pt x="253" y="331"/>
                  </a:lnTo>
                  <a:lnTo>
                    <a:pt x="249" y="323"/>
                  </a:lnTo>
                  <a:lnTo>
                    <a:pt x="247" y="317"/>
                  </a:lnTo>
                  <a:lnTo>
                    <a:pt x="241" y="310"/>
                  </a:lnTo>
                  <a:lnTo>
                    <a:pt x="237" y="304"/>
                  </a:lnTo>
                  <a:lnTo>
                    <a:pt x="234" y="296"/>
                  </a:lnTo>
                  <a:lnTo>
                    <a:pt x="232" y="291"/>
                  </a:lnTo>
                  <a:lnTo>
                    <a:pt x="228" y="283"/>
                  </a:lnTo>
                  <a:lnTo>
                    <a:pt x="224" y="277"/>
                  </a:lnTo>
                  <a:lnTo>
                    <a:pt x="220" y="272"/>
                  </a:lnTo>
                  <a:lnTo>
                    <a:pt x="218" y="264"/>
                  </a:lnTo>
                  <a:lnTo>
                    <a:pt x="215" y="258"/>
                  </a:lnTo>
                  <a:lnTo>
                    <a:pt x="213" y="253"/>
                  </a:lnTo>
                  <a:lnTo>
                    <a:pt x="209" y="247"/>
                  </a:lnTo>
                  <a:lnTo>
                    <a:pt x="209" y="241"/>
                  </a:lnTo>
                  <a:lnTo>
                    <a:pt x="205" y="234"/>
                  </a:lnTo>
                  <a:lnTo>
                    <a:pt x="203" y="228"/>
                  </a:lnTo>
                  <a:lnTo>
                    <a:pt x="201" y="220"/>
                  </a:lnTo>
                  <a:lnTo>
                    <a:pt x="199" y="215"/>
                  </a:lnTo>
                  <a:lnTo>
                    <a:pt x="199" y="209"/>
                  </a:lnTo>
                  <a:lnTo>
                    <a:pt x="198" y="203"/>
                  </a:lnTo>
                  <a:lnTo>
                    <a:pt x="198" y="196"/>
                  </a:lnTo>
                  <a:lnTo>
                    <a:pt x="198" y="190"/>
                  </a:lnTo>
                  <a:lnTo>
                    <a:pt x="198" y="184"/>
                  </a:lnTo>
                  <a:lnTo>
                    <a:pt x="199" y="179"/>
                  </a:lnTo>
                  <a:lnTo>
                    <a:pt x="199" y="173"/>
                  </a:lnTo>
                  <a:lnTo>
                    <a:pt x="201" y="167"/>
                  </a:lnTo>
                  <a:lnTo>
                    <a:pt x="203" y="159"/>
                  </a:lnTo>
                  <a:lnTo>
                    <a:pt x="207" y="154"/>
                  </a:lnTo>
                  <a:lnTo>
                    <a:pt x="209" y="148"/>
                  </a:lnTo>
                  <a:lnTo>
                    <a:pt x="215" y="142"/>
                  </a:lnTo>
                  <a:lnTo>
                    <a:pt x="217" y="137"/>
                  </a:lnTo>
                  <a:lnTo>
                    <a:pt x="222" y="131"/>
                  </a:lnTo>
                  <a:lnTo>
                    <a:pt x="224" y="125"/>
                  </a:lnTo>
                  <a:lnTo>
                    <a:pt x="230" y="121"/>
                  </a:lnTo>
                  <a:lnTo>
                    <a:pt x="239" y="114"/>
                  </a:lnTo>
                  <a:lnTo>
                    <a:pt x="249" y="108"/>
                  </a:lnTo>
                  <a:lnTo>
                    <a:pt x="258" y="101"/>
                  </a:lnTo>
                  <a:lnTo>
                    <a:pt x="268" y="97"/>
                  </a:lnTo>
                  <a:lnTo>
                    <a:pt x="277" y="91"/>
                  </a:lnTo>
                  <a:lnTo>
                    <a:pt x="287" y="87"/>
                  </a:lnTo>
                  <a:lnTo>
                    <a:pt x="295" y="82"/>
                  </a:lnTo>
                  <a:lnTo>
                    <a:pt x="302" y="76"/>
                  </a:lnTo>
                  <a:lnTo>
                    <a:pt x="308" y="68"/>
                  </a:lnTo>
                  <a:lnTo>
                    <a:pt x="314" y="61"/>
                  </a:lnTo>
                  <a:lnTo>
                    <a:pt x="315" y="57"/>
                  </a:lnTo>
                  <a:lnTo>
                    <a:pt x="319" y="51"/>
                  </a:lnTo>
                  <a:lnTo>
                    <a:pt x="319" y="44"/>
                  </a:lnTo>
                  <a:lnTo>
                    <a:pt x="321" y="38"/>
                  </a:lnTo>
                  <a:lnTo>
                    <a:pt x="323" y="30"/>
                  </a:lnTo>
                  <a:lnTo>
                    <a:pt x="323" y="25"/>
                  </a:lnTo>
                  <a:lnTo>
                    <a:pt x="323" y="15"/>
                  </a:lnTo>
                  <a:lnTo>
                    <a:pt x="323" y="7"/>
                  </a:lnTo>
                  <a:close/>
                </a:path>
              </a:pathLst>
            </a:custGeom>
            <a:solidFill>
              <a:srgbClr val="FFFF99"/>
            </a:solidFill>
            <a:ln w="9525">
              <a:noFill/>
              <a:round/>
              <a:headEnd/>
              <a:tailEnd/>
            </a:ln>
          </p:spPr>
          <p:txBody>
            <a:bodyPr/>
            <a:lstStyle/>
            <a:p>
              <a:endParaRPr lang="zh-CN" altLang="en-US">
                <a:latin typeface="Huawei Sans" panose="020C0503030203020204" pitchFamily="34" charset="0"/>
                <a:cs typeface="Huawei Sans" panose="020C0503030203020204" pitchFamily="34" charset="0"/>
                <a:sym typeface="+mn-lt"/>
              </a:endParaRPr>
            </a:p>
          </p:txBody>
        </p:sp>
      </p:grpSp>
      <p:sp>
        <p:nvSpPr>
          <p:cNvPr id="24" name="Line 25"/>
          <p:cNvSpPr>
            <a:spLocks noChangeShapeType="1"/>
          </p:cNvSpPr>
          <p:nvPr/>
        </p:nvSpPr>
        <p:spPr bwMode="auto">
          <a:xfrm>
            <a:off x="2078038" y="3540125"/>
            <a:ext cx="82550" cy="57150"/>
          </a:xfrm>
          <a:prstGeom prst="line">
            <a:avLst/>
          </a:prstGeom>
          <a:ln>
            <a:solidFill>
              <a:srgbClr val="0070C0"/>
            </a:solidFill>
            <a:headEnd/>
            <a:tailEnd/>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zh-CN" altLang="en-US">
              <a:latin typeface="Huawei Sans" panose="020C0503030203020204" pitchFamily="34" charset="0"/>
              <a:cs typeface="Huawei Sans" panose="020C0503030203020204" pitchFamily="34" charset="0"/>
              <a:sym typeface="+mn-lt"/>
            </a:endParaRPr>
          </a:p>
        </p:txBody>
      </p:sp>
      <p:sp>
        <p:nvSpPr>
          <p:cNvPr id="25" name="Line 41"/>
          <p:cNvSpPr>
            <a:spLocks noChangeShapeType="1"/>
          </p:cNvSpPr>
          <p:nvPr/>
        </p:nvSpPr>
        <p:spPr bwMode="auto">
          <a:xfrm rot="10800000" flipV="1">
            <a:off x="2078038" y="3971925"/>
            <a:ext cx="0" cy="360363"/>
          </a:xfrm>
          <a:prstGeom prst="line">
            <a:avLst/>
          </a:prstGeom>
          <a:ln>
            <a:solidFill>
              <a:srgbClr val="0070C0"/>
            </a:solidFill>
            <a:headEnd/>
            <a:tailEnd/>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zh-CN" altLang="en-US">
              <a:latin typeface="Huawei Sans" panose="020C0503030203020204" pitchFamily="34" charset="0"/>
              <a:cs typeface="Huawei Sans" panose="020C0503030203020204" pitchFamily="34" charset="0"/>
              <a:sym typeface="+mn-lt"/>
            </a:endParaRPr>
          </a:p>
        </p:txBody>
      </p:sp>
      <p:sp>
        <p:nvSpPr>
          <p:cNvPr id="26" name="Line 25"/>
          <p:cNvSpPr>
            <a:spLocks noChangeShapeType="1"/>
          </p:cNvSpPr>
          <p:nvPr/>
        </p:nvSpPr>
        <p:spPr bwMode="auto">
          <a:xfrm flipV="1">
            <a:off x="2078038" y="3900488"/>
            <a:ext cx="71437" cy="87312"/>
          </a:xfrm>
          <a:prstGeom prst="line">
            <a:avLst/>
          </a:prstGeom>
          <a:ln>
            <a:solidFill>
              <a:srgbClr val="0070C0"/>
            </a:solidFill>
            <a:headEnd/>
            <a:tailEnd/>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zh-CN" altLang="en-US">
              <a:latin typeface="Huawei Sans" panose="020C0503030203020204" pitchFamily="34" charset="0"/>
              <a:cs typeface="Huawei Sans" panose="020C0503030203020204" pitchFamily="34" charset="0"/>
              <a:sym typeface="+mn-lt"/>
            </a:endParaRPr>
          </a:p>
        </p:txBody>
      </p:sp>
      <p:grpSp>
        <p:nvGrpSpPr>
          <p:cNvPr id="28" name="组合 62"/>
          <p:cNvGrpSpPr>
            <a:grpSpLocks/>
          </p:cNvGrpSpPr>
          <p:nvPr/>
        </p:nvGrpSpPr>
        <p:grpSpPr bwMode="auto">
          <a:xfrm>
            <a:off x="3920601" y="2090783"/>
            <a:ext cx="1745991" cy="1077921"/>
            <a:chOff x="-555749" y="1415955"/>
            <a:chExt cx="2095904" cy="1152992"/>
          </a:xfrm>
        </p:grpSpPr>
        <p:sp>
          <p:nvSpPr>
            <p:cNvPr id="32" name="矩形 31"/>
            <p:cNvSpPr/>
            <p:nvPr/>
          </p:nvSpPr>
          <p:spPr bwMode="auto">
            <a:xfrm>
              <a:off x="900815" y="1581312"/>
              <a:ext cx="462578" cy="987635"/>
            </a:xfrm>
            <a:prstGeom prst="rect">
              <a:avLst/>
            </a:prstGeom>
            <a:noFill/>
          </p:spPr>
          <p:txBody>
            <a:bodyPr>
              <a:spAutoFit/>
            </a:bodyPr>
            <a:lstStyle/>
            <a:p>
              <a:pPr algn="ctr">
                <a:defRPr/>
              </a:pPr>
              <a:r>
                <a:rPr sz="5400" b="1" u="none">
                  <a:solidFill>
                    <a:schemeClr val="bg2">
                      <a:tint val="85000"/>
                      <a:satMod val="155000"/>
                    </a:schemeClr>
                  </a:solidFill>
                  <a:effectLst>
                    <a:outerShdw blurRad="41275" dist="20320" dir="1800000" algn="tl" rotWithShape="0">
                      <a:srgbClr val="000000">
                        <a:alpha val="40000"/>
                      </a:srgbClr>
                    </a:outerShdw>
                  </a:effectLst>
                  <a:latin typeface="Huawei Sans" panose="020C0503030203020204" pitchFamily="34" charset="0"/>
                  <a:cs typeface="Huawei Sans" panose="020C0503030203020204" pitchFamily="34" charset="0"/>
                </a:rPr>
                <a:t>+</a:t>
              </a:r>
              <a:endParaRPr lang="zh-CN" alt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uawei Sans" panose="020C0503030203020204" pitchFamily="34" charset="0"/>
                <a:cs typeface="Huawei Sans" panose="020C0503030203020204" pitchFamily="34" charset="0"/>
                <a:sym typeface="+mn-lt"/>
              </a:endParaRPr>
            </a:p>
          </p:txBody>
        </p:sp>
        <p:sp>
          <p:nvSpPr>
            <p:cNvPr id="30" name="TextBox 64"/>
            <p:cNvSpPr txBox="1">
              <a:spLocks noChangeArrowheads="1"/>
            </p:cNvSpPr>
            <p:nvPr/>
          </p:nvSpPr>
          <p:spPr bwMode="auto">
            <a:xfrm>
              <a:off x="-555749" y="1415955"/>
              <a:ext cx="2095904" cy="228185"/>
            </a:xfrm>
            <a:prstGeom prst="rect">
              <a:avLst/>
            </a:prstGeom>
            <a:noFill/>
            <a:ln w="9525">
              <a:noFill/>
              <a:miter lim="800000"/>
              <a:headEnd/>
              <a:tailEnd/>
            </a:ln>
          </p:spPr>
          <p:txBody>
            <a:bodyPr wrap="none">
              <a:spAutoFit/>
            </a:bodyPr>
            <a:lstStyle/>
            <a:p>
              <a:pPr algn="ctr">
                <a:lnSpc>
                  <a:spcPct val="60000"/>
                </a:lnSpc>
                <a:spcBef>
                  <a:spcPct val="50000"/>
                </a:spcBef>
                <a:defRPr/>
              </a:pPr>
              <a:r>
                <a:rPr sz="1200" u="none">
                  <a:latin typeface="Huawei Sans" panose="020C0503030203020204" pitchFamily="34" charset="0"/>
                  <a:cs typeface="Huawei Sans" panose="020C0503030203020204" pitchFamily="34" charset="0"/>
                </a:rPr>
                <a:t>Multipathing software</a:t>
              </a:r>
            </a:p>
          </p:txBody>
        </p:sp>
      </p:grpSp>
      <p:grpSp>
        <p:nvGrpSpPr>
          <p:cNvPr id="33" name="组合 29"/>
          <p:cNvGrpSpPr>
            <a:grpSpLocks/>
          </p:cNvGrpSpPr>
          <p:nvPr/>
        </p:nvGrpSpPr>
        <p:grpSpPr bwMode="auto">
          <a:xfrm>
            <a:off x="5087540" y="4429684"/>
            <a:ext cx="1944688" cy="647700"/>
            <a:chOff x="3131840" y="3291830"/>
            <a:chExt cx="2016224" cy="648072"/>
          </a:xfrm>
        </p:grpSpPr>
        <p:sp>
          <p:nvSpPr>
            <p:cNvPr id="34" name="矩形 33"/>
            <p:cNvSpPr/>
            <p:nvPr/>
          </p:nvSpPr>
          <p:spPr bwMode="auto">
            <a:xfrm>
              <a:off x="3204259" y="3363308"/>
              <a:ext cx="1943805" cy="576594"/>
            </a:xfrm>
            <a:prstGeom prst="rect">
              <a:avLst/>
            </a:prstGeom>
            <a:gradFill flip="none" rotWithShape="1">
              <a:gsLst>
                <a:gs pos="0">
                  <a:schemeClr val="bg2">
                    <a:lumMod val="40000"/>
                    <a:lumOff val="60000"/>
                  </a:schemeClr>
                </a:gs>
                <a:gs pos="53000">
                  <a:srgbClr val="D4DEFF"/>
                </a:gs>
                <a:gs pos="83000">
                  <a:srgbClr val="D4DEFF"/>
                </a:gs>
                <a:gs pos="100000">
                  <a:srgbClr val="96AB94"/>
                </a:gs>
              </a:gsLst>
              <a:lin ang="5400000" scaled="0"/>
              <a:tileRect/>
            </a:gradFill>
            <a:ln>
              <a:solidFill>
                <a:schemeClr val="tx1"/>
              </a:solid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35" name="矩形 34"/>
            <p:cNvSpPr/>
            <p:nvPr/>
          </p:nvSpPr>
          <p:spPr bwMode="auto">
            <a:xfrm>
              <a:off x="3131840" y="3291830"/>
              <a:ext cx="1943805" cy="576593"/>
            </a:xfrm>
            <a:prstGeom prst="rect">
              <a:avLst/>
            </a:prstGeom>
            <a:gradFill flip="none" rotWithShape="1">
              <a:gsLst>
                <a:gs pos="0">
                  <a:schemeClr val="bg2">
                    <a:lumMod val="40000"/>
                    <a:lumOff val="60000"/>
                  </a:schemeClr>
                </a:gs>
                <a:gs pos="53000">
                  <a:srgbClr val="D4DEFF"/>
                </a:gs>
                <a:gs pos="83000">
                  <a:srgbClr val="D4DEFF"/>
                </a:gs>
                <a:gs pos="100000">
                  <a:srgbClr val="96AB94"/>
                </a:gs>
              </a:gsLst>
              <a:lin ang="5400000" scaled="0"/>
              <a:tileRect/>
            </a:gradFill>
            <a:ln>
              <a:solidFill>
                <a:schemeClr val="tx1"/>
              </a:solid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grpSp>
      <p:sp>
        <p:nvSpPr>
          <p:cNvPr id="36" name="Text Box 636"/>
          <p:cNvSpPr txBox="1">
            <a:spLocks noChangeArrowheads="1"/>
          </p:cNvSpPr>
          <p:nvPr/>
        </p:nvSpPr>
        <p:spPr bwMode="auto">
          <a:xfrm>
            <a:off x="5232003" y="2031890"/>
            <a:ext cx="1647825" cy="217239"/>
          </a:xfrm>
          <a:prstGeom prst="rect">
            <a:avLst/>
          </a:prstGeom>
          <a:noFill/>
          <a:ln w="12700">
            <a:noFill/>
            <a:miter lim="800000"/>
            <a:headEnd/>
            <a:tailEnd/>
          </a:ln>
        </p:spPr>
        <p:txBody>
          <a:bodyPr lIns="45720" rIns="45720" anchor="ctr">
            <a:spAutoFit/>
          </a:bodyPr>
          <a:lstStyle/>
          <a:p>
            <a:pPr algn="ctr">
              <a:lnSpc>
                <a:spcPct val="60000"/>
              </a:lnSpc>
              <a:spcBef>
                <a:spcPct val="50000"/>
              </a:spcBef>
              <a:defRPr/>
            </a:pPr>
            <a:r>
              <a:rPr sz="1200" u="none">
                <a:latin typeface="Huawei Sans" panose="020C0503030203020204" pitchFamily="34" charset="0"/>
                <a:cs typeface="Huawei Sans" panose="020C0503030203020204" pitchFamily="34" charset="0"/>
              </a:rPr>
              <a:t>Server</a:t>
            </a:r>
            <a:endParaRPr lang="en-US" altLang="zh-CN" sz="1200" dirty="0">
              <a:latin typeface="Huawei Sans" panose="020C0503030203020204" pitchFamily="34" charset="0"/>
              <a:cs typeface="Huawei Sans" panose="020C0503030203020204" pitchFamily="34" charset="0"/>
              <a:sym typeface="+mn-lt"/>
            </a:endParaRPr>
          </a:p>
        </p:txBody>
      </p:sp>
      <p:sp>
        <p:nvSpPr>
          <p:cNvPr id="40" name="AutoShape 38"/>
          <p:cNvSpPr>
            <a:spLocks noChangeArrowheads="1"/>
          </p:cNvSpPr>
          <p:nvPr/>
        </p:nvSpPr>
        <p:spPr bwMode="auto">
          <a:xfrm>
            <a:off x="5806678" y="4501121"/>
            <a:ext cx="360362" cy="360363"/>
          </a:xfrm>
          <a:prstGeom prst="can">
            <a:avLst>
              <a:gd name="adj" fmla="val 25847"/>
            </a:avLst>
          </a:prstGeom>
          <a:gradFill rotWithShape="0">
            <a:gsLst>
              <a:gs pos="0">
                <a:srgbClr val="5E9EFF"/>
              </a:gs>
              <a:gs pos="39999">
                <a:srgbClr val="85C2FF"/>
              </a:gs>
              <a:gs pos="70000">
                <a:srgbClr val="C4D6EB"/>
              </a:gs>
              <a:gs pos="100000">
                <a:srgbClr val="FFEBFA"/>
              </a:gs>
            </a:gsLst>
            <a:lin ang="0"/>
          </a:gradFill>
          <a:ln w="6350">
            <a:solidFill>
              <a:schemeClr val="tx1"/>
            </a:solidFill>
            <a:round/>
            <a:headEnd/>
            <a:tailEnd/>
          </a:ln>
        </p:spPr>
        <p:txBody>
          <a:bodyPr wrap="none" anchor="ctr"/>
          <a:lstStyle/>
          <a:p>
            <a:pPr algn="ctr"/>
            <a:r>
              <a:rPr sz="1200" u="none">
                <a:latin typeface="Huawei Sans" panose="020C0503030203020204" pitchFamily="34" charset="0"/>
                <a:cs typeface="Huawei Sans" panose="020C0503030203020204" pitchFamily="34" charset="0"/>
              </a:rPr>
              <a:t>LUN</a:t>
            </a:r>
            <a:endParaRPr lang="zh-CN" altLang="en-US" sz="1200" dirty="0">
              <a:latin typeface="Huawei Sans" panose="020C0503030203020204" pitchFamily="34" charset="0"/>
              <a:cs typeface="Huawei Sans" panose="020C0503030203020204" pitchFamily="34" charset="0"/>
              <a:sym typeface="+mn-lt"/>
            </a:endParaRPr>
          </a:p>
        </p:txBody>
      </p:sp>
      <p:sp>
        <p:nvSpPr>
          <p:cNvPr id="41" name="AutoShape 38"/>
          <p:cNvSpPr>
            <a:spLocks noChangeArrowheads="1"/>
          </p:cNvSpPr>
          <p:nvPr/>
        </p:nvSpPr>
        <p:spPr bwMode="auto">
          <a:xfrm>
            <a:off x="6382940" y="4501121"/>
            <a:ext cx="360363" cy="360363"/>
          </a:xfrm>
          <a:prstGeom prst="can">
            <a:avLst>
              <a:gd name="adj" fmla="val 25847"/>
            </a:avLst>
          </a:prstGeom>
          <a:gradFill rotWithShape="0">
            <a:gsLst>
              <a:gs pos="0">
                <a:srgbClr val="5E9EFF"/>
              </a:gs>
              <a:gs pos="39999">
                <a:srgbClr val="85C2FF"/>
              </a:gs>
              <a:gs pos="70000">
                <a:srgbClr val="C4D6EB"/>
              </a:gs>
              <a:gs pos="100000">
                <a:srgbClr val="FFEBFA"/>
              </a:gs>
            </a:gsLst>
            <a:lin ang="0"/>
          </a:gradFill>
          <a:ln w="6350">
            <a:solidFill>
              <a:schemeClr val="tx1"/>
            </a:solidFill>
            <a:round/>
            <a:headEnd/>
            <a:tailEnd/>
          </a:ln>
        </p:spPr>
        <p:txBody>
          <a:bodyPr wrap="none" anchor="ctr"/>
          <a:lstStyle/>
          <a:p>
            <a:pPr algn="ctr"/>
            <a:r>
              <a:rPr sz="1200" u="none">
                <a:latin typeface="Huawei Sans" panose="020C0503030203020204" pitchFamily="34" charset="0"/>
                <a:cs typeface="Huawei Sans" panose="020C0503030203020204" pitchFamily="34" charset="0"/>
              </a:rPr>
              <a:t>LUN</a:t>
            </a:r>
            <a:endParaRPr lang="zh-CN" altLang="en-US" sz="1200" dirty="0">
              <a:latin typeface="Huawei Sans" panose="020C0503030203020204" pitchFamily="34" charset="0"/>
              <a:cs typeface="Huawei Sans" panose="020C0503030203020204" pitchFamily="34" charset="0"/>
              <a:sym typeface="+mn-lt"/>
            </a:endParaRPr>
          </a:p>
        </p:txBody>
      </p:sp>
      <p:sp>
        <p:nvSpPr>
          <p:cNvPr id="42" name="AutoShape 38"/>
          <p:cNvSpPr>
            <a:spLocks noChangeArrowheads="1"/>
          </p:cNvSpPr>
          <p:nvPr/>
        </p:nvSpPr>
        <p:spPr bwMode="auto">
          <a:xfrm>
            <a:off x="5232003" y="4501121"/>
            <a:ext cx="358775" cy="360363"/>
          </a:xfrm>
          <a:prstGeom prst="can">
            <a:avLst>
              <a:gd name="adj" fmla="val 25962"/>
            </a:avLst>
          </a:prstGeom>
          <a:gradFill rotWithShape="0">
            <a:gsLst>
              <a:gs pos="0">
                <a:srgbClr val="5E9EFF"/>
              </a:gs>
              <a:gs pos="39999">
                <a:srgbClr val="85C2FF"/>
              </a:gs>
              <a:gs pos="70000">
                <a:srgbClr val="C4D6EB"/>
              </a:gs>
              <a:gs pos="100000">
                <a:srgbClr val="FFEBFA"/>
              </a:gs>
            </a:gsLst>
            <a:lin ang="0"/>
          </a:gradFill>
          <a:ln w="6350">
            <a:solidFill>
              <a:schemeClr val="tx1"/>
            </a:solidFill>
            <a:round/>
            <a:headEnd/>
            <a:tailEnd/>
          </a:ln>
        </p:spPr>
        <p:txBody>
          <a:bodyPr wrap="none" anchor="ctr"/>
          <a:lstStyle/>
          <a:p>
            <a:pPr algn="ctr"/>
            <a:r>
              <a:rPr sz="1200" u="none">
                <a:latin typeface="Huawei Sans" panose="020C0503030203020204" pitchFamily="34" charset="0"/>
                <a:cs typeface="Huawei Sans" panose="020C0503030203020204" pitchFamily="34" charset="0"/>
              </a:rPr>
              <a:t>LUN</a:t>
            </a:r>
            <a:endParaRPr lang="zh-CN" altLang="en-US" sz="1200" dirty="0">
              <a:latin typeface="Huawei Sans" panose="020C0503030203020204" pitchFamily="34" charset="0"/>
              <a:cs typeface="Huawei Sans" panose="020C0503030203020204" pitchFamily="34" charset="0"/>
              <a:sym typeface="+mn-lt"/>
            </a:endParaRPr>
          </a:p>
        </p:txBody>
      </p:sp>
      <p:sp>
        <p:nvSpPr>
          <p:cNvPr id="43" name="Text Box 636"/>
          <p:cNvSpPr txBox="1">
            <a:spLocks noChangeArrowheads="1"/>
          </p:cNvSpPr>
          <p:nvPr/>
        </p:nvSpPr>
        <p:spPr bwMode="auto">
          <a:xfrm>
            <a:off x="5272087" y="5868621"/>
            <a:ext cx="1647825" cy="217239"/>
          </a:xfrm>
          <a:prstGeom prst="rect">
            <a:avLst/>
          </a:prstGeom>
          <a:noFill/>
          <a:ln w="12700">
            <a:noFill/>
            <a:miter lim="800000"/>
            <a:headEnd/>
            <a:tailEnd/>
          </a:ln>
        </p:spPr>
        <p:txBody>
          <a:bodyPr lIns="45720" rIns="45720" anchor="ctr">
            <a:spAutoFit/>
          </a:bodyPr>
          <a:lstStyle/>
          <a:p>
            <a:pPr algn="ctr">
              <a:lnSpc>
                <a:spcPct val="60000"/>
              </a:lnSpc>
              <a:spcBef>
                <a:spcPct val="50000"/>
              </a:spcBef>
              <a:defRPr/>
            </a:pPr>
            <a:r>
              <a:rPr sz="1200" u="none">
                <a:latin typeface="Huawei Sans" panose="020C0503030203020204" pitchFamily="34" charset="0"/>
                <a:cs typeface="Huawei Sans" panose="020C0503030203020204" pitchFamily="34" charset="0"/>
              </a:rPr>
              <a:t>Storage system</a:t>
            </a:r>
            <a:endParaRPr lang="en-US" altLang="zh-CN" sz="1200" dirty="0">
              <a:latin typeface="Huawei Sans" panose="020C0503030203020204" pitchFamily="34" charset="0"/>
              <a:cs typeface="Huawei Sans" panose="020C0503030203020204" pitchFamily="34" charset="0"/>
              <a:sym typeface="+mn-lt"/>
            </a:endParaRPr>
          </a:p>
        </p:txBody>
      </p:sp>
      <p:sp>
        <p:nvSpPr>
          <p:cNvPr id="44" name="Line 41"/>
          <p:cNvSpPr>
            <a:spLocks noChangeShapeType="1"/>
          </p:cNvSpPr>
          <p:nvPr/>
        </p:nvSpPr>
        <p:spPr bwMode="auto">
          <a:xfrm rot="10800000" flipV="1">
            <a:off x="5358579" y="3345421"/>
            <a:ext cx="592559" cy="390814"/>
          </a:xfrm>
          <a:prstGeom prst="line">
            <a:avLst/>
          </a:prstGeom>
          <a:ln>
            <a:solidFill>
              <a:srgbClr val="0070C0"/>
            </a:solidFill>
            <a:headEnd/>
            <a:tailEnd/>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zh-CN" altLang="en-US">
              <a:latin typeface="Huawei Sans" panose="020C0503030203020204" pitchFamily="34" charset="0"/>
              <a:cs typeface="Huawei Sans" panose="020C0503030203020204" pitchFamily="34" charset="0"/>
              <a:sym typeface="+mn-lt"/>
            </a:endParaRPr>
          </a:p>
        </p:txBody>
      </p:sp>
      <p:sp>
        <p:nvSpPr>
          <p:cNvPr id="45" name="Line 41"/>
          <p:cNvSpPr>
            <a:spLocks noChangeShapeType="1"/>
          </p:cNvSpPr>
          <p:nvPr/>
        </p:nvSpPr>
        <p:spPr bwMode="auto">
          <a:xfrm rot="10800000" flipH="1" flipV="1">
            <a:off x="5519340" y="3924859"/>
            <a:ext cx="792163" cy="504825"/>
          </a:xfrm>
          <a:prstGeom prst="line">
            <a:avLst/>
          </a:prstGeom>
          <a:ln>
            <a:solidFill>
              <a:srgbClr val="0070C0"/>
            </a:solidFill>
            <a:headEnd/>
            <a:tailEnd/>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zh-CN" altLang="en-US">
              <a:latin typeface="Huawei Sans" panose="020C0503030203020204" pitchFamily="34" charset="0"/>
              <a:cs typeface="Huawei Sans" panose="020C0503030203020204" pitchFamily="34" charset="0"/>
              <a:sym typeface="+mn-lt"/>
            </a:endParaRPr>
          </a:p>
        </p:txBody>
      </p:sp>
      <p:sp>
        <p:nvSpPr>
          <p:cNvPr id="46" name="Line 41"/>
          <p:cNvSpPr>
            <a:spLocks noChangeShapeType="1"/>
          </p:cNvSpPr>
          <p:nvPr/>
        </p:nvSpPr>
        <p:spPr bwMode="auto">
          <a:xfrm rot="10800000" flipH="1" flipV="1">
            <a:off x="5232003" y="3924859"/>
            <a:ext cx="0" cy="504825"/>
          </a:xfrm>
          <a:prstGeom prst="line">
            <a:avLst/>
          </a:prstGeom>
          <a:ln>
            <a:solidFill>
              <a:srgbClr val="0070C0"/>
            </a:solidFill>
            <a:headEnd/>
            <a:tailEnd/>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zh-CN" altLang="en-US">
              <a:latin typeface="Huawei Sans" panose="020C0503030203020204" pitchFamily="34" charset="0"/>
              <a:cs typeface="Huawei Sans" panose="020C0503030203020204" pitchFamily="34" charset="0"/>
              <a:sym typeface="+mn-lt"/>
            </a:endParaRPr>
          </a:p>
        </p:txBody>
      </p:sp>
      <p:sp>
        <p:nvSpPr>
          <p:cNvPr id="47" name="Line 41"/>
          <p:cNvSpPr>
            <a:spLocks noChangeShapeType="1"/>
          </p:cNvSpPr>
          <p:nvPr/>
        </p:nvSpPr>
        <p:spPr bwMode="auto">
          <a:xfrm rot="10800000" flipH="1" flipV="1">
            <a:off x="6167040" y="3345420"/>
            <a:ext cx="545066" cy="400049"/>
          </a:xfrm>
          <a:prstGeom prst="line">
            <a:avLst/>
          </a:prstGeom>
          <a:ln>
            <a:solidFill>
              <a:srgbClr val="0070C0"/>
            </a:solidFill>
            <a:headEnd/>
            <a:tailEnd/>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zh-CN" altLang="en-US">
              <a:latin typeface="Huawei Sans" panose="020C0503030203020204" pitchFamily="34" charset="0"/>
              <a:cs typeface="Huawei Sans" panose="020C0503030203020204" pitchFamily="34" charset="0"/>
              <a:sym typeface="+mn-lt"/>
            </a:endParaRPr>
          </a:p>
        </p:txBody>
      </p:sp>
      <p:sp>
        <p:nvSpPr>
          <p:cNvPr id="50" name="Line 41"/>
          <p:cNvSpPr>
            <a:spLocks noChangeShapeType="1"/>
          </p:cNvSpPr>
          <p:nvPr/>
        </p:nvSpPr>
        <p:spPr bwMode="auto">
          <a:xfrm rot="10800000" flipH="1" flipV="1">
            <a:off x="6743303" y="3924859"/>
            <a:ext cx="0" cy="504825"/>
          </a:xfrm>
          <a:prstGeom prst="line">
            <a:avLst/>
          </a:prstGeom>
          <a:ln>
            <a:solidFill>
              <a:srgbClr val="0070C0"/>
            </a:solidFill>
            <a:headEnd/>
            <a:tailEnd/>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zh-CN" altLang="en-US">
              <a:latin typeface="Huawei Sans" panose="020C0503030203020204" pitchFamily="34" charset="0"/>
              <a:cs typeface="Huawei Sans" panose="020C0503030203020204" pitchFamily="34" charset="0"/>
              <a:sym typeface="+mn-lt"/>
            </a:endParaRPr>
          </a:p>
        </p:txBody>
      </p:sp>
      <p:sp>
        <p:nvSpPr>
          <p:cNvPr id="51" name="Line 41"/>
          <p:cNvSpPr>
            <a:spLocks noChangeShapeType="1"/>
          </p:cNvSpPr>
          <p:nvPr/>
        </p:nvSpPr>
        <p:spPr bwMode="auto">
          <a:xfrm rot="10800000" flipV="1">
            <a:off x="5806678" y="3924859"/>
            <a:ext cx="720725" cy="504825"/>
          </a:xfrm>
          <a:prstGeom prst="line">
            <a:avLst/>
          </a:prstGeom>
          <a:ln>
            <a:solidFill>
              <a:srgbClr val="0070C0"/>
            </a:solidFill>
            <a:headEnd/>
            <a:tailEnd/>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zh-CN" altLang="en-US">
              <a:latin typeface="Huawei Sans" panose="020C0503030203020204" pitchFamily="34" charset="0"/>
              <a:cs typeface="Huawei Sans" panose="020C0503030203020204" pitchFamily="34" charset="0"/>
              <a:sym typeface="+mn-lt"/>
            </a:endParaRPr>
          </a:p>
        </p:txBody>
      </p:sp>
      <p:sp>
        <p:nvSpPr>
          <p:cNvPr id="52" name="右箭头 51"/>
          <p:cNvSpPr/>
          <p:nvPr/>
        </p:nvSpPr>
        <p:spPr bwMode="auto">
          <a:xfrm>
            <a:off x="3353453" y="3491443"/>
            <a:ext cx="979487" cy="484187"/>
          </a:xfrm>
          <a:prstGeom prst="rightArrow">
            <a:avLst/>
          </a:prstGeom>
          <a:solidFill>
            <a:srgbClr val="92D050"/>
          </a:solidFill>
          <a:ln>
            <a:solidFill>
              <a:schemeClr val="bg1">
                <a:lumMod val="50000"/>
              </a:schemeClr>
            </a:solid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grpSp>
        <p:nvGrpSpPr>
          <p:cNvPr id="53" name="组合 151"/>
          <p:cNvGrpSpPr>
            <a:grpSpLocks/>
          </p:cNvGrpSpPr>
          <p:nvPr/>
        </p:nvGrpSpPr>
        <p:grpSpPr bwMode="auto">
          <a:xfrm>
            <a:off x="827584" y="1628800"/>
            <a:ext cx="2414587" cy="350837"/>
            <a:chOff x="539552" y="699542"/>
            <a:chExt cx="2413474" cy="351023"/>
          </a:xfrm>
        </p:grpSpPr>
        <p:sp>
          <p:nvSpPr>
            <p:cNvPr id="54" name="Rectangle 3"/>
            <p:cNvSpPr>
              <a:spLocks noChangeArrowheads="1"/>
            </p:cNvSpPr>
            <p:nvPr/>
          </p:nvSpPr>
          <p:spPr bwMode="auto">
            <a:xfrm>
              <a:off x="565163" y="699542"/>
              <a:ext cx="2387863" cy="287748"/>
            </a:xfrm>
            <a:prstGeom prst="rect">
              <a:avLst/>
            </a:prstGeom>
            <a:gradFill rotWithShape="0">
              <a:gsLst>
                <a:gs pos="0">
                  <a:srgbClr val="5E9EFF"/>
                </a:gs>
                <a:gs pos="39999">
                  <a:srgbClr val="85C2FF"/>
                </a:gs>
                <a:gs pos="70000">
                  <a:srgbClr val="C4D6EB"/>
                </a:gs>
                <a:gs pos="100000">
                  <a:srgbClr val="FFEBFA"/>
                </a:gs>
              </a:gsLst>
              <a:lin ang="5400000"/>
            </a:gradFill>
            <a:ln w="36000">
              <a:solidFill>
                <a:srgbClr val="61BBFF"/>
              </a:solidFill>
              <a:round/>
              <a:headEnd/>
              <a:tailEnd/>
            </a:ln>
          </p:spPr>
          <p:txBody>
            <a:bodyPr lIns="108000" tIns="82404" rIns="108000" bIns="63000" anchor="ctr"/>
            <a:lstStyle/>
            <a:p>
              <a:pPr algn="ctr"/>
              <a:r>
                <a:rPr sz="1200" u="none" dirty="0">
                  <a:latin typeface="Huawei Sans" panose="020C0503030203020204" pitchFamily="34" charset="0"/>
                  <a:cs typeface="Huawei Sans" panose="020C0503030203020204" pitchFamily="34" charset="0"/>
                </a:rPr>
                <a:t>Without multipathing software</a:t>
              </a:r>
              <a:endParaRPr lang="en-US" sz="1200" dirty="0">
                <a:latin typeface="Huawei Sans" panose="020C0503030203020204" pitchFamily="34" charset="0"/>
                <a:cs typeface="Huawei Sans" panose="020C0503030203020204" pitchFamily="34" charset="0"/>
                <a:sym typeface="+mn-lt"/>
              </a:endParaRPr>
            </a:p>
          </p:txBody>
        </p:sp>
        <p:sp>
          <p:nvSpPr>
            <p:cNvPr id="55" name="AutoShape 4"/>
            <p:cNvSpPr>
              <a:spLocks noChangeArrowheads="1"/>
            </p:cNvSpPr>
            <p:nvPr/>
          </p:nvSpPr>
          <p:spPr bwMode="auto">
            <a:xfrm>
              <a:off x="539552" y="987290"/>
              <a:ext cx="2413474" cy="63275"/>
            </a:xfrm>
            <a:custGeom>
              <a:avLst/>
              <a:gdLst>
                <a:gd name="T0" fmla="*/ 2147483647 w 21600"/>
                <a:gd name="T1" fmla="*/ 39242 h 21600"/>
                <a:gd name="T2" fmla="*/ 2147483647 w 21600"/>
                <a:gd name="T3" fmla="*/ 77705 h 21600"/>
                <a:gd name="T4" fmla="*/ 2147483647 w 21600"/>
                <a:gd name="T5" fmla="*/ 39242 h 21600"/>
                <a:gd name="T6" fmla="*/ 2147483647 w 21600"/>
                <a:gd name="T7" fmla="*/ 0 h 21600"/>
                <a:gd name="T8" fmla="*/ 0 60000 65536"/>
                <a:gd name="T9" fmla="*/ 0 60000 65536"/>
                <a:gd name="T10" fmla="*/ 0 60000 65536"/>
                <a:gd name="T11" fmla="*/ 0 60000 65536"/>
                <a:gd name="T12" fmla="*/ 2751 w 21600"/>
                <a:gd name="T13" fmla="*/ 2571 h 21600"/>
                <a:gd name="T14" fmla="*/ 18849 w 21600"/>
                <a:gd name="T15" fmla="*/ 19029 h 21600"/>
              </a:gdLst>
              <a:ahLst/>
              <a:cxnLst>
                <a:cxn ang="T8">
                  <a:pos x="T0" y="T1"/>
                </a:cxn>
                <a:cxn ang="T9">
                  <a:pos x="T2" y="T3"/>
                </a:cxn>
                <a:cxn ang="T10">
                  <a:pos x="T4" y="T5"/>
                </a:cxn>
                <a:cxn ang="T11">
                  <a:pos x="T6" y="T7"/>
                </a:cxn>
              </a:cxnLst>
              <a:rect l="T12" t="T13" r="T14" b="T15"/>
              <a:pathLst>
                <a:path w="21600" h="21600">
                  <a:moveTo>
                    <a:pt x="0" y="0"/>
                  </a:moveTo>
                  <a:lnTo>
                    <a:pt x="1914" y="21600"/>
                  </a:lnTo>
                  <a:lnTo>
                    <a:pt x="19686" y="21600"/>
                  </a:lnTo>
                  <a:lnTo>
                    <a:pt x="21600" y="0"/>
                  </a:lnTo>
                  <a:lnTo>
                    <a:pt x="0" y="0"/>
                  </a:lnTo>
                  <a:close/>
                </a:path>
              </a:pathLst>
            </a:custGeom>
            <a:gradFill rotWithShape="0">
              <a:gsLst>
                <a:gs pos="0">
                  <a:srgbClr val="5E9EFF"/>
                </a:gs>
                <a:gs pos="39999">
                  <a:srgbClr val="85C2FF"/>
                </a:gs>
                <a:gs pos="70000">
                  <a:srgbClr val="C4D6EB"/>
                </a:gs>
                <a:gs pos="100000">
                  <a:srgbClr val="FFEBFA"/>
                </a:gs>
              </a:gsLst>
              <a:lin ang="5400000"/>
            </a:gradFill>
            <a:ln w="9525">
              <a:noFill/>
              <a:round/>
              <a:headEnd/>
              <a:tailEnd/>
            </a:ln>
          </p:spPr>
          <p:txBody>
            <a:bodyPr wrap="none" anchor="ctr"/>
            <a:lstStyle/>
            <a:p>
              <a:endParaRPr lang="zh-CN" altLang="en-US">
                <a:latin typeface="Huawei Sans" panose="020C0503030203020204" pitchFamily="34" charset="0"/>
                <a:cs typeface="Huawei Sans" panose="020C0503030203020204" pitchFamily="34" charset="0"/>
                <a:sym typeface="+mn-lt"/>
              </a:endParaRPr>
            </a:p>
          </p:txBody>
        </p:sp>
      </p:grpSp>
      <p:sp>
        <p:nvSpPr>
          <p:cNvPr id="56" name="矩形 55"/>
          <p:cNvSpPr/>
          <p:nvPr/>
        </p:nvSpPr>
        <p:spPr bwMode="auto">
          <a:xfrm>
            <a:off x="1654175" y="3028950"/>
            <a:ext cx="792163" cy="288925"/>
          </a:xfrm>
          <a:prstGeom prst="rect">
            <a:avLst/>
          </a:prstGeom>
          <a:gradFill flip="none" rotWithShape="1">
            <a:gsLst>
              <a:gs pos="0">
                <a:schemeClr val="bg2">
                  <a:lumMod val="40000"/>
                  <a:lumOff val="60000"/>
                </a:schemeClr>
              </a:gs>
              <a:gs pos="53000">
                <a:srgbClr val="D4DEFF"/>
              </a:gs>
              <a:gs pos="83000">
                <a:srgbClr val="D4DEFF"/>
              </a:gs>
              <a:gs pos="100000">
                <a:srgbClr val="96AB94"/>
              </a:gs>
            </a:gsLst>
            <a:lin ang="5400000" scaled="0"/>
            <a:tileRect/>
          </a:gradFill>
          <a:ln>
            <a:solidFill>
              <a:schemeClr val="tx1"/>
            </a:solidFill>
          </a:ln>
          <a:effectLst/>
          <a:extLst/>
        </p:spPr>
        <p:txBody>
          <a:bodyPr/>
          <a:lstStyle/>
          <a:p>
            <a:pPr>
              <a:buClr>
                <a:srgbClr val="CC9900"/>
              </a:buClr>
              <a:buFont typeface="Wingdings" pitchFamily="2" charset="2"/>
              <a:buChar char="n"/>
              <a:defRPr/>
            </a:pPr>
            <a:endParaRPr lang="zh-CN" altLang="en-US" sz="1800" dirty="0">
              <a:latin typeface="Huawei Sans" panose="020C0503030203020204" pitchFamily="34" charset="0"/>
              <a:cs typeface="Huawei Sans" panose="020C0503030203020204" pitchFamily="34" charset="0"/>
              <a:sym typeface="+mn-lt"/>
            </a:endParaRPr>
          </a:p>
        </p:txBody>
      </p:sp>
      <p:sp>
        <p:nvSpPr>
          <p:cNvPr id="58" name="TextBox 34"/>
          <p:cNvSpPr txBox="1">
            <a:spLocks noChangeArrowheads="1"/>
          </p:cNvSpPr>
          <p:nvPr/>
        </p:nvSpPr>
        <p:spPr bwMode="auto">
          <a:xfrm>
            <a:off x="1815512" y="3116199"/>
            <a:ext cx="519113" cy="212725"/>
          </a:xfrm>
          <a:prstGeom prst="rect">
            <a:avLst/>
          </a:prstGeom>
          <a:noFill/>
          <a:ln w="9525">
            <a:noFill/>
            <a:miter lim="800000"/>
            <a:headEnd/>
            <a:tailEnd/>
          </a:ln>
        </p:spPr>
        <p:txBody>
          <a:bodyPr>
            <a:spAutoFit/>
          </a:bodyPr>
          <a:lstStyle/>
          <a:p>
            <a:pPr algn="ctr">
              <a:lnSpc>
                <a:spcPct val="60000"/>
              </a:lnSpc>
              <a:spcBef>
                <a:spcPct val="50000"/>
              </a:spcBef>
              <a:defRPr/>
            </a:pPr>
            <a:r>
              <a:rPr sz="1200" u="none">
                <a:latin typeface="Huawei Sans" panose="020C0503030203020204" pitchFamily="34" charset="0"/>
                <a:cs typeface="Huawei Sans" panose="020C0503030203020204" pitchFamily="34" charset="0"/>
              </a:rPr>
              <a:t>HBA</a:t>
            </a:r>
            <a:endParaRPr lang="zh-CN" altLang="en-US" sz="1200" dirty="0">
              <a:latin typeface="Huawei Sans" panose="020C0503030203020204" pitchFamily="34" charset="0"/>
              <a:cs typeface="Huawei Sans" panose="020C0503030203020204" pitchFamily="34" charset="0"/>
              <a:sym typeface="+mn-lt"/>
            </a:endParaRPr>
          </a:p>
        </p:txBody>
      </p:sp>
      <p:sp>
        <p:nvSpPr>
          <p:cNvPr id="59" name="Rectangle 11"/>
          <p:cNvSpPr>
            <a:spLocks noChangeArrowheads="1"/>
          </p:cNvSpPr>
          <p:nvPr/>
        </p:nvSpPr>
        <p:spPr bwMode="gray">
          <a:xfrm>
            <a:off x="7958869" y="3069365"/>
            <a:ext cx="3454671" cy="420247"/>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a:defRPr/>
            </a:pPr>
            <a:r>
              <a:rPr sz="2000" b="1" u="none" dirty="0">
                <a:latin typeface="Huawei Sans" panose="020C0503030203020204" pitchFamily="34" charset="0"/>
                <a:cs typeface="Huawei Sans" panose="020C0503030203020204" pitchFamily="34" charset="0"/>
              </a:rPr>
              <a:t>Single point of failure</a:t>
            </a:r>
            <a:endParaRPr lang="en-US" sz="2000" b="1" dirty="0">
              <a:latin typeface="Huawei Sans" panose="020C0503030203020204" pitchFamily="34" charset="0"/>
              <a:cs typeface="Huawei Sans" panose="020C0503030203020204" pitchFamily="34" charset="0"/>
              <a:sym typeface="+mn-lt"/>
            </a:endParaRPr>
          </a:p>
        </p:txBody>
      </p:sp>
      <p:sp>
        <p:nvSpPr>
          <p:cNvPr id="60" name="Rectangle 5"/>
          <p:cNvSpPr>
            <a:spLocks noChangeArrowheads="1"/>
          </p:cNvSpPr>
          <p:nvPr/>
        </p:nvSpPr>
        <p:spPr bwMode="gray">
          <a:xfrm>
            <a:off x="7958871" y="3507809"/>
            <a:ext cx="3454670" cy="2415428"/>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80000" tIns="216000" rIns="144000" bIns="72000"/>
          <a:lstStyle/>
          <a:p>
            <a:pPr>
              <a:buClr>
                <a:srgbClr val="292929"/>
              </a:buClr>
              <a:buSzPts val="1600"/>
              <a:buFont typeface="Wingdings" pitchFamily="2" charset="2"/>
              <a:buChar char="§"/>
              <a:defRPr/>
            </a:pPr>
            <a:endParaRPr lang="en-US" sz="1800" dirty="0">
              <a:latin typeface="Huawei Sans" panose="020C0503030203020204" pitchFamily="34" charset="0"/>
              <a:cs typeface="Huawei Sans" panose="020C0503030203020204" pitchFamily="34" charset="0"/>
              <a:sym typeface="+mn-lt"/>
            </a:endParaRPr>
          </a:p>
        </p:txBody>
      </p:sp>
      <p:sp>
        <p:nvSpPr>
          <p:cNvPr id="61" name="AutoShape 18"/>
          <p:cNvSpPr>
            <a:spLocks noChangeArrowheads="1"/>
          </p:cNvSpPr>
          <p:nvPr/>
        </p:nvSpPr>
        <p:spPr bwMode="auto">
          <a:xfrm>
            <a:off x="7398618" y="3413126"/>
            <a:ext cx="301625" cy="400050"/>
          </a:xfrm>
          <a:prstGeom prst="rightArrow">
            <a:avLst>
              <a:gd name="adj1" fmla="val 50111"/>
              <a:gd name="adj2" fmla="val 63157"/>
            </a:avLst>
          </a:prstGeom>
          <a:gradFill rotWithShape="1">
            <a:gsLst>
              <a:gs pos="0">
                <a:srgbClr val="E9E9E9"/>
              </a:gs>
              <a:gs pos="100000">
                <a:srgbClr val="B2B2B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a:defRPr/>
            </a:pPr>
            <a:endParaRPr lang="en-US" sz="1800">
              <a:latin typeface="Huawei Sans" panose="020C0503030203020204" pitchFamily="34" charset="0"/>
              <a:cs typeface="Huawei Sans" panose="020C0503030203020204" pitchFamily="34" charset="0"/>
              <a:sym typeface="+mn-lt"/>
            </a:endParaRPr>
          </a:p>
        </p:txBody>
      </p:sp>
      <p:sp>
        <p:nvSpPr>
          <p:cNvPr id="62" name="Oval 43"/>
          <p:cNvSpPr>
            <a:spLocks noChangeArrowheads="1"/>
          </p:cNvSpPr>
          <p:nvPr/>
        </p:nvSpPr>
        <p:spPr bwMode="auto">
          <a:xfrm>
            <a:off x="9701646" y="4509522"/>
            <a:ext cx="419786" cy="231072"/>
          </a:xfrm>
          <a:prstGeom prst="ellipse">
            <a:avLst/>
          </a:prstGeom>
          <a:gradFill rotWithShape="1">
            <a:gsLst>
              <a:gs pos="0">
                <a:schemeClr val="bg1"/>
              </a:gs>
              <a:gs pos="100000">
                <a:schemeClr val="bg1">
                  <a:gamma/>
                  <a:shade val="89020"/>
                  <a:invGamma/>
                  <a:alpha val="0"/>
                </a:schemeClr>
              </a:gs>
            </a:gsLst>
            <a:lin ang="5400000" scaled="1"/>
          </a:gradFill>
          <a:ln w="9525">
            <a:noFill/>
            <a:round/>
            <a:headEnd/>
            <a:tailEnd/>
          </a:ln>
          <a:effectLst/>
        </p:spPr>
        <p:txBody>
          <a:bodyPr wrap="none" anchor="ctr"/>
          <a:lstStyle/>
          <a:p>
            <a:pPr algn="ctr">
              <a:defRPr/>
            </a:pPr>
            <a:endParaRPr lang="en-US" sz="1800">
              <a:latin typeface="Huawei Sans" panose="020C0503030203020204" pitchFamily="34" charset="0"/>
              <a:cs typeface="Huawei Sans" panose="020C0503030203020204" pitchFamily="34" charset="0"/>
              <a:sym typeface="+mn-lt"/>
            </a:endParaRPr>
          </a:p>
        </p:txBody>
      </p:sp>
      <p:sp>
        <p:nvSpPr>
          <p:cNvPr id="63" name="AutoShape 18"/>
          <p:cNvSpPr>
            <a:spLocks noChangeArrowheads="1"/>
          </p:cNvSpPr>
          <p:nvPr/>
        </p:nvSpPr>
        <p:spPr bwMode="auto">
          <a:xfrm>
            <a:off x="7458943" y="3484563"/>
            <a:ext cx="301625" cy="400050"/>
          </a:xfrm>
          <a:prstGeom prst="rightArrow">
            <a:avLst>
              <a:gd name="adj1" fmla="val 50111"/>
              <a:gd name="adj2" fmla="val 63157"/>
            </a:avLst>
          </a:prstGeom>
          <a:gradFill rotWithShape="1">
            <a:gsLst>
              <a:gs pos="0">
                <a:srgbClr val="C40505"/>
              </a:gs>
              <a:gs pos="100000">
                <a:srgbClr val="C40505">
                  <a:gamma/>
                  <a:shade val="46275"/>
                  <a:invGamma/>
                </a:srgbClr>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a:defRPr/>
            </a:pPr>
            <a:endParaRPr lang="en-US" sz="1800">
              <a:latin typeface="Huawei Sans" panose="020C0503030203020204" pitchFamily="34" charset="0"/>
              <a:cs typeface="Huawei Sans" panose="020C0503030203020204" pitchFamily="34" charset="0"/>
              <a:sym typeface="+mn-lt"/>
            </a:endParaRPr>
          </a:p>
        </p:txBody>
      </p:sp>
      <p:sp>
        <p:nvSpPr>
          <p:cNvPr id="64" name="矩形 163"/>
          <p:cNvSpPr>
            <a:spLocks noChangeArrowheads="1"/>
          </p:cNvSpPr>
          <p:nvPr/>
        </p:nvSpPr>
        <p:spPr bwMode="auto">
          <a:xfrm>
            <a:off x="7980570" y="3519817"/>
            <a:ext cx="3454671" cy="2462213"/>
          </a:xfrm>
          <a:prstGeom prst="rect">
            <a:avLst/>
          </a:prstGeom>
          <a:noFill/>
          <a:ln w="9525">
            <a:noFill/>
            <a:miter lim="800000"/>
            <a:headEnd/>
            <a:tailEnd/>
          </a:ln>
        </p:spPr>
        <p:txBody>
          <a:bodyPr wrap="square">
            <a:spAutoFit/>
          </a:bodyPr>
          <a:lstStyle/>
          <a:p>
            <a:r>
              <a:rPr sz="1400" u="none" dirty="0">
                <a:latin typeface="Huawei Sans" panose="020C0503030203020204" pitchFamily="34" charset="0"/>
                <a:cs typeface="Huawei Sans" panose="020C0503030203020204" pitchFamily="34" charset="0"/>
              </a:rPr>
              <a:t>A single point of failure means that the failure of a component in a network may cause network breakdown. To prevent single points of failure, high-reliability systems implement redundant backup for devices that may suffer single points of failure and adopt a cross cable connection method to achieve optimal reliability. Moreover, redundant paths assist in achieving higher performance.</a:t>
            </a:r>
            <a:endParaRPr lang="en-US" altLang="zh-CN" sz="1400" dirty="0">
              <a:latin typeface="Huawei Sans" panose="020C0503030203020204" pitchFamily="34" charset="0"/>
              <a:cs typeface="Huawei Sans" panose="020C0503030203020204" pitchFamily="34" charset="0"/>
              <a:sym typeface="+mn-lt"/>
            </a:endParaRPr>
          </a:p>
        </p:txBody>
      </p:sp>
      <p:grpSp>
        <p:nvGrpSpPr>
          <p:cNvPr id="65" name="组合 171"/>
          <p:cNvGrpSpPr>
            <a:grpSpLocks/>
          </p:cNvGrpSpPr>
          <p:nvPr/>
        </p:nvGrpSpPr>
        <p:grpSpPr bwMode="auto">
          <a:xfrm>
            <a:off x="4582715" y="1626159"/>
            <a:ext cx="2414588" cy="350837"/>
            <a:chOff x="539552" y="699542"/>
            <a:chExt cx="2413474" cy="351023"/>
          </a:xfrm>
        </p:grpSpPr>
        <p:sp>
          <p:nvSpPr>
            <p:cNvPr id="66" name="Rectangle 3"/>
            <p:cNvSpPr>
              <a:spLocks noChangeArrowheads="1"/>
            </p:cNvSpPr>
            <p:nvPr/>
          </p:nvSpPr>
          <p:spPr bwMode="auto">
            <a:xfrm>
              <a:off x="565163" y="699542"/>
              <a:ext cx="2363758" cy="287748"/>
            </a:xfrm>
            <a:prstGeom prst="rect">
              <a:avLst/>
            </a:prstGeom>
            <a:gradFill rotWithShape="0">
              <a:gsLst>
                <a:gs pos="0">
                  <a:srgbClr val="5E9EFF"/>
                </a:gs>
                <a:gs pos="39999">
                  <a:srgbClr val="85C2FF"/>
                </a:gs>
                <a:gs pos="70000">
                  <a:srgbClr val="C4D6EB"/>
                </a:gs>
                <a:gs pos="100000">
                  <a:srgbClr val="FFEBFA"/>
                </a:gs>
              </a:gsLst>
              <a:lin ang="5400000"/>
            </a:gradFill>
            <a:ln w="36000">
              <a:solidFill>
                <a:srgbClr val="61BBFF"/>
              </a:solidFill>
              <a:round/>
              <a:headEnd/>
              <a:tailEnd/>
            </a:ln>
          </p:spPr>
          <p:txBody>
            <a:bodyPr lIns="108000" tIns="82404" rIns="108000" bIns="63000" anchor="ctr"/>
            <a:lstStyle/>
            <a:p>
              <a:pPr algn="ctr"/>
              <a:r>
                <a:rPr sz="1200" u="none" dirty="0">
                  <a:latin typeface="Huawei Sans" panose="020C0503030203020204" pitchFamily="34" charset="0"/>
                  <a:cs typeface="Huawei Sans" panose="020C0503030203020204" pitchFamily="34" charset="0"/>
                </a:rPr>
                <a:t>With multipathing software</a:t>
              </a:r>
              <a:endParaRPr lang="en-US" altLang="en-US" sz="1200" dirty="0">
                <a:latin typeface="Huawei Sans" panose="020C0503030203020204" pitchFamily="34" charset="0"/>
                <a:cs typeface="Huawei Sans" panose="020C0503030203020204" pitchFamily="34" charset="0"/>
                <a:sym typeface="+mn-lt"/>
              </a:endParaRPr>
            </a:p>
          </p:txBody>
        </p:sp>
        <p:sp>
          <p:nvSpPr>
            <p:cNvPr id="67" name="AutoShape 4"/>
            <p:cNvSpPr>
              <a:spLocks noChangeArrowheads="1"/>
            </p:cNvSpPr>
            <p:nvPr/>
          </p:nvSpPr>
          <p:spPr bwMode="auto">
            <a:xfrm>
              <a:off x="539552" y="987290"/>
              <a:ext cx="2413474" cy="63275"/>
            </a:xfrm>
            <a:custGeom>
              <a:avLst/>
              <a:gdLst>
                <a:gd name="T0" fmla="*/ 2147483647 w 21600"/>
                <a:gd name="T1" fmla="*/ 39242 h 21600"/>
                <a:gd name="T2" fmla="*/ 2147483647 w 21600"/>
                <a:gd name="T3" fmla="*/ 77705 h 21600"/>
                <a:gd name="T4" fmla="*/ 2147483647 w 21600"/>
                <a:gd name="T5" fmla="*/ 39242 h 21600"/>
                <a:gd name="T6" fmla="*/ 2147483647 w 21600"/>
                <a:gd name="T7" fmla="*/ 0 h 21600"/>
                <a:gd name="T8" fmla="*/ 0 60000 65536"/>
                <a:gd name="T9" fmla="*/ 0 60000 65536"/>
                <a:gd name="T10" fmla="*/ 0 60000 65536"/>
                <a:gd name="T11" fmla="*/ 0 60000 65536"/>
                <a:gd name="T12" fmla="*/ 2751 w 21600"/>
                <a:gd name="T13" fmla="*/ 2571 h 21600"/>
                <a:gd name="T14" fmla="*/ 18849 w 21600"/>
                <a:gd name="T15" fmla="*/ 19029 h 21600"/>
              </a:gdLst>
              <a:ahLst/>
              <a:cxnLst>
                <a:cxn ang="T8">
                  <a:pos x="T0" y="T1"/>
                </a:cxn>
                <a:cxn ang="T9">
                  <a:pos x="T2" y="T3"/>
                </a:cxn>
                <a:cxn ang="T10">
                  <a:pos x="T4" y="T5"/>
                </a:cxn>
                <a:cxn ang="T11">
                  <a:pos x="T6" y="T7"/>
                </a:cxn>
              </a:cxnLst>
              <a:rect l="T12" t="T13" r="T14" b="T15"/>
              <a:pathLst>
                <a:path w="21600" h="21600">
                  <a:moveTo>
                    <a:pt x="0" y="0"/>
                  </a:moveTo>
                  <a:lnTo>
                    <a:pt x="1914" y="21600"/>
                  </a:lnTo>
                  <a:lnTo>
                    <a:pt x="19686" y="21600"/>
                  </a:lnTo>
                  <a:lnTo>
                    <a:pt x="21600" y="0"/>
                  </a:lnTo>
                  <a:lnTo>
                    <a:pt x="0" y="0"/>
                  </a:lnTo>
                  <a:close/>
                </a:path>
              </a:pathLst>
            </a:custGeom>
            <a:gradFill rotWithShape="0">
              <a:gsLst>
                <a:gs pos="0">
                  <a:srgbClr val="5E9EFF"/>
                </a:gs>
                <a:gs pos="39999">
                  <a:srgbClr val="85C2FF"/>
                </a:gs>
                <a:gs pos="70000">
                  <a:srgbClr val="C4D6EB"/>
                </a:gs>
                <a:gs pos="100000">
                  <a:srgbClr val="FFEBFA"/>
                </a:gs>
              </a:gsLst>
              <a:lin ang="5400000"/>
            </a:gradFill>
            <a:ln w="9525">
              <a:noFill/>
              <a:round/>
              <a:headEnd/>
              <a:tailEnd/>
            </a:ln>
          </p:spPr>
          <p:txBody>
            <a:bodyPr wrap="none" anchor="ctr"/>
            <a:lstStyle/>
            <a:p>
              <a:endParaRPr lang="zh-CN" altLang="en-US">
                <a:latin typeface="Huawei Sans" panose="020C0503030203020204" pitchFamily="34" charset="0"/>
                <a:cs typeface="Huawei Sans" panose="020C0503030203020204" pitchFamily="34" charset="0"/>
                <a:sym typeface="+mn-lt"/>
              </a:endParaRPr>
            </a:p>
          </p:txBody>
        </p:sp>
      </p:grpSp>
      <p:grpSp>
        <p:nvGrpSpPr>
          <p:cNvPr id="68" name="组合 178"/>
          <p:cNvGrpSpPr>
            <a:grpSpLocks/>
          </p:cNvGrpSpPr>
          <p:nvPr/>
        </p:nvGrpSpPr>
        <p:grpSpPr bwMode="auto">
          <a:xfrm>
            <a:off x="8332055" y="1628800"/>
            <a:ext cx="936625" cy="966788"/>
            <a:chOff x="3490920" y="1963733"/>
            <a:chExt cx="1514475" cy="1668464"/>
          </a:xfrm>
        </p:grpSpPr>
        <p:sp>
          <p:nvSpPr>
            <p:cNvPr id="69" name="Oval 33"/>
            <p:cNvSpPr>
              <a:spLocks noChangeArrowheads="1"/>
            </p:cNvSpPr>
            <p:nvPr/>
          </p:nvSpPr>
          <p:spPr bwMode="auto">
            <a:xfrm>
              <a:off x="3492508" y="3301997"/>
              <a:ext cx="1512887" cy="330200"/>
            </a:xfrm>
            <a:prstGeom prst="ellipse">
              <a:avLst/>
            </a:prstGeom>
            <a:gradFill rotWithShape="1">
              <a:gsLst>
                <a:gs pos="0">
                  <a:srgbClr val="000000"/>
                </a:gs>
                <a:gs pos="100000">
                  <a:srgbClr val="C0C0C0">
                    <a:alpha val="0"/>
                  </a:srgbClr>
                </a:gs>
              </a:gsLst>
              <a:path path="shape">
                <a:fillToRect l="50000" t="50000" r="50000" b="50000"/>
              </a:path>
            </a:gradFill>
            <a:ln w="9525">
              <a:noFill/>
              <a:round/>
              <a:headEnd/>
              <a:tailEnd/>
            </a:ln>
          </p:spPr>
          <p:txBody>
            <a:bodyPr wrap="none" anchor="ctr"/>
            <a:lstStyle/>
            <a:p>
              <a:endParaRPr lang="ko-KR" altLang="en-US">
                <a:latin typeface="Huawei Sans" panose="020C0503030203020204" pitchFamily="34" charset="0"/>
                <a:cs typeface="Huawei Sans" panose="020C0503030203020204" pitchFamily="34" charset="0"/>
                <a:sym typeface="+mn-lt"/>
              </a:endParaRPr>
            </a:p>
          </p:txBody>
        </p:sp>
        <p:sp>
          <p:nvSpPr>
            <p:cNvPr id="70" name="Oval 34"/>
            <p:cNvSpPr>
              <a:spLocks noChangeArrowheads="1"/>
            </p:cNvSpPr>
            <p:nvPr/>
          </p:nvSpPr>
          <p:spPr bwMode="auto">
            <a:xfrm>
              <a:off x="3490920" y="1963733"/>
              <a:ext cx="1511907" cy="1512302"/>
            </a:xfrm>
            <a:prstGeom prst="ellipse">
              <a:avLst/>
            </a:prstGeom>
            <a:gradFill rotWithShape="1">
              <a:gsLst>
                <a:gs pos="0">
                  <a:srgbClr val="C0C0C0">
                    <a:gamma/>
                    <a:tint val="54118"/>
                    <a:invGamma/>
                  </a:srgbClr>
                </a:gs>
                <a:gs pos="100000">
                  <a:schemeClr val="bg1">
                    <a:lumMod val="75000"/>
                  </a:schemeClr>
                </a:gs>
              </a:gsLst>
              <a:lin ang="5400000" scaled="1"/>
            </a:gradFill>
            <a:ln w="9525">
              <a:noFill/>
              <a:round/>
              <a:headEnd/>
              <a:tailEnd/>
            </a:ln>
            <a:effectLst/>
          </p:spPr>
          <p:txBody>
            <a:bodyPr wrap="none" anchor="ctr"/>
            <a:lstStyle/>
            <a:p>
              <a:pPr>
                <a:defRPr/>
              </a:pPr>
              <a:endParaRPr lang="ko-KR" altLang="en-US">
                <a:latin typeface="Huawei Sans" panose="020C0503030203020204" pitchFamily="34" charset="0"/>
                <a:cs typeface="Huawei Sans" panose="020C0503030203020204" pitchFamily="34" charset="0"/>
                <a:sym typeface="+mn-lt"/>
              </a:endParaRPr>
            </a:p>
          </p:txBody>
        </p:sp>
        <p:sp>
          <p:nvSpPr>
            <p:cNvPr id="71" name="Oval 35"/>
            <p:cNvSpPr>
              <a:spLocks noChangeArrowheads="1"/>
            </p:cNvSpPr>
            <p:nvPr/>
          </p:nvSpPr>
          <p:spPr bwMode="auto">
            <a:xfrm>
              <a:off x="3706821" y="1963733"/>
              <a:ext cx="1081088" cy="1008063"/>
            </a:xfrm>
            <a:prstGeom prst="ellipse">
              <a:avLst/>
            </a:prstGeom>
            <a:gradFill rotWithShape="1">
              <a:gsLst>
                <a:gs pos="0">
                  <a:srgbClr val="EAEAEA"/>
                </a:gs>
                <a:gs pos="100000">
                  <a:srgbClr val="C0C0C0">
                    <a:alpha val="20000"/>
                  </a:srgbClr>
                </a:gs>
              </a:gsLst>
              <a:lin ang="5400000" scaled="1"/>
            </a:gradFill>
            <a:ln w="9525">
              <a:noFill/>
              <a:round/>
              <a:headEnd/>
              <a:tailEnd/>
            </a:ln>
          </p:spPr>
          <p:txBody>
            <a:bodyPr wrap="none" anchor="ctr"/>
            <a:lstStyle/>
            <a:p>
              <a:endParaRPr lang="ko-KR" altLang="en-US">
                <a:latin typeface="Huawei Sans" panose="020C0503030203020204" pitchFamily="34" charset="0"/>
                <a:cs typeface="Huawei Sans" panose="020C0503030203020204" pitchFamily="34" charset="0"/>
                <a:sym typeface="+mn-lt"/>
              </a:endParaRPr>
            </a:p>
          </p:txBody>
        </p:sp>
      </p:grpSp>
      <p:sp>
        <p:nvSpPr>
          <p:cNvPr id="72" name="Line 56"/>
          <p:cNvSpPr>
            <a:spLocks noChangeShapeType="1"/>
          </p:cNvSpPr>
          <p:nvPr/>
        </p:nvSpPr>
        <p:spPr bwMode="auto">
          <a:xfrm>
            <a:off x="9597030" y="2360640"/>
            <a:ext cx="1295400" cy="12700"/>
          </a:xfrm>
          <a:prstGeom prst="line">
            <a:avLst/>
          </a:prstGeom>
          <a:noFill/>
          <a:ln w="19050">
            <a:solidFill>
              <a:schemeClr val="bg1">
                <a:lumMod val="50000"/>
              </a:schemeClr>
            </a:solidFill>
            <a:prstDash val="sysDot"/>
            <a:round/>
            <a:headEnd/>
            <a:tailEnd/>
          </a:ln>
          <a:effectLst/>
        </p:spPr>
        <p:txBody>
          <a:bodyPr/>
          <a:lstStyle/>
          <a:p>
            <a:pPr>
              <a:defRPr/>
            </a:pPr>
            <a:endParaRPr lang="ko-KR" altLang="en-US">
              <a:latin typeface="Huawei Sans" panose="020C0503030203020204" pitchFamily="34" charset="0"/>
              <a:cs typeface="Huawei Sans" panose="020C0503030203020204" pitchFamily="34" charset="0"/>
              <a:sym typeface="+mn-lt"/>
            </a:endParaRPr>
          </a:p>
        </p:txBody>
      </p:sp>
      <p:sp>
        <p:nvSpPr>
          <p:cNvPr id="73" name="TextBox 183"/>
          <p:cNvSpPr txBox="1"/>
          <p:nvPr/>
        </p:nvSpPr>
        <p:spPr>
          <a:xfrm>
            <a:off x="8337816" y="1767579"/>
            <a:ext cx="958917" cy="584775"/>
          </a:xfrm>
          <a:prstGeom prst="rect">
            <a:avLst/>
          </a:prstGeom>
          <a:noFill/>
        </p:spPr>
        <p:txBody>
          <a:bodyPr wrap="none">
            <a:spAutoFit/>
          </a:bodyPr>
          <a:lstStyle/>
          <a:p>
            <a:pPr algn="ctr">
              <a:defRPr/>
            </a:pPr>
            <a:r>
              <a:rPr sz="1600" u="none" dirty="0">
                <a:solidFill>
                  <a:srgbClr val="C00000"/>
                </a:solidFill>
                <a:latin typeface="Huawei Sans" panose="020C0503030203020204" pitchFamily="34" charset="0"/>
                <a:cs typeface="Huawei Sans" panose="020C0503030203020204" pitchFamily="34" charset="0"/>
              </a:rPr>
              <a:t>Basic</a:t>
            </a:r>
            <a:endParaRPr lang="en-US" altLang="zh-CN" sz="1600" dirty="0">
              <a:solidFill>
                <a:srgbClr val="C00000"/>
              </a:solidFill>
              <a:latin typeface="Huawei Sans" panose="020C0503030203020204" pitchFamily="34" charset="0"/>
              <a:cs typeface="Huawei Sans" panose="020C0503030203020204" pitchFamily="34" charset="0"/>
              <a:sym typeface="+mn-lt"/>
            </a:endParaRPr>
          </a:p>
          <a:p>
            <a:pPr algn="ctr">
              <a:defRPr/>
            </a:pPr>
            <a:r>
              <a:rPr sz="1600" u="none" dirty="0">
                <a:solidFill>
                  <a:srgbClr val="C00000"/>
                </a:solidFill>
                <a:latin typeface="Huawei Sans" panose="020C0503030203020204" pitchFamily="34" charset="0"/>
                <a:cs typeface="Huawei Sans" panose="020C0503030203020204" pitchFamily="34" charset="0"/>
              </a:rPr>
              <a:t>function</a:t>
            </a:r>
          </a:p>
        </p:txBody>
      </p:sp>
      <p:sp>
        <p:nvSpPr>
          <p:cNvPr id="74" name="TextBox 184"/>
          <p:cNvSpPr txBox="1"/>
          <p:nvPr/>
        </p:nvSpPr>
        <p:spPr>
          <a:xfrm>
            <a:off x="9236281" y="1805340"/>
            <a:ext cx="2016899" cy="523220"/>
          </a:xfrm>
          <a:prstGeom prst="rect">
            <a:avLst/>
          </a:prstGeom>
          <a:noFill/>
        </p:spPr>
        <p:txBody>
          <a:bodyPr wrap="none">
            <a:spAutoFit/>
          </a:bodyPr>
          <a:lstStyle/>
          <a:p>
            <a:pPr algn="ctr">
              <a:defRPr/>
            </a:pPr>
            <a:r>
              <a:rPr sz="1400" u="none" dirty="0">
                <a:latin typeface="Huawei Sans" panose="020C0503030203020204" pitchFamily="34" charset="0"/>
                <a:cs typeface="Huawei Sans" panose="020C0503030203020204" pitchFamily="34" charset="0"/>
              </a:rPr>
              <a:t>Eliminating</a:t>
            </a:r>
            <a:endParaRPr lang="en-US" altLang="zh-CN" sz="1400" kern="0" dirty="0">
              <a:latin typeface="Huawei Sans" panose="020C0503030203020204" pitchFamily="34" charset="0"/>
              <a:cs typeface="Huawei Sans" panose="020C0503030203020204" pitchFamily="34" charset="0"/>
              <a:sym typeface="+mn-lt"/>
            </a:endParaRPr>
          </a:p>
          <a:p>
            <a:pPr algn="ctr">
              <a:defRPr/>
            </a:pPr>
            <a:r>
              <a:rPr sz="1400" u="none" dirty="0">
                <a:latin typeface="Huawei Sans" panose="020C0503030203020204" pitchFamily="34" charset="0"/>
                <a:cs typeface="Huawei Sans" panose="020C0503030203020204" pitchFamily="34" charset="0"/>
              </a:rPr>
              <a:t>single points of failure</a:t>
            </a:r>
          </a:p>
        </p:txBody>
      </p:sp>
      <p:sp>
        <p:nvSpPr>
          <p:cNvPr id="77" name="50becea3-000d-413c-ba0c-3230ac9a84b9">
            <a:extLst>
              <a:ext uri="{FF2B5EF4-FFF2-40B4-BE49-F238E27FC236}">
                <a16:creationId xmlns:a16="http://schemas.microsoft.com/office/drawing/2014/main" id="{48018FF8-3724-490A-B609-5CDB2F2B5FDB}"/>
              </a:ext>
            </a:extLst>
          </p:cNvPr>
          <p:cNvSpPr/>
          <p:nvPr/>
        </p:nvSpPr>
        <p:spPr>
          <a:xfrm>
            <a:off x="1867263" y="2302211"/>
            <a:ext cx="415611" cy="736909"/>
          </a:xfrm>
          <a:custGeom>
            <a:avLst/>
            <a:gdLst>
              <a:gd name="connsiteX0" fmla="*/ 287981 w 412750"/>
              <a:gd name="connsiteY0" fmla="*/ 552432 h 731838"/>
              <a:gd name="connsiteX1" fmla="*/ 302447 w 412750"/>
              <a:gd name="connsiteY1" fmla="*/ 567779 h 731838"/>
              <a:gd name="connsiteX2" fmla="*/ 287981 w 412750"/>
              <a:gd name="connsiteY2" fmla="*/ 582630 h 731838"/>
              <a:gd name="connsiteX3" fmla="*/ 273981 w 412750"/>
              <a:gd name="connsiteY3" fmla="*/ 567779 h 731838"/>
              <a:gd name="connsiteX4" fmla="*/ 287981 w 412750"/>
              <a:gd name="connsiteY4" fmla="*/ 552432 h 731838"/>
              <a:gd name="connsiteX5" fmla="*/ 87657 w 412750"/>
              <a:gd name="connsiteY5" fmla="*/ 543575 h 731838"/>
              <a:gd name="connsiteX6" fmla="*/ 87657 w 412750"/>
              <a:gd name="connsiteY6" fmla="*/ 591015 h 731838"/>
              <a:gd name="connsiteX7" fmla="*/ 325562 w 412750"/>
              <a:gd name="connsiteY7" fmla="*/ 591015 h 731838"/>
              <a:gd name="connsiteX8" fmla="*/ 325562 w 412750"/>
              <a:gd name="connsiteY8" fmla="*/ 543575 h 731838"/>
              <a:gd name="connsiteX9" fmla="*/ 74962 w 412750"/>
              <a:gd name="connsiteY9" fmla="*/ 518681 h 731838"/>
              <a:gd name="connsiteX10" fmla="*/ 337787 w 412750"/>
              <a:gd name="connsiteY10" fmla="*/ 518681 h 731838"/>
              <a:gd name="connsiteX11" fmla="*/ 350481 w 412750"/>
              <a:gd name="connsiteY11" fmla="*/ 531363 h 731838"/>
              <a:gd name="connsiteX12" fmla="*/ 350481 w 412750"/>
              <a:gd name="connsiteY12" fmla="*/ 603696 h 731838"/>
              <a:gd name="connsiteX13" fmla="*/ 337787 w 412750"/>
              <a:gd name="connsiteY13" fmla="*/ 616378 h 731838"/>
              <a:gd name="connsiteX14" fmla="*/ 74962 w 412750"/>
              <a:gd name="connsiteY14" fmla="*/ 616378 h 731838"/>
              <a:gd name="connsiteX15" fmla="*/ 62268 w 412750"/>
              <a:gd name="connsiteY15" fmla="*/ 603696 h 731838"/>
              <a:gd name="connsiteX16" fmla="*/ 62268 w 412750"/>
              <a:gd name="connsiteY16" fmla="*/ 531363 h 731838"/>
              <a:gd name="connsiteX17" fmla="*/ 74962 w 412750"/>
              <a:gd name="connsiteY17" fmla="*/ 518681 h 731838"/>
              <a:gd name="connsiteX18" fmla="*/ 287981 w 412750"/>
              <a:gd name="connsiteY18" fmla="*/ 444076 h 731838"/>
              <a:gd name="connsiteX19" fmla="*/ 302447 w 412750"/>
              <a:gd name="connsiteY19" fmla="*/ 458053 h 731838"/>
              <a:gd name="connsiteX20" fmla="*/ 287981 w 412750"/>
              <a:gd name="connsiteY20" fmla="*/ 472497 h 731838"/>
              <a:gd name="connsiteX21" fmla="*/ 273981 w 412750"/>
              <a:gd name="connsiteY21" fmla="*/ 458053 h 731838"/>
              <a:gd name="connsiteX22" fmla="*/ 287981 w 412750"/>
              <a:gd name="connsiteY22" fmla="*/ 444076 h 731838"/>
              <a:gd name="connsiteX23" fmla="*/ 87657 w 412750"/>
              <a:gd name="connsiteY23" fmla="*/ 435690 h 731838"/>
              <a:gd name="connsiteX24" fmla="*/ 87657 w 412750"/>
              <a:gd name="connsiteY24" fmla="*/ 483130 h 731838"/>
              <a:gd name="connsiteX25" fmla="*/ 325562 w 412750"/>
              <a:gd name="connsiteY25" fmla="*/ 483130 h 731838"/>
              <a:gd name="connsiteX26" fmla="*/ 325562 w 412750"/>
              <a:gd name="connsiteY26" fmla="*/ 435690 h 731838"/>
              <a:gd name="connsiteX27" fmla="*/ 74962 w 412750"/>
              <a:gd name="connsiteY27" fmla="*/ 410327 h 731838"/>
              <a:gd name="connsiteX28" fmla="*/ 337787 w 412750"/>
              <a:gd name="connsiteY28" fmla="*/ 410327 h 731838"/>
              <a:gd name="connsiteX29" fmla="*/ 350481 w 412750"/>
              <a:gd name="connsiteY29" fmla="*/ 423009 h 731838"/>
              <a:gd name="connsiteX30" fmla="*/ 350481 w 412750"/>
              <a:gd name="connsiteY30" fmla="*/ 495812 h 731838"/>
              <a:gd name="connsiteX31" fmla="*/ 337787 w 412750"/>
              <a:gd name="connsiteY31" fmla="*/ 508024 h 731838"/>
              <a:gd name="connsiteX32" fmla="*/ 74962 w 412750"/>
              <a:gd name="connsiteY32" fmla="*/ 508024 h 731838"/>
              <a:gd name="connsiteX33" fmla="*/ 62268 w 412750"/>
              <a:gd name="connsiteY33" fmla="*/ 495812 h 731838"/>
              <a:gd name="connsiteX34" fmla="*/ 62268 w 412750"/>
              <a:gd name="connsiteY34" fmla="*/ 423009 h 731838"/>
              <a:gd name="connsiteX35" fmla="*/ 74962 w 412750"/>
              <a:gd name="connsiteY35" fmla="*/ 410327 h 731838"/>
              <a:gd name="connsiteX36" fmla="*/ 287981 w 412750"/>
              <a:gd name="connsiteY36" fmla="*/ 335722 h 731838"/>
              <a:gd name="connsiteX37" fmla="*/ 302447 w 412750"/>
              <a:gd name="connsiteY37" fmla="*/ 350165 h 731838"/>
              <a:gd name="connsiteX38" fmla="*/ 287981 w 412750"/>
              <a:gd name="connsiteY38" fmla="*/ 364143 h 731838"/>
              <a:gd name="connsiteX39" fmla="*/ 273981 w 412750"/>
              <a:gd name="connsiteY39" fmla="*/ 350165 h 731838"/>
              <a:gd name="connsiteX40" fmla="*/ 287981 w 412750"/>
              <a:gd name="connsiteY40" fmla="*/ 335722 h 731838"/>
              <a:gd name="connsiteX41" fmla="*/ 87657 w 412750"/>
              <a:gd name="connsiteY41" fmla="*/ 325090 h 731838"/>
              <a:gd name="connsiteX42" fmla="*/ 87657 w 412750"/>
              <a:gd name="connsiteY42" fmla="*/ 372529 h 731838"/>
              <a:gd name="connsiteX43" fmla="*/ 325562 w 412750"/>
              <a:gd name="connsiteY43" fmla="*/ 372529 h 731838"/>
              <a:gd name="connsiteX44" fmla="*/ 325562 w 412750"/>
              <a:gd name="connsiteY44" fmla="*/ 325090 h 731838"/>
              <a:gd name="connsiteX45" fmla="*/ 74962 w 412750"/>
              <a:gd name="connsiteY45" fmla="*/ 300196 h 731838"/>
              <a:gd name="connsiteX46" fmla="*/ 337787 w 412750"/>
              <a:gd name="connsiteY46" fmla="*/ 300196 h 731838"/>
              <a:gd name="connsiteX47" fmla="*/ 350481 w 412750"/>
              <a:gd name="connsiteY47" fmla="*/ 312408 h 731838"/>
              <a:gd name="connsiteX48" fmla="*/ 350481 w 412750"/>
              <a:gd name="connsiteY48" fmla="*/ 385211 h 731838"/>
              <a:gd name="connsiteX49" fmla="*/ 337787 w 412750"/>
              <a:gd name="connsiteY49" fmla="*/ 397893 h 731838"/>
              <a:gd name="connsiteX50" fmla="*/ 74962 w 412750"/>
              <a:gd name="connsiteY50" fmla="*/ 397893 h 731838"/>
              <a:gd name="connsiteX51" fmla="*/ 62268 w 412750"/>
              <a:gd name="connsiteY51" fmla="*/ 385211 h 731838"/>
              <a:gd name="connsiteX52" fmla="*/ 62268 w 412750"/>
              <a:gd name="connsiteY52" fmla="*/ 312408 h 731838"/>
              <a:gd name="connsiteX53" fmla="*/ 74962 w 412750"/>
              <a:gd name="connsiteY53" fmla="*/ 300196 h 731838"/>
              <a:gd name="connsiteX54" fmla="*/ 287981 w 412750"/>
              <a:gd name="connsiteY54" fmla="*/ 225591 h 731838"/>
              <a:gd name="connsiteX55" fmla="*/ 302447 w 412750"/>
              <a:gd name="connsiteY55" fmla="*/ 240034 h 731838"/>
              <a:gd name="connsiteX56" fmla="*/ 287981 w 412750"/>
              <a:gd name="connsiteY56" fmla="*/ 254012 h 731838"/>
              <a:gd name="connsiteX57" fmla="*/ 273981 w 412750"/>
              <a:gd name="connsiteY57" fmla="*/ 240034 h 731838"/>
              <a:gd name="connsiteX58" fmla="*/ 287981 w 412750"/>
              <a:gd name="connsiteY58" fmla="*/ 225591 h 731838"/>
              <a:gd name="connsiteX59" fmla="*/ 87657 w 412750"/>
              <a:gd name="connsiteY59" fmla="*/ 216735 h 731838"/>
              <a:gd name="connsiteX60" fmla="*/ 87657 w 412750"/>
              <a:gd name="connsiteY60" fmla="*/ 264644 h 731838"/>
              <a:gd name="connsiteX61" fmla="*/ 325562 w 412750"/>
              <a:gd name="connsiteY61" fmla="*/ 264644 h 731838"/>
              <a:gd name="connsiteX62" fmla="*/ 325562 w 412750"/>
              <a:gd name="connsiteY62" fmla="*/ 216735 h 731838"/>
              <a:gd name="connsiteX63" fmla="*/ 74962 w 412750"/>
              <a:gd name="connsiteY63" fmla="*/ 191841 h 731838"/>
              <a:gd name="connsiteX64" fmla="*/ 337787 w 412750"/>
              <a:gd name="connsiteY64" fmla="*/ 191841 h 731838"/>
              <a:gd name="connsiteX65" fmla="*/ 350481 w 412750"/>
              <a:gd name="connsiteY65" fmla="*/ 204523 h 731838"/>
              <a:gd name="connsiteX66" fmla="*/ 350481 w 412750"/>
              <a:gd name="connsiteY66" fmla="*/ 276856 h 731838"/>
              <a:gd name="connsiteX67" fmla="*/ 337787 w 412750"/>
              <a:gd name="connsiteY67" fmla="*/ 289538 h 731838"/>
              <a:gd name="connsiteX68" fmla="*/ 74962 w 412750"/>
              <a:gd name="connsiteY68" fmla="*/ 289538 h 731838"/>
              <a:gd name="connsiteX69" fmla="*/ 62268 w 412750"/>
              <a:gd name="connsiteY69" fmla="*/ 276856 h 731838"/>
              <a:gd name="connsiteX70" fmla="*/ 62268 w 412750"/>
              <a:gd name="connsiteY70" fmla="*/ 204523 h 731838"/>
              <a:gd name="connsiteX71" fmla="*/ 74962 w 412750"/>
              <a:gd name="connsiteY71" fmla="*/ 191841 h 731838"/>
              <a:gd name="connsiteX72" fmla="*/ 287981 w 412750"/>
              <a:gd name="connsiteY72" fmla="*/ 117236 h 731838"/>
              <a:gd name="connsiteX73" fmla="*/ 302447 w 412750"/>
              <a:gd name="connsiteY73" fmla="*/ 131213 h 731838"/>
              <a:gd name="connsiteX74" fmla="*/ 287981 w 412750"/>
              <a:gd name="connsiteY74" fmla="*/ 145657 h 731838"/>
              <a:gd name="connsiteX75" fmla="*/ 273981 w 412750"/>
              <a:gd name="connsiteY75" fmla="*/ 131213 h 731838"/>
              <a:gd name="connsiteX76" fmla="*/ 287981 w 412750"/>
              <a:gd name="connsiteY76" fmla="*/ 117236 h 731838"/>
              <a:gd name="connsiteX77" fmla="*/ 87657 w 412750"/>
              <a:gd name="connsiteY77" fmla="*/ 107074 h 731838"/>
              <a:gd name="connsiteX78" fmla="*/ 87657 w 412750"/>
              <a:gd name="connsiteY78" fmla="*/ 154513 h 731838"/>
              <a:gd name="connsiteX79" fmla="*/ 325562 w 412750"/>
              <a:gd name="connsiteY79" fmla="*/ 154513 h 731838"/>
              <a:gd name="connsiteX80" fmla="*/ 325562 w 412750"/>
              <a:gd name="connsiteY80" fmla="*/ 107074 h 731838"/>
              <a:gd name="connsiteX81" fmla="*/ 74962 w 412750"/>
              <a:gd name="connsiteY81" fmla="*/ 81710 h 731838"/>
              <a:gd name="connsiteX82" fmla="*/ 337787 w 412750"/>
              <a:gd name="connsiteY82" fmla="*/ 81710 h 731838"/>
              <a:gd name="connsiteX83" fmla="*/ 350481 w 412750"/>
              <a:gd name="connsiteY83" fmla="*/ 94392 h 731838"/>
              <a:gd name="connsiteX84" fmla="*/ 350481 w 412750"/>
              <a:gd name="connsiteY84" fmla="*/ 167195 h 731838"/>
              <a:gd name="connsiteX85" fmla="*/ 337787 w 412750"/>
              <a:gd name="connsiteY85" fmla="*/ 179407 h 731838"/>
              <a:gd name="connsiteX86" fmla="*/ 74962 w 412750"/>
              <a:gd name="connsiteY86" fmla="*/ 179407 h 731838"/>
              <a:gd name="connsiteX87" fmla="*/ 62268 w 412750"/>
              <a:gd name="connsiteY87" fmla="*/ 167195 h 731838"/>
              <a:gd name="connsiteX88" fmla="*/ 62268 w 412750"/>
              <a:gd name="connsiteY88" fmla="*/ 94392 h 731838"/>
              <a:gd name="connsiteX89" fmla="*/ 74962 w 412750"/>
              <a:gd name="connsiteY89" fmla="*/ 81710 h 731838"/>
              <a:gd name="connsiteX90" fmla="*/ 62124 w 412750"/>
              <a:gd name="connsiteY90" fmla="*/ 0 h 731838"/>
              <a:gd name="connsiteX91" fmla="*/ 350626 w 412750"/>
              <a:gd name="connsiteY91" fmla="*/ 0 h 731838"/>
              <a:gd name="connsiteX92" fmla="*/ 412750 w 412750"/>
              <a:gd name="connsiteY92" fmla="*/ 61925 h 731838"/>
              <a:gd name="connsiteX93" fmla="*/ 412750 w 412750"/>
              <a:gd name="connsiteY93" fmla="*/ 653025 h 731838"/>
              <a:gd name="connsiteX94" fmla="*/ 350626 w 412750"/>
              <a:gd name="connsiteY94" fmla="*/ 714950 h 731838"/>
              <a:gd name="connsiteX95" fmla="*/ 285207 w 412750"/>
              <a:gd name="connsiteY95" fmla="*/ 714950 h 731838"/>
              <a:gd name="connsiteX96" fmla="*/ 256498 w 412750"/>
              <a:gd name="connsiteY96" fmla="*/ 731838 h 731838"/>
              <a:gd name="connsiteX97" fmla="*/ 224024 w 412750"/>
              <a:gd name="connsiteY97" fmla="*/ 699468 h 731838"/>
              <a:gd name="connsiteX98" fmla="*/ 256498 w 412750"/>
              <a:gd name="connsiteY98" fmla="*/ 666630 h 731838"/>
              <a:gd name="connsiteX99" fmla="*/ 285207 w 412750"/>
              <a:gd name="connsiteY99" fmla="*/ 683518 h 731838"/>
              <a:gd name="connsiteX100" fmla="*/ 350626 w 412750"/>
              <a:gd name="connsiteY100" fmla="*/ 683518 h 731838"/>
              <a:gd name="connsiteX101" fmla="*/ 381217 w 412750"/>
              <a:gd name="connsiteY101" fmla="*/ 653025 h 731838"/>
              <a:gd name="connsiteX102" fmla="*/ 381217 w 412750"/>
              <a:gd name="connsiteY102" fmla="*/ 61925 h 731838"/>
              <a:gd name="connsiteX103" fmla="*/ 350626 w 412750"/>
              <a:gd name="connsiteY103" fmla="*/ 31431 h 731838"/>
              <a:gd name="connsiteX104" fmla="*/ 62124 w 412750"/>
              <a:gd name="connsiteY104" fmla="*/ 31431 h 731838"/>
              <a:gd name="connsiteX105" fmla="*/ 31533 w 412750"/>
              <a:gd name="connsiteY105" fmla="*/ 61925 h 731838"/>
              <a:gd name="connsiteX106" fmla="*/ 31533 w 412750"/>
              <a:gd name="connsiteY106" fmla="*/ 653025 h 731838"/>
              <a:gd name="connsiteX107" fmla="*/ 62124 w 412750"/>
              <a:gd name="connsiteY107" fmla="*/ 683518 h 731838"/>
              <a:gd name="connsiteX108" fmla="*/ 128013 w 412750"/>
              <a:gd name="connsiteY108" fmla="*/ 683518 h 731838"/>
              <a:gd name="connsiteX109" fmla="*/ 156252 w 412750"/>
              <a:gd name="connsiteY109" fmla="*/ 666630 h 731838"/>
              <a:gd name="connsiteX110" fmla="*/ 189196 w 412750"/>
              <a:gd name="connsiteY110" fmla="*/ 699468 h 731838"/>
              <a:gd name="connsiteX111" fmla="*/ 156252 w 412750"/>
              <a:gd name="connsiteY111" fmla="*/ 731838 h 731838"/>
              <a:gd name="connsiteX112" fmla="*/ 128013 w 412750"/>
              <a:gd name="connsiteY112" fmla="*/ 714950 h 731838"/>
              <a:gd name="connsiteX113" fmla="*/ 62124 w 412750"/>
              <a:gd name="connsiteY113" fmla="*/ 714950 h 731838"/>
              <a:gd name="connsiteX114" fmla="*/ 0 w 412750"/>
              <a:gd name="connsiteY114" fmla="*/ 653025 h 731838"/>
              <a:gd name="connsiteX115" fmla="*/ 0 w 412750"/>
              <a:gd name="connsiteY115" fmla="*/ 61925 h 731838"/>
              <a:gd name="connsiteX116" fmla="*/ 62124 w 412750"/>
              <a:gd name="connsiteY116" fmla="*/ 0 h 73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412750" h="731838">
                <a:moveTo>
                  <a:pt x="287981" y="552432"/>
                </a:moveTo>
                <a:cubicBezTo>
                  <a:pt x="295914" y="552432"/>
                  <a:pt x="302447" y="559363"/>
                  <a:pt x="302447" y="567779"/>
                </a:cubicBezTo>
                <a:cubicBezTo>
                  <a:pt x="302447" y="576195"/>
                  <a:pt x="295914" y="582630"/>
                  <a:pt x="287981" y="582630"/>
                </a:cubicBezTo>
                <a:cubicBezTo>
                  <a:pt x="280048" y="582630"/>
                  <a:pt x="273981" y="576195"/>
                  <a:pt x="273981" y="567779"/>
                </a:cubicBezTo>
                <a:cubicBezTo>
                  <a:pt x="273981" y="559363"/>
                  <a:pt x="280048" y="552432"/>
                  <a:pt x="287981" y="552432"/>
                </a:cubicBezTo>
                <a:close/>
                <a:moveTo>
                  <a:pt x="87657" y="543575"/>
                </a:moveTo>
                <a:lnTo>
                  <a:pt x="87657" y="591015"/>
                </a:lnTo>
                <a:lnTo>
                  <a:pt x="325562" y="591015"/>
                </a:lnTo>
                <a:lnTo>
                  <a:pt x="325562" y="543575"/>
                </a:lnTo>
                <a:close/>
                <a:moveTo>
                  <a:pt x="74962" y="518681"/>
                </a:moveTo>
                <a:lnTo>
                  <a:pt x="337787" y="518681"/>
                </a:lnTo>
                <a:cubicBezTo>
                  <a:pt x="344839" y="518681"/>
                  <a:pt x="350481" y="524317"/>
                  <a:pt x="350481" y="531363"/>
                </a:cubicBezTo>
                <a:lnTo>
                  <a:pt x="350481" y="603696"/>
                </a:lnTo>
                <a:cubicBezTo>
                  <a:pt x="350481" y="610742"/>
                  <a:pt x="344839" y="616378"/>
                  <a:pt x="337787" y="616378"/>
                </a:cubicBezTo>
                <a:lnTo>
                  <a:pt x="74962" y="616378"/>
                </a:lnTo>
                <a:cubicBezTo>
                  <a:pt x="67910" y="616378"/>
                  <a:pt x="62268" y="610742"/>
                  <a:pt x="62268" y="603696"/>
                </a:cubicBezTo>
                <a:lnTo>
                  <a:pt x="62268" y="531363"/>
                </a:lnTo>
                <a:cubicBezTo>
                  <a:pt x="62268" y="524317"/>
                  <a:pt x="67910" y="518681"/>
                  <a:pt x="74962" y="518681"/>
                </a:cubicBezTo>
                <a:close/>
                <a:moveTo>
                  <a:pt x="287981" y="444076"/>
                </a:moveTo>
                <a:cubicBezTo>
                  <a:pt x="295914" y="444076"/>
                  <a:pt x="302447" y="450133"/>
                  <a:pt x="302447" y="458053"/>
                </a:cubicBezTo>
                <a:cubicBezTo>
                  <a:pt x="302447" y="465974"/>
                  <a:pt x="295914" y="472497"/>
                  <a:pt x="287981" y="472497"/>
                </a:cubicBezTo>
                <a:cubicBezTo>
                  <a:pt x="280048" y="472497"/>
                  <a:pt x="273981" y="465974"/>
                  <a:pt x="273981" y="458053"/>
                </a:cubicBezTo>
                <a:cubicBezTo>
                  <a:pt x="273981" y="450133"/>
                  <a:pt x="280048" y="444076"/>
                  <a:pt x="287981" y="444076"/>
                </a:cubicBezTo>
                <a:close/>
                <a:moveTo>
                  <a:pt x="87657" y="435690"/>
                </a:moveTo>
                <a:lnTo>
                  <a:pt x="87657" y="483130"/>
                </a:lnTo>
                <a:lnTo>
                  <a:pt x="325562" y="483130"/>
                </a:lnTo>
                <a:lnTo>
                  <a:pt x="325562" y="435690"/>
                </a:lnTo>
                <a:close/>
                <a:moveTo>
                  <a:pt x="74962" y="410327"/>
                </a:moveTo>
                <a:lnTo>
                  <a:pt x="337787" y="410327"/>
                </a:lnTo>
                <a:cubicBezTo>
                  <a:pt x="344839" y="410327"/>
                  <a:pt x="350481" y="415963"/>
                  <a:pt x="350481" y="423009"/>
                </a:cubicBezTo>
                <a:lnTo>
                  <a:pt x="350481" y="495812"/>
                </a:lnTo>
                <a:cubicBezTo>
                  <a:pt x="350481" y="502387"/>
                  <a:pt x="344839" y="508024"/>
                  <a:pt x="337787" y="508024"/>
                </a:cubicBezTo>
                <a:lnTo>
                  <a:pt x="74962" y="508024"/>
                </a:lnTo>
                <a:cubicBezTo>
                  <a:pt x="67910" y="508024"/>
                  <a:pt x="62268" y="502387"/>
                  <a:pt x="62268" y="495812"/>
                </a:cubicBezTo>
                <a:lnTo>
                  <a:pt x="62268" y="423009"/>
                </a:lnTo>
                <a:cubicBezTo>
                  <a:pt x="62268" y="415963"/>
                  <a:pt x="67910" y="410327"/>
                  <a:pt x="74962" y="410327"/>
                </a:cubicBezTo>
                <a:close/>
                <a:moveTo>
                  <a:pt x="287981" y="335722"/>
                </a:moveTo>
                <a:cubicBezTo>
                  <a:pt x="295914" y="335722"/>
                  <a:pt x="302447" y="342245"/>
                  <a:pt x="302447" y="350165"/>
                </a:cubicBezTo>
                <a:cubicBezTo>
                  <a:pt x="302447" y="357620"/>
                  <a:pt x="295914" y="364143"/>
                  <a:pt x="287981" y="364143"/>
                </a:cubicBezTo>
                <a:cubicBezTo>
                  <a:pt x="280048" y="364143"/>
                  <a:pt x="273981" y="357620"/>
                  <a:pt x="273981" y="350165"/>
                </a:cubicBezTo>
                <a:cubicBezTo>
                  <a:pt x="273981" y="342245"/>
                  <a:pt x="280048" y="335722"/>
                  <a:pt x="287981" y="335722"/>
                </a:cubicBezTo>
                <a:close/>
                <a:moveTo>
                  <a:pt x="87657" y="325090"/>
                </a:moveTo>
                <a:lnTo>
                  <a:pt x="87657" y="372529"/>
                </a:lnTo>
                <a:lnTo>
                  <a:pt x="325562" y="372529"/>
                </a:lnTo>
                <a:lnTo>
                  <a:pt x="325562" y="325090"/>
                </a:lnTo>
                <a:close/>
                <a:moveTo>
                  <a:pt x="74962" y="300196"/>
                </a:moveTo>
                <a:lnTo>
                  <a:pt x="337787" y="300196"/>
                </a:lnTo>
                <a:cubicBezTo>
                  <a:pt x="344839" y="300196"/>
                  <a:pt x="350481" y="305832"/>
                  <a:pt x="350481" y="312408"/>
                </a:cubicBezTo>
                <a:lnTo>
                  <a:pt x="350481" y="385211"/>
                </a:lnTo>
                <a:cubicBezTo>
                  <a:pt x="350481" y="392256"/>
                  <a:pt x="344839" y="397893"/>
                  <a:pt x="337787" y="397893"/>
                </a:cubicBezTo>
                <a:lnTo>
                  <a:pt x="74962" y="397893"/>
                </a:lnTo>
                <a:cubicBezTo>
                  <a:pt x="67910" y="397893"/>
                  <a:pt x="62268" y="392256"/>
                  <a:pt x="62268" y="385211"/>
                </a:cubicBezTo>
                <a:lnTo>
                  <a:pt x="62268" y="312408"/>
                </a:lnTo>
                <a:cubicBezTo>
                  <a:pt x="62268" y="305832"/>
                  <a:pt x="67910" y="300196"/>
                  <a:pt x="74962" y="300196"/>
                </a:cubicBezTo>
                <a:close/>
                <a:moveTo>
                  <a:pt x="287981" y="225591"/>
                </a:moveTo>
                <a:cubicBezTo>
                  <a:pt x="295914" y="225591"/>
                  <a:pt x="302447" y="232114"/>
                  <a:pt x="302447" y="240034"/>
                </a:cubicBezTo>
                <a:cubicBezTo>
                  <a:pt x="302447" y="247955"/>
                  <a:pt x="295914" y="254012"/>
                  <a:pt x="287981" y="254012"/>
                </a:cubicBezTo>
                <a:cubicBezTo>
                  <a:pt x="280048" y="254012"/>
                  <a:pt x="273981" y="247955"/>
                  <a:pt x="273981" y="240034"/>
                </a:cubicBezTo>
                <a:cubicBezTo>
                  <a:pt x="273981" y="232114"/>
                  <a:pt x="280048" y="225591"/>
                  <a:pt x="287981" y="225591"/>
                </a:cubicBezTo>
                <a:close/>
                <a:moveTo>
                  <a:pt x="87657" y="216735"/>
                </a:moveTo>
                <a:lnTo>
                  <a:pt x="87657" y="264644"/>
                </a:lnTo>
                <a:lnTo>
                  <a:pt x="325562" y="264644"/>
                </a:lnTo>
                <a:lnTo>
                  <a:pt x="325562" y="216735"/>
                </a:lnTo>
                <a:close/>
                <a:moveTo>
                  <a:pt x="74962" y="191841"/>
                </a:moveTo>
                <a:lnTo>
                  <a:pt x="337787" y="191841"/>
                </a:lnTo>
                <a:cubicBezTo>
                  <a:pt x="344839" y="191841"/>
                  <a:pt x="350481" y="197477"/>
                  <a:pt x="350481" y="204523"/>
                </a:cubicBezTo>
                <a:lnTo>
                  <a:pt x="350481" y="276856"/>
                </a:lnTo>
                <a:cubicBezTo>
                  <a:pt x="350481" y="283901"/>
                  <a:pt x="344839" y="289538"/>
                  <a:pt x="337787" y="289538"/>
                </a:cubicBezTo>
                <a:lnTo>
                  <a:pt x="74962" y="289538"/>
                </a:lnTo>
                <a:cubicBezTo>
                  <a:pt x="67910" y="289538"/>
                  <a:pt x="62268" y="283901"/>
                  <a:pt x="62268" y="276856"/>
                </a:cubicBezTo>
                <a:lnTo>
                  <a:pt x="62268" y="204523"/>
                </a:lnTo>
                <a:cubicBezTo>
                  <a:pt x="62268" y="197477"/>
                  <a:pt x="67910" y="191841"/>
                  <a:pt x="74962" y="191841"/>
                </a:cubicBezTo>
                <a:close/>
                <a:moveTo>
                  <a:pt x="287981" y="117236"/>
                </a:moveTo>
                <a:cubicBezTo>
                  <a:pt x="295914" y="117236"/>
                  <a:pt x="302447" y="123293"/>
                  <a:pt x="302447" y="131213"/>
                </a:cubicBezTo>
                <a:cubicBezTo>
                  <a:pt x="302447" y="139134"/>
                  <a:pt x="295914" y="145657"/>
                  <a:pt x="287981" y="145657"/>
                </a:cubicBezTo>
                <a:cubicBezTo>
                  <a:pt x="280048" y="145657"/>
                  <a:pt x="273981" y="139134"/>
                  <a:pt x="273981" y="131213"/>
                </a:cubicBezTo>
                <a:cubicBezTo>
                  <a:pt x="273981" y="123293"/>
                  <a:pt x="280048" y="117236"/>
                  <a:pt x="287981" y="117236"/>
                </a:cubicBezTo>
                <a:close/>
                <a:moveTo>
                  <a:pt x="87657" y="107074"/>
                </a:moveTo>
                <a:lnTo>
                  <a:pt x="87657" y="154513"/>
                </a:lnTo>
                <a:lnTo>
                  <a:pt x="325562" y="154513"/>
                </a:lnTo>
                <a:lnTo>
                  <a:pt x="325562" y="107074"/>
                </a:lnTo>
                <a:close/>
                <a:moveTo>
                  <a:pt x="74962" y="81710"/>
                </a:moveTo>
                <a:lnTo>
                  <a:pt x="337787" y="81710"/>
                </a:lnTo>
                <a:cubicBezTo>
                  <a:pt x="344839" y="81710"/>
                  <a:pt x="350481" y="87346"/>
                  <a:pt x="350481" y="94392"/>
                </a:cubicBezTo>
                <a:lnTo>
                  <a:pt x="350481" y="167195"/>
                </a:lnTo>
                <a:cubicBezTo>
                  <a:pt x="350481" y="173770"/>
                  <a:pt x="344839" y="179407"/>
                  <a:pt x="337787" y="179407"/>
                </a:cubicBezTo>
                <a:lnTo>
                  <a:pt x="74962" y="179407"/>
                </a:lnTo>
                <a:cubicBezTo>
                  <a:pt x="67910" y="179407"/>
                  <a:pt x="62268" y="173770"/>
                  <a:pt x="62268" y="167195"/>
                </a:cubicBezTo>
                <a:lnTo>
                  <a:pt x="62268" y="94392"/>
                </a:lnTo>
                <a:cubicBezTo>
                  <a:pt x="62268" y="87346"/>
                  <a:pt x="67910" y="81710"/>
                  <a:pt x="74962" y="81710"/>
                </a:cubicBezTo>
                <a:close/>
                <a:moveTo>
                  <a:pt x="62124" y="0"/>
                </a:moveTo>
                <a:lnTo>
                  <a:pt x="350626" y="0"/>
                </a:lnTo>
                <a:cubicBezTo>
                  <a:pt x="384983" y="0"/>
                  <a:pt x="412750" y="28147"/>
                  <a:pt x="412750" y="61925"/>
                </a:cubicBezTo>
                <a:lnTo>
                  <a:pt x="412750" y="653025"/>
                </a:lnTo>
                <a:cubicBezTo>
                  <a:pt x="412750" y="687271"/>
                  <a:pt x="384983" y="714950"/>
                  <a:pt x="350626" y="714950"/>
                </a:cubicBezTo>
                <a:lnTo>
                  <a:pt x="285207" y="714950"/>
                </a:lnTo>
                <a:cubicBezTo>
                  <a:pt x="279560" y="724801"/>
                  <a:pt x="268734" y="731838"/>
                  <a:pt x="256498" y="731838"/>
                </a:cubicBezTo>
                <a:cubicBezTo>
                  <a:pt x="238613" y="731838"/>
                  <a:pt x="224024" y="717295"/>
                  <a:pt x="224024" y="699468"/>
                </a:cubicBezTo>
                <a:cubicBezTo>
                  <a:pt x="224024" y="681173"/>
                  <a:pt x="238613" y="666630"/>
                  <a:pt x="256498" y="666630"/>
                </a:cubicBezTo>
                <a:cubicBezTo>
                  <a:pt x="268734" y="666630"/>
                  <a:pt x="279560" y="673666"/>
                  <a:pt x="285207" y="683518"/>
                </a:cubicBezTo>
                <a:lnTo>
                  <a:pt x="350626" y="683518"/>
                </a:lnTo>
                <a:cubicBezTo>
                  <a:pt x="367569" y="683518"/>
                  <a:pt x="381217" y="669913"/>
                  <a:pt x="381217" y="653025"/>
                </a:cubicBezTo>
                <a:lnTo>
                  <a:pt x="381217" y="61925"/>
                </a:lnTo>
                <a:cubicBezTo>
                  <a:pt x="381217" y="45036"/>
                  <a:pt x="367569" y="31431"/>
                  <a:pt x="350626" y="31431"/>
                </a:cubicBezTo>
                <a:lnTo>
                  <a:pt x="62124" y="31431"/>
                </a:lnTo>
                <a:cubicBezTo>
                  <a:pt x="45181" y="31431"/>
                  <a:pt x="31533" y="45036"/>
                  <a:pt x="31533" y="61925"/>
                </a:cubicBezTo>
                <a:lnTo>
                  <a:pt x="31533" y="653025"/>
                </a:lnTo>
                <a:cubicBezTo>
                  <a:pt x="31533" y="669913"/>
                  <a:pt x="45181" y="683518"/>
                  <a:pt x="62124" y="683518"/>
                </a:cubicBezTo>
                <a:lnTo>
                  <a:pt x="128013" y="683518"/>
                </a:lnTo>
                <a:cubicBezTo>
                  <a:pt x="133190" y="673666"/>
                  <a:pt x="144015" y="666630"/>
                  <a:pt x="156252" y="666630"/>
                </a:cubicBezTo>
                <a:cubicBezTo>
                  <a:pt x="174607" y="666630"/>
                  <a:pt x="189196" y="681173"/>
                  <a:pt x="189196" y="699468"/>
                </a:cubicBezTo>
                <a:cubicBezTo>
                  <a:pt x="189196" y="717295"/>
                  <a:pt x="174607" y="731838"/>
                  <a:pt x="156252" y="731838"/>
                </a:cubicBezTo>
                <a:cubicBezTo>
                  <a:pt x="144015" y="731838"/>
                  <a:pt x="133190" y="724801"/>
                  <a:pt x="128013" y="714950"/>
                </a:cubicBezTo>
                <a:lnTo>
                  <a:pt x="62124" y="714950"/>
                </a:lnTo>
                <a:cubicBezTo>
                  <a:pt x="27767" y="714950"/>
                  <a:pt x="0" y="687271"/>
                  <a:pt x="0" y="653025"/>
                </a:cubicBezTo>
                <a:lnTo>
                  <a:pt x="0" y="61925"/>
                </a:lnTo>
                <a:cubicBezTo>
                  <a:pt x="0" y="28147"/>
                  <a:pt x="27767" y="0"/>
                  <a:pt x="6212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uawei Sans" panose="020C0503030203020204" pitchFamily="34" charset="0"/>
              <a:cs typeface="Huawei Sans" panose="020C0503030203020204" pitchFamily="34" charset="0"/>
              <a:sym typeface="+mn-lt"/>
            </a:endParaRPr>
          </a:p>
        </p:txBody>
      </p:sp>
      <p:sp>
        <p:nvSpPr>
          <p:cNvPr id="78" name="应用与数据连接ROMA Connect">
            <a:extLst>
              <a:ext uri="{FF2B5EF4-FFF2-40B4-BE49-F238E27FC236}">
                <a16:creationId xmlns:a16="http://schemas.microsoft.com/office/drawing/2014/main" id="{9495B0E6-A241-48EC-84E5-31C63E214FA4}"/>
              </a:ext>
            </a:extLst>
          </p:cNvPr>
          <p:cNvSpPr/>
          <p:nvPr/>
        </p:nvSpPr>
        <p:spPr>
          <a:xfrm>
            <a:off x="4495197" y="2384149"/>
            <a:ext cx="566741" cy="609685"/>
          </a:xfrm>
          <a:custGeom>
            <a:avLst/>
            <a:gdLst>
              <a:gd name="connsiteX0" fmla="*/ 734725 w 923304"/>
              <a:gd name="connsiteY0" fmla="*/ 825627 h 993266"/>
              <a:gd name="connsiteX1" fmla="*/ 766158 w 923304"/>
              <a:gd name="connsiteY1" fmla="*/ 861441 h 993266"/>
              <a:gd name="connsiteX2" fmla="*/ 666259 w 923304"/>
              <a:gd name="connsiteY2" fmla="*/ 928225 h 993266"/>
              <a:gd name="connsiteX3" fmla="*/ 585299 w 923304"/>
              <a:gd name="connsiteY3" fmla="*/ 955808 h 993266"/>
              <a:gd name="connsiteX4" fmla="*/ 583855 w 923304"/>
              <a:gd name="connsiteY4" fmla="*/ 962958 h 993266"/>
              <a:gd name="connsiteX5" fmla="*/ 538129 w 923304"/>
              <a:gd name="connsiteY5" fmla="*/ 993266 h 993266"/>
              <a:gd name="connsiteX6" fmla="*/ 488504 w 923304"/>
              <a:gd name="connsiteY6" fmla="*/ 943641 h 993266"/>
              <a:gd name="connsiteX7" fmla="*/ 538129 w 923304"/>
              <a:gd name="connsiteY7" fmla="*/ 894016 h 993266"/>
              <a:gd name="connsiteX8" fmla="*/ 573220 w 923304"/>
              <a:gd name="connsiteY8" fmla="*/ 908551 h 993266"/>
              <a:gd name="connsiteX9" fmla="*/ 574029 w 923304"/>
              <a:gd name="connsiteY9" fmla="*/ 909750 h 993266"/>
              <a:gd name="connsiteX10" fmla="*/ 645087 w 923304"/>
              <a:gd name="connsiteY10" fmla="*/ 885585 h 993266"/>
              <a:gd name="connsiteX11" fmla="*/ 734725 w 923304"/>
              <a:gd name="connsiteY11" fmla="*/ 825627 h 993266"/>
              <a:gd name="connsiteX12" fmla="*/ 188942 w 923304"/>
              <a:gd name="connsiteY12" fmla="*/ 825627 h 993266"/>
              <a:gd name="connsiteX13" fmla="*/ 278768 w 923304"/>
              <a:gd name="connsiteY13" fmla="*/ 885616 h 993266"/>
              <a:gd name="connsiteX14" fmla="*/ 349617 w 923304"/>
              <a:gd name="connsiteY14" fmla="*/ 909643 h 993266"/>
              <a:gd name="connsiteX15" fmla="*/ 350353 w 923304"/>
              <a:gd name="connsiteY15" fmla="*/ 908551 h 993266"/>
              <a:gd name="connsiteX16" fmla="*/ 385443 w 923304"/>
              <a:gd name="connsiteY16" fmla="*/ 894016 h 993266"/>
              <a:gd name="connsiteX17" fmla="*/ 435068 w 923304"/>
              <a:gd name="connsiteY17" fmla="*/ 943641 h 993266"/>
              <a:gd name="connsiteX18" fmla="*/ 385443 w 923304"/>
              <a:gd name="connsiteY18" fmla="*/ 993266 h 993266"/>
              <a:gd name="connsiteX19" fmla="*/ 339718 w 923304"/>
              <a:gd name="connsiteY19" fmla="*/ 962958 h 993266"/>
              <a:gd name="connsiteX20" fmla="*/ 338246 w 923304"/>
              <a:gd name="connsiteY20" fmla="*/ 955666 h 993266"/>
              <a:gd name="connsiteX21" fmla="*/ 257632 w 923304"/>
              <a:gd name="connsiteY21" fmla="*/ 928274 h 993266"/>
              <a:gd name="connsiteX22" fmla="*/ 157605 w 923304"/>
              <a:gd name="connsiteY22" fmla="*/ 861441 h 993266"/>
              <a:gd name="connsiteX23" fmla="*/ 377823 w 923304"/>
              <a:gd name="connsiteY23" fmla="*/ 638651 h 993266"/>
              <a:gd name="connsiteX24" fmla="*/ 463548 w 923304"/>
              <a:gd name="connsiteY24" fmla="*/ 688086 h 993266"/>
              <a:gd name="connsiteX25" fmla="*/ 549178 w 923304"/>
              <a:gd name="connsiteY25" fmla="*/ 638651 h 993266"/>
              <a:gd name="connsiteX26" fmla="*/ 568228 w 923304"/>
              <a:gd name="connsiteY26" fmla="*/ 671607 h 993266"/>
              <a:gd name="connsiteX27" fmla="*/ 463548 w 923304"/>
              <a:gd name="connsiteY27" fmla="*/ 732091 h 993266"/>
              <a:gd name="connsiteX28" fmla="*/ 358773 w 923304"/>
              <a:gd name="connsiteY28" fmla="*/ 671703 h 993266"/>
              <a:gd name="connsiteX29" fmla="*/ 632903 w 923304"/>
              <a:gd name="connsiteY29" fmla="*/ 555117 h 993266"/>
              <a:gd name="connsiteX30" fmla="*/ 690053 w 923304"/>
              <a:gd name="connsiteY30" fmla="*/ 612267 h 993266"/>
              <a:gd name="connsiteX31" fmla="*/ 687064 w 923304"/>
              <a:gd name="connsiteY31" fmla="*/ 627072 h 993266"/>
              <a:gd name="connsiteX32" fmla="*/ 783647 w 923304"/>
              <a:gd name="connsiteY32" fmla="*/ 684348 h 993266"/>
              <a:gd name="connsiteX33" fmla="*/ 787143 w 923304"/>
              <a:gd name="connsiteY33" fmla="*/ 679162 h 993266"/>
              <a:gd name="connsiteX34" fmla="*/ 841024 w 923304"/>
              <a:gd name="connsiteY34" fmla="*/ 656844 h 993266"/>
              <a:gd name="connsiteX35" fmla="*/ 917224 w 923304"/>
              <a:gd name="connsiteY35" fmla="*/ 733044 h 993266"/>
              <a:gd name="connsiteX36" fmla="*/ 841024 w 923304"/>
              <a:gd name="connsiteY36" fmla="*/ 809244 h 993266"/>
              <a:gd name="connsiteX37" fmla="*/ 764824 w 923304"/>
              <a:gd name="connsiteY37" fmla="*/ 733044 h 993266"/>
              <a:gd name="connsiteX38" fmla="*/ 767632 w 923304"/>
              <a:gd name="connsiteY38" fmla="*/ 719139 h 993266"/>
              <a:gd name="connsiteX39" fmla="*/ 665006 w 923304"/>
              <a:gd name="connsiteY39" fmla="*/ 658280 h 993266"/>
              <a:gd name="connsiteX40" fmla="*/ 655149 w 923304"/>
              <a:gd name="connsiteY40" fmla="*/ 664926 h 993266"/>
              <a:gd name="connsiteX41" fmla="*/ 632903 w 923304"/>
              <a:gd name="connsiteY41" fmla="*/ 669417 h 993266"/>
              <a:gd name="connsiteX42" fmla="*/ 575753 w 923304"/>
              <a:gd name="connsiteY42" fmla="*/ 612267 h 993266"/>
              <a:gd name="connsiteX43" fmla="*/ 632903 w 923304"/>
              <a:gd name="connsiteY43" fmla="*/ 555117 h 993266"/>
              <a:gd name="connsiteX44" fmla="*/ 294098 w 923304"/>
              <a:gd name="connsiteY44" fmla="*/ 555117 h 993266"/>
              <a:gd name="connsiteX45" fmla="*/ 351248 w 923304"/>
              <a:gd name="connsiteY45" fmla="*/ 612267 h 993266"/>
              <a:gd name="connsiteX46" fmla="*/ 294098 w 923304"/>
              <a:gd name="connsiteY46" fmla="*/ 669417 h 993266"/>
              <a:gd name="connsiteX47" fmla="*/ 271852 w 923304"/>
              <a:gd name="connsiteY47" fmla="*/ 664926 h 993266"/>
              <a:gd name="connsiteX48" fmla="*/ 257006 w 923304"/>
              <a:gd name="connsiteY48" fmla="*/ 654916 h 993266"/>
              <a:gd name="connsiteX49" fmla="*/ 154810 w 923304"/>
              <a:gd name="connsiteY49" fmla="*/ 713539 h 993266"/>
              <a:gd name="connsiteX50" fmla="*/ 158748 w 923304"/>
              <a:gd name="connsiteY50" fmla="*/ 733044 h 993266"/>
              <a:gd name="connsiteX51" fmla="*/ 82548 w 923304"/>
              <a:gd name="connsiteY51" fmla="*/ 809244 h 993266"/>
              <a:gd name="connsiteX52" fmla="*/ 6348 w 923304"/>
              <a:gd name="connsiteY52" fmla="*/ 733044 h 993266"/>
              <a:gd name="connsiteX53" fmla="*/ 82548 w 923304"/>
              <a:gd name="connsiteY53" fmla="*/ 656844 h 993266"/>
              <a:gd name="connsiteX54" fmla="*/ 136429 w 923304"/>
              <a:gd name="connsiteY54" fmla="*/ 679162 h 993266"/>
              <a:gd name="connsiteX55" fmla="*/ 136914 w 923304"/>
              <a:gd name="connsiteY55" fmla="*/ 679881 h 993266"/>
              <a:gd name="connsiteX56" fmla="*/ 238799 w 923304"/>
              <a:gd name="connsiteY56" fmla="*/ 621437 h 993266"/>
              <a:gd name="connsiteX57" fmla="*/ 236948 w 923304"/>
              <a:gd name="connsiteY57" fmla="*/ 612267 h 993266"/>
              <a:gd name="connsiteX58" fmla="*/ 294098 w 923304"/>
              <a:gd name="connsiteY58" fmla="*/ 555117 h 993266"/>
              <a:gd name="connsiteX59" fmla="*/ 547273 w 923304"/>
              <a:gd name="connsiteY59" fmla="*/ 345186 h 993266"/>
              <a:gd name="connsiteX60" fmla="*/ 651953 w 923304"/>
              <a:gd name="connsiteY60" fmla="*/ 405670 h 993266"/>
              <a:gd name="connsiteX61" fmla="*/ 651953 w 923304"/>
              <a:gd name="connsiteY61" fmla="*/ 526542 h 993266"/>
              <a:gd name="connsiteX62" fmla="*/ 613853 w 923304"/>
              <a:gd name="connsiteY62" fmla="*/ 526542 h 993266"/>
              <a:gd name="connsiteX63" fmla="*/ 613853 w 923304"/>
              <a:gd name="connsiteY63" fmla="*/ 427673 h 993266"/>
              <a:gd name="connsiteX64" fmla="*/ 528223 w 923304"/>
              <a:gd name="connsiteY64" fmla="*/ 378238 h 993266"/>
              <a:gd name="connsiteX65" fmla="*/ 379823 w 923304"/>
              <a:gd name="connsiteY65" fmla="*/ 345186 h 993266"/>
              <a:gd name="connsiteX66" fmla="*/ 398873 w 923304"/>
              <a:gd name="connsiteY66" fmla="*/ 378142 h 993266"/>
              <a:gd name="connsiteX67" fmla="*/ 313148 w 923304"/>
              <a:gd name="connsiteY67" fmla="*/ 427673 h 993266"/>
              <a:gd name="connsiteX68" fmla="*/ 313148 w 923304"/>
              <a:gd name="connsiteY68" fmla="*/ 526542 h 993266"/>
              <a:gd name="connsiteX69" fmla="*/ 275048 w 923304"/>
              <a:gd name="connsiteY69" fmla="*/ 526542 h 993266"/>
              <a:gd name="connsiteX70" fmla="*/ 275048 w 923304"/>
              <a:gd name="connsiteY70" fmla="*/ 405670 h 993266"/>
              <a:gd name="connsiteX71" fmla="*/ 610518 w 923304"/>
              <a:gd name="connsiteY71" fmla="*/ 76866 h 993266"/>
              <a:gd name="connsiteX72" fmla="*/ 914461 w 923304"/>
              <a:gd name="connsiteY72" fmla="*/ 603884 h 993266"/>
              <a:gd name="connsiteX73" fmla="*/ 867789 w 923304"/>
              <a:gd name="connsiteY73" fmla="*/ 594359 h 993266"/>
              <a:gd name="connsiteX74" fmla="*/ 876361 w 923304"/>
              <a:gd name="connsiteY74" fmla="*/ 514349 h 993266"/>
              <a:gd name="connsiteX75" fmla="*/ 595183 w 923304"/>
              <a:gd name="connsiteY75" fmla="*/ 122015 h 993266"/>
              <a:gd name="connsiteX76" fmla="*/ 313054 w 923304"/>
              <a:gd name="connsiteY76" fmla="*/ 76866 h 993266"/>
              <a:gd name="connsiteX77" fmla="*/ 328389 w 923304"/>
              <a:gd name="connsiteY77" fmla="*/ 122014 h 993266"/>
              <a:gd name="connsiteX78" fmla="*/ 47687 w 923304"/>
              <a:gd name="connsiteY78" fmla="*/ 514349 h 993266"/>
              <a:gd name="connsiteX79" fmla="*/ 55498 w 923304"/>
              <a:gd name="connsiteY79" fmla="*/ 594931 h 993266"/>
              <a:gd name="connsiteX80" fmla="*/ 8825 w 923304"/>
              <a:gd name="connsiteY80" fmla="*/ 603884 h 993266"/>
              <a:gd name="connsiteX81" fmla="*/ 313054 w 923304"/>
              <a:gd name="connsiteY81" fmla="*/ 76866 h 993266"/>
              <a:gd name="connsiteX82" fmla="*/ 461738 w 923304"/>
              <a:gd name="connsiteY82" fmla="*/ 0 h 993266"/>
              <a:gd name="connsiteX83" fmla="*/ 537938 w 923304"/>
              <a:gd name="connsiteY83" fmla="*/ 76200 h 993266"/>
              <a:gd name="connsiteX84" fmla="*/ 491399 w 923304"/>
              <a:gd name="connsiteY84" fmla="*/ 146412 h 993266"/>
              <a:gd name="connsiteX85" fmla="*/ 480546 w 923304"/>
              <a:gd name="connsiteY85" fmla="*/ 148603 h 993266"/>
              <a:gd name="connsiteX86" fmla="*/ 481954 w 923304"/>
              <a:gd name="connsiteY86" fmla="*/ 265482 h 993266"/>
              <a:gd name="connsiteX87" fmla="*/ 485699 w 923304"/>
              <a:gd name="connsiteY87" fmla="*/ 266238 h 993266"/>
              <a:gd name="connsiteX88" fmla="*/ 520603 w 923304"/>
              <a:gd name="connsiteY88" fmla="*/ 318897 h 993266"/>
              <a:gd name="connsiteX89" fmla="*/ 463453 w 923304"/>
              <a:gd name="connsiteY89" fmla="*/ 376047 h 993266"/>
              <a:gd name="connsiteX90" fmla="*/ 406303 w 923304"/>
              <a:gd name="connsiteY90" fmla="*/ 318897 h 993266"/>
              <a:gd name="connsiteX91" fmla="*/ 441208 w 923304"/>
              <a:gd name="connsiteY91" fmla="*/ 266238 h 993266"/>
              <a:gd name="connsiteX92" fmla="*/ 443853 w 923304"/>
              <a:gd name="connsiteY92" fmla="*/ 265704 h 993266"/>
              <a:gd name="connsiteX93" fmla="*/ 442442 w 923304"/>
              <a:gd name="connsiteY93" fmla="*/ 148504 h 993266"/>
              <a:gd name="connsiteX94" fmla="*/ 432078 w 923304"/>
              <a:gd name="connsiteY94" fmla="*/ 146412 h 993266"/>
              <a:gd name="connsiteX95" fmla="*/ 385538 w 923304"/>
              <a:gd name="connsiteY95" fmla="*/ 76200 h 993266"/>
              <a:gd name="connsiteX96" fmla="*/ 461738 w 923304"/>
              <a:gd name="connsiteY96" fmla="*/ 0 h 99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923304" h="993266">
                <a:moveTo>
                  <a:pt x="734725" y="825627"/>
                </a:moveTo>
                <a:lnTo>
                  <a:pt x="766158" y="861441"/>
                </a:lnTo>
                <a:cubicBezTo>
                  <a:pt x="735779" y="888071"/>
                  <a:pt x="702173" y="910484"/>
                  <a:pt x="666259" y="928225"/>
                </a:cubicBezTo>
                <a:lnTo>
                  <a:pt x="585299" y="955808"/>
                </a:lnTo>
                <a:lnTo>
                  <a:pt x="583855" y="962958"/>
                </a:lnTo>
                <a:cubicBezTo>
                  <a:pt x="576322" y="980769"/>
                  <a:pt x="558685" y="993266"/>
                  <a:pt x="538129" y="993266"/>
                </a:cubicBezTo>
                <a:cubicBezTo>
                  <a:pt x="510722" y="993266"/>
                  <a:pt x="488504" y="971049"/>
                  <a:pt x="488504" y="943641"/>
                </a:cubicBezTo>
                <a:cubicBezTo>
                  <a:pt x="488504" y="916234"/>
                  <a:pt x="510722" y="894016"/>
                  <a:pt x="538129" y="894016"/>
                </a:cubicBezTo>
                <a:cubicBezTo>
                  <a:pt x="551833" y="894016"/>
                  <a:pt x="564240" y="899571"/>
                  <a:pt x="573220" y="908551"/>
                </a:cubicBezTo>
                <a:lnTo>
                  <a:pt x="574029" y="909750"/>
                </a:lnTo>
                <a:lnTo>
                  <a:pt x="645087" y="885585"/>
                </a:lnTo>
                <a:cubicBezTo>
                  <a:pt x="677320" y="869669"/>
                  <a:pt x="707477" y="849546"/>
                  <a:pt x="734725" y="825627"/>
                </a:cubicBezTo>
                <a:close/>
                <a:moveTo>
                  <a:pt x="188942" y="825627"/>
                </a:moveTo>
                <a:cubicBezTo>
                  <a:pt x="216251" y="849566"/>
                  <a:pt x="246470" y="869699"/>
                  <a:pt x="278768" y="885616"/>
                </a:cubicBezTo>
                <a:lnTo>
                  <a:pt x="349617" y="909643"/>
                </a:lnTo>
                <a:lnTo>
                  <a:pt x="350353" y="908551"/>
                </a:lnTo>
                <a:cubicBezTo>
                  <a:pt x="359334" y="899571"/>
                  <a:pt x="371740" y="894016"/>
                  <a:pt x="385443" y="894016"/>
                </a:cubicBezTo>
                <a:cubicBezTo>
                  <a:pt x="412851" y="894016"/>
                  <a:pt x="435068" y="916234"/>
                  <a:pt x="435068" y="943641"/>
                </a:cubicBezTo>
                <a:cubicBezTo>
                  <a:pt x="435068" y="971049"/>
                  <a:pt x="412851" y="993266"/>
                  <a:pt x="385443" y="993266"/>
                </a:cubicBezTo>
                <a:cubicBezTo>
                  <a:pt x="364888" y="993266"/>
                  <a:pt x="347252" y="980769"/>
                  <a:pt x="339718" y="962958"/>
                </a:cubicBezTo>
                <a:lnTo>
                  <a:pt x="338246" y="955666"/>
                </a:lnTo>
                <a:lnTo>
                  <a:pt x="257632" y="928274"/>
                </a:lnTo>
                <a:cubicBezTo>
                  <a:pt x="221669" y="910533"/>
                  <a:pt x="188018" y="888103"/>
                  <a:pt x="157605" y="861441"/>
                </a:cubicBezTo>
                <a:close/>
                <a:moveTo>
                  <a:pt x="377823" y="638651"/>
                </a:moveTo>
                <a:lnTo>
                  <a:pt x="463548" y="688086"/>
                </a:lnTo>
                <a:lnTo>
                  <a:pt x="549178" y="638651"/>
                </a:lnTo>
                <a:lnTo>
                  <a:pt x="568228" y="671607"/>
                </a:lnTo>
                <a:lnTo>
                  <a:pt x="463548" y="732091"/>
                </a:lnTo>
                <a:lnTo>
                  <a:pt x="358773" y="671703"/>
                </a:lnTo>
                <a:close/>
                <a:moveTo>
                  <a:pt x="632903" y="555117"/>
                </a:moveTo>
                <a:cubicBezTo>
                  <a:pt x="664466" y="555117"/>
                  <a:pt x="690053" y="580704"/>
                  <a:pt x="690053" y="612267"/>
                </a:cubicBezTo>
                <a:lnTo>
                  <a:pt x="687064" y="627072"/>
                </a:lnTo>
                <a:lnTo>
                  <a:pt x="783647" y="684348"/>
                </a:lnTo>
                <a:lnTo>
                  <a:pt x="787143" y="679162"/>
                </a:lnTo>
                <a:cubicBezTo>
                  <a:pt x="800932" y="665373"/>
                  <a:pt x="819982" y="656844"/>
                  <a:pt x="841024" y="656844"/>
                </a:cubicBezTo>
                <a:cubicBezTo>
                  <a:pt x="883108" y="656844"/>
                  <a:pt x="917224" y="690960"/>
                  <a:pt x="917224" y="733044"/>
                </a:cubicBezTo>
                <a:cubicBezTo>
                  <a:pt x="917224" y="775128"/>
                  <a:pt x="883108" y="809244"/>
                  <a:pt x="841024" y="809244"/>
                </a:cubicBezTo>
                <a:cubicBezTo>
                  <a:pt x="798940" y="809244"/>
                  <a:pt x="764824" y="775128"/>
                  <a:pt x="764824" y="733044"/>
                </a:cubicBezTo>
                <a:lnTo>
                  <a:pt x="767632" y="719139"/>
                </a:lnTo>
                <a:lnTo>
                  <a:pt x="665006" y="658280"/>
                </a:lnTo>
                <a:lnTo>
                  <a:pt x="655149" y="664926"/>
                </a:lnTo>
                <a:cubicBezTo>
                  <a:pt x="648311" y="667818"/>
                  <a:pt x="640794" y="669417"/>
                  <a:pt x="632903" y="669417"/>
                </a:cubicBezTo>
                <a:cubicBezTo>
                  <a:pt x="601340" y="669417"/>
                  <a:pt x="575753" y="643830"/>
                  <a:pt x="575753" y="612267"/>
                </a:cubicBezTo>
                <a:cubicBezTo>
                  <a:pt x="575753" y="580704"/>
                  <a:pt x="601340" y="555117"/>
                  <a:pt x="632903" y="555117"/>
                </a:cubicBezTo>
                <a:close/>
                <a:moveTo>
                  <a:pt x="294098" y="555117"/>
                </a:moveTo>
                <a:cubicBezTo>
                  <a:pt x="325661" y="555117"/>
                  <a:pt x="351248" y="580704"/>
                  <a:pt x="351248" y="612267"/>
                </a:cubicBezTo>
                <a:cubicBezTo>
                  <a:pt x="351248" y="643830"/>
                  <a:pt x="325661" y="669417"/>
                  <a:pt x="294098" y="669417"/>
                </a:cubicBezTo>
                <a:cubicBezTo>
                  <a:pt x="286207" y="669417"/>
                  <a:pt x="278690" y="667818"/>
                  <a:pt x="271852" y="664926"/>
                </a:cubicBezTo>
                <a:lnTo>
                  <a:pt x="257006" y="654916"/>
                </a:lnTo>
                <a:lnTo>
                  <a:pt x="154810" y="713539"/>
                </a:lnTo>
                <a:lnTo>
                  <a:pt x="158748" y="733044"/>
                </a:lnTo>
                <a:cubicBezTo>
                  <a:pt x="158748" y="775128"/>
                  <a:pt x="124632" y="809244"/>
                  <a:pt x="82548" y="809244"/>
                </a:cubicBezTo>
                <a:cubicBezTo>
                  <a:pt x="40464" y="809244"/>
                  <a:pt x="6348" y="775128"/>
                  <a:pt x="6348" y="733044"/>
                </a:cubicBezTo>
                <a:cubicBezTo>
                  <a:pt x="6348" y="690960"/>
                  <a:pt x="40464" y="656844"/>
                  <a:pt x="82548" y="656844"/>
                </a:cubicBezTo>
                <a:cubicBezTo>
                  <a:pt x="103590" y="656844"/>
                  <a:pt x="122640" y="665373"/>
                  <a:pt x="136429" y="679162"/>
                </a:cubicBezTo>
                <a:lnTo>
                  <a:pt x="136914" y="679881"/>
                </a:lnTo>
                <a:lnTo>
                  <a:pt x="238799" y="621437"/>
                </a:lnTo>
                <a:lnTo>
                  <a:pt x="236948" y="612267"/>
                </a:lnTo>
                <a:cubicBezTo>
                  <a:pt x="236948" y="580704"/>
                  <a:pt x="262535" y="555117"/>
                  <a:pt x="294098" y="555117"/>
                </a:cubicBezTo>
                <a:close/>
                <a:moveTo>
                  <a:pt x="547273" y="345186"/>
                </a:moveTo>
                <a:lnTo>
                  <a:pt x="651953" y="405670"/>
                </a:lnTo>
                <a:lnTo>
                  <a:pt x="651953" y="526542"/>
                </a:lnTo>
                <a:lnTo>
                  <a:pt x="613853" y="526542"/>
                </a:lnTo>
                <a:lnTo>
                  <a:pt x="613853" y="427673"/>
                </a:lnTo>
                <a:lnTo>
                  <a:pt x="528223" y="378238"/>
                </a:lnTo>
                <a:close/>
                <a:moveTo>
                  <a:pt x="379823" y="345186"/>
                </a:moveTo>
                <a:lnTo>
                  <a:pt x="398873" y="378142"/>
                </a:lnTo>
                <a:lnTo>
                  <a:pt x="313148" y="427673"/>
                </a:lnTo>
                <a:lnTo>
                  <a:pt x="313148" y="526542"/>
                </a:lnTo>
                <a:lnTo>
                  <a:pt x="275048" y="526542"/>
                </a:lnTo>
                <a:lnTo>
                  <a:pt x="275048" y="405670"/>
                </a:lnTo>
                <a:close/>
                <a:moveTo>
                  <a:pt x="610518" y="76866"/>
                </a:moveTo>
                <a:cubicBezTo>
                  <a:pt x="829480" y="151679"/>
                  <a:pt x="959366" y="376894"/>
                  <a:pt x="914461" y="603884"/>
                </a:cubicBezTo>
                <a:lnTo>
                  <a:pt x="867789" y="594359"/>
                </a:lnTo>
                <a:cubicBezTo>
                  <a:pt x="873195" y="568024"/>
                  <a:pt x="876065" y="541232"/>
                  <a:pt x="876361" y="514349"/>
                </a:cubicBezTo>
                <a:cubicBezTo>
                  <a:pt x="876527" y="336786"/>
                  <a:pt x="763383" y="178913"/>
                  <a:pt x="595183" y="122015"/>
                </a:cubicBezTo>
                <a:close/>
                <a:moveTo>
                  <a:pt x="313054" y="76866"/>
                </a:moveTo>
                <a:lnTo>
                  <a:pt x="328389" y="122014"/>
                </a:lnTo>
                <a:cubicBezTo>
                  <a:pt x="160377" y="179077"/>
                  <a:pt x="47452" y="336912"/>
                  <a:pt x="47687" y="514349"/>
                </a:cubicBezTo>
                <a:cubicBezTo>
                  <a:pt x="47695" y="541398"/>
                  <a:pt x="50311" y="568384"/>
                  <a:pt x="55498" y="594931"/>
                </a:cubicBezTo>
                <a:lnTo>
                  <a:pt x="8825" y="603884"/>
                </a:lnTo>
                <a:cubicBezTo>
                  <a:pt x="-36048" y="376814"/>
                  <a:pt x="93978" y="151568"/>
                  <a:pt x="313054" y="76866"/>
                </a:cubicBezTo>
                <a:close/>
                <a:moveTo>
                  <a:pt x="461738" y="0"/>
                </a:moveTo>
                <a:cubicBezTo>
                  <a:pt x="503822" y="0"/>
                  <a:pt x="537938" y="34116"/>
                  <a:pt x="537938" y="76200"/>
                </a:cubicBezTo>
                <a:cubicBezTo>
                  <a:pt x="537938" y="107763"/>
                  <a:pt x="518748" y="134844"/>
                  <a:pt x="491399" y="146412"/>
                </a:cubicBezTo>
                <a:lnTo>
                  <a:pt x="480546" y="148603"/>
                </a:lnTo>
                <a:lnTo>
                  <a:pt x="481954" y="265482"/>
                </a:lnTo>
                <a:lnTo>
                  <a:pt x="485699" y="266238"/>
                </a:lnTo>
                <a:cubicBezTo>
                  <a:pt x="506211" y="274914"/>
                  <a:pt x="520603" y="295225"/>
                  <a:pt x="520603" y="318897"/>
                </a:cubicBezTo>
                <a:cubicBezTo>
                  <a:pt x="520603" y="350460"/>
                  <a:pt x="495016" y="376047"/>
                  <a:pt x="463453" y="376047"/>
                </a:cubicBezTo>
                <a:cubicBezTo>
                  <a:pt x="431890" y="376047"/>
                  <a:pt x="406303" y="350460"/>
                  <a:pt x="406303" y="318897"/>
                </a:cubicBezTo>
                <a:cubicBezTo>
                  <a:pt x="406303" y="295225"/>
                  <a:pt x="420696" y="274914"/>
                  <a:pt x="441208" y="266238"/>
                </a:cubicBezTo>
                <a:lnTo>
                  <a:pt x="443853" y="265704"/>
                </a:lnTo>
                <a:lnTo>
                  <a:pt x="442442" y="148504"/>
                </a:lnTo>
                <a:lnTo>
                  <a:pt x="432078" y="146412"/>
                </a:lnTo>
                <a:cubicBezTo>
                  <a:pt x="404729" y="134844"/>
                  <a:pt x="385538" y="107763"/>
                  <a:pt x="385538" y="76200"/>
                </a:cubicBezTo>
                <a:cubicBezTo>
                  <a:pt x="385538" y="34116"/>
                  <a:pt x="419654" y="0"/>
                  <a:pt x="46173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uawei Sans" panose="020C0503030203020204" pitchFamily="34" charset="0"/>
              <a:cs typeface="Huawei Sans" panose="020C0503030203020204" pitchFamily="34" charset="0"/>
              <a:sym typeface="+mn-lt"/>
            </a:endParaRPr>
          </a:p>
        </p:txBody>
      </p:sp>
      <p:sp>
        <p:nvSpPr>
          <p:cNvPr id="79" name="矩形 78">
            <a:extLst>
              <a:ext uri="{FF2B5EF4-FFF2-40B4-BE49-F238E27FC236}">
                <a16:creationId xmlns:a16="http://schemas.microsoft.com/office/drawing/2014/main" id="{0A50940C-D216-4E3A-B322-2370C5A465B7}"/>
              </a:ext>
            </a:extLst>
          </p:cNvPr>
          <p:cNvSpPr/>
          <p:nvPr/>
        </p:nvSpPr>
        <p:spPr bwMode="auto">
          <a:xfrm>
            <a:off x="5631981" y="3059195"/>
            <a:ext cx="792163" cy="288925"/>
          </a:xfrm>
          <a:prstGeom prst="rect">
            <a:avLst/>
          </a:prstGeom>
          <a:gradFill flip="none" rotWithShape="1">
            <a:gsLst>
              <a:gs pos="0">
                <a:schemeClr val="bg2">
                  <a:lumMod val="40000"/>
                  <a:lumOff val="60000"/>
                </a:schemeClr>
              </a:gs>
              <a:gs pos="53000">
                <a:srgbClr val="D4DEFF"/>
              </a:gs>
              <a:gs pos="83000">
                <a:srgbClr val="D4DEFF"/>
              </a:gs>
              <a:gs pos="100000">
                <a:srgbClr val="96AB94"/>
              </a:gs>
            </a:gsLst>
            <a:lin ang="5400000" scaled="0"/>
            <a:tileRect/>
          </a:gradFill>
          <a:ln>
            <a:solidFill>
              <a:schemeClr val="tx1"/>
            </a:solidFill>
          </a:ln>
          <a:effectLst/>
          <a:extLst/>
        </p:spPr>
        <p:txBody>
          <a:bodyPr/>
          <a:lstStyle/>
          <a:p>
            <a:pPr>
              <a:buClr>
                <a:srgbClr val="CC9900"/>
              </a:buClr>
              <a:buFont typeface="Wingdings" pitchFamily="2" charset="2"/>
              <a:buChar char="n"/>
              <a:defRPr/>
            </a:pPr>
            <a:endParaRPr lang="zh-CN" altLang="en-US" sz="1800" dirty="0">
              <a:latin typeface="Huawei Sans" panose="020C0503030203020204" pitchFamily="34" charset="0"/>
              <a:cs typeface="Huawei Sans" panose="020C0503030203020204" pitchFamily="34" charset="0"/>
              <a:sym typeface="+mn-lt"/>
            </a:endParaRPr>
          </a:p>
        </p:txBody>
      </p:sp>
      <p:sp>
        <p:nvSpPr>
          <p:cNvPr id="80" name="TextBox 34">
            <a:extLst>
              <a:ext uri="{FF2B5EF4-FFF2-40B4-BE49-F238E27FC236}">
                <a16:creationId xmlns:a16="http://schemas.microsoft.com/office/drawing/2014/main" id="{4FA14418-8EA8-4319-9540-8F8FA624678E}"/>
              </a:ext>
            </a:extLst>
          </p:cNvPr>
          <p:cNvSpPr txBox="1">
            <a:spLocks noChangeArrowheads="1"/>
          </p:cNvSpPr>
          <p:nvPr/>
        </p:nvSpPr>
        <p:spPr bwMode="auto">
          <a:xfrm>
            <a:off x="5793318" y="3146444"/>
            <a:ext cx="519113" cy="212725"/>
          </a:xfrm>
          <a:prstGeom prst="rect">
            <a:avLst/>
          </a:prstGeom>
          <a:noFill/>
          <a:ln w="9525">
            <a:noFill/>
            <a:miter lim="800000"/>
            <a:headEnd/>
            <a:tailEnd/>
          </a:ln>
        </p:spPr>
        <p:txBody>
          <a:bodyPr>
            <a:spAutoFit/>
          </a:bodyPr>
          <a:lstStyle/>
          <a:p>
            <a:pPr algn="ctr">
              <a:lnSpc>
                <a:spcPct val="60000"/>
              </a:lnSpc>
              <a:spcBef>
                <a:spcPct val="50000"/>
              </a:spcBef>
              <a:defRPr/>
            </a:pPr>
            <a:r>
              <a:rPr sz="1200" u="none">
                <a:latin typeface="Huawei Sans" panose="020C0503030203020204" pitchFamily="34" charset="0"/>
                <a:cs typeface="Huawei Sans" panose="020C0503030203020204" pitchFamily="34" charset="0"/>
              </a:rPr>
              <a:t>HBA</a:t>
            </a:r>
            <a:endParaRPr lang="zh-CN" altLang="en-US" sz="1200" dirty="0">
              <a:latin typeface="Huawei Sans" panose="020C0503030203020204" pitchFamily="34" charset="0"/>
              <a:cs typeface="Huawei Sans" panose="020C0503030203020204" pitchFamily="34" charset="0"/>
              <a:sym typeface="+mn-lt"/>
            </a:endParaRPr>
          </a:p>
        </p:txBody>
      </p:sp>
      <p:sp>
        <p:nvSpPr>
          <p:cNvPr id="81" name="50becea3-000d-413c-ba0c-3230ac9a84b9">
            <a:extLst>
              <a:ext uri="{FF2B5EF4-FFF2-40B4-BE49-F238E27FC236}">
                <a16:creationId xmlns:a16="http://schemas.microsoft.com/office/drawing/2014/main" id="{81D404E2-ECFD-4680-808D-547E9E4F46D1}"/>
              </a:ext>
            </a:extLst>
          </p:cNvPr>
          <p:cNvSpPr/>
          <p:nvPr/>
        </p:nvSpPr>
        <p:spPr>
          <a:xfrm>
            <a:off x="5845069" y="2332456"/>
            <a:ext cx="415611" cy="736909"/>
          </a:xfrm>
          <a:custGeom>
            <a:avLst/>
            <a:gdLst>
              <a:gd name="connsiteX0" fmla="*/ 287981 w 412750"/>
              <a:gd name="connsiteY0" fmla="*/ 552432 h 731838"/>
              <a:gd name="connsiteX1" fmla="*/ 302447 w 412750"/>
              <a:gd name="connsiteY1" fmla="*/ 567779 h 731838"/>
              <a:gd name="connsiteX2" fmla="*/ 287981 w 412750"/>
              <a:gd name="connsiteY2" fmla="*/ 582630 h 731838"/>
              <a:gd name="connsiteX3" fmla="*/ 273981 w 412750"/>
              <a:gd name="connsiteY3" fmla="*/ 567779 h 731838"/>
              <a:gd name="connsiteX4" fmla="*/ 287981 w 412750"/>
              <a:gd name="connsiteY4" fmla="*/ 552432 h 731838"/>
              <a:gd name="connsiteX5" fmla="*/ 87657 w 412750"/>
              <a:gd name="connsiteY5" fmla="*/ 543575 h 731838"/>
              <a:gd name="connsiteX6" fmla="*/ 87657 w 412750"/>
              <a:gd name="connsiteY6" fmla="*/ 591015 h 731838"/>
              <a:gd name="connsiteX7" fmla="*/ 325562 w 412750"/>
              <a:gd name="connsiteY7" fmla="*/ 591015 h 731838"/>
              <a:gd name="connsiteX8" fmla="*/ 325562 w 412750"/>
              <a:gd name="connsiteY8" fmla="*/ 543575 h 731838"/>
              <a:gd name="connsiteX9" fmla="*/ 74962 w 412750"/>
              <a:gd name="connsiteY9" fmla="*/ 518681 h 731838"/>
              <a:gd name="connsiteX10" fmla="*/ 337787 w 412750"/>
              <a:gd name="connsiteY10" fmla="*/ 518681 h 731838"/>
              <a:gd name="connsiteX11" fmla="*/ 350481 w 412750"/>
              <a:gd name="connsiteY11" fmla="*/ 531363 h 731838"/>
              <a:gd name="connsiteX12" fmla="*/ 350481 w 412750"/>
              <a:gd name="connsiteY12" fmla="*/ 603696 h 731838"/>
              <a:gd name="connsiteX13" fmla="*/ 337787 w 412750"/>
              <a:gd name="connsiteY13" fmla="*/ 616378 h 731838"/>
              <a:gd name="connsiteX14" fmla="*/ 74962 w 412750"/>
              <a:gd name="connsiteY14" fmla="*/ 616378 h 731838"/>
              <a:gd name="connsiteX15" fmla="*/ 62268 w 412750"/>
              <a:gd name="connsiteY15" fmla="*/ 603696 h 731838"/>
              <a:gd name="connsiteX16" fmla="*/ 62268 w 412750"/>
              <a:gd name="connsiteY16" fmla="*/ 531363 h 731838"/>
              <a:gd name="connsiteX17" fmla="*/ 74962 w 412750"/>
              <a:gd name="connsiteY17" fmla="*/ 518681 h 731838"/>
              <a:gd name="connsiteX18" fmla="*/ 287981 w 412750"/>
              <a:gd name="connsiteY18" fmla="*/ 444076 h 731838"/>
              <a:gd name="connsiteX19" fmla="*/ 302447 w 412750"/>
              <a:gd name="connsiteY19" fmla="*/ 458053 h 731838"/>
              <a:gd name="connsiteX20" fmla="*/ 287981 w 412750"/>
              <a:gd name="connsiteY20" fmla="*/ 472497 h 731838"/>
              <a:gd name="connsiteX21" fmla="*/ 273981 w 412750"/>
              <a:gd name="connsiteY21" fmla="*/ 458053 h 731838"/>
              <a:gd name="connsiteX22" fmla="*/ 287981 w 412750"/>
              <a:gd name="connsiteY22" fmla="*/ 444076 h 731838"/>
              <a:gd name="connsiteX23" fmla="*/ 87657 w 412750"/>
              <a:gd name="connsiteY23" fmla="*/ 435690 h 731838"/>
              <a:gd name="connsiteX24" fmla="*/ 87657 w 412750"/>
              <a:gd name="connsiteY24" fmla="*/ 483130 h 731838"/>
              <a:gd name="connsiteX25" fmla="*/ 325562 w 412750"/>
              <a:gd name="connsiteY25" fmla="*/ 483130 h 731838"/>
              <a:gd name="connsiteX26" fmla="*/ 325562 w 412750"/>
              <a:gd name="connsiteY26" fmla="*/ 435690 h 731838"/>
              <a:gd name="connsiteX27" fmla="*/ 74962 w 412750"/>
              <a:gd name="connsiteY27" fmla="*/ 410327 h 731838"/>
              <a:gd name="connsiteX28" fmla="*/ 337787 w 412750"/>
              <a:gd name="connsiteY28" fmla="*/ 410327 h 731838"/>
              <a:gd name="connsiteX29" fmla="*/ 350481 w 412750"/>
              <a:gd name="connsiteY29" fmla="*/ 423009 h 731838"/>
              <a:gd name="connsiteX30" fmla="*/ 350481 w 412750"/>
              <a:gd name="connsiteY30" fmla="*/ 495812 h 731838"/>
              <a:gd name="connsiteX31" fmla="*/ 337787 w 412750"/>
              <a:gd name="connsiteY31" fmla="*/ 508024 h 731838"/>
              <a:gd name="connsiteX32" fmla="*/ 74962 w 412750"/>
              <a:gd name="connsiteY32" fmla="*/ 508024 h 731838"/>
              <a:gd name="connsiteX33" fmla="*/ 62268 w 412750"/>
              <a:gd name="connsiteY33" fmla="*/ 495812 h 731838"/>
              <a:gd name="connsiteX34" fmla="*/ 62268 w 412750"/>
              <a:gd name="connsiteY34" fmla="*/ 423009 h 731838"/>
              <a:gd name="connsiteX35" fmla="*/ 74962 w 412750"/>
              <a:gd name="connsiteY35" fmla="*/ 410327 h 731838"/>
              <a:gd name="connsiteX36" fmla="*/ 287981 w 412750"/>
              <a:gd name="connsiteY36" fmla="*/ 335722 h 731838"/>
              <a:gd name="connsiteX37" fmla="*/ 302447 w 412750"/>
              <a:gd name="connsiteY37" fmla="*/ 350165 h 731838"/>
              <a:gd name="connsiteX38" fmla="*/ 287981 w 412750"/>
              <a:gd name="connsiteY38" fmla="*/ 364143 h 731838"/>
              <a:gd name="connsiteX39" fmla="*/ 273981 w 412750"/>
              <a:gd name="connsiteY39" fmla="*/ 350165 h 731838"/>
              <a:gd name="connsiteX40" fmla="*/ 287981 w 412750"/>
              <a:gd name="connsiteY40" fmla="*/ 335722 h 731838"/>
              <a:gd name="connsiteX41" fmla="*/ 87657 w 412750"/>
              <a:gd name="connsiteY41" fmla="*/ 325090 h 731838"/>
              <a:gd name="connsiteX42" fmla="*/ 87657 w 412750"/>
              <a:gd name="connsiteY42" fmla="*/ 372529 h 731838"/>
              <a:gd name="connsiteX43" fmla="*/ 325562 w 412750"/>
              <a:gd name="connsiteY43" fmla="*/ 372529 h 731838"/>
              <a:gd name="connsiteX44" fmla="*/ 325562 w 412750"/>
              <a:gd name="connsiteY44" fmla="*/ 325090 h 731838"/>
              <a:gd name="connsiteX45" fmla="*/ 74962 w 412750"/>
              <a:gd name="connsiteY45" fmla="*/ 300196 h 731838"/>
              <a:gd name="connsiteX46" fmla="*/ 337787 w 412750"/>
              <a:gd name="connsiteY46" fmla="*/ 300196 h 731838"/>
              <a:gd name="connsiteX47" fmla="*/ 350481 w 412750"/>
              <a:gd name="connsiteY47" fmla="*/ 312408 h 731838"/>
              <a:gd name="connsiteX48" fmla="*/ 350481 w 412750"/>
              <a:gd name="connsiteY48" fmla="*/ 385211 h 731838"/>
              <a:gd name="connsiteX49" fmla="*/ 337787 w 412750"/>
              <a:gd name="connsiteY49" fmla="*/ 397893 h 731838"/>
              <a:gd name="connsiteX50" fmla="*/ 74962 w 412750"/>
              <a:gd name="connsiteY50" fmla="*/ 397893 h 731838"/>
              <a:gd name="connsiteX51" fmla="*/ 62268 w 412750"/>
              <a:gd name="connsiteY51" fmla="*/ 385211 h 731838"/>
              <a:gd name="connsiteX52" fmla="*/ 62268 w 412750"/>
              <a:gd name="connsiteY52" fmla="*/ 312408 h 731838"/>
              <a:gd name="connsiteX53" fmla="*/ 74962 w 412750"/>
              <a:gd name="connsiteY53" fmla="*/ 300196 h 731838"/>
              <a:gd name="connsiteX54" fmla="*/ 287981 w 412750"/>
              <a:gd name="connsiteY54" fmla="*/ 225591 h 731838"/>
              <a:gd name="connsiteX55" fmla="*/ 302447 w 412750"/>
              <a:gd name="connsiteY55" fmla="*/ 240034 h 731838"/>
              <a:gd name="connsiteX56" fmla="*/ 287981 w 412750"/>
              <a:gd name="connsiteY56" fmla="*/ 254012 h 731838"/>
              <a:gd name="connsiteX57" fmla="*/ 273981 w 412750"/>
              <a:gd name="connsiteY57" fmla="*/ 240034 h 731838"/>
              <a:gd name="connsiteX58" fmla="*/ 287981 w 412750"/>
              <a:gd name="connsiteY58" fmla="*/ 225591 h 731838"/>
              <a:gd name="connsiteX59" fmla="*/ 87657 w 412750"/>
              <a:gd name="connsiteY59" fmla="*/ 216735 h 731838"/>
              <a:gd name="connsiteX60" fmla="*/ 87657 w 412750"/>
              <a:gd name="connsiteY60" fmla="*/ 264644 h 731838"/>
              <a:gd name="connsiteX61" fmla="*/ 325562 w 412750"/>
              <a:gd name="connsiteY61" fmla="*/ 264644 h 731838"/>
              <a:gd name="connsiteX62" fmla="*/ 325562 w 412750"/>
              <a:gd name="connsiteY62" fmla="*/ 216735 h 731838"/>
              <a:gd name="connsiteX63" fmla="*/ 74962 w 412750"/>
              <a:gd name="connsiteY63" fmla="*/ 191841 h 731838"/>
              <a:gd name="connsiteX64" fmla="*/ 337787 w 412750"/>
              <a:gd name="connsiteY64" fmla="*/ 191841 h 731838"/>
              <a:gd name="connsiteX65" fmla="*/ 350481 w 412750"/>
              <a:gd name="connsiteY65" fmla="*/ 204523 h 731838"/>
              <a:gd name="connsiteX66" fmla="*/ 350481 w 412750"/>
              <a:gd name="connsiteY66" fmla="*/ 276856 h 731838"/>
              <a:gd name="connsiteX67" fmla="*/ 337787 w 412750"/>
              <a:gd name="connsiteY67" fmla="*/ 289538 h 731838"/>
              <a:gd name="connsiteX68" fmla="*/ 74962 w 412750"/>
              <a:gd name="connsiteY68" fmla="*/ 289538 h 731838"/>
              <a:gd name="connsiteX69" fmla="*/ 62268 w 412750"/>
              <a:gd name="connsiteY69" fmla="*/ 276856 h 731838"/>
              <a:gd name="connsiteX70" fmla="*/ 62268 w 412750"/>
              <a:gd name="connsiteY70" fmla="*/ 204523 h 731838"/>
              <a:gd name="connsiteX71" fmla="*/ 74962 w 412750"/>
              <a:gd name="connsiteY71" fmla="*/ 191841 h 731838"/>
              <a:gd name="connsiteX72" fmla="*/ 287981 w 412750"/>
              <a:gd name="connsiteY72" fmla="*/ 117236 h 731838"/>
              <a:gd name="connsiteX73" fmla="*/ 302447 w 412750"/>
              <a:gd name="connsiteY73" fmla="*/ 131213 h 731838"/>
              <a:gd name="connsiteX74" fmla="*/ 287981 w 412750"/>
              <a:gd name="connsiteY74" fmla="*/ 145657 h 731838"/>
              <a:gd name="connsiteX75" fmla="*/ 273981 w 412750"/>
              <a:gd name="connsiteY75" fmla="*/ 131213 h 731838"/>
              <a:gd name="connsiteX76" fmla="*/ 287981 w 412750"/>
              <a:gd name="connsiteY76" fmla="*/ 117236 h 731838"/>
              <a:gd name="connsiteX77" fmla="*/ 87657 w 412750"/>
              <a:gd name="connsiteY77" fmla="*/ 107074 h 731838"/>
              <a:gd name="connsiteX78" fmla="*/ 87657 w 412750"/>
              <a:gd name="connsiteY78" fmla="*/ 154513 h 731838"/>
              <a:gd name="connsiteX79" fmla="*/ 325562 w 412750"/>
              <a:gd name="connsiteY79" fmla="*/ 154513 h 731838"/>
              <a:gd name="connsiteX80" fmla="*/ 325562 w 412750"/>
              <a:gd name="connsiteY80" fmla="*/ 107074 h 731838"/>
              <a:gd name="connsiteX81" fmla="*/ 74962 w 412750"/>
              <a:gd name="connsiteY81" fmla="*/ 81710 h 731838"/>
              <a:gd name="connsiteX82" fmla="*/ 337787 w 412750"/>
              <a:gd name="connsiteY82" fmla="*/ 81710 h 731838"/>
              <a:gd name="connsiteX83" fmla="*/ 350481 w 412750"/>
              <a:gd name="connsiteY83" fmla="*/ 94392 h 731838"/>
              <a:gd name="connsiteX84" fmla="*/ 350481 w 412750"/>
              <a:gd name="connsiteY84" fmla="*/ 167195 h 731838"/>
              <a:gd name="connsiteX85" fmla="*/ 337787 w 412750"/>
              <a:gd name="connsiteY85" fmla="*/ 179407 h 731838"/>
              <a:gd name="connsiteX86" fmla="*/ 74962 w 412750"/>
              <a:gd name="connsiteY86" fmla="*/ 179407 h 731838"/>
              <a:gd name="connsiteX87" fmla="*/ 62268 w 412750"/>
              <a:gd name="connsiteY87" fmla="*/ 167195 h 731838"/>
              <a:gd name="connsiteX88" fmla="*/ 62268 w 412750"/>
              <a:gd name="connsiteY88" fmla="*/ 94392 h 731838"/>
              <a:gd name="connsiteX89" fmla="*/ 74962 w 412750"/>
              <a:gd name="connsiteY89" fmla="*/ 81710 h 731838"/>
              <a:gd name="connsiteX90" fmla="*/ 62124 w 412750"/>
              <a:gd name="connsiteY90" fmla="*/ 0 h 731838"/>
              <a:gd name="connsiteX91" fmla="*/ 350626 w 412750"/>
              <a:gd name="connsiteY91" fmla="*/ 0 h 731838"/>
              <a:gd name="connsiteX92" fmla="*/ 412750 w 412750"/>
              <a:gd name="connsiteY92" fmla="*/ 61925 h 731838"/>
              <a:gd name="connsiteX93" fmla="*/ 412750 w 412750"/>
              <a:gd name="connsiteY93" fmla="*/ 653025 h 731838"/>
              <a:gd name="connsiteX94" fmla="*/ 350626 w 412750"/>
              <a:gd name="connsiteY94" fmla="*/ 714950 h 731838"/>
              <a:gd name="connsiteX95" fmla="*/ 285207 w 412750"/>
              <a:gd name="connsiteY95" fmla="*/ 714950 h 731838"/>
              <a:gd name="connsiteX96" fmla="*/ 256498 w 412750"/>
              <a:gd name="connsiteY96" fmla="*/ 731838 h 731838"/>
              <a:gd name="connsiteX97" fmla="*/ 224024 w 412750"/>
              <a:gd name="connsiteY97" fmla="*/ 699468 h 731838"/>
              <a:gd name="connsiteX98" fmla="*/ 256498 w 412750"/>
              <a:gd name="connsiteY98" fmla="*/ 666630 h 731838"/>
              <a:gd name="connsiteX99" fmla="*/ 285207 w 412750"/>
              <a:gd name="connsiteY99" fmla="*/ 683518 h 731838"/>
              <a:gd name="connsiteX100" fmla="*/ 350626 w 412750"/>
              <a:gd name="connsiteY100" fmla="*/ 683518 h 731838"/>
              <a:gd name="connsiteX101" fmla="*/ 381217 w 412750"/>
              <a:gd name="connsiteY101" fmla="*/ 653025 h 731838"/>
              <a:gd name="connsiteX102" fmla="*/ 381217 w 412750"/>
              <a:gd name="connsiteY102" fmla="*/ 61925 h 731838"/>
              <a:gd name="connsiteX103" fmla="*/ 350626 w 412750"/>
              <a:gd name="connsiteY103" fmla="*/ 31431 h 731838"/>
              <a:gd name="connsiteX104" fmla="*/ 62124 w 412750"/>
              <a:gd name="connsiteY104" fmla="*/ 31431 h 731838"/>
              <a:gd name="connsiteX105" fmla="*/ 31533 w 412750"/>
              <a:gd name="connsiteY105" fmla="*/ 61925 h 731838"/>
              <a:gd name="connsiteX106" fmla="*/ 31533 w 412750"/>
              <a:gd name="connsiteY106" fmla="*/ 653025 h 731838"/>
              <a:gd name="connsiteX107" fmla="*/ 62124 w 412750"/>
              <a:gd name="connsiteY107" fmla="*/ 683518 h 731838"/>
              <a:gd name="connsiteX108" fmla="*/ 128013 w 412750"/>
              <a:gd name="connsiteY108" fmla="*/ 683518 h 731838"/>
              <a:gd name="connsiteX109" fmla="*/ 156252 w 412750"/>
              <a:gd name="connsiteY109" fmla="*/ 666630 h 731838"/>
              <a:gd name="connsiteX110" fmla="*/ 189196 w 412750"/>
              <a:gd name="connsiteY110" fmla="*/ 699468 h 731838"/>
              <a:gd name="connsiteX111" fmla="*/ 156252 w 412750"/>
              <a:gd name="connsiteY111" fmla="*/ 731838 h 731838"/>
              <a:gd name="connsiteX112" fmla="*/ 128013 w 412750"/>
              <a:gd name="connsiteY112" fmla="*/ 714950 h 731838"/>
              <a:gd name="connsiteX113" fmla="*/ 62124 w 412750"/>
              <a:gd name="connsiteY113" fmla="*/ 714950 h 731838"/>
              <a:gd name="connsiteX114" fmla="*/ 0 w 412750"/>
              <a:gd name="connsiteY114" fmla="*/ 653025 h 731838"/>
              <a:gd name="connsiteX115" fmla="*/ 0 w 412750"/>
              <a:gd name="connsiteY115" fmla="*/ 61925 h 731838"/>
              <a:gd name="connsiteX116" fmla="*/ 62124 w 412750"/>
              <a:gd name="connsiteY116" fmla="*/ 0 h 73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412750" h="731838">
                <a:moveTo>
                  <a:pt x="287981" y="552432"/>
                </a:moveTo>
                <a:cubicBezTo>
                  <a:pt x="295914" y="552432"/>
                  <a:pt x="302447" y="559363"/>
                  <a:pt x="302447" y="567779"/>
                </a:cubicBezTo>
                <a:cubicBezTo>
                  <a:pt x="302447" y="576195"/>
                  <a:pt x="295914" y="582630"/>
                  <a:pt x="287981" y="582630"/>
                </a:cubicBezTo>
                <a:cubicBezTo>
                  <a:pt x="280048" y="582630"/>
                  <a:pt x="273981" y="576195"/>
                  <a:pt x="273981" y="567779"/>
                </a:cubicBezTo>
                <a:cubicBezTo>
                  <a:pt x="273981" y="559363"/>
                  <a:pt x="280048" y="552432"/>
                  <a:pt x="287981" y="552432"/>
                </a:cubicBezTo>
                <a:close/>
                <a:moveTo>
                  <a:pt x="87657" y="543575"/>
                </a:moveTo>
                <a:lnTo>
                  <a:pt x="87657" y="591015"/>
                </a:lnTo>
                <a:lnTo>
                  <a:pt x="325562" y="591015"/>
                </a:lnTo>
                <a:lnTo>
                  <a:pt x="325562" y="543575"/>
                </a:lnTo>
                <a:close/>
                <a:moveTo>
                  <a:pt x="74962" y="518681"/>
                </a:moveTo>
                <a:lnTo>
                  <a:pt x="337787" y="518681"/>
                </a:lnTo>
                <a:cubicBezTo>
                  <a:pt x="344839" y="518681"/>
                  <a:pt x="350481" y="524317"/>
                  <a:pt x="350481" y="531363"/>
                </a:cubicBezTo>
                <a:lnTo>
                  <a:pt x="350481" y="603696"/>
                </a:lnTo>
                <a:cubicBezTo>
                  <a:pt x="350481" y="610742"/>
                  <a:pt x="344839" y="616378"/>
                  <a:pt x="337787" y="616378"/>
                </a:cubicBezTo>
                <a:lnTo>
                  <a:pt x="74962" y="616378"/>
                </a:lnTo>
                <a:cubicBezTo>
                  <a:pt x="67910" y="616378"/>
                  <a:pt x="62268" y="610742"/>
                  <a:pt x="62268" y="603696"/>
                </a:cubicBezTo>
                <a:lnTo>
                  <a:pt x="62268" y="531363"/>
                </a:lnTo>
                <a:cubicBezTo>
                  <a:pt x="62268" y="524317"/>
                  <a:pt x="67910" y="518681"/>
                  <a:pt x="74962" y="518681"/>
                </a:cubicBezTo>
                <a:close/>
                <a:moveTo>
                  <a:pt x="287981" y="444076"/>
                </a:moveTo>
                <a:cubicBezTo>
                  <a:pt x="295914" y="444076"/>
                  <a:pt x="302447" y="450133"/>
                  <a:pt x="302447" y="458053"/>
                </a:cubicBezTo>
                <a:cubicBezTo>
                  <a:pt x="302447" y="465974"/>
                  <a:pt x="295914" y="472497"/>
                  <a:pt x="287981" y="472497"/>
                </a:cubicBezTo>
                <a:cubicBezTo>
                  <a:pt x="280048" y="472497"/>
                  <a:pt x="273981" y="465974"/>
                  <a:pt x="273981" y="458053"/>
                </a:cubicBezTo>
                <a:cubicBezTo>
                  <a:pt x="273981" y="450133"/>
                  <a:pt x="280048" y="444076"/>
                  <a:pt x="287981" y="444076"/>
                </a:cubicBezTo>
                <a:close/>
                <a:moveTo>
                  <a:pt x="87657" y="435690"/>
                </a:moveTo>
                <a:lnTo>
                  <a:pt x="87657" y="483130"/>
                </a:lnTo>
                <a:lnTo>
                  <a:pt x="325562" y="483130"/>
                </a:lnTo>
                <a:lnTo>
                  <a:pt x="325562" y="435690"/>
                </a:lnTo>
                <a:close/>
                <a:moveTo>
                  <a:pt x="74962" y="410327"/>
                </a:moveTo>
                <a:lnTo>
                  <a:pt x="337787" y="410327"/>
                </a:lnTo>
                <a:cubicBezTo>
                  <a:pt x="344839" y="410327"/>
                  <a:pt x="350481" y="415963"/>
                  <a:pt x="350481" y="423009"/>
                </a:cubicBezTo>
                <a:lnTo>
                  <a:pt x="350481" y="495812"/>
                </a:lnTo>
                <a:cubicBezTo>
                  <a:pt x="350481" y="502387"/>
                  <a:pt x="344839" y="508024"/>
                  <a:pt x="337787" y="508024"/>
                </a:cubicBezTo>
                <a:lnTo>
                  <a:pt x="74962" y="508024"/>
                </a:lnTo>
                <a:cubicBezTo>
                  <a:pt x="67910" y="508024"/>
                  <a:pt x="62268" y="502387"/>
                  <a:pt x="62268" y="495812"/>
                </a:cubicBezTo>
                <a:lnTo>
                  <a:pt x="62268" y="423009"/>
                </a:lnTo>
                <a:cubicBezTo>
                  <a:pt x="62268" y="415963"/>
                  <a:pt x="67910" y="410327"/>
                  <a:pt x="74962" y="410327"/>
                </a:cubicBezTo>
                <a:close/>
                <a:moveTo>
                  <a:pt x="287981" y="335722"/>
                </a:moveTo>
                <a:cubicBezTo>
                  <a:pt x="295914" y="335722"/>
                  <a:pt x="302447" y="342245"/>
                  <a:pt x="302447" y="350165"/>
                </a:cubicBezTo>
                <a:cubicBezTo>
                  <a:pt x="302447" y="357620"/>
                  <a:pt x="295914" y="364143"/>
                  <a:pt x="287981" y="364143"/>
                </a:cubicBezTo>
                <a:cubicBezTo>
                  <a:pt x="280048" y="364143"/>
                  <a:pt x="273981" y="357620"/>
                  <a:pt x="273981" y="350165"/>
                </a:cubicBezTo>
                <a:cubicBezTo>
                  <a:pt x="273981" y="342245"/>
                  <a:pt x="280048" y="335722"/>
                  <a:pt x="287981" y="335722"/>
                </a:cubicBezTo>
                <a:close/>
                <a:moveTo>
                  <a:pt x="87657" y="325090"/>
                </a:moveTo>
                <a:lnTo>
                  <a:pt x="87657" y="372529"/>
                </a:lnTo>
                <a:lnTo>
                  <a:pt x="325562" y="372529"/>
                </a:lnTo>
                <a:lnTo>
                  <a:pt x="325562" y="325090"/>
                </a:lnTo>
                <a:close/>
                <a:moveTo>
                  <a:pt x="74962" y="300196"/>
                </a:moveTo>
                <a:lnTo>
                  <a:pt x="337787" y="300196"/>
                </a:lnTo>
                <a:cubicBezTo>
                  <a:pt x="344839" y="300196"/>
                  <a:pt x="350481" y="305832"/>
                  <a:pt x="350481" y="312408"/>
                </a:cubicBezTo>
                <a:lnTo>
                  <a:pt x="350481" y="385211"/>
                </a:lnTo>
                <a:cubicBezTo>
                  <a:pt x="350481" y="392256"/>
                  <a:pt x="344839" y="397893"/>
                  <a:pt x="337787" y="397893"/>
                </a:cubicBezTo>
                <a:lnTo>
                  <a:pt x="74962" y="397893"/>
                </a:lnTo>
                <a:cubicBezTo>
                  <a:pt x="67910" y="397893"/>
                  <a:pt x="62268" y="392256"/>
                  <a:pt x="62268" y="385211"/>
                </a:cubicBezTo>
                <a:lnTo>
                  <a:pt x="62268" y="312408"/>
                </a:lnTo>
                <a:cubicBezTo>
                  <a:pt x="62268" y="305832"/>
                  <a:pt x="67910" y="300196"/>
                  <a:pt x="74962" y="300196"/>
                </a:cubicBezTo>
                <a:close/>
                <a:moveTo>
                  <a:pt x="287981" y="225591"/>
                </a:moveTo>
                <a:cubicBezTo>
                  <a:pt x="295914" y="225591"/>
                  <a:pt x="302447" y="232114"/>
                  <a:pt x="302447" y="240034"/>
                </a:cubicBezTo>
                <a:cubicBezTo>
                  <a:pt x="302447" y="247955"/>
                  <a:pt x="295914" y="254012"/>
                  <a:pt x="287981" y="254012"/>
                </a:cubicBezTo>
                <a:cubicBezTo>
                  <a:pt x="280048" y="254012"/>
                  <a:pt x="273981" y="247955"/>
                  <a:pt x="273981" y="240034"/>
                </a:cubicBezTo>
                <a:cubicBezTo>
                  <a:pt x="273981" y="232114"/>
                  <a:pt x="280048" y="225591"/>
                  <a:pt x="287981" y="225591"/>
                </a:cubicBezTo>
                <a:close/>
                <a:moveTo>
                  <a:pt x="87657" y="216735"/>
                </a:moveTo>
                <a:lnTo>
                  <a:pt x="87657" y="264644"/>
                </a:lnTo>
                <a:lnTo>
                  <a:pt x="325562" y="264644"/>
                </a:lnTo>
                <a:lnTo>
                  <a:pt x="325562" y="216735"/>
                </a:lnTo>
                <a:close/>
                <a:moveTo>
                  <a:pt x="74962" y="191841"/>
                </a:moveTo>
                <a:lnTo>
                  <a:pt x="337787" y="191841"/>
                </a:lnTo>
                <a:cubicBezTo>
                  <a:pt x="344839" y="191841"/>
                  <a:pt x="350481" y="197477"/>
                  <a:pt x="350481" y="204523"/>
                </a:cubicBezTo>
                <a:lnTo>
                  <a:pt x="350481" y="276856"/>
                </a:lnTo>
                <a:cubicBezTo>
                  <a:pt x="350481" y="283901"/>
                  <a:pt x="344839" y="289538"/>
                  <a:pt x="337787" y="289538"/>
                </a:cubicBezTo>
                <a:lnTo>
                  <a:pt x="74962" y="289538"/>
                </a:lnTo>
                <a:cubicBezTo>
                  <a:pt x="67910" y="289538"/>
                  <a:pt x="62268" y="283901"/>
                  <a:pt x="62268" y="276856"/>
                </a:cubicBezTo>
                <a:lnTo>
                  <a:pt x="62268" y="204523"/>
                </a:lnTo>
                <a:cubicBezTo>
                  <a:pt x="62268" y="197477"/>
                  <a:pt x="67910" y="191841"/>
                  <a:pt x="74962" y="191841"/>
                </a:cubicBezTo>
                <a:close/>
                <a:moveTo>
                  <a:pt x="287981" y="117236"/>
                </a:moveTo>
                <a:cubicBezTo>
                  <a:pt x="295914" y="117236"/>
                  <a:pt x="302447" y="123293"/>
                  <a:pt x="302447" y="131213"/>
                </a:cubicBezTo>
                <a:cubicBezTo>
                  <a:pt x="302447" y="139134"/>
                  <a:pt x="295914" y="145657"/>
                  <a:pt x="287981" y="145657"/>
                </a:cubicBezTo>
                <a:cubicBezTo>
                  <a:pt x="280048" y="145657"/>
                  <a:pt x="273981" y="139134"/>
                  <a:pt x="273981" y="131213"/>
                </a:cubicBezTo>
                <a:cubicBezTo>
                  <a:pt x="273981" y="123293"/>
                  <a:pt x="280048" y="117236"/>
                  <a:pt x="287981" y="117236"/>
                </a:cubicBezTo>
                <a:close/>
                <a:moveTo>
                  <a:pt x="87657" y="107074"/>
                </a:moveTo>
                <a:lnTo>
                  <a:pt x="87657" y="154513"/>
                </a:lnTo>
                <a:lnTo>
                  <a:pt x="325562" y="154513"/>
                </a:lnTo>
                <a:lnTo>
                  <a:pt x="325562" y="107074"/>
                </a:lnTo>
                <a:close/>
                <a:moveTo>
                  <a:pt x="74962" y="81710"/>
                </a:moveTo>
                <a:lnTo>
                  <a:pt x="337787" y="81710"/>
                </a:lnTo>
                <a:cubicBezTo>
                  <a:pt x="344839" y="81710"/>
                  <a:pt x="350481" y="87346"/>
                  <a:pt x="350481" y="94392"/>
                </a:cubicBezTo>
                <a:lnTo>
                  <a:pt x="350481" y="167195"/>
                </a:lnTo>
                <a:cubicBezTo>
                  <a:pt x="350481" y="173770"/>
                  <a:pt x="344839" y="179407"/>
                  <a:pt x="337787" y="179407"/>
                </a:cubicBezTo>
                <a:lnTo>
                  <a:pt x="74962" y="179407"/>
                </a:lnTo>
                <a:cubicBezTo>
                  <a:pt x="67910" y="179407"/>
                  <a:pt x="62268" y="173770"/>
                  <a:pt x="62268" y="167195"/>
                </a:cubicBezTo>
                <a:lnTo>
                  <a:pt x="62268" y="94392"/>
                </a:lnTo>
                <a:cubicBezTo>
                  <a:pt x="62268" y="87346"/>
                  <a:pt x="67910" y="81710"/>
                  <a:pt x="74962" y="81710"/>
                </a:cubicBezTo>
                <a:close/>
                <a:moveTo>
                  <a:pt x="62124" y="0"/>
                </a:moveTo>
                <a:lnTo>
                  <a:pt x="350626" y="0"/>
                </a:lnTo>
                <a:cubicBezTo>
                  <a:pt x="384983" y="0"/>
                  <a:pt x="412750" y="28147"/>
                  <a:pt x="412750" y="61925"/>
                </a:cubicBezTo>
                <a:lnTo>
                  <a:pt x="412750" y="653025"/>
                </a:lnTo>
                <a:cubicBezTo>
                  <a:pt x="412750" y="687271"/>
                  <a:pt x="384983" y="714950"/>
                  <a:pt x="350626" y="714950"/>
                </a:cubicBezTo>
                <a:lnTo>
                  <a:pt x="285207" y="714950"/>
                </a:lnTo>
                <a:cubicBezTo>
                  <a:pt x="279560" y="724801"/>
                  <a:pt x="268734" y="731838"/>
                  <a:pt x="256498" y="731838"/>
                </a:cubicBezTo>
                <a:cubicBezTo>
                  <a:pt x="238613" y="731838"/>
                  <a:pt x="224024" y="717295"/>
                  <a:pt x="224024" y="699468"/>
                </a:cubicBezTo>
                <a:cubicBezTo>
                  <a:pt x="224024" y="681173"/>
                  <a:pt x="238613" y="666630"/>
                  <a:pt x="256498" y="666630"/>
                </a:cubicBezTo>
                <a:cubicBezTo>
                  <a:pt x="268734" y="666630"/>
                  <a:pt x="279560" y="673666"/>
                  <a:pt x="285207" y="683518"/>
                </a:cubicBezTo>
                <a:lnTo>
                  <a:pt x="350626" y="683518"/>
                </a:lnTo>
                <a:cubicBezTo>
                  <a:pt x="367569" y="683518"/>
                  <a:pt x="381217" y="669913"/>
                  <a:pt x="381217" y="653025"/>
                </a:cubicBezTo>
                <a:lnTo>
                  <a:pt x="381217" y="61925"/>
                </a:lnTo>
                <a:cubicBezTo>
                  <a:pt x="381217" y="45036"/>
                  <a:pt x="367569" y="31431"/>
                  <a:pt x="350626" y="31431"/>
                </a:cubicBezTo>
                <a:lnTo>
                  <a:pt x="62124" y="31431"/>
                </a:lnTo>
                <a:cubicBezTo>
                  <a:pt x="45181" y="31431"/>
                  <a:pt x="31533" y="45036"/>
                  <a:pt x="31533" y="61925"/>
                </a:cubicBezTo>
                <a:lnTo>
                  <a:pt x="31533" y="653025"/>
                </a:lnTo>
                <a:cubicBezTo>
                  <a:pt x="31533" y="669913"/>
                  <a:pt x="45181" y="683518"/>
                  <a:pt x="62124" y="683518"/>
                </a:cubicBezTo>
                <a:lnTo>
                  <a:pt x="128013" y="683518"/>
                </a:lnTo>
                <a:cubicBezTo>
                  <a:pt x="133190" y="673666"/>
                  <a:pt x="144015" y="666630"/>
                  <a:pt x="156252" y="666630"/>
                </a:cubicBezTo>
                <a:cubicBezTo>
                  <a:pt x="174607" y="666630"/>
                  <a:pt x="189196" y="681173"/>
                  <a:pt x="189196" y="699468"/>
                </a:cubicBezTo>
                <a:cubicBezTo>
                  <a:pt x="189196" y="717295"/>
                  <a:pt x="174607" y="731838"/>
                  <a:pt x="156252" y="731838"/>
                </a:cubicBezTo>
                <a:cubicBezTo>
                  <a:pt x="144015" y="731838"/>
                  <a:pt x="133190" y="724801"/>
                  <a:pt x="128013" y="714950"/>
                </a:cubicBezTo>
                <a:lnTo>
                  <a:pt x="62124" y="714950"/>
                </a:lnTo>
                <a:cubicBezTo>
                  <a:pt x="27767" y="714950"/>
                  <a:pt x="0" y="687271"/>
                  <a:pt x="0" y="653025"/>
                </a:cubicBezTo>
                <a:lnTo>
                  <a:pt x="0" y="61925"/>
                </a:lnTo>
                <a:cubicBezTo>
                  <a:pt x="0" y="28147"/>
                  <a:pt x="27767" y="0"/>
                  <a:pt x="6212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uawei Sans" panose="020C0503030203020204" pitchFamily="34" charset="0"/>
              <a:cs typeface="Huawei Sans" panose="020C0503030203020204" pitchFamily="34" charset="0"/>
              <a:sym typeface="+mn-lt"/>
            </a:endParaRPr>
          </a:p>
        </p:txBody>
      </p:sp>
      <p:sp>
        <p:nvSpPr>
          <p:cNvPr id="75" name="722c15e6-349c-4a1f-a2cd-3a39423894e8">
            <a:extLst>
              <a:ext uri="{FF2B5EF4-FFF2-40B4-BE49-F238E27FC236}">
                <a16:creationId xmlns:a16="http://schemas.microsoft.com/office/drawing/2014/main" id="{5CD23C31-6908-40A0-A9F7-C8301E4E4EBD}"/>
              </a:ext>
            </a:extLst>
          </p:cNvPr>
          <p:cNvSpPr/>
          <p:nvPr/>
        </p:nvSpPr>
        <p:spPr>
          <a:xfrm>
            <a:off x="4855493" y="3736235"/>
            <a:ext cx="933640" cy="205882"/>
          </a:xfrm>
          <a:custGeom>
            <a:avLst/>
            <a:gdLst>
              <a:gd name="connsiteX0" fmla="*/ 862116 w 1036637"/>
              <a:gd name="connsiteY0" fmla="*/ 105367 h 228594"/>
              <a:gd name="connsiteX1" fmla="*/ 895959 w 1036637"/>
              <a:gd name="connsiteY1" fmla="*/ 105367 h 228594"/>
              <a:gd name="connsiteX2" fmla="*/ 895959 w 1036637"/>
              <a:gd name="connsiteY2" fmla="*/ 141086 h 228594"/>
              <a:gd name="connsiteX3" fmla="*/ 862116 w 1036637"/>
              <a:gd name="connsiteY3" fmla="*/ 141086 h 228594"/>
              <a:gd name="connsiteX4" fmla="*/ 753418 w 1036637"/>
              <a:gd name="connsiteY4" fmla="*/ 105362 h 228594"/>
              <a:gd name="connsiteX5" fmla="*/ 789040 w 1036637"/>
              <a:gd name="connsiteY5" fmla="*/ 105362 h 228594"/>
              <a:gd name="connsiteX6" fmla="*/ 789040 w 1036637"/>
              <a:gd name="connsiteY6" fmla="*/ 141081 h 228594"/>
              <a:gd name="connsiteX7" fmla="*/ 753418 w 1036637"/>
              <a:gd name="connsiteY7" fmla="*/ 141081 h 228594"/>
              <a:gd name="connsiteX8" fmla="*/ 808641 w 1036637"/>
              <a:gd name="connsiteY8" fmla="*/ 105357 h 228594"/>
              <a:gd name="connsiteX9" fmla="*/ 842484 w 1036637"/>
              <a:gd name="connsiteY9" fmla="*/ 105357 h 228594"/>
              <a:gd name="connsiteX10" fmla="*/ 842484 w 1036637"/>
              <a:gd name="connsiteY10" fmla="*/ 141076 h 228594"/>
              <a:gd name="connsiteX11" fmla="*/ 808641 w 1036637"/>
              <a:gd name="connsiteY11" fmla="*/ 141076 h 228594"/>
              <a:gd name="connsiteX12" fmla="*/ 571976 w 1036637"/>
              <a:gd name="connsiteY12" fmla="*/ 71437 h 228594"/>
              <a:gd name="connsiteX13" fmla="*/ 613795 w 1036637"/>
              <a:gd name="connsiteY13" fmla="*/ 71437 h 228594"/>
              <a:gd name="connsiteX14" fmla="*/ 613795 w 1036637"/>
              <a:gd name="connsiteY14" fmla="*/ 89093 h 228594"/>
              <a:gd name="connsiteX15" fmla="*/ 630522 w 1036637"/>
              <a:gd name="connsiteY15" fmla="*/ 89093 h 228594"/>
              <a:gd name="connsiteX16" fmla="*/ 630522 w 1036637"/>
              <a:gd name="connsiteY16" fmla="*/ 128587 h 228594"/>
              <a:gd name="connsiteX17" fmla="*/ 555714 w 1036637"/>
              <a:gd name="connsiteY17" fmla="*/ 128587 h 228594"/>
              <a:gd name="connsiteX18" fmla="*/ 555714 w 1036637"/>
              <a:gd name="connsiteY18" fmla="*/ 89093 h 228594"/>
              <a:gd name="connsiteX19" fmla="*/ 571976 w 1036637"/>
              <a:gd name="connsiteY19" fmla="*/ 89093 h 228594"/>
              <a:gd name="connsiteX20" fmla="*/ 457986 w 1036637"/>
              <a:gd name="connsiteY20" fmla="*/ 71437 h 228594"/>
              <a:gd name="connsiteX21" fmla="*/ 500270 w 1036637"/>
              <a:gd name="connsiteY21" fmla="*/ 71437 h 228594"/>
              <a:gd name="connsiteX22" fmla="*/ 500270 w 1036637"/>
              <a:gd name="connsiteY22" fmla="*/ 89093 h 228594"/>
              <a:gd name="connsiteX23" fmla="*/ 516533 w 1036637"/>
              <a:gd name="connsiteY23" fmla="*/ 89093 h 228594"/>
              <a:gd name="connsiteX24" fmla="*/ 516533 w 1036637"/>
              <a:gd name="connsiteY24" fmla="*/ 128587 h 228594"/>
              <a:gd name="connsiteX25" fmla="*/ 441723 w 1036637"/>
              <a:gd name="connsiteY25" fmla="*/ 128587 h 228594"/>
              <a:gd name="connsiteX26" fmla="*/ 441723 w 1036637"/>
              <a:gd name="connsiteY26" fmla="*/ 89093 h 228594"/>
              <a:gd name="connsiteX27" fmla="*/ 457986 w 1036637"/>
              <a:gd name="connsiteY27" fmla="*/ 89093 h 228594"/>
              <a:gd name="connsiteX28" fmla="*/ 344483 w 1036637"/>
              <a:gd name="connsiteY28" fmla="*/ 71437 h 228594"/>
              <a:gd name="connsiteX29" fmla="*/ 387566 w 1036637"/>
              <a:gd name="connsiteY29" fmla="*/ 71437 h 228594"/>
              <a:gd name="connsiteX30" fmla="*/ 387566 w 1036637"/>
              <a:gd name="connsiteY30" fmla="*/ 89093 h 228594"/>
              <a:gd name="connsiteX31" fmla="*/ 404320 w 1036637"/>
              <a:gd name="connsiteY31" fmla="*/ 89093 h 228594"/>
              <a:gd name="connsiteX32" fmla="*/ 404320 w 1036637"/>
              <a:gd name="connsiteY32" fmla="*/ 128587 h 228594"/>
              <a:gd name="connsiteX33" fmla="*/ 327729 w 1036637"/>
              <a:gd name="connsiteY33" fmla="*/ 128587 h 228594"/>
              <a:gd name="connsiteX34" fmla="*/ 327729 w 1036637"/>
              <a:gd name="connsiteY34" fmla="*/ 89093 h 228594"/>
              <a:gd name="connsiteX35" fmla="*/ 344483 w 1036637"/>
              <a:gd name="connsiteY35" fmla="*/ 89093 h 228594"/>
              <a:gd name="connsiteX36" fmla="*/ 230388 w 1036637"/>
              <a:gd name="connsiteY36" fmla="*/ 71437 h 228594"/>
              <a:gd name="connsiteX37" fmla="*/ 273679 w 1036637"/>
              <a:gd name="connsiteY37" fmla="*/ 71437 h 228594"/>
              <a:gd name="connsiteX38" fmla="*/ 273679 w 1036637"/>
              <a:gd name="connsiteY38" fmla="*/ 89093 h 228594"/>
              <a:gd name="connsiteX39" fmla="*/ 290329 w 1036637"/>
              <a:gd name="connsiteY39" fmla="*/ 89093 h 228594"/>
              <a:gd name="connsiteX40" fmla="*/ 290329 w 1036637"/>
              <a:gd name="connsiteY40" fmla="*/ 128587 h 228594"/>
              <a:gd name="connsiteX41" fmla="*/ 213738 w 1036637"/>
              <a:gd name="connsiteY41" fmla="*/ 128587 h 228594"/>
              <a:gd name="connsiteX42" fmla="*/ 213738 w 1036637"/>
              <a:gd name="connsiteY42" fmla="*/ 89093 h 228594"/>
              <a:gd name="connsiteX43" fmla="*/ 230388 w 1036637"/>
              <a:gd name="connsiteY43" fmla="*/ 89093 h 228594"/>
              <a:gd name="connsiteX44" fmla="*/ 116869 w 1036637"/>
              <a:gd name="connsiteY44" fmla="*/ 71437 h 228594"/>
              <a:gd name="connsiteX45" fmla="*/ 159684 w 1036637"/>
              <a:gd name="connsiteY45" fmla="*/ 71437 h 228594"/>
              <a:gd name="connsiteX46" fmla="*/ 159684 w 1036637"/>
              <a:gd name="connsiteY46" fmla="*/ 89093 h 228594"/>
              <a:gd name="connsiteX47" fmla="*/ 176334 w 1036637"/>
              <a:gd name="connsiteY47" fmla="*/ 89093 h 228594"/>
              <a:gd name="connsiteX48" fmla="*/ 176334 w 1036637"/>
              <a:gd name="connsiteY48" fmla="*/ 128587 h 228594"/>
              <a:gd name="connsiteX49" fmla="*/ 99743 w 1036637"/>
              <a:gd name="connsiteY49" fmla="*/ 128587 h 228594"/>
              <a:gd name="connsiteX50" fmla="*/ 99743 w 1036637"/>
              <a:gd name="connsiteY50" fmla="*/ 89093 h 228594"/>
              <a:gd name="connsiteX51" fmla="*/ 116869 w 1036637"/>
              <a:gd name="connsiteY51" fmla="*/ 89093 h 228594"/>
              <a:gd name="connsiteX52" fmla="*/ 753413 w 1036637"/>
              <a:gd name="connsiteY52" fmla="*/ 58932 h 228594"/>
              <a:gd name="connsiteX53" fmla="*/ 895905 w 1036637"/>
              <a:gd name="connsiteY53" fmla="*/ 58932 h 228594"/>
              <a:gd name="connsiteX54" fmla="*/ 895905 w 1036637"/>
              <a:gd name="connsiteY54" fmla="*/ 92865 h 228594"/>
              <a:gd name="connsiteX55" fmla="*/ 753413 w 1036637"/>
              <a:gd name="connsiteY55" fmla="*/ 92865 h 228594"/>
              <a:gd name="connsiteX56" fmla="*/ 59815 w 1036637"/>
              <a:gd name="connsiteY56" fmla="*/ 0 h 228594"/>
              <a:gd name="connsiteX57" fmla="*/ 976822 w 1036637"/>
              <a:gd name="connsiteY57" fmla="*/ 0 h 228594"/>
              <a:gd name="connsiteX58" fmla="*/ 1036637 w 1036637"/>
              <a:gd name="connsiteY58" fmla="*/ 60382 h 228594"/>
              <a:gd name="connsiteX59" fmla="*/ 1036637 w 1036637"/>
              <a:gd name="connsiteY59" fmla="*/ 151669 h 228594"/>
              <a:gd name="connsiteX60" fmla="*/ 976822 w 1036637"/>
              <a:gd name="connsiteY60" fmla="*/ 212527 h 228594"/>
              <a:gd name="connsiteX61" fmla="*/ 936891 w 1036637"/>
              <a:gd name="connsiteY61" fmla="*/ 212527 h 228594"/>
              <a:gd name="connsiteX62" fmla="*/ 934329 w 1036637"/>
              <a:gd name="connsiteY62" fmla="*/ 218728 h 228594"/>
              <a:gd name="connsiteX63" fmla="*/ 911048 w 1036637"/>
              <a:gd name="connsiteY63" fmla="*/ 228592 h 228594"/>
              <a:gd name="connsiteX64" fmla="*/ 878096 w 1036637"/>
              <a:gd name="connsiteY64" fmla="*/ 195314 h 228594"/>
              <a:gd name="connsiteX65" fmla="*/ 911048 w 1036637"/>
              <a:gd name="connsiteY65" fmla="*/ 162512 h 228594"/>
              <a:gd name="connsiteX66" fmla="*/ 934329 w 1036637"/>
              <a:gd name="connsiteY66" fmla="*/ 172139 h 228594"/>
              <a:gd name="connsiteX67" fmla="*/ 937890 w 1036637"/>
              <a:gd name="connsiteY67" fmla="*/ 180672 h 228594"/>
              <a:gd name="connsiteX68" fmla="*/ 976822 w 1036637"/>
              <a:gd name="connsiteY68" fmla="*/ 180672 h 228594"/>
              <a:gd name="connsiteX69" fmla="*/ 1005081 w 1036637"/>
              <a:gd name="connsiteY69" fmla="*/ 151669 h 228594"/>
              <a:gd name="connsiteX70" fmla="*/ 1005081 w 1036637"/>
              <a:gd name="connsiteY70" fmla="*/ 60382 h 228594"/>
              <a:gd name="connsiteX71" fmla="*/ 976822 w 1036637"/>
              <a:gd name="connsiteY71" fmla="*/ 31855 h 228594"/>
              <a:gd name="connsiteX72" fmla="*/ 59815 w 1036637"/>
              <a:gd name="connsiteY72" fmla="*/ 31855 h 228594"/>
              <a:gd name="connsiteX73" fmla="*/ 31556 w 1036637"/>
              <a:gd name="connsiteY73" fmla="*/ 60382 h 228594"/>
              <a:gd name="connsiteX74" fmla="*/ 31556 w 1036637"/>
              <a:gd name="connsiteY74" fmla="*/ 151669 h 228594"/>
              <a:gd name="connsiteX75" fmla="*/ 59815 w 1036637"/>
              <a:gd name="connsiteY75" fmla="*/ 180672 h 228594"/>
              <a:gd name="connsiteX76" fmla="*/ 784304 w 1036637"/>
              <a:gd name="connsiteY76" fmla="*/ 180672 h 228594"/>
              <a:gd name="connsiteX77" fmla="*/ 787773 w 1036637"/>
              <a:gd name="connsiteY77" fmla="*/ 172141 h 228594"/>
              <a:gd name="connsiteX78" fmla="*/ 811065 w 1036637"/>
              <a:gd name="connsiteY78" fmla="*/ 162514 h 228594"/>
              <a:gd name="connsiteX79" fmla="*/ 844254 w 1036637"/>
              <a:gd name="connsiteY79" fmla="*/ 195316 h 228594"/>
              <a:gd name="connsiteX80" fmla="*/ 811065 w 1036637"/>
              <a:gd name="connsiteY80" fmla="*/ 228594 h 228594"/>
              <a:gd name="connsiteX81" fmla="*/ 787773 w 1036637"/>
              <a:gd name="connsiteY81" fmla="*/ 218730 h 228594"/>
              <a:gd name="connsiteX82" fmla="*/ 785277 w 1036637"/>
              <a:gd name="connsiteY82" fmla="*/ 212527 h 228594"/>
              <a:gd name="connsiteX83" fmla="*/ 59815 w 1036637"/>
              <a:gd name="connsiteY83" fmla="*/ 212527 h 228594"/>
              <a:gd name="connsiteX84" fmla="*/ 0 w 1036637"/>
              <a:gd name="connsiteY84" fmla="*/ 151669 h 228594"/>
              <a:gd name="connsiteX85" fmla="*/ 0 w 1036637"/>
              <a:gd name="connsiteY85" fmla="*/ 60382 h 228594"/>
              <a:gd name="connsiteX86" fmla="*/ 59815 w 1036637"/>
              <a:gd name="connsiteY86" fmla="*/ 0 h 22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036637" h="228594">
                <a:moveTo>
                  <a:pt x="862116" y="105367"/>
                </a:moveTo>
                <a:lnTo>
                  <a:pt x="895959" y="105367"/>
                </a:lnTo>
                <a:lnTo>
                  <a:pt x="895959" y="141086"/>
                </a:lnTo>
                <a:lnTo>
                  <a:pt x="862116" y="141086"/>
                </a:lnTo>
                <a:close/>
                <a:moveTo>
                  <a:pt x="753418" y="105362"/>
                </a:moveTo>
                <a:lnTo>
                  <a:pt x="789040" y="105362"/>
                </a:lnTo>
                <a:lnTo>
                  <a:pt x="789040" y="141081"/>
                </a:lnTo>
                <a:lnTo>
                  <a:pt x="753418" y="141081"/>
                </a:lnTo>
                <a:close/>
                <a:moveTo>
                  <a:pt x="808641" y="105357"/>
                </a:moveTo>
                <a:lnTo>
                  <a:pt x="842484" y="105357"/>
                </a:lnTo>
                <a:lnTo>
                  <a:pt x="842484" y="141076"/>
                </a:lnTo>
                <a:lnTo>
                  <a:pt x="808641" y="141076"/>
                </a:lnTo>
                <a:close/>
                <a:moveTo>
                  <a:pt x="571976" y="71437"/>
                </a:moveTo>
                <a:lnTo>
                  <a:pt x="613795" y="71437"/>
                </a:lnTo>
                <a:lnTo>
                  <a:pt x="613795" y="89093"/>
                </a:lnTo>
                <a:lnTo>
                  <a:pt x="630522" y="89093"/>
                </a:lnTo>
                <a:lnTo>
                  <a:pt x="630522" y="128587"/>
                </a:lnTo>
                <a:lnTo>
                  <a:pt x="555714" y="128587"/>
                </a:lnTo>
                <a:lnTo>
                  <a:pt x="555714" y="89093"/>
                </a:lnTo>
                <a:lnTo>
                  <a:pt x="571976" y="89093"/>
                </a:lnTo>
                <a:close/>
                <a:moveTo>
                  <a:pt x="457986" y="71437"/>
                </a:moveTo>
                <a:lnTo>
                  <a:pt x="500270" y="71437"/>
                </a:lnTo>
                <a:lnTo>
                  <a:pt x="500270" y="89093"/>
                </a:lnTo>
                <a:lnTo>
                  <a:pt x="516533" y="89093"/>
                </a:lnTo>
                <a:lnTo>
                  <a:pt x="516533" y="128587"/>
                </a:lnTo>
                <a:lnTo>
                  <a:pt x="441723" y="128587"/>
                </a:lnTo>
                <a:lnTo>
                  <a:pt x="441723" y="89093"/>
                </a:lnTo>
                <a:lnTo>
                  <a:pt x="457986" y="89093"/>
                </a:lnTo>
                <a:close/>
                <a:moveTo>
                  <a:pt x="344483" y="71437"/>
                </a:moveTo>
                <a:lnTo>
                  <a:pt x="387566" y="71437"/>
                </a:lnTo>
                <a:lnTo>
                  <a:pt x="387566" y="89093"/>
                </a:lnTo>
                <a:lnTo>
                  <a:pt x="404320" y="89093"/>
                </a:lnTo>
                <a:lnTo>
                  <a:pt x="404320" y="128587"/>
                </a:lnTo>
                <a:lnTo>
                  <a:pt x="327729" y="128587"/>
                </a:lnTo>
                <a:lnTo>
                  <a:pt x="327729" y="89093"/>
                </a:lnTo>
                <a:lnTo>
                  <a:pt x="344483" y="89093"/>
                </a:lnTo>
                <a:close/>
                <a:moveTo>
                  <a:pt x="230388" y="71437"/>
                </a:moveTo>
                <a:lnTo>
                  <a:pt x="273679" y="71437"/>
                </a:lnTo>
                <a:lnTo>
                  <a:pt x="273679" y="89093"/>
                </a:lnTo>
                <a:lnTo>
                  <a:pt x="290329" y="89093"/>
                </a:lnTo>
                <a:lnTo>
                  <a:pt x="290329" y="128587"/>
                </a:lnTo>
                <a:lnTo>
                  <a:pt x="213738" y="128587"/>
                </a:lnTo>
                <a:lnTo>
                  <a:pt x="213738" y="89093"/>
                </a:lnTo>
                <a:lnTo>
                  <a:pt x="230388" y="89093"/>
                </a:lnTo>
                <a:close/>
                <a:moveTo>
                  <a:pt x="116869" y="71437"/>
                </a:moveTo>
                <a:lnTo>
                  <a:pt x="159684" y="71437"/>
                </a:lnTo>
                <a:lnTo>
                  <a:pt x="159684" y="89093"/>
                </a:lnTo>
                <a:lnTo>
                  <a:pt x="176334" y="89093"/>
                </a:lnTo>
                <a:lnTo>
                  <a:pt x="176334" y="128587"/>
                </a:lnTo>
                <a:lnTo>
                  <a:pt x="99743" y="128587"/>
                </a:lnTo>
                <a:lnTo>
                  <a:pt x="99743" y="89093"/>
                </a:lnTo>
                <a:lnTo>
                  <a:pt x="116869" y="89093"/>
                </a:lnTo>
                <a:close/>
                <a:moveTo>
                  <a:pt x="753413" y="58932"/>
                </a:moveTo>
                <a:lnTo>
                  <a:pt x="895905" y="58932"/>
                </a:lnTo>
                <a:lnTo>
                  <a:pt x="895905" y="92865"/>
                </a:lnTo>
                <a:lnTo>
                  <a:pt x="753413" y="92865"/>
                </a:lnTo>
                <a:close/>
                <a:moveTo>
                  <a:pt x="59815" y="0"/>
                </a:moveTo>
                <a:lnTo>
                  <a:pt x="976822" y="0"/>
                </a:lnTo>
                <a:cubicBezTo>
                  <a:pt x="1009791" y="0"/>
                  <a:pt x="1036637" y="27101"/>
                  <a:pt x="1036637" y="60382"/>
                </a:cubicBezTo>
                <a:lnTo>
                  <a:pt x="1036637" y="151669"/>
                </a:lnTo>
                <a:cubicBezTo>
                  <a:pt x="1036637" y="185426"/>
                  <a:pt x="1009791" y="212527"/>
                  <a:pt x="976822" y="212527"/>
                </a:cubicBezTo>
                <a:lnTo>
                  <a:pt x="936891" y="212527"/>
                </a:lnTo>
                <a:lnTo>
                  <a:pt x="934329" y="218728"/>
                </a:lnTo>
                <a:cubicBezTo>
                  <a:pt x="928360" y="224789"/>
                  <a:pt x="920122" y="228592"/>
                  <a:pt x="911048" y="228592"/>
                </a:cubicBezTo>
                <a:cubicBezTo>
                  <a:pt x="892423" y="228592"/>
                  <a:pt x="878096" y="213379"/>
                  <a:pt x="878096" y="195314"/>
                </a:cubicBezTo>
                <a:cubicBezTo>
                  <a:pt x="878096" y="177249"/>
                  <a:pt x="892423" y="162512"/>
                  <a:pt x="911048" y="162512"/>
                </a:cubicBezTo>
                <a:cubicBezTo>
                  <a:pt x="920122" y="162512"/>
                  <a:pt x="928360" y="166196"/>
                  <a:pt x="934329" y="172139"/>
                </a:cubicBezTo>
                <a:lnTo>
                  <a:pt x="937890" y="180672"/>
                </a:lnTo>
                <a:lnTo>
                  <a:pt x="976822" y="180672"/>
                </a:lnTo>
                <a:cubicBezTo>
                  <a:pt x="992365" y="180672"/>
                  <a:pt x="1005081" y="167835"/>
                  <a:pt x="1005081" y="151669"/>
                </a:cubicBezTo>
                <a:lnTo>
                  <a:pt x="1005081" y="60382"/>
                </a:lnTo>
                <a:cubicBezTo>
                  <a:pt x="1005081" y="44692"/>
                  <a:pt x="992365" y="31855"/>
                  <a:pt x="976822" y="31855"/>
                </a:cubicBezTo>
                <a:lnTo>
                  <a:pt x="59815" y="31855"/>
                </a:lnTo>
                <a:cubicBezTo>
                  <a:pt x="44272" y="31855"/>
                  <a:pt x="31556" y="44692"/>
                  <a:pt x="31556" y="60382"/>
                </a:cubicBezTo>
                <a:lnTo>
                  <a:pt x="31556" y="151669"/>
                </a:lnTo>
                <a:cubicBezTo>
                  <a:pt x="31556" y="167835"/>
                  <a:pt x="44272" y="180672"/>
                  <a:pt x="59815" y="180672"/>
                </a:cubicBezTo>
                <a:lnTo>
                  <a:pt x="784304" y="180672"/>
                </a:lnTo>
                <a:lnTo>
                  <a:pt x="787773" y="172141"/>
                </a:lnTo>
                <a:cubicBezTo>
                  <a:pt x="793641" y="166198"/>
                  <a:pt x="801819" y="162514"/>
                  <a:pt x="811065" y="162514"/>
                </a:cubicBezTo>
                <a:cubicBezTo>
                  <a:pt x="829082" y="162514"/>
                  <a:pt x="844254" y="177251"/>
                  <a:pt x="844254" y="195316"/>
                </a:cubicBezTo>
                <a:cubicBezTo>
                  <a:pt x="844254" y="213381"/>
                  <a:pt x="829082" y="228594"/>
                  <a:pt x="811065" y="228594"/>
                </a:cubicBezTo>
                <a:cubicBezTo>
                  <a:pt x="801819" y="228594"/>
                  <a:pt x="793641" y="224791"/>
                  <a:pt x="787773" y="218730"/>
                </a:cubicBezTo>
                <a:lnTo>
                  <a:pt x="785277" y="212527"/>
                </a:lnTo>
                <a:lnTo>
                  <a:pt x="59815" y="212527"/>
                </a:lnTo>
                <a:cubicBezTo>
                  <a:pt x="26846" y="212527"/>
                  <a:pt x="0" y="185426"/>
                  <a:pt x="0" y="151669"/>
                </a:cubicBezTo>
                <a:lnTo>
                  <a:pt x="0" y="60382"/>
                </a:lnTo>
                <a:cubicBezTo>
                  <a:pt x="0" y="27101"/>
                  <a:pt x="26846" y="0"/>
                  <a:pt x="5981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uawei Sans" panose="020C0503030203020204" pitchFamily="34" charset="0"/>
              <a:cs typeface="Huawei Sans" panose="020C0503030203020204" pitchFamily="34" charset="0"/>
            </a:endParaRPr>
          </a:p>
        </p:txBody>
      </p:sp>
      <p:sp>
        <p:nvSpPr>
          <p:cNvPr id="76" name="722c15e6-349c-4a1f-a2cd-3a39423894e8">
            <a:extLst>
              <a:ext uri="{FF2B5EF4-FFF2-40B4-BE49-F238E27FC236}">
                <a16:creationId xmlns:a16="http://schemas.microsoft.com/office/drawing/2014/main" id="{C2E1D017-6037-45E5-9AAA-F89FF78202B6}"/>
              </a:ext>
            </a:extLst>
          </p:cNvPr>
          <p:cNvSpPr/>
          <p:nvPr/>
        </p:nvSpPr>
        <p:spPr>
          <a:xfrm>
            <a:off x="6206352" y="3736235"/>
            <a:ext cx="933640" cy="205882"/>
          </a:xfrm>
          <a:custGeom>
            <a:avLst/>
            <a:gdLst>
              <a:gd name="connsiteX0" fmla="*/ 862116 w 1036637"/>
              <a:gd name="connsiteY0" fmla="*/ 105367 h 228594"/>
              <a:gd name="connsiteX1" fmla="*/ 895959 w 1036637"/>
              <a:gd name="connsiteY1" fmla="*/ 105367 h 228594"/>
              <a:gd name="connsiteX2" fmla="*/ 895959 w 1036637"/>
              <a:gd name="connsiteY2" fmla="*/ 141086 h 228594"/>
              <a:gd name="connsiteX3" fmla="*/ 862116 w 1036637"/>
              <a:gd name="connsiteY3" fmla="*/ 141086 h 228594"/>
              <a:gd name="connsiteX4" fmla="*/ 753418 w 1036637"/>
              <a:gd name="connsiteY4" fmla="*/ 105362 h 228594"/>
              <a:gd name="connsiteX5" fmla="*/ 789040 w 1036637"/>
              <a:gd name="connsiteY5" fmla="*/ 105362 h 228594"/>
              <a:gd name="connsiteX6" fmla="*/ 789040 w 1036637"/>
              <a:gd name="connsiteY6" fmla="*/ 141081 h 228594"/>
              <a:gd name="connsiteX7" fmla="*/ 753418 w 1036637"/>
              <a:gd name="connsiteY7" fmla="*/ 141081 h 228594"/>
              <a:gd name="connsiteX8" fmla="*/ 808641 w 1036637"/>
              <a:gd name="connsiteY8" fmla="*/ 105357 h 228594"/>
              <a:gd name="connsiteX9" fmla="*/ 842484 w 1036637"/>
              <a:gd name="connsiteY9" fmla="*/ 105357 h 228594"/>
              <a:gd name="connsiteX10" fmla="*/ 842484 w 1036637"/>
              <a:gd name="connsiteY10" fmla="*/ 141076 h 228594"/>
              <a:gd name="connsiteX11" fmla="*/ 808641 w 1036637"/>
              <a:gd name="connsiteY11" fmla="*/ 141076 h 228594"/>
              <a:gd name="connsiteX12" fmla="*/ 571976 w 1036637"/>
              <a:gd name="connsiteY12" fmla="*/ 71437 h 228594"/>
              <a:gd name="connsiteX13" fmla="*/ 613795 w 1036637"/>
              <a:gd name="connsiteY13" fmla="*/ 71437 h 228594"/>
              <a:gd name="connsiteX14" fmla="*/ 613795 w 1036637"/>
              <a:gd name="connsiteY14" fmla="*/ 89093 h 228594"/>
              <a:gd name="connsiteX15" fmla="*/ 630522 w 1036637"/>
              <a:gd name="connsiteY15" fmla="*/ 89093 h 228594"/>
              <a:gd name="connsiteX16" fmla="*/ 630522 w 1036637"/>
              <a:gd name="connsiteY16" fmla="*/ 128587 h 228594"/>
              <a:gd name="connsiteX17" fmla="*/ 555714 w 1036637"/>
              <a:gd name="connsiteY17" fmla="*/ 128587 h 228594"/>
              <a:gd name="connsiteX18" fmla="*/ 555714 w 1036637"/>
              <a:gd name="connsiteY18" fmla="*/ 89093 h 228594"/>
              <a:gd name="connsiteX19" fmla="*/ 571976 w 1036637"/>
              <a:gd name="connsiteY19" fmla="*/ 89093 h 228594"/>
              <a:gd name="connsiteX20" fmla="*/ 457986 w 1036637"/>
              <a:gd name="connsiteY20" fmla="*/ 71437 h 228594"/>
              <a:gd name="connsiteX21" fmla="*/ 500270 w 1036637"/>
              <a:gd name="connsiteY21" fmla="*/ 71437 h 228594"/>
              <a:gd name="connsiteX22" fmla="*/ 500270 w 1036637"/>
              <a:gd name="connsiteY22" fmla="*/ 89093 h 228594"/>
              <a:gd name="connsiteX23" fmla="*/ 516533 w 1036637"/>
              <a:gd name="connsiteY23" fmla="*/ 89093 h 228594"/>
              <a:gd name="connsiteX24" fmla="*/ 516533 w 1036637"/>
              <a:gd name="connsiteY24" fmla="*/ 128587 h 228594"/>
              <a:gd name="connsiteX25" fmla="*/ 441723 w 1036637"/>
              <a:gd name="connsiteY25" fmla="*/ 128587 h 228594"/>
              <a:gd name="connsiteX26" fmla="*/ 441723 w 1036637"/>
              <a:gd name="connsiteY26" fmla="*/ 89093 h 228594"/>
              <a:gd name="connsiteX27" fmla="*/ 457986 w 1036637"/>
              <a:gd name="connsiteY27" fmla="*/ 89093 h 228594"/>
              <a:gd name="connsiteX28" fmla="*/ 344483 w 1036637"/>
              <a:gd name="connsiteY28" fmla="*/ 71437 h 228594"/>
              <a:gd name="connsiteX29" fmla="*/ 387566 w 1036637"/>
              <a:gd name="connsiteY29" fmla="*/ 71437 h 228594"/>
              <a:gd name="connsiteX30" fmla="*/ 387566 w 1036637"/>
              <a:gd name="connsiteY30" fmla="*/ 89093 h 228594"/>
              <a:gd name="connsiteX31" fmla="*/ 404320 w 1036637"/>
              <a:gd name="connsiteY31" fmla="*/ 89093 h 228594"/>
              <a:gd name="connsiteX32" fmla="*/ 404320 w 1036637"/>
              <a:gd name="connsiteY32" fmla="*/ 128587 h 228594"/>
              <a:gd name="connsiteX33" fmla="*/ 327729 w 1036637"/>
              <a:gd name="connsiteY33" fmla="*/ 128587 h 228594"/>
              <a:gd name="connsiteX34" fmla="*/ 327729 w 1036637"/>
              <a:gd name="connsiteY34" fmla="*/ 89093 h 228594"/>
              <a:gd name="connsiteX35" fmla="*/ 344483 w 1036637"/>
              <a:gd name="connsiteY35" fmla="*/ 89093 h 228594"/>
              <a:gd name="connsiteX36" fmla="*/ 230388 w 1036637"/>
              <a:gd name="connsiteY36" fmla="*/ 71437 h 228594"/>
              <a:gd name="connsiteX37" fmla="*/ 273679 w 1036637"/>
              <a:gd name="connsiteY37" fmla="*/ 71437 h 228594"/>
              <a:gd name="connsiteX38" fmla="*/ 273679 w 1036637"/>
              <a:gd name="connsiteY38" fmla="*/ 89093 h 228594"/>
              <a:gd name="connsiteX39" fmla="*/ 290329 w 1036637"/>
              <a:gd name="connsiteY39" fmla="*/ 89093 h 228594"/>
              <a:gd name="connsiteX40" fmla="*/ 290329 w 1036637"/>
              <a:gd name="connsiteY40" fmla="*/ 128587 h 228594"/>
              <a:gd name="connsiteX41" fmla="*/ 213738 w 1036637"/>
              <a:gd name="connsiteY41" fmla="*/ 128587 h 228594"/>
              <a:gd name="connsiteX42" fmla="*/ 213738 w 1036637"/>
              <a:gd name="connsiteY42" fmla="*/ 89093 h 228594"/>
              <a:gd name="connsiteX43" fmla="*/ 230388 w 1036637"/>
              <a:gd name="connsiteY43" fmla="*/ 89093 h 228594"/>
              <a:gd name="connsiteX44" fmla="*/ 116869 w 1036637"/>
              <a:gd name="connsiteY44" fmla="*/ 71437 h 228594"/>
              <a:gd name="connsiteX45" fmla="*/ 159684 w 1036637"/>
              <a:gd name="connsiteY45" fmla="*/ 71437 h 228594"/>
              <a:gd name="connsiteX46" fmla="*/ 159684 w 1036637"/>
              <a:gd name="connsiteY46" fmla="*/ 89093 h 228594"/>
              <a:gd name="connsiteX47" fmla="*/ 176334 w 1036637"/>
              <a:gd name="connsiteY47" fmla="*/ 89093 h 228594"/>
              <a:gd name="connsiteX48" fmla="*/ 176334 w 1036637"/>
              <a:gd name="connsiteY48" fmla="*/ 128587 h 228594"/>
              <a:gd name="connsiteX49" fmla="*/ 99743 w 1036637"/>
              <a:gd name="connsiteY49" fmla="*/ 128587 h 228594"/>
              <a:gd name="connsiteX50" fmla="*/ 99743 w 1036637"/>
              <a:gd name="connsiteY50" fmla="*/ 89093 h 228594"/>
              <a:gd name="connsiteX51" fmla="*/ 116869 w 1036637"/>
              <a:gd name="connsiteY51" fmla="*/ 89093 h 228594"/>
              <a:gd name="connsiteX52" fmla="*/ 753413 w 1036637"/>
              <a:gd name="connsiteY52" fmla="*/ 58932 h 228594"/>
              <a:gd name="connsiteX53" fmla="*/ 895905 w 1036637"/>
              <a:gd name="connsiteY53" fmla="*/ 58932 h 228594"/>
              <a:gd name="connsiteX54" fmla="*/ 895905 w 1036637"/>
              <a:gd name="connsiteY54" fmla="*/ 92865 h 228594"/>
              <a:gd name="connsiteX55" fmla="*/ 753413 w 1036637"/>
              <a:gd name="connsiteY55" fmla="*/ 92865 h 228594"/>
              <a:gd name="connsiteX56" fmla="*/ 59815 w 1036637"/>
              <a:gd name="connsiteY56" fmla="*/ 0 h 228594"/>
              <a:gd name="connsiteX57" fmla="*/ 976822 w 1036637"/>
              <a:gd name="connsiteY57" fmla="*/ 0 h 228594"/>
              <a:gd name="connsiteX58" fmla="*/ 1036637 w 1036637"/>
              <a:gd name="connsiteY58" fmla="*/ 60382 h 228594"/>
              <a:gd name="connsiteX59" fmla="*/ 1036637 w 1036637"/>
              <a:gd name="connsiteY59" fmla="*/ 151669 h 228594"/>
              <a:gd name="connsiteX60" fmla="*/ 976822 w 1036637"/>
              <a:gd name="connsiteY60" fmla="*/ 212527 h 228594"/>
              <a:gd name="connsiteX61" fmla="*/ 936891 w 1036637"/>
              <a:gd name="connsiteY61" fmla="*/ 212527 h 228594"/>
              <a:gd name="connsiteX62" fmla="*/ 934329 w 1036637"/>
              <a:gd name="connsiteY62" fmla="*/ 218728 h 228594"/>
              <a:gd name="connsiteX63" fmla="*/ 911048 w 1036637"/>
              <a:gd name="connsiteY63" fmla="*/ 228592 h 228594"/>
              <a:gd name="connsiteX64" fmla="*/ 878096 w 1036637"/>
              <a:gd name="connsiteY64" fmla="*/ 195314 h 228594"/>
              <a:gd name="connsiteX65" fmla="*/ 911048 w 1036637"/>
              <a:gd name="connsiteY65" fmla="*/ 162512 h 228594"/>
              <a:gd name="connsiteX66" fmla="*/ 934329 w 1036637"/>
              <a:gd name="connsiteY66" fmla="*/ 172139 h 228594"/>
              <a:gd name="connsiteX67" fmla="*/ 937890 w 1036637"/>
              <a:gd name="connsiteY67" fmla="*/ 180672 h 228594"/>
              <a:gd name="connsiteX68" fmla="*/ 976822 w 1036637"/>
              <a:gd name="connsiteY68" fmla="*/ 180672 h 228594"/>
              <a:gd name="connsiteX69" fmla="*/ 1005081 w 1036637"/>
              <a:gd name="connsiteY69" fmla="*/ 151669 h 228594"/>
              <a:gd name="connsiteX70" fmla="*/ 1005081 w 1036637"/>
              <a:gd name="connsiteY70" fmla="*/ 60382 h 228594"/>
              <a:gd name="connsiteX71" fmla="*/ 976822 w 1036637"/>
              <a:gd name="connsiteY71" fmla="*/ 31855 h 228594"/>
              <a:gd name="connsiteX72" fmla="*/ 59815 w 1036637"/>
              <a:gd name="connsiteY72" fmla="*/ 31855 h 228594"/>
              <a:gd name="connsiteX73" fmla="*/ 31556 w 1036637"/>
              <a:gd name="connsiteY73" fmla="*/ 60382 h 228594"/>
              <a:gd name="connsiteX74" fmla="*/ 31556 w 1036637"/>
              <a:gd name="connsiteY74" fmla="*/ 151669 h 228594"/>
              <a:gd name="connsiteX75" fmla="*/ 59815 w 1036637"/>
              <a:gd name="connsiteY75" fmla="*/ 180672 h 228594"/>
              <a:gd name="connsiteX76" fmla="*/ 784304 w 1036637"/>
              <a:gd name="connsiteY76" fmla="*/ 180672 h 228594"/>
              <a:gd name="connsiteX77" fmla="*/ 787773 w 1036637"/>
              <a:gd name="connsiteY77" fmla="*/ 172141 h 228594"/>
              <a:gd name="connsiteX78" fmla="*/ 811065 w 1036637"/>
              <a:gd name="connsiteY78" fmla="*/ 162514 h 228594"/>
              <a:gd name="connsiteX79" fmla="*/ 844254 w 1036637"/>
              <a:gd name="connsiteY79" fmla="*/ 195316 h 228594"/>
              <a:gd name="connsiteX80" fmla="*/ 811065 w 1036637"/>
              <a:gd name="connsiteY80" fmla="*/ 228594 h 228594"/>
              <a:gd name="connsiteX81" fmla="*/ 787773 w 1036637"/>
              <a:gd name="connsiteY81" fmla="*/ 218730 h 228594"/>
              <a:gd name="connsiteX82" fmla="*/ 785277 w 1036637"/>
              <a:gd name="connsiteY82" fmla="*/ 212527 h 228594"/>
              <a:gd name="connsiteX83" fmla="*/ 59815 w 1036637"/>
              <a:gd name="connsiteY83" fmla="*/ 212527 h 228594"/>
              <a:gd name="connsiteX84" fmla="*/ 0 w 1036637"/>
              <a:gd name="connsiteY84" fmla="*/ 151669 h 228594"/>
              <a:gd name="connsiteX85" fmla="*/ 0 w 1036637"/>
              <a:gd name="connsiteY85" fmla="*/ 60382 h 228594"/>
              <a:gd name="connsiteX86" fmla="*/ 59815 w 1036637"/>
              <a:gd name="connsiteY86" fmla="*/ 0 h 22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036637" h="228594">
                <a:moveTo>
                  <a:pt x="862116" y="105367"/>
                </a:moveTo>
                <a:lnTo>
                  <a:pt x="895959" y="105367"/>
                </a:lnTo>
                <a:lnTo>
                  <a:pt x="895959" y="141086"/>
                </a:lnTo>
                <a:lnTo>
                  <a:pt x="862116" y="141086"/>
                </a:lnTo>
                <a:close/>
                <a:moveTo>
                  <a:pt x="753418" y="105362"/>
                </a:moveTo>
                <a:lnTo>
                  <a:pt x="789040" y="105362"/>
                </a:lnTo>
                <a:lnTo>
                  <a:pt x="789040" y="141081"/>
                </a:lnTo>
                <a:lnTo>
                  <a:pt x="753418" y="141081"/>
                </a:lnTo>
                <a:close/>
                <a:moveTo>
                  <a:pt x="808641" y="105357"/>
                </a:moveTo>
                <a:lnTo>
                  <a:pt x="842484" y="105357"/>
                </a:lnTo>
                <a:lnTo>
                  <a:pt x="842484" y="141076"/>
                </a:lnTo>
                <a:lnTo>
                  <a:pt x="808641" y="141076"/>
                </a:lnTo>
                <a:close/>
                <a:moveTo>
                  <a:pt x="571976" y="71437"/>
                </a:moveTo>
                <a:lnTo>
                  <a:pt x="613795" y="71437"/>
                </a:lnTo>
                <a:lnTo>
                  <a:pt x="613795" y="89093"/>
                </a:lnTo>
                <a:lnTo>
                  <a:pt x="630522" y="89093"/>
                </a:lnTo>
                <a:lnTo>
                  <a:pt x="630522" y="128587"/>
                </a:lnTo>
                <a:lnTo>
                  <a:pt x="555714" y="128587"/>
                </a:lnTo>
                <a:lnTo>
                  <a:pt x="555714" y="89093"/>
                </a:lnTo>
                <a:lnTo>
                  <a:pt x="571976" y="89093"/>
                </a:lnTo>
                <a:close/>
                <a:moveTo>
                  <a:pt x="457986" y="71437"/>
                </a:moveTo>
                <a:lnTo>
                  <a:pt x="500270" y="71437"/>
                </a:lnTo>
                <a:lnTo>
                  <a:pt x="500270" y="89093"/>
                </a:lnTo>
                <a:lnTo>
                  <a:pt x="516533" y="89093"/>
                </a:lnTo>
                <a:lnTo>
                  <a:pt x="516533" y="128587"/>
                </a:lnTo>
                <a:lnTo>
                  <a:pt x="441723" y="128587"/>
                </a:lnTo>
                <a:lnTo>
                  <a:pt x="441723" y="89093"/>
                </a:lnTo>
                <a:lnTo>
                  <a:pt x="457986" y="89093"/>
                </a:lnTo>
                <a:close/>
                <a:moveTo>
                  <a:pt x="344483" y="71437"/>
                </a:moveTo>
                <a:lnTo>
                  <a:pt x="387566" y="71437"/>
                </a:lnTo>
                <a:lnTo>
                  <a:pt x="387566" y="89093"/>
                </a:lnTo>
                <a:lnTo>
                  <a:pt x="404320" y="89093"/>
                </a:lnTo>
                <a:lnTo>
                  <a:pt x="404320" y="128587"/>
                </a:lnTo>
                <a:lnTo>
                  <a:pt x="327729" y="128587"/>
                </a:lnTo>
                <a:lnTo>
                  <a:pt x="327729" y="89093"/>
                </a:lnTo>
                <a:lnTo>
                  <a:pt x="344483" y="89093"/>
                </a:lnTo>
                <a:close/>
                <a:moveTo>
                  <a:pt x="230388" y="71437"/>
                </a:moveTo>
                <a:lnTo>
                  <a:pt x="273679" y="71437"/>
                </a:lnTo>
                <a:lnTo>
                  <a:pt x="273679" y="89093"/>
                </a:lnTo>
                <a:lnTo>
                  <a:pt x="290329" y="89093"/>
                </a:lnTo>
                <a:lnTo>
                  <a:pt x="290329" y="128587"/>
                </a:lnTo>
                <a:lnTo>
                  <a:pt x="213738" y="128587"/>
                </a:lnTo>
                <a:lnTo>
                  <a:pt x="213738" y="89093"/>
                </a:lnTo>
                <a:lnTo>
                  <a:pt x="230388" y="89093"/>
                </a:lnTo>
                <a:close/>
                <a:moveTo>
                  <a:pt x="116869" y="71437"/>
                </a:moveTo>
                <a:lnTo>
                  <a:pt x="159684" y="71437"/>
                </a:lnTo>
                <a:lnTo>
                  <a:pt x="159684" y="89093"/>
                </a:lnTo>
                <a:lnTo>
                  <a:pt x="176334" y="89093"/>
                </a:lnTo>
                <a:lnTo>
                  <a:pt x="176334" y="128587"/>
                </a:lnTo>
                <a:lnTo>
                  <a:pt x="99743" y="128587"/>
                </a:lnTo>
                <a:lnTo>
                  <a:pt x="99743" y="89093"/>
                </a:lnTo>
                <a:lnTo>
                  <a:pt x="116869" y="89093"/>
                </a:lnTo>
                <a:close/>
                <a:moveTo>
                  <a:pt x="753413" y="58932"/>
                </a:moveTo>
                <a:lnTo>
                  <a:pt x="895905" y="58932"/>
                </a:lnTo>
                <a:lnTo>
                  <a:pt x="895905" y="92865"/>
                </a:lnTo>
                <a:lnTo>
                  <a:pt x="753413" y="92865"/>
                </a:lnTo>
                <a:close/>
                <a:moveTo>
                  <a:pt x="59815" y="0"/>
                </a:moveTo>
                <a:lnTo>
                  <a:pt x="976822" y="0"/>
                </a:lnTo>
                <a:cubicBezTo>
                  <a:pt x="1009791" y="0"/>
                  <a:pt x="1036637" y="27101"/>
                  <a:pt x="1036637" y="60382"/>
                </a:cubicBezTo>
                <a:lnTo>
                  <a:pt x="1036637" y="151669"/>
                </a:lnTo>
                <a:cubicBezTo>
                  <a:pt x="1036637" y="185426"/>
                  <a:pt x="1009791" y="212527"/>
                  <a:pt x="976822" y="212527"/>
                </a:cubicBezTo>
                <a:lnTo>
                  <a:pt x="936891" y="212527"/>
                </a:lnTo>
                <a:lnTo>
                  <a:pt x="934329" y="218728"/>
                </a:lnTo>
                <a:cubicBezTo>
                  <a:pt x="928360" y="224789"/>
                  <a:pt x="920122" y="228592"/>
                  <a:pt x="911048" y="228592"/>
                </a:cubicBezTo>
                <a:cubicBezTo>
                  <a:pt x="892423" y="228592"/>
                  <a:pt x="878096" y="213379"/>
                  <a:pt x="878096" y="195314"/>
                </a:cubicBezTo>
                <a:cubicBezTo>
                  <a:pt x="878096" y="177249"/>
                  <a:pt x="892423" y="162512"/>
                  <a:pt x="911048" y="162512"/>
                </a:cubicBezTo>
                <a:cubicBezTo>
                  <a:pt x="920122" y="162512"/>
                  <a:pt x="928360" y="166196"/>
                  <a:pt x="934329" y="172139"/>
                </a:cubicBezTo>
                <a:lnTo>
                  <a:pt x="937890" y="180672"/>
                </a:lnTo>
                <a:lnTo>
                  <a:pt x="976822" y="180672"/>
                </a:lnTo>
                <a:cubicBezTo>
                  <a:pt x="992365" y="180672"/>
                  <a:pt x="1005081" y="167835"/>
                  <a:pt x="1005081" y="151669"/>
                </a:cubicBezTo>
                <a:lnTo>
                  <a:pt x="1005081" y="60382"/>
                </a:lnTo>
                <a:cubicBezTo>
                  <a:pt x="1005081" y="44692"/>
                  <a:pt x="992365" y="31855"/>
                  <a:pt x="976822" y="31855"/>
                </a:cubicBezTo>
                <a:lnTo>
                  <a:pt x="59815" y="31855"/>
                </a:lnTo>
                <a:cubicBezTo>
                  <a:pt x="44272" y="31855"/>
                  <a:pt x="31556" y="44692"/>
                  <a:pt x="31556" y="60382"/>
                </a:cubicBezTo>
                <a:lnTo>
                  <a:pt x="31556" y="151669"/>
                </a:lnTo>
                <a:cubicBezTo>
                  <a:pt x="31556" y="167835"/>
                  <a:pt x="44272" y="180672"/>
                  <a:pt x="59815" y="180672"/>
                </a:cubicBezTo>
                <a:lnTo>
                  <a:pt x="784304" y="180672"/>
                </a:lnTo>
                <a:lnTo>
                  <a:pt x="787773" y="172141"/>
                </a:lnTo>
                <a:cubicBezTo>
                  <a:pt x="793641" y="166198"/>
                  <a:pt x="801819" y="162514"/>
                  <a:pt x="811065" y="162514"/>
                </a:cubicBezTo>
                <a:cubicBezTo>
                  <a:pt x="829082" y="162514"/>
                  <a:pt x="844254" y="177251"/>
                  <a:pt x="844254" y="195316"/>
                </a:cubicBezTo>
                <a:cubicBezTo>
                  <a:pt x="844254" y="213381"/>
                  <a:pt x="829082" y="228594"/>
                  <a:pt x="811065" y="228594"/>
                </a:cubicBezTo>
                <a:cubicBezTo>
                  <a:pt x="801819" y="228594"/>
                  <a:pt x="793641" y="224791"/>
                  <a:pt x="787773" y="218730"/>
                </a:cubicBezTo>
                <a:lnTo>
                  <a:pt x="785277" y="212527"/>
                </a:lnTo>
                <a:lnTo>
                  <a:pt x="59815" y="212527"/>
                </a:lnTo>
                <a:cubicBezTo>
                  <a:pt x="26846" y="212527"/>
                  <a:pt x="0" y="185426"/>
                  <a:pt x="0" y="151669"/>
                </a:cubicBezTo>
                <a:lnTo>
                  <a:pt x="0" y="60382"/>
                </a:lnTo>
                <a:cubicBezTo>
                  <a:pt x="0" y="27101"/>
                  <a:pt x="26846" y="0"/>
                  <a:pt x="5981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uawei Sans" panose="020C0503030203020204" pitchFamily="34" charset="0"/>
              <a:cs typeface="Huawei Sans" panose="020C0503030203020204" pitchFamily="34" charset="0"/>
            </a:endParaRPr>
          </a:p>
        </p:txBody>
      </p:sp>
    </p:spTree>
    <p:custDataLst>
      <p:tags r:id="rId1"/>
    </p:custDataLst>
    <p:extLst>
      <p:ext uri="{BB962C8B-B14F-4D97-AF65-F5344CB8AC3E}">
        <p14:creationId xmlns:p14="http://schemas.microsoft.com/office/powerpoint/2010/main" val="3195810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u="none" dirty="0"/>
              <a:t>This </a:t>
            </a:r>
            <a:r>
              <a:rPr lang="en-US" u="none" dirty="0"/>
              <a:t>course</a:t>
            </a:r>
            <a:r>
              <a:rPr u="none" dirty="0"/>
              <a:t> describes three methods of managing storage systems: OceanStor </a:t>
            </a:r>
            <a:r>
              <a:rPr u="none" dirty="0" err="1"/>
              <a:t>DeviceManager</a:t>
            </a:r>
            <a:r>
              <a:rPr u="none" dirty="0"/>
              <a:t>, common line interface (CLI), and </a:t>
            </a:r>
            <a:r>
              <a:rPr u="none" dirty="0" err="1"/>
              <a:t>UltraPath</a:t>
            </a:r>
            <a:r>
              <a:rPr u="none" dirty="0"/>
              <a:t>, as well as management content and related operations.</a:t>
            </a:r>
          </a:p>
          <a:p>
            <a:endParaRPr lang="zh-CN" altLang="en-US" dirty="0">
              <a:latin typeface="Arial"/>
              <a:ea typeface="+mn-ea"/>
              <a:cs typeface="+mn-ea"/>
              <a:sym typeface="+mn-lt"/>
            </a:endParaRPr>
          </a:p>
        </p:txBody>
      </p:sp>
    </p:spTree>
    <p:extLst>
      <p:ext uri="{BB962C8B-B14F-4D97-AF65-F5344CB8AC3E}">
        <p14:creationId xmlns:p14="http://schemas.microsoft.com/office/powerpoint/2010/main" val="830512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u="none" dirty="0">
                <a:latin typeface="+mj-ea"/>
                <a:ea typeface="+mj-ea"/>
                <a:cs typeface="Huawei Sans" panose="020C0503030203020204" pitchFamily="34" charset="0"/>
              </a:rPr>
              <a:t>Positioning of Multipathing Software</a:t>
            </a:r>
            <a:endParaRPr lang="en-US" dirty="0">
              <a:latin typeface="+mj-ea"/>
              <a:ea typeface="+mj-ea"/>
              <a:cs typeface="Huawei Sans" panose="020C0503030203020204" pitchFamily="34" charset="0"/>
              <a:sym typeface="+mn-lt"/>
            </a:endParaRPr>
          </a:p>
        </p:txBody>
      </p:sp>
      <p:sp>
        <p:nvSpPr>
          <p:cNvPr id="3" name="矩形 2"/>
          <p:cNvSpPr/>
          <p:nvPr/>
        </p:nvSpPr>
        <p:spPr bwMode="auto">
          <a:xfrm>
            <a:off x="4892613" y="2384065"/>
            <a:ext cx="1873250" cy="720725"/>
          </a:xfrm>
          <a:prstGeom prst="rect">
            <a:avLst/>
          </a:prstGeom>
          <a:solidFill>
            <a:schemeClr val="bg2">
              <a:lumMod val="40000"/>
              <a:lumOff val="60000"/>
            </a:schemeClr>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4" name="矩形 3"/>
          <p:cNvSpPr/>
          <p:nvPr/>
        </p:nvSpPr>
        <p:spPr bwMode="auto">
          <a:xfrm>
            <a:off x="1150938" y="2384065"/>
            <a:ext cx="1871662" cy="720725"/>
          </a:xfrm>
          <a:prstGeom prst="rect">
            <a:avLst/>
          </a:prstGeom>
          <a:solidFill>
            <a:schemeClr val="bg2">
              <a:lumMod val="40000"/>
              <a:lumOff val="60000"/>
            </a:schemeClr>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5" name="圆柱形 4"/>
          <p:cNvSpPr/>
          <p:nvPr/>
        </p:nvSpPr>
        <p:spPr bwMode="auto">
          <a:xfrm>
            <a:off x="1870075" y="3176228"/>
            <a:ext cx="215900" cy="1728787"/>
          </a:xfrm>
          <a:prstGeom prst="can">
            <a:avLst>
              <a:gd name="adj" fmla="val 14756"/>
            </a:avLst>
          </a:prstGeom>
          <a:gradFill>
            <a:gsLst>
              <a:gs pos="0">
                <a:srgbClr val="FFEFD1"/>
              </a:gs>
              <a:gs pos="64999">
                <a:srgbClr val="F0EBD5"/>
              </a:gs>
              <a:gs pos="100000">
                <a:srgbClr val="D1C39F"/>
              </a:gs>
            </a:gsLst>
            <a:lin ang="10800000" scaled="0"/>
          </a:gradFill>
          <a:ln>
            <a:solidFill>
              <a:schemeClr val="bg1">
                <a:lumMod val="50000"/>
              </a:schemeClr>
            </a:solidFill>
          </a:ln>
          <a:effectLst/>
          <a:extLst/>
        </p:spPr>
        <p:txBody>
          <a:bodyPr/>
          <a:lstStyle/>
          <a:p>
            <a:pPr>
              <a:buClr>
                <a:srgbClr val="CC9900"/>
              </a:buClr>
              <a:buFont typeface="Wingdings" pitchFamily="2" charset="2"/>
              <a:buChar char="n"/>
              <a:defRPr/>
            </a:pPr>
            <a:endParaRPr lang="zh-CN" altLang="en-US">
              <a:latin typeface="Huawei Sans" panose="020C0503030203020204" pitchFamily="34" charset="0"/>
              <a:cs typeface="Huawei Sans" panose="020C0503030203020204" pitchFamily="34" charset="0"/>
              <a:sym typeface="+mn-lt"/>
            </a:endParaRPr>
          </a:p>
        </p:txBody>
      </p:sp>
      <p:sp>
        <p:nvSpPr>
          <p:cNvPr id="6" name="矩形 78"/>
          <p:cNvSpPr>
            <a:spLocks noChangeArrowheads="1"/>
          </p:cNvSpPr>
          <p:nvPr/>
        </p:nvSpPr>
        <p:spPr bwMode="auto">
          <a:xfrm>
            <a:off x="1077913" y="2457090"/>
            <a:ext cx="1873250" cy="719138"/>
          </a:xfrm>
          <a:prstGeom prst="rect">
            <a:avLst/>
          </a:prstGeom>
          <a:solidFill>
            <a:srgbClr val="CCECFF"/>
          </a:solidFill>
          <a:ln w="9525">
            <a:noFill/>
            <a:miter lim="800000"/>
            <a:headEnd/>
            <a:tailEnd/>
          </a:ln>
        </p:spPr>
        <p:txBody>
          <a:bodyPr/>
          <a:lstStyle/>
          <a:p>
            <a:pPr>
              <a:buClr>
                <a:srgbClr val="CC9900"/>
              </a:buClr>
              <a:buFont typeface="Wingdings" pitchFamily="2" charset="2"/>
              <a:buChar char="n"/>
            </a:pPr>
            <a:endParaRPr lang="zh-CN" altLang="en-US" sz="1800">
              <a:latin typeface="Huawei Sans" panose="020C0503030203020204" pitchFamily="34" charset="0"/>
              <a:cs typeface="Huawei Sans" panose="020C0503030203020204" pitchFamily="34" charset="0"/>
              <a:sym typeface="+mn-lt"/>
            </a:endParaRPr>
          </a:p>
        </p:txBody>
      </p:sp>
      <p:sp>
        <p:nvSpPr>
          <p:cNvPr id="7" name="矩形 6"/>
          <p:cNvSpPr/>
          <p:nvPr/>
        </p:nvSpPr>
        <p:spPr bwMode="auto">
          <a:xfrm>
            <a:off x="1943100" y="3014303"/>
            <a:ext cx="88900" cy="90487"/>
          </a:xfrm>
          <a:prstGeom prst="rect">
            <a:avLst/>
          </a:prstGeom>
          <a:solidFill>
            <a:srgbClr val="92D050"/>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8" name="圆柱形 7"/>
          <p:cNvSpPr/>
          <p:nvPr/>
        </p:nvSpPr>
        <p:spPr bwMode="auto">
          <a:xfrm>
            <a:off x="1366838" y="3392128"/>
            <a:ext cx="71437" cy="215900"/>
          </a:xfrm>
          <a:prstGeom prst="can">
            <a:avLst>
              <a:gd name="adj" fmla="val 14756"/>
            </a:avLst>
          </a:prstGeom>
          <a:gradFill>
            <a:gsLst>
              <a:gs pos="0">
                <a:srgbClr val="FFEFD1"/>
              </a:gs>
              <a:gs pos="64999">
                <a:srgbClr val="F0EBD5"/>
              </a:gs>
              <a:gs pos="100000">
                <a:srgbClr val="D1C39F"/>
              </a:gs>
            </a:gsLst>
            <a:lin ang="10800000" scaled="0"/>
          </a:gradFill>
          <a:ln>
            <a:solidFill>
              <a:schemeClr val="bg1">
                <a:lumMod val="50000"/>
              </a:schemeClr>
            </a:solid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9" name="矩形 8"/>
          <p:cNvSpPr/>
          <p:nvPr/>
        </p:nvSpPr>
        <p:spPr bwMode="auto">
          <a:xfrm>
            <a:off x="1943100" y="3303228"/>
            <a:ext cx="88900" cy="88900"/>
          </a:xfrm>
          <a:prstGeom prst="rect">
            <a:avLst/>
          </a:prstGeom>
          <a:solidFill>
            <a:srgbClr val="92D050"/>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10" name="矩形 9"/>
          <p:cNvSpPr/>
          <p:nvPr/>
        </p:nvSpPr>
        <p:spPr bwMode="auto">
          <a:xfrm>
            <a:off x="1943100" y="3625490"/>
            <a:ext cx="88900" cy="90488"/>
          </a:xfrm>
          <a:prstGeom prst="rect">
            <a:avLst/>
          </a:prstGeom>
          <a:solidFill>
            <a:srgbClr val="92D050"/>
          </a:solidFill>
          <a:ln>
            <a:noFill/>
          </a:ln>
          <a:effectLst/>
          <a:extLst/>
        </p:spPr>
        <p:txBody>
          <a:bodyPr/>
          <a:lstStyle/>
          <a:p>
            <a:pPr>
              <a:buClr>
                <a:srgbClr val="CC9900"/>
              </a:buClr>
              <a:buFont typeface="Wingdings" pitchFamily="2" charset="2"/>
              <a:buChar char="n"/>
              <a:defRPr/>
            </a:pPr>
            <a:endParaRPr lang="zh-CN" altLang="en-US">
              <a:latin typeface="Huawei Sans" panose="020C0503030203020204" pitchFamily="34" charset="0"/>
              <a:cs typeface="Huawei Sans" panose="020C0503030203020204" pitchFamily="34" charset="0"/>
              <a:sym typeface="+mn-lt"/>
            </a:endParaRPr>
          </a:p>
        </p:txBody>
      </p:sp>
      <p:sp>
        <p:nvSpPr>
          <p:cNvPr id="11" name="矩形 10"/>
          <p:cNvSpPr/>
          <p:nvPr/>
        </p:nvSpPr>
        <p:spPr bwMode="auto">
          <a:xfrm>
            <a:off x="1943100" y="3777890"/>
            <a:ext cx="88900" cy="90488"/>
          </a:xfrm>
          <a:prstGeom prst="rect">
            <a:avLst/>
          </a:prstGeom>
          <a:solidFill>
            <a:srgbClr val="92D050"/>
          </a:solidFill>
          <a:ln>
            <a:noFill/>
          </a:ln>
          <a:effectLst/>
          <a:extLst/>
        </p:spPr>
        <p:txBody>
          <a:bodyPr/>
          <a:lstStyle/>
          <a:p>
            <a:pPr>
              <a:buClr>
                <a:srgbClr val="CC9900"/>
              </a:buClr>
              <a:buFont typeface="Wingdings" pitchFamily="2" charset="2"/>
              <a:buChar char="n"/>
              <a:defRPr/>
            </a:pPr>
            <a:endParaRPr lang="zh-CN" altLang="en-US">
              <a:latin typeface="Huawei Sans" panose="020C0503030203020204" pitchFamily="34" charset="0"/>
              <a:cs typeface="Huawei Sans" panose="020C0503030203020204" pitchFamily="34" charset="0"/>
              <a:sym typeface="+mn-lt"/>
            </a:endParaRPr>
          </a:p>
        </p:txBody>
      </p:sp>
      <p:sp>
        <p:nvSpPr>
          <p:cNvPr id="12" name="矩形 11"/>
          <p:cNvSpPr/>
          <p:nvPr/>
        </p:nvSpPr>
        <p:spPr bwMode="auto">
          <a:xfrm>
            <a:off x="1943100" y="3930290"/>
            <a:ext cx="88900" cy="90488"/>
          </a:xfrm>
          <a:prstGeom prst="rect">
            <a:avLst/>
          </a:prstGeom>
          <a:solidFill>
            <a:srgbClr val="92D050"/>
          </a:solidFill>
          <a:ln>
            <a:noFill/>
          </a:ln>
          <a:effectLst/>
          <a:extLst/>
        </p:spPr>
        <p:txBody>
          <a:bodyPr/>
          <a:lstStyle/>
          <a:p>
            <a:pPr>
              <a:buClr>
                <a:srgbClr val="CC9900"/>
              </a:buClr>
              <a:buFont typeface="Wingdings" pitchFamily="2" charset="2"/>
              <a:buChar char="n"/>
              <a:defRPr/>
            </a:pPr>
            <a:endParaRPr lang="zh-CN" altLang="en-US">
              <a:latin typeface="Huawei Sans" panose="020C0503030203020204" pitchFamily="34" charset="0"/>
              <a:cs typeface="Huawei Sans" panose="020C0503030203020204" pitchFamily="34" charset="0"/>
              <a:sym typeface="+mn-lt"/>
            </a:endParaRPr>
          </a:p>
        </p:txBody>
      </p:sp>
      <p:sp>
        <p:nvSpPr>
          <p:cNvPr id="13" name="矩形 12"/>
          <p:cNvSpPr/>
          <p:nvPr/>
        </p:nvSpPr>
        <p:spPr bwMode="auto">
          <a:xfrm>
            <a:off x="1943100" y="4082690"/>
            <a:ext cx="88900" cy="90488"/>
          </a:xfrm>
          <a:prstGeom prst="rect">
            <a:avLst/>
          </a:prstGeom>
          <a:solidFill>
            <a:srgbClr val="92D050"/>
          </a:solidFill>
          <a:ln>
            <a:noFill/>
          </a:ln>
          <a:effectLst/>
          <a:extLst/>
        </p:spPr>
        <p:txBody>
          <a:bodyPr/>
          <a:lstStyle/>
          <a:p>
            <a:pPr>
              <a:buClr>
                <a:srgbClr val="CC9900"/>
              </a:buClr>
              <a:buFont typeface="Wingdings" pitchFamily="2" charset="2"/>
              <a:buChar char="n"/>
              <a:defRPr/>
            </a:pPr>
            <a:endParaRPr lang="zh-CN" altLang="en-US" dirty="0">
              <a:latin typeface="Huawei Sans" panose="020C0503030203020204" pitchFamily="34" charset="0"/>
              <a:cs typeface="Huawei Sans" panose="020C0503030203020204" pitchFamily="34" charset="0"/>
              <a:sym typeface="+mn-lt"/>
            </a:endParaRPr>
          </a:p>
        </p:txBody>
      </p:sp>
      <p:sp>
        <p:nvSpPr>
          <p:cNvPr id="14" name="矩形 13"/>
          <p:cNvSpPr/>
          <p:nvPr/>
        </p:nvSpPr>
        <p:spPr bwMode="auto">
          <a:xfrm>
            <a:off x="1943100" y="4235090"/>
            <a:ext cx="88900" cy="90488"/>
          </a:xfrm>
          <a:prstGeom prst="rect">
            <a:avLst/>
          </a:prstGeom>
          <a:solidFill>
            <a:srgbClr val="92D050"/>
          </a:solidFill>
          <a:ln>
            <a:noFill/>
          </a:ln>
          <a:effectLst/>
          <a:extLst/>
        </p:spPr>
        <p:txBody>
          <a:bodyPr/>
          <a:lstStyle/>
          <a:p>
            <a:pPr>
              <a:buClr>
                <a:srgbClr val="CC9900"/>
              </a:buClr>
              <a:buFont typeface="Wingdings" pitchFamily="2" charset="2"/>
              <a:buChar char="n"/>
              <a:defRPr/>
            </a:pPr>
            <a:endParaRPr lang="zh-CN" altLang="en-US">
              <a:latin typeface="Huawei Sans" panose="020C0503030203020204" pitchFamily="34" charset="0"/>
              <a:cs typeface="Huawei Sans" panose="020C0503030203020204" pitchFamily="34" charset="0"/>
              <a:sym typeface="+mn-lt"/>
            </a:endParaRPr>
          </a:p>
        </p:txBody>
      </p:sp>
      <p:sp>
        <p:nvSpPr>
          <p:cNvPr id="15" name="矩形 14"/>
          <p:cNvSpPr/>
          <p:nvPr/>
        </p:nvSpPr>
        <p:spPr bwMode="auto">
          <a:xfrm>
            <a:off x="1347788" y="3896953"/>
            <a:ext cx="90487" cy="88900"/>
          </a:xfrm>
          <a:prstGeom prst="rect">
            <a:avLst/>
          </a:prstGeom>
          <a:solidFill>
            <a:srgbClr val="92D050"/>
          </a:solidFill>
          <a:ln>
            <a:noFill/>
          </a:ln>
          <a:effectLst/>
          <a:extLst/>
        </p:spPr>
        <p:txBody>
          <a:bodyPr/>
          <a:lstStyle/>
          <a:p>
            <a:pPr>
              <a:buClr>
                <a:srgbClr val="CC9900"/>
              </a:buClr>
              <a:buFont typeface="Wingdings" pitchFamily="2" charset="2"/>
              <a:buChar char="n"/>
              <a:defRPr/>
            </a:pPr>
            <a:endParaRPr lang="zh-CN" altLang="en-US" sz="1800" dirty="0">
              <a:latin typeface="Huawei Sans" panose="020C0503030203020204" pitchFamily="34" charset="0"/>
              <a:cs typeface="Huawei Sans" panose="020C0503030203020204" pitchFamily="34" charset="0"/>
              <a:sym typeface="+mn-lt"/>
            </a:endParaRPr>
          </a:p>
        </p:txBody>
      </p:sp>
      <p:sp>
        <p:nvSpPr>
          <p:cNvPr id="16" name="TextBox 99"/>
          <p:cNvSpPr txBox="1"/>
          <p:nvPr/>
        </p:nvSpPr>
        <p:spPr>
          <a:xfrm>
            <a:off x="935038" y="3392128"/>
            <a:ext cx="473206" cy="276999"/>
          </a:xfrm>
          <a:prstGeom prst="rect">
            <a:avLst/>
          </a:prstGeom>
          <a:noFill/>
        </p:spPr>
        <p:txBody>
          <a:bodyPr wrap="none">
            <a:spAutoFit/>
          </a:bodyPr>
          <a:lstStyle/>
          <a:p>
            <a:pPr>
              <a:defRPr/>
            </a:pPr>
            <a:r>
              <a:rPr sz="1200" u="none">
                <a:latin typeface="Huawei Sans" panose="020C0503030203020204" pitchFamily="34" charset="0"/>
                <a:cs typeface="Huawei Sans" panose="020C0503030203020204" pitchFamily="34" charset="0"/>
              </a:rPr>
              <a:t>Link</a:t>
            </a:r>
          </a:p>
        </p:txBody>
      </p:sp>
      <p:sp>
        <p:nvSpPr>
          <p:cNvPr id="17" name="TextBox 100"/>
          <p:cNvSpPr txBox="1"/>
          <p:nvPr/>
        </p:nvSpPr>
        <p:spPr>
          <a:xfrm>
            <a:off x="981075" y="3793765"/>
            <a:ext cx="407484" cy="276999"/>
          </a:xfrm>
          <a:prstGeom prst="rect">
            <a:avLst/>
          </a:prstGeom>
          <a:noFill/>
        </p:spPr>
        <p:txBody>
          <a:bodyPr wrap="none">
            <a:spAutoFit/>
          </a:bodyPr>
          <a:lstStyle/>
          <a:p>
            <a:pPr>
              <a:defRPr/>
            </a:pPr>
            <a:r>
              <a:rPr sz="1200" u="none">
                <a:latin typeface="Huawei Sans" panose="020C0503030203020204" pitchFamily="34" charset="0"/>
                <a:cs typeface="Huawei Sans" panose="020C0503030203020204" pitchFamily="34" charset="0"/>
              </a:rPr>
              <a:t>I/O</a:t>
            </a:r>
            <a:endParaRPr lang="zh-CN" altLang="en-US" sz="1200" dirty="0">
              <a:latin typeface="Huawei Sans" panose="020C0503030203020204" pitchFamily="34" charset="0"/>
              <a:cs typeface="Huawei Sans" panose="020C0503030203020204" pitchFamily="34" charset="0"/>
              <a:sym typeface="+mn-lt"/>
            </a:endParaRPr>
          </a:p>
        </p:txBody>
      </p:sp>
      <p:sp>
        <p:nvSpPr>
          <p:cNvPr id="18" name="矩形 17"/>
          <p:cNvSpPr/>
          <p:nvPr/>
        </p:nvSpPr>
        <p:spPr bwMode="auto">
          <a:xfrm>
            <a:off x="1654175" y="2861903"/>
            <a:ext cx="90488" cy="90487"/>
          </a:xfrm>
          <a:prstGeom prst="rect">
            <a:avLst/>
          </a:prstGeom>
          <a:solidFill>
            <a:srgbClr val="92D050"/>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19" name="矩形 18"/>
          <p:cNvSpPr/>
          <p:nvPr/>
        </p:nvSpPr>
        <p:spPr bwMode="auto">
          <a:xfrm>
            <a:off x="1654175" y="3014303"/>
            <a:ext cx="90488" cy="90487"/>
          </a:xfrm>
          <a:prstGeom prst="rect">
            <a:avLst/>
          </a:prstGeom>
          <a:solidFill>
            <a:srgbClr val="92D050"/>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grpSp>
        <p:nvGrpSpPr>
          <p:cNvPr id="20" name="组合 108"/>
          <p:cNvGrpSpPr>
            <a:grpSpLocks/>
          </p:cNvGrpSpPr>
          <p:nvPr/>
        </p:nvGrpSpPr>
        <p:grpSpPr bwMode="auto">
          <a:xfrm>
            <a:off x="1077913" y="4905015"/>
            <a:ext cx="1944687" cy="647700"/>
            <a:chOff x="3131840" y="3291830"/>
            <a:chExt cx="2016224" cy="648072"/>
          </a:xfrm>
        </p:grpSpPr>
        <p:sp>
          <p:nvSpPr>
            <p:cNvPr id="21" name="矩形 20"/>
            <p:cNvSpPr/>
            <p:nvPr/>
          </p:nvSpPr>
          <p:spPr bwMode="auto">
            <a:xfrm>
              <a:off x="3204259" y="3363309"/>
              <a:ext cx="1943805" cy="576593"/>
            </a:xfrm>
            <a:prstGeom prst="rect">
              <a:avLst/>
            </a:prstGeom>
            <a:gradFill flip="none" rotWithShape="1">
              <a:gsLst>
                <a:gs pos="0">
                  <a:schemeClr val="bg2">
                    <a:lumMod val="40000"/>
                    <a:lumOff val="60000"/>
                  </a:schemeClr>
                </a:gs>
                <a:gs pos="53000">
                  <a:srgbClr val="D4DEFF"/>
                </a:gs>
                <a:gs pos="83000">
                  <a:srgbClr val="D4DEFF"/>
                </a:gs>
                <a:gs pos="100000">
                  <a:srgbClr val="96AB94"/>
                </a:gs>
              </a:gsLst>
              <a:lin ang="5400000" scaled="0"/>
              <a:tileRect/>
            </a:gradFill>
            <a:ln>
              <a:solidFill>
                <a:schemeClr val="tx1"/>
              </a:solid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22" name="矩形 21"/>
            <p:cNvSpPr/>
            <p:nvPr/>
          </p:nvSpPr>
          <p:spPr bwMode="auto">
            <a:xfrm>
              <a:off x="3131840" y="3291830"/>
              <a:ext cx="1943805" cy="576594"/>
            </a:xfrm>
            <a:prstGeom prst="rect">
              <a:avLst/>
            </a:prstGeom>
            <a:gradFill flip="none" rotWithShape="1">
              <a:gsLst>
                <a:gs pos="0">
                  <a:schemeClr val="bg2">
                    <a:lumMod val="40000"/>
                    <a:lumOff val="60000"/>
                  </a:schemeClr>
                </a:gs>
                <a:gs pos="53000">
                  <a:srgbClr val="D4DEFF"/>
                </a:gs>
                <a:gs pos="83000">
                  <a:srgbClr val="D4DEFF"/>
                </a:gs>
                <a:gs pos="100000">
                  <a:srgbClr val="96AB94"/>
                </a:gs>
              </a:gsLst>
              <a:lin ang="5400000" scaled="0"/>
              <a:tileRect/>
            </a:gradFill>
            <a:ln>
              <a:solidFill>
                <a:schemeClr val="tx1"/>
              </a:solid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grpSp>
      <p:sp>
        <p:nvSpPr>
          <p:cNvPr id="23" name="AutoShape 38"/>
          <p:cNvSpPr>
            <a:spLocks noChangeArrowheads="1"/>
          </p:cNvSpPr>
          <p:nvPr/>
        </p:nvSpPr>
        <p:spPr bwMode="auto">
          <a:xfrm>
            <a:off x="1798638" y="4976453"/>
            <a:ext cx="360362" cy="360362"/>
          </a:xfrm>
          <a:prstGeom prst="can">
            <a:avLst>
              <a:gd name="adj" fmla="val 25847"/>
            </a:avLst>
          </a:prstGeom>
          <a:gradFill rotWithShape="0">
            <a:gsLst>
              <a:gs pos="0">
                <a:srgbClr val="5E9EFF"/>
              </a:gs>
              <a:gs pos="39999">
                <a:srgbClr val="85C2FF"/>
              </a:gs>
              <a:gs pos="70000">
                <a:srgbClr val="C4D6EB"/>
              </a:gs>
              <a:gs pos="100000">
                <a:srgbClr val="FFEBFA"/>
              </a:gs>
            </a:gsLst>
            <a:lin ang="0"/>
          </a:gradFill>
          <a:ln w="6350">
            <a:solidFill>
              <a:schemeClr val="tx1"/>
            </a:solidFill>
            <a:round/>
            <a:headEnd/>
            <a:tailEnd/>
          </a:ln>
        </p:spPr>
        <p:txBody>
          <a:bodyPr wrap="none" anchor="ctr"/>
          <a:lstStyle/>
          <a:p>
            <a:r>
              <a:rPr sz="1100" u="none">
                <a:latin typeface="Huawei Sans" panose="020C0503030203020204" pitchFamily="34" charset="0"/>
                <a:cs typeface="Huawei Sans" panose="020C0503030203020204" pitchFamily="34" charset="0"/>
              </a:rPr>
              <a:t>LUN</a:t>
            </a:r>
            <a:endParaRPr lang="zh-CN" altLang="en-US" sz="1100">
              <a:latin typeface="Huawei Sans" panose="020C0503030203020204" pitchFamily="34" charset="0"/>
              <a:cs typeface="Huawei Sans" panose="020C0503030203020204" pitchFamily="34" charset="0"/>
              <a:sym typeface="+mn-lt"/>
            </a:endParaRPr>
          </a:p>
        </p:txBody>
      </p:sp>
      <p:sp>
        <p:nvSpPr>
          <p:cNvPr id="24" name="AutoShape 38"/>
          <p:cNvSpPr>
            <a:spLocks noChangeArrowheads="1"/>
          </p:cNvSpPr>
          <p:nvPr/>
        </p:nvSpPr>
        <p:spPr bwMode="auto">
          <a:xfrm>
            <a:off x="2374900" y="4976453"/>
            <a:ext cx="360363" cy="360362"/>
          </a:xfrm>
          <a:prstGeom prst="can">
            <a:avLst>
              <a:gd name="adj" fmla="val 25847"/>
            </a:avLst>
          </a:prstGeom>
          <a:gradFill rotWithShape="0">
            <a:gsLst>
              <a:gs pos="0">
                <a:srgbClr val="5E9EFF"/>
              </a:gs>
              <a:gs pos="39999">
                <a:srgbClr val="85C2FF"/>
              </a:gs>
              <a:gs pos="70000">
                <a:srgbClr val="C4D6EB"/>
              </a:gs>
              <a:gs pos="100000">
                <a:srgbClr val="FFEBFA"/>
              </a:gs>
            </a:gsLst>
            <a:lin ang="0"/>
          </a:gradFill>
          <a:ln w="6350">
            <a:solidFill>
              <a:schemeClr val="tx1"/>
            </a:solidFill>
            <a:round/>
            <a:headEnd/>
            <a:tailEnd/>
          </a:ln>
        </p:spPr>
        <p:txBody>
          <a:bodyPr wrap="none" anchor="ctr"/>
          <a:lstStyle/>
          <a:p>
            <a:r>
              <a:rPr sz="1100" u="none">
                <a:latin typeface="Huawei Sans" panose="020C0503030203020204" pitchFamily="34" charset="0"/>
                <a:cs typeface="Huawei Sans" panose="020C0503030203020204" pitchFamily="34" charset="0"/>
              </a:rPr>
              <a:t>LUN</a:t>
            </a:r>
            <a:endParaRPr lang="zh-CN" altLang="en-US" sz="1100">
              <a:latin typeface="Huawei Sans" panose="020C0503030203020204" pitchFamily="34" charset="0"/>
              <a:cs typeface="Huawei Sans" panose="020C0503030203020204" pitchFamily="34" charset="0"/>
              <a:sym typeface="+mn-lt"/>
            </a:endParaRPr>
          </a:p>
        </p:txBody>
      </p:sp>
      <p:sp>
        <p:nvSpPr>
          <p:cNvPr id="25" name="AutoShape 38"/>
          <p:cNvSpPr>
            <a:spLocks noChangeArrowheads="1"/>
          </p:cNvSpPr>
          <p:nvPr/>
        </p:nvSpPr>
        <p:spPr bwMode="auto">
          <a:xfrm>
            <a:off x="1222375" y="4976453"/>
            <a:ext cx="360363" cy="360362"/>
          </a:xfrm>
          <a:prstGeom prst="can">
            <a:avLst>
              <a:gd name="adj" fmla="val 25847"/>
            </a:avLst>
          </a:prstGeom>
          <a:gradFill rotWithShape="0">
            <a:gsLst>
              <a:gs pos="0">
                <a:srgbClr val="5E9EFF"/>
              </a:gs>
              <a:gs pos="39999">
                <a:srgbClr val="85C2FF"/>
              </a:gs>
              <a:gs pos="70000">
                <a:srgbClr val="C4D6EB"/>
              </a:gs>
              <a:gs pos="100000">
                <a:srgbClr val="FFEBFA"/>
              </a:gs>
            </a:gsLst>
            <a:lin ang="0"/>
          </a:gradFill>
          <a:ln w="6350">
            <a:solidFill>
              <a:schemeClr val="tx1"/>
            </a:solidFill>
            <a:round/>
            <a:headEnd/>
            <a:tailEnd/>
          </a:ln>
        </p:spPr>
        <p:txBody>
          <a:bodyPr wrap="none" anchor="ctr"/>
          <a:lstStyle/>
          <a:p>
            <a:r>
              <a:rPr sz="1100" u="none">
                <a:latin typeface="Huawei Sans" panose="020C0503030203020204" pitchFamily="34" charset="0"/>
                <a:cs typeface="Huawei Sans" panose="020C0503030203020204" pitchFamily="34" charset="0"/>
              </a:rPr>
              <a:t>LUN</a:t>
            </a:r>
            <a:endParaRPr lang="zh-CN" altLang="en-US" sz="1100">
              <a:latin typeface="Huawei Sans" panose="020C0503030203020204" pitchFamily="34" charset="0"/>
              <a:cs typeface="Huawei Sans" panose="020C0503030203020204" pitchFamily="34" charset="0"/>
              <a:sym typeface="+mn-lt"/>
            </a:endParaRPr>
          </a:p>
        </p:txBody>
      </p:sp>
      <p:sp>
        <p:nvSpPr>
          <p:cNvPr id="26" name="矩形 25"/>
          <p:cNvSpPr/>
          <p:nvPr/>
        </p:nvSpPr>
        <p:spPr bwMode="auto">
          <a:xfrm>
            <a:off x="1806575" y="2852378"/>
            <a:ext cx="90488" cy="90487"/>
          </a:xfrm>
          <a:prstGeom prst="rect">
            <a:avLst/>
          </a:prstGeom>
          <a:solidFill>
            <a:srgbClr val="92D050"/>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27" name="矩形 26"/>
          <p:cNvSpPr/>
          <p:nvPr/>
        </p:nvSpPr>
        <p:spPr bwMode="auto">
          <a:xfrm>
            <a:off x="1806575" y="3004778"/>
            <a:ext cx="90488" cy="90487"/>
          </a:xfrm>
          <a:prstGeom prst="rect">
            <a:avLst/>
          </a:prstGeom>
          <a:solidFill>
            <a:srgbClr val="92D050"/>
          </a:solidFill>
          <a:ln>
            <a:noFill/>
          </a:ln>
          <a:effectLst/>
          <a:extLst/>
        </p:spPr>
        <p:txBody>
          <a:bodyPr/>
          <a:lstStyle/>
          <a:p>
            <a:pPr>
              <a:buClr>
                <a:srgbClr val="CC9900"/>
              </a:buClr>
              <a:buFont typeface="Wingdings" pitchFamily="2" charset="2"/>
              <a:buChar char="n"/>
              <a:defRPr/>
            </a:pPr>
            <a:endParaRPr lang="zh-CN" altLang="en-US" sz="1800" dirty="0">
              <a:latin typeface="Huawei Sans" panose="020C0503030203020204" pitchFamily="34" charset="0"/>
              <a:cs typeface="Huawei Sans" panose="020C0503030203020204" pitchFamily="34" charset="0"/>
              <a:sym typeface="+mn-lt"/>
            </a:endParaRPr>
          </a:p>
        </p:txBody>
      </p:sp>
      <p:sp>
        <p:nvSpPr>
          <p:cNvPr id="28" name="矩形 27"/>
          <p:cNvSpPr/>
          <p:nvPr/>
        </p:nvSpPr>
        <p:spPr bwMode="auto">
          <a:xfrm>
            <a:off x="1958975" y="2860315"/>
            <a:ext cx="90488" cy="90488"/>
          </a:xfrm>
          <a:prstGeom prst="rect">
            <a:avLst/>
          </a:prstGeom>
          <a:solidFill>
            <a:srgbClr val="92D050"/>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29" name="矩形 28"/>
          <p:cNvSpPr/>
          <p:nvPr/>
        </p:nvSpPr>
        <p:spPr bwMode="auto">
          <a:xfrm>
            <a:off x="1943100" y="3465153"/>
            <a:ext cx="88900" cy="88900"/>
          </a:xfrm>
          <a:prstGeom prst="rect">
            <a:avLst/>
          </a:prstGeom>
          <a:solidFill>
            <a:srgbClr val="92D050"/>
          </a:solidFill>
          <a:ln>
            <a:noFill/>
          </a:ln>
          <a:effectLst/>
          <a:extLst/>
        </p:spPr>
        <p:txBody>
          <a:bodyPr/>
          <a:lstStyle/>
          <a:p>
            <a:pPr>
              <a:buClr>
                <a:srgbClr val="CC9900"/>
              </a:buClr>
              <a:buFont typeface="Wingdings" pitchFamily="2" charset="2"/>
              <a:buChar char="n"/>
              <a:defRPr/>
            </a:pPr>
            <a:endParaRPr lang="zh-CN" altLang="en-US" sz="1800" dirty="0">
              <a:latin typeface="Huawei Sans" panose="020C0503030203020204" pitchFamily="34" charset="0"/>
              <a:cs typeface="Huawei Sans" panose="020C0503030203020204" pitchFamily="34" charset="0"/>
              <a:sym typeface="+mn-lt"/>
            </a:endParaRPr>
          </a:p>
        </p:txBody>
      </p:sp>
      <p:sp>
        <p:nvSpPr>
          <p:cNvPr id="30" name="矩形 29"/>
          <p:cNvSpPr/>
          <p:nvPr/>
        </p:nvSpPr>
        <p:spPr bwMode="auto">
          <a:xfrm>
            <a:off x="2111375" y="3031765"/>
            <a:ext cx="90488" cy="90488"/>
          </a:xfrm>
          <a:prstGeom prst="rect">
            <a:avLst/>
          </a:prstGeom>
          <a:solidFill>
            <a:srgbClr val="92D050"/>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31" name="矩形 30"/>
          <p:cNvSpPr/>
          <p:nvPr/>
        </p:nvSpPr>
        <p:spPr bwMode="auto">
          <a:xfrm>
            <a:off x="2111375" y="2869840"/>
            <a:ext cx="90488" cy="90488"/>
          </a:xfrm>
          <a:prstGeom prst="rect">
            <a:avLst/>
          </a:prstGeom>
          <a:solidFill>
            <a:srgbClr val="92D050"/>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32" name="矩形 31"/>
          <p:cNvSpPr/>
          <p:nvPr/>
        </p:nvSpPr>
        <p:spPr bwMode="auto">
          <a:xfrm>
            <a:off x="1943100" y="4365265"/>
            <a:ext cx="88900" cy="90488"/>
          </a:xfrm>
          <a:prstGeom prst="rect">
            <a:avLst/>
          </a:prstGeom>
          <a:solidFill>
            <a:srgbClr val="92D050"/>
          </a:solidFill>
          <a:ln>
            <a:noFill/>
          </a:ln>
          <a:effectLst/>
          <a:extLst/>
        </p:spPr>
        <p:txBody>
          <a:bodyPr/>
          <a:lstStyle/>
          <a:p>
            <a:pPr>
              <a:buClr>
                <a:srgbClr val="CC9900"/>
              </a:buClr>
              <a:buFont typeface="Wingdings" pitchFamily="2" charset="2"/>
              <a:buChar char="n"/>
              <a:defRPr/>
            </a:pPr>
            <a:endParaRPr lang="zh-CN" altLang="en-US">
              <a:latin typeface="Huawei Sans" panose="020C0503030203020204" pitchFamily="34" charset="0"/>
              <a:cs typeface="Huawei Sans" panose="020C0503030203020204" pitchFamily="34" charset="0"/>
              <a:sym typeface="+mn-lt"/>
            </a:endParaRPr>
          </a:p>
        </p:txBody>
      </p:sp>
      <p:sp>
        <p:nvSpPr>
          <p:cNvPr id="33" name="矩形 32"/>
          <p:cNvSpPr/>
          <p:nvPr/>
        </p:nvSpPr>
        <p:spPr bwMode="auto">
          <a:xfrm>
            <a:off x="1943100" y="4517665"/>
            <a:ext cx="88900" cy="90488"/>
          </a:xfrm>
          <a:prstGeom prst="rect">
            <a:avLst/>
          </a:prstGeom>
          <a:solidFill>
            <a:srgbClr val="92D050"/>
          </a:solidFill>
          <a:ln>
            <a:noFill/>
          </a:ln>
          <a:effectLst/>
          <a:extLst/>
        </p:spPr>
        <p:txBody>
          <a:bodyPr/>
          <a:lstStyle/>
          <a:p>
            <a:pPr>
              <a:buClr>
                <a:srgbClr val="CC9900"/>
              </a:buClr>
              <a:buFont typeface="Wingdings" pitchFamily="2" charset="2"/>
              <a:buChar char="n"/>
              <a:defRPr/>
            </a:pPr>
            <a:endParaRPr lang="zh-CN" altLang="en-US" dirty="0">
              <a:latin typeface="Huawei Sans" panose="020C0503030203020204" pitchFamily="34" charset="0"/>
              <a:cs typeface="Huawei Sans" panose="020C0503030203020204" pitchFamily="34" charset="0"/>
              <a:sym typeface="+mn-lt"/>
            </a:endParaRPr>
          </a:p>
        </p:txBody>
      </p:sp>
      <p:sp>
        <p:nvSpPr>
          <p:cNvPr id="34" name="矩形 33"/>
          <p:cNvSpPr/>
          <p:nvPr/>
        </p:nvSpPr>
        <p:spPr bwMode="auto">
          <a:xfrm>
            <a:off x="1943100" y="4670065"/>
            <a:ext cx="88900" cy="90488"/>
          </a:xfrm>
          <a:prstGeom prst="rect">
            <a:avLst/>
          </a:prstGeom>
          <a:solidFill>
            <a:srgbClr val="92D050"/>
          </a:solidFill>
          <a:ln>
            <a:noFill/>
          </a:ln>
          <a:effectLst/>
          <a:extLst/>
        </p:spPr>
        <p:txBody>
          <a:bodyPr/>
          <a:lstStyle/>
          <a:p>
            <a:pPr>
              <a:buClr>
                <a:srgbClr val="CC9900"/>
              </a:buClr>
              <a:buFont typeface="Wingdings" pitchFamily="2" charset="2"/>
              <a:buChar char="n"/>
              <a:defRPr/>
            </a:pPr>
            <a:endParaRPr lang="zh-CN" altLang="en-US" dirty="0">
              <a:latin typeface="Huawei Sans" panose="020C0503030203020204" pitchFamily="34" charset="0"/>
              <a:cs typeface="Huawei Sans" panose="020C0503030203020204" pitchFamily="34" charset="0"/>
              <a:sym typeface="+mn-lt"/>
            </a:endParaRPr>
          </a:p>
        </p:txBody>
      </p:sp>
      <p:sp>
        <p:nvSpPr>
          <p:cNvPr id="35" name="矩形 34"/>
          <p:cNvSpPr/>
          <p:nvPr/>
        </p:nvSpPr>
        <p:spPr bwMode="auto">
          <a:xfrm>
            <a:off x="1943100" y="4831990"/>
            <a:ext cx="88900" cy="90488"/>
          </a:xfrm>
          <a:prstGeom prst="rect">
            <a:avLst/>
          </a:prstGeom>
          <a:solidFill>
            <a:srgbClr val="92D050"/>
          </a:solidFill>
          <a:ln>
            <a:noFill/>
          </a:ln>
          <a:effectLst/>
          <a:extLst/>
        </p:spPr>
        <p:txBody>
          <a:bodyPr/>
          <a:lstStyle/>
          <a:p>
            <a:pPr>
              <a:buClr>
                <a:srgbClr val="CC9900"/>
              </a:buClr>
              <a:buFont typeface="Wingdings" pitchFamily="2" charset="2"/>
              <a:buChar char="n"/>
              <a:defRPr/>
            </a:pPr>
            <a:endParaRPr lang="zh-CN" altLang="en-US">
              <a:latin typeface="Huawei Sans" panose="020C0503030203020204" pitchFamily="34" charset="0"/>
              <a:cs typeface="Huawei Sans" panose="020C0503030203020204" pitchFamily="34" charset="0"/>
              <a:sym typeface="+mn-lt"/>
            </a:endParaRPr>
          </a:p>
        </p:txBody>
      </p:sp>
      <p:sp>
        <p:nvSpPr>
          <p:cNvPr id="36" name="矩形 35"/>
          <p:cNvSpPr/>
          <p:nvPr/>
        </p:nvSpPr>
        <p:spPr bwMode="auto">
          <a:xfrm>
            <a:off x="1870075" y="5049478"/>
            <a:ext cx="90488" cy="88900"/>
          </a:xfrm>
          <a:prstGeom prst="rect">
            <a:avLst/>
          </a:prstGeom>
          <a:solidFill>
            <a:srgbClr val="92D050"/>
          </a:solidFill>
          <a:ln>
            <a:noFill/>
          </a:ln>
          <a:effectLst/>
          <a:extLst/>
        </p:spPr>
        <p:txBody>
          <a:bodyPr/>
          <a:lstStyle/>
          <a:p>
            <a:pPr>
              <a:buClr>
                <a:srgbClr val="CC9900"/>
              </a:buClr>
              <a:buFont typeface="Wingdings" pitchFamily="2" charset="2"/>
              <a:buChar char="n"/>
              <a:defRPr/>
            </a:pPr>
            <a:endParaRPr lang="zh-CN" altLang="en-US">
              <a:latin typeface="Huawei Sans" panose="020C0503030203020204" pitchFamily="34" charset="0"/>
              <a:cs typeface="Huawei Sans" panose="020C0503030203020204" pitchFamily="34" charset="0"/>
              <a:sym typeface="+mn-lt"/>
            </a:endParaRPr>
          </a:p>
        </p:txBody>
      </p:sp>
      <p:sp>
        <p:nvSpPr>
          <p:cNvPr id="37" name="矩形 36"/>
          <p:cNvSpPr/>
          <p:nvPr/>
        </p:nvSpPr>
        <p:spPr bwMode="auto">
          <a:xfrm>
            <a:off x="1870075" y="5182828"/>
            <a:ext cx="90488" cy="90487"/>
          </a:xfrm>
          <a:prstGeom prst="rect">
            <a:avLst/>
          </a:prstGeom>
          <a:solidFill>
            <a:srgbClr val="92D050"/>
          </a:solidFill>
          <a:ln>
            <a:noFill/>
          </a:ln>
          <a:effectLst/>
          <a:extLst/>
        </p:spPr>
        <p:txBody>
          <a:bodyPr/>
          <a:lstStyle/>
          <a:p>
            <a:pPr>
              <a:buClr>
                <a:srgbClr val="CC9900"/>
              </a:buClr>
              <a:buFont typeface="Wingdings" pitchFamily="2" charset="2"/>
              <a:buChar char="n"/>
              <a:defRPr/>
            </a:pPr>
            <a:endParaRPr lang="zh-CN" altLang="en-US">
              <a:latin typeface="Huawei Sans" panose="020C0503030203020204" pitchFamily="34" charset="0"/>
              <a:cs typeface="Huawei Sans" panose="020C0503030203020204" pitchFamily="34" charset="0"/>
              <a:sym typeface="+mn-lt"/>
            </a:endParaRPr>
          </a:p>
        </p:txBody>
      </p:sp>
      <p:sp>
        <p:nvSpPr>
          <p:cNvPr id="38" name="矩形 37"/>
          <p:cNvSpPr/>
          <p:nvPr/>
        </p:nvSpPr>
        <p:spPr bwMode="auto">
          <a:xfrm>
            <a:off x="2022475" y="5049478"/>
            <a:ext cx="90488" cy="88900"/>
          </a:xfrm>
          <a:prstGeom prst="rect">
            <a:avLst/>
          </a:prstGeom>
          <a:solidFill>
            <a:srgbClr val="92D050"/>
          </a:solidFill>
          <a:ln>
            <a:noFill/>
          </a:ln>
          <a:effectLst/>
          <a:extLst/>
        </p:spPr>
        <p:txBody>
          <a:bodyPr/>
          <a:lstStyle/>
          <a:p>
            <a:pPr>
              <a:buClr>
                <a:srgbClr val="CC9900"/>
              </a:buClr>
              <a:buFont typeface="Wingdings" pitchFamily="2" charset="2"/>
              <a:buChar char="n"/>
              <a:defRPr/>
            </a:pPr>
            <a:endParaRPr lang="zh-CN" altLang="en-US">
              <a:latin typeface="Huawei Sans" panose="020C0503030203020204" pitchFamily="34" charset="0"/>
              <a:cs typeface="Huawei Sans" panose="020C0503030203020204" pitchFamily="34" charset="0"/>
              <a:sym typeface="+mn-lt"/>
            </a:endParaRPr>
          </a:p>
        </p:txBody>
      </p:sp>
      <p:sp>
        <p:nvSpPr>
          <p:cNvPr id="39" name="矩形 38"/>
          <p:cNvSpPr/>
          <p:nvPr/>
        </p:nvSpPr>
        <p:spPr bwMode="auto">
          <a:xfrm>
            <a:off x="2022475" y="5182828"/>
            <a:ext cx="90488" cy="90487"/>
          </a:xfrm>
          <a:prstGeom prst="rect">
            <a:avLst/>
          </a:prstGeom>
          <a:solidFill>
            <a:srgbClr val="92D050"/>
          </a:solidFill>
          <a:ln>
            <a:noFill/>
          </a:ln>
          <a:effectLst/>
          <a:extLst/>
        </p:spPr>
        <p:txBody>
          <a:bodyPr/>
          <a:lstStyle/>
          <a:p>
            <a:pPr>
              <a:buClr>
                <a:srgbClr val="CC9900"/>
              </a:buClr>
              <a:buFont typeface="Wingdings" pitchFamily="2" charset="2"/>
              <a:buChar char="n"/>
              <a:defRPr/>
            </a:pPr>
            <a:endParaRPr lang="zh-CN" altLang="en-US">
              <a:latin typeface="Huawei Sans" panose="020C0503030203020204" pitchFamily="34" charset="0"/>
              <a:cs typeface="Huawei Sans" panose="020C0503030203020204" pitchFamily="34" charset="0"/>
              <a:sym typeface="+mn-lt"/>
            </a:endParaRPr>
          </a:p>
        </p:txBody>
      </p:sp>
      <p:sp>
        <p:nvSpPr>
          <p:cNvPr id="40" name="矩形 39"/>
          <p:cNvSpPr/>
          <p:nvPr/>
        </p:nvSpPr>
        <p:spPr bwMode="auto">
          <a:xfrm>
            <a:off x="2420938" y="5049478"/>
            <a:ext cx="88900" cy="88900"/>
          </a:xfrm>
          <a:prstGeom prst="rect">
            <a:avLst/>
          </a:prstGeom>
          <a:solidFill>
            <a:schemeClr val="accent5">
              <a:lumMod val="50000"/>
            </a:schemeClr>
          </a:solidFill>
          <a:ln>
            <a:noFill/>
          </a:ln>
          <a:effectLst/>
          <a:extLst/>
        </p:spPr>
        <p:txBody>
          <a:bodyPr/>
          <a:lstStyle/>
          <a:p>
            <a:pPr>
              <a:buClr>
                <a:srgbClr val="CC9900"/>
              </a:buClr>
              <a:buFont typeface="Wingdings" pitchFamily="2" charset="2"/>
              <a:buChar char="n"/>
              <a:defRPr/>
            </a:pPr>
            <a:endParaRPr lang="zh-CN" altLang="en-US">
              <a:latin typeface="Huawei Sans" panose="020C0503030203020204" pitchFamily="34" charset="0"/>
              <a:cs typeface="Huawei Sans" panose="020C0503030203020204" pitchFamily="34" charset="0"/>
              <a:sym typeface="+mn-lt"/>
            </a:endParaRPr>
          </a:p>
        </p:txBody>
      </p:sp>
      <p:sp>
        <p:nvSpPr>
          <p:cNvPr id="41" name="矩形 40"/>
          <p:cNvSpPr/>
          <p:nvPr/>
        </p:nvSpPr>
        <p:spPr bwMode="auto">
          <a:xfrm>
            <a:off x="2420938" y="5182828"/>
            <a:ext cx="88900" cy="90487"/>
          </a:xfrm>
          <a:prstGeom prst="rect">
            <a:avLst/>
          </a:prstGeom>
          <a:solidFill>
            <a:schemeClr val="accent5">
              <a:lumMod val="50000"/>
            </a:schemeClr>
          </a:solidFill>
          <a:ln>
            <a:noFill/>
          </a:ln>
          <a:effectLst/>
          <a:extLst/>
        </p:spPr>
        <p:txBody>
          <a:bodyPr/>
          <a:lstStyle/>
          <a:p>
            <a:pPr>
              <a:buClr>
                <a:srgbClr val="CC9900"/>
              </a:buClr>
              <a:buFont typeface="Wingdings" pitchFamily="2" charset="2"/>
              <a:buChar char="n"/>
              <a:defRPr/>
            </a:pPr>
            <a:endParaRPr lang="zh-CN" altLang="en-US">
              <a:latin typeface="Huawei Sans" panose="020C0503030203020204" pitchFamily="34" charset="0"/>
              <a:cs typeface="Huawei Sans" panose="020C0503030203020204" pitchFamily="34" charset="0"/>
              <a:sym typeface="+mn-lt"/>
            </a:endParaRPr>
          </a:p>
        </p:txBody>
      </p:sp>
      <p:sp>
        <p:nvSpPr>
          <p:cNvPr id="42" name="矩形 41"/>
          <p:cNvSpPr/>
          <p:nvPr/>
        </p:nvSpPr>
        <p:spPr bwMode="auto">
          <a:xfrm>
            <a:off x="2573338" y="5049478"/>
            <a:ext cx="88900" cy="88900"/>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43" name="矩形 42"/>
          <p:cNvSpPr/>
          <p:nvPr/>
        </p:nvSpPr>
        <p:spPr bwMode="auto">
          <a:xfrm>
            <a:off x="2573338" y="5182828"/>
            <a:ext cx="88900" cy="90487"/>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44" name="矩形 43"/>
          <p:cNvSpPr/>
          <p:nvPr/>
        </p:nvSpPr>
        <p:spPr bwMode="auto">
          <a:xfrm>
            <a:off x="1293813" y="5049478"/>
            <a:ext cx="90487" cy="88900"/>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45" name="矩形 44"/>
          <p:cNvSpPr/>
          <p:nvPr/>
        </p:nvSpPr>
        <p:spPr bwMode="auto">
          <a:xfrm>
            <a:off x="1293813" y="5182828"/>
            <a:ext cx="90487" cy="90487"/>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46" name="矩形 45"/>
          <p:cNvSpPr/>
          <p:nvPr/>
        </p:nvSpPr>
        <p:spPr bwMode="auto">
          <a:xfrm>
            <a:off x="1446213" y="5049478"/>
            <a:ext cx="90487" cy="88900"/>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47" name="矩形 46"/>
          <p:cNvSpPr/>
          <p:nvPr/>
        </p:nvSpPr>
        <p:spPr bwMode="auto">
          <a:xfrm>
            <a:off x="1446213" y="5182828"/>
            <a:ext cx="90487" cy="90487"/>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48" name="矩形 47"/>
          <p:cNvSpPr/>
          <p:nvPr/>
        </p:nvSpPr>
        <p:spPr bwMode="auto">
          <a:xfrm>
            <a:off x="2301875" y="2861903"/>
            <a:ext cx="90488" cy="90487"/>
          </a:xfrm>
          <a:prstGeom prst="rect">
            <a:avLst/>
          </a:prstGeom>
          <a:solidFill>
            <a:srgbClr val="92D050"/>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49" name="矩形 48"/>
          <p:cNvSpPr/>
          <p:nvPr/>
        </p:nvSpPr>
        <p:spPr bwMode="auto">
          <a:xfrm>
            <a:off x="2301875" y="3014303"/>
            <a:ext cx="90488" cy="90487"/>
          </a:xfrm>
          <a:prstGeom prst="rect">
            <a:avLst/>
          </a:prstGeom>
          <a:solidFill>
            <a:srgbClr val="92D050"/>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50" name="矩形 49"/>
          <p:cNvSpPr/>
          <p:nvPr/>
        </p:nvSpPr>
        <p:spPr bwMode="auto">
          <a:xfrm>
            <a:off x="2454275" y="2869840"/>
            <a:ext cx="90488" cy="90488"/>
          </a:xfrm>
          <a:prstGeom prst="rect">
            <a:avLst/>
          </a:prstGeom>
          <a:solidFill>
            <a:srgbClr val="92D050"/>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51" name="矩形 50"/>
          <p:cNvSpPr/>
          <p:nvPr/>
        </p:nvSpPr>
        <p:spPr bwMode="auto">
          <a:xfrm>
            <a:off x="2606675" y="2879365"/>
            <a:ext cx="90488" cy="90488"/>
          </a:xfrm>
          <a:prstGeom prst="rect">
            <a:avLst/>
          </a:prstGeom>
          <a:solidFill>
            <a:srgbClr val="92D050"/>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52" name="矩形 51"/>
          <p:cNvSpPr/>
          <p:nvPr/>
        </p:nvSpPr>
        <p:spPr bwMode="auto">
          <a:xfrm>
            <a:off x="2420938" y="3022240"/>
            <a:ext cx="88900" cy="90488"/>
          </a:xfrm>
          <a:prstGeom prst="rect">
            <a:avLst/>
          </a:prstGeom>
          <a:solidFill>
            <a:srgbClr val="92D050"/>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53" name="矩形 52"/>
          <p:cNvSpPr/>
          <p:nvPr/>
        </p:nvSpPr>
        <p:spPr bwMode="auto">
          <a:xfrm>
            <a:off x="2573338" y="3031765"/>
            <a:ext cx="88900" cy="90488"/>
          </a:xfrm>
          <a:prstGeom prst="rect">
            <a:avLst/>
          </a:prstGeom>
          <a:solidFill>
            <a:srgbClr val="92D050"/>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54" name="矩形 53"/>
          <p:cNvSpPr/>
          <p:nvPr/>
        </p:nvSpPr>
        <p:spPr bwMode="auto">
          <a:xfrm>
            <a:off x="1509713" y="2744428"/>
            <a:ext cx="90487" cy="90487"/>
          </a:xfrm>
          <a:prstGeom prst="rect">
            <a:avLst/>
          </a:prstGeom>
          <a:solidFill>
            <a:srgbClr val="92D050"/>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55" name="矩形 54"/>
          <p:cNvSpPr/>
          <p:nvPr/>
        </p:nvSpPr>
        <p:spPr bwMode="auto">
          <a:xfrm>
            <a:off x="1519238" y="2861903"/>
            <a:ext cx="88900" cy="90487"/>
          </a:xfrm>
          <a:prstGeom prst="rect">
            <a:avLst/>
          </a:prstGeom>
          <a:solidFill>
            <a:srgbClr val="92D050"/>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56" name="矩形 55"/>
          <p:cNvSpPr/>
          <p:nvPr/>
        </p:nvSpPr>
        <p:spPr bwMode="auto">
          <a:xfrm>
            <a:off x="1484313" y="3014303"/>
            <a:ext cx="90487" cy="90487"/>
          </a:xfrm>
          <a:prstGeom prst="rect">
            <a:avLst/>
          </a:prstGeom>
          <a:solidFill>
            <a:srgbClr val="92D050"/>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57" name="矩形 56"/>
          <p:cNvSpPr/>
          <p:nvPr/>
        </p:nvSpPr>
        <p:spPr bwMode="auto">
          <a:xfrm>
            <a:off x="1654175" y="2707915"/>
            <a:ext cx="90488" cy="90488"/>
          </a:xfrm>
          <a:prstGeom prst="rect">
            <a:avLst/>
          </a:prstGeom>
          <a:solidFill>
            <a:srgbClr val="92D050"/>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58" name="矩形 57"/>
          <p:cNvSpPr/>
          <p:nvPr/>
        </p:nvSpPr>
        <p:spPr bwMode="auto">
          <a:xfrm>
            <a:off x="1806575" y="2717440"/>
            <a:ext cx="90488" cy="88900"/>
          </a:xfrm>
          <a:prstGeom prst="rect">
            <a:avLst/>
          </a:prstGeom>
          <a:solidFill>
            <a:srgbClr val="92D050"/>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59" name="矩形 58"/>
          <p:cNvSpPr/>
          <p:nvPr/>
        </p:nvSpPr>
        <p:spPr bwMode="auto">
          <a:xfrm>
            <a:off x="1958975" y="2726965"/>
            <a:ext cx="90488" cy="88900"/>
          </a:xfrm>
          <a:prstGeom prst="rect">
            <a:avLst/>
          </a:prstGeom>
          <a:solidFill>
            <a:srgbClr val="92D050"/>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60" name="矩形 59"/>
          <p:cNvSpPr/>
          <p:nvPr/>
        </p:nvSpPr>
        <p:spPr bwMode="auto">
          <a:xfrm>
            <a:off x="2124075" y="2744428"/>
            <a:ext cx="88900" cy="90487"/>
          </a:xfrm>
          <a:prstGeom prst="rect">
            <a:avLst/>
          </a:prstGeom>
          <a:solidFill>
            <a:srgbClr val="92D050"/>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61" name="矩形 60"/>
          <p:cNvSpPr/>
          <p:nvPr/>
        </p:nvSpPr>
        <p:spPr bwMode="auto">
          <a:xfrm>
            <a:off x="2276475" y="2752365"/>
            <a:ext cx="88900" cy="90488"/>
          </a:xfrm>
          <a:prstGeom prst="rect">
            <a:avLst/>
          </a:prstGeom>
          <a:solidFill>
            <a:srgbClr val="92D050"/>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62" name="矩形 61"/>
          <p:cNvSpPr/>
          <p:nvPr/>
        </p:nvSpPr>
        <p:spPr bwMode="auto">
          <a:xfrm>
            <a:off x="2428875" y="2761890"/>
            <a:ext cx="88900" cy="90488"/>
          </a:xfrm>
          <a:prstGeom prst="rect">
            <a:avLst/>
          </a:prstGeom>
          <a:solidFill>
            <a:srgbClr val="92D050"/>
          </a:solidFill>
          <a:ln>
            <a:noFill/>
          </a:ln>
          <a:effectLst/>
          <a:extLst/>
        </p:spPr>
        <p:txBody>
          <a:bodyPr/>
          <a:lstStyle/>
          <a:p>
            <a:pPr>
              <a:buClr>
                <a:srgbClr val="CC9900"/>
              </a:buClr>
              <a:buFont typeface="Wingdings" pitchFamily="2" charset="2"/>
              <a:buChar char="n"/>
              <a:defRPr/>
            </a:pPr>
            <a:endParaRPr lang="zh-CN" altLang="en-US" sz="1800" dirty="0">
              <a:latin typeface="Huawei Sans" panose="020C0503030203020204" pitchFamily="34" charset="0"/>
              <a:cs typeface="Huawei Sans" panose="020C0503030203020204" pitchFamily="34" charset="0"/>
              <a:sym typeface="+mn-lt"/>
            </a:endParaRPr>
          </a:p>
        </p:txBody>
      </p:sp>
      <p:sp>
        <p:nvSpPr>
          <p:cNvPr id="63" name="圆柱形 62"/>
          <p:cNvSpPr/>
          <p:nvPr/>
        </p:nvSpPr>
        <p:spPr bwMode="auto">
          <a:xfrm>
            <a:off x="5108513" y="3176228"/>
            <a:ext cx="217488" cy="1728787"/>
          </a:xfrm>
          <a:prstGeom prst="can">
            <a:avLst>
              <a:gd name="adj" fmla="val 14756"/>
            </a:avLst>
          </a:prstGeom>
          <a:gradFill>
            <a:gsLst>
              <a:gs pos="0">
                <a:srgbClr val="FFEFD1"/>
              </a:gs>
              <a:gs pos="64999">
                <a:srgbClr val="F0EBD5"/>
              </a:gs>
              <a:gs pos="100000">
                <a:srgbClr val="D1C39F"/>
              </a:gs>
            </a:gsLst>
            <a:lin ang="10800000" scaled="0"/>
          </a:gradFill>
          <a:ln>
            <a:solidFill>
              <a:schemeClr val="bg1">
                <a:lumMod val="50000"/>
              </a:schemeClr>
            </a:solid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64" name="圆柱形 63"/>
          <p:cNvSpPr/>
          <p:nvPr/>
        </p:nvSpPr>
        <p:spPr bwMode="auto">
          <a:xfrm>
            <a:off x="5613338" y="3176228"/>
            <a:ext cx="215900" cy="1728787"/>
          </a:xfrm>
          <a:prstGeom prst="can">
            <a:avLst>
              <a:gd name="adj" fmla="val 14756"/>
            </a:avLst>
          </a:prstGeom>
          <a:gradFill>
            <a:gsLst>
              <a:gs pos="0">
                <a:srgbClr val="FFEFD1"/>
              </a:gs>
              <a:gs pos="64999">
                <a:srgbClr val="F0EBD5"/>
              </a:gs>
              <a:gs pos="100000">
                <a:srgbClr val="D1C39F"/>
              </a:gs>
            </a:gsLst>
            <a:lin ang="10800000" scaled="0"/>
          </a:gradFill>
          <a:ln>
            <a:solidFill>
              <a:schemeClr val="bg1">
                <a:lumMod val="50000"/>
              </a:schemeClr>
            </a:solid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65" name="圆柱形 64"/>
          <p:cNvSpPr/>
          <p:nvPr/>
        </p:nvSpPr>
        <p:spPr bwMode="auto">
          <a:xfrm>
            <a:off x="6118163" y="3176228"/>
            <a:ext cx="215900" cy="1728787"/>
          </a:xfrm>
          <a:prstGeom prst="can">
            <a:avLst>
              <a:gd name="adj" fmla="val 14756"/>
            </a:avLst>
          </a:prstGeom>
          <a:gradFill>
            <a:gsLst>
              <a:gs pos="0">
                <a:srgbClr val="FFEFD1"/>
              </a:gs>
              <a:gs pos="64999">
                <a:srgbClr val="F0EBD5"/>
              </a:gs>
              <a:gs pos="100000">
                <a:srgbClr val="D1C39F"/>
              </a:gs>
            </a:gsLst>
            <a:lin ang="10800000" scaled="0"/>
          </a:gradFill>
          <a:ln>
            <a:solidFill>
              <a:schemeClr val="bg1">
                <a:lumMod val="50000"/>
              </a:schemeClr>
            </a:solid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grpSp>
        <p:nvGrpSpPr>
          <p:cNvPr id="66" name="组合 159"/>
          <p:cNvGrpSpPr/>
          <p:nvPr/>
        </p:nvGrpSpPr>
        <p:grpSpPr>
          <a:xfrm>
            <a:off x="5181538" y="3303228"/>
            <a:ext cx="1098550" cy="88900"/>
            <a:chOff x="4140200" y="3087688"/>
            <a:chExt cx="1098550" cy="88900"/>
          </a:xfrm>
        </p:grpSpPr>
        <p:sp>
          <p:nvSpPr>
            <p:cNvPr id="67" name="矩形 66"/>
            <p:cNvSpPr/>
            <p:nvPr/>
          </p:nvSpPr>
          <p:spPr bwMode="auto">
            <a:xfrm>
              <a:off x="4140200" y="3087688"/>
              <a:ext cx="90488" cy="88900"/>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68" name="矩形 67"/>
            <p:cNvSpPr/>
            <p:nvPr/>
          </p:nvSpPr>
          <p:spPr bwMode="auto">
            <a:xfrm>
              <a:off x="4643438" y="3087688"/>
              <a:ext cx="90487" cy="88900"/>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dirty="0">
                <a:latin typeface="Huawei Sans" panose="020C0503030203020204" pitchFamily="34" charset="0"/>
                <a:cs typeface="Huawei Sans" panose="020C0503030203020204" pitchFamily="34" charset="0"/>
                <a:sym typeface="+mn-lt"/>
              </a:endParaRPr>
            </a:p>
          </p:txBody>
        </p:sp>
        <p:sp>
          <p:nvSpPr>
            <p:cNvPr id="69" name="矩形 68"/>
            <p:cNvSpPr/>
            <p:nvPr/>
          </p:nvSpPr>
          <p:spPr bwMode="auto">
            <a:xfrm>
              <a:off x="5148263" y="3087688"/>
              <a:ext cx="90487" cy="88900"/>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grpSp>
      <p:grpSp>
        <p:nvGrpSpPr>
          <p:cNvPr id="70" name="组合 161"/>
          <p:cNvGrpSpPr/>
          <p:nvPr/>
        </p:nvGrpSpPr>
        <p:grpSpPr>
          <a:xfrm>
            <a:off x="5181538" y="3625490"/>
            <a:ext cx="1098550" cy="90488"/>
            <a:chOff x="4140200" y="3409950"/>
            <a:chExt cx="1098550" cy="90488"/>
          </a:xfrm>
        </p:grpSpPr>
        <p:sp>
          <p:nvSpPr>
            <p:cNvPr id="71" name="矩形 70"/>
            <p:cNvSpPr/>
            <p:nvPr/>
          </p:nvSpPr>
          <p:spPr bwMode="auto">
            <a:xfrm>
              <a:off x="4140200" y="3409950"/>
              <a:ext cx="90488" cy="90488"/>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72" name="矩形 71"/>
            <p:cNvSpPr/>
            <p:nvPr/>
          </p:nvSpPr>
          <p:spPr bwMode="auto">
            <a:xfrm>
              <a:off x="4643438" y="3409950"/>
              <a:ext cx="90487" cy="90488"/>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dirty="0">
                <a:latin typeface="Huawei Sans" panose="020C0503030203020204" pitchFamily="34" charset="0"/>
                <a:cs typeface="Huawei Sans" panose="020C0503030203020204" pitchFamily="34" charset="0"/>
                <a:sym typeface="+mn-lt"/>
              </a:endParaRPr>
            </a:p>
          </p:txBody>
        </p:sp>
        <p:sp>
          <p:nvSpPr>
            <p:cNvPr id="73" name="矩形 72"/>
            <p:cNvSpPr/>
            <p:nvPr/>
          </p:nvSpPr>
          <p:spPr bwMode="auto">
            <a:xfrm>
              <a:off x="5148263" y="3409950"/>
              <a:ext cx="90487" cy="90488"/>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grpSp>
      <p:grpSp>
        <p:nvGrpSpPr>
          <p:cNvPr id="74" name="组合 162"/>
          <p:cNvGrpSpPr/>
          <p:nvPr/>
        </p:nvGrpSpPr>
        <p:grpSpPr>
          <a:xfrm>
            <a:off x="5181538" y="3777890"/>
            <a:ext cx="1098550" cy="90488"/>
            <a:chOff x="4140200" y="3562350"/>
            <a:chExt cx="1098550" cy="90488"/>
          </a:xfrm>
        </p:grpSpPr>
        <p:sp>
          <p:nvSpPr>
            <p:cNvPr id="75" name="矩形 74"/>
            <p:cNvSpPr/>
            <p:nvPr/>
          </p:nvSpPr>
          <p:spPr bwMode="auto">
            <a:xfrm>
              <a:off x="4140200" y="3562350"/>
              <a:ext cx="90488" cy="90488"/>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76" name="矩形 75"/>
            <p:cNvSpPr/>
            <p:nvPr/>
          </p:nvSpPr>
          <p:spPr bwMode="auto">
            <a:xfrm>
              <a:off x="4643438" y="3562350"/>
              <a:ext cx="90487" cy="90488"/>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dirty="0">
                <a:latin typeface="Huawei Sans" panose="020C0503030203020204" pitchFamily="34" charset="0"/>
                <a:cs typeface="Huawei Sans" panose="020C0503030203020204" pitchFamily="34" charset="0"/>
                <a:sym typeface="+mn-lt"/>
              </a:endParaRPr>
            </a:p>
          </p:txBody>
        </p:sp>
        <p:sp>
          <p:nvSpPr>
            <p:cNvPr id="77" name="矩形 76"/>
            <p:cNvSpPr/>
            <p:nvPr/>
          </p:nvSpPr>
          <p:spPr bwMode="auto">
            <a:xfrm>
              <a:off x="5148263" y="3562350"/>
              <a:ext cx="90487" cy="90488"/>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grpSp>
      <p:grpSp>
        <p:nvGrpSpPr>
          <p:cNvPr id="78" name="组合 163"/>
          <p:cNvGrpSpPr/>
          <p:nvPr/>
        </p:nvGrpSpPr>
        <p:grpSpPr>
          <a:xfrm>
            <a:off x="5181538" y="3930290"/>
            <a:ext cx="1098550" cy="90488"/>
            <a:chOff x="4140200" y="3714750"/>
            <a:chExt cx="1098550" cy="90488"/>
          </a:xfrm>
        </p:grpSpPr>
        <p:sp>
          <p:nvSpPr>
            <p:cNvPr id="79" name="矩形 78"/>
            <p:cNvSpPr/>
            <p:nvPr/>
          </p:nvSpPr>
          <p:spPr bwMode="auto">
            <a:xfrm>
              <a:off x="4140200" y="3714750"/>
              <a:ext cx="90488" cy="90488"/>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dirty="0">
                <a:latin typeface="Huawei Sans" panose="020C0503030203020204" pitchFamily="34" charset="0"/>
                <a:cs typeface="Huawei Sans" panose="020C0503030203020204" pitchFamily="34" charset="0"/>
                <a:sym typeface="+mn-lt"/>
              </a:endParaRPr>
            </a:p>
          </p:txBody>
        </p:sp>
        <p:sp>
          <p:nvSpPr>
            <p:cNvPr id="80" name="矩形 79"/>
            <p:cNvSpPr/>
            <p:nvPr/>
          </p:nvSpPr>
          <p:spPr bwMode="auto">
            <a:xfrm>
              <a:off x="4643438" y="3714750"/>
              <a:ext cx="90487" cy="90488"/>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81" name="矩形 80"/>
            <p:cNvSpPr/>
            <p:nvPr/>
          </p:nvSpPr>
          <p:spPr bwMode="auto">
            <a:xfrm>
              <a:off x="5148263" y="3714750"/>
              <a:ext cx="90487" cy="90488"/>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grpSp>
      <p:grpSp>
        <p:nvGrpSpPr>
          <p:cNvPr id="82" name="组合 165"/>
          <p:cNvGrpSpPr/>
          <p:nvPr/>
        </p:nvGrpSpPr>
        <p:grpSpPr>
          <a:xfrm>
            <a:off x="5181538" y="4082690"/>
            <a:ext cx="1098550" cy="90488"/>
            <a:chOff x="4140200" y="3867150"/>
            <a:chExt cx="1098550" cy="90488"/>
          </a:xfrm>
        </p:grpSpPr>
        <p:sp>
          <p:nvSpPr>
            <p:cNvPr id="83" name="矩形 82"/>
            <p:cNvSpPr/>
            <p:nvPr/>
          </p:nvSpPr>
          <p:spPr bwMode="auto">
            <a:xfrm>
              <a:off x="4140200" y="3867150"/>
              <a:ext cx="90488" cy="90488"/>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dirty="0">
                <a:latin typeface="Huawei Sans" panose="020C0503030203020204" pitchFamily="34" charset="0"/>
                <a:cs typeface="Huawei Sans" panose="020C0503030203020204" pitchFamily="34" charset="0"/>
                <a:sym typeface="+mn-lt"/>
              </a:endParaRPr>
            </a:p>
          </p:txBody>
        </p:sp>
        <p:sp>
          <p:nvSpPr>
            <p:cNvPr id="84" name="矩形 83"/>
            <p:cNvSpPr/>
            <p:nvPr/>
          </p:nvSpPr>
          <p:spPr bwMode="auto">
            <a:xfrm>
              <a:off x="4643438" y="3867150"/>
              <a:ext cx="90487" cy="90488"/>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dirty="0">
                <a:latin typeface="Huawei Sans" panose="020C0503030203020204" pitchFamily="34" charset="0"/>
                <a:cs typeface="Huawei Sans" panose="020C0503030203020204" pitchFamily="34" charset="0"/>
                <a:sym typeface="+mn-lt"/>
              </a:endParaRPr>
            </a:p>
          </p:txBody>
        </p:sp>
        <p:sp>
          <p:nvSpPr>
            <p:cNvPr id="85" name="矩形 84"/>
            <p:cNvSpPr/>
            <p:nvPr/>
          </p:nvSpPr>
          <p:spPr bwMode="auto">
            <a:xfrm>
              <a:off x="5148263" y="3867150"/>
              <a:ext cx="90487" cy="90488"/>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dirty="0">
                <a:latin typeface="Huawei Sans" panose="020C0503030203020204" pitchFamily="34" charset="0"/>
                <a:cs typeface="Huawei Sans" panose="020C0503030203020204" pitchFamily="34" charset="0"/>
                <a:sym typeface="+mn-lt"/>
              </a:endParaRPr>
            </a:p>
          </p:txBody>
        </p:sp>
      </p:grpSp>
      <p:grpSp>
        <p:nvGrpSpPr>
          <p:cNvPr id="86" name="组合 166"/>
          <p:cNvGrpSpPr/>
          <p:nvPr/>
        </p:nvGrpSpPr>
        <p:grpSpPr>
          <a:xfrm>
            <a:off x="5181538" y="4235090"/>
            <a:ext cx="1098550" cy="90488"/>
            <a:chOff x="4140200" y="4019550"/>
            <a:chExt cx="1098550" cy="90488"/>
          </a:xfrm>
        </p:grpSpPr>
        <p:sp>
          <p:nvSpPr>
            <p:cNvPr id="87" name="矩形 86"/>
            <p:cNvSpPr/>
            <p:nvPr/>
          </p:nvSpPr>
          <p:spPr bwMode="auto">
            <a:xfrm>
              <a:off x="4140200" y="4019550"/>
              <a:ext cx="90488" cy="90488"/>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88" name="矩形 87"/>
            <p:cNvSpPr/>
            <p:nvPr/>
          </p:nvSpPr>
          <p:spPr bwMode="auto">
            <a:xfrm>
              <a:off x="4643438" y="4019550"/>
              <a:ext cx="90487" cy="90488"/>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89" name="矩形 88"/>
            <p:cNvSpPr/>
            <p:nvPr/>
          </p:nvSpPr>
          <p:spPr bwMode="auto">
            <a:xfrm>
              <a:off x="5148263" y="4019550"/>
              <a:ext cx="90487" cy="90488"/>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grpSp>
      <p:grpSp>
        <p:nvGrpSpPr>
          <p:cNvPr id="90" name="组合 160"/>
          <p:cNvGrpSpPr/>
          <p:nvPr/>
        </p:nvGrpSpPr>
        <p:grpSpPr>
          <a:xfrm>
            <a:off x="5181538" y="3465153"/>
            <a:ext cx="1098550" cy="88900"/>
            <a:chOff x="4140200" y="3249613"/>
            <a:chExt cx="1098550" cy="88900"/>
          </a:xfrm>
        </p:grpSpPr>
        <p:sp>
          <p:nvSpPr>
            <p:cNvPr id="91" name="矩形 90"/>
            <p:cNvSpPr/>
            <p:nvPr/>
          </p:nvSpPr>
          <p:spPr bwMode="auto">
            <a:xfrm>
              <a:off x="4140200" y="3249613"/>
              <a:ext cx="90488" cy="88900"/>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92" name="矩形 91"/>
            <p:cNvSpPr/>
            <p:nvPr/>
          </p:nvSpPr>
          <p:spPr bwMode="auto">
            <a:xfrm>
              <a:off x="4643438" y="3249613"/>
              <a:ext cx="90487" cy="88900"/>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93" name="矩形 92"/>
            <p:cNvSpPr/>
            <p:nvPr/>
          </p:nvSpPr>
          <p:spPr bwMode="auto">
            <a:xfrm>
              <a:off x="5148263" y="3249613"/>
              <a:ext cx="90487" cy="88900"/>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grpSp>
      <p:grpSp>
        <p:nvGrpSpPr>
          <p:cNvPr id="94" name="组合 167"/>
          <p:cNvGrpSpPr/>
          <p:nvPr/>
        </p:nvGrpSpPr>
        <p:grpSpPr>
          <a:xfrm>
            <a:off x="5181538" y="4365265"/>
            <a:ext cx="1098550" cy="90488"/>
            <a:chOff x="4140200" y="4149725"/>
            <a:chExt cx="1098550" cy="90488"/>
          </a:xfrm>
        </p:grpSpPr>
        <p:sp>
          <p:nvSpPr>
            <p:cNvPr id="95" name="矩形 94"/>
            <p:cNvSpPr/>
            <p:nvPr/>
          </p:nvSpPr>
          <p:spPr bwMode="auto">
            <a:xfrm>
              <a:off x="4140200" y="4149725"/>
              <a:ext cx="90488" cy="90488"/>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96" name="矩形 95"/>
            <p:cNvSpPr/>
            <p:nvPr/>
          </p:nvSpPr>
          <p:spPr bwMode="auto">
            <a:xfrm>
              <a:off x="4643438" y="4149725"/>
              <a:ext cx="90487" cy="90488"/>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97" name="矩形 96"/>
            <p:cNvSpPr/>
            <p:nvPr/>
          </p:nvSpPr>
          <p:spPr bwMode="auto">
            <a:xfrm>
              <a:off x="5148263" y="4149725"/>
              <a:ext cx="90487" cy="90488"/>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grpSp>
      <p:grpSp>
        <p:nvGrpSpPr>
          <p:cNvPr id="98" name="组合 168"/>
          <p:cNvGrpSpPr/>
          <p:nvPr/>
        </p:nvGrpSpPr>
        <p:grpSpPr>
          <a:xfrm>
            <a:off x="5181538" y="4517665"/>
            <a:ext cx="1098550" cy="90488"/>
            <a:chOff x="4140200" y="4302125"/>
            <a:chExt cx="1098550" cy="90488"/>
          </a:xfrm>
        </p:grpSpPr>
        <p:sp>
          <p:nvSpPr>
            <p:cNvPr id="99" name="矩形 98"/>
            <p:cNvSpPr/>
            <p:nvPr/>
          </p:nvSpPr>
          <p:spPr bwMode="auto">
            <a:xfrm>
              <a:off x="4140200" y="4302125"/>
              <a:ext cx="90488" cy="90488"/>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dirty="0">
                <a:latin typeface="Huawei Sans" panose="020C0503030203020204" pitchFamily="34" charset="0"/>
                <a:cs typeface="Huawei Sans" panose="020C0503030203020204" pitchFamily="34" charset="0"/>
                <a:sym typeface="+mn-lt"/>
              </a:endParaRPr>
            </a:p>
          </p:txBody>
        </p:sp>
        <p:sp>
          <p:nvSpPr>
            <p:cNvPr id="100" name="矩形 99"/>
            <p:cNvSpPr/>
            <p:nvPr/>
          </p:nvSpPr>
          <p:spPr bwMode="auto">
            <a:xfrm>
              <a:off x="4643438" y="4302125"/>
              <a:ext cx="90487" cy="90488"/>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dirty="0">
                <a:latin typeface="Huawei Sans" panose="020C0503030203020204" pitchFamily="34" charset="0"/>
                <a:cs typeface="Huawei Sans" panose="020C0503030203020204" pitchFamily="34" charset="0"/>
                <a:sym typeface="+mn-lt"/>
              </a:endParaRPr>
            </a:p>
          </p:txBody>
        </p:sp>
        <p:sp>
          <p:nvSpPr>
            <p:cNvPr id="101" name="矩形 100"/>
            <p:cNvSpPr/>
            <p:nvPr/>
          </p:nvSpPr>
          <p:spPr bwMode="auto">
            <a:xfrm>
              <a:off x="5148263" y="4302125"/>
              <a:ext cx="90487" cy="90488"/>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dirty="0">
                <a:latin typeface="Huawei Sans" panose="020C0503030203020204" pitchFamily="34" charset="0"/>
                <a:cs typeface="Huawei Sans" panose="020C0503030203020204" pitchFamily="34" charset="0"/>
                <a:sym typeface="+mn-lt"/>
              </a:endParaRPr>
            </a:p>
          </p:txBody>
        </p:sp>
      </p:grpSp>
      <p:grpSp>
        <p:nvGrpSpPr>
          <p:cNvPr id="102" name="组合 169"/>
          <p:cNvGrpSpPr/>
          <p:nvPr/>
        </p:nvGrpSpPr>
        <p:grpSpPr>
          <a:xfrm>
            <a:off x="5181538" y="4670065"/>
            <a:ext cx="1098550" cy="90488"/>
            <a:chOff x="4140200" y="4454525"/>
            <a:chExt cx="1098550" cy="90488"/>
          </a:xfrm>
        </p:grpSpPr>
        <p:sp>
          <p:nvSpPr>
            <p:cNvPr id="103" name="矩形 102"/>
            <p:cNvSpPr/>
            <p:nvPr/>
          </p:nvSpPr>
          <p:spPr bwMode="auto">
            <a:xfrm>
              <a:off x="4140200" y="4454525"/>
              <a:ext cx="90488" cy="90488"/>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104" name="矩形 103"/>
            <p:cNvSpPr/>
            <p:nvPr/>
          </p:nvSpPr>
          <p:spPr bwMode="auto">
            <a:xfrm>
              <a:off x="4643438" y="4454525"/>
              <a:ext cx="90487" cy="90488"/>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105" name="矩形 104"/>
            <p:cNvSpPr/>
            <p:nvPr/>
          </p:nvSpPr>
          <p:spPr bwMode="auto">
            <a:xfrm>
              <a:off x="5148263" y="4454525"/>
              <a:ext cx="90487" cy="90488"/>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grpSp>
      <p:grpSp>
        <p:nvGrpSpPr>
          <p:cNvPr id="106" name="组合 170"/>
          <p:cNvGrpSpPr/>
          <p:nvPr/>
        </p:nvGrpSpPr>
        <p:grpSpPr>
          <a:xfrm>
            <a:off x="5181538" y="4831990"/>
            <a:ext cx="1098550" cy="90488"/>
            <a:chOff x="4140200" y="4616450"/>
            <a:chExt cx="1098550" cy="90488"/>
          </a:xfrm>
        </p:grpSpPr>
        <p:sp>
          <p:nvSpPr>
            <p:cNvPr id="107" name="矩形 106"/>
            <p:cNvSpPr/>
            <p:nvPr/>
          </p:nvSpPr>
          <p:spPr bwMode="auto">
            <a:xfrm>
              <a:off x="4140200" y="4616450"/>
              <a:ext cx="90488" cy="90488"/>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108" name="矩形 107"/>
            <p:cNvSpPr/>
            <p:nvPr/>
          </p:nvSpPr>
          <p:spPr bwMode="auto">
            <a:xfrm>
              <a:off x="4643438" y="4616450"/>
              <a:ext cx="90487" cy="90488"/>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109" name="矩形 108"/>
            <p:cNvSpPr/>
            <p:nvPr/>
          </p:nvSpPr>
          <p:spPr bwMode="auto">
            <a:xfrm>
              <a:off x="5148263" y="4616450"/>
              <a:ext cx="90487" cy="90488"/>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grpSp>
      <p:grpSp>
        <p:nvGrpSpPr>
          <p:cNvPr id="110" name="组合 233"/>
          <p:cNvGrpSpPr>
            <a:grpSpLocks/>
          </p:cNvGrpSpPr>
          <p:nvPr/>
        </p:nvGrpSpPr>
        <p:grpSpPr bwMode="auto">
          <a:xfrm>
            <a:off x="4676713" y="4905015"/>
            <a:ext cx="1944688" cy="647700"/>
            <a:chOff x="3131840" y="3291830"/>
            <a:chExt cx="2016224" cy="648072"/>
          </a:xfrm>
        </p:grpSpPr>
        <p:sp>
          <p:nvSpPr>
            <p:cNvPr id="111" name="矩形 110"/>
            <p:cNvSpPr/>
            <p:nvPr/>
          </p:nvSpPr>
          <p:spPr bwMode="auto">
            <a:xfrm>
              <a:off x="3204259" y="3363309"/>
              <a:ext cx="1943805" cy="576593"/>
            </a:xfrm>
            <a:prstGeom prst="rect">
              <a:avLst/>
            </a:prstGeom>
            <a:gradFill flip="none" rotWithShape="1">
              <a:gsLst>
                <a:gs pos="0">
                  <a:schemeClr val="bg2">
                    <a:lumMod val="40000"/>
                    <a:lumOff val="60000"/>
                  </a:schemeClr>
                </a:gs>
                <a:gs pos="53000">
                  <a:srgbClr val="D4DEFF"/>
                </a:gs>
                <a:gs pos="83000">
                  <a:srgbClr val="D4DEFF"/>
                </a:gs>
                <a:gs pos="100000">
                  <a:srgbClr val="96AB94"/>
                </a:gs>
              </a:gsLst>
              <a:lin ang="5400000" scaled="0"/>
              <a:tileRect/>
            </a:gradFill>
            <a:ln>
              <a:solidFill>
                <a:schemeClr val="tx1"/>
              </a:solid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112" name="矩形 111"/>
            <p:cNvSpPr/>
            <p:nvPr/>
          </p:nvSpPr>
          <p:spPr bwMode="auto">
            <a:xfrm>
              <a:off x="3131840" y="3291830"/>
              <a:ext cx="1943805" cy="576594"/>
            </a:xfrm>
            <a:prstGeom prst="rect">
              <a:avLst/>
            </a:prstGeom>
            <a:gradFill flip="none" rotWithShape="1">
              <a:gsLst>
                <a:gs pos="0">
                  <a:schemeClr val="bg2">
                    <a:lumMod val="40000"/>
                    <a:lumOff val="60000"/>
                  </a:schemeClr>
                </a:gs>
                <a:gs pos="53000">
                  <a:srgbClr val="D4DEFF"/>
                </a:gs>
                <a:gs pos="83000">
                  <a:srgbClr val="D4DEFF"/>
                </a:gs>
                <a:gs pos="100000">
                  <a:srgbClr val="96AB94"/>
                </a:gs>
              </a:gsLst>
              <a:lin ang="5400000" scaled="0"/>
              <a:tileRect/>
            </a:gradFill>
            <a:ln>
              <a:solidFill>
                <a:schemeClr val="tx1"/>
              </a:solid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grpSp>
      <p:sp>
        <p:nvSpPr>
          <p:cNvPr id="113" name="AutoShape 38"/>
          <p:cNvSpPr>
            <a:spLocks noChangeArrowheads="1"/>
          </p:cNvSpPr>
          <p:nvPr/>
        </p:nvSpPr>
        <p:spPr bwMode="auto">
          <a:xfrm>
            <a:off x="5397438" y="4976453"/>
            <a:ext cx="360363" cy="360362"/>
          </a:xfrm>
          <a:prstGeom prst="can">
            <a:avLst>
              <a:gd name="adj" fmla="val 25847"/>
            </a:avLst>
          </a:prstGeom>
          <a:gradFill rotWithShape="0">
            <a:gsLst>
              <a:gs pos="0">
                <a:srgbClr val="5E9EFF"/>
              </a:gs>
              <a:gs pos="39999">
                <a:srgbClr val="85C2FF"/>
              </a:gs>
              <a:gs pos="70000">
                <a:srgbClr val="C4D6EB"/>
              </a:gs>
              <a:gs pos="100000">
                <a:srgbClr val="FFEBFA"/>
              </a:gs>
            </a:gsLst>
            <a:lin ang="0"/>
          </a:gradFill>
          <a:ln w="6350">
            <a:solidFill>
              <a:schemeClr val="tx1"/>
            </a:solidFill>
            <a:round/>
            <a:headEnd/>
            <a:tailEnd/>
          </a:ln>
        </p:spPr>
        <p:txBody>
          <a:bodyPr wrap="none" anchor="ctr"/>
          <a:lstStyle/>
          <a:p>
            <a:r>
              <a:rPr sz="1100" u="none">
                <a:latin typeface="Huawei Sans" panose="020C0503030203020204" pitchFamily="34" charset="0"/>
                <a:cs typeface="Huawei Sans" panose="020C0503030203020204" pitchFamily="34" charset="0"/>
              </a:rPr>
              <a:t>LUN</a:t>
            </a:r>
            <a:endParaRPr lang="zh-CN" altLang="en-US" sz="1100">
              <a:latin typeface="Huawei Sans" panose="020C0503030203020204" pitchFamily="34" charset="0"/>
              <a:cs typeface="Huawei Sans" panose="020C0503030203020204" pitchFamily="34" charset="0"/>
              <a:sym typeface="+mn-lt"/>
            </a:endParaRPr>
          </a:p>
        </p:txBody>
      </p:sp>
      <p:sp>
        <p:nvSpPr>
          <p:cNvPr id="114" name="AutoShape 38"/>
          <p:cNvSpPr>
            <a:spLocks noChangeArrowheads="1"/>
          </p:cNvSpPr>
          <p:nvPr/>
        </p:nvSpPr>
        <p:spPr bwMode="auto">
          <a:xfrm>
            <a:off x="5973701" y="4976453"/>
            <a:ext cx="360362" cy="360362"/>
          </a:xfrm>
          <a:prstGeom prst="can">
            <a:avLst>
              <a:gd name="adj" fmla="val 25847"/>
            </a:avLst>
          </a:prstGeom>
          <a:gradFill rotWithShape="0">
            <a:gsLst>
              <a:gs pos="0">
                <a:srgbClr val="5E9EFF"/>
              </a:gs>
              <a:gs pos="39999">
                <a:srgbClr val="85C2FF"/>
              </a:gs>
              <a:gs pos="70000">
                <a:srgbClr val="C4D6EB"/>
              </a:gs>
              <a:gs pos="100000">
                <a:srgbClr val="FFEBFA"/>
              </a:gs>
            </a:gsLst>
            <a:lin ang="0"/>
          </a:gradFill>
          <a:ln w="6350">
            <a:solidFill>
              <a:schemeClr val="tx1"/>
            </a:solidFill>
            <a:round/>
            <a:headEnd/>
            <a:tailEnd/>
          </a:ln>
        </p:spPr>
        <p:txBody>
          <a:bodyPr wrap="none" anchor="ctr"/>
          <a:lstStyle/>
          <a:p>
            <a:r>
              <a:rPr sz="1100" u="none">
                <a:latin typeface="Huawei Sans" panose="020C0503030203020204" pitchFamily="34" charset="0"/>
                <a:cs typeface="Huawei Sans" panose="020C0503030203020204" pitchFamily="34" charset="0"/>
              </a:rPr>
              <a:t>LUN</a:t>
            </a:r>
            <a:endParaRPr lang="zh-CN" altLang="en-US" sz="1100">
              <a:latin typeface="Huawei Sans" panose="020C0503030203020204" pitchFamily="34" charset="0"/>
              <a:cs typeface="Huawei Sans" panose="020C0503030203020204" pitchFamily="34" charset="0"/>
              <a:sym typeface="+mn-lt"/>
            </a:endParaRPr>
          </a:p>
        </p:txBody>
      </p:sp>
      <p:sp>
        <p:nvSpPr>
          <p:cNvPr id="115" name="AutoShape 38"/>
          <p:cNvSpPr>
            <a:spLocks noChangeArrowheads="1"/>
          </p:cNvSpPr>
          <p:nvPr/>
        </p:nvSpPr>
        <p:spPr bwMode="auto">
          <a:xfrm>
            <a:off x="4821176" y="4976453"/>
            <a:ext cx="360362" cy="360362"/>
          </a:xfrm>
          <a:prstGeom prst="can">
            <a:avLst>
              <a:gd name="adj" fmla="val 25847"/>
            </a:avLst>
          </a:prstGeom>
          <a:gradFill rotWithShape="0">
            <a:gsLst>
              <a:gs pos="0">
                <a:srgbClr val="5E9EFF"/>
              </a:gs>
              <a:gs pos="39999">
                <a:srgbClr val="85C2FF"/>
              </a:gs>
              <a:gs pos="70000">
                <a:srgbClr val="C4D6EB"/>
              </a:gs>
              <a:gs pos="100000">
                <a:srgbClr val="FFEBFA"/>
              </a:gs>
            </a:gsLst>
            <a:lin ang="0"/>
          </a:gradFill>
          <a:ln w="6350">
            <a:solidFill>
              <a:schemeClr val="tx1"/>
            </a:solidFill>
            <a:round/>
            <a:headEnd/>
            <a:tailEnd/>
          </a:ln>
        </p:spPr>
        <p:txBody>
          <a:bodyPr wrap="none" anchor="ctr"/>
          <a:lstStyle/>
          <a:p>
            <a:r>
              <a:rPr sz="1100" u="none">
                <a:latin typeface="Huawei Sans" panose="020C0503030203020204" pitchFamily="34" charset="0"/>
                <a:cs typeface="Huawei Sans" panose="020C0503030203020204" pitchFamily="34" charset="0"/>
              </a:rPr>
              <a:t>LUN</a:t>
            </a:r>
            <a:endParaRPr lang="zh-CN" altLang="en-US" sz="1100">
              <a:latin typeface="Huawei Sans" panose="020C0503030203020204" pitchFamily="34" charset="0"/>
              <a:cs typeface="Huawei Sans" panose="020C0503030203020204" pitchFamily="34" charset="0"/>
              <a:sym typeface="+mn-lt"/>
            </a:endParaRPr>
          </a:p>
        </p:txBody>
      </p:sp>
      <p:sp>
        <p:nvSpPr>
          <p:cNvPr id="116" name="矩形 115"/>
          <p:cNvSpPr/>
          <p:nvPr/>
        </p:nvSpPr>
        <p:spPr bwMode="auto">
          <a:xfrm>
            <a:off x="5468876" y="5049478"/>
            <a:ext cx="90487" cy="88900"/>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117" name="矩形 116"/>
          <p:cNvSpPr/>
          <p:nvPr/>
        </p:nvSpPr>
        <p:spPr bwMode="auto">
          <a:xfrm>
            <a:off x="5468876" y="5182828"/>
            <a:ext cx="90487" cy="90487"/>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118" name="矩形 117"/>
          <p:cNvSpPr/>
          <p:nvPr/>
        </p:nvSpPr>
        <p:spPr bwMode="auto">
          <a:xfrm>
            <a:off x="5621276" y="5049478"/>
            <a:ext cx="90487" cy="88900"/>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119" name="矩形 118"/>
          <p:cNvSpPr/>
          <p:nvPr/>
        </p:nvSpPr>
        <p:spPr bwMode="auto">
          <a:xfrm>
            <a:off x="5621276" y="5182828"/>
            <a:ext cx="90487" cy="90487"/>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120" name="矩形 119"/>
          <p:cNvSpPr/>
          <p:nvPr/>
        </p:nvSpPr>
        <p:spPr bwMode="auto">
          <a:xfrm>
            <a:off x="6019738" y="5049478"/>
            <a:ext cx="88900" cy="88900"/>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121" name="矩形 120"/>
          <p:cNvSpPr/>
          <p:nvPr/>
        </p:nvSpPr>
        <p:spPr bwMode="auto">
          <a:xfrm>
            <a:off x="6019738" y="5182828"/>
            <a:ext cx="88900" cy="90487"/>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122" name="矩形 121"/>
          <p:cNvSpPr/>
          <p:nvPr/>
        </p:nvSpPr>
        <p:spPr bwMode="auto">
          <a:xfrm>
            <a:off x="6172138" y="5049478"/>
            <a:ext cx="88900" cy="88900"/>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123" name="矩形 122"/>
          <p:cNvSpPr/>
          <p:nvPr/>
        </p:nvSpPr>
        <p:spPr bwMode="auto">
          <a:xfrm>
            <a:off x="6172138" y="5182828"/>
            <a:ext cx="88900" cy="90487"/>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124" name="矩形 123"/>
          <p:cNvSpPr/>
          <p:nvPr/>
        </p:nvSpPr>
        <p:spPr bwMode="auto">
          <a:xfrm>
            <a:off x="4892613" y="5049478"/>
            <a:ext cx="90488" cy="88900"/>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125" name="矩形 124"/>
          <p:cNvSpPr/>
          <p:nvPr/>
        </p:nvSpPr>
        <p:spPr bwMode="auto">
          <a:xfrm>
            <a:off x="4892613" y="5182828"/>
            <a:ext cx="90488" cy="90487"/>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126" name="矩形 125"/>
          <p:cNvSpPr/>
          <p:nvPr/>
        </p:nvSpPr>
        <p:spPr bwMode="auto">
          <a:xfrm>
            <a:off x="5045013" y="5049478"/>
            <a:ext cx="90488" cy="88900"/>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127" name="矩形 126"/>
          <p:cNvSpPr/>
          <p:nvPr/>
        </p:nvSpPr>
        <p:spPr bwMode="auto">
          <a:xfrm>
            <a:off x="5045013" y="5182828"/>
            <a:ext cx="90488" cy="90487"/>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128" name="右箭头 127"/>
          <p:cNvSpPr/>
          <p:nvPr/>
        </p:nvSpPr>
        <p:spPr bwMode="auto">
          <a:xfrm>
            <a:off x="3287688" y="3768365"/>
            <a:ext cx="979487" cy="484188"/>
          </a:xfrm>
          <a:prstGeom prst="rightArrow">
            <a:avLst/>
          </a:prstGeom>
          <a:solidFill>
            <a:srgbClr val="92D050"/>
          </a:solidFill>
          <a:ln>
            <a:solidFill>
              <a:schemeClr val="bg1">
                <a:lumMod val="50000"/>
              </a:schemeClr>
            </a:solid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129" name="矩形 252"/>
          <p:cNvSpPr>
            <a:spLocks noChangeArrowheads="1"/>
          </p:cNvSpPr>
          <p:nvPr/>
        </p:nvSpPr>
        <p:spPr bwMode="auto">
          <a:xfrm>
            <a:off x="4802632" y="2457090"/>
            <a:ext cx="1943100" cy="719138"/>
          </a:xfrm>
          <a:prstGeom prst="rect">
            <a:avLst/>
          </a:prstGeom>
          <a:solidFill>
            <a:srgbClr val="CCECFF"/>
          </a:solidFill>
          <a:ln w="9525">
            <a:noFill/>
            <a:miter lim="800000"/>
            <a:headEnd/>
            <a:tailEnd/>
          </a:ln>
        </p:spPr>
        <p:txBody>
          <a:bodyPr/>
          <a:lstStyle/>
          <a:p>
            <a:pPr>
              <a:buClr>
                <a:srgbClr val="CC9900"/>
              </a:buClr>
              <a:buFont typeface="Wingdings" pitchFamily="2" charset="2"/>
              <a:buChar char="n"/>
            </a:pPr>
            <a:endParaRPr lang="zh-CN" altLang="en-US" sz="1800" dirty="0">
              <a:latin typeface="Huawei Sans" panose="020C0503030203020204" pitchFamily="34" charset="0"/>
              <a:cs typeface="Huawei Sans" panose="020C0503030203020204" pitchFamily="34" charset="0"/>
              <a:sym typeface="+mn-lt"/>
            </a:endParaRPr>
          </a:p>
        </p:txBody>
      </p:sp>
      <p:grpSp>
        <p:nvGrpSpPr>
          <p:cNvPr id="130" name="组合 62"/>
          <p:cNvGrpSpPr>
            <a:grpSpLocks/>
          </p:cNvGrpSpPr>
          <p:nvPr/>
        </p:nvGrpSpPr>
        <p:grpSpPr bwMode="auto">
          <a:xfrm>
            <a:off x="4810019" y="2312628"/>
            <a:ext cx="1867819" cy="922337"/>
            <a:chOff x="-465079" y="1581312"/>
            <a:chExt cx="2243253" cy="987636"/>
          </a:xfrm>
        </p:grpSpPr>
        <p:sp>
          <p:nvSpPr>
            <p:cNvPr id="134" name="矩形 133"/>
            <p:cNvSpPr/>
            <p:nvPr/>
          </p:nvSpPr>
          <p:spPr bwMode="auto">
            <a:xfrm>
              <a:off x="900092" y="1581312"/>
              <a:ext cx="463302" cy="987636"/>
            </a:xfrm>
            <a:prstGeom prst="rect">
              <a:avLst/>
            </a:prstGeom>
            <a:noFill/>
          </p:spPr>
          <p:txBody>
            <a:bodyPr>
              <a:spAutoFit/>
            </a:bodyPr>
            <a:lstStyle/>
            <a:p>
              <a:pPr algn="ctr">
                <a:defRPr/>
              </a:pPr>
              <a:endParaRPr lang="zh-CN" alt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uawei Sans" panose="020C0503030203020204" pitchFamily="34" charset="0"/>
                <a:cs typeface="Huawei Sans" panose="020C0503030203020204" pitchFamily="34" charset="0"/>
                <a:sym typeface="+mn-lt"/>
              </a:endParaRPr>
            </a:p>
          </p:txBody>
        </p:sp>
        <p:sp>
          <p:nvSpPr>
            <p:cNvPr id="132" name="TextBox 64"/>
            <p:cNvSpPr txBox="1">
              <a:spLocks noChangeArrowheads="1"/>
            </p:cNvSpPr>
            <p:nvPr/>
          </p:nvSpPr>
          <p:spPr bwMode="auto">
            <a:xfrm>
              <a:off x="-465079" y="2159275"/>
              <a:ext cx="2243253" cy="296610"/>
            </a:xfrm>
            <a:prstGeom prst="rect">
              <a:avLst/>
            </a:prstGeom>
            <a:noFill/>
            <a:ln w="9525">
              <a:noFill/>
              <a:miter lim="800000"/>
              <a:headEnd/>
              <a:tailEnd/>
            </a:ln>
          </p:spPr>
          <p:txBody>
            <a:bodyPr wrap="none">
              <a:spAutoFit/>
            </a:bodyPr>
            <a:lstStyle/>
            <a:p>
              <a:pPr>
                <a:defRPr/>
              </a:pPr>
              <a:r>
                <a:rPr sz="1200" b="1" u="none" dirty="0">
                  <a:solidFill>
                    <a:srgbClr val="FF0000"/>
                  </a:solidFill>
                  <a:latin typeface="Huawei Sans" panose="020C0503030203020204" pitchFamily="34" charset="0"/>
                  <a:cs typeface="Huawei Sans" panose="020C0503030203020204" pitchFamily="34" charset="0"/>
                </a:rPr>
                <a:t>Multipathing software</a:t>
              </a:r>
            </a:p>
          </p:txBody>
        </p:sp>
      </p:grpSp>
      <p:grpSp>
        <p:nvGrpSpPr>
          <p:cNvPr id="135" name="组合 158"/>
          <p:cNvGrpSpPr/>
          <p:nvPr/>
        </p:nvGrpSpPr>
        <p:grpSpPr>
          <a:xfrm>
            <a:off x="5181538" y="3085740"/>
            <a:ext cx="1079500" cy="90488"/>
            <a:chOff x="4140200" y="2870200"/>
            <a:chExt cx="1079500" cy="90488"/>
          </a:xfrm>
        </p:grpSpPr>
        <p:sp>
          <p:nvSpPr>
            <p:cNvPr id="136" name="矩形 135"/>
            <p:cNvSpPr/>
            <p:nvPr/>
          </p:nvSpPr>
          <p:spPr bwMode="auto">
            <a:xfrm>
              <a:off x="4140200" y="2870200"/>
              <a:ext cx="90488" cy="90488"/>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dirty="0">
                <a:latin typeface="Huawei Sans" panose="020C0503030203020204" pitchFamily="34" charset="0"/>
                <a:cs typeface="Huawei Sans" panose="020C0503030203020204" pitchFamily="34" charset="0"/>
                <a:sym typeface="+mn-lt"/>
              </a:endParaRPr>
            </a:p>
          </p:txBody>
        </p:sp>
        <p:sp>
          <p:nvSpPr>
            <p:cNvPr id="137" name="矩形 136"/>
            <p:cNvSpPr/>
            <p:nvPr/>
          </p:nvSpPr>
          <p:spPr bwMode="auto">
            <a:xfrm>
              <a:off x="4625975" y="2870200"/>
              <a:ext cx="90488" cy="90488"/>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dirty="0">
                <a:latin typeface="Huawei Sans" panose="020C0503030203020204" pitchFamily="34" charset="0"/>
                <a:cs typeface="Huawei Sans" panose="020C0503030203020204" pitchFamily="34" charset="0"/>
                <a:sym typeface="+mn-lt"/>
              </a:endParaRPr>
            </a:p>
          </p:txBody>
        </p:sp>
        <p:sp>
          <p:nvSpPr>
            <p:cNvPr id="138" name="矩形 137"/>
            <p:cNvSpPr/>
            <p:nvPr/>
          </p:nvSpPr>
          <p:spPr bwMode="auto">
            <a:xfrm>
              <a:off x="5130800" y="2870200"/>
              <a:ext cx="88900" cy="90488"/>
            </a:xfrm>
            <a:prstGeom prst="rect">
              <a:avLst/>
            </a:prstGeom>
            <a:solidFill>
              <a:schemeClr val="accent6">
                <a:lumMod val="75000"/>
              </a:schemeClr>
            </a:solidFill>
            <a:ln>
              <a:noFill/>
            </a:ln>
            <a:effectLst/>
            <a:extLst/>
          </p:spPr>
          <p:txBody>
            <a:bodyPr/>
            <a:lstStyle/>
            <a:p>
              <a:pPr>
                <a:buClr>
                  <a:srgbClr val="CC9900"/>
                </a:buClr>
                <a:buFont typeface="Wingdings" pitchFamily="2" charset="2"/>
                <a:buChar char="n"/>
                <a:defRPr/>
              </a:pPr>
              <a:endParaRPr lang="zh-CN" altLang="en-US" sz="1800" dirty="0">
                <a:latin typeface="Huawei Sans" panose="020C0503030203020204" pitchFamily="34" charset="0"/>
                <a:cs typeface="Huawei Sans" panose="020C0503030203020204" pitchFamily="34" charset="0"/>
                <a:sym typeface="+mn-lt"/>
              </a:endParaRPr>
            </a:p>
          </p:txBody>
        </p:sp>
      </p:grpSp>
      <p:sp>
        <p:nvSpPr>
          <p:cNvPr id="139" name="Text Box 636"/>
          <p:cNvSpPr txBox="1">
            <a:spLocks noChangeArrowheads="1"/>
          </p:cNvSpPr>
          <p:nvPr/>
        </p:nvSpPr>
        <p:spPr bwMode="auto">
          <a:xfrm>
            <a:off x="1150938" y="5615309"/>
            <a:ext cx="1647825" cy="217239"/>
          </a:xfrm>
          <a:prstGeom prst="rect">
            <a:avLst/>
          </a:prstGeom>
          <a:noFill/>
          <a:ln w="12700">
            <a:noFill/>
            <a:miter lim="800000"/>
            <a:headEnd/>
            <a:tailEnd/>
          </a:ln>
        </p:spPr>
        <p:txBody>
          <a:bodyPr lIns="45720" rIns="45720" anchor="ctr">
            <a:spAutoFit/>
          </a:bodyPr>
          <a:lstStyle/>
          <a:p>
            <a:pPr algn="ctr">
              <a:lnSpc>
                <a:spcPct val="60000"/>
              </a:lnSpc>
              <a:spcBef>
                <a:spcPct val="50000"/>
              </a:spcBef>
              <a:defRPr/>
            </a:pPr>
            <a:r>
              <a:rPr sz="1200" u="none" dirty="0">
                <a:latin typeface="Huawei Sans" panose="020C0503030203020204" pitchFamily="34" charset="0"/>
                <a:cs typeface="Huawei Sans" panose="020C0503030203020204" pitchFamily="34" charset="0"/>
              </a:rPr>
              <a:t>Storage system</a:t>
            </a:r>
            <a:endParaRPr lang="en-US" altLang="zh-CN" sz="1200" dirty="0">
              <a:latin typeface="Huawei Sans" panose="020C0503030203020204" pitchFamily="34" charset="0"/>
              <a:cs typeface="Huawei Sans" panose="020C0503030203020204" pitchFamily="34" charset="0"/>
              <a:sym typeface="+mn-lt"/>
            </a:endParaRPr>
          </a:p>
        </p:txBody>
      </p:sp>
      <p:sp>
        <p:nvSpPr>
          <p:cNvPr id="140" name="Text Box 636"/>
          <p:cNvSpPr txBox="1">
            <a:spLocks noChangeArrowheads="1"/>
          </p:cNvSpPr>
          <p:nvPr/>
        </p:nvSpPr>
        <p:spPr bwMode="auto">
          <a:xfrm>
            <a:off x="4812903" y="5615308"/>
            <a:ext cx="1647825" cy="217239"/>
          </a:xfrm>
          <a:prstGeom prst="rect">
            <a:avLst/>
          </a:prstGeom>
          <a:noFill/>
          <a:ln w="12700">
            <a:noFill/>
            <a:miter lim="800000"/>
            <a:headEnd/>
            <a:tailEnd/>
          </a:ln>
        </p:spPr>
        <p:txBody>
          <a:bodyPr lIns="45720" rIns="45720" anchor="ctr">
            <a:spAutoFit/>
          </a:bodyPr>
          <a:lstStyle/>
          <a:p>
            <a:pPr algn="ctr">
              <a:lnSpc>
                <a:spcPct val="60000"/>
              </a:lnSpc>
              <a:spcBef>
                <a:spcPct val="50000"/>
              </a:spcBef>
              <a:defRPr/>
            </a:pPr>
            <a:r>
              <a:rPr sz="1200" u="none" dirty="0">
                <a:latin typeface="Huawei Sans" panose="020C0503030203020204" pitchFamily="34" charset="0"/>
                <a:cs typeface="Huawei Sans" panose="020C0503030203020204" pitchFamily="34" charset="0"/>
              </a:rPr>
              <a:t>Storage system</a:t>
            </a:r>
            <a:endParaRPr lang="en-US" altLang="zh-CN" sz="1200" dirty="0">
              <a:latin typeface="Huawei Sans" panose="020C0503030203020204" pitchFamily="34" charset="0"/>
              <a:cs typeface="Huawei Sans" panose="020C0503030203020204" pitchFamily="34" charset="0"/>
              <a:sym typeface="+mn-lt"/>
            </a:endParaRPr>
          </a:p>
        </p:txBody>
      </p:sp>
      <p:sp>
        <p:nvSpPr>
          <p:cNvPr id="141" name="Text Box 636"/>
          <p:cNvSpPr txBox="1">
            <a:spLocks noChangeArrowheads="1"/>
          </p:cNvSpPr>
          <p:nvPr/>
        </p:nvSpPr>
        <p:spPr bwMode="auto">
          <a:xfrm>
            <a:off x="1187624" y="2273338"/>
            <a:ext cx="1647825" cy="217239"/>
          </a:xfrm>
          <a:prstGeom prst="rect">
            <a:avLst/>
          </a:prstGeom>
          <a:noFill/>
          <a:ln w="12700">
            <a:noFill/>
            <a:miter lim="800000"/>
            <a:headEnd/>
            <a:tailEnd/>
          </a:ln>
        </p:spPr>
        <p:txBody>
          <a:bodyPr lIns="45720" rIns="45720" anchor="ctr">
            <a:spAutoFit/>
          </a:bodyPr>
          <a:lstStyle/>
          <a:p>
            <a:pPr algn="ctr">
              <a:lnSpc>
                <a:spcPct val="60000"/>
              </a:lnSpc>
              <a:spcBef>
                <a:spcPct val="50000"/>
              </a:spcBef>
              <a:defRPr/>
            </a:pPr>
            <a:r>
              <a:rPr sz="1200" u="none">
                <a:latin typeface="Huawei Sans" panose="020C0503030203020204" pitchFamily="34" charset="0"/>
                <a:cs typeface="Huawei Sans" panose="020C0503030203020204" pitchFamily="34" charset="0"/>
              </a:rPr>
              <a:t>Server</a:t>
            </a:r>
            <a:endParaRPr lang="en-US" altLang="zh-CN" sz="1200" dirty="0">
              <a:latin typeface="Huawei Sans" panose="020C0503030203020204" pitchFamily="34" charset="0"/>
              <a:cs typeface="Huawei Sans" panose="020C0503030203020204" pitchFamily="34" charset="0"/>
              <a:sym typeface="+mn-lt"/>
            </a:endParaRPr>
          </a:p>
        </p:txBody>
      </p:sp>
      <p:sp>
        <p:nvSpPr>
          <p:cNvPr id="142" name="Text Box 636"/>
          <p:cNvSpPr txBox="1">
            <a:spLocks noChangeArrowheads="1"/>
          </p:cNvSpPr>
          <p:nvPr/>
        </p:nvSpPr>
        <p:spPr bwMode="auto">
          <a:xfrm>
            <a:off x="4965266" y="2273338"/>
            <a:ext cx="1647825" cy="217239"/>
          </a:xfrm>
          <a:prstGeom prst="rect">
            <a:avLst/>
          </a:prstGeom>
          <a:noFill/>
          <a:ln w="12700">
            <a:noFill/>
            <a:miter lim="800000"/>
            <a:headEnd/>
            <a:tailEnd/>
          </a:ln>
        </p:spPr>
        <p:txBody>
          <a:bodyPr lIns="45720" rIns="45720" anchor="ctr">
            <a:spAutoFit/>
          </a:bodyPr>
          <a:lstStyle/>
          <a:p>
            <a:pPr algn="ctr">
              <a:lnSpc>
                <a:spcPct val="60000"/>
              </a:lnSpc>
              <a:spcBef>
                <a:spcPct val="50000"/>
              </a:spcBef>
              <a:defRPr/>
            </a:pPr>
            <a:r>
              <a:rPr sz="1200" u="none">
                <a:latin typeface="Huawei Sans" panose="020C0503030203020204" pitchFamily="34" charset="0"/>
                <a:cs typeface="Huawei Sans" panose="020C0503030203020204" pitchFamily="34" charset="0"/>
              </a:rPr>
              <a:t>Server</a:t>
            </a:r>
            <a:endParaRPr lang="en-US" altLang="zh-CN" sz="1200" dirty="0">
              <a:latin typeface="Huawei Sans" panose="020C0503030203020204" pitchFamily="34" charset="0"/>
              <a:cs typeface="Huawei Sans" panose="020C0503030203020204" pitchFamily="34" charset="0"/>
              <a:sym typeface="+mn-lt"/>
            </a:endParaRPr>
          </a:p>
        </p:txBody>
      </p:sp>
      <p:sp>
        <p:nvSpPr>
          <p:cNvPr id="143" name="矩形 142"/>
          <p:cNvSpPr/>
          <p:nvPr/>
        </p:nvSpPr>
        <p:spPr bwMode="auto">
          <a:xfrm>
            <a:off x="1438275" y="2672990"/>
            <a:ext cx="90488" cy="88900"/>
          </a:xfrm>
          <a:prstGeom prst="rect">
            <a:avLst/>
          </a:prstGeom>
          <a:solidFill>
            <a:srgbClr val="92D050"/>
          </a:solidFill>
          <a:ln>
            <a:noFill/>
          </a:ln>
          <a:effectLst/>
          <a:extLst/>
        </p:spPr>
        <p:txBody>
          <a:bodyPr/>
          <a:lstStyle/>
          <a:p>
            <a:pPr>
              <a:buClr>
                <a:srgbClr val="CC9900"/>
              </a:buClr>
              <a:buFont typeface="Wingdings" pitchFamily="2" charset="2"/>
              <a:buChar char="n"/>
              <a:defRPr/>
            </a:pPr>
            <a:endParaRPr lang="zh-CN" altLang="en-US" dirty="0">
              <a:latin typeface="Huawei Sans" panose="020C0503030203020204" pitchFamily="34" charset="0"/>
              <a:cs typeface="Huawei Sans" panose="020C0503030203020204" pitchFamily="34" charset="0"/>
              <a:sym typeface="+mn-lt"/>
            </a:endParaRPr>
          </a:p>
        </p:txBody>
      </p:sp>
      <p:sp>
        <p:nvSpPr>
          <p:cNvPr id="144" name="矩形 143"/>
          <p:cNvSpPr/>
          <p:nvPr/>
        </p:nvSpPr>
        <p:spPr bwMode="auto">
          <a:xfrm>
            <a:off x="1366838" y="2815865"/>
            <a:ext cx="88900" cy="90488"/>
          </a:xfrm>
          <a:prstGeom prst="rect">
            <a:avLst/>
          </a:prstGeom>
          <a:solidFill>
            <a:srgbClr val="92D050"/>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145" name="矩形 144"/>
          <p:cNvSpPr/>
          <p:nvPr/>
        </p:nvSpPr>
        <p:spPr bwMode="auto">
          <a:xfrm>
            <a:off x="2446338" y="2644415"/>
            <a:ext cx="90487" cy="90488"/>
          </a:xfrm>
          <a:prstGeom prst="rect">
            <a:avLst/>
          </a:prstGeom>
          <a:solidFill>
            <a:srgbClr val="92D050"/>
          </a:solidFill>
          <a:ln>
            <a:noFill/>
          </a:ln>
          <a:effectLst/>
          <a:extLst/>
        </p:spPr>
        <p:txBody>
          <a:bodyPr/>
          <a:lstStyle/>
          <a:p>
            <a:pPr>
              <a:buClr>
                <a:srgbClr val="CC9900"/>
              </a:buClr>
              <a:buFont typeface="Wingdings" pitchFamily="2" charset="2"/>
              <a:buChar char="n"/>
              <a:defRPr/>
            </a:pPr>
            <a:endParaRPr lang="zh-CN" altLang="en-US" sz="1800" dirty="0">
              <a:latin typeface="Huawei Sans" panose="020C0503030203020204" pitchFamily="34" charset="0"/>
              <a:cs typeface="Huawei Sans" panose="020C0503030203020204" pitchFamily="34" charset="0"/>
              <a:sym typeface="+mn-lt"/>
            </a:endParaRPr>
          </a:p>
        </p:txBody>
      </p:sp>
      <p:sp>
        <p:nvSpPr>
          <p:cNvPr id="146" name="矩形 145"/>
          <p:cNvSpPr/>
          <p:nvPr/>
        </p:nvSpPr>
        <p:spPr bwMode="auto">
          <a:xfrm>
            <a:off x="2598738" y="2653940"/>
            <a:ext cx="90487" cy="90488"/>
          </a:xfrm>
          <a:prstGeom prst="rect">
            <a:avLst/>
          </a:prstGeom>
          <a:solidFill>
            <a:srgbClr val="92D050"/>
          </a:solidFill>
          <a:ln>
            <a:no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147" name="爆炸形 1 146"/>
          <p:cNvSpPr/>
          <p:nvPr/>
        </p:nvSpPr>
        <p:spPr bwMode="auto">
          <a:xfrm>
            <a:off x="2123728" y="3716548"/>
            <a:ext cx="1046485" cy="766192"/>
          </a:xfrm>
          <a:prstGeom prst="irregularSeal1">
            <a:avLst/>
          </a:prstGeom>
          <a:noFill/>
          <a:ln>
            <a:solidFill>
              <a:schemeClr val="bg1">
                <a:lumMod val="50000"/>
              </a:schemeClr>
            </a:solid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148" name="TextBox 270"/>
          <p:cNvSpPr txBox="1"/>
          <p:nvPr/>
        </p:nvSpPr>
        <p:spPr>
          <a:xfrm>
            <a:off x="2176421" y="3812468"/>
            <a:ext cx="920445" cy="461665"/>
          </a:xfrm>
          <a:prstGeom prst="rect">
            <a:avLst/>
          </a:prstGeom>
          <a:noFill/>
        </p:spPr>
        <p:txBody>
          <a:bodyPr wrap="none">
            <a:spAutoFit/>
          </a:bodyPr>
          <a:lstStyle/>
          <a:p>
            <a:pPr algn="ctr">
              <a:defRPr/>
            </a:pPr>
            <a:r>
              <a:rPr sz="1200" u="none" dirty="0">
                <a:solidFill>
                  <a:srgbClr val="FF0000"/>
                </a:solidFill>
                <a:latin typeface="Huawei Sans" panose="020C0503030203020204" pitchFamily="34" charset="0"/>
                <a:cs typeface="Huawei Sans" panose="020C0503030203020204" pitchFamily="34" charset="0"/>
              </a:rPr>
              <a:t>Link</a:t>
            </a:r>
            <a:endParaRPr lang="en-US" altLang="zh-CN" sz="1200" dirty="0">
              <a:solidFill>
                <a:srgbClr val="FF0000"/>
              </a:solidFill>
              <a:latin typeface="Huawei Sans" panose="020C0503030203020204" pitchFamily="34" charset="0"/>
              <a:cs typeface="Huawei Sans" panose="020C0503030203020204" pitchFamily="34" charset="0"/>
              <a:sym typeface="+mn-lt"/>
            </a:endParaRPr>
          </a:p>
          <a:p>
            <a:pPr algn="ctr">
              <a:defRPr/>
            </a:pPr>
            <a:r>
              <a:rPr sz="1200" u="none" dirty="0">
                <a:solidFill>
                  <a:srgbClr val="FF0000"/>
                </a:solidFill>
                <a:latin typeface="Huawei Sans" panose="020C0503030203020204" pitchFamily="34" charset="0"/>
                <a:cs typeface="Huawei Sans" panose="020C0503030203020204" pitchFamily="34" charset="0"/>
              </a:rPr>
              <a:t>bottleneck</a:t>
            </a:r>
          </a:p>
        </p:txBody>
      </p:sp>
      <p:sp>
        <p:nvSpPr>
          <p:cNvPr id="149" name="爆炸形 1 148"/>
          <p:cNvSpPr/>
          <p:nvPr/>
        </p:nvSpPr>
        <p:spPr bwMode="auto">
          <a:xfrm>
            <a:off x="6320782" y="3601459"/>
            <a:ext cx="1646926" cy="954087"/>
          </a:xfrm>
          <a:prstGeom prst="irregularSeal1">
            <a:avLst/>
          </a:prstGeom>
          <a:noFill/>
          <a:ln>
            <a:solidFill>
              <a:schemeClr val="bg1">
                <a:lumMod val="50000"/>
              </a:schemeClr>
            </a:solidFill>
          </a:ln>
          <a:effectLst/>
          <a:extLst/>
        </p:spPr>
        <p:txBody>
          <a:bodyPr/>
          <a:lstStyle/>
          <a:p>
            <a:pPr>
              <a:buClr>
                <a:srgbClr val="CC9900"/>
              </a:buClr>
              <a:buFont typeface="Wingdings" pitchFamily="2" charset="2"/>
              <a:buChar char="n"/>
              <a:defRPr/>
            </a:pPr>
            <a:endParaRPr lang="zh-CN" altLang="en-US" sz="1800">
              <a:latin typeface="Huawei Sans" panose="020C0503030203020204" pitchFamily="34" charset="0"/>
              <a:cs typeface="Huawei Sans" panose="020C0503030203020204" pitchFamily="34" charset="0"/>
              <a:sym typeface="+mn-lt"/>
            </a:endParaRPr>
          </a:p>
        </p:txBody>
      </p:sp>
      <p:sp>
        <p:nvSpPr>
          <p:cNvPr id="150" name="TextBox 272"/>
          <p:cNvSpPr txBox="1"/>
          <p:nvPr/>
        </p:nvSpPr>
        <p:spPr>
          <a:xfrm>
            <a:off x="6485310" y="3868378"/>
            <a:ext cx="1366474" cy="482889"/>
          </a:xfrm>
          <a:prstGeom prst="rect">
            <a:avLst/>
          </a:prstGeom>
          <a:noFill/>
        </p:spPr>
        <p:txBody>
          <a:bodyPr wrap="square">
            <a:spAutoFit/>
          </a:bodyPr>
          <a:lstStyle/>
          <a:p>
            <a:pPr algn="ctr">
              <a:lnSpc>
                <a:spcPts val="1000"/>
              </a:lnSpc>
              <a:defRPr/>
            </a:pPr>
            <a:r>
              <a:rPr lang="en-US" sz="1200" dirty="0">
                <a:solidFill>
                  <a:srgbClr val="FF0000"/>
                </a:solidFill>
                <a:latin typeface="Huawei Sans" panose="020C0503030203020204" pitchFamily="34" charset="0"/>
                <a:cs typeface="Huawei Sans" panose="020C0503030203020204" pitchFamily="34" charset="0"/>
              </a:rPr>
              <a:t>Balanced loads and enhanced performance</a:t>
            </a:r>
            <a:endParaRPr sz="1200" u="none" dirty="0">
              <a:solidFill>
                <a:srgbClr val="FF0000"/>
              </a:solidFill>
              <a:latin typeface="Huawei Sans" panose="020C0503030203020204" pitchFamily="34" charset="0"/>
              <a:cs typeface="Huawei Sans" panose="020C0503030203020204" pitchFamily="34" charset="0"/>
            </a:endParaRPr>
          </a:p>
        </p:txBody>
      </p:sp>
      <p:grpSp>
        <p:nvGrpSpPr>
          <p:cNvPr id="151" name="组合 273"/>
          <p:cNvGrpSpPr>
            <a:grpSpLocks/>
          </p:cNvGrpSpPr>
          <p:nvPr/>
        </p:nvGrpSpPr>
        <p:grpSpPr bwMode="auto">
          <a:xfrm>
            <a:off x="8513638" y="1677627"/>
            <a:ext cx="936625" cy="966788"/>
            <a:chOff x="3490920" y="1963733"/>
            <a:chExt cx="1514475" cy="1668464"/>
          </a:xfrm>
        </p:grpSpPr>
        <p:sp>
          <p:nvSpPr>
            <p:cNvPr id="152" name="Oval 33"/>
            <p:cNvSpPr>
              <a:spLocks noChangeArrowheads="1"/>
            </p:cNvSpPr>
            <p:nvPr/>
          </p:nvSpPr>
          <p:spPr bwMode="auto">
            <a:xfrm>
              <a:off x="3492508" y="3301997"/>
              <a:ext cx="1512887" cy="330200"/>
            </a:xfrm>
            <a:prstGeom prst="ellipse">
              <a:avLst/>
            </a:prstGeom>
            <a:gradFill rotWithShape="1">
              <a:gsLst>
                <a:gs pos="0">
                  <a:srgbClr val="000000"/>
                </a:gs>
                <a:gs pos="100000">
                  <a:srgbClr val="C0C0C0">
                    <a:alpha val="0"/>
                  </a:srgbClr>
                </a:gs>
              </a:gsLst>
              <a:path path="shape">
                <a:fillToRect l="50000" t="50000" r="50000" b="50000"/>
              </a:path>
            </a:gradFill>
            <a:ln w="9525">
              <a:noFill/>
              <a:round/>
              <a:headEnd/>
              <a:tailEnd/>
            </a:ln>
          </p:spPr>
          <p:txBody>
            <a:bodyPr wrap="none" anchor="ctr"/>
            <a:lstStyle/>
            <a:p>
              <a:endParaRPr lang="ko-KR" altLang="en-US">
                <a:latin typeface="Huawei Sans" panose="020C0503030203020204" pitchFamily="34" charset="0"/>
                <a:cs typeface="Huawei Sans" panose="020C0503030203020204" pitchFamily="34" charset="0"/>
                <a:sym typeface="+mn-lt"/>
              </a:endParaRPr>
            </a:p>
          </p:txBody>
        </p:sp>
        <p:sp>
          <p:nvSpPr>
            <p:cNvPr id="153" name="Oval 34"/>
            <p:cNvSpPr>
              <a:spLocks noChangeArrowheads="1"/>
            </p:cNvSpPr>
            <p:nvPr/>
          </p:nvSpPr>
          <p:spPr bwMode="auto">
            <a:xfrm>
              <a:off x="3490920" y="1963733"/>
              <a:ext cx="1511907" cy="1512302"/>
            </a:xfrm>
            <a:prstGeom prst="ellipse">
              <a:avLst/>
            </a:prstGeom>
            <a:gradFill rotWithShape="1">
              <a:gsLst>
                <a:gs pos="0">
                  <a:srgbClr val="C0C0C0">
                    <a:gamma/>
                    <a:tint val="54118"/>
                    <a:invGamma/>
                  </a:srgbClr>
                </a:gs>
                <a:gs pos="100000">
                  <a:schemeClr val="bg1">
                    <a:lumMod val="75000"/>
                  </a:schemeClr>
                </a:gs>
              </a:gsLst>
              <a:lin ang="5400000" scaled="1"/>
            </a:gradFill>
            <a:ln w="9525">
              <a:noFill/>
              <a:round/>
              <a:headEnd/>
              <a:tailEnd/>
            </a:ln>
            <a:effectLst/>
          </p:spPr>
          <p:txBody>
            <a:bodyPr wrap="none" anchor="ctr"/>
            <a:lstStyle/>
            <a:p>
              <a:pPr>
                <a:defRPr/>
              </a:pPr>
              <a:endParaRPr lang="ko-KR" altLang="en-US">
                <a:latin typeface="Huawei Sans" panose="020C0503030203020204" pitchFamily="34" charset="0"/>
                <a:cs typeface="Huawei Sans" panose="020C0503030203020204" pitchFamily="34" charset="0"/>
                <a:sym typeface="+mn-lt"/>
              </a:endParaRPr>
            </a:p>
          </p:txBody>
        </p:sp>
        <p:sp>
          <p:nvSpPr>
            <p:cNvPr id="154" name="Oval 35"/>
            <p:cNvSpPr>
              <a:spLocks noChangeArrowheads="1"/>
            </p:cNvSpPr>
            <p:nvPr/>
          </p:nvSpPr>
          <p:spPr bwMode="auto">
            <a:xfrm>
              <a:off x="3706821" y="1963733"/>
              <a:ext cx="1081088" cy="1008063"/>
            </a:xfrm>
            <a:prstGeom prst="ellipse">
              <a:avLst/>
            </a:prstGeom>
            <a:gradFill rotWithShape="1">
              <a:gsLst>
                <a:gs pos="0">
                  <a:srgbClr val="EAEAEA"/>
                </a:gs>
                <a:gs pos="100000">
                  <a:srgbClr val="C0C0C0">
                    <a:alpha val="20000"/>
                  </a:srgbClr>
                </a:gs>
              </a:gsLst>
              <a:lin ang="5400000" scaled="1"/>
            </a:gradFill>
            <a:ln w="9525">
              <a:noFill/>
              <a:round/>
              <a:headEnd/>
              <a:tailEnd/>
            </a:ln>
          </p:spPr>
          <p:txBody>
            <a:bodyPr wrap="none" anchor="ctr"/>
            <a:lstStyle/>
            <a:p>
              <a:endParaRPr lang="ko-KR" altLang="en-US">
                <a:latin typeface="Huawei Sans" panose="020C0503030203020204" pitchFamily="34" charset="0"/>
                <a:cs typeface="Huawei Sans" panose="020C0503030203020204" pitchFamily="34" charset="0"/>
                <a:sym typeface="+mn-lt"/>
              </a:endParaRPr>
            </a:p>
          </p:txBody>
        </p:sp>
      </p:grpSp>
      <p:sp>
        <p:nvSpPr>
          <p:cNvPr id="155" name="Line 56"/>
          <p:cNvSpPr>
            <a:spLocks noChangeShapeType="1"/>
          </p:cNvSpPr>
          <p:nvPr/>
        </p:nvSpPr>
        <p:spPr bwMode="auto">
          <a:xfrm>
            <a:off x="9720179" y="2261182"/>
            <a:ext cx="1282596" cy="2458"/>
          </a:xfrm>
          <a:prstGeom prst="line">
            <a:avLst/>
          </a:prstGeom>
          <a:noFill/>
          <a:ln w="19050">
            <a:solidFill>
              <a:schemeClr val="bg1">
                <a:lumMod val="50000"/>
              </a:schemeClr>
            </a:solidFill>
            <a:prstDash val="sysDot"/>
            <a:round/>
            <a:headEnd/>
            <a:tailEnd/>
          </a:ln>
          <a:effectLst/>
        </p:spPr>
        <p:txBody>
          <a:bodyPr/>
          <a:lstStyle/>
          <a:p>
            <a:pPr>
              <a:defRPr/>
            </a:pPr>
            <a:endParaRPr lang="ko-KR" altLang="en-US">
              <a:latin typeface="Huawei Sans" panose="020C0503030203020204" pitchFamily="34" charset="0"/>
              <a:cs typeface="Huawei Sans" panose="020C0503030203020204" pitchFamily="34" charset="0"/>
              <a:sym typeface="+mn-lt"/>
            </a:endParaRPr>
          </a:p>
        </p:txBody>
      </p:sp>
      <p:sp>
        <p:nvSpPr>
          <p:cNvPr id="156" name="TextBox 278"/>
          <p:cNvSpPr txBox="1"/>
          <p:nvPr/>
        </p:nvSpPr>
        <p:spPr>
          <a:xfrm>
            <a:off x="8501697" y="1815813"/>
            <a:ext cx="958917" cy="584775"/>
          </a:xfrm>
          <a:prstGeom prst="rect">
            <a:avLst/>
          </a:prstGeom>
          <a:noFill/>
        </p:spPr>
        <p:txBody>
          <a:bodyPr wrap="none">
            <a:spAutoFit/>
          </a:bodyPr>
          <a:lstStyle/>
          <a:p>
            <a:pPr algn="ctr">
              <a:defRPr/>
            </a:pPr>
            <a:r>
              <a:rPr sz="1600" u="none" dirty="0">
                <a:solidFill>
                  <a:srgbClr val="C00000"/>
                </a:solidFill>
                <a:latin typeface="Huawei Sans" panose="020C0503030203020204" pitchFamily="34" charset="0"/>
                <a:cs typeface="Huawei Sans" panose="020C0503030203020204" pitchFamily="34" charset="0"/>
              </a:rPr>
              <a:t>Basic</a:t>
            </a:r>
            <a:endParaRPr lang="en-US" altLang="zh-CN" sz="1600" dirty="0">
              <a:solidFill>
                <a:srgbClr val="C00000"/>
              </a:solidFill>
              <a:latin typeface="Huawei Sans" panose="020C0503030203020204" pitchFamily="34" charset="0"/>
              <a:cs typeface="Huawei Sans" panose="020C0503030203020204" pitchFamily="34" charset="0"/>
              <a:sym typeface="+mn-lt"/>
            </a:endParaRPr>
          </a:p>
          <a:p>
            <a:pPr algn="ctr">
              <a:defRPr/>
            </a:pPr>
            <a:r>
              <a:rPr sz="1600" u="none" dirty="0">
                <a:solidFill>
                  <a:srgbClr val="C00000"/>
                </a:solidFill>
                <a:latin typeface="Huawei Sans" panose="020C0503030203020204" pitchFamily="34" charset="0"/>
                <a:cs typeface="Huawei Sans" panose="020C0503030203020204" pitchFamily="34" charset="0"/>
              </a:rPr>
              <a:t>function</a:t>
            </a:r>
          </a:p>
        </p:txBody>
      </p:sp>
      <p:sp>
        <p:nvSpPr>
          <p:cNvPr id="157" name="TextBox 279"/>
          <p:cNvSpPr txBox="1">
            <a:spLocks noChangeArrowheads="1"/>
          </p:cNvSpPr>
          <p:nvPr/>
        </p:nvSpPr>
        <p:spPr bwMode="auto">
          <a:xfrm>
            <a:off x="9644946" y="1933391"/>
            <a:ext cx="1428596" cy="307777"/>
          </a:xfrm>
          <a:prstGeom prst="rect">
            <a:avLst/>
          </a:prstGeom>
          <a:noFill/>
          <a:ln w="9525">
            <a:noFill/>
            <a:miter lim="800000"/>
            <a:headEnd/>
            <a:tailEnd/>
          </a:ln>
        </p:spPr>
        <p:txBody>
          <a:bodyPr wrap="none">
            <a:spAutoFit/>
          </a:bodyPr>
          <a:lstStyle/>
          <a:p>
            <a:r>
              <a:rPr sz="1400" u="none" dirty="0">
                <a:latin typeface="Huawei Sans" panose="020C0503030203020204" pitchFamily="34" charset="0"/>
                <a:cs typeface="Huawei Sans" panose="020C0503030203020204" pitchFamily="34" charset="0"/>
              </a:rPr>
              <a:t>Load balancing</a:t>
            </a:r>
          </a:p>
        </p:txBody>
      </p:sp>
      <p:sp>
        <p:nvSpPr>
          <p:cNvPr id="158" name="Rectangle 11"/>
          <p:cNvSpPr>
            <a:spLocks noChangeArrowheads="1"/>
          </p:cNvSpPr>
          <p:nvPr/>
        </p:nvSpPr>
        <p:spPr bwMode="gray">
          <a:xfrm>
            <a:off x="8551013" y="2865759"/>
            <a:ext cx="2821474" cy="418035"/>
          </a:xfrm>
          <a:prstGeom prst="rect">
            <a:avLst/>
          </a:prstGeom>
          <a:solidFill>
            <a:schemeClr val="accent1">
              <a:lumMod val="60000"/>
              <a:lumOff val="40000"/>
            </a:schemeClr>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a:defRPr/>
            </a:pPr>
            <a:r>
              <a:rPr sz="2000" b="1" u="none" dirty="0">
                <a:latin typeface="Huawei Sans" panose="020C0503030203020204" pitchFamily="34" charset="0"/>
                <a:cs typeface="Huawei Sans" panose="020C0503030203020204" pitchFamily="34" charset="0"/>
              </a:rPr>
              <a:t>Load balancing</a:t>
            </a:r>
            <a:endParaRPr lang="en-US" sz="2000" b="1" dirty="0">
              <a:latin typeface="Huawei Sans" panose="020C0503030203020204" pitchFamily="34" charset="0"/>
              <a:cs typeface="Huawei Sans" panose="020C0503030203020204" pitchFamily="34" charset="0"/>
              <a:sym typeface="+mn-lt"/>
            </a:endParaRPr>
          </a:p>
        </p:txBody>
      </p:sp>
      <p:sp>
        <p:nvSpPr>
          <p:cNvPr id="159" name="Rectangle 5"/>
          <p:cNvSpPr>
            <a:spLocks noChangeArrowheads="1"/>
          </p:cNvSpPr>
          <p:nvPr/>
        </p:nvSpPr>
        <p:spPr bwMode="gray">
          <a:xfrm>
            <a:off x="8554449" y="3288999"/>
            <a:ext cx="2821475" cy="2589053"/>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80000" tIns="216000" rIns="144000" bIns="72000"/>
          <a:lstStyle/>
          <a:p>
            <a:pPr>
              <a:buClr>
                <a:srgbClr val="292929"/>
              </a:buClr>
              <a:buSzPts val="1600"/>
              <a:buFont typeface="Wingdings" pitchFamily="2" charset="2"/>
              <a:buChar char="§"/>
              <a:defRPr/>
            </a:pPr>
            <a:endParaRPr lang="en-US" sz="1800" dirty="0">
              <a:latin typeface="Huawei Sans" panose="020C0503030203020204" pitchFamily="34" charset="0"/>
              <a:cs typeface="Huawei Sans" panose="020C0503030203020204" pitchFamily="34" charset="0"/>
              <a:sym typeface="+mn-lt"/>
            </a:endParaRPr>
          </a:p>
        </p:txBody>
      </p:sp>
      <p:sp>
        <p:nvSpPr>
          <p:cNvPr id="160" name="AutoShape 18"/>
          <p:cNvSpPr>
            <a:spLocks noChangeArrowheads="1"/>
          </p:cNvSpPr>
          <p:nvPr/>
        </p:nvSpPr>
        <p:spPr bwMode="auto">
          <a:xfrm>
            <a:off x="7822611" y="3748502"/>
            <a:ext cx="373063" cy="439737"/>
          </a:xfrm>
          <a:prstGeom prst="rightArrow">
            <a:avLst>
              <a:gd name="adj1" fmla="val 50111"/>
              <a:gd name="adj2" fmla="val 63157"/>
            </a:avLst>
          </a:prstGeom>
          <a:gradFill rotWithShape="1">
            <a:gsLst>
              <a:gs pos="0">
                <a:srgbClr val="E9E9E9"/>
              </a:gs>
              <a:gs pos="100000">
                <a:srgbClr val="B2B2B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a:defRPr/>
            </a:pPr>
            <a:endParaRPr lang="en-US" sz="1800">
              <a:latin typeface="Huawei Sans" panose="020C0503030203020204" pitchFamily="34" charset="0"/>
              <a:cs typeface="Huawei Sans" panose="020C0503030203020204" pitchFamily="34" charset="0"/>
              <a:sym typeface="+mn-lt"/>
            </a:endParaRPr>
          </a:p>
        </p:txBody>
      </p:sp>
      <p:sp>
        <p:nvSpPr>
          <p:cNvPr id="162" name="AutoShape 18"/>
          <p:cNvSpPr>
            <a:spLocks noChangeArrowheads="1"/>
          </p:cNvSpPr>
          <p:nvPr/>
        </p:nvSpPr>
        <p:spPr bwMode="auto">
          <a:xfrm>
            <a:off x="7908336" y="3851689"/>
            <a:ext cx="374650" cy="438150"/>
          </a:xfrm>
          <a:prstGeom prst="rightArrow">
            <a:avLst>
              <a:gd name="adj1" fmla="val 50111"/>
              <a:gd name="adj2" fmla="val 63157"/>
            </a:avLst>
          </a:prstGeom>
          <a:gradFill rotWithShape="1">
            <a:gsLst>
              <a:gs pos="0">
                <a:srgbClr val="C40505"/>
              </a:gs>
              <a:gs pos="100000">
                <a:srgbClr val="C40505">
                  <a:gamma/>
                  <a:shade val="46275"/>
                  <a:invGamma/>
                </a:srgbClr>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a:defRPr/>
            </a:pPr>
            <a:endParaRPr lang="en-US" sz="1800">
              <a:latin typeface="Huawei Sans" panose="020C0503030203020204" pitchFamily="34" charset="0"/>
              <a:cs typeface="Huawei Sans" panose="020C0503030203020204" pitchFamily="34" charset="0"/>
              <a:sym typeface="+mn-lt"/>
            </a:endParaRPr>
          </a:p>
        </p:txBody>
      </p:sp>
      <p:sp>
        <p:nvSpPr>
          <p:cNvPr id="163" name="矩形 286"/>
          <p:cNvSpPr>
            <a:spLocks noChangeArrowheads="1"/>
          </p:cNvSpPr>
          <p:nvPr/>
        </p:nvSpPr>
        <p:spPr bwMode="auto">
          <a:xfrm>
            <a:off x="8566207" y="3292729"/>
            <a:ext cx="2809717" cy="2246769"/>
          </a:xfrm>
          <a:prstGeom prst="rect">
            <a:avLst/>
          </a:prstGeom>
          <a:noFill/>
          <a:ln w="9525">
            <a:noFill/>
            <a:miter lim="800000"/>
            <a:headEnd/>
            <a:tailEnd/>
          </a:ln>
        </p:spPr>
        <p:txBody>
          <a:bodyPr wrap="square">
            <a:spAutoFit/>
          </a:bodyPr>
          <a:lstStyle/>
          <a:p>
            <a:r>
              <a:rPr sz="1400" u="none" dirty="0">
                <a:latin typeface="Huawei Sans" panose="020C0503030203020204" pitchFamily="34" charset="0"/>
                <a:cs typeface="Huawei Sans" panose="020C0503030203020204" pitchFamily="34" charset="0"/>
              </a:rPr>
              <a:t>Load balancing is another critical function of multipathing software. With load balancing, the system uses the bandwidth of multiple links to improve overall throughput.</a:t>
            </a:r>
            <a:endParaRPr lang="en-US" altLang="zh-CN" sz="1400" dirty="0">
              <a:latin typeface="Huawei Sans" panose="020C0503030203020204" pitchFamily="34" charset="0"/>
              <a:cs typeface="Huawei Sans" panose="020C0503030203020204" pitchFamily="34" charset="0"/>
              <a:sym typeface="+mn-lt"/>
            </a:endParaRPr>
          </a:p>
          <a:p>
            <a:r>
              <a:rPr sz="1400" u="none" dirty="0">
                <a:latin typeface="Huawei Sans" panose="020C0503030203020204" pitchFamily="34" charset="0"/>
                <a:cs typeface="Huawei Sans" panose="020C0503030203020204" pitchFamily="34" charset="0"/>
              </a:rPr>
              <a:t>Common load balancing algorithms include round-robin, minimum queue depth, and minimum task.</a:t>
            </a:r>
            <a:endParaRPr lang="en-US" altLang="zh-CN" sz="1400" dirty="0">
              <a:latin typeface="Huawei Sans" panose="020C0503030203020204" pitchFamily="34" charset="0"/>
              <a:cs typeface="Huawei Sans" panose="020C0503030203020204" pitchFamily="34" charset="0"/>
              <a:sym typeface="+mn-lt"/>
            </a:endParaRPr>
          </a:p>
        </p:txBody>
      </p:sp>
      <p:grpSp>
        <p:nvGrpSpPr>
          <p:cNvPr id="164" name="组合 287"/>
          <p:cNvGrpSpPr>
            <a:grpSpLocks/>
          </p:cNvGrpSpPr>
          <p:nvPr/>
        </p:nvGrpSpPr>
        <p:grpSpPr bwMode="auto">
          <a:xfrm>
            <a:off x="666724" y="1869695"/>
            <a:ext cx="2801990" cy="350837"/>
            <a:chOff x="514147" y="699542"/>
            <a:chExt cx="2802540" cy="351023"/>
          </a:xfrm>
          <a:solidFill>
            <a:schemeClr val="accent1">
              <a:lumMod val="20000"/>
              <a:lumOff val="80000"/>
            </a:schemeClr>
          </a:solidFill>
        </p:grpSpPr>
        <p:sp>
          <p:nvSpPr>
            <p:cNvPr id="165" name="Rectangle 3"/>
            <p:cNvSpPr>
              <a:spLocks noChangeArrowheads="1"/>
            </p:cNvSpPr>
            <p:nvPr/>
          </p:nvSpPr>
          <p:spPr bwMode="auto">
            <a:xfrm>
              <a:off x="514147" y="699542"/>
              <a:ext cx="2802540" cy="287489"/>
            </a:xfrm>
            <a:prstGeom prst="rect">
              <a:avLst/>
            </a:prstGeom>
            <a:grpFill/>
            <a:ln w="36000">
              <a:solidFill>
                <a:srgbClr val="61BBFF"/>
              </a:solidFill>
              <a:round/>
              <a:headEnd/>
              <a:tailEnd/>
            </a:ln>
            <a:effectLst/>
            <a:extLst/>
          </p:spPr>
          <p:txBody>
            <a:bodyPr lIns="108000" tIns="82404" rIns="108000" bIns="63000" anchor="ctr"/>
            <a:lstStyle/>
            <a:p>
              <a:pPr algn="ctr">
                <a:defRPr/>
              </a:pPr>
              <a:r>
                <a:rPr sz="1400" u="none" dirty="0">
                  <a:latin typeface="Huawei Sans" panose="020C0503030203020204" pitchFamily="34" charset="0"/>
                  <a:cs typeface="Huawei Sans" panose="020C0503030203020204" pitchFamily="34" charset="0"/>
                </a:rPr>
                <a:t>Without multipathing software</a:t>
              </a:r>
              <a:endParaRPr lang="en-US" sz="1400" dirty="0">
                <a:latin typeface="Huawei Sans" panose="020C0503030203020204" pitchFamily="34" charset="0"/>
                <a:cs typeface="Huawei Sans" panose="020C0503030203020204" pitchFamily="34" charset="0"/>
                <a:sym typeface="+mn-lt"/>
              </a:endParaRPr>
            </a:p>
          </p:txBody>
        </p:sp>
        <p:sp>
          <p:nvSpPr>
            <p:cNvPr id="166" name="AutoShape 4"/>
            <p:cNvSpPr>
              <a:spLocks noChangeArrowheads="1"/>
            </p:cNvSpPr>
            <p:nvPr/>
          </p:nvSpPr>
          <p:spPr bwMode="auto">
            <a:xfrm>
              <a:off x="539552" y="987290"/>
              <a:ext cx="2413474" cy="63275"/>
            </a:xfrm>
            <a:custGeom>
              <a:avLst/>
              <a:gdLst>
                <a:gd name="T0" fmla="*/ 2147483647 w 21600"/>
                <a:gd name="T1" fmla="*/ 39242 h 21600"/>
                <a:gd name="T2" fmla="*/ 2147483647 w 21600"/>
                <a:gd name="T3" fmla="*/ 77705 h 21600"/>
                <a:gd name="T4" fmla="*/ 2147483647 w 21600"/>
                <a:gd name="T5" fmla="*/ 39242 h 21600"/>
                <a:gd name="T6" fmla="*/ 2147483647 w 21600"/>
                <a:gd name="T7" fmla="*/ 0 h 21600"/>
                <a:gd name="T8" fmla="*/ 0 60000 65536"/>
                <a:gd name="T9" fmla="*/ 0 60000 65536"/>
                <a:gd name="T10" fmla="*/ 0 60000 65536"/>
                <a:gd name="T11" fmla="*/ 0 60000 65536"/>
                <a:gd name="T12" fmla="*/ 2751 w 21600"/>
                <a:gd name="T13" fmla="*/ 2571 h 21600"/>
                <a:gd name="T14" fmla="*/ 18849 w 21600"/>
                <a:gd name="T15" fmla="*/ 19029 h 21600"/>
              </a:gdLst>
              <a:ahLst/>
              <a:cxnLst>
                <a:cxn ang="T8">
                  <a:pos x="T0" y="T1"/>
                </a:cxn>
                <a:cxn ang="T9">
                  <a:pos x="T2" y="T3"/>
                </a:cxn>
                <a:cxn ang="T10">
                  <a:pos x="T4" y="T5"/>
                </a:cxn>
                <a:cxn ang="T11">
                  <a:pos x="T6" y="T7"/>
                </a:cxn>
              </a:cxnLst>
              <a:rect l="T12" t="T13" r="T14" b="T15"/>
              <a:pathLst>
                <a:path w="21600" h="21600">
                  <a:moveTo>
                    <a:pt x="0" y="0"/>
                  </a:moveTo>
                  <a:lnTo>
                    <a:pt x="1914" y="21600"/>
                  </a:lnTo>
                  <a:lnTo>
                    <a:pt x="19686" y="21600"/>
                  </a:lnTo>
                  <a:lnTo>
                    <a:pt x="21600" y="0"/>
                  </a:lnTo>
                  <a:lnTo>
                    <a:pt x="0" y="0"/>
                  </a:lnTo>
                  <a:close/>
                </a:path>
              </a:pathLst>
            </a:custGeom>
            <a:grpFill/>
            <a:ln w="9525">
              <a:noFill/>
              <a:round/>
              <a:headEnd/>
              <a:tailEnd/>
            </a:ln>
          </p:spPr>
          <p:txBody>
            <a:bodyPr wrap="none" anchor="ctr"/>
            <a:lstStyle/>
            <a:p>
              <a:endParaRPr lang="zh-CN" altLang="en-US">
                <a:latin typeface="Huawei Sans" panose="020C0503030203020204" pitchFamily="34" charset="0"/>
                <a:cs typeface="Huawei Sans" panose="020C0503030203020204" pitchFamily="34" charset="0"/>
                <a:sym typeface="+mn-lt"/>
              </a:endParaRPr>
            </a:p>
          </p:txBody>
        </p:sp>
      </p:grpSp>
      <p:grpSp>
        <p:nvGrpSpPr>
          <p:cNvPr id="167" name="组合 290"/>
          <p:cNvGrpSpPr>
            <a:grpSpLocks/>
          </p:cNvGrpSpPr>
          <p:nvPr/>
        </p:nvGrpSpPr>
        <p:grpSpPr bwMode="auto">
          <a:xfrm>
            <a:off x="4469868" y="1871303"/>
            <a:ext cx="2573520" cy="360362"/>
            <a:chOff x="440703" y="690012"/>
            <a:chExt cx="2572333" cy="360553"/>
          </a:xfrm>
          <a:solidFill>
            <a:schemeClr val="accent1">
              <a:lumMod val="20000"/>
              <a:lumOff val="80000"/>
            </a:schemeClr>
          </a:solidFill>
        </p:grpSpPr>
        <p:sp>
          <p:nvSpPr>
            <p:cNvPr id="168" name="Rectangle 3"/>
            <p:cNvSpPr>
              <a:spLocks noChangeArrowheads="1"/>
            </p:cNvSpPr>
            <p:nvPr/>
          </p:nvSpPr>
          <p:spPr bwMode="auto">
            <a:xfrm>
              <a:off x="440703" y="690012"/>
              <a:ext cx="2572333" cy="287489"/>
            </a:xfrm>
            <a:prstGeom prst="rect">
              <a:avLst/>
            </a:prstGeom>
            <a:grpFill/>
            <a:ln w="36000">
              <a:solidFill>
                <a:srgbClr val="61BBFF"/>
              </a:solidFill>
              <a:round/>
              <a:headEnd/>
              <a:tailEnd/>
            </a:ln>
            <a:effectLst/>
            <a:extLst/>
          </p:spPr>
          <p:txBody>
            <a:bodyPr lIns="108000" tIns="82404" rIns="108000" bIns="63000" anchor="ctr"/>
            <a:lstStyle/>
            <a:p>
              <a:pPr algn="ctr">
                <a:defRPr/>
              </a:pPr>
              <a:r>
                <a:rPr sz="1400" u="none" dirty="0">
                  <a:latin typeface="Huawei Sans" panose="020C0503030203020204" pitchFamily="34" charset="0"/>
                  <a:cs typeface="Huawei Sans" panose="020C0503030203020204" pitchFamily="34" charset="0"/>
                </a:rPr>
                <a:t>With multipathing software</a:t>
              </a:r>
              <a:endParaRPr lang="en-US" altLang="en-US" sz="1400" dirty="0">
                <a:latin typeface="Huawei Sans" panose="020C0503030203020204" pitchFamily="34" charset="0"/>
                <a:cs typeface="Huawei Sans" panose="020C0503030203020204" pitchFamily="34" charset="0"/>
                <a:sym typeface="+mn-lt"/>
              </a:endParaRPr>
            </a:p>
          </p:txBody>
        </p:sp>
        <p:sp>
          <p:nvSpPr>
            <p:cNvPr id="169" name="AutoShape 4"/>
            <p:cNvSpPr>
              <a:spLocks noChangeArrowheads="1"/>
            </p:cNvSpPr>
            <p:nvPr/>
          </p:nvSpPr>
          <p:spPr bwMode="auto">
            <a:xfrm>
              <a:off x="539552" y="987290"/>
              <a:ext cx="2413474" cy="63275"/>
            </a:xfrm>
            <a:custGeom>
              <a:avLst/>
              <a:gdLst>
                <a:gd name="T0" fmla="*/ 2147483647 w 21600"/>
                <a:gd name="T1" fmla="*/ 39242 h 21600"/>
                <a:gd name="T2" fmla="*/ 2147483647 w 21600"/>
                <a:gd name="T3" fmla="*/ 77705 h 21600"/>
                <a:gd name="T4" fmla="*/ 2147483647 w 21600"/>
                <a:gd name="T5" fmla="*/ 39242 h 21600"/>
                <a:gd name="T6" fmla="*/ 2147483647 w 21600"/>
                <a:gd name="T7" fmla="*/ 0 h 21600"/>
                <a:gd name="T8" fmla="*/ 0 60000 65536"/>
                <a:gd name="T9" fmla="*/ 0 60000 65536"/>
                <a:gd name="T10" fmla="*/ 0 60000 65536"/>
                <a:gd name="T11" fmla="*/ 0 60000 65536"/>
                <a:gd name="T12" fmla="*/ 2751 w 21600"/>
                <a:gd name="T13" fmla="*/ 2571 h 21600"/>
                <a:gd name="T14" fmla="*/ 18849 w 21600"/>
                <a:gd name="T15" fmla="*/ 19029 h 21600"/>
              </a:gdLst>
              <a:ahLst/>
              <a:cxnLst>
                <a:cxn ang="T8">
                  <a:pos x="T0" y="T1"/>
                </a:cxn>
                <a:cxn ang="T9">
                  <a:pos x="T2" y="T3"/>
                </a:cxn>
                <a:cxn ang="T10">
                  <a:pos x="T4" y="T5"/>
                </a:cxn>
                <a:cxn ang="T11">
                  <a:pos x="T6" y="T7"/>
                </a:cxn>
              </a:cxnLst>
              <a:rect l="T12" t="T13" r="T14" b="T15"/>
              <a:pathLst>
                <a:path w="21600" h="21600">
                  <a:moveTo>
                    <a:pt x="0" y="0"/>
                  </a:moveTo>
                  <a:lnTo>
                    <a:pt x="1914" y="21600"/>
                  </a:lnTo>
                  <a:lnTo>
                    <a:pt x="19686" y="21600"/>
                  </a:lnTo>
                  <a:lnTo>
                    <a:pt x="21600" y="0"/>
                  </a:lnTo>
                  <a:lnTo>
                    <a:pt x="0" y="0"/>
                  </a:lnTo>
                  <a:close/>
                </a:path>
              </a:pathLst>
            </a:custGeom>
            <a:grpFill/>
            <a:ln w="9525">
              <a:noFill/>
              <a:round/>
              <a:headEnd/>
              <a:tailEnd/>
            </a:ln>
          </p:spPr>
          <p:txBody>
            <a:bodyPr wrap="none" anchor="ctr"/>
            <a:lstStyle/>
            <a:p>
              <a:endParaRPr lang="zh-CN" altLang="en-US">
                <a:latin typeface="Huawei Sans" panose="020C0503030203020204" pitchFamily="34" charset="0"/>
                <a:cs typeface="Huawei Sans" panose="020C0503030203020204" pitchFamily="34" charset="0"/>
                <a:sym typeface="+mn-lt"/>
              </a:endParaRPr>
            </a:p>
          </p:txBody>
        </p:sp>
      </p:grpSp>
      <p:sp>
        <p:nvSpPr>
          <p:cNvPr id="170" name="应用与数据连接ROMA Connect">
            <a:extLst>
              <a:ext uri="{FF2B5EF4-FFF2-40B4-BE49-F238E27FC236}">
                <a16:creationId xmlns:a16="http://schemas.microsoft.com/office/drawing/2014/main" id="{66EE733D-AC8B-42B5-BD60-314AC78356B8}"/>
              </a:ext>
            </a:extLst>
          </p:cNvPr>
          <p:cNvSpPr/>
          <p:nvPr/>
        </p:nvSpPr>
        <p:spPr>
          <a:xfrm>
            <a:off x="5547215" y="2482155"/>
            <a:ext cx="371741" cy="399909"/>
          </a:xfrm>
          <a:custGeom>
            <a:avLst/>
            <a:gdLst>
              <a:gd name="connsiteX0" fmla="*/ 734725 w 923304"/>
              <a:gd name="connsiteY0" fmla="*/ 825627 h 993266"/>
              <a:gd name="connsiteX1" fmla="*/ 766158 w 923304"/>
              <a:gd name="connsiteY1" fmla="*/ 861441 h 993266"/>
              <a:gd name="connsiteX2" fmla="*/ 666259 w 923304"/>
              <a:gd name="connsiteY2" fmla="*/ 928225 h 993266"/>
              <a:gd name="connsiteX3" fmla="*/ 585299 w 923304"/>
              <a:gd name="connsiteY3" fmla="*/ 955808 h 993266"/>
              <a:gd name="connsiteX4" fmla="*/ 583855 w 923304"/>
              <a:gd name="connsiteY4" fmla="*/ 962958 h 993266"/>
              <a:gd name="connsiteX5" fmla="*/ 538129 w 923304"/>
              <a:gd name="connsiteY5" fmla="*/ 993266 h 993266"/>
              <a:gd name="connsiteX6" fmla="*/ 488504 w 923304"/>
              <a:gd name="connsiteY6" fmla="*/ 943641 h 993266"/>
              <a:gd name="connsiteX7" fmla="*/ 538129 w 923304"/>
              <a:gd name="connsiteY7" fmla="*/ 894016 h 993266"/>
              <a:gd name="connsiteX8" fmla="*/ 573220 w 923304"/>
              <a:gd name="connsiteY8" fmla="*/ 908551 h 993266"/>
              <a:gd name="connsiteX9" fmla="*/ 574029 w 923304"/>
              <a:gd name="connsiteY9" fmla="*/ 909750 h 993266"/>
              <a:gd name="connsiteX10" fmla="*/ 645087 w 923304"/>
              <a:gd name="connsiteY10" fmla="*/ 885585 h 993266"/>
              <a:gd name="connsiteX11" fmla="*/ 734725 w 923304"/>
              <a:gd name="connsiteY11" fmla="*/ 825627 h 993266"/>
              <a:gd name="connsiteX12" fmla="*/ 188942 w 923304"/>
              <a:gd name="connsiteY12" fmla="*/ 825627 h 993266"/>
              <a:gd name="connsiteX13" fmla="*/ 278768 w 923304"/>
              <a:gd name="connsiteY13" fmla="*/ 885616 h 993266"/>
              <a:gd name="connsiteX14" fmla="*/ 349617 w 923304"/>
              <a:gd name="connsiteY14" fmla="*/ 909643 h 993266"/>
              <a:gd name="connsiteX15" fmla="*/ 350353 w 923304"/>
              <a:gd name="connsiteY15" fmla="*/ 908551 h 993266"/>
              <a:gd name="connsiteX16" fmla="*/ 385443 w 923304"/>
              <a:gd name="connsiteY16" fmla="*/ 894016 h 993266"/>
              <a:gd name="connsiteX17" fmla="*/ 435068 w 923304"/>
              <a:gd name="connsiteY17" fmla="*/ 943641 h 993266"/>
              <a:gd name="connsiteX18" fmla="*/ 385443 w 923304"/>
              <a:gd name="connsiteY18" fmla="*/ 993266 h 993266"/>
              <a:gd name="connsiteX19" fmla="*/ 339718 w 923304"/>
              <a:gd name="connsiteY19" fmla="*/ 962958 h 993266"/>
              <a:gd name="connsiteX20" fmla="*/ 338246 w 923304"/>
              <a:gd name="connsiteY20" fmla="*/ 955666 h 993266"/>
              <a:gd name="connsiteX21" fmla="*/ 257632 w 923304"/>
              <a:gd name="connsiteY21" fmla="*/ 928274 h 993266"/>
              <a:gd name="connsiteX22" fmla="*/ 157605 w 923304"/>
              <a:gd name="connsiteY22" fmla="*/ 861441 h 993266"/>
              <a:gd name="connsiteX23" fmla="*/ 377823 w 923304"/>
              <a:gd name="connsiteY23" fmla="*/ 638651 h 993266"/>
              <a:gd name="connsiteX24" fmla="*/ 463548 w 923304"/>
              <a:gd name="connsiteY24" fmla="*/ 688086 h 993266"/>
              <a:gd name="connsiteX25" fmla="*/ 549178 w 923304"/>
              <a:gd name="connsiteY25" fmla="*/ 638651 h 993266"/>
              <a:gd name="connsiteX26" fmla="*/ 568228 w 923304"/>
              <a:gd name="connsiteY26" fmla="*/ 671607 h 993266"/>
              <a:gd name="connsiteX27" fmla="*/ 463548 w 923304"/>
              <a:gd name="connsiteY27" fmla="*/ 732091 h 993266"/>
              <a:gd name="connsiteX28" fmla="*/ 358773 w 923304"/>
              <a:gd name="connsiteY28" fmla="*/ 671703 h 993266"/>
              <a:gd name="connsiteX29" fmla="*/ 632903 w 923304"/>
              <a:gd name="connsiteY29" fmla="*/ 555117 h 993266"/>
              <a:gd name="connsiteX30" fmla="*/ 690053 w 923304"/>
              <a:gd name="connsiteY30" fmla="*/ 612267 h 993266"/>
              <a:gd name="connsiteX31" fmla="*/ 687064 w 923304"/>
              <a:gd name="connsiteY31" fmla="*/ 627072 h 993266"/>
              <a:gd name="connsiteX32" fmla="*/ 783647 w 923304"/>
              <a:gd name="connsiteY32" fmla="*/ 684348 h 993266"/>
              <a:gd name="connsiteX33" fmla="*/ 787143 w 923304"/>
              <a:gd name="connsiteY33" fmla="*/ 679162 h 993266"/>
              <a:gd name="connsiteX34" fmla="*/ 841024 w 923304"/>
              <a:gd name="connsiteY34" fmla="*/ 656844 h 993266"/>
              <a:gd name="connsiteX35" fmla="*/ 917224 w 923304"/>
              <a:gd name="connsiteY35" fmla="*/ 733044 h 993266"/>
              <a:gd name="connsiteX36" fmla="*/ 841024 w 923304"/>
              <a:gd name="connsiteY36" fmla="*/ 809244 h 993266"/>
              <a:gd name="connsiteX37" fmla="*/ 764824 w 923304"/>
              <a:gd name="connsiteY37" fmla="*/ 733044 h 993266"/>
              <a:gd name="connsiteX38" fmla="*/ 767632 w 923304"/>
              <a:gd name="connsiteY38" fmla="*/ 719139 h 993266"/>
              <a:gd name="connsiteX39" fmla="*/ 665006 w 923304"/>
              <a:gd name="connsiteY39" fmla="*/ 658280 h 993266"/>
              <a:gd name="connsiteX40" fmla="*/ 655149 w 923304"/>
              <a:gd name="connsiteY40" fmla="*/ 664926 h 993266"/>
              <a:gd name="connsiteX41" fmla="*/ 632903 w 923304"/>
              <a:gd name="connsiteY41" fmla="*/ 669417 h 993266"/>
              <a:gd name="connsiteX42" fmla="*/ 575753 w 923304"/>
              <a:gd name="connsiteY42" fmla="*/ 612267 h 993266"/>
              <a:gd name="connsiteX43" fmla="*/ 632903 w 923304"/>
              <a:gd name="connsiteY43" fmla="*/ 555117 h 993266"/>
              <a:gd name="connsiteX44" fmla="*/ 294098 w 923304"/>
              <a:gd name="connsiteY44" fmla="*/ 555117 h 993266"/>
              <a:gd name="connsiteX45" fmla="*/ 351248 w 923304"/>
              <a:gd name="connsiteY45" fmla="*/ 612267 h 993266"/>
              <a:gd name="connsiteX46" fmla="*/ 294098 w 923304"/>
              <a:gd name="connsiteY46" fmla="*/ 669417 h 993266"/>
              <a:gd name="connsiteX47" fmla="*/ 271852 w 923304"/>
              <a:gd name="connsiteY47" fmla="*/ 664926 h 993266"/>
              <a:gd name="connsiteX48" fmla="*/ 257006 w 923304"/>
              <a:gd name="connsiteY48" fmla="*/ 654916 h 993266"/>
              <a:gd name="connsiteX49" fmla="*/ 154810 w 923304"/>
              <a:gd name="connsiteY49" fmla="*/ 713539 h 993266"/>
              <a:gd name="connsiteX50" fmla="*/ 158748 w 923304"/>
              <a:gd name="connsiteY50" fmla="*/ 733044 h 993266"/>
              <a:gd name="connsiteX51" fmla="*/ 82548 w 923304"/>
              <a:gd name="connsiteY51" fmla="*/ 809244 h 993266"/>
              <a:gd name="connsiteX52" fmla="*/ 6348 w 923304"/>
              <a:gd name="connsiteY52" fmla="*/ 733044 h 993266"/>
              <a:gd name="connsiteX53" fmla="*/ 82548 w 923304"/>
              <a:gd name="connsiteY53" fmla="*/ 656844 h 993266"/>
              <a:gd name="connsiteX54" fmla="*/ 136429 w 923304"/>
              <a:gd name="connsiteY54" fmla="*/ 679162 h 993266"/>
              <a:gd name="connsiteX55" fmla="*/ 136914 w 923304"/>
              <a:gd name="connsiteY55" fmla="*/ 679881 h 993266"/>
              <a:gd name="connsiteX56" fmla="*/ 238799 w 923304"/>
              <a:gd name="connsiteY56" fmla="*/ 621437 h 993266"/>
              <a:gd name="connsiteX57" fmla="*/ 236948 w 923304"/>
              <a:gd name="connsiteY57" fmla="*/ 612267 h 993266"/>
              <a:gd name="connsiteX58" fmla="*/ 294098 w 923304"/>
              <a:gd name="connsiteY58" fmla="*/ 555117 h 993266"/>
              <a:gd name="connsiteX59" fmla="*/ 547273 w 923304"/>
              <a:gd name="connsiteY59" fmla="*/ 345186 h 993266"/>
              <a:gd name="connsiteX60" fmla="*/ 651953 w 923304"/>
              <a:gd name="connsiteY60" fmla="*/ 405670 h 993266"/>
              <a:gd name="connsiteX61" fmla="*/ 651953 w 923304"/>
              <a:gd name="connsiteY61" fmla="*/ 526542 h 993266"/>
              <a:gd name="connsiteX62" fmla="*/ 613853 w 923304"/>
              <a:gd name="connsiteY62" fmla="*/ 526542 h 993266"/>
              <a:gd name="connsiteX63" fmla="*/ 613853 w 923304"/>
              <a:gd name="connsiteY63" fmla="*/ 427673 h 993266"/>
              <a:gd name="connsiteX64" fmla="*/ 528223 w 923304"/>
              <a:gd name="connsiteY64" fmla="*/ 378238 h 993266"/>
              <a:gd name="connsiteX65" fmla="*/ 379823 w 923304"/>
              <a:gd name="connsiteY65" fmla="*/ 345186 h 993266"/>
              <a:gd name="connsiteX66" fmla="*/ 398873 w 923304"/>
              <a:gd name="connsiteY66" fmla="*/ 378142 h 993266"/>
              <a:gd name="connsiteX67" fmla="*/ 313148 w 923304"/>
              <a:gd name="connsiteY67" fmla="*/ 427673 h 993266"/>
              <a:gd name="connsiteX68" fmla="*/ 313148 w 923304"/>
              <a:gd name="connsiteY68" fmla="*/ 526542 h 993266"/>
              <a:gd name="connsiteX69" fmla="*/ 275048 w 923304"/>
              <a:gd name="connsiteY69" fmla="*/ 526542 h 993266"/>
              <a:gd name="connsiteX70" fmla="*/ 275048 w 923304"/>
              <a:gd name="connsiteY70" fmla="*/ 405670 h 993266"/>
              <a:gd name="connsiteX71" fmla="*/ 610518 w 923304"/>
              <a:gd name="connsiteY71" fmla="*/ 76866 h 993266"/>
              <a:gd name="connsiteX72" fmla="*/ 914461 w 923304"/>
              <a:gd name="connsiteY72" fmla="*/ 603884 h 993266"/>
              <a:gd name="connsiteX73" fmla="*/ 867789 w 923304"/>
              <a:gd name="connsiteY73" fmla="*/ 594359 h 993266"/>
              <a:gd name="connsiteX74" fmla="*/ 876361 w 923304"/>
              <a:gd name="connsiteY74" fmla="*/ 514349 h 993266"/>
              <a:gd name="connsiteX75" fmla="*/ 595183 w 923304"/>
              <a:gd name="connsiteY75" fmla="*/ 122015 h 993266"/>
              <a:gd name="connsiteX76" fmla="*/ 313054 w 923304"/>
              <a:gd name="connsiteY76" fmla="*/ 76866 h 993266"/>
              <a:gd name="connsiteX77" fmla="*/ 328389 w 923304"/>
              <a:gd name="connsiteY77" fmla="*/ 122014 h 993266"/>
              <a:gd name="connsiteX78" fmla="*/ 47687 w 923304"/>
              <a:gd name="connsiteY78" fmla="*/ 514349 h 993266"/>
              <a:gd name="connsiteX79" fmla="*/ 55498 w 923304"/>
              <a:gd name="connsiteY79" fmla="*/ 594931 h 993266"/>
              <a:gd name="connsiteX80" fmla="*/ 8825 w 923304"/>
              <a:gd name="connsiteY80" fmla="*/ 603884 h 993266"/>
              <a:gd name="connsiteX81" fmla="*/ 313054 w 923304"/>
              <a:gd name="connsiteY81" fmla="*/ 76866 h 993266"/>
              <a:gd name="connsiteX82" fmla="*/ 461738 w 923304"/>
              <a:gd name="connsiteY82" fmla="*/ 0 h 993266"/>
              <a:gd name="connsiteX83" fmla="*/ 537938 w 923304"/>
              <a:gd name="connsiteY83" fmla="*/ 76200 h 993266"/>
              <a:gd name="connsiteX84" fmla="*/ 491399 w 923304"/>
              <a:gd name="connsiteY84" fmla="*/ 146412 h 993266"/>
              <a:gd name="connsiteX85" fmla="*/ 480546 w 923304"/>
              <a:gd name="connsiteY85" fmla="*/ 148603 h 993266"/>
              <a:gd name="connsiteX86" fmla="*/ 481954 w 923304"/>
              <a:gd name="connsiteY86" fmla="*/ 265482 h 993266"/>
              <a:gd name="connsiteX87" fmla="*/ 485699 w 923304"/>
              <a:gd name="connsiteY87" fmla="*/ 266238 h 993266"/>
              <a:gd name="connsiteX88" fmla="*/ 520603 w 923304"/>
              <a:gd name="connsiteY88" fmla="*/ 318897 h 993266"/>
              <a:gd name="connsiteX89" fmla="*/ 463453 w 923304"/>
              <a:gd name="connsiteY89" fmla="*/ 376047 h 993266"/>
              <a:gd name="connsiteX90" fmla="*/ 406303 w 923304"/>
              <a:gd name="connsiteY90" fmla="*/ 318897 h 993266"/>
              <a:gd name="connsiteX91" fmla="*/ 441208 w 923304"/>
              <a:gd name="connsiteY91" fmla="*/ 266238 h 993266"/>
              <a:gd name="connsiteX92" fmla="*/ 443853 w 923304"/>
              <a:gd name="connsiteY92" fmla="*/ 265704 h 993266"/>
              <a:gd name="connsiteX93" fmla="*/ 442442 w 923304"/>
              <a:gd name="connsiteY93" fmla="*/ 148504 h 993266"/>
              <a:gd name="connsiteX94" fmla="*/ 432078 w 923304"/>
              <a:gd name="connsiteY94" fmla="*/ 146412 h 993266"/>
              <a:gd name="connsiteX95" fmla="*/ 385538 w 923304"/>
              <a:gd name="connsiteY95" fmla="*/ 76200 h 993266"/>
              <a:gd name="connsiteX96" fmla="*/ 461738 w 923304"/>
              <a:gd name="connsiteY96" fmla="*/ 0 h 99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923304" h="993266">
                <a:moveTo>
                  <a:pt x="734725" y="825627"/>
                </a:moveTo>
                <a:lnTo>
                  <a:pt x="766158" y="861441"/>
                </a:lnTo>
                <a:cubicBezTo>
                  <a:pt x="735779" y="888071"/>
                  <a:pt x="702173" y="910484"/>
                  <a:pt x="666259" y="928225"/>
                </a:cubicBezTo>
                <a:lnTo>
                  <a:pt x="585299" y="955808"/>
                </a:lnTo>
                <a:lnTo>
                  <a:pt x="583855" y="962958"/>
                </a:lnTo>
                <a:cubicBezTo>
                  <a:pt x="576322" y="980769"/>
                  <a:pt x="558685" y="993266"/>
                  <a:pt x="538129" y="993266"/>
                </a:cubicBezTo>
                <a:cubicBezTo>
                  <a:pt x="510722" y="993266"/>
                  <a:pt x="488504" y="971049"/>
                  <a:pt x="488504" y="943641"/>
                </a:cubicBezTo>
                <a:cubicBezTo>
                  <a:pt x="488504" y="916234"/>
                  <a:pt x="510722" y="894016"/>
                  <a:pt x="538129" y="894016"/>
                </a:cubicBezTo>
                <a:cubicBezTo>
                  <a:pt x="551833" y="894016"/>
                  <a:pt x="564240" y="899571"/>
                  <a:pt x="573220" y="908551"/>
                </a:cubicBezTo>
                <a:lnTo>
                  <a:pt x="574029" y="909750"/>
                </a:lnTo>
                <a:lnTo>
                  <a:pt x="645087" y="885585"/>
                </a:lnTo>
                <a:cubicBezTo>
                  <a:pt x="677320" y="869669"/>
                  <a:pt x="707477" y="849546"/>
                  <a:pt x="734725" y="825627"/>
                </a:cubicBezTo>
                <a:close/>
                <a:moveTo>
                  <a:pt x="188942" y="825627"/>
                </a:moveTo>
                <a:cubicBezTo>
                  <a:pt x="216251" y="849566"/>
                  <a:pt x="246470" y="869699"/>
                  <a:pt x="278768" y="885616"/>
                </a:cubicBezTo>
                <a:lnTo>
                  <a:pt x="349617" y="909643"/>
                </a:lnTo>
                <a:lnTo>
                  <a:pt x="350353" y="908551"/>
                </a:lnTo>
                <a:cubicBezTo>
                  <a:pt x="359334" y="899571"/>
                  <a:pt x="371740" y="894016"/>
                  <a:pt x="385443" y="894016"/>
                </a:cubicBezTo>
                <a:cubicBezTo>
                  <a:pt x="412851" y="894016"/>
                  <a:pt x="435068" y="916234"/>
                  <a:pt x="435068" y="943641"/>
                </a:cubicBezTo>
                <a:cubicBezTo>
                  <a:pt x="435068" y="971049"/>
                  <a:pt x="412851" y="993266"/>
                  <a:pt x="385443" y="993266"/>
                </a:cubicBezTo>
                <a:cubicBezTo>
                  <a:pt x="364888" y="993266"/>
                  <a:pt x="347252" y="980769"/>
                  <a:pt x="339718" y="962958"/>
                </a:cubicBezTo>
                <a:lnTo>
                  <a:pt x="338246" y="955666"/>
                </a:lnTo>
                <a:lnTo>
                  <a:pt x="257632" y="928274"/>
                </a:lnTo>
                <a:cubicBezTo>
                  <a:pt x="221669" y="910533"/>
                  <a:pt x="188018" y="888103"/>
                  <a:pt x="157605" y="861441"/>
                </a:cubicBezTo>
                <a:close/>
                <a:moveTo>
                  <a:pt x="377823" y="638651"/>
                </a:moveTo>
                <a:lnTo>
                  <a:pt x="463548" y="688086"/>
                </a:lnTo>
                <a:lnTo>
                  <a:pt x="549178" y="638651"/>
                </a:lnTo>
                <a:lnTo>
                  <a:pt x="568228" y="671607"/>
                </a:lnTo>
                <a:lnTo>
                  <a:pt x="463548" y="732091"/>
                </a:lnTo>
                <a:lnTo>
                  <a:pt x="358773" y="671703"/>
                </a:lnTo>
                <a:close/>
                <a:moveTo>
                  <a:pt x="632903" y="555117"/>
                </a:moveTo>
                <a:cubicBezTo>
                  <a:pt x="664466" y="555117"/>
                  <a:pt x="690053" y="580704"/>
                  <a:pt x="690053" y="612267"/>
                </a:cubicBezTo>
                <a:lnTo>
                  <a:pt x="687064" y="627072"/>
                </a:lnTo>
                <a:lnTo>
                  <a:pt x="783647" y="684348"/>
                </a:lnTo>
                <a:lnTo>
                  <a:pt x="787143" y="679162"/>
                </a:lnTo>
                <a:cubicBezTo>
                  <a:pt x="800932" y="665373"/>
                  <a:pt x="819982" y="656844"/>
                  <a:pt x="841024" y="656844"/>
                </a:cubicBezTo>
                <a:cubicBezTo>
                  <a:pt x="883108" y="656844"/>
                  <a:pt x="917224" y="690960"/>
                  <a:pt x="917224" y="733044"/>
                </a:cubicBezTo>
                <a:cubicBezTo>
                  <a:pt x="917224" y="775128"/>
                  <a:pt x="883108" y="809244"/>
                  <a:pt x="841024" y="809244"/>
                </a:cubicBezTo>
                <a:cubicBezTo>
                  <a:pt x="798940" y="809244"/>
                  <a:pt x="764824" y="775128"/>
                  <a:pt x="764824" y="733044"/>
                </a:cubicBezTo>
                <a:lnTo>
                  <a:pt x="767632" y="719139"/>
                </a:lnTo>
                <a:lnTo>
                  <a:pt x="665006" y="658280"/>
                </a:lnTo>
                <a:lnTo>
                  <a:pt x="655149" y="664926"/>
                </a:lnTo>
                <a:cubicBezTo>
                  <a:pt x="648311" y="667818"/>
                  <a:pt x="640794" y="669417"/>
                  <a:pt x="632903" y="669417"/>
                </a:cubicBezTo>
                <a:cubicBezTo>
                  <a:pt x="601340" y="669417"/>
                  <a:pt x="575753" y="643830"/>
                  <a:pt x="575753" y="612267"/>
                </a:cubicBezTo>
                <a:cubicBezTo>
                  <a:pt x="575753" y="580704"/>
                  <a:pt x="601340" y="555117"/>
                  <a:pt x="632903" y="555117"/>
                </a:cubicBezTo>
                <a:close/>
                <a:moveTo>
                  <a:pt x="294098" y="555117"/>
                </a:moveTo>
                <a:cubicBezTo>
                  <a:pt x="325661" y="555117"/>
                  <a:pt x="351248" y="580704"/>
                  <a:pt x="351248" y="612267"/>
                </a:cubicBezTo>
                <a:cubicBezTo>
                  <a:pt x="351248" y="643830"/>
                  <a:pt x="325661" y="669417"/>
                  <a:pt x="294098" y="669417"/>
                </a:cubicBezTo>
                <a:cubicBezTo>
                  <a:pt x="286207" y="669417"/>
                  <a:pt x="278690" y="667818"/>
                  <a:pt x="271852" y="664926"/>
                </a:cubicBezTo>
                <a:lnTo>
                  <a:pt x="257006" y="654916"/>
                </a:lnTo>
                <a:lnTo>
                  <a:pt x="154810" y="713539"/>
                </a:lnTo>
                <a:lnTo>
                  <a:pt x="158748" y="733044"/>
                </a:lnTo>
                <a:cubicBezTo>
                  <a:pt x="158748" y="775128"/>
                  <a:pt x="124632" y="809244"/>
                  <a:pt x="82548" y="809244"/>
                </a:cubicBezTo>
                <a:cubicBezTo>
                  <a:pt x="40464" y="809244"/>
                  <a:pt x="6348" y="775128"/>
                  <a:pt x="6348" y="733044"/>
                </a:cubicBezTo>
                <a:cubicBezTo>
                  <a:pt x="6348" y="690960"/>
                  <a:pt x="40464" y="656844"/>
                  <a:pt x="82548" y="656844"/>
                </a:cubicBezTo>
                <a:cubicBezTo>
                  <a:pt x="103590" y="656844"/>
                  <a:pt x="122640" y="665373"/>
                  <a:pt x="136429" y="679162"/>
                </a:cubicBezTo>
                <a:lnTo>
                  <a:pt x="136914" y="679881"/>
                </a:lnTo>
                <a:lnTo>
                  <a:pt x="238799" y="621437"/>
                </a:lnTo>
                <a:lnTo>
                  <a:pt x="236948" y="612267"/>
                </a:lnTo>
                <a:cubicBezTo>
                  <a:pt x="236948" y="580704"/>
                  <a:pt x="262535" y="555117"/>
                  <a:pt x="294098" y="555117"/>
                </a:cubicBezTo>
                <a:close/>
                <a:moveTo>
                  <a:pt x="547273" y="345186"/>
                </a:moveTo>
                <a:lnTo>
                  <a:pt x="651953" y="405670"/>
                </a:lnTo>
                <a:lnTo>
                  <a:pt x="651953" y="526542"/>
                </a:lnTo>
                <a:lnTo>
                  <a:pt x="613853" y="526542"/>
                </a:lnTo>
                <a:lnTo>
                  <a:pt x="613853" y="427673"/>
                </a:lnTo>
                <a:lnTo>
                  <a:pt x="528223" y="378238"/>
                </a:lnTo>
                <a:close/>
                <a:moveTo>
                  <a:pt x="379823" y="345186"/>
                </a:moveTo>
                <a:lnTo>
                  <a:pt x="398873" y="378142"/>
                </a:lnTo>
                <a:lnTo>
                  <a:pt x="313148" y="427673"/>
                </a:lnTo>
                <a:lnTo>
                  <a:pt x="313148" y="526542"/>
                </a:lnTo>
                <a:lnTo>
                  <a:pt x="275048" y="526542"/>
                </a:lnTo>
                <a:lnTo>
                  <a:pt x="275048" y="405670"/>
                </a:lnTo>
                <a:close/>
                <a:moveTo>
                  <a:pt x="610518" y="76866"/>
                </a:moveTo>
                <a:cubicBezTo>
                  <a:pt x="829480" y="151679"/>
                  <a:pt x="959366" y="376894"/>
                  <a:pt x="914461" y="603884"/>
                </a:cubicBezTo>
                <a:lnTo>
                  <a:pt x="867789" y="594359"/>
                </a:lnTo>
                <a:cubicBezTo>
                  <a:pt x="873195" y="568024"/>
                  <a:pt x="876065" y="541232"/>
                  <a:pt x="876361" y="514349"/>
                </a:cubicBezTo>
                <a:cubicBezTo>
                  <a:pt x="876527" y="336786"/>
                  <a:pt x="763383" y="178913"/>
                  <a:pt x="595183" y="122015"/>
                </a:cubicBezTo>
                <a:close/>
                <a:moveTo>
                  <a:pt x="313054" y="76866"/>
                </a:moveTo>
                <a:lnTo>
                  <a:pt x="328389" y="122014"/>
                </a:lnTo>
                <a:cubicBezTo>
                  <a:pt x="160377" y="179077"/>
                  <a:pt x="47452" y="336912"/>
                  <a:pt x="47687" y="514349"/>
                </a:cubicBezTo>
                <a:cubicBezTo>
                  <a:pt x="47695" y="541398"/>
                  <a:pt x="50311" y="568384"/>
                  <a:pt x="55498" y="594931"/>
                </a:cubicBezTo>
                <a:lnTo>
                  <a:pt x="8825" y="603884"/>
                </a:lnTo>
                <a:cubicBezTo>
                  <a:pt x="-36048" y="376814"/>
                  <a:pt x="93978" y="151568"/>
                  <a:pt x="313054" y="76866"/>
                </a:cubicBezTo>
                <a:close/>
                <a:moveTo>
                  <a:pt x="461738" y="0"/>
                </a:moveTo>
                <a:cubicBezTo>
                  <a:pt x="503822" y="0"/>
                  <a:pt x="537938" y="34116"/>
                  <a:pt x="537938" y="76200"/>
                </a:cubicBezTo>
                <a:cubicBezTo>
                  <a:pt x="537938" y="107763"/>
                  <a:pt x="518748" y="134844"/>
                  <a:pt x="491399" y="146412"/>
                </a:cubicBezTo>
                <a:lnTo>
                  <a:pt x="480546" y="148603"/>
                </a:lnTo>
                <a:lnTo>
                  <a:pt x="481954" y="265482"/>
                </a:lnTo>
                <a:lnTo>
                  <a:pt x="485699" y="266238"/>
                </a:lnTo>
                <a:cubicBezTo>
                  <a:pt x="506211" y="274914"/>
                  <a:pt x="520603" y="295225"/>
                  <a:pt x="520603" y="318897"/>
                </a:cubicBezTo>
                <a:cubicBezTo>
                  <a:pt x="520603" y="350460"/>
                  <a:pt x="495016" y="376047"/>
                  <a:pt x="463453" y="376047"/>
                </a:cubicBezTo>
                <a:cubicBezTo>
                  <a:pt x="431890" y="376047"/>
                  <a:pt x="406303" y="350460"/>
                  <a:pt x="406303" y="318897"/>
                </a:cubicBezTo>
                <a:cubicBezTo>
                  <a:pt x="406303" y="295225"/>
                  <a:pt x="420696" y="274914"/>
                  <a:pt x="441208" y="266238"/>
                </a:cubicBezTo>
                <a:lnTo>
                  <a:pt x="443853" y="265704"/>
                </a:lnTo>
                <a:lnTo>
                  <a:pt x="442442" y="148504"/>
                </a:lnTo>
                <a:lnTo>
                  <a:pt x="432078" y="146412"/>
                </a:lnTo>
                <a:cubicBezTo>
                  <a:pt x="404729" y="134844"/>
                  <a:pt x="385538" y="107763"/>
                  <a:pt x="385538" y="76200"/>
                </a:cubicBezTo>
                <a:cubicBezTo>
                  <a:pt x="385538" y="34116"/>
                  <a:pt x="419654" y="0"/>
                  <a:pt x="46173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uawei Sans" panose="020C0503030203020204" pitchFamily="34" charset="0"/>
              <a:cs typeface="Huawei Sans" panose="020C0503030203020204" pitchFamily="34" charset="0"/>
              <a:sym typeface="+mn-lt"/>
            </a:endParaRPr>
          </a:p>
        </p:txBody>
      </p:sp>
    </p:spTree>
    <p:custDataLst>
      <p:tags r:id="rId1"/>
    </p:custDataLst>
    <p:extLst>
      <p:ext uri="{BB962C8B-B14F-4D97-AF65-F5344CB8AC3E}">
        <p14:creationId xmlns:p14="http://schemas.microsoft.com/office/powerpoint/2010/main" val="1033820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u="none" dirty="0">
                <a:latin typeface="+mj-ea"/>
                <a:ea typeface="+mj-ea"/>
                <a:cs typeface="Huawei Sans" panose="020C0503030203020204" pitchFamily="34" charset="0"/>
              </a:rPr>
              <a:t>Positioning of Multipathing Software</a:t>
            </a:r>
            <a:endParaRPr lang="en-US" dirty="0">
              <a:latin typeface="+mj-ea"/>
              <a:ea typeface="+mj-ea"/>
              <a:cs typeface="Huawei Sans" panose="020C0503030203020204" pitchFamily="34" charset="0"/>
              <a:sym typeface="+mn-lt"/>
            </a:endParaRPr>
          </a:p>
        </p:txBody>
      </p:sp>
      <p:grpSp>
        <p:nvGrpSpPr>
          <p:cNvPr id="3" name="Group 7"/>
          <p:cNvGrpSpPr>
            <a:grpSpLocks/>
          </p:cNvGrpSpPr>
          <p:nvPr/>
        </p:nvGrpSpPr>
        <p:grpSpPr bwMode="auto">
          <a:xfrm>
            <a:off x="787253" y="964790"/>
            <a:ext cx="6982887" cy="3194483"/>
            <a:chOff x="204" y="947"/>
            <a:chExt cx="2630" cy="1221"/>
          </a:xfrm>
          <a:solidFill>
            <a:srgbClr val="92AACE"/>
          </a:solidFill>
        </p:grpSpPr>
        <p:sp>
          <p:nvSpPr>
            <p:cNvPr id="4" name="Rectangle 19"/>
            <p:cNvSpPr>
              <a:spLocks noChangeArrowheads="1"/>
            </p:cNvSpPr>
            <p:nvPr/>
          </p:nvSpPr>
          <p:spPr bwMode="gray">
            <a:xfrm>
              <a:off x="204" y="947"/>
              <a:ext cx="2630" cy="173"/>
            </a:xfrm>
            <a:prstGeom prst="rect">
              <a:avLst/>
            </a:prstGeom>
            <a:solidFill>
              <a:schemeClr val="accent1">
                <a:lumMod val="40000"/>
                <a:lumOff val="60000"/>
              </a:schemeClr>
            </a:solidFill>
            <a:ln w="12700" algn="ctr">
              <a:solidFill>
                <a:srgbClr val="C0C0C0"/>
              </a:solidFill>
              <a:miter lim="800000"/>
              <a:headEnd/>
              <a:tailEnd/>
            </a:ln>
          </p:spPr>
          <p:txBody>
            <a:bodyPr lIns="180000" tIns="0" rIns="0" bIns="0" anchor="ctr"/>
            <a:lstStyle/>
            <a:p>
              <a:pPr defTabSz="801688" eaLnBrk="0" hangingPunct="0">
                <a:defRPr/>
              </a:pPr>
              <a:r>
                <a:rPr sz="2000" b="1" u="none" dirty="0">
                  <a:latin typeface="Huawei Sans" panose="020C0503030203020204" pitchFamily="34" charset="0"/>
                  <a:cs typeface="Huawei Sans" panose="020C0503030203020204" pitchFamily="34" charset="0"/>
                </a:rPr>
                <a:t>Positioning</a:t>
              </a:r>
              <a:endParaRPr lang="en-US" altLang="zh-TW" sz="2000" b="1" noProof="1">
                <a:latin typeface="Huawei Sans" panose="020C0503030203020204" pitchFamily="34" charset="0"/>
                <a:cs typeface="Huawei Sans" panose="020C0503030203020204" pitchFamily="34" charset="0"/>
                <a:sym typeface="+mn-lt"/>
              </a:endParaRPr>
            </a:p>
          </p:txBody>
        </p:sp>
        <p:sp>
          <p:nvSpPr>
            <p:cNvPr id="5" name="Rectangle 5"/>
            <p:cNvSpPr>
              <a:spLocks noChangeArrowheads="1"/>
            </p:cNvSpPr>
            <p:nvPr/>
          </p:nvSpPr>
          <p:spPr bwMode="gray">
            <a:xfrm>
              <a:off x="204" y="1120"/>
              <a:ext cx="2630" cy="1048"/>
            </a:xfrm>
            <a:prstGeom prst="rect">
              <a:avLst/>
            </a:prstGeom>
            <a:solidFill>
              <a:schemeClr val="bg1">
                <a:lumMod val="95000"/>
              </a:schemeClr>
            </a:solidFill>
            <a:ln w="12700">
              <a:solidFill>
                <a:srgbClr val="C0C0C0"/>
              </a:solidFill>
              <a:miter lim="800000"/>
              <a:headEnd/>
              <a:tailEnd/>
            </a:ln>
          </p:spPr>
          <p:txBody>
            <a:bodyPr lIns="180000" tIns="108000" rIns="144000" bIns="72000"/>
            <a:lstStyle/>
            <a:p>
              <a:pPr marL="190500" indent="-190500">
                <a:lnSpc>
                  <a:spcPct val="95000"/>
                </a:lnSpc>
                <a:spcAft>
                  <a:spcPct val="40000"/>
                </a:spcAft>
                <a:buClr>
                  <a:srgbClr val="292929"/>
                </a:buClr>
                <a:defRPr/>
              </a:pPr>
              <a:endParaRPr lang="en-US" altLang="zh-TW" sz="1600" noProof="1">
                <a:latin typeface="Huawei Sans" panose="020C0503030203020204" pitchFamily="34" charset="0"/>
                <a:cs typeface="Huawei Sans" panose="020C0503030203020204" pitchFamily="34" charset="0"/>
                <a:sym typeface="+mn-lt"/>
              </a:endParaRPr>
            </a:p>
            <a:p>
              <a:pPr marL="190500" indent="-190500">
                <a:lnSpc>
                  <a:spcPct val="95000"/>
                </a:lnSpc>
                <a:spcAft>
                  <a:spcPct val="40000"/>
                </a:spcAft>
                <a:buClr>
                  <a:srgbClr val="292929"/>
                </a:buClr>
                <a:buFont typeface="Wingdings" pitchFamily="2" charset="2"/>
                <a:buChar char="§"/>
                <a:defRPr/>
              </a:pPr>
              <a:endParaRPr lang="en-US" altLang="en-US" sz="1600" noProof="1">
                <a:latin typeface="Huawei Sans" panose="020C0503030203020204" pitchFamily="34" charset="0"/>
                <a:cs typeface="Huawei Sans" panose="020C0503030203020204" pitchFamily="34" charset="0"/>
                <a:sym typeface="+mn-lt"/>
              </a:endParaRPr>
            </a:p>
          </p:txBody>
        </p:sp>
      </p:grpSp>
      <p:sp>
        <p:nvSpPr>
          <p:cNvPr id="6" name="AutoShape 100"/>
          <p:cNvSpPr>
            <a:spLocks noChangeArrowheads="1"/>
          </p:cNvSpPr>
          <p:nvPr/>
        </p:nvSpPr>
        <p:spPr bwMode="auto">
          <a:xfrm>
            <a:off x="8014177" y="1501969"/>
            <a:ext cx="2582323" cy="969450"/>
          </a:xfrm>
          <a:prstGeom prst="roundRect">
            <a:avLst>
              <a:gd name="adj" fmla="val 16667"/>
            </a:avLst>
          </a:prstGeom>
          <a:solidFill>
            <a:srgbClr val="F2F2F2"/>
          </a:solidFill>
          <a:ln w="9525">
            <a:solidFill>
              <a:srgbClr val="000000"/>
            </a:solidFill>
            <a:round/>
            <a:headEnd/>
            <a:tailEnd/>
          </a:ln>
        </p:spPr>
        <p:txBody>
          <a:bodyPr/>
          <a:lstStyle/>
          <a:p>
            <a:endParaRPr lang="zh-CN" altLang="en-US">
              <a:latin typeface="Huawei Sans" panose="020C0503030203020204" pitchFamily="34" charset="0"/>
              <a:cs typeface="Huawei Sans" panose="020C0503030203020204" pitchFamily="34" charset="0"/>
              <a:sym typeface="+mn-lt"/>
            </a:endParaRPr>
          </a:p>
        </p:txBody>
      </p:sp>
      <p:sp>
        <p:nvSpPr>
          <p:cNvPr id="7" name="AutoShape 99"/>
          <p:cNvSpPr>
            <a:spLocks noChangeArrowheads="1"/>
          </p:cNvSpPr>
          <p:nvPr/>
        </p:nvSpPr>
        <p:spPr bwMode="auto">
          <a:xfrm>
            <a:off x="8014177" y="3465004"/>
            <a:ext cx="2582323" cy="685353"/>
          </a:xfrm>
          <a:prstGeom prst="roundRect">
            <a:avLst>
              <a:gd name="adj" fmla="val 16667"/>
            </a:avLst>
          </a:prstGeom>
          <a:solidFill>
            <a:srgbClr val="DBE5F1"/>
          </a:solidFill>
          <a:ln w="9525">
            <a:solidFill>
              <a:srgbClr val="000000"/>
            </a:solidFill>
            <a:round/>
            <a:headEnd/>
            <a:tailEnd/>
          </a:ln>
        </p:spPr>
        <p:txBody>
          <a:bodyPr/>
          <a:lstStyle/>
          <a:p>
            <a:endParaRPr lang="zh-CN" altLang="en-US">
              <a:latin typeface="Huawei Sans" panose="020C0503030203020204" pitchFamily="34" charset="0"/>
              <a:cs typeface="Huawei Sans" panose="020C0503030203020204" pitchFamily="34" charset="0"/>
              <a:sym typeface="+mn-lt"/>
            </a:endParaRPr>
          </a:p>
        </p:txBody>
      </p:sp>
      <p:sp>
        <p:nvSpPr>
          <p:cNvPr id="8" name="Text Box 98"/>
          <p:cNvSpPr txBox="1">
            <a:spLocks noChangeArrowheads="1"/>
          </p:cNvSpPr>
          <p:nvPr/>
        </p:nvSpPr>
        <p:spPr bwMode="auto">
          <a:xfrm>
            <a:off x="8013466" y="1516551"/>
            <a:ext cx="359051" cy="482714"/>
          </a:xfrm>
          <a:prstGeom prst="rect">
            <a:avLst/>
          </a:prstGeom>
          <a:noFill/>
          <a:ln w="9525">
            <a:noFill/>
            <a:miter lim="800000"/>
            <a:headEnd/>
            <a:tailEnd/>
          </a:ln>
        </p:spPr>
        <p:txBody>
          <a:bodyPr vert="eaVert" lIns="0" tIns="0" rIns="0" bIns="0" anchor="ctr"/>
          <a:lstStyle/>
          <a:p>
            <a:pPr algn="ctr">
              <a:defRPr/>
            </a:pPr>
            <a:r>
              <a:rPr sz="1200" u="none">
                <a:solidFill>
                  <a:srgbClr val="C00000"/>
                </a:solidFill>
                <a:latin typeface="Huawei Sans" panose="020C0503030203020204" pitchFamily="34" charset="0"/>
                <a:cs typeface="Huawei Sans" panose="020C0503030203020204" pitchFamily="34" charset="0"/>
              </a:rPr>
              <a:t>Server</a:t>
            </a:r>
            <a:endParaRPr lang="en-US" altLang="zh-CN" sz="1800" dirty="0">
              <a:latin typeface="Huawei Sans" panose="020C0503030203020204" pitchFamily="34" charset="0"/>
              <a:cs typeface="Huawei Sans" panose="020C0503030203020204" pitchFamily="34" charset="0"/>
              <a:sym typeface="+mn-lt"/>
            </a:endParaRPr>
          </a:p>
        </p:txBody>
      </p:sp>
      <p:sp>
        <p:nvSpPr>
          <p:cNvPr id="9" name="Text Box 97"/>
          <p:cNvSpPr txBox="1">
            <a:spLocks noChangeArrowheads="1"/>
          </p:cNvSpPr>
          <p:nvPr/>
        </p:nvSpPr>
        <p:spPr bwMode="auto">
          <a:xfrm>
            <a:off x="8031241" y="3553502"/>
            <a:ext cx="309282" cy="560149"/>
          </a:xfrm>
          <a:prstGeom prst="rect">
            <a:avLst/>
          </a:prstGeom>
          <a:noFill/>
          <a:ln w="9525">
            <a:noFill/>
            <a:miter lim="800000"/>
            <a:headEnd/>
            <a:tailEnd/>
          </a:ln>
        </p:spPr>
        <p:txBody>
          <a:bodyPr vert="eaVert" lIns="0" tIns="0" rIns="0" bIns="0" anchor="ctr"/>
          <a:lstStyle/>
          <a:p>
            <a:pPr algn="ctr">
              <a:defRPr/>
            </a:pPr>
            <a:r>
              <a:rPr sz="1200" u="none">
                <a:solidFill>
                  <a:srgbClr val="990000"/>
                </a:solidFill>
                <a:latin typeface="Huawei Sans" panose="020C0503030203020204" pitchFamily="34" charset="0"/>
                <a:cs typeface="Huawei Sans" panose="020C0503030203020204" pitchFamily="34" charset="0"/>
              </a:rPr>
              <a:t>Storage</a:t>
            </a:r>
          </a:p>
        </p:txBody>
      </p:sp>
      <p:sp>
        <p:nvSpPr>
          <p:cNvPr id="10" name="Oval 96"/>
          <p:cNvSpPr>
            <a:spLocks noChangeArrowheads="1"/>
          </p:cNvSpPr>
          <p:nvPr/>
        </p:nvSpPr>
        <p:spPr bwMode="auto">
          <a:xfrm>
            <a:off x="8308527" y="2726352"/>
            <a:ext cx="1968737" cy="447516"/>
          </a:xfrm>
          <a:prstGeom prst="ellipse">
            <a:avLst/>
          </a:prstGeom>
          <a:solidFill>
            <a:srgbClr val="FFFFFF"/>
          </a:solidFill>
          <a:ln w="9525">
            <a:solidFill>
              <a:srgbClr val="002060"/>
            </a:solidFill>
            <a:prstDash val="dash"/>
            <a:round/>
            <a:headEnd/>
            <a:tailEnd/>
          </a:ln>
        </p:spPr>
        <p:txBody>
          <a:bodyPr/>
          <a:lstStyle/>
          <a:p>
            <a:pPr algn="ctr">
              <a:defRPr/>
            </a:pPr>
            <a:r>
              <a:rPr sz="1200" u="none">
                <a:latin typeface="Huawei Sans" panose="020C0503030203020204" pitchFamily="34" charset="0"/>
                <a:cs typeface="Huawei Sans" panose="020C0503030203020204" pitchFamily="34" charset="0"/>
              </a:rPr>
              <a:t>SAN</a:t>
            </a:r>
          </a:p>
        </p:txBody>
      </p:sp>
      <p:grpSp>
        <p:nvGrpSpPr>
          <p:cNvPr id="11" name="Group 93"/>
          <p:cNvGrpSpPr>
            <a:grpSpLocks/>
          </p:cNvGrpSpPr>
          <p:nvPr/>
        </p:nvGrpSpPr>
        <p:grpSpPr bwMode="auto">
          <a:xfrm>
            <a:off x="8454992" y="1561805"/>
            <a:ext cx="1789567" cy="227780"/>
            <a:chOff x="4589" y="7081"/>
            <a:chExt cx="2517" cy="453"/>
          </a:xfrm>
        </p:grpSpPr>
        <p:sp>
          <p:nvSpPr>
            <p:cNvPr id="12" name="Rectangle 95"/>
            <p:cNvSpPr>
              <a:spLocks noChangeArrowheads="1"/>
            </p:cNvSpPr>
            <p:nvPr/>
          </p:nvSpPr>
          <p:spPr bwMode="auto">
            <a:xfrm>
              <a:off x="4589" y="7133"/>
              <a:ext cx="2517" cy="401"/>
            </a:xfrm>
            <a:prstGeom prst="rect">
              <a:avLst/>
            </a:prstGeom>
            <a:solidFill>
              <a:srgbClr val="C6D9F1"/>
            </a:solidFill>
            <a:ln w="12700">
              <a:solidFill>
                <a:srgbClr val="0070C0"/>
              </a:solidFill>
              <a:miter lim="800000"/>
              <a:headEnd/>
              <a:tailEnd/>
            </a:ln>
          </p:spPr>
          <p:txBody>
            <a:bodyPr/>
            <a:lstStyle/>
            <a:p>
              <a:endParaRPr lang="zh-CN" altLang="zh-CN" sz="1800">
                <a:latin typeface="Huawei Sans" panose="020C0503030203020204" pitchFamily="34" charset="0"/>
                <a:cs typeface="Huawei Sans" panose="020C0503030203020204" pitchFamily="34" charset="0"/>
                <a:sym typeface="+mn-lt"/>
              </a:endParaRPr>
            </a:p>
          </p:txBody>
        </p:sp>
        <p:sp>
          <p:nvSpPr>
            <p:cNvPr id="13" name="Text Box 94"/>
            <p:cNvSpPr txBox="1">
              <a:spLocks noChangeArrowheads="1"/>
            </p:cNvSpPr>
            <p:nvPr/>
          </p:nvSpPr>
          <p:spPr bwMode="auto">
            <a:xfrm>
              <a:off x="5116" y="7080"/>
              <a:ext cx="1351" cy="433"/>
            </a:xfrm>
            <a:prstGeom prst="rect">
              <a:avLst/>
            </a:prstGeom>
            <a:noFill/>
            <a:ln w="9525">
              <a:noFill/>
              <a:miter lim="800000"/>
              <a:headEnd/>
              <a:tailEnd/>
            </a:ln>
          </p:spPr>
          <p:txBody>
            <a:bodyPr lIns="0" tIns="0" rIns="0" bIns="0" anchor="ctr"/>
            <a:lstStyle/>
            <a:p>
              <a:pPr algn="ctr">
                <a:defRPr/>
              </a:pPr>
              <a:r>
                <a:rPr sz="1200" u="none">
                  <a:latin typeface="Huawei Sans" panose="020C0503030203020204" pitchFamily="34" charset="0"/>
                  <a:cs typeface="Huawei Sans" panose="020C0503030203020204" pitchFamily="34" charset="0"/>
                </a:rPr>
                <a:t>Application</a:t>
              </a:r>
            </a:p>
          </p:txBody>
        </p:sp>
      </p:grpSp>
      <p:grpSp>
        <p:nvGrpSpPr>
          <p:cNvPr id="14" name="Group 90"/>
          <p:cNvGrpSpPr>
            <a:grpSpLocks/>
          </p:cNvGrpSpPr>
          <p:nvPr/>
        </p:nvGrpSpPr>
        <p:grpSpPr bwMode="auto">
          <a:xfrm>
            <a:off x="8452859" y="1999264"/>
            <a:ext cx="1789567" cy="216215"/>
            <a:chOff x="4586" y="7665"/>
            <a:chExt cx="2517" cy="430"/>
          </a:xfrm>
        </p:grpSpPr>
        <p:sp>
          <p:nvSpPr>
            <p:cNvPr id="15" name="Rectangle 92"/>
            <p:cNvSpPr>
              <a:spLocks noChangeArrowheads="1"/>
            </p:cNvSpPr>
            <p:nvPr/>
          </p:nvSpPr>
          <p:spPr bwMode="auto">
            <a:xfrm>
              <a:off x="4586" y="7680"/>
              <a:ext cx="2517" cy="401"/>
            </a:xfrm>
            <a:prstGeom prst="rect">
              <a:avLst/>
            </a:prstGeom>
            <a:solidFill>
              <a:srgbClr val="92D050"/>
            </a:solidFill>
            <a:ln w="12700">
              <a:solidFill>
                <a:srgbClr val="00B050"/>
              </a:solidFill>
              <a:miter lim="800000"/>
              <a:headEnd/>
              <a:tailEnd/>
            </a:ln>
          </p:spPr>
          <p:txBody>
            <a:bodyPr/>
            <a:lstStyle/>
            <a:p>
              <a:endParaRPr lang="zh-CN" altLang="zh-CN" sz="1800">
                <a:latin typeface="Huawei Sans" panose="020C0503030203020204" pitchFamily="34" charset="0"/>
                <a:cs typeface="Huawei Sans" panose="020C0503030203020204" pitchFamily="34" charset="0"/>
                <a:sym typeface="+mn-lt"/>
              </a:endParaRPr>
            </a:p>
          </p:txBody>
        </p:sp>
        <p:sp>
          <p:nvSpPr>
            <p:cNvPr id="16" name="Text Box 91"/>
            <p:cNvSpPr txBox="1">
              <a:spLocks noChangeArrowheads="1"/>
            </p:cNvSpPr>
            <p:nvPr/>
          </p:nvSpPr>
          <p:spPr bwMode="auto">
            <a:xfrm>
              <a:off x="5116" y="7665"/>
              <a:ext cx="1351" cy="429"/>
            </a:xfrm>
            <a:prstGeom prst="rect">
              <a:avLst/>
            </a:prstGeom>
            <a:noFill/>
            <a:ln w="9525">
              <a:noFill/>
              <a:miter lim="800000"/>
              <a:headEnd/>
              <a:tailEnd/>
            </a:ln>
          </p:spPr>
          <p:txBody>
            <a:bodyPr lIns="0" tIns="0" rIns="0" bIns="0" anchor="ctr"/>
            <a:lstStyle/>
            <a:p>
              <a:pPr algn="ctr">
                <a:defRPr/>
              </a:pPr>
              <a:r>
                <a:rPr sz="1200" u="none">
                  <a:latin typeface="Huawei Sans" panose="020C0503030203020204" pitchFamily="34" charset="0"/>
                  <a:cs typeface="Huawei Sans" panose="020C0503030203020204" pitchFamily="34" charset="0"/>
                </a:rPr>
                <a:t>UltraPath</a:t>
              </a:r>
              <a:endParaRPr lang="en-US" altLang="zh-CN" sz="1200" dirty="0">
                <a:latin typeface="Huawei Sans" panose="020C0503030203020204" pitchFamily="34" charset="0"/>
                <a:cs typeface="Huawei Sans" panose="020C0503030203020204" pitchFamily="34" charset="0"/>
                <a:sym typeface="+mn-lt"/>
              </a:endParaRPr>
            </a:p>
          </p:txBody>
        </p:sp>
      </p:grpSp>
      <p:sp>
        <p:nvSpPr>
          <p:cNvPr id="17" name="Text Box 89"/>
          <p:cNvSpPr txBox="1">
            <a:spLocks noChangeArrowheads="1"/>
          </p:cNvSpPr>
          <p:nvPr/>
        </p:nvSpPr>
        <p:spPr bwMode="auto">
          <a:xfrm>
            <a:off x="8524669" y="2223022"/>
            <a:ext cx="552441" cy="201633"/>
          </a:xfrm>
          <a:prstGeom prst="rect">
            <a:avLst/>
          </a:prstGeom>
          <a:solidFill>
            <a:srgbClr val="002060"/>
          </a:solidFill>
          <a:ln w="9525">
            <a:noFill/>
            <a:miter lim="800000"/>
            <a:headEnd/>
            <a:tailEnd/>
          </a:ln>
        </p:spPr>
        <p:txBody>
          <a:bodyPr lIns="0" tIns="0" rIns="0" bIns="0" anchor="ctr"/>
          <a:lstStyle/>
          <a:p>
            <a:pPr algn="ctr">
              <a:defRPr/>
            </a:pPr>
            <a:r>
              <a:rPr sz="1200" u="none">
                <a:solidFill>
                  <a:schemeClr val="bg1"/>
                </a:solidFill>
                <a:latin typeface="Huawei Sans" panose="020C0503030203020204" pitchFamily="34" charset="0"/>
                <a:cs typeface="Huawei Sans" panose="020C0503030203020204" pitchFamily="34" charset="0"/>
              </a:rPr>
              <a:t>HBA</a:t>
            </a:r>
          </a:p>
        </p:txBody>
      </p:sp>
      <p:sp>
        <p:nvSpPr>
          <p:cNvPr id="18" name="Text Box 88"/>
          <p:cNvSpPr txBox="1">
            <a:spLocks noChangeArrowheads="1"/>
          </p:cNvSpPr>
          <p:nvPr/>
        </p:nvSpPr>
        <p:spPr bwMode="auto">
          <a:xfrm>
            <a:off x="9581914" y="2256712"/>
            <a:ext cx="552441" cy="201633"/>
          </a:xfrm>
          <a:prstGeom prst="rect">
            <a:avLst/>
          </a:prstGeom>
          <a:solidFill>
            <a:srgbClr val="002060"/>
          </a:solidFill>
          <a:ln w="9525">
            <a:noFill/>
            <a:miter lim="800000"/>
            <a:headEnd/>
            <a:tailEnd/>
          </a:ln>
        </p:spPr>
        <p:txBody>
          <a:bodyPr lIns="0" tIns="0" rIns="0" bIns="0" anchor="ctr"/>
          <a:lstStyle/>
          <a:p>
            <a:pPr algn="ctr">
              <a:defRPr/>
            </a:pPr>
            <a:r>
              <a:rPr sz="1200" u="none">
                <a:solidFill>
                  <a:schemeClr val="bg1"/>
                </a:solidFill>
                <a:latin typeface="Huawei Sans" panose="020C0503030203020204" pitchFamily="34" charset="0"/>
                <a:cs typeface="Huawei Sans" panose="020C0503030203020204" pitchFamily="34" charset="0"/>
              </a:rPr>
              <a:t>HBA</a:t>
            </a:r>
            <a:endParaRPr lang="en-US" altLang="zh-CN" sz="800" dirty="0">
              <a:solidFill>
                <a:schemeClr val="bg1"/>
              </a:solidFill>
              <a:latin typeface="Huawei Sans" panose="020C0503030203020204" pitchFamily="34" charset="0"/>
              <a:cs typeface="Huawei Sans" panose="020C0503030203020204" pitchFamily="34" charset="0"/>
              <a:sym typeface="+mn-lt"/>
            </a:endParaRPr>
          </a:p>
        </p:txBody>
      </p:sp>
      <p:sp>
        <p:nvSpPr>
          <p:cNvPr id="19" name="Text Box 87"/>
          <p:cNvSpPr txBox="1">
            <a:spLocks noChangeArrowheads="1"/>
          </p:cNvSpPr>
          <p:nvPr/>
        </p:nvSpPr>
        <p:spPr bwMode="auto">
          <a:xfrm>
            <a:off x="8308527" y="3626412"/>
            <a:ext cx="923579" cy="203142"/>
          </a:xfrm>
          <a:prstGeom prst="rect">
            <a:avLst/>
          </a:prstGeom>
          <a:solidFill>
            <a:srgbClr val="002060"/>
          </a:solidFill>
          <a:ln w="9525">
            <a:noFill/>
            <a:miter lim="800000"/>
            <a:headEnd/>
            <a:tailEnd/>
          </a:ln>
        </p:spPr>
        <p:txBody>
          <a:bodyPr lIns="0" tIns="0" rIns="0" bIns="0" anchor="ctr"/>
          <a:lstStyle/>
          <a:p>
            <a:pPr algn="ctr">
              <a:defRPr/>
            </a:pPr>
            <a:r>
              <a:rPr sz="1200" u="none">
                <a:solidFill>
                  <a:schemeClr val="bg1"/>
                </a:solidFill>
                <a:latin typeface="Huawei Sans" panose="020C0503030203020204" pitchFamily="34" charset="0"/>
                <a:cs typeface="Huawei Sans" panose="020C0503030203020204" pitchFamily="34" charset="0"/>
              </a:rPr>
              <a:t>Controller A</a:t>
            </a:r>
          </a:p>
        </p:txBody>
      </p:sp>
      <p:sp>
        <p:nvSpPr>
          <p:cNvPr id="20" name="Text Box 86"/>
          <p:cNvSpPr txBox="1">
            <a:spLocks noChangeArrowheads="1"/>
          </p:cNvSpPr>
          <p:nvPr/>
        </p:nvSpPr>
        <p:spPr bwMode="auto">
          <a:xfrm>
            <a:off x="9467445" y="3597750"/>
            <a:ext cx="923579" cy="203142"/>
          </a:xfrm>
          <a:prstGeom prst="rect">
            <a:avLst/>
          </a:prstGeom>
          <a:solidFill>
            <a:srgbClr val="002060"/>
          </a:solidFill>
          <a:ln w="9525">
            <a:noFill/>
            <a:miter lim="800000"/>
            <a:headEnd/>
            <a:tailEnd/>
          </a:ln>
        </p:spPr>
        <p:txBody>
          <a:bodyPr lIns="0" tIns="0" rIns="0" bIns="0" anchor="ctr"/>
          <a:lstStyle/>
          <a:p>
            <a:pPr algn="ctr">
              <a:defRPr/>
            </a:pPr>
            <a:r>
              <a:rPr sz="1200" u="none">
                <a:solidFill>
                  <a:schemeClr val="bg1"/>
                </a:solidFill>
                <a:latin typeface="Huawei Sans" panose="020C0503030203020204" pitchFamily="34" charset="0"/>
                <a:cs typeface="Huawei Sans" panose="020C0503030203020204" pitchFamily="34" charset="0"/>
              </a:rPr>
              <a:t>Controller B</a:t>
            </a:r>
          </a:p>
        </p:txBody>
      </p:sp>
      <p:cxnSp>
        <p:nvCxnSpPr>
          <p:cNvPr id="21" name="AutoShape 85"/>
          <p:cNvCxnSpPr>
            <a:cxnSpLocks noChangeShapeType="1"/>
          </p:cNvCxnSpPr>
          <p:nvPr/>
        </p:nvCxnSpPr>
        <p:spPr bwMode="auto">
          <a:xfrm>
            <a:off x="8823997" y="2460357"/>
            <a:ext cx="711" cy="251413"/>
          </a:xfrm>
          <a:prstGeom prst="straightConnector1">
            <a:avLst/>
          </a:prstGeom>
          <a:noFill/>
          <a:ln w="19050">
            <a:solidFill>
              <a:srgbClr val="000000"/>
            </a:solidFill>
            <a:round/>
            <a:headEnd/>
            <a:tailEnd/>
          </a:ln>
        </p:spPr>
      </p:cxnSp>
      <p:cxnSp>
        <p:nvCxnSpPr>
          <p:cNvPr id="22" name="AutoShape 84"/>
          <p:cNvCxnSpPr>
            <a:cxnSpLocks noChangeShapeType="1"/>
          </p:cNvCxnSpPr>
          <p:nvPr/>
        </p:nvCxnSpPr>
        <p:spPr bwMode="auto">
          <a:xfrm>
            <a:off x="9891907" y="2471419"/>
            <a:ext cx="711" cy="251413"/>
          </a:xfrm>
          <a:prstGeom prst="straightConnector1">
            <a:avLst/>
          </a:prstGeom>
          <a:noFill/>
          <a:ln w="19050">
            <a:solidFill>
              <a:srgbClr val="000000"/>
            </a:solidFill>
            <a:round/>
            <a:headEnd/>
            <a:tailEnd/>
          </a:ln>
        </p:spPr>
      </p:cxnSp>
      <p:cxnSp>
        <p:nvCxnSpPr>
          <p:cNvPr id="23" name="AutoShape 83"/>
          <p:cNvCxnSpPr>
            <a:cxnSpLocks noChangeShapeType="1"/>
          </p:cNvCxnSpPr>
          <p:nvPr/>
        </p:nvCxnSpPr>
        <p:spPr bwMode="auto">
          <a:xfrm>
            <a:off x="8664024" y="3091404"/>
            <a:ext cx="711" cy="506849"/>
          </a:xfrm>
          <a:prstGeom prst="straightConnector1">
            <a:avLst/>
          </a:prstGeom>
          <a:noFill/>
          <a:ln w="19050">
            <a:solidFill>
              <a:srgbClr val="000000"/>
            </a:solidFill>
            <a:round/>
            <a:headEnd/>
            <a:tailEnd/>
          </a:ln>
        </p:spPr>
      </p:cxnSp>
      <p:cxnSp>
        <p:nvCxnSpPr>
          <p:cNvPr id="24" name="AutoShape 82"/>
          <p:cNvCxnSpPr>
            <a:cxnSpLocks noChangeShapeType="1"/>
          </p:cNvCxnSpPr>
          <p:nvPr/>
        </p:nvCxnSpPr>
        <p:spPr bwMode="auto">
          <a:xfrm>
            <a:off x="9032317" y="3091404"/>
            <a:ext cx="711" cy="506849"/>
          </a:xfrm>
          <a:prstGeom prst="straightConnector1">
            <a:avLst/>
          </a:prstGeom>
          <a:noFill/>
          <a:ln w="19050">
            <a:solidFill>
              <a:srgbClr val="000000"/>
            </a:solidFill>
            <a:round/>
            <a:headEnd/>
            <a:tailEnd/>
          </a:ln>
        </p:spPr>
      </p:cxnSp>
      <p:cxnSp>
        <p:nvCxnSpPr>
          <p:cNvPr id="25" name="AutoShape 81"/>
          <p:cNvCxnSpPr>
            <a:cxnSpLocks noChangeShapeType="1"/>
          </p:cNvCxnSpPr>
          <p:nvPr/>
        </p:nvCxnSpPr>
        <p:spPr bwMode="auto">
          <a:xfrm>
            <a:off x="9614620" y="3091907"/>
            <a:ext cx="711" cy="506849"/>
          </a:xfrm>
          <a:prstGeom prst="straightConnector1">
            <a:avLst/>
          </a:prstGeom>
          <a:noFill/>
          <a:ln w="19050">
            <a:solidFill>
              <a:srgbClr val="000000"/>
            </a:solidFill>
            <a:round/>
            <a:headEnd/>
            <a:tailEnd/>
          </a:ln>
        </p:spPr>
      </p:cxnSp>
      <p:cxnSp>
        <p:nvCxnSpPr>
          <p:cNvPr id="26" name="AutoShape 80"/>
          <p:cNvCxnSpPr>
            <a:cxnSpLocks noChangeShapeType="1"/>
          </p:cNvCxnSpPr>
          <p:nvPr/>
        </p:nvCxnSpPr>
        <p:spPr bwMode="auto">
          <a:xfrm>
            <a:off x="9955185" y="3091907"/>
            <a:ext cx="711" cy="506849"/>
          </a:xfrm>
          <a:prstGeom prst="straightConnector1">
            <a:avLst/>
          </a:prstGeom>
          <a:noFill/>
          <a:ln w="19050">
            <a:solidFill>
              <a:srgbClr val="000000"/>
            </a:solidFill>
            <a:round/>
            <a:headEnd/>
            <a:tailEnd/>
          </a:ln>
        </p:spPr>
      </p:cxnSp>
      <p:pic>
        <p:nvPicPr>
          <p:cNvPr id="27" name="Picture 79"/>
          <p:cNvPicPr>
            <a:picLocks noChangeAspect="1" noChangeArrowheads="1"/>
          </p:cNvPicPr>
          <p:nvPr/>
        </p:nvPicPr>
        <p:blipFill>
          <a:blip r:embed="rId3" cstate="print"/>
          <a:srcRect/>
          <a:stretch>
            <a:fillRect/>
          </a:stretch>
        </p:blipFill>
        <p:spPr bwMode="auto">
          <a:xfrm>
            <a:off x="9864889" y="3769214"/>
            <a:ext cx="205477" cy="145317"/>
          </a:xfrm>
          <a:prstGeom prst="rect">
            <a:avLst/>
          </a:prstGeom>
          <a:noFill/>
          <a:ln w="9525">
            <a:noFill/>
            <a:miter lim="800000"/>
            <a:headEnd/>
            <a:tailEnd/>
          </a:ln>
        </p:spPr>
      </p:pic>
      <p:sp>
        <p:nvSpPr>
          <p:cNvPr id="28" name="Arc 78"/>
          <p:cNvSpPr>
            <a:spLocks/>
          </p:cNvSpPr>
          <p:nvPr/>
        </p:nvSpPr>
        <p:spPr bwMode="auto">
          <a:xfrm rot="20112224">
            <a:off x="9209354" y="3649542"/>
            <a:ext cx="258090" cy="11967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0000"/>
            </a:solidFill>
            <a:round/>
            <a:headEnd type="triangle" w="med" len="med"/>
            <a:tailEnd/>
          </a:ln>
        </p:spPr>
        <p:txBody>
          <a:bodyPr/>
          <a:lstStyle/>
          <a:p>
            <a:endParaRPr lang="zh-CN" altLang="en-US">
              <a:latin typeface="Huawei Sans" panose="020C0503030203020204" pitchFamily="34" charset="0"/>
              <a:cs typeface="Huawei Sans" panose="020C0503030203020204" pitchFamily="34" charset="0"/>
              <a:sym typeface="+mn-lt"/>
            </a:endParaRPr>
          </a:p>
        </p:txBody>
      </p:sp>
      <p:pic>
        <p:nvPicPr>
          <p:cNvPr id="29" name="Picture 77"/>
          <p:cNvPicPr>
            <a:picLocks noChangeAspect="1" noChangeArrowheads="1"/>
          </p:cNvPicPr>
          <p:nvPr/>
        </p:nvPicPr>
        <p:blipFill>
          <a:blip r:embed="rId3" cstate="print"/>
          <a:srcRect/>
          <a:stretch>
            <a:fillRect/>
          </a:stretch>
        </p:blipFill>
        <p:spPr bwMode="auto">
          <a:xfrm>
            <a:off x="9676651" y="2385454"/>
            <a:ext cx="205477" cy="145317"/>
          </a:xfrm>
          <a:prstGeom prst="rect">
            <a:avLst/>
          </a:prstGeom>
          <a:noFill/>
          <a:ln w="9525">
            <a:noFill/>
            <a:miter lim="800000"/>
            <a:headEnd/>
            <a:tailEnd/>
          </a:ln>
        </p:spPr>
      </p:pic>
      <p:sp>
        <p:nvSpPr>
          <p:cNvPr id="30" name="Arc 76"/>
          <p:cNvSpPr>
            <a:spLocks/>
          </p:cNvSpPr>
          <p:nvPr/>
        </p:nvSpPr>
        <p:spPr bwMode="auto">
          <a:xfrm rot="20112224">
            <a:off x="9209354" y="2306994"/>
            <a:ext cx="258090" cy="11967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0000"/>
            </a:solidFill>
            <a:round/>
            <a:headEnd type="triangle" w="med" len="med"/>
            <a:tailEnd/>
          </a:ln>
        </p:spPr>
        <p:txBody>
          <a:bodyPr/>
          <a:lstStyle/>
          <a:p>
            <a:endParaRPr lang="zh-CN" altLang="en-US">
              <a:latin typeface="Huawei Sans" panose="020C0503030203020204" pitchFamily="34" charset="0"/>
              <a:cs typeface="Huawei Sans" panose="020C0503030203020204" pitchFamily="34" charset="0"/>
              <a:sym typeface="+mn-lt"/>
            </a:endParaRPr>
          </a:p>
        </p:txBody>
      </p:sp>
      <p:pic>
        <p:nvPicPr>
          <p:cNvPr id="31" name="Picture 75"/>
          <p:cNvPicPr>
            <a:picLocks noChangeAspect="1" noChangeArrowheads="1"/>
          </p:cNvPicPr>
          <p:nvPr/>
        </p:nvPicPr>
        <p:blipFill>
          <a:blip r:embed="rId3" cstate="print"/>
          <a:srcRect/>
          <a:stretch>
            <a:fillRect/>
          </a:stretch>
        </p:blipFill>
        <p:spPr bwMode="auto">
          <a:xfrm>
            <a:off x="9854935" y="3317173"/>
            <a:ext cx="205477" cy="145317"/>
          </a:xfrm>
          <a:prstGeom prst="rect">
            <a:avLst/>
          </a:prstGeom>
          <a:noFill/>
          <a:ln w="9525">
            <a:noFill/>
            <a:miter lim="800000"/>
            <a:headEnd/>
            <a:tailEnd/>
          </a:ln>
        </p:spPr>
      </p:pic>
      <p:sp>
        <p:nvSpPr>
          <p:cNvPr id="32" name="Arc 74"/>
          <p:cNvSpPr>
            <a:spLocks/>
          </p:cNvSpPr>
          <p:nvPr/>
        </p:nvSpPr>
        <p:spPr bwMode="auto">
          <a:xfrm rot="20112224">
            <a:off x="9634528" y="3230687"/>
            <a:ext cx="258090" cy="11967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0000"/>
            </a:solidFill>
            <a:round/>
            <a:headEnd type="triangle" w="med" len="med"/>
            <a:tailEnd/>
          </a:ln>
        </p:spPr>
        <p:txBody>
          <a:bodyPr/>
          <a:lstStyle/>
          <a:p>
            <a:endParaRPr lang="zh-CN" altLang="en-US">
              <a:latin typeface="Huawei Sans" panose="020C0503030203020204" pitchFamily="34" charset="0"/>
              <a:cs typeface="Huawei Sans" panose="020C0503030203020204" pitchFamily="34" charset="0"/>
              <a:sym typeface="+mn-lt"/>
            </a:endParaRPr>
          </a:p>
        </p:txBody>
      </p:sp>
      <p:sp>
        <p:nvSpPr>
          <p:cNvPr id="33" name="Text Box 73"/>
          <p:cNvSpPr txBox="1">
            <a:spLocks noChangeArrowheads="1"/>
          </p:cNvSpPr>
          <p:nvPr/>
        </p:nvSpPr>
        <p:spPr bwMode="auto">
          <a:xfrm>
            <a:off x="9029473" y="1826292"/>
            <a:ext cx="551019" cy="178001"/>
          </a:xfrm>
          <a:prstGeom prst="rect">
            <a:avLst/>
          </a:prstGeom>
          <a:solidFill>
            <a:srgbClr val="5A5A5A"/>
          </a:solidFill>
          <a:ln w="9525">
            <a:noFill/>
            <a:miter lim="800000"/>
            <a:headEnd/>
            <a:tailEnd/>
          </a:ln>
        </p:spPr>
        <p:txBody>
          <a:bodyPr lIns="0" tIns="0" rIns="0" bIns="0"/>
          <a:lstStyle/>
          <a:p>
            <a:pPr algn="ctr">
              <a:defRPr/>
            </a:pPr>
            <a:r>
              <a:rPr sz="1200" u="none">
                <a:latin typeface="Huawei Sans" panose="020C0503030203020204" pitchFamily="34" charset="0"/>
                <a:cs typeface="Huawei Sans" panose="020C0503030203020204" pitchFamily="34" charset="0"/>
              </a:rPr>
              <a:t>vdisk</a:t>
            </a:r>
            <a:endParaRPr lang="en-US" altLang="zh-CN" sz="1200" dirty="0">
              <a:latin typeface="Huawei Sans" panose="020C0503030203020204" pitchFamily="34" charset="0"/>
              <a:cs typeface="Huawei Sans" panose="020C0503030203020204" pitchFamily="34" charset="0"/>
              <a:sym typeface="+mn-lt"/>
            </a:endParaRPr>
          </a:p>
        </p:txBody>
      </p:sp>
      <p:sp>
        <p:nvSpPr>
          <p:cNvPr id="34" name="TextBox 305"/>
          <p:cNvSpPr txBox="1"/>
          <p:nvPr/>
        </p:nvSpPr>
        <p:spPr>
          <a:xfrm>
            <a:off x="879284" y="1527328"/>
            <a:ext cx="6885646" cy="2314544"/>
          </a:xfrm>
          <a:prstGeom prst="rect">
            <a:avLst/>
          </a:prstGeom>
          <a:noFill/>
        </p:spPr>
        <p:txBody>
          <a:bodyPr wrap="square">
            <a:spAutoFit/>
          </a:bodyPr>
          <a:lstStyle/>
          <a:p>
            <a:pPr>
              <a:lnSpc>
                <a:spcPct val="150000"/>
              </a:lnSpc>
              <a:defRPr/>
            </a:pPr>
            <a:r>
              <a:rPr sz="1400" u="none" dirty="0" err="1">
                <a:latin typeface="Huawei Sans" panose="020C0503030203020204" pitchFamily="34" charset="0"/>
                <a:cs typeface="Huawei Sans" panose="020C0503030203020204" pitchFamily="34" charset="0"/>
              </a:rPr>
              <a:t>UltraPath</a:t>
            </a:r>
            <a:r>
              <a:rPr sz="1400" u="none" dirty="0">
                <a:latin typeface="Huawei Sans" panose="020C0503030203020204" pitchFamily="34" charset="0"/>
                <a:cs typeface="Huawei Sans" panose="020C0503030203020204" pitchFamily="34" charset="0"/>
              </a:rPr>
              <a:t> is a type of filter driver software running in the host kernel. It can block and process disk creation/deletion and I/O delivery of operating systems. </a:t>
            </a:r>
            <a:r>
              <a:rPr sz="1400" u="none" dirty="0" err="1">
                <a:latin typeface="Huawei Sans" panose="020C0503030203020204" pitchFamily="34" charset="0"/>
                <a:cs typeface="Huawei Sans" panose="020C0503030203020204" pitchFamily="34" charset="0"/>
              </a:rPr>
              <a:t>UltraPath</a:t>
            </a:r>
            <a:r>
              <a:rPr sz="1400" u="none" dirty="0">
                <a:latin typeface="Huawei Sans" panose="020C0503030203020204" pitchFamily="34" charset="0"/>
                <a:cs typeface="Huawei Sans" panose="020C0503030203020204" pitchFamily="34" charset="0"/>
              </a:rPr>
              <a:t> implements a reliable use of redundant paths. If a path fails or cannot meet the performance requirement, </a:t>
            </a:r>
            <a:r>
              <a:rPr sz="1400" u="none" dirty="0" err="1">
                <a:latin typeface="Huawei Sans" panose="020C0503030203020204" pitchFamily="34" charset="0"/>
                <a:cs typeface="Huawei Sans" panose="020C0503030203020204" pitchFamily="34" charset="0"/>
              </a:rPr>
              <a:t>UltraPath</a:t>
            </a:r>
            <a:r>
              <a:rPr sz="1400" u="none" dirty="0">
                <a:latin typeface="Huawei Sans" panose="020C0503030203020204" pitchFamily="34" charset="0"/>
                <a:cs typeface="Huawei Sans" panose="020C0503030203020204" pitchFamily="34" charset="0"/>
              </a:rPr>
              <a:t> automatically and transparently transfers I/</a:t>
            </a:r>
            <a:r>
              <a:rPr sz="1400" u="none" dirty="0" err="1">
                <a:latin typeface="Huawei Sans" panose="020C0503030203020204" pitchFamily="34" charset="0"/>
                <a:cs typeface="Huawei Sans" panose="020C0503030203020204" pitchFamily="34" charset="0"/>
              </a:rPr>
              <a:t>Os</a:t>
            </a:r>
            <a:r>
              <a:rPr sz="1400" u="none" dirty="0">
                <a:latin typeface="Huawei Sans" panose="020C0503030203020204" pitchFamily="34" charset="0"/>
                <a:cs typeface="Huawei Sans" panose="020C0503030203020204" pitchFamily="34" charset="0"/>
              </a:rPr>
              <a:t> to other available paths to ensure that I/</a:t>
            </a:r>
            <a:r>
              <a:rPr sz="1400" u="none" dirty="0" err="1">
                <a:latin typeface="Huawei Sans" panose="020C0503030203020204" pitchFamily="34" charset="0"/>
                <a:cs typeface="Huawei Sans" panose="020C0503030203020204" pitchFamily="34" charset="0"/>
              </a:rPr>
              <a:t>Os</a:t>
            </a:r>
            <a:r>
              <a:rPr sz="1400" u="none" dirty="0">
                <a:latin typeface="Huawei Sans" panose="020C0503030203020204" pitchFamily="34" charset="0"/>
                <a:cs typeface="Huawei Sans" panose="020C0503030203020204" pitchFamily="34" charset="0"/>
              </a:rPr>
              <a:t> are transmitted effectively and reliably. As shown in the figure on the right, </a:t>
            </a:r>
            <a:r>
              <a:rPr sz="1400" u="none" dirty="0" err="1">
                <a:latin typeface="Huawei Sans" panose="020C0503030203020204" pitchFamily="34" charset="0"/>
                <a:cs typeface="Huawei Sans" panose="020C0503030203020204" pitchFamily="34" charset="0"/>
              </a:rPr>
              <a:t>UltraPath</a:t>
            </a:r>
            <a:r>
              <a:rPr sz="1400" u="none" dirty="0">
                <a:latin typeface="Huawei Sans" panose="020C0503030203020204" pitchFamily="34" charset="0"/>
                <a:cs typeface="Huawei Sans" panose="020C0503030203020204" pitchFamily="34" charset="0"/>
              </a:rPr>
              <a:t> can handle many faults such as HBA faults, link faults, and controller faults.</a:t>
            </a:r>
          </a:p>
        </p:txBody>
      </p:sp>
      <p:graphicFrame>
        <p:nvGraphicFramePr>
          <p:cNvPr id="35" name="表格 34"/>
          <p:cNvGraphicFramePr>
            <a:graphicFrameLocks noGrp="1"/>
          </p:cNvGraphicFramePr>
          <p:nvPr>
            <p:extLst>
              <p:ext uri="{D42A27DB-BD31-4B8C-83A1-F6EECF244321}">
                <p14:modId xmlns:p14="http://schemas.microsoft.com/office/powerpoint/2010/main" val="1638216186"/>
              </p:ext>
            </p:extLst>
          </p:nvPr>
        </p:nvGraphicFramePr>
        <p:xfrm>
          <a:off x="997150" y="4297616"/>
          <a:ext cx="10164960" cy="1801878"/>
        </p:xfrm>
        <a:graphic>
          <a:graphicData uri="http://schemas.openxmlformats.org/drawingml/2006/table">
            <a:tbl>
              <a:tblPr/>
              <a:tblGrid>
                <a:gridCol w="2310219">
                  <a:extLst>
                    <a:ext uri="{9D8B030D-6E8A-4147-A177-3AD203B41FA5}">
                      <a16:colId xmlns:a16="http://schemas.microsoft.com/office/drawing/2014/main" val="20000"/>
                    </a:ext>
                  </a:extLst>
                </a:gridCol>
                <a:gridCol w="2157417">
                  <a:extLst>
                    <a:ext uri="{9D8B030D-6E8A-4147-A177-3AD203B41FA5}">
                      <a16:colId xmlns:a16="http://schemas.microsoft.com/office/drawing/2014/main" val="20001"/>
                    </a:ext>
                  </a:extLst>
                </a:gridCol>
                <a:gridCol w="5697324">
                  <a:extLst>
                    <a:ext uri="{9D8B030D-6E8A-4147-A177-3AD203B41FA5}">
                      <a16:colId xmlns:a16="http://schemas.microsoft.com/office/drawing/2014/main" val="20002"/>
                    </a:ext>
                  </a:extLst>
                </a:gridCol>
              </a:tblGrid>
              <a:tr h="304529">
                <a:tc>
                  <a:txBody>
                    <a:bodyPr/>
                    <a:lstStyle/>
                    <a:p>
                      <a:pPr marL="0" marR="0" lvl="0" indent="0" algn="ctr" defTabSz="801688" rtl="0" eaLnBrk="1" fontAlgn="ctr" latinLnBrk="0" hangingPunct="1">
                        <a:lnSpc>
                          <a:spcPct val="140000"/>
                        </a:lnSpc>
                        <a:spcBef>
                          <a:spcPct val="0"/>
                        </a:spcBef>
                        <a:spcAft>
                          <a:spcPct val="0"/>
                        </a:spcAft>
                        <a:buClr>
                          <a:schemeClr val="bg1"/>
                        </a:buClr>
                        <a:buSzPct val="60000"/>
                        <a:buFont typeface="Wingdings" pitchFamily="2" charset="2"/>
                        <a:buNone/>
                        <a:tabLst/>
                      </a:pPr>
                      <a:r>
                        <a:rPr sz="1600" b="1" u="none" dirty="0">
                          <a:solidFill>
                            <a:schemeClr val="tx1"/>
                          </a:solidFill>
                          <a:latin typeface="Huawei Sans" panose="020C0503030203020204" pitchFamily="34" charset="0"/>
                          <a:cs typeface="Huawei Sans" panose="020C0503030203020204" pitchFamily="34" charset="0"/>
                        </a:rPr>
                        <a:t>Basic Function</a:t>
                      </a: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801688" rtl="0" eaLnBrk="1" fontAlgn="ctr" latinLnBrk="0" hangingPunct="1">
                        <a:lnSpc>
                          <a:spcPct val="140000"/>
                        </a:lnSpc>
                        <a:spcBef>
                          <a:spcPct val="0"/>
                        </a:spcBef>
                        <a:spcAft>
                          <a:spcPct val="0"/>
                        </a:spcAft>
                        <a:buClr>
                          <a:schemeClr val="bg1"/>
                        </a:buClr>
                        <a:buSzPct val="60000"/>
                        <a:buFont typeface="Wingdings" pitchFamily="2" charset="2"/>
                        <a:buNone/>
                        <a:tabLst/>
                      </a:pPr>
                      <a:r>
                        <a:rPr sz="1600" b="1" u="none">
                          <a:solidFill>
                            <a:schemeClr val="tx1"/>
                          </a:solidFill>
                          <a:latin typeface="Huawei Sans" panose="020C0503030203020204" pitchFamily="34" charset="0"/>
                          <a:cs typeface="Huawei Sans" panose="020C0503030203020204" pitchFamily="34" charset="0"/>
                        </a:rPr>
                        <a:t>Severity</a:t>
                      </a:r>
                      <a:endParaRPr lang="zh-CN" altLang="zh-CN" sz="1600" b="1" kern="1200" dirty="0">
                        <a:solidFill>
                          <a:schemeClr val="tx1"/>
                        </a:solidFill>
                        <a:latin typeface="Huawei Sans" panose="020C0503030203020204" pitchFamily="34" charset="0"/>
                        <a:ea typeface="+mn-ea"/>
                        <a:cs typeface="Huawei Sans" panose="020C0503030203020204" pitchFamily="34" charset="0"/>
                        <a:sym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801688" rtl="0" eaLnBrk="1" fontAlgn="ctr" latinLnBrk="0" hangingPunct="1">
                        <a:lnSpc>
                          <a:spcPct val="140000"/>
                        </a:lnSpc>
                        <a:spcBef>
                          <a:spcPct val="0"/>
                        </a:spcBef>
                        <a:spcAft>
                          <a:spcPct val="0"/>
                        </a:spcAft>
                        <a:buClr>
                          <a:schemeClr val="bg1"/>
                        </a:buClr>
                        <a:buSzPct val="60000"/>
                        <a:buFont typeface="Wingdings" pitchFamily="2" charset="2"/>
                        <a:buNone/>
                        <a:tabLst/>
                      </a:pPr>
                      <a:r>
                        <a:rPr sz="1600" b="1" u="none">
                          <a:solidFill>
                            <a:schemeClr val="tx1"/>
                          </a:solidFill>
                          <a:latin typeface="Huawei Sans" panose="020C0503030203020204" pitchFamily="34" charset="0"/>
                          <a:cs typeface="Huawei Sans" panose="020C0503030203020204" pitchFamily="34" charset="0"/>
                        </a:rPr>
                        <a:t>Description</a:t>
                      </a: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73404">
                <a:tc>
                  <a:txBody>
                    <a:bodyPr/>
                    <a:lstStyle/>
                    <a:p>
                      <a:pPr marL="0" marR="0" lvl="0" indent="0" algn="ctr" defTabSz="801688" rtl="0" eaLnBrk="1" fontAlgn="ctr" latinLnBrk="0" hangingPunct="1">
                        <a:lnSpc>
                          <a:spcPct val="100000"/>
                        </a:lnSpc>
                        <a:spcBef>
                          <a:spcPct val="0"/>
                        </a:spcBef>
                        <a:spcAft>
                          <a:spcPct val="0"/>
                        </a:spcAft>
                        <a:buClr>
                          <a:schemeClr val="bg1"/>
                        </a:buClr>
                        <a:buSzPct val="60000"/>
                        <a:buFont typeface="Wingdings" pitchFamily="2" charset="2"/>
                        <a:buNone/>
                        <a:tabLst/>
                      </a:pPr>
                      <a:r>
                        <a:rPr sz="1400" b="0" u="none" dirty="0">
                          <a:solidFill>
                            <a:schemeClr val="tx1"/>
                          </a:solidFill>
                          <a:latin typeface="Huawei Sans" panose="020C0503030203020204" pitchFamily="34" charset="0"/>
                          <a:cs typeface="Huawei Sans" panose="020C0503030203020204" pitchFamily="34" charset="0"/>
                        </a:rPr>
                        <a:t>Failover</a:t>
                      </a:r>
                    </a:p>
                  </a:txBody>
                  <a:tcPr marL="80152" marR="80152" marT="30057" marB="3005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801688" rtl="0" eaLnBrk="1" fontAlgn="ctr" latinLnBrk="0" hangingPunct="1">
                        <a:lnSpc>
                          <a:spcPct val="100000"/>
                        </a:lnSpc>
                        <a:spcBef>
                          <a:spcPct val="0"/>
                        </a:spcBef>
                        <a:spcAft>
                          <a:spcPct val="0"/>
                        </a:spcAft>
                        <a:buClr>
                          <a:schemeClr val="bg1"/>
                        </a:buClr>
                        <a:buSzPct val="60000"/>
                        <a:buFont typeface="Wingdings" pitchFamily="2" charset="2"/>
                        <a:buNone/>
                        <a:tabLst/>
                      </a:pPr>
                      <a:r>
                        <a:rPr sz="1400" b="0" u="none" dirty="0">
                          <a:solidFill>
                            <a:schemeClr val="tx1"/>
                          </a:solidFill>
                          <a:latin typeface="Huawei Sans" panose="020C0503030203020204" pitchFamily="34" charset="0"/>
                          <a:cs typeface="Huawei Sans" panose="020C0503030203020204" pitchFamily="34" charset="0"/>
                        </a:rPr>
                        <a:t>High</a:t>
                      </a:r>
                      <a:endParaRPr lang="en-US" altLang="zh-CN" sz="1400" b="0" kern="1200" dirty="0">
                        <a:solidFill>
                          <a:schemeClr val="tx1"/>
                        </a:solidFill>
                        <a:latin typeface="Huawei Sans" panose="020C0503030203020204" pitchFamily="34" charset="0"/>
                        <a:ea typeface="+mn-ea"/>
                        <a:cs typeface="Huawei Sans" panose="020C0503030203020204" pitchFamily="34" charset="0"/>
                        <a:sym typeface="+mn-lt"/>
                      </a:endParaRPr>
                    </a:p>
                  </a:txBody>
                  <a:tcPr marL="80152" marR="80152" marT="30057" marB="300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801688" rtl="0" eaLnBrk="1" fontAlgn="ctr" latinLnBrk="0" hangingPunct="1">
                        <a:lnSpc>
                          <a:spcPct val="100000"/>
                        </a:lnSpc>
                        <a:spcBef>
                          <a:spcPct val="0"/>
                        </a:spcBef>
                        <a:spcAft>
                          <a:spcPct val="0"/>
                        </a:spcAft>
                        <a:buClr>
                          <a:schemeClr val="bg1"/>
                        </a:buClr>
                        <a:buSzPct val="60000"/>
                        <a:buFont typeface="Wingdings" pitchFamily="2" charset="2"/>
                        <a:buNone/>
                        <a:tabLst/>
                        <a:defRPr/>
                      </a:pPr>
                      <a:r>
                        <a:rPr sz="1400" b="0" u="none">
                          <a:solidFill>
                            <a:schemeClr val="tx1"/>
                          </a:solidFill>
                          <a:latin typeface="Huawei Sans" panose="020C0503030203020204" pitchFamily="34" charset="0"/>
                          <a:cs typeface="Huawei Sans" panose="020C0503030203020204" pitchFamily="34" charset="0"/>
                        </a:rPr>
                        <a:t>If a path is faulty, I/Os on the path are automatically transferred to another available path.</a:t>
                      </a:r>
                      <a:endParaRPr lang="zh-CN" altLang="en-US" sz="1400" b="0" kern="1200" dirty="0">
                        <a:solidFill>
                          <a:schemeClr val="tx1"/>
                        </a:solidFill>
                        <a:latin typeface="Huawei Sans" panose="020C0503030203020204" pitchFamily="34" charset="0"/>
                        <a:ea typeface="+mn-ea"/>
                        <a:cs typeface="Huawei Sans" panose="020C0503030203020204" pitchFamily="34" charset="0"/>
                        <a:sym typeface="+mn-lt"/>
                      </a:endParaRPr>
                    </a:p>
                  </a:txBody>
                  <a:tcPr marL="80152" marR="80152" marT="30057" marB="3005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73404">
                <a:tc>
                  <a:txBody>
                    <a:bodyPr/>
                    <a:lstStyle/>
                    <a:p>
                      <a:pPr marL="0" marR="0" lvl="0" indent="0" algn="ctr" defTabSz="801688" rtl="0" eaLnBrk="1" fontAlgn="ctr" latinLnBrk="0" hangingPunct="1">
                        <a:lnSpc>
                          <a:spcPct val="100000"/>
                        </a:lnSpc>
                        <a:spcBef>
                          <a:spcPct val="0"/>
                        </a:spcBef>
                        <a:spcAft>
                          <a:spcPct val="0"/>
                        </a:spcAft>
                        <a:buClr>
                          <a:schemeClr val="bg1"/>
                        </a:buClr>
                        <a:buSzPct val="60000"/>
                        <a:buFont typeface="Wingdings" pitchFamily="2" charset="2"/>
                        <a:buNone/>
                        <a:tabLst/>
                      </a:pPr>
                      <a:r>
                        <a:rPr sz="1400" b="0" u="none" dirty="0">
                          <a:solidFill>
                            <a:schemeClr val="tx1"/>
                          </a:solidFill>
                          <a:latin typeface="Huawei Sans" panose="020C0503030203020204" pitchFamily="34" charset="0"/>
                          <a:cs typeface="Huawei Sans" panose="020C0503030203020204" pitchFamily="34" charset="0"/>
                        </a:rPr>
                        <a:t>Failback</a:t>
                      </a:r>
                    </a:p>
                  </a:txBody>
                  <a:tcPr marL="80152" marR="80152" marT="30057" marB="3005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801688" rtl="0" eaLnBrk="1" fontAlgn="ctr" latinLnBrk="0" hangingPunct="1">
                        <a:lnSpc>
                          <a:spcPct val="100000"/>
                        </a:lnSpc>
                        <a:spcBef>
                          <a:spcPct val="0"/>
                        </a:spcBef>
                        <a:spcAft>
                          <a:spcPct val="0"/>
                        </a:spcAft>
                        <a:buClr>
                          <a:schemeClr val="bg1"/>
                        </a:buClr>
                        <a:buSzPct val="60000"/>
                        <a:buFont typeface="Wingdings" pitchFamily="2" charset="2"/>
                        <a:buNone/>
                        <a:tabLst/>
                      </a:pPr>
                      <a:r>
                        <a:rPr sz="1400" b="0" u="none" dirty="0">
                          <a:solidFill>
                            <a:schemeClr val="tx1"/>
                          </a:solidFill>
                          <a:latin typeface="Huawei Sans" panose="020C0503030203020204" pitchFamily="34" charset="0"/>
                          <a:cs typeface="Huawei Sans" panose="020C0503030203020204" pitchFamily="34" charset="0"/>
                        </a:rPr>
                        <a:t>High</a:t>
                      </a:r>
                      <a:endParaRPr lang="en-US" altLang="zh-CN" sz="1400" b="0" kern="1200" dirty="0">
                        <a:solidFill>
                          <a:schemeClr val="tx1"/>
                        </a:solidFill>
                        <a:latin typeface="Huawei Sans" panose="020C0503030203020204" pitchFamily="34" charset="0"/>
                        <a:ea typeface="+mn-ea"/>
                        <a:cs typeface="Huawei Sans" panose="020C0503030203020204" pitchFamily="34" charset="0"/>
                        <a:sym typeface="+mn-lt"/>
                      </a:endParaRPr>
                    </a:p>
                  </a:txBody>
                  <a:tcPr marL="80152" marR="80152" marT="30057" marB="300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801688" rtl="0" eaLnBrk="1" fontAlgn="ctr" latinLnBrk="0" hangingPunct="1">
                        <a:lnSpc>
                          <a:spcPct val="100000"/>
                        </a:lnSpc>
                        <a:spcBef>
                          <a:spcPct val="0"/>
                        </a:spcBef>
                        <a:spcAft>
                          <a:spcPct val="0"/>
                        </a:spcAft>
                        <a:buClr>
                          <a:schemeClr val="bg1"/>
                        </a:buClr>
                        <a:buSzPct val="60000"/>
                        <a:buFont typeface="Wingdings" pitchFamily="2" charset="2"/>
                        <a:buNone/>
                        <a:tabLst/>
                      </a:pPr>
                      <a:r>
                        <a:rPr sz="1400" b="0" u="none" dirty="0">
                          <a:solidFill>
                            <a:schemeClr val="tx1"/>
                          </a:solidFill>
                          <a:latin typeface="Huawei Sans" panose="020C0503030203020204" pitchFamily="34" charset="0"/>
                          <a:cs typeface="Huawei Sans" panose="020C0503030203020204" pitchFamily="34" charset="0"/>
                        </a:rPr>
                        <a:t>After the faulty path recovers, I/</a:t>
                      </a:r>
                      <a:r>
                        <a:rPr sz="1400" b="0" u="none" dirty="0" err="1">
                          <a:solidFill>
                            <a:schemeClr val="tx1"/>
                          </a:solidFill>
                          <a:latin typeface="Huawei Sans" panose="020C0503030203020204" pitchFamily="34" charset="0"/>
                          <a:cs typeface="Huawei Sans" panose="020C0503030203020204" pitchFamily="34" charset="0"/>
                        </a:rPr>
                        <a:t>Os</a:t>
                      </a:r>
                      <a:r>
                        <a:rPr sz="1400" b="0" u="none" dirty="0">
                          <a:solidFill>
                            <a:schemeClr val="tx1"/>
                          </a:solidFill>
                          <a:latin typeface="Huawei Sans" panose="020C0503030203020204" pitchFamily="34" charset="0"/>
                          <a:cs typeface="Huawei Sans" panose="020C0503030203020204" pitchFamily="34" charset="0"/>
                        </a:rPr>
                        <a:t> are automatically transferred back to the path.</a:t>
                      </a:r>
                      <a:endParaRPr lang="en-US" altLang="zh-CN" sz="1400" b="0" kern="1200" dirty="0">
                        <a:solidFill>
                          <a:schemeClr val="tx1"/>
                        </a:solidFill>
                        <a:latin typeface="Huawei Sans" panose="020C0503030203020204" pitchFamily="34" charset="0"/>
                        <a:ea typeface="+mn-ea"/>
                        <a:cs typeface="Huawei Sans" panose="020C0503030203020204" pitchFamily="34" charset="0"/>
                        <a:sym typeface="+mn-lt"/>
                      </a:endParaRPr>
                    </a:p>
                  </a:txBody>
                  <a:tcPr marL="80152" marR="80152" marT="30057" marB="3005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73404">
                <a:tc>
                  <a:txBody>
                    <a:bodyPr/>
                    <a:lstStyle/>
                    <a:p>
                      <a:pPr marL="0" marR="0" lvl="0" indent="0" algn="ctr" defTabSz="801688" rtl="0" eaLnBrk="1" fontAlgn="ctr" latinLnBrk="0" hangingPunct="1">
                        <a:lnSpc>
                          <a:spcPct val="100000"/>
                        </a:lnSpc>
                        <a:spcBef>
                          <a:spcPct val="0"/>
                        </a:spcBef>
                        <a:spcAft>
                          <a:spcPct val="0"/>
                        </a:spcAft>
                        <a:buClr>
                          <a:schemeClr val="bg1"/>
                        </a:buClr>
                        <a:buSzPct val="60000"/>
                        <a:buFont typeface="Wingdings" pitchFamily="2" charset="2"/>
                        <a:buNone/>
                        <a:tabLst/>
                      </a:pPr>
                      <a:r>
                        <a:rPr sz="1400" b="0" u="none" dirty="0">
                          <a:solidFill>
                            <a:schemeClr val="tx1"/>
                          </a:solidFill>
                          <a:latin typeface="Huawei Sans" panose="020C0503030203020204" pitchFamily="34" charset="0"/>
                          <a:cs typeface="Huawei Sans" panose="020C0503030203020204" pitchFamily="34" charset="0"/>
                        </a:rPr>
                        <a:t>Load balancing</a:t>
                      </a:r>
                      <a:endParaRPr lang="en-US" altLang="zh-CN" sz="1400" b="0" kern="1200" dirty="0">
                        <a:solidFill>
                          <a:schemeClr val="tx1"/>
                        </a:solidFill>
                        <a:latin typeface="Huawei Sans" panose="020C0503030203020204" pitchFamily="34" charset="0"/>
                        <a:ea typeface="+mn-ea"/>
                        <a:cs typeface="Huawei Sans" panose="020C0503030203020204" pitchFamily="34" charset="0"/>
                        <a:sym typeface="+mn-lt"/>
                      </a:endParaRPr>
                    </a:p>
                  </a:txBody>
                  <a:tcPr marL="80152" marR="80152" marT="30057" marB="3005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ctr" defTabSz="801688" rtl="0" eaLnBrk="1" fontAlgn="ctr" latinLnBrk="0" hangingPunct="1">
                        <a:lnSpc>
                          <a:spcPct val="100000"/>
                        </a:lnSpc>
                        <a:spcBef>
                          <a:spcPct val="0"/>
                        </a:spcBef>
                        <a:spcAft>
                          <a:spcPct val="0"/>
                        </a:spcAft>
                        <a:buClr>
                          <a:schemeClr val="bg1"/>
                        </a:buClr>
                        <a:buSzPct val="60000"/>
                        <a:buFont typeface="Wingdings" pitchFamily="2" charset="2"/>
                        <a:buNone/>
                        <a:tabLst/>
                      </a:pPr>
                      <a:r>
                        <a:rPr sz="1400" b="0" u="none">
                          <a:solidFill>
                            <a:schemeClr val="tx1"/>
                          </a:solidFill>
                          <a:latin typeface="Huawei Sans" panose="020C0503030203020204" pitchFamily="34" charset="0"/>
                          <a:cs typeface="Huawei Sans" panose="020C0503030203020204" pitchFamily="34" charset="0"/>
                        </a:rPr>
                        <a:t>High</a:t>
                      </a:r>
                      <a:endParaRPr lang="en-US" altLang="zh-CN" sz="1400" b="0" kern="1200" dirty="0">
                        <a:solidFill>
                          <a:schemeClr val="tx1"/>
                        </a:solidFill>
                        <a:latin typeface="Huawei Sans" panose="020C0503030203020204" pitchFamily="34" charset="0"/>
                        <a:ea typeface="+mn-ea"/>
                        <a:cs typeface="Huawei Sans" panose="020C0503030203020204" pitchFamily="34" charset="0"/>
                        <a:sym typeface="+mn-lt"/>
                      </a:endParaRPr>
                    </a:p>
                  </a:txBody>
                  <a:tcPr marL="80152" marR="80152" marT="30057" marB="300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l" defTabSz="801688" rtl="0" eaLnBrk="1" fontAlgn="ctr" latinLnBrk="0" hangingPunct="1">
                        <a:lnSpc>
                          <a:spcPct val="100000"/>
                        </a:lnSpc>
                        <a:spcBef>
                          <a:spcPct val="0"/>
                        </a:spcBef>
                        <a:spcAft>
                          <a:spcPct val="0"/>
                        </a:spcAft>
                        <a:buClr>
                          <a:schemeClr val="bg1"/>
                        </a:buClr>
                        <a:buSzPct val="60000"/>
                        <a:buFont typeface="Wingdings" pitchFamily="2" charset="2"/>
                        <a:buNone/>
                        <a:tabLst/>
                      </a:pPr>
                      <a:r>
                        <a:rPr sz="1400" b="0" u="none" dirty="0">
                          <a:solidFill>
                            <a:schemeClr val="tx1"/>
                          </a:solidFill>
                          <a:latin typeface="Huawei Sans" panose="020C0503030203020204" pitchFamily="34" charset="0"/>
                          <a:cs typeface="Huawei Sans" panose="020C0503030203020204" pitchFamily="34" charset="0"/>
                        </a:rPr>
                        <a:t>The bandwidths of multiple links are used, improving the overall system throughput.</a:t>
                      </a:r>
                      <a:endParaRPr lang="en-US" altLang="zh-CN" sz="1400" b="0" kern="1200" dirty="0">
                        <a:solidFill>
                          <a:schemeClr val="tx1"/>
                        </a:solidFill>
                        <a:latin typeface="Huawei Sans" panose="020C0503030203020204" pitchFamily="34" charset="0"/>
                        <a:ea typeface="+mn-ea"/>
                        <a:cs typeface="Huawei Sans" panose="020C0503030203020204" pitchFamily="34" charset="0"/>
                        <a:sym typeface="+mn-lt"/>
                      </a:endParaRPr>
                    </a:p>
                  </a:txBody>
                  <a:tcPr marL="80152" marR="80152" marT="30057" marB="3005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49589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u="none" dirty="0">
                <a:latin typeface="+mj-ea"/>
                <a:ea typeface="+mj-ea"/>
                <a:cs typeface="Huawei Sans" panose="020C0503030203020204" pitchFamily="34" charset="0"/>
              </a:rPr>
              <a:t>Active-Active Architecture with Full Load Balancing in OceanStor V6</a:t>
            </a:r>
            <a:endParaRPr lang="en-US" dirty="0">
              <a:latin typeface="+mj-ea"/>
              <a:ea typeface="+mj-ea"/>
              <a:cs typeface="Huawei Sans" panose="020C0503030203020204" pitchFamily="34" charset="0"/>
              <a:sym typeface="+mn-lt"/>
            </a:endParaRPr>
          </a:p>
        </p:txBody>
      </p:sp>
      <p:sp>
        <p:nvSpPr>
          <p:cNvPr id="4" name="文本框 3"/>
          <p:cNvSpPr txBox="1"/>
          <p:nvPr/>
        </p:nvSpPr>
        <p:spPr bwMode="auto">
          <a:xfrm>
            <a:off x="6292354" y="2337555"/>
            <a:ext cx="4781183" cy="2889426"/>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r>
              <a:rPr sz="1400" b="1" u="none" dirty="0">
                <a:solidFill>
                  <a:srgbClr val="00B0F0"/>
                </a:solidFill>
                <a:latin typeface="Huawei Sans" panose="020C0503030203020204" pitchFamily="34" charset="0"/>
                <a:cs typeface="Huawei Sans" panose="020C0503030203020204" pitchFamily="34" charset="0"/>
              </a:rPr>
              <a:t>Even distribution of </a:t>
            </a:r>
            <a:r>
              <a:rPr sz="1400" b="1" u="none" dirty="0" err="1">
                <a:solidFill>
                  <a:srgbClr val="00B0F0"/>
                </a:solidFill>
                <a:latin typeface="Huawei Sans" panose="020C0503030203020204" pitchFamily="34" charset="0"/>
                <a:cs typeface="Huawei Sans" panose="020C0503030203020204" pitchFamily="34" charset="0"/>
              </a:rPr>
              <a:t>unhomed</a:t>
            </a:r>
            <a:r>
              <a:rPr sz="1400" b="1" u="none" dirty="0">
                <a:solidFill>
                  <a:srgbClr val="00B0F0"/>
                </a:solidFill>
                <a:latin typeface="Huawei Sans" panose="020C0503030203020204" pitchFamily="34" charset="0"/>
                <a:cs typeface="Huawei Sans" panose="020C0503030203020204" pitchFamily="34" charset="0"/>
              </a:rPr>
              <a:t> LUNs</a:t>
            </a:r>
            <a:endParaRPr lang="en-US" altLang="zh-CN" sz="1400" b="1" dirty="0">
              <a:solidFill>
                <a:srgbClr val="00B0F0"/>
              </a:solidFill>
              <a:latin typeface="Huawei Sans" panose="020C0503030203020204" pitchFamily="34" charset="0"/>
              <a:cs typeface="Huawei Sans" panose="020C0503030203020204" pitchFamily="34" charset="0"/>
              <a:sym typeface="+mn-lt"/>
            </a:endParaRPr>
          </a:p>
          <a:p>
            <a:r>
              <a:rPr sz="1400" u="none" dirty="0">
                <a:latin typeface="Huawei Sans" panose="020C0503030203020204" pitchFamily="34" charset="0"/>
                <a:cs typeface="Huawei Sans" panose="020C0503030203020204" pitchFamily="34" charset="0"/>
              </a:rPr>
              <a:t>Data on LUNs is divided into 64 MB slices. The slices are distributed to different virtual nodes based on the hash result (LUN ID + LBA).</a:t>
            </a:r>
            <a:endParaRPr lang="en-US" altLang="zh-CN" sz="1400" dirty="0">
              <a:latin typeface="Huawei Sans" panose="020C0503030203020204" pitchFamily="34" charset="0"/>
              <a:cs typeface="Huawei Sans" panose="020C0503030203020204" pitchFamily="34" charset="0"/>
              <a:sym typeface="+mn-lt"/>
            </a:endParaRPr>
          </a:p>
          <a:p>
            <a:endParaRPr lang="en-US" sz="1400" dirty="0">
              <a:latin typeface="Huawei Sans" panose="020C0503030203020204" pitchFamily="34" charset="0"/>
              <a:cs typeface="Huawei Sans" panose="020C0503030203020204" pitchFamily="34" charset="0"/>
              <a:sym typeface="+mn-lt"/>
            </a:endParaRPr>
          </a:p>
          <a:p>
            <a:r>
              <a:rPr sz="1400" b="1" u="none" dirty="0">
                <a:solidFill>
                  <a:srgbClr val="00B0F0"/>
                </a:solidFill>
                <a:latin typeface="Huawei Sans" panose="020C0503030203020204" pitchFamily="34" charset="0"/>
                <a:cs typeface="Huawei Sans" panose="020C0503030203020204" pitchFamily="34" charset="0"/>
              </a:rPr>
              <a:t>Load balancing</a:t>
            </a:r>
            <a:endParaRPr lang="en-US" sz="1400" b="1" dirty="0">
              <a:solidFill>
                <a:srgbClr val="00B0F0"/>
              </a:solidFill>
              <a:latin typeface="Huawei Sans" panose="020C0503030203020204" pitchFamily="34" charset="0"/>
              <a:cs typeface="Huawei Sans" panose="020C0503030203020204" pitchFamily="34" charset="0"/>
              <a:sym typeface="+mn-lt"/>
            </a:endParaRPr>
          </a:p>
          <a:p>
            <a:r>
              <a:rPr sz="1400" u="none" dirty="0" err="1">
                <a:latin typeface="Huawei Sans" panose="020C0503030203020204" pitchFamily="34" charset="0"/>
                <a:cs typeface="Huawei Sans" panose="020C0503030203020204" pitchFamily="34" charset="0"/>
              </a:rPr>
              <a:t>UltraPath</a:t>
            </a:r>
            <a:r>
              <a:rPr sz="1400" u="none" dirty="0">
                <a:latin typeface="Huawei Sans" panose="020C0503030203020204" pitchFamily="34" charset="0"/>
                <a:cs typeface="Huawei Sans" panose="020C0503030203020204" pitchFamily="34" charset="0"/>
              </a:rPr>
              <a:t> interacts and negotiates with the storage system, calculates the hash result (LUN ID + LBA) for each delivered I/O, obtains the corresponding virtual node, and selects the physical path corresponding to the virtual node to deliver the I/O. This reduces cross-CPU distribution in a storage system and improves end-to-end performance.</a:t>
            </a:r>
            <a:endParaRPr lang="en-US" altLang="zh-CN" sz="1400" dirty="0">
              <a:latin typeface="Huawei Sans" panose="020C0503030203020204" pitchFamily="34" charset="0"/>
              <a:cs typeface="Huawei Sans" panose="020C0503030203020204" pitchFamily="34" charset="0"/>
              <a:sym typeface="+mn-lt"/>
            </a:endParaRPr>
          </a:p>
        </p:txBody>
      </p:sp>
      <p:sp>
        <p:nvSpPr>
          <p:cNvPr id="3" name="Rectangle 2"/>
          <p:cNvSpPr>
            <a:spLocks noChangeArrowheads="1"/>
          </p:cNvSpPr>
          <p:nvPr/>
        </p:nvSpPr>
        <p:spPr bwMode="auto">
          <a:xfrm>
            <a:off x="1775520" y="194819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Huawei Sans" panose="020C0503030203020204" pitchFamily="34" charset="0"/>
              <a:cs typeface="Huawei Sans" panose="020C0503030203020204" pitchFamily="34" charset="0"/>
              <a:sym typeface="+mn-lt"/>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2728016491"/>
              </p:ext>
            </p:extLst>
          </p:nvPr>
        </p:nvGraphicFramePr>
        <p:xfrm>
          <a:off x="1231795" y="1775901"/>
          <a:ext cx="4799419" cy="4122857"/>
        </p:xfrm>
        <a:graphic>
          <a:graphicData uri="http://schemas.openxmlformats.org/presentationml/2006/ole">
            <mc:AlternateContent xmlns:mc="http://schemas.openxmlformats.org/markup-compatibility/2006">
              <mc:Choice xmlns:v="urn:schemas-microsoft-com:vml" Requires="v">
                <p:oleObj spid="_x0000_s1082" r:id="rId4" imgW="3838766" imgH="3295698" progId="Visio.Drawing.15">
                  <p:embed/>
                </p:oleObj>
              </mc:Choice>
              <mc:Fallback>
                <p:oleObj r:id="rId4" imgW="3838766" imgH="3295698" progId="Visio.Drawing.15">
                  <p:embed/>
                  <p:pic>
                    <p:nvPicPr>
                      <p:cNvPr id="5" name="对象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1795" y="1775901"/>
                        <a:ext cx="4799419" cy="4122857"/>
                      </a:xfrm>
                      <a:prstGeom prst="rect">
                        <a:avLst/>
                      </a:prstGeom>
                      <a:noFill/>
                      <a:extLst/>
                    </p:spPr>
                  </p:pic>
                </p:oleObj>
              </mc:Fallback>
            </mc:AlternateContent>
          </a:graphicData>
        </a:graphic>
      </p:graphicFrame>
    </p:spTree>
    <p:extLst>
      <p:ext uri="{BB962C8B-B14F-4D97-AF65-F5344CB8AC3E}">
        <p14:creationId xmlns:p14="http://schemas.microsoft.com/office/powerpoint/2010/main" val="6741630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u="none">
                <a:solidFill>
                  <a:schemeClr val="bg1">
                    <a:lumMod val="50000"/>
                  </a:schemeClr>
                </a:solidFill>
              </a:rPr>
              <a:t>Storage Management Overview</a:t>
            </a:r>
            <a:endParaRPr lang="en-US" altLang="zh-CN" dirty="0">
              <a:solidFill>
                <a:schemeClr val="bg1">
                  <a:lumMod val="50000"/>
                </a:schemeClr>
              </a:solidFill>
              <a:latin typeface="Arial"/>
              <a:ea typeface="+mn-ea"/>
              <a:cs typeface="+mn-ea"/>
              <a:sym typeface="+mn-lt"/>
            </a:endParaRPr>
          </a:p>
          <a:p>
            <a:r>
              <a:rPr u="none">
                <a:solidFill>
                  <a:schemeClr val="bg1">
                    <a:lumMod val="50000"/>
                  </a:schemeClr>
                </a:solidFill>
              </a:rPr>
              <a:t>Storage Management Tools</a:t>
            </a:r>
            <a:endParaRPr lang="en-US" altLang="zh-CN" dirty="0">
              <a:solidFill>
                <a:schemeClr val="bg1">
                  <a:lumMod val="50000"/>
                </a:schemeClr>
              </a:solidFill>
              <a:latin typeface="Arial"/>
              <a:ea typeface="+mn-ea"/>
              <a:cs typeface="+mn-ea"/>
              <a:sym typeface="+mn-lt"/>
            </a:endParaRPr>
          </a:p>
          <a:p>
            <a:r>
              <a:rPr b="1"/>
              <a:t>Basic Management Operations</a:t>
            </a:r>
          </a:p>
          <a:p>
            <a:pPr lvl="1"/>
            <a:endParaRPr lang="en-US" altLang="zh-CN" b="1" dirty="0">
              <a:latin typeface="Arial"/>
              <a:ea typeface="+mn-ea"/>
              <a:cs typeface="+mn-ea"/>
              <a:sym typeface="+mn-lt"/>
            </a:endParaRPr>
          </a:p>
          <a:p>
            <a:endParaRPr lang="zh-CN" altLang="en-US" dirty="0">
              <a:latin typeface="Arial"/>
              <a:ea typeface="+mn-ea"/>
              <a:cs typeface="+mn-ea"/>
              <a:sym typeface="+mn-lt"/>
            </a:endParaRPr>
          </a:p>
        </p:txBody>
      </p:sp>
    </p:spTree>
    <p:extLst>
      <p:ext uri="{BB962C8B-B14F-4D97-AF65-F5344CB8AC3E}">
        <p14:creationId xmlns:p14="http://schemas.microsoft.com/office/powerpoint/2010/main" val="1462918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u="none" dirty="0">
                <a:latin typeface="+mj-ea"/>
                <a:ea typeface="+mj-ea"/>
                <a:cs typeface="Huawei Sans" panose="020C0503030203020204" pitchFamily="34" charset="0"/>
              </a:rPr>
              <a:t>Basic Management Operations</a:t>
            </a:r>
          </a:p>
        </p:txBody>
      </p:sp>
      <p:grpSp>
        <p:nvGrpSpPr>
          <p:cNvPr id="4" name="组合 3"/>
          <p:cNvGrpSpPr/>
          <p:nvPr/>
        </p:nvGrpSpPr>
        <p:grpSpPr>
          <a:xfrm>
            <a:off x="2742902" y="1502821"/>
            <a:ext cx="6698666" cy="4203200"/>
            <a:chOff x="2701043" y="2064018"/>
            <a:chExt cx="5839837" cy="3616643"/>
          </a:xfrm>
        </p:grpSpPr>
        <p:sp>
          <p:nvSpPr>
            <p:cNvPr id="5" name="Arc 38"/>
            <p:cNvSpPr>
              <a:spLocks/>
            </p:cNvSpPr>
            <p:nvPr/>
          </p:nvSpPr>
          <p:spPr bwMode="auto">
            <a:xfrm rot="8170723">
              <a:off x="5335860" y="4051591"/>
              <a:ext cx="808894" cy="798558"/>
            </a:xfrm>
            <a:custGeom>
              <a:avLst/>
              <a:gdLst>
                <a:gd name="T0" fmla="*/ 21130605 w 20772"/>
                <a:gd name="T1" fmla="*/ 0 h 20677"/>
                <a:gd name="T2" fmla="*/ 70261731 w 20772"/>
                <a:gd name="T3" fmla="*/ 49705662 h 20677"/>
                <a:gd name="T4" fmla="*/ 0 w 20772"/>
                <a:gd name="T5" fmla="*/ 69660012 h 20677"/>
                <a:gd name="T6" fmla="*/ 0 60000 65536"/>
                <a:gd name="T7" fmla="*/ 0 60000 65536"/>
                <a:gd name="T8" fmla="*/ 0 60000 65536"/>
                <a:gd name="T9" fmla="*/ 0 w 20772"/>
                <a:gd name="T10" fmla="*/ 0 h 20677"/>
                <a:gd name="T11" fmla="*/ 20772 w 20772"/>
                <a:gd name="T12" fmla="*/ 20677 h 20677"/>
              </a:gdLst>
              <a:ahLst/>
              <a:cxnLst>
                <a:cxn ang="T6">
                  <a:pos x="T0" y="T1"/>
                </a:cxn>
                <a:cxn ang="T7">
                  <a:pos x="T2" y="T3"/>
                </a:cxn>
                <a:cxn ang="T8">
                  <a:pos x="T4" y="T5"/>
                </a:cxn>
              </a:cxnLst>
              <a:rect l="T9" t="T10" r="T11" b="T12"/>
              <a:pathLst>
                <a:path w="20772" h="20677" fill="none" extrusionOk="0">
                  <a:moveTo>
                    <a:pt x="6246" y="0"/>
                  </a:moveTo>
                  <a:cubicBezTo>
                    <a:pt x="13283" y="2126"/>
                    <a:pt x="18756" y="7684"/>
                    <a:pt x="20772" y="14753"/>
                  </a:cubicBezTo>
                </a:path>
                <a:path w="20772" h="20677" stroke="0" extrusionOk="0">
                  <a:moveTo>
                    <a:pt x="6246" y="0"/>
                  </a:moveTo>
                  <a:cubicBezTo>
                    <a:pt x="13283" y="2126"/>
                    <a:pt x="18756" y="7684"/>
                    <a:pt x="20772" y="14753"/>
                  </a:cubicBezTo>
                  <a:lnTo>
                    <a:pt x="0" y="20677"/>
                  </a:lnTo>
                  <a:close/>
                </a:path>
              </a:pathLst>
            </a:custGeom>
            <a:gradFill rotWithShape="1">
              <a:gsLst>
                <a:gs pos="0">
                  <a:srgbClr val="1C93E4"/>
                </a:gs>
                <a:gs pos="100000">
                  <a:srgbClr val="69B8E9"/>
                </a:gs>
              </a:gsLst>
              <a:lin ang="5400000" scaled="1"/>
            </a:gradFill>
            <a:ln w="9525">
              <a:noFill/>
              <a:round/>
              <a:headEnd/>
              <a:tailEnd/>
            </a:ln>
          </p:spPr>
          <p:txBody>
            <a:bodyPr wrap="none" anchor="ctr"/>
            <a:lstStyle/>
            <a:p>
              <a:pPr algn="ctr" defTabSz="914400" fontAlgn="t">
                <a:spcBef>
                  <a:spcPct val="0"/>
                </a:spcBef>
                <a:spcAft>
                  <a:spcPct val="0"/>
                </a:spcAft>
              </a:pPr>
              <a:endParaRPr lang="zh-CN" altLang="en-US" sz="1000">
                <a:solidFill>
                  <a:srgbClr val="000000"/>
                </a:solidFill>
                <a:latin typeface="Huawei Sans" panose="020C0503030203020204" pitchFamily="34" charset="0"/>
                <a:cs typeface="Huawei Sans" panose="020C0503030203020204" pitchFamily="34" charset="0"/>
                <a:sym typeface="+mn-lt"/>
              </a:endParaRPr>
            </a:p>
          </p:txBody>
        </p:sp>
        <p:sp>
          <p:nvSpPr>
            <p:cNvPr id="6" name="Oval 19"/>
            <p:cNvSpPr>
              <a:spLocks noChangeArrowheads="1"/>
            </p:cNvSpPr>
            <p:nvPr/>
          </p:nvSpPr>
          <p:spPr bwMode="auto">
            <a:xfrm>
              <a:off x="4697834" y="2849440"/>
              <a:ext cx="2072724" cy="2059772"/>
            </a:xfrm>
            <a:prstGeom prst="ellipse">
              <a:avLst/>
            </a:prstGeom>
            <a:solidFill>
              <a:srgbClr val="FFFFFF">
                <a:alpha val="25098"/>
              </a:srgbClr>
            </a:solidFill>
            <a:ln w="12700">
              <a:solidFill>
                <a:srgbClr val="FFFFFF"/>
              </a:solidFill>
              <a:round/>
              <a:headEnd/>
              <a:tailEnd/>
            </a:ln>
          </p:spPr>
          <p:txBody>
            <a:bodyPr wrap="none" anchor="ctr"/>
            <a:lstStyle/>
            <a:p>
              <a:pPr marL="0" marR="0" lvl="0" indent="0" algn="ctr" defTabSz="914400" eaLnBrk="1" fontAlgn="t" latinLnBrk="0" hangingPunct="1">
                <a:lnSpc>
                  <a:spcPct val="100000"/>
                </a:lnSpc>
                <a:spcBef>
                  <a:spcPct val="0"/>
                </a:spcBef>
                <a:spcAft>
                  <a:spcPct val="0"/>
                </a:spcAft>
                <a:buClrTx/>
                <a:buSzTx/>
                <a:buFontTx/>
                <a:buNone/>
                <a:tabLst/>
                <a:defRPr/>
              </a:pPr>
              <a:endParaRPr kumimoji="0" lang="zh-CN" altLang="en-US" sz="1000" b="0" i="0" u="none" strike="noStrike" kern="0" cap="none" spc="0" normalizeH="0" noProof="0">
                <a:ln>
                  <a:noFill/>
                </a:ln>
                <a:solidFill>
                  <a:srgbClr val="000000"/>
                </a:solidFill>
                <a:effectLst/>
                <a:uLnTx/>
                <a:uFillTx/>
                <a:latin typeface="Huawei Sans" panose="020C0503030203020204" pitchFamily="34" charset="0"/>
                <a:cs typeface="Huawei Sans" panose="020C0503030203020204" pitchFamily="34" charset="0"/>
                <a:sym typeface="+mn-lt"/>
              </a:endParaRPr>
            </a:p>
          </p:txBody>
        </p:sp>
        <p:sp>
          <p:nvSpPr>
            <p:cNvPr id="7" name="Oval 20"/>
            <p:cNvSpPr>
              <a:spLocks noChangeArrowheads="1"/>
            </p:cNvSpPr>
            <p:nvPr/>
          </p:nvSpPr>
          <p:spPr bwMode="auto">
            <a:xfrm>
              <a:off x="4792423" y="2915984"/>
              <a:ext cx="1903717" cy="1891821"/>
            </a:xfrm>
            <a:prstGeom prst="ellipse">
              <a:avLst/>
            </a:prstGeom>
            <a:solidFill>
              <a:srgbClr val="99CCFF">
                <a:alpha val="50195"/>
              </a:srgbClr>
            </a:solidFill>
            <a:ln w="57150">
              <a:solidFill>
                <a:srgbClr val="99CCFF"/>
              </a:solidFill>
              <a:round/>
              <a:headEnd/>
              <a:tailEnd/>
            </a:ln>
          </p:spPr>
          <p:txBody>
            <a:bodyPr wrap="none" anchor="ctr"/>
            <a:lstStyle/>
            <a:p>
              <a:pPr algn="ctr" defTabSz="914400" fontAlgn="t">
                <a:spcBef>
                  <a:spcPct val="0"/>
                </a:spcBef>
                <a:spcAft>
                  <a:spcPct val="0"/>
                </a:spcAft>
              </a:pPr>
              <a:endParaRPr lang="zh-CN" altLang="en-US" sz="1000">
                <a:solidFill>
                  <a:srgbClr val="000000"/>
                </a:solidFill>
                <a:latin typeface="Huawei Sans" panose="020C0503030203020204" pitchFamily="34" charset="0"/>
                <a:cs typeface="Huawei Sans" panose="020C0503030203020204" pitchFamily="34" charset="0"/>
                <a:sym typeface="+mn-lt"/>
              </a:endParaRPr>
            </a:p>
          </p:txBody>
        </p:sp>
        <p:sp>
          <p:nvSpPr>
            <p:cNvPr id="8" name="Arc 43"/>
            <p:cNvSpPr>
              <a:spLocks/>
            </p:cNvSpPr>
            <p:nvPr/>
          </p:nvSpPr>
          <p:spPr bwMode="auto">
            <a:xfrm rot="8123206">
              <a:off x="5462823" y="4000312"/>
              <a:ext cx="556978" cy="551385"/>
            </a:xfrm>
            <a:custGeom>
              <a:avLst/>
              <a:gdLst>
                <a:gd name="T0" fmla="*/ 9843537 w 20757"/>
                <a:gd name="T1" fmla="*/ 0 h 20712"/>
                <a:gd name="T2" fmla="*/ 33336916 w 20757"/>
                <a:gd name="T3" fmla="*/ 23590312 h 20712"/>
                <a:gd name="T4" fmla="*/ 0 w 20757"/>
                <a:gd name="T5" fmla="*/ 33154799 h 20712"/>
                <a:gd name="T6" fmla="*/ 0 60000 65536"/>
                <a:gd name="T7" fmla="*/ 0 60000 65536"/>
                <a:gd name="T8" fmla="*/ 0 60000 65536"/>
                <a:gd name="T9" fmla="*/ 0 w 20757"/>
                <a:gd name="T10" fmla="*/ 0 h 20712"/>
                <a:gd name="T11" fmla="*/ 20757 w 20757"/>
                <a:gd name="T12" fmla="*/ 20712 h 20712"/>
              </a:gdLst>
              <a:ahLst/>
              <a:cxnLst>
                <a:cxn ang="T6">
                  <a:pos x="T0" y="T1"/>
                </a:cxn>
                <a:cxn ang="T7">
                  <a:pos x="T2" y="T3"/>
                </a:cxn>
                <a:cxn ang="T8">
                  <a:pos x="T4" y="T5"/>
                </a:cxn>
              </a:cxnLst>
              <a:rect l="T9" t="T10" r="T11" b="T12"/>
              <a:pathLst>
                <a:path w="20757" h="20712" fill="none" extrusionOk="0">
                  <a:moveTo>
                    <a:pt x="6129" y="-1"/>
                  </a:moveTo>
                  <a:cubicBezTo>
                    <a:pt x="13201" y="2092"/>
                    <a:pt x="18716" y="7649"/>
                    <a:pt x="20757" y="14736"/>
                  </a:cubicBezTo>
                </a:path>
                <a:path w="20757" h="20712" stroke="0" extrusionOk="0">
                  <a:moveTo>
                    <a:pt x="6129" y="-1"/>
                  </a:moveTo>
                  <a:cubicBezTo>
                    <a:pt x="13201" y="2092"/>
                    <a:pt x="18716" y="7649"/>
                    <a:pt x="20757" y="14736"/>
                  </a:cubicBezTo>
                  <a:lnTo>
                    <a:pt x="0" y="20712"/>
                  </a:lnTo>
                  <a:close/>
                </a:path>
              </a:pathLst>
            </a:custGeom>
            <a:gradFill rotWithShape="1">
              <a:gsLst>
                <a:gs pos="0">
                  <a:srgbClr val="136AA5"/>
                </a:gs>
                <a:gs pos="100000">
                  <a:srgbClr val="69B8E9"/>
                </a:gs>
              </a:gsLst>
              <a:lin ang="5400000" scaled="1"/>
            </a:gradFill>
            <a:ln w="3175">
              <a:solidFill>
                <a:srgbClr val="C0C0C0"/>
              </a:solidFill>
              <a:round/>
              <a:headEnd/>
              <a:tailEnd/>
            </a:ln>
          </p:spPr>
          <p:txBody>
            <a:bodyPr wrap="none" anchor="ctr"/>
            <a:lstStyle/>
            <a:p>
              <a:pPr algn="ctr" defTabSz="914400" fontAlgn="t">
                <a:spcBef>
                  <a:spcPct val="0"/>
                </a:spcBef>
                <a:spcAft>
                  <a:spcPct val="0"/>
                </a:spcAft>
              </a:pPr>
              <a:endParaRPr lang="zh-CN" altLang="en-US" sz="1000">
                <a:solidFill>
                  <a:srgbClr val="000000"/>
                </a:solidFill>
                <a:latin typeface="Huawei Sans" panose="020C0503030203020204" pitchFamily="34" charset="0"/>
                <a:cs typeface="Huawei Sans" panose="020C0503030203020204" pitchFamily="34" charset="0"/>
                <a:sym typeface="+mn-lt"/>
              </a:endParaRPr>
            </a:p>
          </p:txBody>
        </p:sp>
        <p:sp>
          <p:nvSpPr>
            <p:cNvPr id="9" name="AutoShape 14"/>
            <p:cNvSpPr>
              <a:spLocks noChangeArrowheads="1"/>
            </p:cNvSpPr>
            <p:nvPr/>
          </p:nvSpPr>
          <p:spPr bwMode="auto">
            <a:xfrm flipH="1" flipV="1">
              <a:off x="4711475" y="2198503"/>
              <a:ext cx="2015408" cy="1856948"/>
            </a:xfrm>
            <a:prstGeom prst="triangle">
              <a:avLst>
                <a:gd name="adj" fmla="val 50000"/>
              </a:avLst>
            </a:prstGeom>
            <a:gradFill rotWithShape="1">
              <a:gsLst>
                <a:gs pos="0">
                  <a:srgbClr val="72E41C"/>
                </a:gs>
                <a:gs pos="100000">
                  <a:srgbClr val="CCECFF">
                    <a:alpha val="0"/>
                  </a:srgbClr>
                </a:gs>
              </a:gsLst>
              <a:lin ang="5400000" scaled="1"/>
            </a:gradFill>
            <a:ln w="9525">
              <a:noFill/>
              <a:miter lim="800000"/>
              <a:headEnd/>
              <a:tailEnd/>
            </a:ln>
          </p:spPr>
          <p:txBody>
            <a:bodyPr wrap="none" anchor="ctr"/>
            <a:lstStyle/>
            <a:p>
              <a:pPr algn="ctr" defTabSz="914400" fontAlgn="t">
                <a:spcBef>
                  <a:spcPct val="0"/>
                </a:spcBef>
                <a:spcAft>
                  <a:spcPct val="0"/>
                </a:spcAft>
              </a:pPr>
              <a:endParaRPr lang="zh-CN" altLang="en-US" sz="1000">
                <a:solidFill>
                  <a:srgbClr val="000000"/>
                </a:solidFill>
                <a:latin typeface="Huawei Sans" panose="020C0503030203020204" pitchFamily="34" charset="0"/>
                <a:cs typeface="Huawei Sans" panose="020C0503030203020204" pitchFamily="34" charset="0"/>
                <a:sym typeface="+mn-lt"/>
              </a:endParaRPr>
            </a:p>
          </p:txBody>
        </p:sp>
        <p:sp>
          <p:nvSpPr>
            <p:cNvPr id="10" name="AutoShape 13"/>
            <p:cNvSpPr>
              <a:spLocks noChangeArrowheads="1"/>
            </p:cNvSpPr>
            <p:nvPr/>
          </p:nvSpPr>
          <p:spPr bwMode="auto">
            <a:xfrm rot="7200000" flipV="1">
              <a:off x="5536980" y="3406115"/>
              <a:ext cx="2015408" cy="1856948"/>
            </a:xfrm>
            <a:prstGeom prst="triangle">
              <a:avLst>
                <a:gd name="adj" fmla="val 50000"/>
              </a:avLst>
            </a:prstGeom>
            <a:gradFill rotWithShape="1">
              <a:gsLst>
                <a:gs pos="0">
                  <a:srgbClr val="4628FC"/>
                </a:gs>
                <a:gs pos="100000">
                  <a:srgbClr val="CCECFF">
                    <a:alpha val="0"/>
                  </a:srgbClr>
                </a:gs>
              </a:gsLst>
              <a:lin ang="5400000" scaled="1"/>
            </a:gradFill>
            <a:ln w="9525">
              <a:noFill/>
              <a:miter lim="800000"/>
              <a:headEnd/>
              <a:tailEnd/>
            </a:ln>
          </p:spPr>
          <p:txBody>
            <a:bodyPr wrap="none" anchor="ctr"/>
            <a:lstStyle/>
            <a:p>
              <a:pPr algn="ctr" defTabSz="914400" fontAlgn="t">
                <a:spcBef>
                  <a:spcPct val="0"/>
                </a:spcBef>
                <a:spcAft>
                  <a:spcPct val="0"/>
                </a:spcAft>
              </a:pPr>
              <a:endParaRPr lang="zh-CN" altLang="en-US" sz="1000">
                <a:solidFill>
                  <a:srgbClr val="000000"/>
                </a:solidFill>
                <a:latin typeface="Huawei Sans" panose="020C0503030203020204" pitchFamily="34" charset="0"/>
                <a:cs typeface="Huawei Sans" panose="020C0503030203020204" pitchFamily="34" charset="0"/>
                <a:sym typeface="+mn-lt"/>
              </a:endParaRPr>
            </a:p>
          </p:txBody>
        </p:sp>
        <p:sp>
          <p:nvSpPr>
            <p:cNvPr id="11" name="AutoShape 14"/>
            <p:cNvSpPr>
              <a:spLocks noChangeArrowheads="1"/>
            </p:cNvSpPr>
            <p:nvPr/>
          </p:nvSpPr>
          <p:spPr bwMode="auto">
            <a:xfrm rot="14400000" flipH="1" flipV="1">
              <a:off x="3921319" y="3406115"/>
              <a:ext cx="2015408" cy="1856948"/>
            </a:xfrm>
            <a:prstGeom prst="triangle">
              <a:avLst>
                <a:gd name="adj" fmla="val 50000"/>
              </a:avLst>
            </a:prstGeom>
            <a:gradFill rotWithShape="1">
              <a:gsLst>
                <a:gs pos="0">
                  <a:srgbClr val="72E41C"/>
                </a:gs>
                <a:gs pos="100000">
                  <a:srgbClr val="CCECFF">
                    <a:alpha val="0"/>
                  </a:srgbClr>
                </a:gs>
              </a:gsLst>
              <a:lin ang="5400000" scaled="1"/>
            </a:gradFill>
            <a:ln w="9525">
              <a:noFill/>
              <a:miter lim="800000"/>
              <a:headEnd/>
              <a:tailEnd/>
            </a:ln>
          </p:spPr>
          <p:txBody>
            <a:bodyPr wrap="none" anchor="ctr"/>
            <a:lstStyle/>
            <a:p>
              <a:pPr algn="ctr" defTabSz="914400" fontAlgn="t">
                <a:spcBef>
                  <a:spcPct val="0"/>
                </a:spcBef>
                <a:spcAft>
                  <a:spcPct val="0"/>
                </a:spcAft>
              </a:pPr>
              <a:endParaRPr lang="zh-CN" altLang="en-US" sz="1000">
                <a:solidFill>
                  <a:srgbClr val="000000"/>
                </a:solidFill>
                <a:latin typeface="Huawei Sans" panose="020C0503030203020204" pitchFamily="34" charset="0"/>
                <a:cs typeface="Huawei Sans" panose="020C0503030203020204" pitchFamily="34" charset="0"/>
                <a:sym typeface="+mn-lt"/>
              </a:endParaRPr>
            </a:p>
          </p:txBody>
        </p:sp>
        <p:sp>
          <p:nvSpPr>
            <p:cNvPr id="12" name="Arc 38"/>
            <p:cNvSpPr>
              <a:spLocks/>
            </p:cNvSpPr>
            <p:nvPr/>
          </p:nvSpPr>
          <p:spPr bwMode="auto">
            <a:xfrm rot="18900000">
              <a:off x="5330280" y="2924437"/>
              <a:ext cx="808894" cy="798558"/>
            </a:xfrm>
            <a:custGeom>
              <a:avLst/>
              <a:gdLst>
                <a:gd name="T0" fmla="*/ 21130605 w 20772"/>
                <a:gd name="T1" fmla="*/ 0 h 20677"/>
                <a:gd name="T2" fmla="*/ 70261731 w 20772"/>
                <a:gd name="T3" fmla="*/ 49705662 h 20677"/>
                <a:gd name="T4" fmla="*/ 0 w 20772"/>
                <a:gd name="T5" fmla="*/ 69660012 h 20677"/>
                <a:gd name="T6" fmla="*/ 0 60000 65536"/>
                <a:gd name="T7" fmla="*/ 0 60000 65536"/>
                <a:gd name="T8" fmla="*/ 0 60000 65536"/>
                <a:gd name="T9" fmla="*/ 0 w 20772"/>
                <a:gd name="T10" fmla="*/ 0 h 20677"/>
                <a:gd name="T11" fmla="*/ 20772 w 20772"/>
                <a:gd name="T12" fmla="*/ 20677 h 20677"/>
              </a:gdLst>
              <a:ahLst/>
              <a:cxnLst>
                <a:cxn ang="T6">
                  <a:pos x="T0" y="T1"/>
                </a:cxn>
                <a:cxn ang="T7">
                  <a:pos x="T2" y="T3"/>
                </a:cxn>
                <a:cxn ang="T8">
                  <a:pos x="T4" y="T5"/>
                </a:cxn>
              </a:cxnLst>
              <a:rect l="T9" t="T10" r="T11" b="T12"/>
              <a:pathLst>
                <a:path w="20772" h="20677" fill="none" extrusionOk="0">
                  <a:moveTo>
                    <a:pt x="6246" y="0"/>
                  </a:moveTo>
                  <a:cubicBezTo>
                    <a:pt x="13283" y="2126"/>
                    <a:pt x="18756" y="7684"/>
                    <a:pt x="20772" y="14753"/>
                  </a:cubicBezTo>
                </a:path>
                <a:path w="20772" h="20677" stroke="0" extrusionOk="0">
                  <a:moveTo>
                    <a:pt x="6246" y="0"/>
                  </a:moveTo>
                  <a:cubicBezTo>
                    <a:pt x="13283" y="2126"/>
                    <a:pt x="18756" y="7684"/>
                    <a:pt x="20772" y="14753"/>
                  </a:cubicBezTo>
                  <a:lnTo>
                    <a:pt x="0" y="20677"/>
                  </a:lnTo>
                  <a:close/>
                </a:path>
              </a:pathLst>
            </a:custGeom>
            <a:gradFill rotWithShape="1">
              <a:gsLst>
                <a:gs pos="0">
                  <a:srgbClr val="1C93E4"/>
                </a:gs>
                <a:gs pos="100000">
                  <a:srgbClr val="69B8E9"/>
                </a:gs>
              </a:gsLst>
              <a:lin ang="5400000" scaled="1"/>
            </a:gradFill>
            <a:ln w="9525">
              <a:noFill/>
              <a:round/>
              <a:headEnd/>
              <a:tailEnd/>
            </a:ln>
          </p:spPr>
          <p:txBody>
            <a:bodyPr wrap="none" anchor="ctr"/>
            <a:lstStyle/>
            <a:p>
              <a:pPr algn="ctr" defTabSz="914400" fontAlgn="t">
                <a:spcBef>
                  <a:spcPct val="0"/>
                </a:spcBef>
                <a:spcAft>
                  <a:spcPct val="0"/>
                </a:spcAft>
              </a:pPr>
              <a:endParaRPr lang="zh-CN" altLang="en-US" sz="1000">
                <a:solidFill>
                  <a:srgbClr val="000000"/>
                </a:solidFill>
                <a:latin typeface="Huawei Sans" panose="020C0503030203020204" pitchFamily="34" charset="0"/>
                <a:cs typeface="Huawei Sans" panose="020C0503030203020204" pitchFamily="34" charset="0"/>
                <a:sym typeface="+mn-lt"/>
              </a:endParaRPr>
            </a:p>
          </p:txBody>
        </p:sp>
        <p:sp>
          <p:nvSpPr>
            <p:cNvPr id="13" name="Arc 39"/>
            <p:cNvSpPr>
              <a:spLocks/>
            </p:cNvSpPr>
            <p:nvPr/>
          </p:nvSpPr>
          <p:spPr bwMode="auto">
            <a:xfrm rot="884024">
              <a:off x="5822420" y="3203298"/>
              <a:ext cx="803579" cy="796445"/>
            </a:xfrm>
            <a:custGeom>
              <a:avLst/>
              <a:gdLst>
                <a:gd name="T0" fmla="*/ 21555207 w 20646"/>
                <a:gd name="T1" fmla="*/ 0 h 20637"/>
                <a:gd name="T2" fmla="*/ 69764607 w 20646"/>
                <a:gd name="T3" fmla="*/ 48073881 h 20637"/>
                <a:gd name="T4" fmla="*/ 0 w 20646"/>
                <a:gd name="T5" fmla="*/ 69426235 h 20637"/>
                <a:gd name="T6" fmla="*/ 0 60000 65536"/>
                <a:gd name="T7" fmla="*/ 0 60000 65536"/>
                <a:gd name="T8" fmla="*/ 0 60000 65536"/>
                <a:gd name="T9" fmla="*/ 0 w 20646"/>
                <a:gd name="T10" fmla="*/ 0 h 20637"/>
                <a:gd name="T11" fmla="*/ 20646 w 20646"/>
                <a:gd name="T12" fmla="*/ 20637 h 20637"/>
              </a:gdLst>
              <a:ahLst/>
              <a:cxnLst>
                <a:cxn ang="T6">
                  <a:pos x="T0" y="T1"/>
                </a:cxn>
                <a:cxn ang="T7">
                  <a:pos x="T2" y="T3"/>
                </a:cxn>
                <a:cxn ang="T8">
                  <a:pos x="T4" y="T5"/>
                </a:cxn>
              </a:cxnLst>
              <a:rect l="T9" t="T10" r="T11" b="T12"/>
              <a:pathLst>
                <a:path w="20646" h="20637" fill="none" extrusionOk="0">
                  <a:moveTo>
                    <a:pt x="6378" y="0"/>
                  </a:moveTo>
                  <a:cubicBezTo>
                    <a:pt x="13205" y="2110"/>
                    <a:pt x="18546" y="7460"/>
                    <a:pt x="20646" y="14289"/>
                  </a:cubicBezTo>
                </a:path>
                <a:path w="20646" h="20637" stroke="0" extrusionOk="0">
                  <a:moveTo>
                    <a:pt x="6378" y="0"/>
                  </a:moveTo>
                  <a:cubicBezTo>
                    <a:pt x="13205" y="2110"/>
                    <a:pt x="18546" y="7460"/>
                    <a:pt x="20646" y="14289"/>
                  </a:cubicBezTo>
                  <a:lnTo>
                    <a:pt x="0" y="20637"/>
                  </a:lnTo>
                  <a:close/>
                </a:path>
              </a:pathLst>
            </a:custGeom>
            <a:gradFill rotWithShape="1">
              <a:gsLst>
                <a:gs pos="0">
                  <a:srgbClr val="2648A6"/>
                </a:gs>
                <a:gs pos="100000">
                  <a:srgbClr val="446AD4"/>
                </a:gs>
              </a:gsLst>
              <a:lin ang="5400000" scaled="1"/>
            </a:gradFill>
            <a:ln w="9525">
              <a:noFill/>
              <a:round/>
              <a:headEnd/>
              <a:tailEnd/>
            </a:ln>
          </p:spPr>
          <p:txBody>
            <a:bodyPr wrap="none" anchor="ctr"/>
            <a:lstStyle/>
            <a:p>
              <a:pPr algn="ctr" defTabSz="914400" fontAlgn="t">
                <a:spcBef>
                  <a:spcPct val="0"/>
                </a:spcBef>
                <a:spcAft>
                  <a:spcPct val="0"/>
                </a:spcAft>
              </a:pPr>
              <a:endParaRPr lang="zh-CN" altLang="en-US" sz="1000">
                <a:solidFill>
                  <a:srgbClr val="000000"/>
                </a:solidFill>
                <a:latin typeface="Huawei Sans" panose="020C0503030203020204" pitchFamily="34" charset="0"/>
                <a:cs typeface="Huawei Sans" panose="020C0503030203020204" pitchFamily="34" charset="0"/>
                <a:sym typeface="+mn-lt"/>
              </a:endParaRPr>
            </a:p>
          </p:txBody>
        </p:sp>
        <p:sp>
          <p:nvSpPr>
            <p:cNvPr id="14" name="Arc 40"/>
            <p:cNvSpPr>
              <a:spLocks/>
            </p:cNvSpPr>
            <p:nvPr/>
          </p:nvSpPr>
          <p:spPr bwMode="auto">
            <a:xfrm rot="4500000">
              <a:off x="5839812" y="3760590"/>
              <a:ext cx="798558" cy="814208"/>
            </a:xfrm>
            <a:custGeom>
              <a:avLst/>
              <a:gdLst>
                <a:gd name="T0" fmla="*/ 18102253 w 20690"/>
                <a:gd name="T1" fmla="*/ 0 h 20919"/>
                <a:gd name="T2" fmla="*/ 69616244 w 20690"/>
                <a:gd name="T3" fmla="*/ 49730472 h 20919"/>
                <a:gd name="T4" fmla="*/ 0 w 20690"/>
                <a:gd name="T5" fmla="*/ 70687741 h 20919"/>
                <a:gd name="T6" fmla="*/ 0 60000 65536"/>
                <a:gd name="T7" fmla="*/ 0 60000 65536"/>
                <a:gd name="T8" fmla="*/ 0 60000 65536"/>
                <a:gd name="T9" fmla="*/ 0 w 20690"/>
                <a:gd name="T10" fmla="*/ 0 h 20919"/>
                <a:gd name="T11" fmla="*/ 20690 w 20690"/>
                <a:gd name="T12" fmla="*/ 20919 h 20919"/>
              </a:gdLst>
              <a:ahLst/>
              <a:cxnLst>
                <a:cxn ang="T6">
                  <a:pos x="T0" y="T1"/>
                </a:cxn>
                <a:cxn ang="T7">
                  <a:pos x="T2" y="T3"/>
                </a:cxn>
                <a:cxn ang="T8">
                  <a:pos x="T4" y="T5"/>
                </a:cxn>
              </a:cxnLst>
              <a:rect l="T9" t="T10" r="T11" b="T12"/>
              <a:pathLst>
                <a:path w="20690" h="20919" fill="none" extrusionOk="0">
                  <a:moveTo>
                    <a:pt x="5380" y="-1"/>
                  </a:moveTo>
                  <a:cubicBezTo>
                    <a:pt x="12709" y="1884"/>
                    <a:pt x="18517" y="7467"/>
                    <a:pt x="20690" y="14716"/>
                  </a:cubicBezTo>
                </a:path>
                <a:path w="20690" h="20919" stroke="0" extrusionOk="0">
                  <a:moveTo>
                    <a:pt x="5380" y="-1"/>
                  </a:moveTo>
                  <a:cubicBezTo>
                    <a:pt x="12709" y="1884"/>
                    <a:pt x="18517" y="7467"/>
                    <a:pt x="20690" y="14716"/>
                  </a:cubicBezTo>
                  <a:lnTo>
                    <a:pt x="0" y="20919"/>
                  </a:lnTo>
                  <a:close/>
                </a:path>
              </a:pathLst>
            </a:custGeom>
            <a:gradFill rotWithShape="1">
              <a:gsLst>
                <a:gs pos="0">
                  <a:srgbClr val="3C3C90"/>
                </a:gs>
                <a:gs pos="100000">
                  <a:srgbClr val="336699"/>
                </a:gs>
              </a:gsLst>
              <a:lin ang="5400000" scaled="1"/>
            </a:gradFill>
            <a:ln w="9525">
              <a:noFill/>
              <a:round/>
              <a:headEnd/>
              <a:tailEnd/>
            </a:ln>
          </p:spPr>
          <p:txBody>
            <a:bodyPr wrap="none" anchor="ctr"/>
            <a:lstStyle/>
            <a:p>
              <a:pPr algn="ctr" defTabSz="914400" fontAlgn="t">
                <a:spcBef>
                  <a:spcPct val="0"/>
                </a:spcBef>
                <a:spcAft>
                  <a:spcPct val="0"/>
                </a:spcAft>
              </a:pPr>
              <a:endParaRPr lang="zh-CN" altLang="en-US" sz="1000">
                <a:solidFill>
                  <a:srgbClr val="000000"/>
                </a:solidFill>
                <a:latin typeface="Huawei Sans" panose="020C0503030203020204" pitchFamily="34" charset="0"/>
                <a:cs typeface="Huawei Sans" panose="020C0503030203020204" pitchFamily="34" charset="0"/>
                <a:sym typeface="+mn-lt"/>
              </a:endParaRPr>
            </a:p>
          </p:txBody>
        </p:sp>
        <p:sp>
          <p:nvSpPr>
            <p:cNvPr id="15" name="Arc 41"/>
            <p:cNvSpPr>
              <a:spLocks/>
            </p:cNvSpPr>
            <p:nvPr/>
          </p:nvSpPr>
          <p:spPr bwMode="auto">
            <a:xfrm rot="20724172" flipH="1">
              <a:off x="4838142" y="3199073"/>
              <a:ext cx="805705" cy="800670"/>
            </a:xfrm>
            <a:custGeom>
              <a:avLst/>
              <a:gdLst>
                <a:gd name="T0" fmla="*/ 20396254 w 20704"/>
                <a:gd name="T1" fmla="*/ 0 h 20739"/>
                <a:gd name="T2" fmla="*/ 69937747 w 20704"/>
                <a:gd name="T3" fmla="*/ 49094948 h 20739"/>
                <a:gd name="T4" fmla="*/ 0 w 20704"/>
                <a:gd name="T5" fmla="*/ 69819717 h 20739"/>
                <a:gd name="T6" fmla="*/ 0 60000 65536"/>
                <a:gd name="T7" fmla="*/ 0 60000 65536"/>
                <a:gd name="T8" fmla="*/ 0 60000 65536"/>
                <a:gd name="T9" fmla="*/ 0 w 20704"/>
                <a:gd name="T10" fmla="*/ 0 h 20739"/>
                <a:gd name="T11" fmla="*/ 20704 w 20704"/>
                <a:gd name="T12" fmla="*/ 20739 h 20739"/>
              </a:gdLst>
              <a:ahLst/>
              <a:cxnLst>
                <a:cxn ang="T6">
                  <a:pos x="T0" y="T1"/>
                </a:cxn>
                <a:cxn ang="T7">
                  <a:pos x="T2" y="T3"/>
                </a:cxn>
                <a:cxn ang="T8">
                  <a:pos x="T4" y="T5"/>
                </a:cxn>
              </a:cxnLst>
              <a:rect l="T9" t="T10" r="T11" b="T12"/>
              <a:pathLst>
                <a:path w="20704" h="20739" fill="none" extrusionOk="0">
                  <a:moveTo>
                    <a:pt x="6037" y="0"/>
                  </a:moveTo>
                  <a:cubicBezTo>
                    <a:pt x="13087" y="2052"/>
                    <a:pt x="18611" y="7545"/>
                    <a:pt x="20704" y="14582"/>
                  </a:cubicBezTo>
                </a:path>
                <a:path w="20704" h="20739" stroke="0" extrusionOk="0">
                  <a:moveTo>
                    <a:pt x="6037" y="0"/>
                  </a:moveTo>
                  <a:cubicBezTo>
                    <a:pt x="13087" y="2052"/>
                    <a:pt x="18611" y="7545"/>
                    <a:pt x="20704" y="14582"/>
                  </a:cubicBezTo>
                  <a:lnTo>
                    <a:pt x="0" y="20739"/>
                  </a:lnTo>
                  <a:close/>
                </a:path>
              </a:pathLst>
            </a:custGeom>
            <a:gradFill rotWithShape="1">
              <a:gsLst>
                <a:gs pos="0">
                  <a:srgbClr val="296540"/>
                </a:gs>
                <a:gs pos="100000">
                  <a:srgbClr val="3D9983"/>
                </a:gs>
              </a:gsLst>
              <a:lin ang="5400000" scaled="1"/>
            </a:gradFill>
            <a:ln w="9525">
              <a:noFill/>
              <a:round/>
              <a:headEnd/>
              <a:tailEnd/>
            </a:ln>
          </p:spPr>
          <p:txBody>
            <a:bodyPr wrap="none" anchor="ctr"/>
            <a:lstStyle/>
            <a:p>
              <a:pPr algn="ctr" defTabSz="914400" fontAlgn="t">
                <a:spcBef>
                  <a:spcPct val="0"/>
                </a:spcBef>
                <a:spcAft>
                  <a:spcPct val="0"/>
                </a:spcAft>
              </a:pPr>
              <a:endParaRPr lang="zh-CN" altLang="en-US" sz="1000">
                <a:solidFill>
                  <a:srgbClr val="000000"/>
                </a:solidFill>
                <a:latin typeface="Huawei Sans" panose="020C0503030203020204" pitchFamily="34" charset="0"/>
                <a:cs typeface="Huawei Sans" panose="020C0503030203020204" pitchFamily="34" charset="0"/>
                <a:sym typeface="+mn-lt"/>
              </a:endParaRPr>
            </a:p>
          </p:txBody>
        </p:sp>
        <p:sp>
          <p:nvSpPr>
            <p:cNvPr id="16" name="Arc 42"/>
            <p:cNvSpPr>
              <a:spLocks/>
            </p:cNvSpPr>
            <p:nvPr/>
          </p:nvSpPr>
          <p:spPr bwMode="auto">
            <a:xfrm rot="17100000" flipH="1">
              <a:off x="4848611" y="3761128"/>
              <a:ext cx="794333" cy="811019"/>
            </a:xfrm>
            <a:custGeom>
              <a:avLst/>
              <a:gdLst>
                <a:gd name="T0" fmla="*/ 18960565 w 20584"/>
                <a:gd name="T1" fmla="*/ 0 h 20851"/>
                <a:gd name="T2" fmla="*/ 69236227 w 20584"/>
                <a:gd name="T3" fmla="*/ 48277016 h 20851"/>
                <a:gd name="T4" fmla="*/ 0 w 20584"/>
                <a:gd name="T5" fmla="*/ 70363805 h 20851"/>
                <a:gd name="T6" fmla="*/ 0 60000 65536"/>
                <a:gd name="T7" fmla="*/ 0 60000 65536"/>
                <a:gd name="T8" fmla="*/ 0 60000 65536"/>
                <a:gd name="T9" fmla="*/ 0 w 20584"/>
                <a:gd name="T10" fmla="*/ 0 h 20851"/>
                <a:gd name="T11" fmla="*/ 20584 w 20584"/>
                <a:gd name="T12" fmla="*/ 20851 h 20851"/>
              </a:gdLst>
              <a:ahLst/>
              <a:cxnLst>
                <a:cxn ang="T6">
                  <a:pos x="T0" y="T1"/>
                </a:cxn>
                <a:cxn ang="T7">
                  <a:pos x="T2" y="T3"/>
                </a:cxn>
                <a:cxn ang="T8">
                  <a:pos x="T4" y="T5"/>
                </a:cxn>
              </a:cxnLst>
              <a:rect l="T9" t="T10" r="T11" b="T12"/>
              <a:pathLst>
                <a:path w="20584" h="20851" fill="none" extrusionOk="0">
                  <a:moveTo>
                    <a:pt x="5637" y="-1"/>
                  </a:moveTo>
                  <a:cubicBezTo>
                    <a:pt x="12728" y="1916"/>
                    <a:pt x="18358" y="7305"/>
                    <a:pt x="20584" y="14305"/>
                  </a:cubicBezTo>
                </a:path>
                <a:path w="20584" h="20851" stroke="0" extrusionOk="0">
                  <a:moveTo>
                    <a:pt x="5637" y="-1"/>
                  </a:moveTo>
                  <a:cubicBezTo>
                    <a:pt x="12728" y="1916"/>
                    <a:pt x="18358" y="7305"/>
                    <a:pt x="20584" y="14305"/>
                  </a:cubicBezTo>
                  <a:lnTo>
                    <a:pt x="0" y="20851"/>
                  </a:lnTo>
                  <a:close/>
                </a:path>
              </a:pathLst>
            </a:custGeom>
            <a:gradFill rotWithShape="1">
              <a:gsLst>
                <a:gs pos="0">
                  <a:srgbClr val="57902C"/>
                </a:gs>
                <a:gs pos="100000">
                  <a:srgbClr val="90C94B"/>
                </a:gs>
              </a:gsLst>
              <a:lin ang="5400000" scaled="1"/>
            </a:gradFill>
            <a:ln w="9525">
              <a:noFill/>
              <a:round/>
              <a:headEnd/>
              <a:tailEnd/>
            </a:ln>
          </p:spPr>
          <p:txBody>
            <a:bodyPr wrap="none" anchor="ctr"/>
            <a:lstStyle/>
            <a:p>
              <a:pPr algn="ctr" defTabSz="914400" fontAlgn="t">
                <a:spcBef>
                  <a:spcPct val="0"/>
                </a:spcBef>
                <a:spcAft>
                  <a:spcPct val="0"/>
                </a:spcAft>
              </a:pPr>
              <a:endParaRPr lang="zh-CN" altLang="en-US" sz="1000">
                <a:solidFill>
                  <a:srgbClr val="000000"/>
                </a:solidFill>
                <a:latin typeface="Huawei Sans" panose="020C0503030203020204" pitchFamily="34" charset="0"/>
                <a:cs typeface="Huawei Sans" panose="020C0503030203020204" pitchFamily="34" charset="0"/>
                <a:sym typeface="+mn-lt"/>
              </a:endParaRPr>
            </a:p>
          </p:txBody>
        </p:sp>
        <p:sp>
          <p:nvSpPr>
            <p:cNvPr id="17" name="Arc 43"/>
            <p:cNvSpPr>
              <a:spLocks/>
            </p:cNvSpPr>
            <p:nvPr/>
          </p:nvSpPr>
          <p:spPr bwMode="auto">
            <a:xfrm rot="18900000">
              <a:off x="5457833" y="3223368"/>
              <a:ext cx="556978" cy="551385"/>
            </a:xfrm>
            <a:custGeom>
              <a:avLst/>
              <a:gdLst>
                <a:gd name="T0" fmla="*/ 9843537 w 20757"/>
                <a:gd name="T1" fmla="*/ 0 h 20712"/>
                <a:gd name="T2" fmla="*/ 33336916 w 20757"/>
                <a:gd name="T3" fmla="*/ 23590312 h 20712"/>
                <a:gd name="T4" fmla="*/ 0 w 20757"/>
                <a:gd name="T5" fmla="*/ 33154799 h 20712"/>
                <a:gd name="T6" fmla="*/ 0 60000 65536"/>
                <a:gd name="T7" fmla="*/ 0 60000 65536"/>
                <a:gd name="T8" fmla="*/ 0 60000 65536"/>
                <a:gd name="T9" fmla="*/ 0 w 20757"/>
                <a:gd name="T10" fmla="*/ 0 h 20712"/>
                <a:gd name="T11" fmla="*/ 20757 w 20757"/>
                <a:gd name="T12" fmla="*/ 20712 h 20712"/>
              </a:gdLst>
              <a:ahLst/>
              <a:cxnLst>
                <a:cxn ang="T6">
                  <a:pos x="T0" y="T1"/>
                </a:cxn>
                <a:cxn ang="T7">
                  <a:pos x="T2" y="T3"/>
                </a:cxn>
                <a:cxn ang="T8">
                  <a:pos x="T4" y="T5"/>
                </a:cxn>
              </a:cxnLst>
              <a:rect l="T9" t="T10" r="T11" b="T12"/>
              <a:pathLst>
                <a:path w="20757" h="20712" fill="none" extrusionOk="0">
                  <a:moveTo>
                    <a:pt x="6129" y="-1"/>
                  </a:moveTo>
                  <a:cubicBezTo>
                    <a:pt x="13201" y="2092"/>
                    <a:pt x="18716" y="7649"/>
                    <a:pt x="20757" y="14736"/>
                  </a:cubicBezTo>
                </a:path>
                <a:path w="20757" h="20712" stroke="0" extrusionOk="0">
                  <a:moveTo>
                    <a:pt x="6129" y="-1"/>
                  </a:moveTo>
                  <a:cubicBezTo>
                    <a:pt x="13201" y="2092"/>
                    <a:pt x="18716" y="7649"/>
                    <a:pt x="20757" y="14736"/>
                  </a:cubicBezTo>
                  <a:lnTo>
                    <a:pt x="0" y="20712"/>
                  </a:lnTo>
                  <a:close/>
                </a:path>
              </a:pathLst>
            </a:custGeom>
            <a:gradFill rotWithShape="1">
              <a:gsLst>
                <a:gs pos="0">
                  <a:srgbClr val="136AA5"/>
                </a:gs>
                <a:gs pos="100000">
                  <a:srgbClr val="69B8E9"/>
                </a:gs>
              </a:gsLst>
              <a:lin ang="5400000" scaled="1"/>
            </a:gradFill>
            <a:ln w="3175">
              <a:solidFill>
                <a:srgbClr val="C0C0C0"/>
              </a:solidFill>
              <a:round/>
              <a:headEnd/>
              <a:tailEnd/>
            </a:ln>
          </p:spPr>
          <p:txBody>
            <a:bodyPr wrap="none" anchor="ctr"/>
            <a:lstStyle/>
            <a:p>
              <a:pPr algn="ctr" defTabSz="914400" fontAlgn="t">
                <a:spcBef>
                  <a:spcPct val="0"/>
                </a:spcBef>
                <a:spcAft>
                  <a:spcPct val="0"/>
                </a:spcAft>
              </a:pPr>
              <a:endParaRPr lang="zh-CN" altLang="en-US" sz="1000">
                <a:solidFill>
                  <a:srgbClr val="000000"/>
                </a:solidFill>
                <a:latin typeface="Huawei Sans" panose="020C0503030203020204" pitchFamily="34" charset="0"/>
                <a:cs typeface="Huawei Sans" panose="020C0503030203020204" pitchFamily="34" charset="0"/>
                <a:sym typeface="+mn-lt"/>
              </a:endParaRPr>
            </a:p>
          </p:txBody>
        </p:sp>
        <p:sp>
          <p:nvSpPr>
            <p:cNvPr id="18" name="Arc 44"/>
            <p:cNvSpPr>
              <a:spLocks/>
            </p:cNvSpPr>
            <p:nvPr/>
          </p:nvSpPr>
          <p:spPr bwMode="auto">
            <a:xfrm rot="884024">
              <a:off x="5797972" y="3411388"/>
              <a:ext cx="553790" cy="552441"/>
            </a:xfrm>
            <a:custGeom>
              <a:avLst/>
              <a:gdLst>
                <a:gd name="T0" fmla="*/ 9658892 w 20590"/>
                <a:gd name="T1" fmla="*/ 0 h 20754"/>
                <a:gd name="T2" fmla="*/ 33223628 w 20590"/>
                <a:gd name="T3" fmla="*/ 22765598 h 20754"/>
                <a:gd name="T4" fmla="*/ 0 w 20590"/>
                <a:gd name="T5" fmla="*/ 33214558 h 20754"/>
                <a:gd name="T6" fmla="*/ 0 60000 65536"/>
                <a:gd name="T7" fmla="*/ 0 60000 65536"/>
                <a:gd name="T8" fmla="*/ 0 60000 65536"/>
                <a:gd name="T9" fmla="*/ 0 w 20590"/>
                <a:gd name="T10" fmla="*/ 0 h 20754"/>
                <a:gd name="T11" fmla="*/ 20590 w 20590"/>
                <a:gd name="T12" fmla="*/ 20754 h 20754"/>
              </a:gdLst>
              <a:ahLst/>
              <a:cxnLst>
                <a:cxn ang="T6">
                  <a:pos x="T0" y="T1"/>
                </a:cxn>
                <a:cxn ang="T7">
                  <a:pos x="T2" y="T3"/>
                </a:cxn>
                <a:cxn ang="T8">
                  <a:pos x="T4" y="T5"/>
                </a:cxn>
              </a:cxnLst>
              <a:rect l="T9" t="T10" r="T11" b="T12"/>
              <a:pathLst>
                <a:path w="20590" h="20754" fill="none" extrusionOk="0">
                  <a:moveTo>
                    <a:pt x="5985" y="0"/>
                  </a:moveTo>
                  <a:cubicBezTo>
                    <a:pt x="12926" y="2001"/>
                    <a:pt x="18406" y="7339"/>
                    <a:pt x="20589" y="14225"/>
                  </a:cubicBezTo>
                </a:path>
                <a:path w="20590" h="20754" stroke="0" extrusionOk="0">
                  <a:moveTo>
                    <a:pt x="5985" y="0"/>
                  </a:moveTo>
                  <a:cubicBezTo>
                    <a:pt x="12926" y="2001"/>
                    <a:pt x="18406" y="7339"/>
                    <a:pt x="20589" y="14225"/>
                  </a:cubicBezTo>
                  <a:lnTo>
                    <a:pt x="0" y="20754"/>
                  </a:lnTo>
                  <a:close/>
                </a:path>
              </a:pathLst>
            </a:custGeom>
            <a:gradFill rotWithShape="1">
              <a:gsLst>
                <a:gs pos="0">
                  <a:srgbClr val="1C357A"/>
                </a:gs>
                <a:gs pos="100000">
                  <a:srgbClr val="446AD4"/>
                </a:gs>
              </a:gsLst>
              <a:lin ang="5400000" scaled="1"/>
            </a:gradFill>
            <a:ln w="3175">
              <a:solidFill>
                <a:srgbClr val="C0C0C0"/>
              </a:solidFill>
              <a:round/>
              <a:headEnd/>
              <a:tailEnd/>
            </a:ln>
          </p:spPr>
          <p:txBody>
            <a:bodyPr wrap="none" anchor="ctr"/>
            <a:lstStyle/>
            <a:p>
              <a:pPr algn="ctr" defTabSz="914400" fontAlgn="t">
                <a:spcBef>
                  <a:spcPct val="0"/>
                </a:spcBef>
                <a:spcAft>
                  <a:spcPct val="0"/>
                </a:spcAft>
              </a:pPr>
              <a:endParaRPr lang="zh-CN" altLang="en-US" sz="1000">
                <a:solidFill>
                  <a:srgbClr val="000000"/>
                </a:solidFill>
                <a:latin typeface="Huawei Sans" panose="020C0503030203020204" pitchFamily="34" charset="0"/>
                <a:cs typeface="Huawei Sans" panose="020C0503030203020204" pitchFamily="34" charset="0"/>
                <a:sym typeface="+mn-lt"/>
              </a:endParaRPr>
            </a:p>
          </p:txBody>
        </p:sp>
        <p:sp>
          <p:nvSpPr>
            <p:cNvPr id="19" name="Arc 45"/>
            <p:cNvSpPr>
              <a:spLocks/>
            </p:cNvSpPr>
            <p:nvPr/>
          </p:nvSpPr>
          <p:spPr bwMode="auto">
            <a:xfrm rot="4500000">
              <a:off x="5807677" y="3799939"/>
              <a:ext cx="551385" cy="560167"/>
            </a:xfrm>
            <a:custGeom>
              <a:avLst/>
              <a:gdLst>
                <a:gd name="T0" fmla="*/ 8947833 w 20718"/>
                <a:gd name="T1" fmla="*/ 0 h 20863"/>
                <a:gd name="T2" fmla="*/ 33145198 w 20718"/>
                <a:gd name="T3" fmla="*/ 23723283 h 20863"/>
                <a:gd name="T4" fmla="*/ 0 w 20718"/>
                <a:gd name="T5" fmla="*/ 33548367 h 20863"/>
                <a:gd name="T6" fmla="*/ 0 60000 65536"/>
                <a:gd name="T7" fmla="*/ 0 60000 65536"/>
                <a:gd name="T8" fmla="*/ 0 60000 65536"/>
                <a:gd name="T9" fmla="*/ 0 w 20718"/>
                <a:gd name="T10" fmla="*/ 0 h 20863"/>
                <a:gd name="T11" fmla="*/ 20718 w 20718"/>
                <a:gd name="T12" fmla="*/ 20863 h 20863"/>
              </a:gdLst>
              <a:ahLst/>
              <a:cxnLst>
                <a:cxn ang="T6">
                  <a:pos x="T0" y="T1"/>
                </a:cxn>
                <a:cxn ang="T7">
                  <a:pos x="T2" y="T3"/>
                </a:cxn>
                <a:cxn ang="T8">
                  <a:pos x="T4" y="T5"/>
                </a:cxn>
              </a:cxnLst>
              <a:rect l="T9" t="T10" r="T11" b="T12"/>
              <a:pathLst>
                <a:path w="20718" h="20863" fill="none" extrusionOk="0">
                  <a:moveTo>
                    <a:pt x="5593" y="-1"/>
                  </a:moveTo>
                  <a:cubicBezTo>
                    <a:pt x="12859" y="1947"/>
                    <a:pt x="18589" y="7536"/>
                    <a:pt x="20717" y="14753"/>
                  </a:cubicBezTo>
                </a:path>
                <a:path w="20718" h="20863" stroke="0" extrusionOk="0">
                  <a:moveTo>
                    <a:pt x="5593" y="-1"/>
                  </a:moveTo>
                  <a:cubicBezTo>
                    <a:pt x="12859" y="1947"/>
                    <a:pt x="18589" y="7536"/>
                    <a:pt x="20717" y="14753"/>
                  </a:cubicBezTo>
                  <a:lnTo>
                    <a:pt x="0" y="20863"/>
                  </a:lnTo>
                  <a:close/>
                </a:path>
              </a:pathLst>
            </a:custGeom>
            <a:gradFill rotWithShape="1">
              <a:gsLst>
                <a:gs pos="0">
                  <a:srgbClr val="2E2E70"/>
                </a:gs>
                <a:gs pos="100000">
                  <a:srgbClr val="336699"/>
                </a:gs>
              </a:gsLst>
              <a:lin ang="5400000" scaled="1"/>
            </a:gradFill>
            <a:ln w="3175">
              <a:solidFill>
                <a:srgbClr val="C0C0C0"/>
              </a:solidFill>
              <a:round/>
              <a:headEnd/>
              <a:tailEnd/>
            </a:ln>
          </p:spPr>
          <p:txBody>
            <a:bodyPr wrap="none" anchor="ctr"/>
            <a:lstStyle/>
            <a:p>
              <a:pPr algn="ctr" defTabSz="914400" fontAlgn="t">
                <a:spcBef>
                  <a:spcPct val="0"/>
                </a:spcBef>
                <a:spcAft>
                  <a:spcPct val="0"/>
                </a:spcAft>
              </a:pPr>
              <a:endParaRPr lang="zh-CN" altLang="en-US" sz="1000">
                <a:solidFill>
                  <a:srgbClr val="000000"/>
                </a:solidFill>
                <a:latin typeface="Huawei Sans" panose="020C0503030203020204" pitchFamily="34" charset="0"/>
                <a:cs typeface="Huawei Sans" panose="020C0503030203020204" pitchFamily="34" charset="0"/>
                <a:sym typeface="+mn-lt"/>
              </a:endParaRPr>
            </a:p>
          </p:txBody>
        </p:sp>
        <p:sp>
          <p:nvSpPr>
            <p:cNvPr id="20" name="Arc 46"/>
            <p:cNvSpPr>
              <a:spLocks/>
            </p:cNvSpPr>
            <p:nvPr/>
          </p:nvSpPr>
          <p:spPr bwMode="auto">
            <a:xfrm rot="20724172" flipH="1">
              <a:off x="5120883" y="3415614"/>
              <a:ext cx="553789" cy="549273"/>
            </a:xfrm>
            <a:custGeom>
              <a:avLst/>
              <a:gdLst>
                <a:gd name="T0" fmla="*/ 10212074 w 20600"/>
                <a:gd name="T1" fmla="*/ 0 h 20650"/>
                <a:gd name="T2" fmla="*/ 33207420 w 20600"/>
                <a:gd name="T3" fmla="*/ 22618981 h 20650"/>
                <a:gd name="T4" fmla="*/ 0 w 20600"/>
                <a:gd name="T5" fmla="*/ 33000010 h 20650"/>
                <a:gd name="T6" fmla="*/ 0 60000 65536"/>
                <a:gd name="T7" fmla="*/ 0 60000 65536"/>
                <a:gd name="T8" fmla="*/ 0 60000 65536"/>
                <a:gd name="T9" fmla="*/ 0 w 20600"/>
                <a:gd name="T10" fmla="*/ 0 h 20650"/>
                <a:gd name="T11" fmla="*/ 20600 w 20600"/>
                <a:gd name="T12" fmla="*/ 20650 h 20650"/>
              </a:gdLst>
              <a:ahLst/>
              <a:cxnLst>
                <a:cxn ang="T6">
                  <a:pos x="T0" y="T1"/>
                </a:cxn>
                <a:cxn ang="T7">
                  <a:pos x="T2" y="T3"/>
                </a:cxn>
                <a:cxn ang="T8">
                  <a:pos x="T4" y="T5"/>
                </a:cxn>
              </a:cxnLst>
              <a:rect l="T9" t="T10" r="T11" b="T12"/>
              <a:pathLst>
                <a:path w="20600" h="20650" fill="none" extrusionOk="0">
                  <a:moveTo>
                    <a:pt x="6335" y="-1"/>
                  </a:moveTo>
                  <a:cubicBezTo>
                    <a:pt x="13128" y="2084"/>
                    <a:pt x="18462" y="7376"/>
                    <a:pt x="20600" y="14153"/>
                  </a:cubicBezTo>
                </a:path>
                <a:path w="20600" h="20650" stroke="0" extrusionOk="0">
                  <a:moveTo>
                    <a:pt x="6335" y="-1"/>
                  </a:moveTo>
                  <a:cubicBezTo>
                    <a:pt x="13128" y="2084"/>
                    <a:pt x="18462" y="7376"/>
                    <a:pt x="20600" y="14153"/>
                  </a:cubicBezTo>
                  <a:lnTo>
                    <a:pt x="0" y="20650"/>
                  </a:lnTo>
                  <a:close/>
                </a:path>
              </a:pathLst>
            </a:custGeom>
            <a:gradFill rotWithShape="1">
              <a:gsLst>
                <a:gs pos="0">
                  <a:srgbClr val="163622"/>
                </a:gs>
                <a:gs pos="100000">
                  <a:srgbClr val="3D9983"/>
                </a:gs>
              </a:gsLst>
              <a:lin ang="5400000" scaled="1"/>
            </a:gradFill>
            <a:ln w="3175">
              <a:solidFill>
                <a:srgbClr val="C0C0C0"/>
              </a:solidFill>
              <a:round/>
              <a:headEnd/>
              <a:tailEnd/>
            </a:ln>
          </p:spPr>
          <p:txBody>
            <a:bodyPr wrap="none" anchor="ctr"/>
            <a:lstStyle/>
            <a:p>
              <a:pPr algn="ctr" defTabSz="914400" fontAlgn="t">
                <a:spcBef>
                  <a:spcPct val="0"/>
                </a:spcBef>
                <a:spcAft>
                  <a:spcPct val="0"/>
                </a:spcAft>
              </a:pPr>
              <a:endParaRPr lang="zh-CN" altLang="en-US" sz="1000">
                <a:solidFill>
                  <a:srgbClr val="000000"/>
                </a:solidFill>
                <a:latin typeface="Huawei Sans" panose="020C0503030203020204" pitchFamily="34" charset="0"/>
                <a:cs typeface="Huawei Sans" panose="020C0503030203020204" pitchFamily="34" charset="0"/>
                <a:sym typeface="+mn-lt"/>
              </a:endParaRPr>
            </a:p>
          </p:txBody>
        </p:sp>
        <p:sp>
          <p:nvSpPr>
            <p:cNvPr id="21" name="Arc 47"/>
            <p:cNvSpPr>
              <a:spLocks/>
            </p:cNvSpPr>
            <p:nvPr/>
          </p:nvSpPr>
          <p:spPr bwMode="auto">
            <a:xfrm rot="17100000" flipH="1">
              <a:off x="5122078" y="3799945"/>
              <a:ext cx="549273" cy="558041"/>
            </a:xfrm>
            <a:custGeom>
              <a:avLst/>
              <a:gdLst>
                <a:gd name="T0" fmla="*/ 9181383 w 20653"/>
                <a:gd name="T1" fmla="*/ 0 h 20821"/>
                <a:gd name="T2" fmla="*/ 32995216 w 20653"/>
                <a:gd name="T3" fmla="*/ 23226907 h 20821"/>
                <a:gd name="T4" fmla="*/ 0 w 20653"/>
                <a:gd name="T5" fmla="*/ 33361455 h 20821"/>
                <a:gd name="T6" fmla="*/ 0 60000 65536"/>
                <a:gd name="T7" fmla="*/ 0 60000 65536"/>
                <a:gd name="T8" fmla="*/ 0 60000 65536"/>
                <a:gd name="T9" fmla="*/ 0 w 20653"/>
                <a:gd name="T10" fmla="*/ 0 h 20821"/>
                <a:gd name="T11" fmla="*/ 20653 w 20653"/>
                <a:gd name="T12" fmla="*/ 20821 h 20821"/>
              </a:gdLst>
              <a:ahLst/>
              <a:cxnLst>
                <a:cxn ang="T6">
                  <a:pos x="T0" y="T1"/>
                </a:cxn>
                <a:cxn ang="T7">
                  <a:pos x="T2" y="T3"/>
                </a:cxn>
                <a:cxn ang="T8">
                  <a:pos x="T4" y="T5"/>
                </a:cxn>
              </a:cxnLst>
              <a:rect l="T9" t="T10" r="T11" b="T12"/>
              <a:pathLst>
                <a:path w="20653" h="20821" fill="none" extrusionOk="0">
                  <a:moveTo>
                    <a:pt x="5747" y="-1"/>
                  </a:moveTo>
                  <a:cubicBezTo>
                    <a:pt x="12867" y="1965"/>
                    <a:pt x="18490" y="7432"/>
                    <a:pt x="20653" y="14495"/>
                  </a:cubicBezTo>
                </a:path>
                <a:path w="20653" h="20821" stroke="0" extrusionOk="0">
                  <a:moveTo>
                    <a:pt x="5747" y="-1"/>
                  </a:moveTo>
                  <a:cubicBezTo>
                    <a:pt x="12867" y="1965"/>
                    <a:pt x="18490" y="7432"/>
                    <a:pt x="20653" y="14495"/>
                  </a:cubicBezTo>
                  <a:lnTo>
                    <a:pt x="0" y="20821"/>
                  </a:lnTo>
                  <a:close/>
                </a:path>
              </a:pathLst>
            </a:custGeom>
            <a:gradFill rotWithShape="1">
              <a:gsLst>
                <a:gs pos="0">
                  <a:srgbClr val="426D21"/>
                </a:gs>
                <a:gs pos="100000">
                  <a:srgbClr val="90C94B"/>
                </a:gs>
              </a:gsLst>
              <a:lin ang="5400000" scaled="1"/>
            </a:gradFill>
            <a:ln w="3175">
              <a:solidFill>
                <a:srgbClr val="C0C0C0"/>
              </a:solidFill>
              <a:round/>
              <a:headEnd/>
              <a:tailEnd/>
            </a:ln>
          </p:spPr>
          <p:txBody>
            <a:bodyPr wrap="none" anchor="ctr"/>
            <a:lstStyle/>
            <a:p>
              <a:pPr algn="ctr" defTabSz="914400" fontAlgn="t">
                <a:spcBef>
                  <a:spcPct val="0"/>
                </a:spcBef>
                <a:spcAft>
                  <a:spcPct val="0"/>
                </a:spcAft>
              </a:pPr>
              <a:endParaRPr lang="zh-CN" altLang="en-US" sz="1000">
                <a:solidFill>
                  <a:srgbClr val="000000"/>
                </a:solidFill>
                <a:latin typeface="Huawei Sans" panose="020C0503030203020204" pitchFamily="34" charset="0"/>
                <a:cs typeface="Huawei Sans" panose="020C0503030203020204" pitchFamily="34" charset="0"/>
                <a:sym typeface="+mn-lt"/>
              </a:endParaRPr>
            </a:p>
          </p:txBody>
        </p:sp>
        <p:sp>
          <p:nvSpPr>
            <p:cNvPr id="22" name="Oval 48"/>
            <p:cNvSpPr>
              <a:spLocks noChangeArrowheads="1"/>
            </p:cNvSpPr>
            <p:nvPr/>
          </p:nvSpPr>
          <p:spPr bwMode="auto">
            <a:xfrm>
              <a:off x="5286700" y="3423007"/>
              <a:ext cx="916250" cy="910525"/>
            </a:xfrm>
            <a:prstGeom prst="ellipse">
              <a:avLst/>
            </a:prstGeom>
            <a:gradFill rotWithShape="1">
              <a:gsLst>
                <a:gs pos="0">
                  <a:srgbClr val="BDE6FF"/>
                </a:gs>
                <a:gs pos="100000">
                  <a:srgbClr val="CCECFF"/>
                </a:gs>
              </a:gsLst>
              <a:lin ang="5400000" scaled="1"/>
            </a:gradFill>
            <a:ln w="9525">
              <a:noFill/>
              <a:round/>
              <a:headEnd/>
              <a:tailEnd/>
            </a:ln>
          </p:spPr>
          <p:txBody>
            <a:bodyPr wrap="none" anchor="ctr"/>
            <a:lstStyle/>
            <a:p>
              <a:pPr algn="ctr" defTabSz="914400" fontAlgn="t">
                <a:spcBef>
                  <a:spcPct val="0"/>
                </a:spcBef>
                <a:spcAft>
                  <a:spcPct val="0"/>
                </a:spcAft>
              </a:pPr>
              <a:endParaRPr lang="zh-CN" altLang="en-US" sz="1000">
                <a:solidFill>
                  <a:srgbClr val="000000"/>
                </a:solidFill>
                <a:latin typeface="Huawei Sans" panose="020C0503030203020204" pitchFamily="34" charset="0"/>
                <a:cs typeface="Huawei Sans" panose="020C0503030203020204" pitchFamily="34" charset="0"/>
                <a:sym typeface="+mn-lt"/>
              </a:endParaRPr>
            </a:p>
          </p:txBody>
        </p:sp>
        <p:sp>
          <p:nvSpPr>
            <p:cNvPr id="23" name="Oval 49"/>
            <p:cNvSpPr>
              <a:spLocks noChangeArrowheads="1"/>
            </p:cNvSpPr>
            <p:nvPr/>
          </p:nvSpPr>
          <p:spPr bwMode="auto">
            <a:xfrm>
              <a:off x="5334532" y="3478991"/>
              <a:ext cx="819523" cy="812289"/>
            </a:xfrm>
            <a:prstGeom prst="ellipse">
              <a:avLst/>
            </a:prstGeom>
            <a:gradFill rotWithShape="0">
              <a:gsLst>
                <a:gs pos="0">
                  <a:srgbClr val="A1BAD3">
                    <a:alpha val="64998"/>
                  </a:srgbClr>
                </a:gs>
                <a:gs pos="100000">
                  <a:srgbClr val="E4EBF2">
                    <a:alpha val="62999"/>
                  </a:srgbClr>
                </a:gs>
              </a:gsLst>
              <a:lin ang="5400000" scaled="1"/>
            </a:gradFill>
            <a:ln w="9525">
              <a:noFill/>
              <a:round/>
              <a:headEnd/>
              <a:tailEnd/>
            </a:ln>
          </p:spPr>
          <p:txBody>
            <a:bodyPr wrap="none" anchor="ctr"/>
            <a:lstStyle/>
            <a:p>
              <a:pPr algn="ctr" defTabSz="914400" fontAlgn="t" latinLnBrk="1">
                <a:spcBef>
                  <a:spcPct val="0"/>
                </a:spcBef>
                <a:spcAft>
                  <a:spcPct val="0"/>
                </a:spcAft>
              </a:pPr>
              <a:endParaRPr kumimoji="1" lang="zh-CN" altLang="zh-CN" sz="1600">
                <a:solidFill>
                  <a:srgbClr val="000000"/>
                </a:solidFill>
                <a:latin typeface="Huawei Sans" panose="020C0503030203020204" pitchFamily="34" charset="0"/>
                <a:cs typeface="Huawei Sans" panose="020C0503030203020204" pitchFamily="34" charset="0"/>
                <a:sym typeface="+mn-lt"/>
              </a:endParaRPr>
            </a:p>
          </p:txBody>
        </p:sp>
        <p:sp>
          <p:nvSpPr>
            <p:cNvPr id="24" name="AutoShape 52"/>
            <p:cNvSpPr>
              <a:spLocks noChangeAspect="1" noChangeArrowheads="1"/>
            </p:cNvSpPr>
            <p:nvPr/>
          </p:nvSpPr>
          <p:spPr bwMode="auto">
            <a:xfrm>
              <a:off x="5335595" y="3480047"/>
              <a:ext cx="817397" cy="812290"/>
            </a:xfrm>
            <a:custGeom>
              <a:avLst/>
              <a:gdLst>
                <a:gd name="T0" fmla="*/ 34498199 w 21600"/>
                <a:gd name="T1" fmla="*/ 0 h 21600"/>
                <a:gd name="T2" fmla="*/ 10103482 w 21600"/>
                <a:gd name="T3" fmla="*/ 10103490 h 21600"/>
                <a:gd name="T4" fmla="*/ 0 w 21600"/>
                <a:gd name="T5" fmla="*/ 34498227 h 21600"/>
                <a:gd name="T6" fmla="*/ 10103482 w 21600"/>
                <a:gd name="T7" fmla="*/ 58892954 h 21600"/>
                <a:gd name="T8" fmla="*/ 34498199 w 21600"/>
                <a:gd name="T9" fmla="*/ 68996454 h 21600"/>
                <a:gd name="T10" fmla="*/ 58892849 w 21600"/>
                <a:gd name="T11" fmla="*/ 58892954 h 21600"/>
                <a:gd name="T12" fmla="*/ 68996341 w 21600"/>
                <a:gd name="T13" fmla="*/ 34498227 h 21600"/>
                <a:gd name="T14" fmla="*/ 58892849 w 21600"/>
                <a:gd name="T15" fmla="*/ 10103490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51" y="10800"/>
                  </a:moveTo>
                  <a:cubicBezTo>
                    <a:pt x="451" y="16516"/>
                    <a:pt x="5084" y="21149"/>
                    <a:pt x="10800" y="21149"/>
                  </a:cubicBezTo>
                  <a:cubicBezTo>
                    <a:pt x="16516" y="21149"/>
                    <a:pt x="21149" y="16516"/>
                    <a:pt x="21149" y="10800"/>
                  </a:cubicBezTo>
                  <a:cubicBezTo>
                    <a:pt x="21149" y="5084"/>
                    <a:pt x="16516" y="451"/>
                    <a:pt x="10800" y="451"/>
                  </a:cubicBezTo>
                  <a:cubicBezTo>
                    <a:pt x="5084" y="451"/>
                    <a:pt x="451" y="5084"/>
                    <a:pt x="451" y="10800"/>
                  </a:cubicBezTo>
                  <a:close/>
                </a:path>
              </a:pathLst>
            </a:custGeom>
            <a:gradFill rotWithShape="1">
              <a:gsLst>
                <a:gs pos="0">
                  <a:srgbClr val="CCECFF">
                    <a:alpha val="0"/>
                  </a:srgbClr>
                </a:gs>
                <a:gs pos="100000">
                  <a:srgbClr val="068ECC"/>
                </a:gs>
              </a:gsLst>
              <a:lin ang="5400000" scaled="1"/>
            </a:gradFill>
            <a:ln w="9525">
              <a:noFill/>
              <a:round/>
              <a:headEnd/>
              <a:tailEnd/>
            </a:ln>
          </p:spPr>
          <p:txBody>
            <a:bodyPr wrap="none" anchor="ctr"/>
            <a:lstStyle/>
            <a:p>
              <a:pPr algn="ctr" defTabSz="914400" fontAlgn="t">
                <a:spcBef>
                  <a:spcPct val="0"/>
                </a:spcBef>
                <a:spcAft>
                  <a:spcPct val="0"/>
                </a:spcAft>
              </a:pPr>
              <a:endParaRPr lang="zh-CN" altLang="en-US" sz="1000">
                <a:solidFill>
                  <a:srgbClr val="000000"/>
                </a:solidFill>
                <a:latin typeface="Huawei Sans" panose="020C0503030203020204" pitchFamily="34" charset="0"/>
                <a:cs typeface="Huawei Sans" panose="020C0503030203020204" pitchFamily="34" charset="0"/>
                <a:sym typeface="+mn-lt"/>
              </a:endParaRPr>
            </a:p>
          </p:txBody>
        </p:sp>
        <p:pic>
          <p:nvPicPr>
            <p:cNvPr id="25" name="Picture 105" descr="02章_05-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66588" y="4077909"/>
              <a:ext cx="126490" cy="121474"/>
            </a:xfrm>
            <a:prstGeom prst="rect">
              <a:avLst/>
            </a:prstGeom>
            <a:noFill/>
            <a:ln w="9525">
              <a:noFill/>
              <a:miter lim="800000"/>
              <a:headEnd/>
              <a:tailEnd/>
            </a:ln>
          </p:spPr>
        </p:pic>
        <p:pic>
          <p:nvPicPr>
            <p:cNvPr id="26" name="Picture 106" descr="02章_05-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4659" y="3503286"/>
              <a:ext cx="126489" cy="121474"/>
            </a:xfrm>
            <a:prstGeom prst="rect">
              <a:avLst/>
            </a:prstGeom>
            <a:noFill/>
            <a:ln w="9525">
              <a:noFill/>
              <a:miter lim="800000"/>
              <a:headEnd/>
              <a:tailEnd/>
            </a:ln>
          </p:spPr>
        </p:pic>
        <p:pic>
          <p:nvPicPr>
            <p:cNvPr id="27" name="Picture 107" descr="02章_05-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81049" y="3263507"/>
              <a:ext cx="126490" cy="121473"/>
            </a:xfrm>
            <a:prstGeom prst="rect">
              <a:avLst/>
            </a:prstGeom>
            <a:noFill/>
            <a:ln w="9525">
              <a:noFill/>
              <a:miter lim="800000"/>
              <a:headEnd/>
              <a:tailEnd/>
            </a:ln>
          </p:spPr>
        </p:pic>
        <p:pic>
          <p:nvPicPr>
            <p:cNvPr id="28" name="Picture 108" descr="02章_05-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8503" y="3550819"/>
              <a:ext cx="126490" cy="121473"/>
            </a:xfrm>
            <a:prstGeom prst="rect">
              <a:avLst/>
            </a:prstGeom>
            <a:noFill/>
            <a:ln w="9525">
              <a:noFill/>
              <a:miter lim="800000"/>
              <a:headEnd/>
              <a:tailEnd/>
            </a:ln>
          </p:spPr>
        </p:pic>
        <p:pic>
          <p:nvPicPr>
            <p:cNvPr id="29" name="Picture 109" descr="02章_05-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8503" y="4077909"/>
              <a:ext cx="126490" cy="121474"/>
            </a:xfrm>
            <a:prstGeom prst="rect">
              <a:avLst/>
            </a:prstGeom>
            <a:noFill/>
            <a:ln w="9525">
              <a:noFill/>
              <a:miter lim="800000"/>
              <a:headEnd/>
              <a:tailEnd/>
            </a:ln>
          </p:spPr>
        </p:pic>
        <p:sp>
          <p:nvSpPr>
            <p:cNvPr id="30" name="AutoShape 120"/>
            <p:cNvSpPr>
              <a:spLocks noChangeArrowheads="1"/>
            </p:cNvSpPr>
            <p:nvPr/>
          </p:nvSpPr>
          <p:spPr bwMode="auto">
            <a:xfrm>
              <a:off x="5541805" y="3048024"/>
              <a:ext cx="404978" cy="203864"/>
            </a:xfrm>
            <a:prstGeom prst="roundRect">
              <a:avLst>
                <a:gd name="adj" fmla="val 50000"/>
              </a:avLst>
            </a:prstGeom>
            <a:noFill/>
            <a:ln w="12700">
              <a:noFill/>
              <a:round/>
              <a:headEnd/>
              <a:tailEnd/>
            </a:ln>
          </p:spPr>
          <p:txBody>
            <a:bodyPr wrap="none" anchor="ctr"/>
            <a:lstStyle/>
            <a:p>
              <a:pPr algn="ctr" defTabSz="914400" fontAlgn="t">
                <a:spcBef>
                  <a:spcPct val="0"/>
                </a:spcBef>
                <a:spcAft>
                  <a:spcPct val="0"/>
                </a:spcAft>
              </a:pPr>
              <a:r>
                <a:rPr sz="2400" b="1" u="none">
                  <a:solidFill>
                    <a:srgbClr val="FFFFFF"/>
                  </a:solidFill>
                  <a:latin typeface="Huawei Sans" panose="020C0503030203020204" pitchFamily="34" charset="0"/>
                  <a:cs typeface="Huawei Sans" panose="020C0503030203020204" pitchFamily="34" charset="0"/>
                </a:rPr>
                <a:t>3</a:t>
              </a:r>
            </a:p>
          </p:txBody>
        </p:sp>
        <p:sp>
          <p:nvSpPr>
            <p:cNvPr id="31" name="AutoShape 121"/>
            <p:cNvSpPr>
              <a:spLocks noChangeArrowheads="1"/>
            </p:cNvSpPr>
            <p:nvPr/>
          </p:nvSpPr>
          <p:spPr bwMode="auto">
            <a:xfrm>
              <a:off x="4900855" y="4102204"/>
              <a:ext cx="404979" cy="204921"/>
            </a:xfrm>
            <a:prstGeom prst="roundRect">
              <a:avLst>
                <a:gd name="adj" fmla="val 50000"/>
              </a:avLst>
            </a:prstGeom>
            <a:noFill/>
            <a:ln w="12700">
              <a:noFill/>
              <a:round/>
              <a:headEnd/>
              <a:tailEnd/>
            </a:ln>
          </p:spPr>
          <p:txBody>
            <a:bodyPr wrap="none" anchor="ctr"/>
            <a:lstStyle/>
            <a:p>
              <a:pPr algn="ctr" defTabSz="914400" fontAlgn="t">
                <a:spcBef>
                  <a:spcPct val="0"/>
                </a:spcBef>
                <a:spcAft>
                  <a:spcPct val="0"/>
                </a:spcAft>
              </a:pPr>
              <a:r>
                <a:rPr sz="2400" b="1" u="none">
                  <a:solidFill>
                    <a:srgbClr val="FFFFFF"/>
                  </a:solidFill>
                  <a:latin typeface="Huawei Sans" panose="020C0503030203020204" pitchFamily="34" charset="0"/>
                  <a:cs typeface="Huawei Sans" panose="020C0503030203020204" pitchFamily="34" charset="0"/>
                </a:rPr>
                <a:t>1</a:t>
              </a:r>
            </a:p>
          </p:txBody>
        </p:sp>
        <p:sp>
          <p:nvSpPr>
            <p:cNvPr id="32" name="AutoShape 122"/>
            <p:cNvSpPr>
              <a:spLocks noChangeArrowheads="1"/>
            </p:cNvSpPr>
            <p:nvPr/>
          </p:nvSpPr>
          <p:spPr bwMode="auto">
            <a:xfrm>
              <a:off x="6202951" y="4102204"/>
              <a:ext cx="404978" cy="203864"/>
            </a:xfrm>
            <a:prstGeom prst="roundRect">
              <a:avLst>
                <a:gd name="adj" fmla="val 50000"/>
              </a:avLst>
            </a:prstGeom>
            <a:noFill/>
            <a:ln w="12700">
              <a:noFill/>
              <a:round/>
              <a:headEnd/>
              <a:tailEnd/>
            </a:ln>
          </p:spPr>
          <p:txBody>
            <a:bodyPr wrap="none" anchor="ctr"/>
            <a:lstStyle/>
            <a:p>
              <a:pPr algn="ctr" defTabSz="914400" fontAlgn="t">
                <a:spcBef>
                  <a:spcPct val="0"/>
                </a:spcBef>
                <a:spcAft>
                  <a:spcPct val="0"/>
                </a:spcAft>
              </a:pPr>
              <a:r>
                <a:rPr sz="2400" b="1" u="none">
                  <a:solidFill>
                    <a:srgbClr val="FFFFFF"/>
                  </a:solidFill>
                  <a:latin typeface="Huawei Sans" panose="020C0503030203020204" pitchFamily="34" charset="0"/>
                  <a:cs typeface="Huawei Sans" panose="020C0503030203020204" pitchFamily="34" charset="0"/>
                </a:rPr>
                <a:t>5</a:t>
              </a:r>
            </a:p>
          </p:txBody>
        </p:sp>
        <p:sp>
          <p:nvSpPr>
            <p:cNvPr id="33" name="AutoShape 123"/>
            <p:cNvSpPr>
              <a:spLocks noChangeArrowheads="1"/>
            </p:cNvSpPr>
            <p:nvPr/>
          </p:nvSpPr>
          <p:spPr bwMode="auto">
            <a:xfrm>
              <a:off x="6202951" y="3478991"/>
              <a:ext cx="404978" cy="203864"/>
            </a:xfrm>
            <a:prstGeom prst="roundRect">
              <a:avLst>
                <a:gd name="adj" fmla="val 50000"/>
              </a:avLst>
            </a:prstGeom>
            <a:noFill/>
            <a:ln w="12700">
              <a:noFill/>
              <a:round/>
              <a:headEnd/>
              <a:tailEnd/>
            </a:ln>
          </p:spPr>
          <p:txBody>
            <a:bodyPr wrap="none" anchor="ctr"/>
            <a:lstStyle/>
            <a:p>
              <a:pPr algn="ctr" defTabSz="914400" fontAlgn="t">
                <a:spcBef>
                  <a:spcPct val="0"/>
                </a:spcBef>
                <a:spcAft>
                  <a:spcPct val="0"/>
                </a:spcAft>
              </a:pPr>
              <a:r>
                <a:rPr sz="2400" b="1" u="none">
                  <a:solidFill>
                    <a:srgbClr val="FFFFFF"/>
                  </a:solidFill>
                  <a:latin typeface="Huawei Sans" panose="020C0503030203020204" pitchFamily="34" charset="0"/>
                  <a:cs typeface="Huawei Sans" panose="020C0503030203020204" pitchFamily="34" charset="0"/>
                </a:rPr>
                <a:t>4</a:t>
              </a:r>
            </a:p>
          </p:txBody>
        </p:sp>
        <p:sp>
          <p:nvSpPr>
            <p:cNvPr id="34" name="AutoShape 124"/>
            <p:cNvSpPr>
              <a:spLocks noChangeArrowheads="1"/>
            </p:cNvSpPr>
            <p:nvPr/>
          </p:nvSpPr>
          <p:spPr bwMode="auto">
            <a:xfrm>
              <a:off x="4881722" y="3478991"/>
              <a:ext cx="404979" cy="203864"/>
            </a:xfrm>
            <a:prstGeom prst="roundRect">
              <a:avLst>
                <a:gd name="adj" fmla="val 50000"/>
              </a:avLst>
            </a:prstGeom>
            <a:noFill/>
            <a:ln w="12700">
              <a:noFill/>
              <a:round/>
              <a:headEnd/>
              <a:tailEnd/>
            </a:ln>
          </p:spPr>
          <p:txBody>
            <a:bodyPr wrap="none" anchor="ctr"/>
            <a:lstStyle/>
            <a:p>
              <a:pPr algn="ctr" defTabSz="914400" fontAlgn="t">
                <a:spcBef>
                  <a:spcPct val="0"/>
                </a:spcBef>
                <a:spcAft>
                  <a:spcPct val="0"/>
                </a:spcAft>
              </a:pPr>
              <a:r>
                <a:rPr sz="2400" b="1" u="none">
                  <a:solidFill>
                    <a:srgbClr val="FFFFFF"/>
                  </a:solidFill>
                  <a:latin typeface="Huawei Sans" panose="020C0503030203020204" pitchFamily="34" charset="0"/>
                  <a:cs typeface="Huawei Sans" panose="020C0503030203020204" pitchFamily="34" charset="0"/>
                </a:rPr>
                <a:t>2</a:t>
              </a:r>
            </a:p>
          </p:txBody>
        </p:sp>
        <p:sp>
          <p:nvSpPr>
            <p:cNvPr id="35" name="Rectangle 19"/>
            <p:cNvSpPr>
              <a:spLocks noChangeArrowheads="1"/>
            </p:cNvSpPr>
            <p:nvPr/>
          </p:nvSpPr>
          <p:spPr bwMode="gray">
            <a:xfrm>
              <a:off x="2704289" y="3048024"/>
              <a:ext cx="1880703" cy="450205"/>
            </a:xfrm>
            <a:prstGeom prst="rect">
              <a:avLst/>
            </a:prstGeom>
            <a:noFill/>
            <a:ln w="28575" algn="ctr">
              <a:solidFill>
                <a:srgbClr val="8AB9B9">
                  <a:lumMod val="75000"/>
                </a:srgbClr>
              </a:solidFill>
              <a:miter lim="800000"/>
              <a:headEnd/>
              <a:tailEnd/>
            </a:ln>
          </p:spPr>
          <p:txBody>
            <a:bodyPr wrap="square">
              <a:spAutoFit/>
            </a:bodyPr>
            <a:lstStyle/>
            <a:p>
              <a:pPr algn="ctr"/>
              <a:r>
                <a:rPr sz="1400" u="none" dirty="0">
                  <a:latin typeface="Huawei Sans" panose="020C0503030203020204" pitchFamily="34" charset="0"/>
                  <a:cs typeface="Huawei Sans" panose="020C0503030203020204" pitchFamily="34" charset="0"/>
                </a:rPr>
                <a:t>Managing a storage system license</a:t>
              </a:r>
            </a:p>
          </p:txBody>
        </p:sp>
        <p:sp>
          <p:nvSpPr>
            <p:cNvPr id="36" name="Rectangle 19"/>
            <p:cNvSpPr>
              <a:spLocks noChangeArrowheads="1"/>
            </p:cNvSpPr>
            <p:nvPr/>
          </p:nvSpPr>
          <p:spPr bwMode="gray">
            <a:xfrm>
              <a:off x="4792423" y="2064018"/>
              <a:ext cx="1815507" cy="450205"/>
            </a:xfrm>
            <a:prstGeom prst="rect">
              <a:avLst/>
            </a:prstGeom>
            <a:noFill/>
            <a:ln w="28575" algn="ctr">
              <a:solidFill>
                <a:srgbClr val="8AB9B9">
                  <a:lumMod val="75000"/>
                </a:srgbClr>
              </a:solidFill>
              <a:miter lim="800000"/>
              <a:headEnd/>
              <a:tailEnd/>
            </a:ln>
          </p:spPr>
          <p:txBody>
            <a:bodyPr wrap="square">
              <a:spAutoFit/>
            </a:bodyPr>
            <a:lstStyle/>
            <a:p>
              <a:pPr algn="ctr"/>
              <a:r>
                <a:rPr sz="1400" u="none" dirty="0">
                  <a:latin typeface="Huawei Sans" panose="020C0503030203020204" pitchFamily="34" charset="0"/>
                  <a:cs typeface="Huawei Sans" panose="020C0503030203020204" pitchFamily="34" charset="0"/>
                </a:rPr>
                <a:t>Obtaining the version information and ESN</a:t>
              </a:r>
              <a:endParaRPr lang="en-US" altLang="zh-CN" sz="1400" dirty="0">
                <a:latin typeface="Huawei Sans" panose="020C0503030203020204" pitchFamily="34" charset="0"/>
                <a:cs typeface="Huawei Sans" panose="020C0503030203020204" pitchFamily="34" charset="0"/>
                <a:sym typeface="+mn-lt"/>
              </a:endParaRPr>
            </a:p>
          </p:txBody>
        </p:sp>
        <p:cxnSp>
          <p:nvCxnSpPr>
            <p:cNvPr id="37" name="直接连接符 36"/>
            <p:cNvCxnSpPr>
              <a:endCxn id="9" idx="4"/>
            </p:cNvCxnSpPr>
            <p:nvPr/>
          </p:nvCxnSpPr>
          <p:spPr bwMode="auto">
            <a:xfrm flipH="1" flipV="1">
              <a:off x="4711475" y="2198503"/>
              <a:ext cx="453677" cy="847263"/>
            </a:xfrm>
            <a:prstGeom prst="line">
              <a:avLst/>
            </a:prstGeom>
            <a:solidFill>
              <a:srgbClr val="CCFF99"/>
            </a:solidFill>
            <a:ln w="6350" cap="flat" cmpd="sng" algn="ctr">
              <a:solidFill>
                <a:srgbClr val="8AB9B9">
                  <a:lumMod val="60000"/>
                  <a:lumOff val="40000"/>
                </a:srgbClr>
              </a:solidFill>
              <a:prstDash val="lgDash"/>
              <a:round/>
              <a:headEnd type="none" w="med" len="med"/>
              <a:tailEnd type="none" w="med" len="med"/>
            </a:ln>
            <a:effectLst/>
          </p:spPr>
        </p:cxnSp>
        <p:cxnSp>
          <p:nvCxnSpPr>
            <p:cNvPr id="38" name="直接连接符 37"/>
            <p:cNvCxnSpPr/>
            <p:nvPr/>
          </p:nvCxnSpPr>
          <p:spPr bwMode="auto">
            <a:xfrm flipV="1">
              <a:off x="6239441" y="2183568"/>
              <a:ext cx="497519" cy="837283"/>
            </a:xfrm>
            <a:prstGeom prst="line">
              <a:avLst/>
            </a:prstGeom>
            <a:solidFill>
              <a:srgbClr val="CCFF99"/>
            </a:solidFill>
            <a:ln w="6350" cap="flat" cmpd="sng" algn="ctr">
              <a:solidFill>
                <a:srgbClr val="8AB9B9">
                  <a:lumMod val="60000"/>
                  <a:lumOff val="40000"/>
                </a:srgbClr>
              </a:solidFill>
              <a:prstDash val="lgDash"/>
              <a:round/>
              <a:headEnd type="none" w="med" len="med"/>
              <a:tailEnd type="none" w="med" len="med"/>
            </a:ln>
            <a:effectLst/>
          </p:spPr>
        </p:cxnSp>
        <p:sp>
          <p:nvSpPr>
            <p:cNvPr id="39" name="Rectangle 19"/>
            <p:cNvSpPr>
              <a:spLocks noChangeArrowheads="1"/>
            </p:cNvSpPr>
            <p:nvPr/>
          </p:nvSpPr>
          <p:spPr bwMode="gray">
            <a:xfrm>
              <a:off x="6796354" y="3048024"/>
              <a:ext cx="1744526" cy="450205"/>
            </a:xfrm>
            <a:prstGeom prst="rect">
              <a:avLst/>
            </a:prstGeom>
            <a:noFill/>
            <a:ln w="28575" algn="ctr">
              <a:solidFill>
                <a:srgbClr val="8AB9B9">
                  <a:lumMod val="75000"/>
                </a:srgbClr>
              </a:solidFill>
              <a:miter lim="800000"/>
              <a:headEnd/>
              <a:tailEnd/>
            </a:ln>
          </p:spPr>
          <p:txBody>
            <a:bodyPr wrap="square">
              <a:spAutoFit/>
            </a:bodyPr>
            <a:lstStyle/>
            <a:p>
              <a:pPr algn="ctr"/>
              <a:r>
                <a:rPr sz="1400" u="none" dirty="0">
                  <a:latin typeface="Huawei Sans" panose="020C0503030203020204" pitchFamily="34" charset="0"/>
                  <a:cs typeface="Huawei Sans" panose="020C0503030203020204" pitchFamily="34" charset="0"/>
                </a:rPr>
                <a:t>Managing alarms and events</a:t>
              </a:r>
              <a:endParaRPr lang="en-US" altLang="zh-CN" sz="1400" dirty="0">
                <a:latin typeface="Huawei Sans" panose="020C0503030203020204" pitchFamily="34" charset="0"/>
                <a:cs typeface="Huawei Sans" panose="020C0503030203020204" pitchFamily="34" charset="0"/>
                <a:sym typeface="+mn-lt"/>
              </a:endParaRPr>
            </a:p>
          </p:txBody>
        </p:sp>
        <p:sp>
          <p:nvSpPr>
            <p:cNvPr id="40" name="Rectangle 19"/>
            <p:cNvSpPr>
              <a:spLocks noChangeArrowheads="1"/>
            </p:cNvSpPr>
            <p:nvPr/>
          </p:nvSpPr>
          <p:spPr bwMode="gray">
            <a:xfrm>
              <a:off x="4748922" y="5230456"/>
              <a:ext cx="1859008" cy="450205"/>
            </a:xfrm>
            <a:prstGeom prst="rect">
              <a:avLst/>
            </a:prstGeom>
            <a:noFill/>
            <a:ln w="28575" algn="ctr">
              <a:solidFill>
                <a:srgbClr val="8AB9B9">
                  <a:lumMod val="75000"/>
                </a:srgbClr>
              </a:solidFill>
              <a:miter lim="800000"/>
              <a:headEnd/>
              <a:tailEnd/>
            </a:ln>
          </p:spPr>
          <p:txBody>
            <a:bodyPr wrap="square">
              <a:spAutoFit/>
            </a:bodyPr>
            <a:lstStyle/>
            <a:p>
              <a:pPr algn="ctr"/>
              <a:r>
                <a:rPr sz="1400" u="none" dirty="0">
                  <a:latin typeface="Huawei Sans" panose="020C0503030203020204" pitchFamily="34" charset="0"/>
                  <a:cs typeface="Huawei Sans" panose="020C0503030203020204" pitchFamily="34" charset="0"/>
                </a:rPr>
                <a:t>Configuring basic storage services</a:t>
              </a:r>
            </a:p>
          </p:txBody>
        </p:sp>
        <p:cxnSp>
          <p:nvCxnSpPr>
            <p:cNvPr id="41" name="直接连接符 40"/>
            <p:cNvCxnSpPr>
              <a:endCxn id="11" idx="2"/>
            </p:cNvCxnSpPr>
            <p:nvPr/>
          </p:nvCxnSpPr>
          <p:spPr bwMode="auto">
            <a:xfrm flipH="1">
              <a:off x="3621089" y="3885136"/>
              <a:ext cx="1084028" cy="40993"/>
            </a:xfrm>
            <a:prstGeom prst="line">
              <a:avLst/>
            </a:prstGeom>
            <a:solidFill>
              <a:srgbClr val="CCFF99"/>
            </a:solidFill>
            <a:ln w="6350" cap="flat" cmpd="sng" algn="ctr">
              <a:solidFill>
                <a:srgbClr val="8AB9B9">
                  <a:lumMod val="60000"/>
                  <a:lumOff val="40000"/>
                </a:srgbClr>
              </a:solidFill>
              <a:prstDash val="lgDash"/>
              <a:round/>
              <a:headEnd type="none" w="med" len="med"/>
              <a:tailEnd type="none" w="med" len="med"/>
            </a:ln>
            <a:effectLst/>
          </p:spPr>
        </p:cxnSp>
        <p:cxnSp>
          <p:nvCxnSpPr>
            <p:cNvPr id="42" name="直接连接符 41"/>
            <p:cNvCxnSpPr/>
            <p:nvPr/>
          </p:nvCxnSpPr>
          <p:spPr bwMode="auto">
            <a:xfrm flipH="1">
              <a:off x="6746104" y="3853991"/>
              <a:ext cx="1214222" cy="24330"/>
            </a:xfrm>
            <a:prstGeom prst="line">
              <a:avLst/>
            </a:prstGeom>
            <a:solidFill>
              <a:srgbClr val="CCFF99"/>
            </a:solidFill>
            <a:ln w="6350" cap="flat" cmpd="sng" algn="ctr">
              <a:solidFill>
                <a:srgbClr val="8AB9B9">
                  <a:lumMod val="60000"/>
                  <a:lumOff val="40000"/>
                </a:srgbClr>
              </a:solidFill>
              <a:prstDash val="lgDash"/>
              <a:round/>
              <a:headEnd type="none" w="med" len="med"/>
              <a:tailEnd type="none" w="med" len="med"/>
            </a:ln>
            <a:effectLst/>
          </p:spPr>
        </p:cxnSp>
        <p:cxnSp>
          <p:nvCxnSpPr>
            <p:cNvPr id="43" name="直接连接符 42"/>
            <p:cNvCxnSpPr>
              <a:stCxn id="10" idx="4"/>
            </p:cNvCxnSpPr>
            <p:nvPr/>
          </p:nvCxnSpPr>
          <p:spPr bwMode="auto">
            <a:xfrm flipH="1" flipV="1">
              <a:off x="6230166" y="4724894"/>
              <a:ext cx="614748" cy="946629"/>
            </a:xfrm>
            <a:prstGeom prst="line">
              <a:avLst/>
            </a:prstGeom>
            <a:solidFill>
              <a:srgbClr val="CCFF99"/>
            </a:solidFill>
            <a:ln w="6350" cap="flat" cmpd="sng" algn="ctr">
              <a:solidFill>
                <a:srgbClr val="8AB9B9">
                  <a:lumMod val="60000"/>
                  <a:lumOff val="40000"/>
                </a:srgbClr>
              </a:solidFill>
              <a:prstDash val="lgDash"/>
              <a:round/>
              <a:headEnd type="none" w="med" len="med"/>
              <a:tailEnd type="none" w="med" len="med"/>
            </a:ln>
            <a:effectLst/>
          </p:spPr>
        </p:cxnSp>
        <p:cxnSp>
          <p:nvCxnSpPr>
            <p:cNvPr id="44" name="直接连接符 43"/>
            <p:cNvCxnSpPr/>
            <p:nvPr/>
          </p:nvCxnSpPr>
          <p:spPr bwMode="auto">
            <a:xfrm flipV="1">
              <a:off x="4665747" y="4740624"/>
              <a:ext cx="523616" cy="785470"/>
            </a:xfrm>
            <a:prstGeom prst="line">
              <a:avLst/>
            </a:prstGeom>
            <a:solidFill>
              <a:srgbClr val="CCFF99"/>
            </a:solidFill>
            <a:ln w="6350" cap="flat" cmpd="sng" algn="ctr">
              <a:solidFill>
                <a:srgbClr val="8AB9B9">
                  <a:lumMod val="60000"/>
                  <a:lumOff val="40000"/>
                </a:srgbClr>
              </a:solidFill>
              <a:prstDash val="lgDash"/>
              <a:round/>
              <a:headEnd type="none" w="med" len="med"/>
              <a:tailEnd type="none" w="med" len="med"/>
            </a:ln>
            <a:effectLst/>
          </p:spPr>
        </p:cxnSp>
        <p:pic>
          <p:nvPicPr>
            <p:cNvPr id="45" name="Picture 107" descr="02章_05-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1553627">
              <a:off x="5696781" y="4409014"/>
              <a:ext cx="126490" cy="121473"/>
            </a:xfrm>
            <a:prstGeom prst="rect">
              <a:avLst/>
            </a:prstGeom>
            <a:noFill/>
            <a:ln w="9525">
              <a:noFill/>
              <a:miter lim="800000"/>
              <a:headEnd/>
              <a:tailEnd/>
            </a:ln>
          </p:spPr>
        </p:pic>
        <p:sp>
          <p:nvSpPr>
            <p:cNvPr id="46" name="AutoShape 120"/>
            <p:cNvSpPr>
              <a:spLocks noChangeArrowheads="1"/>
            </p:cNvSpPr>
            <p:nvPr/>
          </p:nvSpPr>
          <p:spPr bwMode="auto">
            <a:xfrm rot="21553627">
              <a:off x="5546738" y="4580811"/>
              <a:ext cx="404978" cy="203864"/>
            </a:xfrm>
            <a:prstGeom prst="roundRect">
              <a:avLst>
                <a:gd name="adj" fmla="val 50000"/>
              </a:avLst>
            </a:prstGeom>
            <a:noFill/>
            <a:ln w="12700">
              <a:noFill/>
              <a:round/>
              <a:headEnd/>
              <a:tailEnd/>
            </a:ln>
          </p:spPr>
          <p:txBody>
            <a:bodyPr wrap="none" anchor="ctr"/>
            <a:lstStyle/>
            <a:p>
              <a:pPr algn="ctr" defTabSz="914400" fontAlgn="t">
                <a:spcBef>
                  <a:spcPct val="0"/>
                </a:spcBef>
                <a:spcAft>
                  <a:spcPct val="0"/>
                </a:spcAft>
              </a:pPr>
              <a:r>
                <a:rPr sz="2400" b="1" u="none">
                  <a:solidFill>
                    <a:schemeClr val="bg1"/>
                  </a:solidFill>
                  <a:latin typeface="Huawei Sans" panose="020C0503030203020204" pitchFamily="34" charset="0"/>
                  <a:cs typeface="Huawei Sans" panose="020C0503030203020204" pitchFamily="34" charset="0"/>
                </a:rPr>
                <a:t>6</a:t>
              </a:r>
            </a:p>
          </p:txBody>
        </p:sp>
        <p:sp>
          <p:nvSpPr>
            <p:cNvPr id="47" name="Rectangle 19"/>
            <p:cNvSpPr>
              <a:spLocks noChangeArrowheads="1"/>
            </p:cNvSpPr>
            <p:nvPr/>
          </p:nvSpPr>
          <p:spPr bwMode="gray">
            <a:xfrm>
              <a:off x="2701043" y="4406367"/>
              <a:ext cx="1880703" cy="635583"/>
            </a:xfrm>
            <a:prstGeom prst="rect">
              <a:avLst/>
            </a:prstGeom>
            <a:noFill/>
            <a:ln w="28575" algn="ctr">
              <a:solidFill>
                <a:srgbClr val="8AB9B9">
                  <a:lumMod val="75000"/>
                </a:srgbClr>
              </a:solidFill>
              <a:miter lim="800000"/>
              <a:headEnd/>
              <a:tailEnd/>
            </a:ln>
          </p:spPr>
          <p:txBody>
            <a:bodyPr wrap="square">
              <a:spAutoFit/>
            </a:bodyPr>
            <a:lstStyle/>
            <a:p>
              <a:pPr lvl="0" algn="ctr" defTabSz="914400" eaLnBrk="0" fontAlgn="t" hangingPunct="0">
                <a:spcBef>
                  <a:spcPct val="0"/>
                </a:spcBef>
                <a:spcAft>
                  <a:spcPct val="0"/>
                </a:spcAft>
                <a:buClr>
                  <a:srgbClr val="FF3300"/>
                </a:buClr>
                <a:buSzPct val="115000"/>
              </a:pPr>
              <a:r>
                <a:rPr sz="1400" u="none" dirty="0">
                  <a:latin typeface="Huawei Sans" panose="020C0503030203020204" pitchFamily="34" charset="0"/>
                  <a:cs typeface="Huawei Sans" panose="020C0503030203020204" pitchFamily="34" charset="0"/>
                </a:rPr>
                <a:t>Managing basic information about a storage system</a:t>
              </a:r>
              <a:endParaRPr kumimoji="0" lang="en-US" altLang="zh-CN" sz="1400" b="1" i="0" u="none" strike="noStrike" kern="0" cap="none" spc="0" normalizeH="0" noProof="0" dirty="0">
                <a:ln>
                  <a:noFill/>
                </a:ln>
                <a:solidFill>
                  <a:srgbClr val="CCCCCC"/>
                </a:solidFill>
                <a:effectLst/>
                <a:uLnTx/>
                <a:uFillTx/>
                <a:latin typeface="Huawei Sans" panose="020C0503030203020204" pitchFamily="34" charset="0"/>
                <a:cs typeface="Huawei Sans" panose="020C0503030203020204" pitchFamily="34" charset="0"/>
                <a:sym typeface="+mn-lt"/>
              </a:endParaRPr>
            </a:p>
          </p:txBody>
        </p:sp>
        <p:sp>
          <p:nvSpPr>
            <p:cNvPr id="48" name="Rectangle 19"/>
            <p:cNvSpPr>
              <a:spLocks noChangeArrowheads="1"/>
            </p:cNvSpPr>
            <p:nvPr/>
          </p:nvSpPr>
          <p:spPr bwMode="gray">
            <a:xfrm>
              <a:off x="6776281" y="4313257"/>
              <a:ext cx="1744526" cy="450205"/>
            </a:xfrm>
            <a:prstGeom prst="rect">
              <a:avLst/>
            </a:prstGeom>
            <a:noFill/>
            <a:ln w="28575" algn="ctr">
              <a:solidFill>
                <a:srgbClr val="8AB9B9">
                  <a:lumMod val="75000"/>
                </a:srgbClr>
              </a:solidFill>
              <a:miter lim="800000"/>
              <a:headEnd/>
              <a:tailEnd/>
            </a:ln>
          </p:spPr>
          <p:txBody>
            <a:bodyPr wrap="square">
              <a:spAutoFit/>
            </a:bodyPr>
            <a:lstStyle/>
            <a:p>
              <a:pPr algn="ctr"/>
              <a:r>
                <a:rPr sz="1400" u="none" dirty="0">
                  <a:latin typeface="Huawei Sans" panose="020C0503030203020204" pitchFamily="34" charset="0"/>
                  <a:cs typeface="Huawei Sans" panose="020C0503030203020204" pitchFamily="34" charset="0"/>
                </a:rPr>
                <a:t>Collecting storage system information</a:t>
              </a:r>
              <a:endParaRPr lang="en-US" altLang="zh-CN" sz="1400" dirty="0">
                <a:latin typeface="Huawei Sans" panose="020C0503030203020204" pitchFamily="34" charset="0"/>
                <a:cs typeface="Huawei Sans" panose="020C0503030203020204" pitchFamily="34" charset="0"/>
                <a:sym typeface="+mn-lt"/>
              </a:endParaRPr>
            </a:p>
          </p:txBody>
        </p:sp>
      </p:grpSp>
    </p:spTree>
    <p:extLst>
      <p:ext uri="{BB962C8B-B14F-4D97-AF65-F5344CB8AC3E}">
        <p14:creationId xmlns:p14="http://schemas.microsoft.com/office/powerpoint/2010/main" val="42929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u="none" dirty="0">
                <a:latin typeface="+mj-ea"/>
                <a:ea typeface="+mj-ea"/>
                <a:cs typeface="Huawei Sans" panose="020C0503030203020204" pitchFamily="34" charset="0"/>
              </a:rPr>
              <a:t>Managing Basic Information About a Storage System - Setting the Device Time (1)</a:t>
            </a:r>
            <a:endParaRPr lang="zh-CN" altLang="en-US" dirty="0">
              <a:latin typeface="+mj-ea"/>
              <a:ea typeface="+mj-ea"/>
              <a:cs typeface="Huawei Sans" panose="020C0503030203020204" pitchFamily="34" charset="0"/>
              <a:sym typeface="+mn-lt"/>
            </a:endParaRPr>
          </a:p>
        </p:txBody>
      </p:sp>
      <p:grpSp>
        <p:nvGrpSpPr>
          <p:cNvPr id="3" name="组合 2"/>
          <p:cNvGrpSpPr/>
          <p:nvPr/>
        </p:nvGrpSpPr>
        <p:grpSpPr>
          <a:xfrm>
            <a:off x="696409" y="1765937"/>
            <a:ext cx="10715482" cy="3246850"/>
            <a:chOff x="706456" y="2176021"/>
            <a:chExt cx="10715482" cy="3246850"/>
          </a:xfrm>
        </p:grpSpPr>
        <p:pic>
          <p:nvPicPr>
            <p:cNvPr id="4" name="Picture 4" descr="F:\2012项目\美化图标\平面\0421png\43\未标题-1.png"/>
            <p:cNvPicPr>
              <a:picLocks noChangeAspect="1" noChangeArrowheads="1"/>
            </p:cNvPicPr>
            <p:nvPr/>
          </p:nvPicPr>
          <p:blipFill>
            <a:blip r:embed="rId3" cstate="print">
              <a:duotone>
                <a:srgbClr val="E2FFCA">
                  <a:shade val="45000"/>
                  <a:satMod val="135000"/>
                </a:srgbClr>
                <a:prstClr val="white"/>
              </a:duotone>
            </a:blip>
            <a:srcRect/>
            <a:stretch>
              <a:fillRect/>
            </a:stretch>
          </p:blipFill>
          <p:spPr bwMode="auto">
            <a:xfrm>
              <a:off x="3528945" y="2176021"/>
              <a:ext cx="7869093" cy="1098673"/>
            </a:xfrm>
            <a:prstGeom prst="rect">
              <a:avLst/>
            </a:prstGeom>
            <a:noFill/>
            <a:ln w="9525">
              <a:noFill/>
              <a:miter lim="800000"/>
              <a:headEnd/>
              <a:tailEnd/>
            </a:ln>
          </p:spPr>
        </p:pic>
        <p:sp>
          <p:nvSpPr>
            <p:cNvPr id="5" name="五边形 4"/>
            <p:cNvSpPr/>
            <p:nvPr/>
          </p:nvSpPr>
          <p:spPr bwMode="auto">
            <a:xfrm>
              <a:off x="2538110" y="2641935"/>
              <a:ext cx="1290911" cy="412453"/>
            </a:xfrm>
            <a:prstGeom prst="homePlate">
              <a:avLst>
                <a:gd name="adj" fmla="val 22181"/>
              </a:avLst>
            </a:prstGeom>
            <a:solidFill>
              <a:schemeClr val="bg1">
                <a:lumMod val="85000"/>
              </a:schemeClr>
            </a:solidFill>
            <a:ln>
              <a:no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7" tIns="45719" rIns="91437" bIns="45719" numCol="1" rtlCol="0" anchor="t" anchorCtr="0" compatLnSpc="1">
              <a:prstTxWarp prst="textNoShape">
                <a:avLst/>
              </a:prstTxWarp>
            </a:bodyPr>
            <a:lstStyle/>
            <a:p>
              <a:pPr marL="0" marR="0" lvl="0" indent="0" defTabSz="914339" eaLnBrk="1" fontAlgn="base" latinLnBrk="0" hangingPunct="1">
                <a:lnSpc>
                  <a:spcPct val="100000"/>
                </a:lnSpc>
                <a:spcBef>
                  <a:spcPct val="0"/>
                </a:spcBef>
                <a:spcAft>
                  <a:spcPct val="0"/>
                </a:spcAft>
                <a:buClr>
                  <a:srgbClr val="CC9900"/>
                </a:buClr>
                <a:buSzTx/>
                <a:buFont typeface="Wingdings" pitchFamily="2" charset="2"/>
                <a:buChar char="n"/>
                <a:tabLst/>
                <a:defRPr/>
              </a:pPr>
              <a:endParaRPr kumimoji="0" lang="zh-CN" altLang="en-US" sz="1350" b="1" i="0" u="none" strike="noStrike" kern="0" cap="none" spc="0" normalizeH="0" noProof="0">
                <a:ln>
                  <a:noFill/>
                </a:ln>
                <a:solidFill>
                  <a:prstClr val="black"/>
                </a:solidFill>
                <a:effectLst/>
                <a:uLnTx/>
                <a:uFillTx/>
                <a:latin typeface="Huawei Sans" panose="020C0503030203020204" pitchFamily="34" charset="0"/>
                <a:cs typeface="Huawei Sans" panose="020C0503030203020204" pitchFamily="34" charset="0"/>
                <a:sym typeface="+mn-lt"/>
              </a:endParaRPr>
            </a:p>
          </p:txBody>
        </p:sp>
        <p:sp>
          <p:nvSpPr>
            <p:cNvPr id="6" name="Rectangle 5"/>
            <p:cNvSpPr>
              <a:spLocks noChangeArrowheads="1"/>
            </p:cNvSpPr>
            <p:nvPr/>
          </p:nvSpPr>
          <p:spPr bwMode="gray">
            <a:xfrm>
              <a:off x="2538111" y="2703534"/>
              <a:ext cx="1244792" cy="307777"/>
            </a:xfrm>
            <a:prstGeom prst="rect">
              <a:avLst/>
            </a:prstGeom>
            <a:noFill/>
            <a:ln w="9525">
              <a:noFill/>
              <a:miter lim="800000"/>
              <a:headEnd/>
              <a:tailEnd/>
            </a:ln>
          </p:spPr>
          <p:txBody>
            <a:bodyPr wrap="square">
              <a:spAutoFit/>
            </a:bodyPr>
            <a:lstStyle/>
            <a:p>
              <a:pPr algn="ctr"/>
              <a:r>
                <a:rPr sz="1400" u="none" dirty="0">
                  <a:solidFill>
                    <a:srgbClr val="080808"/>
                  </a:solidFill>
                  <a:latin typeface="Huawei Sans" panose="020C0503030203020204" pitchFamily="34" charset="0"/>
                  <a:cs typeface="Huawei Sans" panose="020C0503030203020204" pitchFamily="34" charset="0"/>
                </a:rPr>
                <a:t>Introduction</a:t>
              </a:r>
              <a:endParaRPr lang="en-US" altLang="zh-CN" sz="1400" dirty="0">
                <a:solidFill>
                  <a:srgbClr val="080808"/>
                </a:solidFill>
                <a:latin typeface="Huawei Sans" panose="020C0503030203020204" pitchFamily="34" charset="0"/>
                <a:cs typeface="Huawei Sans" panose="020C0503030203020204" pitchFamily="34" charset="0"/>
                <a:sym typeface="+mn-lt"/>
              </a:endParaRPr>
            </a:p>
          </p:txBody>
        </p:sp>
        <p:grpSp>
          <p:nvGrpSpPr>
            <p:cNvPr id="7" name="Group 47"/>
            <p:cNvGrpSpPr>
              <a:grpSpLocks/>
            </p:cNvGrpSpPr>
            <p:nvPr/>
          </p:nvGrpSpPr>
          <p:grpSpPr bwMode="auto">
            <a:xfrm>
              <a:off x="903703" y="3275976"/>
              <a:ext cx="1165365" cy="996354"/>
              <a:chOff x="478" y="1689"/>
              <a:chExt cx="1210" cy="1278"/>
            </a:xfrm>
          </p:grpSpPr>
          <p:pic>
            <p:nvPicPr>
              <p:cNvPr id="21" name="Picture 48" descr="light_shadow"/>
              <p:cNvPicPr>
                <a:picLocks noChangeAspect="1" noChangeArrowheads="1"/>
              </p:cNvPicPr>
              <p:nvPr/>
            </p:nvPicPr>
            <p:blipFill>
              <a:blip r:embed="rId4" cstate="email">
                <a:lum bright="-78000" contrast="-78000"/>
                <a:extLst>
                  <a:ext uri="{28A0092B-C50C-407E-A947-70E740481C1C}">
                    <a14:useLocalDpi xmlns:a14="http://schemas.microsoft.com/office/drawing/2010/main"/>
                  </a:ext>
                </a:extLst>
              </a:blip>
              <a:srcRect/>
              <a:stretch>
                <a:fillRect/>
              </a:stretch>
            </p:blipFill>
            <p:spPr bwMode="gray">
              <a:xfrm>
                <a:off x="593" y="2691"/>
                <a:ext cx="996" cy="276"/>
              </a:xfrm>
              <a:prstGeom prst="rect">
                <a:avLst/>
              </a:prstGeom>
              <a:noFill/>
              <a:ln w="9525">
                <a:noFill/>
                <a:miter lim="800000"/>
                <a:headEnd/>
                <a:tailEnd/>
              </a:ln>
            </p:spPr>
          </p:pic>
          <p:pic>
            <p:nvPicPr>
              <p:cNvPr id="22" name="Picture 49" descr="circuler_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gray">
              <a:xfrm>
                <a:off x="478" y="1689"/>
                <a:ext cx="1210" cy="1178"/>
              </a:xfrm>
              <a:prstGeom prst="rect">
                <a:avLst/>
              </a:prstGeom>
              <a:noFill/>
              <a:ln w="9525">
                <a:noFill/>
                <a:miter lim="800000"/>
                <a:headEnd/>
                <a:tailEnd/>
              </a:ln>
            </p:spPr>
          </p:pic>
          <p:sp>
            <p:nvSpPr>
              <p:cNvPr id="23" name="Oval 50"/>
              <p:cNvSpPr>
                <a:spLocks noChangeArrowheads="1"/>
              </p:cNvSpPr>
              <p:nvPr/>
            </p:nvSpPr>
            <p:spPr bwMode="gray">
              <a:xfrm>
                <a:off x="478" y="1689"/>
                <a:ext cx="1202" cy="1182"/>
              </a:xfrm>
              <a:prstGeom prst="ellipse">
                <a:avLst/>
              </a:prstGeom>
              <a:gradFill rotWithShape="1">
                <a:gsLst>
                  <a:gs pos="0">
                    <a:srgbClr val="004B66">
                      <a:alpha val="89999"/>
                    </a:srgbClr>
                  </a:gs>
                  <a:gs pos="50000">
                    <a:srgbClr val="6AC1FC">
                      <a:alpha val="55000"/>
                    </a:srgbClr>
                  </a:gs>
                  <a:gs pos="100000">
                    <a:srgbClr val="004B66">
                      <a:alpha val="89999"/>
                    </a:srgbClr>
                  </a:gs>
                </a:gsLst>
                <a:lin ang="5400000" scaled="1"/>
              </a:gradFill>
              <a:ln w="9525" algn="ctr">
                <a:noFill/>
                <a:round/>
                <a:headEnd/>
                <a:tailEnd/>
              </a:ln>
              <a:effectLst/>
            </p:spPr>
            <p:txBody>
              <a:bodyPr wrap="none" anchor="ctr"/>
              <a:lstStyle/>
              <a:p>
                <a:pPr>
                  <a:defRPr/>
                </a:pPr>
                <a:endParaRPr lang="zh-CN" altLang="en-US">
                  <a:latin typeface="Huawei Sans" panose="020C0503030203020204" pitchFamily="34" charset="0"/>
                  <a:cs typeface="Huawei Sans" panose="020C0503030203020204" pitchFamily="34" charset="0"/>
                  <a:sym typeface="+mn-lt"/>
                </a:endParaRPr>
              </a:p>
            </p:txBody>
          </p:sp>
          <p:sp>
            <p:nvSpPr>
              <p:cNvPr id="24" name="Freeform 51"/>
              <p:cNvSpPr>
                <a:spLocks/>
              </p:cNvSpPr>
              <p:nvPr/>
            </p:nvSpPr>
            <p:spPr bwMode="gray">
              <a:xfrm>
                <a:off x="602" y="1713"/>
                <a:ext cx="945" cy="409"/>
              </a:xfrm>
              <a:custGeom>
                <a:avLst/>
                <a:gdLst>
                  <a:gd name="T0" fmla="*/ 931 w 1321"/>
                  <a:gd name="T1" fmla="*/ 230 h 712"/>
                  <a:gd name="T2" fmla="*/ 942 w 1321"/>
                  <a:gd name="T3" fmla="*/ 254 h 712"/>
                  <a:gd name="T4" fmla="*/ 945 w 1321"/>
                  <a:gd name="T5" fmla="*/ 276 h 712"/>
                  <a:gd name="T6" fmla="*/ 941 w 1321"/>
                  <a:gd name="T7" fmla="*/ 296 h 712"/>
                  <a:gd name="T8" fmla="*/ 929 w 1321"/>
                  <a:gd name="T9" fmla="*/ 316 h 712"/>
                  <a:gd name="T10" fmla="*/ 910 w 1321"/>
                  <a:gd name="T11" fmla="*/ 333 h 712"/>
                  <a:gd name="T12" fmla="*/ 886 w 1321"/>
                  <a:gd name="T13" fmla="*/ 347 h 712"/>
                  <a:gd name="T14" fmla="*/ 856 w 1321"/>
                  <a:gd name="T15" fmla="*/ 361 h 712"/>
                  <a:gd name="T16" fmla="*/ 821 w 1321"/>
                  <a:gd name="T17" fmla="*/ 373 h 712"/>
                  <a:gd name="T18" fmla="*/ 781 w 1321"/>
                  <a:gd name="T19" fmla="*/ 383 h 712"/>
                  <a:gd name="T20" fmla="*/ 738 w 1321"/>
                  <a:gd name="T21" fmla="*/ 392 h 712"/>
                  <a:gd name="T22" fmla="*/ 692 w 1321"/>
                  <a:gd name="T23" fmla="*/ 399 h 712"/>
                  <a:gd name="T24" fmla="*/ 641 w 1321"/>
                  <a:gd name="T25" fmla="*/ 404 h 712"/>
                  <a:gd name="T26" fmla="*/ 589 w 1321"/>
                  <a:gd name="T27" fmla="*/ 408 h 712"/>
                  <a:gd name="T28" fmla="*/ 569 w 1321"/>
                  <a:gd name="T29" fmla="*/ 409 h 712"/>
                  <a:gd name="T30" fmla="*/ 341 w 1321"/>
                  <a:gd name="T31" fmla="*/ 409 h 712"/>
                  <a:gd name="T32" fmla="*/ 338 w 1321"/>
                  <a:gd name="T33" fmla="*/ 409 h 712"/>
                  <a:gd name="T34" fmla="*/ 293 w 1321"/>
                  <a:gd name="T35" fmla="*/ 407 h 712"/>
                  <a:gd name="T36" fmla="*/ 249 w 1321"/>
                  <a:gd name="T37" fmla="*/ 404 h 712"/>
                  <a:gd name="T38" fmla="*/ 207 w 1321"/>
                  <a:gd name="T39" fmla="*/ 400 h 712"/>
                  <a:gd name="T40" fmla="*/ 168 w 1321"/>
                  <a:gd name="T41" fmla="*/ 396 h 712"/>
                  <a:gd name="T42" fmla="*/ 133 w 1321"/>
                  <a:gd name="T43" fmla="*/ 389 h 712"/>
                  <a:gd name="T44" fmla="*/ 101 w 1321"/>
                  <a:gd name="T45" fmla="*/ 381 h 712"/>
                  <a:gd name="T46" fmla="*/ 73 w 1321"/>
                  <a:gd name="T47" fmla="*/ 372 h 712"/>
                  <a:gd name="T48" fmla="*/ 48 w 1321"/>
                  <a:gd name="T49" fmla="*/ 362 h 712"/>
                  <a:gd name="T50" fmla="*/ 28 w 1321"/>
                  <a:gd name="T51" fmla="*/ 349 h 712"/>
                  <a:gd name="T52" fmla="*/ 13 w 1321"/>
                  <a:gd name="T53" fmla="*/ 335 h 712"/>
                  <a:gd name="T54" fmla="*/ 4 w 1321"/>
                  <a:gd name="T55" fmla="*/ 318 h 712"/>
                  <a:gd name="T56" fmla="*/ 0 w 1321"/>
                  <a:gd name="T57" fmla="*/ 301 h 712"/>
                  <a:gd name="T58" fmla="*/ 0 w 1321"/>
                  <a:gd name="T59" fmla="*/ 299 h 712"/>
                  <a:gd name="T60" fmla="*/ 3 w 1321"/>
                  <a:gd name="T61" fmla="*/ 280 h 712"/>
                  <a:gd name="T62" fmla="*/ 11 w 1321"/>
                  <a:gd name="T63" fmla="*/ 256 h 712"/>
                  <a:gd name="T64" fmla="*/ 36 w 1321"/>
                  <a:gd name="T65" fmla="*/ 213 h 712"/>
                  <a:gd name="T66" fmla="*/ 67 w 1321"/>
                  <a:gd name="T67" fmla="*/ 172 h 712"/>
                  <a:gd name="T68" fmla="*/ 105 w 1321"/>
                  <a:gd name="T69" fmla="*/ 135 h 712"/>
                  <a:gd name="T70" fmla="*/ 146 w 1321"/>
                  <a:gd name="T71" fmla="*/ 101 h 712"/>
                  <a:gd name="T72" fmla="*/ 193 w 1321"/>
                  <a:gd name="T73" fmla="*/ 72 h 712"/>
                  <a:gd name="T74" fmla="*/ 244 w 1321"/>
                  <a:gd name="T75" fmla="*/ 47 h 712"/>
                  <a:gd name="T76" fmla="*/ 297 w 1321"/>
                  <a:gd name="T77" fmla="*/ 27 h 712"/>
                  <a:gd name="T78" fmla="*/ 356 w 1321"/>
                  <a:gd name="T79" fmla="*/ 12 h 712"/>
                  <a:gd name="T80" fmla="*/ 416 w 1321"/>
                  <a:gd name="T81" fmla="*/ 3 h 712"/>
                  <a:gd name="T82" fmla="*/ 477 w 1321"/>
                  <a:gd name="T83" fmla="*/ 0 h 712"/>
                  <a:gd name="T84" fmla="*/ 477 w 1321"/>
                  <a:gd name="T85" fmla="*/ 0 h 712"/>
                  <a:gd name="T86" fmla="*/ 543 w 1321"/>
                  <a:gd name="T87" fmla="*/ 3 h 712"/>
                  <a:gd name="T88" fmla="*/ 606 w 1321"/>
                  <a:gd name="T89" fmla="*/ 13 h 712"/>
                  <a:gd name="T90" fmla="*/ 667 w 1321"/>
                  <a:gd name="T91" fmla="*/ 30 h 712"/>
                  <a:gd name="T92" fmla="*/ 723 w 1321"/>
                  <a:gd name="T93" fmla="*/ 52 h 712"/>
                  <a:gd name="T94" fmla="*/ 774 w 1321"/>
                  <a:gd name="T95" fmla="*/ 79 h 712"/>
                  <a:gd name="T96" fmla="*/ 822 w 1321"/>
                  <a:gd name="T97" fmla="*/ 111 h 712"/>
                  <a:gd name="T98" fmla="*/ 864 w 1321"/>
                  <a:gd name="T99" fmla="*/ 147 h 712"/>
                  <a:gd name="T100" fmla="*/ 900 w 1321"/>
                  <a:gd name="T101" fmla="*/ 187 h 712"/>
                  <a:gd name="T102" fmla="*/ 931 w 1321"/>
                  <a:gd name="T103" fmla="*/ 230 h 712"/>
                  <a:gd name="T104" fmla="*/ 931 w 1321"/>
                  <a:gd name="T105" fmla="*/ 230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7CBFE0"/>
                  </a:gs>
                </a:gsLst>
                <a:lin ang="5400000" scaled="1"/>
              </a:gradFill>
              <a:ln w="0">
                <a:noFill/>
                <a:round/>
                <a:headEnd/>
                <a:tailEnd/>
              </a:ln>
            </p:spPr>
            <p:txBody>
              <a:bodyPr/>
              <a:lstStyle/>
              <a:p>
                <a:endParaRPr lang="zh-CN" altLang="en-US">
                  <a:latin typeface="Huawei Sans" panose="020C0503030203020204" pitchFamily="34" charset="0"/>
                  <a:cs typeface="Huawei Sans" panose="020C0503030203020204" pitchFamily="34" charset="0"/>
                  <a:sym typeface="+mn-lt"/>
                </a:endParaRPr>
              </a:p>
            </p:txBody>
          </p:sp>
        </p:grpSp>
        <p:sp>
          <p:nvSpPr>
            <p:cNvPr id="8" name="Rectangle 52"/>
            <p:cNvSpPr>
              <a:spLocks noChangeArrowheads="1"/>
            </p:cNvSpPr>
            <p:nvPr/>
          </p:nvSpPr>
          <p:spPr bwMode="auto">
            <a:xfrm>
              <a:off x="706456" y="3552361"/>
              <a:ext cx="1603578" cy="369332"/>
            </a:xfrm>
            <a:prstGeom prst="rect">
              <a:avLst/>
            </a:prstGeom>
            <a:noFill/>
            <a:ln w="9525">
              <a:noFill/>
              <a:miter lim="800000"/>
              <a:headEnd/>
              <a:tailEnd/>
            </a:ln>
          </p:spPr>
          <p:txBody>
            <a:bodyPr wrap="square">
              <a:spAutoFit/>
            </a:bodyPr>
            <a:lstStyle/>
            <a:p>
              <a:pPr algn="ctr"/>
              <a:r>
                <a:rPr u="none">
                  <a:latin typeface="Huawei Sans" panose="020C0503030203020204" pitchFamily="34" charset="0"/>
                  <a:cs typeface="Huawei Sans" panose="020C0503030203020204" pitchFamily="34" charset="0"/>
                </a:rPr>
                <a:t>NTP</a:t>
              </a:r>
              <a:endParaRPr lang="en-US" altLang="zh-CN" sz="1800" b="1" dirty="0">
                <a:latin typeface="Huawei Sans" panose="020C0503030203020204" pitchFamily="34" charset="0"/>
                <a:cs typeface="Huawei Sans" panose="020C0503030203020204" pitchFamily="34" charset="0"/>
                <a:sym typeface="+mn-lt"/>
              </a:endParaRPr>
            </a:p>
          </p:txBody>
        </p:sp>
        <p:sp>
          <p:nvSpPr>
            <p:cNvPr id="9" name="矩形 8"/>
            <p:cNvSpPr/>
            <p:nvPr/>
          </p:nvSpPr>
          <p:spPr>
            <a:xfrm>
              <a:off x="3900287" y="2263692"/>
              <a:ext cx="7097914" cy="830997"/>
            </a:xfrm>
            <a:prstGeom prst="rect">
              <a:avLst/>
            </a:prstGeom>
          </p:spPr>
          <p:txBody>
            <a:bodyPr wrap="square">
              <a:spAutoFit/>
            </a:bodyPr>
            <a:lstStyle/>
            <a:p>
              <a:r>
                <a:rPr sz="1600" u="none" dirty="0">
                  <a:latin typeface="Huawei Sans" panose="020C0503030203020204" pitchFamily="34" charset="0"/>
                  <a:cs typeface="Huawei Sans" panose="020C0503030203020204" pitchFamily="34" charset="0"/>
                </a:rPr>
                <a:t>A protocol used to synchronize the system time of a computer to the Coordinated Universal Time (UTC). A server that supports the NTP protocol is called an NTP server.</a:t>
              </a:r>
            </a:p>
          </p:txBody>
        </p:sp>
        <p:pic>
          <p:nvPicPr>
            <p:cNvPr id="10" name="Picture 4" descr="F:\2012项目\美化图标\平面\0421png\43\未标题-1.png"/>
            <p:cNvPicPr>
              <a:picLocks noChangeAspect="1" noChangeArrowheads="1"/>
            </p:cNvPicPr>
            <p:nvPr/>
          </p:nvPicPr>
          <p:blipFill>
            <a:blip r:embed="rId3" cstate="print">
              <a:duotone>
                <a:srgbClr val="E2FFCA">
                  <a:shade val="45000"/>
                  <a:satMod val="135000"/>
                </a:srgbClr>
                <a:prstClr val="white"/>
              </a:duotone>
            </a:blip>
            <a:srcRect/>
            <a:stretch>
              <a:fillRect/>
            </a:stretch>
          </p:blipFill>
          <p:spPr bwMode="auto">
            <a:xfrm>
              <a:off x="3534253" y="3485928"/>
              <a:ext cx="7852898" cy="637097"/>
            </a:xfrm>
            <a:prstGeom prst="rect">
              <a:avLst/>
            </a:prstGeom>
            <a:noFill/>
            <a:ln w="9525">
              <a:noFill/>
              <a:miter lim="800000"/>
              <a:headEnd/>
              <a:tailEnd/>
            </a:ln>
          </p:spPr>
        </p:pic>
        <p:sp>
          <p:nvSpPr>
            <p:cNvPr id="11" name="五边形 10"/>
            <p:cNvSpPr/>
            <p:nvPr/>
          </p:nvSpPr>
          <p:spPr bwMode="auto">
            <a:xfrm>
              <a:off x="2538110" y="3533710"/>
              <a:ext cx="1284640" cy="393315"/>
            </a:xfrm>
            <a:prstGeom prst="homePlate">
              <a:avLst>
                <a:gd name="adj" fmla="val 22181"/>
              </a:avLst>
            </a:prstGeom>
            <a:solidFill>
              <a:schemeClr val="accent2">
                <a:lumMod val="20000"/>
                <a:lumOff val="80000"/>
              </a:schemeClr>
            </a:solidFill>
            <a:ln>
              <a:no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7" tIns="45719" rIns="91437" bIns="45719" numCol="1" rtlCol="0" anchor="t" anchorCtr="0" compatLnSpc="1">
              <a:prstTxWarp prst="textNoShape">
                <a:avLst/>
              </a:prstTxWarp>
            </a:bodyPr>
            <a:lstStyle/>
            <a:p>
              <a:pPr marL="0" marR="0" lvl="0" indent="0" defTabSz="914339" eaLnBrk="1" fontAlgn="base" latinLnBrk="0" hangingPunct="1">
                <a:lnSpc>
                  <a:spcPct val="100000"/>
                </a:lnSpc>
                <a:spcBef>
                  <a:spcPct val="0"/>
                </a:spcBef>
                <a:spcAft>
                  <a:spcPct val="0"/>
                </a:spcAft>
                <a:buClr>
                  <a:srgbClr val="CC9900"/>
                </a:buClr>
                <a:buSzTx/>
                <a:buFont typeface="Wingdings" pitchFamily="2" charset="2"/>
                <a:buChar char="n"/>
                <a:tabLst/>
                <a:defRPr/>
              </a:pPr>
              <a:endParaRPr kumimoji="0" lang="zh-CN" altLang="en-US" sz="1350" b="1" i="0" u="none" strike="noStrike" kern="0" cap="none" spc="0" normalizeH="0" noProof="0">
                <a:ln>
                  <a:noFill/>
                </a:ln>
                <a:solidFill>
                  <a:prstClr val="black"/>
                </a:solidFill>
                <a:effectLst/>
                <a:uLnTx/>
                <a:uFillTx/>
                <a:latin typeface="Huawei Sans" panose="020C0503030203020204" pitchFamily="34" charset="0"/>
                <a:cs typeface="Huawei Sans" panose="020C0503030203020204" pitchFamily="34" charset="0"/>
                <a:sym typeface="+mn-lt"/>
              </a:endParaRPr>
            </a:p>
          </p:txBody>
        </p:sp>
        <p:sp>
          <p:nvSpPr>
            <p:cNvPr id="12" name="Rectangle 5"/>
            <p:cNvSpPr>
              <a:spLocks noChangeArrowheads="1"/>
            </p:cNvSpPr>
            <p:nvPr/>
          </p:nvSpPr>
          <p:spPr bwMode="gray">
            <a:xfrm>
              <a:off x="2530405" y="3582842"/>
              <a:ext cx="1248563" cy="307777"/>
            </a:xfrm>
            <a:prstGeom prst="rect">
              <a:avLst/>
            </a:prstGeom>
            <a:noFill/>
            <a:ln w="9525">
              <a:noFill/>
              <a:miter lim="800000"/>
              <a:headEnd/>
              <a:tailEnd/>
            </a:ln>
          </p:spPr>
          <p:txBody>
            <a:bodyPr wrap="square">
              <a:spAutoFit/>
            </a:bodyPr>
            <a:lstStyle/>
            <a:p>
              <a:pPr algn="ctr"/>
              <a:r>
                <a:rPr sz="1400" u="none" dirty="0">
                  <a:solidFill>
                    <a:srgbClr val="080808"/>
                  </a:solidFill>
                  <a:latin typeface="Huawei Sans" panose="020C0503030203020204" pitchFamily="34" charset="0"/>
                  <a:cs typeface="Huawei Sans" panose="020C0503030203020204" pitchFamily="34" charset="0"/>
                </a:rPr>
                <a:t>Function</a:t>
              </a:r>
              <a:endParaRPr lang="en-US" altLang="zh-CN" sz="1400" dirty="0">
                <a:solidFill>
                  <a:srgbClr val="080808"/>
                </a:solidFill>
                <a:latin typeface="Huawei Sans" panose="020C0503030203020204" pitchFamily="34" charset="0"/>
                <a:cs typeface="Huawei Sans" panose="020C0503030203020204" pitchFamily="34" charset="0"/>
                <a:sym typeface="+mn-lt"/>
              </a:endParaRPr>
            </a:p>
          </p:txBody>
        </p:sp>
        <p:sp>
          <p:nvSpPr>
            <p:cNvPr id="13" name="矩形 12"/>
            <p:cNvSpPr/>
            <p:nvPr/>
          </p:nvSpPr>
          <p:spPr>
            <a:xfrm>
              <a:off x="3848418" y="3485928"/>
              <a:ext cx="6750903" cy="584775"/>
            </a:xfrm>
            <a:prstGeom prst="rect">
              <a:avLst/>
            </a:prstGeom>
          </p:spPr>
          <p:txBody>
            <a:bodyPr wrap="square">
              <a:spAutoFit/>
            </a:bodyPr>
            <a:lstStyle/>
            <a:p>
              <a:r>
                <a:rPr sz="1600" u="none" dirty="0">
                  <a:latin typeface="Huawei Sans" panose="020C0503030203020204" pitchFamily="34" charset="0"/>
                  <a:cs typeface="Huawei Sans" panose="020C0503030203020204" pitchFamily="34" charset="0"/>
                </a:rPr>
                <a:t>When alarms are generated, users can accurately determine the alarm generation time based on alarm logs.</a:t>
              </a:r>
            </a:p>
          </p:txBody>
        </p:sp>
        <p:pic>
          <p:nvPicPr>
            <p:cNvPr id="14" name="Picture 4" descr="F:\2012项目\美化图标\平面\0421png\43\未标题-1.png"/>
            <p:cNvPicPr>
              <a:picLocks noChangeAspect="1" noChangeArrowheads="1"/>
            </p:cNvPicPr>
            <p:nvPr/>
          </p:nvPicPr>
          <p:blipFill>
            <a:blip r:embed="rId3" cstate="print">
              <a:duotone>
                <a:srgbClr val="E2FFCA">
                  <a:shade val="45000"/>
                  <a:satMod val="135000"/>
                </a:srgbClr>
                <a:prstClr val="white"/>
              </a:duotone>
            </a:blip>
            <a:srcRect/>
            <a:stretch>
              <a:fillRect/>
            </a:stretch>
          </p:blipFill>
          <p:spPr bwMode="auto">
            <a:xfrm>
              <a:off x="3552845" y="4331360"/>
              <a:ext cx="7869093" cy="1091511"/>
            </a:xfrm>
            <a:prstGeom prst="rect">
              <a:avLst/>
            </a:prstGeom>
            <a:noFill/>
            <a:ln w="9525">
              <a:noFill/>
              <a:miter lim="800000"/>
              <a:headEnd/>
              <a:tailEnd/>
            </a:ln>
          </p:spPr>
        </p:pic>
        <p:sp>
          <p:nvSpPr>
            <p:cNvPr id="15" name="五边形 14"/>
            <p:cNvSpPr/>
            <p:nvPr/>
          </p:nvSpPr>
          <p:spPr bwMode="auto">
            <a:xfrm>
              <a:off x="2538108" y="4668811"/>
              <a:ext cx="1290913" cy="412453"/>
            </a:xfrm>
            <a:prstGeom prst="homePlate">
              <a:avLst>
                <a:gd name="adj" fmla="val 22181"/>
              </a:avLst>
            </a:prstGeom>
            <a:solidFill>
              <a:schemeClr val="bg1">
                <a:lumMod val="85000"/>
              </a:schemeClr>
            </a:solidFill>
            <a:ln>
              <a:no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7" tIns="45719" rIns="91437" bIns="45719" numCol="1" rtlCol="0" anchor="t" anchorCtr="0" compatLnSpc="1">
              <a:prstTxWarp prst="textNoShape">
                <a:avLst/>
              </a:prstTxWarp>
            </a:bodyPr>
            <a:lstStyle/>
            <a:p>
              <a:pPr marL="0" marR="0" lvl="0" indent="0" defTabSz="914339" eaLnBrk="1" fontAlgn="base" latinLnBrk="0" hangingPunct="1">
                <a:lnSpc>
                  <a:spcPct val="100000"/>
                </a:lnSpc>
                <a:spcBef>
                  <a:spcPct val="0"/>
                </a:spcBef>
                <a:spcAft>
                  <a:spcPct val="0"/>
                </a:spcAft>
                <a:buClr>
                  <a:srgbClr val="CC9900"/>
                </a:buClr>
                <a:buSzTx/>
                <a:buFont typeface="Wingdings" pitchFamily="2" charset="2"/>
                <a:buChar char="n"/>
                <a:tabLst/>
                <a:defRPr/>
              </a:pPr>
              <a:endParaRPr kumimoji="0" lang="zh-CN" altLang="en-US" sz="1350" b="1" i="0" u="none" strike="noStrike" kern="0" cap="none" spc="0" normalizeH="0" noProof="0">
                <a:ln>
                  <a:noFill/>
                </a:ln>
                <a:solidFill>
                  <a:prstClr val="black"/>
                </a:solidFill>
                <a:effectLst/>
                <a:uLnTx/>
                <a:uFillTx/>
                <a:latin typeface="Huawei Sans" panose="020C0503030203020204" pitchFamily="34" charset="0"/>
                <a:cs typeface="Huawei Sans" panose="020C0503030203020204" pitchFamily="34" charset="0"/>
                <a:sym typeface="+mn-lt"/>
              </a:endParaRPr>
            </a:p>
          </p:txBody>
        </p:sp>
        <p:sp>
          <p:nvSpPr>
            <p:cNvPr id="16" name="Rectangle 5"/>
            <p:cNvSpPr>
              <a:spLocks noChangeArrowheads="1"/>
            </p:cNvSpPr>
            <p:nvPr/>
          </p:nvSpPr>
          <p:spPr bwMode="gray">
            <a:xfrm>
              <a:off x="2518711" y="4721148"/>
              <a:ext cx="1290913" cy="307777"/>
            </a:xfrm>
            <a:prstGeom prst="rect">
              <a:avLst/>
            </a:prstGeom>
            <a:noFill/>
            <a:ln w="9525">
              <a:noFill/>
              <a:miter lim="800000"/>
              <a:headEnd/>
              <a:tailEnd/>
            </a:ln>
          </p:spPr>
          <p:txBody>
            <a:bodyPr wrap="square">
              <a:spAutoFit/>
            </a:bodyPr>
            <a:lstStyle/>
            <a:p>
              <a:pPr algn="ctr"/>
              <a:r>
                <a:rPr sz="1400" u="none" dirty="0">
                  <a:solidFill>
                    <a:srgbClr val="080808"/>
                  </a:solidFill>
                  <a:latin typeface="Huawei Sans" panose="020C0503030203020204" pitchFamily="34" charset="0"/>
                  <a:cs typeface="Huawei Sans" panose="020C0503030203020204" pitchFamily="34" charset="0"/>
                </a:rPr>
                <a:t>Setting mode</a:t>
              </a:r>
              <a:endParaRPr lang="en-US" altLang="zh-CN" sz="1400" dirty="0">
                <a:solidFill>
                  <a:srgbClr val="080808"/>
                </a:solidFill>
                <a:latin typeface="Huawei Sans" panose="020C0503030203020204" pitchFamily="34" charset="0"/>
                <a:cs typeface="Huawei Sans" panose="020C0503030203020204" pitchFamily="34" charset="0"/>
                <a:sym typeface="+mn-lt"/>
              </a:endParaRPr>
            </a:p>
          </p:txBody>
        </p:sp>
        <p:sp>
          <p:nvSpPr>
            <p:cNvPr id="17" name="矩形 16"/>
            <p:cNvSpPr/>
            <p:nvPr/>
          </p:nvSpPr>
          <p:spPr>
            <a:xfrm>
              <a:off x="3848418" y="4444149"/>
              <a:ext cx="7097914" cy="861774"/>
            </a:xfrm>
            <a:prstGeom prst="rect">
              <a:avLst/>
            </a:prstGeom>
          </p:spPr>
          <p:txBody>
            <a:bodyPr wrap="square">
              <a:spAutoFit/>
            </a:bodyPr>
            <a:lstStyle/>
            <a:p>
              <a:pPr marL="285750" indent="-285750">
                <a:buFont typeface="Arial" panose="020B0604020202020204" pitchFamily="34" charset="0"/>
                <a:buChar char="•"/>
              </a:pPr>
              <a:r>
                <a:rPr sz="1600" u="none" dirty="0">
                  <a:latin typeface="Huawei Sans" panose="020C0503030203020204" pitchFamily="34" charset="0"/>
                  <a:cs typeface="Huawei Sans" panose="020C0503030203020204" pitchFamily="34" charset="0"/>
                </a:rPr>
                <a:t>Set the time manually.</a:t>
              </a:r>
            </a:p>
            <a:p>
              <a:pPr marL="285750" indent="-285750">
                <a:buFont typeface="Arial" panose="020B0604020202020204" pitchFamily="34" charset="0"/>
                <a:buChar char="•"/>
              </a:pPr>
              <a:r>
                <a:rPr sz="1600" u="none" dirty="0">
                  <a:latin typeface="Huawei Sans" panose="020C0503030203020204" pitchFamily="34" charset="0"/>
                  <a:cs typeface="Huawei Sans" panose="020C0503030203020204" pitchFamily="34" charset="0"/>
                </a:rPr>
                <a:t>Synchronize with the client time.</a:t>
              </a:r>
            </a:p>
            <a:p>
              <a:pPr marL="285750" indent="-285750">
                <a:buFont typeface="Arial" panose="020B0604020202020204" pitchFamily="34" charset="0"/>
                <a:buChar char="•"/>
              </a:pPr>
              <a:r>
                <a:rPr sz="1600" u="none" dirty="0">
                  <a:latin typeface="Huawei Sans" panose="020C0503030203020204" pitchFamily="34" charset="0"/>
                  <a:cs typeface="Huawei Sans" panose="020C0503030203020204" pitchFamily="34" charset="0"/>
                </a:rPr>
                <a:t>Set automatic NTP synchronization.</a:t>
              </a:r>
            </a:p>
          </p:txBody>
        </p:sp>
        <p:cxnSp>
          <p:nvCxnSpPr>
            <p:cNvPr id="18" name="AutoShape 12"/>
            <p:cNvCxnSpPr>
              <a:cxnSpLocks noChangeShapeType="1"/>
              <a:endCxn id="5" idx="1"/>
            </p:cNvCxnSpPr>
            <p:nvPr/>
          </p:nvCxnSpPr>
          <p:spPr bwMode="gray">
            <a:xfrm rot="5400000" flipH="1" flipV="1">
              <a:off x="1901387" y="2964211"/>
              <a:ext cx="752771" cy="520675"/>
            </a:xfrm>
            <a:prstGeom prst="bentConnector2">
              <a:avLst/>
            </a:prstGeom>
            <a:noFill/>
            <a:ln w="9525">
              <a:solidFill>
                <a:schemeClr val="tx1"/>
              </a:solidFill>
              <a:miter lim="800000"/>
              <a:headEnd/>
              <a:tailEnd/>
            </a:ln>
          </p:spPr>
        </p:cxnSp>
        <p:cxnSp>
          <p:nvCxnSpPr>
            <p:cNvPr id="19" name="AutoShape 12"/>
            <p:cNvCxnSpPr>
              <a:cxnSpLocks noChangeShapeType="1"/>
              <a:endCxn id="15" idx="1"/>
            </p:cNvCxnSpPr>
            <p:nvPr/>
          </p:nvCxnSpPr>
          <p:spPr bwMode="gray">
            <a:xfrm rot="16200000" flipH="1">
              <a:off x="1836318" y="4173248"/>
              <a:ext cx="844298" cy="559282"/>
            </a:xfrm>
            <a:prstGeom prst="bentConnector2">
              <a:avLst/>
            </a:prstGeom>
            <a:noFill/>
            <a:ln w="9525">
              <a:solidFill>
                <a:schemeClr val="tx1"/>
              </a:solidFill>
              <a:miter lim="800000"/>
              <a:headEnd/>
              <a:tailEnd/>
            </a:ln>
          </p:spPr>
        </p:cxnSp>
        <p:cxnSp>
          <p:nvCxnSpPr>
            <p:cNvPr id="20" name="直接连接符 19"/>
            <p:cNvCxnSpPr>
              <a:cxnSpLocks/>
              <a:stCxn id="22" idx="3"/>
              <a:endCxn id="11" idx="1"/>
            </p:cNvCxnSpPr>
            <p:nvPr/>
          </p:nvCxnSpPr>
          <p:spPr>
            <a:xfrm flipV="1">
              <a:off x="2069068" y="3730368"/>
              <a:ext cx="469042" cy="48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822423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u="none" dirty="0">
                <a:latin typeface="+mj-ea"/>
                <a:ea typeface="+mj-ea"/>
                <a:cs typeface="Huawei Sans" panose="020C0503030203020204" pitchFamily="34" charset="0"/>
              </a:rPr>
              <a:t>Managing Basic Information About a Storage System - Setting the Device Time (2)</a:t>
            </a:r>
            <a:endParaRPr lang="zh-CN" altLang="en-US" dirty="0">
              <a:latin typeface="+mj-ea"/>
              <a:ea typeface="+mj-ea"/>
              <a:cs typeface="Huawei Sans" panose="020C0503030203020204" pitchFamily="34" charset="0"/>
              <a:sym typeface="+mn-lt"/>
            </a:endParaRPr>
          </a:p>
        </p:txBody>
      </p:sp>
      <p:sp>
        <p:nvSpPr>
          <p:cNvPr id="5" name="矩形 4"/>
          <p:cNvSpPr/>
          <p:nvPr/>
        </p:nvSpPr>
        <p:spPr>
          <a:xfrm>
            <a:off x="877143" y="4045884"/>
            <a:ext cx="8779808" cy="2045688"/>
          </a:xfrm>
          <a:prstGeom prst="rect">
            <a:avLst/>
          </a:prstGeom>
        </p:spPr>
        <p:txBody>
          <a:bodyPr wrap="square">
            <a:spAutoFit/>
          </a:bodyPr>
          <a:lstStyle/>
          <a:p>
            <a:pPr marL="302279" lvl="1" indent="-302279" algn="just" defTabSz="914034" fontAlgn="ctr">
              <a:lnSpc>
                <a:spcPct val="140000"/>
              </a:lnSpc>
              <a:spcBef>
                <a:spcPts val="792"/>
              </a:spcBef>
              <a:buSzPct val="50000"/>
              <a:buFont typeface="Wingdings" panose="05000000000000000000" pitchFamily="2" charset="2"/>
              <a:buChar char="l"/>
            </a:pPr>
            <a:r>
              <a:rPr sz="1400" u="none" dirty="0">
                <a:latin typeface="Huawei Sans" panose="020C0503030203020204" pitchFamily="34" charset="0"/>
                <a:cs typeface="Huawei Sans" panose="020C0503030203020204" pitchFamily="34" charset="0"/>
              </a:rPr>
              <a:t>Managing the device time on the CLI</a:t>
            </a:r>
            <a:endParaRPr lang="en-US" altLang="zh-CN" sz="1600" b="1" dirty="0">
              <a:solidFill>
                <a:srgbClr val="494949"/>
              </a:solidFill>
              <a:latin typeface="Huawei Sans" panose="020C0503030203020204" pitchFamily="34" charset="0"/>
              <a:cs typeface="Huawei Sans" panose="020C0503030203020204" pitchFamily="34" charset="0"/>
              <a:sym typeface="+mn-lt"/>
            </a:endParaRPr>
          </a:p>
          <a:p>
            <a:pPr marL="654938" lvl="1" indent="-251899" defTabSz="914034" fontAlgn="ctr">
              <a:lnSpc>
                <a:spcPct val="140000"/>
              </a:lnSpc>
              <a:spcBef>
                <a:spcPts val="720"/>
              </a:spcBef>
              <a:buSzPct val="50000"/>
              <a:buFont typeface="Wingdings" panose="05000000000000000000" pitchFamily="2" charset="2"/>
              <a:buChar char="p"/>
            </a:pPr>
            <a:r>
              <a:rPr sz="1200" u="none" dirty="0">
                <a:latin typeface="Huawei Sans" panose="020C0503030203020204" pitchFamily="34" charset="0"/>
                <a:cs typeface="Huawei Sans" panose="020C0503030203020204" pitchFamily="34" charset="0"/>
              </a:rPr>
              <a:t>The </a:t>
            </a:r>
            <a:r>
              <a:rPr sz="1200" b="1" u="none" dirty="0">
                <a:latin typeface="Huawei Sans" panose="020C0503030203020204" pitchFamily="34" charset="0"/>
                <a:cs typeface="Huawei Sans" panose="020C0503030203020204" pitchFamily="34" charset="0"/>
              </a:rPr>
              <a:t>change </a:t>
            </a:r>
            <a:r>
              <a:rPr sz="1200" b="1" u="none" dirty="0" err="1">
                <a:latin typeface="Huawei Sans" panose="020C0503030203020204" pitchFamily="34" charset="0"/>
                <a:cs typeface="Huawei Sans" panose="020C0503030203020204" pitchFamily="34" charset="0"/>
              </a:rPr>
              <a:t>ntp_server</a:t>
            </a:r>
            <a:r>
              <a:rPr sz="1200" b="1" u="none" dirty="0">
                <a:latin typeface="Huawei Sans" panose="020C0503030203020204" pitchFamily="34" charset="0"/>
                <a:cs typeface="Huawei Sans" panose="020C0503030203020204" pitchFamily="34" charset="0"/>
              </a:rPr>
              <a:t> config</a:t>
            </a:r>
            <a:r>
              <a:rPr sz="1200" u="none" dirty="0">
                <a:latin typeface="Huawei Sans" panose="020C0503030203020204" pitchFamily="34" charset="0"/>
                <a:cs typeface="Huawei Sans" panose="020C0503030203020204" pitchFamily="34" charset="0"/>
              </a:rPr>
              <a:t> command is used to automatically synchronize the storage system time with the NTP server time.</a:t>
            </a:r>
            <a:endParaRPr lang="en-US" altLang="zh-CN" sz="1200" dirty="0">
              <a:latin typeface="Huawei Sans" panose="020C0503030203020204" pitchFamily="34" charset="0"/>
              <a:cs typeface="Huawei Sans" panose="020C0503030203020204" pitchFamily="34" charset="0"/>
              <a:sym typeface="+mn-lt"/>
            </a:endParaRPr>
          </a:p>
          <a:p>
            <a:pPr marL="654938" lvl="1" indent="-251899" defTabSz="914034" fontAlgn="ctr">
              <a:lnSpc>
                <a:spcPct val="140000"/>
              </a:lnSpc>
              <a:spcBef>
                <a:spcPts val="720"/>
              </a:spcBef>
              <a:buSzPct val="50000"/>
              <a:buFont typeface="Wingdings" panose="05000000000000000000" pitchFamily="2" charset="2"/>
              <a:buChar char="p"/>
            </a:pPr>
            <a:r>
              <a:rPr sz="1200" u="none" dirty="0">
                <a:latin typeface="Huawei Sans" panose="020C0503030203020204" pitchFamily="34" charset="0"/>
                <a:cs typeface="Huawei Sans" panose="020C0503030203020204" pitchFamily="34" charset="0"/>
              </a:rPr>
              <a:t>The </a:t>
            </a:r>
            <a:r>
              <a:rPr sz="1200" b="1" u="none" dirty="0">
                <a:latin typeface="Huawei Sans" panose="020C0503030203020204" pitchFamily="34" charset="0"/>
                <a:cs typeface="Huawei Sans" panose="020C0503030203020204" pitchFamily="34" charset="0"/>
              </a:rPr>
              <a:t>show system </a:t>
            </a:r>
            <a:r>
              <a:rPr sz="1200" b="1" u="none" dirty="0" err="1">
                <a:latin typeface="Huawei Sans" panose="020C0503030203020204" pitchFamily="34" charset="0"/>
                <a:cs typeface="Huawei Sans" panose="020C0503030203020204" pitchFamily="34" charset="0"/>
              </a:rPr>
              <a:t>ntp</a:t>
            </a:r>
            <a:r>
              <a:rPr sz="1200" u="none" dirty="0">
                <a:latin typeface="Huawei Sans" panose="020C0503030203020204" pitchFamily="34" charset="0"/>
                <a:cs typeface="Huawei Sans" panose="020C0503030203020204" pitchFamily="34" charset="0"/>
              </a:rPr>
              <a:t> command is used to query NTP settings.</a:t>
            </a:r>
            <a:endParaRPr lang="en-US" altLang="zh-CN" sz="1200" dirty="0">
              <a:latin typeface="Huawei Sans" panose="020C0503030203020204" pitchFamily="34" charset="0"/>
              <a:cs typeface="Huawei Sans" panose="020C0503030203020204" pitchFamily="34" charset="0"/>
              <a:sym typeface="+mn-lt"/>
            </a:endParaRPr>
          </a:p>
          <a:p>
            <a:pPr marL="654938" lvl="1" indent="-251899" defTabSz="914034" fontAlgn="ctr">
              <a:lnSpc>
                <a:spcPct val="140000"/>
              </a:lnSpc>
              <a:spcBef>
                <a:spcPts val="720"/>
              </a:spcBef>
              <a:buSzPct val="50000"/>
              <a:buFont typeface="Wingdings" panose="05000000000000000000" pitchFamily="2" charset="2"/>
              <a:buChar char="p"/>
            </a:pPr>
            <a:r>
              <a:rPr sz="1200" u="none" dirty="0">
                <a:latin typeface="Huawei Sans" panose="020C0503030203020204" pitchFamily="34" charset="0"/>
                <a:cs typeface="Huawei Sans" panose="020C0503030203020204" pitchFamily="34" charset="0"/>
              </a:rPr>
              <a:t>The </a:t>
            </a:r>
            <a:r>
              <a:rPr sz="1200" b="1" u="none" dirty="0">
                <a:latin typeface="Huawei Sans" panose="020C0503030203020204" pitchFamily="34" charset="0"/>
                <a:cs typeface="Huawei Sans" panose="020C0503030203020204" pitchFamily="34" charset="0"/>
              </a:rPr>
              <a:t>show </a:t>
            </a:r>
            <a:r>
              <a:rPr sz="1200" b="1" u="none" dirty="0" err="1">
                <a:latin typeface="Huawei Sans" panose="020C0503030203020204" pitchFamily="34" charset="0"/>
                <a:cs typeface="Huawei Sans" panose="020C0503030203020204" pitchFamily="34" charset="0"/>
              </a:rPr>
              <a:t>ntp</a:t>
            </a:r>
            <a:r>
              <a:rPr sz="1200" b="1" u="none" dirty="0">
                <a:latin typeface="Huawei Sans" panose="020C0503030203020204" pitchFamily="34" charset="0"/>
                <a:cs typeface="Huawei Sans" panose="020C0503030203020204" pitchFamily="34" charset="0"/>
              </a:rPr>
              <a:t> status</a:t>
            </a:r>
            <a:r>
              <a:rPr sz="1200" u="none" dirty="0">
                <a:latin typeface="Huawei Sans" panose="020C0503030203020204" pitchFamily="34" charset="0"/>
                <a:cs typeface="Huawei Sans" panose="020C0503030203020204" pitchFamily="34" charset="0"/>
              </a:rPr>
              <a:t> command is used to query the NTP status.</a:t>
            </a:r>
            <a:endParaRPr lang="en-US" altLang="zh-CN" sz="1200" dirty="0">
              <a:latin typeface="Huawei Sans" panose="020C0503030203020204" pitchFamily="34" charset="0"/>
              <a:cs typeface="Huawei Sans" panose="020C0503030203020204" pitchFamily="34" charset="0"/>
              <a:sym typeface="+mn-lt"/>
            </a:endParaRPr>
          </a:p>
          <a:p>
            <a:pPr marL="654938" lvl="1" indent="-251899" defTabSz="914034" fontAlgn="ctr">
              <a:lnSpc>
                <a:spcPct val="140000"/>
              </a:lnSpc>
              <a:spcBef>
                <a:spcPts val="720"/>
              </a:spcBef>
              <a:buSzPct val="50000"/>
              <a:buFont typeface="Wingdings" panose="05000000000000000000" pitchFamily="2" charset="2"/>
              <a:buChar char="p"/>
            </a:pPr>
            <a:r>
              <a:rPr sz="1200" u="none" dirty="0">
                <a:latin typeface="Huawei Sans" panose="020C0503030203020204" pitchFamily="34" charset="0"/>
                <a:cs typeface="Huawei Sans" panose="020C0503030203020204" pitchFamily="34" charset="0"/>
              </a:rPr>
              <a:t>The </a:t>
            </a:r>
            <a:r>
              <a:rPr sz="1200" b="1" u="none" dirty="0">
                <a:latin typeface="Huawei Sans" panose="020C0503030203020204" pitchFamily="34" charset="0"/>
                <a:cs typeface="Huawei Sans" panose="020C0503030203020204" pitchFamily="34" charset="0"/>
              </a:rPr>
              <a:t>show </a:t>
            </a:r>
            <a:r>
              <a:rPr sz="1200" b="1" u="none" dirty="0" err="1">
                <a:latin typeface="Huawei Sans" panose="020C0503030203020204" pitchFamily="34" charset="0"/>
                <a:cs typeface="Huawei Sans" panose="020C0503030203020204" pitchFamily="34" charset="0"/>
              </a:rPr>
              <a:t>ntp_server</a:t>
            </a:r>
            <a:r>
              <a:rPr sz="1200" b="1" u="none" dirty="0">
                <a:latin typeface="Huawei Sans" panose="020C0503030203020204" pitchFamily="34" charset="0"/>
                <a:cs typeface="Huawei Sans" panose="020C0503030203020204" pitchFamily="34" charset="0"/>
              </a:rPr>
              <a:t> general</a:t>
            </a:r>
            <a:r>
              <a:rPr sz="1200" u="none" dirty="0">
                <a:latin typeface="Huawei Sans" panose="020C0503030203020204" pitchFamily="34" charset="0"/>
                <a:cs typeface="Huawei Sans" panose="020C0503030203020204" pitchFamily="34" charset="0"/>
              </a:rPr>
              <a:t> command is used to query the settings of the time synchronization function.</a:t>
            </a:r>
          </a:p>
        </p:txBody>
      </p:sp>
      <p:sp>
        <p:nvSpPr>
          <p:cNvPr id="6" name="矩形 5"/>
          <p:cNvSpPr/>
          <p:nvPr/>
        </p:nvSpPr>
        <p:spPr>
          <a:xfrm>
            <a:off x="877143" y="1327425"/>
            <a:ext cx="4200189" cy="307777"/>
          </a:xfrm>
          <a:prstGeom prst="rect">
            <a:avLst/>
          </a:prstGeom>
        </p:spPr>
        <p:txBody>
          <a:bodyPr wrap="none">
            <a:spAutoFit/>
          </a:bodyPr>
          <a:lstStyle/>
          <a:p>
            <a:pPr marL="285750" indent="-285750">
              <a:buFont typeface="Arial" panose="020B0604020202020204" pitchFamily="34" charset="0"/>
              <a:buChar char="•"/>
            </a:pPr>
            <a:r>
              <a:rPr sz="1400" u="none" dirty="0">
                <a:latin typeface="Huawei Sans" panose="020C0503030203020204" pitchFamily="34" charset="0"/>
                <a:cs typeface="Huawei Sans" panose="020C0503030203020204" pitchFamily="34" charset="0"/>
              </a:rPr>
              <a:t>Managing the device time on </a:t>
            </a:r>
            <a:r>
              <a:rPr sz="1400" u="none" dirty="0" err="1">
                <a:latin typeface="Huawei Sans" panose="020C0503030203020204" pitchFamily="34" charset="0"/>
                <a:cs typeface="Huawei Sans" panose="020C0503030203020204" pitchFamily="34" charset="0"/>
              </a:rPr>
              <a:t>DeviceManager</a:t>
            </a:r>
            <a:endParaRPr sz="1400" u="none" dirty="0">
              <a:latin typeface="Huawei Sans" panose="020C0503030203020204" pitchFamily="34" charset="0"/>
              <a:cs typeface="Huawei Sans" panose="020C0503030203020204" pitchFamily="34" charset="0"/>
            </a:endParaRPr>
          </a:p>
        </p:txBody>
      </p:sp>
      <p:pic>
        <p:nvPicPr>
          <p:cNvPr id="8" name="图片 7">
            <a:extLst>
              <a:ext uri="{FF2B5EF4-FFF2-40B4-BE49-F238E27FC236}">
                <a16:creationId xmlns:a16="http://schemas.microsoft.com/office/drawing/2014/main" id="{FBE2BA73-F4B0-4346-BC18-8336C8F240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0423" y="1692881"/>
            <a:ext cx="7363853" cy="2353003"/>
          </a:xfrm>
          <a:prstGeom prst="rect">
            <a:avLst/>
          </a:prstGeom>
        </p:spPr>
      </p:pic>
    </p:spTree>
    <p:extLst>
      <p:ext uri="{BB962C8B-B14F-4D97-AF65-F5344CB8AC3E}">
        <p14:creationId xmlns:p14="http://schemas.microsoft.com/office/powerpoint/2010/main" val="3478449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u="none" dirty="0">
                <a:latin typeface="+mj-ea"/>
                <a:ea typeface="+mj-ea"/>
                <a:cs typeface="Huawei Sans" panose="020C0503030203020204" pitchFamily="34" charset="0"/>
              </a:rPr>
              <a:t>Managing Device Licenses (1)</a:t>
            </a:r>
            <a:endParaRPr lang="zh-CN" altLang="en-US" dirty="0">
              <a:latin typeface="+mj-ea"/>
              <a:ea typeface="+mj-ea"/>
              <a:cs typeface="Huawei Sans" panose="020C0503030203020204" pitchFamily="34" charset="0"/>
              <a:sym typeface="+mn-lt"/>
            </a:endParaRPr>
          </a:p>
        </p:txBody>
      </p:sp>
      <p:grpSp>
        <p:nvGrpSpPr>
          <p:cNvPr id="3" name="组合 2"/>
          <p:cNvGrpSpPr/>
          <p:nvPr/>
        </p:nvGrpSpPr>
        <p:grpSpPr>
          <a:xfrm>
            <a:off x="887166" y="1293752"/>
            <a:ext cx="10417667" cy="4621411"/>
            <a:chOff x="1059915" y="1538411"/>
            <a:chExt cx="10417667" cy="4621411"/>
          </a:xfrm>
        </p:grpSpPr>
        <p:grpSp>
          <p:nvGrpSpPr>
            <p:cNvPr id="4" name="组合 3"/>
            <p:cNvGrpSpPr/>
            <p:nvPr/>
          </p:nvGrpSpPr>
          <p:grpSpPr>
            <a:xfrm>
              <a:off x="1059915" y="1538411"/>
              <a:ext cx="9819873" cy="1385981"/>
              <a:chOff x="1059915" y="1088533"/>
              <a:chExt cx="9819873" cy="1385981"/>
            </a:xfrm>
          </p:grpSpPr>
          <p:pic>
            <p:nvPicPr>
              <p:cNvPr id="9" name="Picture 4" descr="F:\2012项目\美化图标\平面\0421png\43\未标题-1.png"/>
              <p:cNvPicPr>
                <a:picLocks noChangeAspect="1" noChangeArrowheads="1"/>
              </p:cNvPicPr>
              <p:nvPr/>
            </p:nvPicPr>
            <p:blipFill>
              <a:blip r:embed="rId3" cstate="print">
                <a:duotone>
                  <a:srgbClr val="E2FFCA">
                    <a:shade val="45000"/>
                    <a:satMod val="135000"/>
                  </a:srgbClr>
                  <a:prstClr val="white"/>
                </a:duotone>
              </a:blip>
              <a:srcRect/>
              <a:stretch>
                <a:fillRect/>
              </a:stretch>
            </p:blipFill>
            <p:spPr bwMode="auto">
              <a:xfrm>
                <a:off x="3781445" y="1088533"/>
                <a:ext cx="7082148" cy="830957"/>
              </a:xfrm>
              <a:prstGeom prst="rect">
                <a:avLst/>
              </a:prstGeom>
              <a:noFill/>
              <a:ln w="9525">
                <a:noFill/>
                <a:miter lim="800000"/>
                <a:headEnd/>
                <a:tailEnd/>
              </a:ln>
            </p:spPr>
          </p:pic>
          <p:sp>
            <p:nvSpPr>
              <p:cNvPr id="10" name="五边形 9"/>
              <p:cNvSpPr/>
              <p:nvPr/>
            </p:nvSpPr>
            <p:spPr bwMode="auto">
              <a:xfrm>
                <a:off x="2926683" y="1286731"/>
                <a:ext cx="1154837" cy="412453"/>
              </a:xfrm>
              <a:prstGeom prst="homePlate">
                <a:avLst>
                  <a:gd name="adj" fmla="val 22181"/>
                </a:avLst>
              </a:prstGeom>
              <a:solidFill>
                <a:schemeClr val="bg1">
                  <a:lumMod val="85000"/>
                </a:schemeClr>
              </a:solidFill>
              <a:ln>
                <a:no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7" tIns="45719" rIns="91437" bIns="45719" numCol="1" rtlCol="0" anchor="t" anchorCtr="0" compatLnSpc="1">
                <a:prstTxWarp prst="textNoShape">
                  <a:avLst/>
                </a:prstTxWarp>
              </a:bodyPr>
              <a:lstStyle/>
              <a:p>
                <a:pPr marL="0" marR="0" lvl="0" indent="0" defTabSz="914339" eaLnBrk="1" fontAlgn="base" latinLnBrk="0" hangingPunct="1">
                  <a:lnSpc>
                    <a:spcPct val="100000"/>
                  </a:lnSpc>
                  <a:spcBef>
                    <a:spcPct val="0"/>
                  </a:spcBef>
                  <a:spcAft>
                    <a:spcPct val="0"/>
                  </a:spcAft>
                  <a:buClr>
                    <a:srgbClr val="CC9900"/>
                  </a:buClr>
                  <a:buSzTx/>
                  <a:buFont typeface="Wingdings" pitchFamily="2" charset="2"/>
                  <a:buChar char="n"/>
                  <a:tabLst/>
                  <a:defRPr/>
                </a:pPr>
                <a:endParaRPr kumimoji="0" lang="zh-CN" altLang="en-US" sz="1100" b="1" i="0" u="none" strike="noStrike" kern="0" cap="none" spc="0" normalizeH="0" noProof="0">
                  <a:ln>
                    <a:noFill/>
                  </a:ln>
                  <a:solidFill>
                    <a:prstClr val="black"/>
                  </a:solidFill>
                  <a:effectLst/>
                  <a:uLnTx/>
                  <a:uFillTx/>
                  <a:latin typeface="Huawei Sans" panose="020C0503030203020204" pitchFamily="34" charset="0"/>
                  <a:cs typeface="Huawei Sans" panose="020C0503030203020204" pitchFamily="34" charset="0"/>
                  <a:sym typeface="+mn-lt"/>
                </a:endParaRPr>
              </a:p>
            </p:txBody>
          </p:sp>
          <p:sp>
            <p:nvSpPr>
              <p:cNvPr id="11" name="Rectangle 5"/>
              <p:cNvSpPr>
                <a:spLocks noChangeArrowheads="1"/>
              </p:cNvSpPr>
              <p:nvPr/>
            </p:nvSpPr>
            <p:spPr bwMode="gray">
              <a:xfrm>
                <a:off x="2858882" y="1338572"/>
                <a:ext cx="1222638" cy="307777"/>
              </a:xfrm>
              <a:prstGeom prst="rect">
                <a:avLst/>
              </a:prstGeom>
              <a:noFill/>
              <a:ln w="9525">
                <a:noFill/>
                <a:miter lim="800000"/>
                <a:headEnd/>
                <a:tailEnd/>
              </a:ln>
            </p:spPr>
            <p:txBody>
              <a:bodyPr wrap="square">
                <a:spAutoFit/>
              </a:bodyPr>
              <a:lstStyle/>
              <a:p>
                <a:pPr algn="ctr"/>
                <a:r>
                  <a:rPr sz="1400" u="none" dirty="0">
                    <a:solidFill>
                      <a:srgbClr val="080808"/>
                    </a:solidFill>
                    <a:latin typeface="Huawei Sans" panose="020C0503030203020204" pitchFamily="34" charset="0"/>
                    <a:cs typeface="Huawei Sans" panose="020C0503030203020204" pitchFamily="34" charset="0"/>
                  </a:rPr>
                  <a:t>Introduction</a:t>
                </a:r>
                <a:endParaRPr lang="en-US" altLang="zh-CN" sz="1400" dirty="0">
                  <a:solidFill>
                    <a:srgbClr val="080808"/>
                  </a:solidFill>
                  <a:latin typeface="Huawei Sans" panose="020C0503030203020204" pitchFamily="34" charset="0"/>
                  <a:cs typeface="Huawei Sans" panose="020C0503030203020204" pitchFamily="34" charset="0"/>
                  <a:sym typeface="+mn-lt"/>
                </a:endParaRPr>
              </a:p>
            </p:txBody>
          </p:sp>
          <p:grpSp>
            <p:nvGrpSpPr>
              <p:cNvPr id="12" name="Group 47"/>
              <p:cNvGrpSpPr>
                <a:grpSpLocks/>
              </p:cNvGrpSpPr>
              <p:nvPr/>
            </p:nvGrpSpPr>
            <p:grpSpPr bwMode="auto">
              <a:xfrm>
                <a:off x="1271681" y="1338572"/>
                <a:ext cx="1165365" cy="996354"/>
                <a:chOff x="478" y="1689"/>
                <a:chExt cx="1210" cy="1278"/>
              </a:xfrm>
            </p:grpSpPr>
            <p:pic>
              <p:nvPicPr>
                <p:cNvPr id="21" name="Picture 48" descr="light_shadow"/>
                <p:cNvPicPr>
                  <a:picLocks noChangeAspect="1" noChangeArrowheads="1"/>
                </p:cNvPicPr>
                <p:nvPr/>
              </p:nvPicPr>
              <p:blipFill>
                <a:blip r:embed="rId4" cstate="email">
                  <a:lum bright="-78000" contrast="-78000"/>
                  <a:extLst>
                    <a:ext uri="{28A0092B-C50C-407E-A947-70E740481C1C}">
                      <a14:useLocalDpi xmlns:a14="http://schemas.microsoft.com/office/drawing/2010/main"/>
                    </a:ext>
                  </a:extLst>
                </a:blip>
                <a:srcRect/>
                <a:stretch>
                  <a:fillRect/>
                </a:stretch>
              </p:blipFill>
              <p:spPr bwMode="gray">
                <a:xfrm>
                  <a:off x="593" y="2691"/>
                  <a:ext cx="996" cy="276"/>
                </a:xfrm>
                <a:prstGeom prst="rect">
                  <a:avLst/>
                </a:prstGeom>
                <a:noFill/>
                <a:ln w="9525">
                  <a:noFill/>
                  <a:miter lim="800000"/>
                  <a:headEnd/>
                  <a:tailEnd/>
                </a:ln>
              </p:spPr>
            </p:pic>
            <p:pic>
              <p:nvPicPr>
                <p:cNvPr id="22" name="Picture 49" descr="circuler_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gray">
                <a:xfrm>
                  <a:off x="478" y="1689"/>
                  <a:ext cx="1210" cy="1178"/>
                </a:xfrm>
                <a:prstGeom prst="rect">
                  <a:avLst/>
                </a:prstGeom>
                <a:noFill/>
                <a:ln w="9525">
                  <a:noFill/>
                  <a:miter lim="800000"/>
                  <a:headEnd/>
                  <a:tailEnd/>
                </a:ln>
              </p:spPr>
            </p:pic>
            <p:sp>
              <p:nvSpPr>
                <p:cNvPr id="23" name="Oval 50"/>
                <p:cNvSpPr>
                  <a:spLocks noChangeArrowheads="1"/>
                </p:cNvSpPr>
                <p:nvPr/>
              </p:nvSpPr>
              <p:spPr bwMode="gray">
                <a:xfrm>
                  <a:off x="478" y="1689"/>
                  <a:ext cx="1202" cy="1182"/>
                </a:xfrm>
                <a:prstGeom prst="ellipse">
                  <a:avLst/>
                </a:prstGeom>
                <a:gradFill rotWithShape="1">
                  <a:gsLst>
                    <a:gs pos="0">
                      <a:srgbClr val="004B66">
                        <a:alpha val="89999"/>
                      </a:srgbClr>
                    </a:gs>
                    <a:gs pos="50000">
                      <a:srgbClr val="6AC1FC">
                        <a:alpha val="55000"/>
                      </a:srgbClr>
                    </a:gs>
                    <a:gs pos="100000">
                      <a:srgbClr val="004B66">
                        <a:alpha val="89999"/>
                      </a:srgbClr>
                    </a:gs>
                  </a:gsLst>
                  <a:lin ang="5400000" scaled="1"/>
                </a:gradFill>
                <a:ln w="9525" algn="ctr">
                  <a:noFill/>
                  <a:round/>
                  <a:headEnd/>
                  <a:tailEnd/>
                </a:ln>
                <a:effectLst/>
              </p:spPr>
              <p:txBody>
                <a:bodyPr wrap="none" anchor="ctr"/>
                <a:lstStyle/>
                <a:p>
                  <a:pPr>
                    <a:defRPr/>
                  </a:pPr>
                  <a:endParaRPr lang="zh-CN" altLang="en-US" sz="1400">
                    <a:latin typeface="Huawei Sans" panose="020C0503030203020204" pitchFamily="34" charset="0"/>
                    <a:cs typeface="Huawei Sans" panose="020C0503030203020204" pitchFamily="34" charset="0"/>
                    <a:sym typeface="+mn-lt"/>
                  </a:endParaRPr>
                </a:p>
              </p:txBody>
            </p:sp>
            <p:sp>
              <p:nvSpPr>
                <p:cNvPr id="24" name="Freeform 51"/>
                <p:cNvSpPr>
                  <a:spLocks/>
                </p:cNvSpPr>
                <p:nvPr/>
              </p:nvSpPr>
              <p:spPr bwMode="gray">
                <a:xfrm>
                  <a:off x="602" y="1713"/>
                  <a:ext cx="945" cy="409"/>
                </a:xfrm>
                <a:custGeom>
                  <a:avLst/>
                  <a:gdLst>
                    <a:gd name="T0" fmla="*/ 931 w 1321"/>
                    <a:gd name="T1" fmla="*/ 230 h 712"/>
                    <a:gd name="T2" fmla="*/ 942 w 1321"/>
                    <a:gd name="T3" fmla="*/ 254 h 712"/>
                    <a:gd name="T4" fmla="*/ 945 w 1321"/>
                    <a:gd name="T5" fmla="*/ 276 h 712"/>
                    <a:gd name="T6" fmla="*/ 941 w 1321"/>
                    <a:gd name="T7" fmla="*/ 296 h 712"/>
                    <a:gd name="T8" fmla="*/ 929 w 1321"/>
                    <a:gd name="T9" fmla="*/ 316 h 712"/>
                    <a:gd name="T10" fmla="*/ 910 w 1321"/>
                    <a:gd name="T11" fmla="*/ 333 h 712"/>
                    <a:gd name="T12" fmla="*/ 886 w 1321"/>
                    <a:gd name="T13" fmla="*/ 347 h 712"/>
                    <a:gd name="T14" fmla="*/ 856 w 1321"/>
                    <a:gd name="T15" fmla="*/ 361 h 712"/>
                    <a:gd name="T16" fmla="*/ 821 w 1321"/>
                    <a:gd name="T17" fmla="*/ 373 h 712"/>
                    <a:gd name="T18" fmla="*/ 781 w 1321"/>
                    <a:gd name="T19" fmla="*/ 383 h 712"/>
                    <a:gd name="T20" fmla="*/ 738 w 1321"/>
                    <a:gd name="T21" fmla="*/ 392 h 712"/>
                    <a:gd name="T22" fmla="*/ 692 w 1321"/>
                    <a:gd name="T23" fmla="*/ 399 h 712"/>
                    <a:gd name="T24" fmla="*/ 641 w 1321"/>
                    <a:gd name="T25" fmla="*/ 404 h 712"/>
                    <a:gd name="T26" fmla="*/ 589 w 1321"/>
                    <a:gd name="T27" fmla="*/ 408 h 712"/>
                    <a:gd name="T28" fmla="*/ 569 w 1321"/>
                    <a:gd name="T29" fmla="*/ 409 h 712"/>
                    <a:gd name="T30" fmla="*/ 341 w 1321"/>
                    <a:gd name="T31" fmla="*/ 409 h 712"/>
                    <a:gd name="T32" fmla="*/ 338 w 1321"/>
                    <a:gd name="T33" fmla="*/ 409 h 712"/>
                    <a:gd name="T34" fmla="*/ 293 w 1321"/>
                    <a:gd name="T35" fmla="*/ 407 h 712"/>
                    <a:gd name="T36" fmla="*/ 249 w 1321"/>
                    <a:gd name="T37" fmla="*/ 404 h 712"/>
                    <a:gd name="T38" fmla="*/ 207 w 1321"/>
                    <a:gd name="T39" fmla="*/ 400 h 712"/>
                    <a:gd name="T40" fmla="*/ 168 w 1321"/>
                    <a:gd name="T41" fmla="*/ 396 h 712"/>
                    <a:gd name="T42" fmla="*/ 133 w 1321"/>
                    <a:gd name="T43" fmla="*/ 389 h 712"/>
                    <a:gd name="T44" fmla="*/ 101 w 1321"/>
                    <a:gd name="T45" fmla="*/ 381 h 712"/>
                    <a:gd name="T46" fmla="*/ 73 w 1321"/>
                    <a:gd name="T47" fmla="*/ 372 h 712"/>
                    <a:gd name="T48" fmla="*/ 48 w 1321"/>
                    <a:gd name="T49" fmla="*/ 362 h 712"/>
                    <a:gd name="T50" fmla="*/ 28 w 1321"/>
                    <a:gd name="T51" fmla="*/ 349 h 712"/>
                    <a:gd name="T52" fmla="*/ 13 w 1321"/>
                    <a:gd name="T53" fmla="*/ 335 h 712"/>
                    <a:gd name="T54" fmla="*/ 4 w 1321"/>
                    <a:gd name="T55" fmla="*/ 318 h 712"/>
                    <a:gd name="T56" fmla="*/ 0 w 1321"/>
                    <a:gd name="T57" fmla="*/ 301 h 712"/>
                    <a:gd name="T58" fmla="*/ 0 w 1321"/>
                    <a:gd name="T59" fmla="*/ 299 h 712"/>
                    <a:gd name="T60" fmla="*/ 3 w 1321"/>
                    <a:gd name="T61" fmla="*/ 280 h 712"/>
                    <a:gd name="T62" fmla="*/ 11 w 1321"/>
                    <a:gd name="T63" fmla="*/ 256 h 712"/>
                    <a:gd name="T64" fmla="*/ 36 w 1321"/>
                    <a:gd name="T65" fmla="*/ 213 h 712"/>
                    <a:gd name="T66" fmla="*/ 67 w 1321"/>
                    <a:gd name="T67" fmla="*/ 172 h 712"/>
                    <a:gd name="T68" fmla="*/ 105 w 1321"/>
                    <a:gd name="T69" fmla="*/ 135 h 712"/>
                    <a:gd name="T70" fmla="*/ 146 w 1321"/>
                    <a:gd name="T71" fmla="*/ 101 h 712"/>
                    <a:gd name="T72" fmla="*/ 193 w 1321"/>
                    <a:gd name="T73" fmla="*/ 72 h 712"/>
                    <a:gd name="T74" fmla="*/ 244 w 1321"/>
                    <a:gd name="T75" fmla="*/ 47 h 712"/>
                    <a:gd name="T76" fmla="*/ 297 w 1321"/>
                    <a:gd name="T77" fmla="*/ 27 h 712"/>
                    <a:gd name="T78" fmla="*/ 356 w 1321"/>
                    <a:gd name="T79" fmla="*/ 12 h 712"/>
                    <a:gd name="T80" fmla="*/ 416 w 1321"/>
                    <a:gd name="T81" fmla="*/ 3 h 712"/>
                    <a:gd name="T82" fmla="*/ 477 w 1321"/>
                    <a:gd name="T83" fmla="*/ 0 h 712"/>
                    <a:gd name="T84" fmla="*/ 477 w 1321"/>
                    <a:gd name="T85" fmla="*/ 0 h 712"/>
                    <a:gd name="T86" fmla="*/ 543 w 1321"/>
                    <a:gd name="T87" fmla="*/ 3 h 712"/>
                    <a:gd name="T88" fmla="*/ 606 w 1321"/>
                    <a:gd name="T89" fmla="*/ 13 h 712"/>
                    <a:gd name="T90" fmla="*/ 667 w 1321"/>
                    <a:gd name="T91" fmla="*/ 30 h 712"/>
                    <a:gd name="T92" fmla="*/ 723 w 1321"/>
                    <a:gd name="T93" fmla="*/ 52 h 712"/>
                    <a:gd name="T94" fmla="*/ 774 w 1321"/>
                    <a:gd name="T95" fmla="*/ 79 h 712"/>
                    <a:gd name="T96" fmla="*/ 822 w 1321"/>
                    <a:gd name="T97" fmla="*/ 111 h 712"/>
                    <a:gd name="T98" fmla="*/ 864 w 1321"/>
                    <a:gd name="T99" fmla="*/ 147 h 712"/>
                    <a:gd name="T100" fmla="*/ 900 w 1321"/>
                    <a:gd name="T101" fmla="*/ 187 h 712"/>
                    <a:gd name="T102" fmla="*/ 931 w 1321"/>
                    <a:gd name="T103" fmla="*/ 230 h 712"/>
                    <a:gd name="T104" fmla="*/ 931 w 1321"/>
                    <a:gd name="T105" fmla="*/ 230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7CBFE0"/>
                    </a:gs>
                  </a:gsLst>
                  <a:lin ang="5400000" scaled="1"/>
                </a:gradFill>
                <a:ln w="0">
                  <a:noFill/>
                  <a:round/>
                  <a:headEnd/>
                  <a:tailEnd/>
                </a:ln>
              </p:spPr>
              <p:txBody>
                <a:bodyPr/>
                <a:lstStyle/>
                <a:p>
                  <a:endParaRPr lang="zh-CN" altLang="en-US" sz="1400">
                    <a:latin typeface="Huawei Sans" panose="020C0503030203020204" pitchFamily="34" charset="0"/>
                    <a:cs typeface="Huawei Sans" panose="020C0503030203020204" pitchFamily="34" charset="0"/>
                    <a:sym typeface="+mn-lt"/>
                  </a:endParaRPr>
                </a:p>
              </p:txBody>
            </p:sp>
          </p:grpSp>
          <p:sp>
            <p:nvSpPr>
              <p:cNvPr id="13" name="Rectangle 52"/>
              <p:cNvSpPr>
                <a:spLocks noChangeArrowheads="1"/>
              </p:cNvSpPr>
              <p:nvPr/>
            </p:nvSpPr>
            <p:spPr bwMode="auto">
              <a:xfrm>
                <a:off x="1059915" y="1513584"/>
                <a:ext cx="1603578" cy="646331"/>
              </a:xfrm>
              <a:prstGeom prst="rect">
                <a:avLst/>
              </a:prstGeom>
              <a:noFill/>
              <a:ln w="9525">
                <a:noFill/>
                <a:miter lim="800000"/>
                <a:headEnd/>
                <a:tailEnd/>
              </a:ln>
            </p:spPr>
            <p:txBody>
              <a:bodyPr wrap="square">
                <a:spAutoFit/>
              </a:bodyPr>
              <a:lstStyle/>
              <a:p>
                <a:pPr algn="ctr"/>
                <a:r>
                  <a:rPr b="1" dirty="0">
                    <a:latin typeface="Huawei Sans" panose="020C0503030203020204" pitchFamily="34" charset="0"/>
                    <a:cs typeface="Huawei Sans" panose="020C0503030203020204" pitchFamily="34" charset="0"/>
                  </a:rPr>
                  <a:t>License </a:t>
                </a:r>
              </a:p>
              <a:p>
                <a:pPr algn="ctr"/>
                <a:r>
                  <a:rPr b="1" dirty="0">
                    <a:latin typeface="Huawei Sans" panose="020C0503030203020204" pitchFamily="34" charset="0"/>
                    <a:cs typeface="Huawei Sans" panose="020C0503030203020204" pitchFamily="34" charset="0"/>
                  </a:rPr>
                  <a:t>file</a:t>
                </a:r>
                <a:endParaRPr lang="en-US" altLang="zh-CN" b="1" dirty="0">
                  <a:latin typeface="Huawei Sans" panose="020C0503030203020204" pitchFamily="34" charset="0"/>
                  <a:cs typeface="Huawei Sans" panose="020C0503030203020204" pitchFamily="34" charset="0"/>
                  <a:sym typeface="+mn-lt"/>
                </a:endParaRPr>
              </a:p>
            </p:txBody>
          </p:sp>
          <p:sp>
            <p:nvSpPr>
              <p:cNvPr id="14" name="矩形 13"/>
              <p:cNvSpPr/>
              <p:nvPr/>
            </p:nvSpPr>
            <p:spPr>
              <a:xfrm>
                <a:off x="4128886" y="1169791"/>
                <a:ext cx="6379044" cy="523220"/>
              </a:xfrm>
              <a:prstGeom prst="rect">
                <a:avLst/>
              </a:prstGeom>
            </p:spPr>
            <p:txBody>
              <a:bodyPr wrap="square">
                <a:spAutoFit/>
              </a:bodyPr>
              <a:lstStyle/>
              <a:p>
                <a:r>
                  <a:rPr sz="1400" u="none">
                    <a:latin typeface="Huawei Sans" panose="020C0503030203020204" pitchFamily="34" charset="0"/>
                    <a:cs typeface="Huawei Sans" panose="020C0503030203020204" pitchFamily="34" charset="0"/>
                  </a:rPr>
                  <a:t>Permission credentials for using various value-added features (such as snapshot, remote replication, clone, and SmartQoS)</a:t>
                </a:r>
                <a:endParaRPr lang="zh-CN" altLang="en-US" sz="1400" dirty="0">
                  <a:latin typeface="Huawei Sans" panose="020C0503030203020204" pitchFamily="34" charset="0"/>
                  <a:cs typeface="Huawei Sans" panose="020C0503030203020204" pitchFamily="34" charset="0"/>
                  <a:sym typeface="+mn-lt"/>
                </a:endParaRPr>
              </a:p>
            </p:txBody>
          </p:sp>
          <p:cxnSp>
            <p:nvCxnSpPr>
              <p:cNvPr id="15" name="直接连接符 14"/>
              <p:cNvCxnSpPr>
                <a:cxnSpLocks/>
                <a:stCxn id="23" idx="6"/>
              </p:cNvCxnSpPr>
              <p:nvPr/>
            </p:nvCxnSpPr>
            <p:spPr>
              <a:xfrm>
                <a:off x="2429341" y="1799328"/>
                <a:ext cx="500182" cy="4570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4" descr="F:\2012项目\美化图标\平面\0421png\43\未标题-1.png"/>
              <p:cNvPicPr>
                <a:picLocks noChangeAspect="1" noChangeArrowheads="1"/>
              </p:cNvPicPr>
              <p:nvPr/>
            </p:nvPicPr>
            <p:blipFill>
              <a:blip r:embed="rId3" cstate="print">
                <a:duotone>
                  <a:srgbClr val="E2FFCA">
                    <a:shade val="45000"/>
                    <a:satMod val="135000"/>
                  </a:srgbClr>
                  <a:prstClr val="white"/>
                </a:duotone>
              </a:blip>
              <a:srcRect/>
              <a:stretch>
                <a:fillRect/>
              </a:stretch>
            </p:blipFill>
            <p:spPr bwMode="auto">
              <a:xfrm>
                <a:off x="3797639" y="1925355"/>
                <a:ext cx="7082149" cy="549159"/>
              </a:xfrm>
              <a:prstGeom prst="rect">
                <a:avLst/>
              </a:prstGeom>
              <a:noFill/>
              <a:ln w="9525">
                <a:noFill/>
                <a:miter lim="800000"/>
                <a:headEnd/>
                <a:tailEnd/>
              </a:ln>
            </p:spPr>
          </p:pic>
          <p:sp>
            <p:nvSpPr>
              <p:cNvPr id="17" name="五边形 16"/>
              <p:cNvSpPr/>
              <p:nvPr/>
            </p:nvSpPr>
            <p:spPr bwMode="auto">
              <a:xfrm>
                <a:off x="2931298" y="2024716"/>
                <a:ext cx="1154837" cy="393315"/>
              </a:xfrm>
              <a:prstGeom prst="homePlate">
                <a:avLst>
                  <a:gd name="adj" fmla="val 22181"/>
                </a:avLst>
              </a:prstGeom>
              <a:solidFill>
                <a:schemeClr val="accent2">
                  <a:lumMod val="20000"/>
                  <a:lumOff val="80000"/>
                </a:schemeClr>
              </a:solidFill>
              <a:ln>
                <a:no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7" tIns="45719" rIns="91437" bIns="45719" numCol="1" rtlCol="0" anchor="t" anchorCtr="0" compatLnSpc="1">
                <a:prstTxWarp prst="textNoShape">
                  <a:avLst/>
                </a:prstTxWarp>
              </a:bodyPr>
              <a:lstStyle/>
              <a:p>
                <a:pPr marL="0" marR="0" lvl="0" indent="0" defTabSz="914339" eaLnBrk="1" fontAlgn="base" latinLnBrk="0" hangingPunct="1">
                  <a:lnSpc>
                    <a:spcPct val="100000"/>
                  </a:lnSpc>
                  <a:spcBef>
                    <a:spcPct val="0"/>
                  </a:spcBef>
                  <a:spcAft>
                    <a:spcPct val="0"/>
                  </a:spcAft>
                  <a:buClr>
                    <a:srgbClr val="CC9900"/>
                  </a:buClr>
                  <a:buSzTx/>
                  <a:buFont typeface="Wingdings" pitchFamily="2" charset="2"/>
                  <a:buChar char="n"/>
                  <a:tabLst/>
                  <a:defRPr/>
                </a:pPr>
                <a:endParaRPr kumimoji="0" lang="zh-CN" altLang="en-US" sz="1100" b="1" i="0" u="none" strike="noStrike" kern="0" cap="none" spc="0" normalizeH="0" noProof="0">
                  <a:ln>
                    <a:noFill/>
                  </a:ln>
                  <a:solidFill>
                    <a:prstClr val="black"/>
                  </a:solidFill>
                  <a:effectLst/>
                  <a:uLnTx/>
                  <a:uFillTx/>
                  <a:latin typeface="Huawei Sans" panose="020C0503030203020204" pitchFamily="34" charset="0"/>
                  <a:cs typeface="Huawei Sans" panose="020C0503030203020204" pitchFamily="34" charset="0"/>
                  <a:sym typeface="+mn-lt"/>
                </a:endParaRPr>
              </a:p>
            </p:txBody>
          </p:sp>
          <p:sp>
            <p:nvSpPr>
              <p:cNvPr id="18" name="Rectangle 5"/>
              <p:cNvSpPr>
                <a:spLocks noChangeArrowheads="1"/>
              </p:cNvSpPr>
              <p:nvPr/>
            </p:nvSpPr>
            <p:spPr bwMode="gray">
              <a:xfrm>
                <a:off x="2812764" y="2052294"/>
                <a:ext cx="1248563" cy="307777"/>
              </a:xfrm>
              <a:prstGeom prst="rect">
                <a:avLst/>
              </a:prstGeom>
              <a:noFill/>
              <a:ln w="9525">
                <a:noFill/>
                <a:miter lim="800000"/>
                <a:headEnd/>
                <a:tailEnd/>
              </a:ln>
            </p:spPr>
            <p:txBody>
              <a:bodyPr wrap="square">
                <a:spAutoFit/>
              </a:bodyPr>
              <a:lstStyle/>
              <a:p>
                <a:pPr algn="ctr"/>
                <a:r>
                  <a:rPr sz="1400" u="none" dirty="0">
                    <a:solidFill>
                      <a:srgbClr val="080808"/>
                    </a:solidFill>
                    <a:latin typeface="Huawei Sans" panose="020C0503030203020204" pitchFamily="34" charset="0"/>
                    <a:cs typeface="Huawei Sans" panose="020C0503030203020204" pitchFamily="34" charset="0"/>
                  </a:rPr>
                  <a:t>Precautions</a:t>
                </a:r>
                <a:endParaRPr lang="en-US" altLang="zh-CN" sz="1400" dirty="0">
                  <a:solidFill>
                    <a:srgbClr val="080808"/>
                  </a:solidFill>
                  <a:latin typeface="Huawei Sans" panose="020C0503030203020204" pitchFamily="34" charset="0"/>
                  <a:cs typeface="Huawei Sans" panose="020C0503030203020204" pitchFamily="34" charset="0"/>
                  <a:sym typeface="+mn-lt"/>
                </a:endParaRPr>
              </a:p>
            </p:txBody>
          </p:sp>
          <p:sp>
            <p:nvSpPr>
              <p:cNvPr id="19" name="矩形 18"/>
              <p:cNvSpPr/>
              <p:nvPr/>
            </p:nvSpPr>
            <p:spPr>
              <a:xfrm>
                <a:off x="4102330" y="1932965"/>
                <a:ext cx="6249400" cy="523220"/>
              </a:xfrm>
              <a:prstGeom prst="rect">
                <a:avLst/>
              </a:prstGeom>
            </p:spPr>
            <p:txBody>
              <a:bodyPr wrap="square">
                <a:spAutoFit/>
              </a:bodyPr>
              <a:lstStyle/>
              <a:p>
                <a:r>
                  <a:rPr sz="1400" u="none" dirty="0">
                    <a:latin typeface="Huawei Sans" panose="020C0503030203020204" pitchFamily="34" charset="0"/>
                    <a:cs typeface="Huawei Sans" panose="020C0503030203020204" pitchFamily="34" charset="0"/>
                  </a:rPr>
                  <a:t>During routine device management, you need to check whether the license file is available.</a:t>
                </a:r>
              </a:p>
            </p:txBody>
          </p:sp>
          <p:cxnSp>
            <p:nvCxnSpPr>
              <p:cNvPr id="20" name="直接连接符 19"/>
              <p:cNvCxnSpPr>
                <a:cxnSpLocks/>
                <a:stCxn id="23" idx="6"/>
                <a:endCxn id="10" idx="1"/>
              </p:cNvCxnSpPr>
              <p:nvPr/>
            </p:nvCxnSpPr>
            <p:spPr>
              <a:xfrm flipV="1">
                <a:off x="2429341" y="1492958"/>
                <a:ext cx="497342" cy="306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AutoShape 4"/>
            <p:cNvSpPr>
              <a:spLocks noChangeArrowheads="1"/>
            </p:cNvSpPr>
            <p:nvPr/>
          </p:nvSpPr>
          <p:spPr bwMode="auto">
            <a:xfrm>
              <a:off x="1076488" y="3357087"/>
              <a:ext cx="10401094" cy="2802735"/>
            </a:xfrm>
            <a:prstGeom prst="roundRect">
              <a:avLst>
                <a:gd name="adj" fmla="val 4824"/>
              </a:avLst>
            </a:prstGeom>
            <a:solidFill>
              <a:srgbClr val="FFFFFF">
                <a:lumMod val="95000"/>
              </a:srgbClr>
            </a:solidFill>
            <a:ln w="38100" algn="ctr">
              <a:solidFill>
                <a:schemeClr val="accent2">
                  <a:lumMod val="40000"/>
                  <a:lumOff val="60000"/>
                </a:schemeClr>
              </a:solidFill>
              <a:round/>
              <a:headEnd/>
              <a:tailEnd/>
            </a:ln>
          </p:spPr>
          <p:txBody>
            <a:bodyPr wrap="none" anchor="ctr"/>
            <a:lstStyle/>
            <a:p>
              <a:pPr marL="0" marR="0" lvl="0" indent="0" defTabSz="914400" eaLnBrk="1" fontAlgn="t" latinLnBrk="0" hangingPunct="1">
                <a:lnSpc>
                  <a:spcPct val="150000"/>
                </a:lnSpc>
                <a:spcBef>
                  <a:spcPct val="0"/>
                </a:spcBef>
                <a:spcAft>
                  <a:spcPct val="0"/>
                </a:spcAft>
                <a:buClrTx/>
                <a:buSzTx/>
                <a:buFontTx/>
                <a:buNone/>
                <a:tabLst/>
                <a:defRPr/>
              </a:pPr>
              <a:endParaRPr lang="en-US" altLang="zh-CN" sz="1200" dirty="0">
                <a:latin typeface="Huawei Sans" panose="020C0503030203020204" pitchFamily="34" charset="0"/>
                <a:cs typeface="Huawei Sans" panose="020C0503030203020204" pitchFamily="34" charset="0"/>
                <a:sym typeface="+mn-lt"/>
              </a:endParaRPr>
            </a:p>
            <a:p>
              <a:pPr lvl="0" defTabSz="914400" fontAlgn="t">
                <a:lnSpc>
                  <a:spcPct val="150000"/>
                </a:lnSpc>
                <a:spcBef>
                  <a:spcPct val="0"/>
                </a:spcBef>
                <a:spcAft>
                  <a:spcPct val="0"/>
                </a:spcAft>
                <a:defRPr/>
              </a:pPr>
              <a:endParaRPr lang="en-US" altLang="zh-CN" sz="1200" dirty="0">
                <a:latin typeface="Huawei Sans" panose="020C0503030203020204" pitchFamily="34" charset="0"/>
                <a:cs typeface="Huawei Sans" panose="020C0503030203020204" pitchFamily="34" charset="0"/>
                <a:sym typeface="+mn-lt"/>
              </a:endParaRPr>
            </a:p>
            <a:p>
              <a:endParaRPr lang="zh-CN" altLang="en-US" sz="1200" dirty="0">
                <a:latin typeface="Huawei Sans" panose="020C0503030203020204" pitchFamily="34" charset="0"/>
                <a:cs typeface="Huawei Sans" panose="020C0503030203020204" pitchFamily="34" charset="0"/>
                <a:sym typeface="+mn-lt"/>
              </a:endParaRPr>
            </a:p>
            <a:p>
              <a:pPr marL="0" marR="0" lvl="0" indent="0" defTabSz="914400" eaLnBrk="1" fontAlgn="t" latinLnBrk="0" hangingPunct="1">
                <a:lnSpc>
                  <a:spcPct val="150000"/>
                </a:lnSpc>
                <a:spcBef>
                  <a:spcPct val="0"/>
                </a:spcBef>
                <a:spcAft>
                  <a:spcPct val="0"/>
                </a:spcAft>
                <a:buClrTx/>
                <a:buSzTx/>
                <a:buFontTx/>
                <a:buNone/>
                <a:tabLst/>
                <a:defRPr/>
              </a:pPr>
              <a:endParaRPr lang="en-US" altLang="zh-CN" sz="1200" dirty="0">
                <a:latin typeface="Huawei Sans" panose="020C0503030203020204" pitchFamily="34" charset="0"/>
                <a:cs typeface="Huawei Sans" panose="020C0503030203020204" pitchFamily="34" charset="0"/>
                <a:sym typeface="+mn-lt"/>
              </a:endParaRPr>
            </a:p>
          </p:txBody>
        </p:sp>
        <p:sp>
          <p:nvSpPr>
            <p:cNvPr id="6" name="AutoShape 4"/>
            <p:cNvSpPr>
              <a:spLocks noChangeArrowheads="1"/>
            </p:cNvSpPr>
            <p:nvPr/>
          </p:nvSpPr>
          <p:spPr bwMode="auto">
            <a:xfrm>
              <a:off x="1076488" y="3311513"/>
              <a:ext cx="10401094" cy="470315"/>
            </a:xfrm>
            <a:prstGeom prst="roundRect">
              <a:avLst>
                <a:gd name="adj" fmla="val 4824"/>
              </a:avLst>
            </a:prstGeom>
            <a:solidFill>
              <a:srgbClr val="8AB9B9">
                <a:lumMod val="20000"/>
                <a:lumOff val="80000"/>
              </a:srgbClr>
            </a:solidFill>
            <a:ln w="38100" algn="ctr">
              <a:solidFill>
                <a:schemeClr val="accent2">
                  <a:lumMod val="40000"/>
                  <a:lumOff val="60000"/>
                </a:schemeClr>
              </a:solidFill>
              <a:round/>
              <a:headEnd/>
              <a:tailEnd/>
            </a:ln>
          </p:spPr>
          <p:txBody>
            <a:bodyPr wrap="none" anchor="ctr"/>
            <a:lstStyle/>
            <a:p>
              <a:pPr lvl="0" defTabSz="914400" eaLnBrk="0" fontAlgn="t" hangingPunct="0">
                <a:spcBef>
                  <a:spcPct val="0"/>
                </a:spcBef>
                <a:spcAft>
                  <a:spcPct val="0"/>
                </a:spcAft>
              </a:pPr>
              <a:r>
                <a:rPr b="1" dirty="0">
                  <a:latin typeface="Huawei Sans" panose="020C0503030203020204" pitchFamily="34" charset="0"/>
                  <a:cs typeface="Huawei Sans" panose="020C0503030203020204" pitchFamily="34" charset="0"/>
                </a:rPr>
                <a:t>Using </a:t>
              </a:r>
              <a:r>
                <a:rPr b="1" dirty="0" err="1">
                  <a:latin typeface="Huawei Sans" panose="020C0503030203020204" pitchFamily="34" charset="0"/>
                  <a:cs typeface="Huawei Sans" panose="020C0503030203020204" pitchFamily="34" charset="0"/>
                </a:rPr>
                <a:t>DeviceManager</a:t>
              </a:r>
              <a:r>
                <a:rPr b="1" dirty="0">
                  <a:latin typeface="Huawei Sans" panose="020C0503030203020204" pitchFamily="34" charset="0"/>
                  <a:cs typeface="Huawei Sans" panose="020C0503030203020204" pitchFamily="34" charset="0"/>
                </a:rPr>
                <a:t> to manage licenses</a:t>
              </a:r>
              <a:endParaRPr kumimoji="0" lang="ko-KR" altLang="en-US" b="1" i="0" u="none" strike="noStrike" kern="0" cap="none" spc="0" normalizeH="0" noProof="0" dirty="0">
                <a:ln>
                  <a:noFill/>
                </a:ln>
                <a:solidFill>
                  <a:srgbClr val="990000"/>
                </a:solidFill>
                <a:effectLst/>
                <a:uLnTx/>
                <a:uFillTx/>
                <a:latin typeface="Huawei Sans" panose="020C0503030203020204" pitchFamily="34" charset="0"/>
                <a:cs typeface="Huawei Sans" panose="020C0503030203020204" pitchFamily="34" charset="0"/>
                <a:sym typeface="+mn-lt"/>
              </a:endParaRPr>
            </a:p>
          </p:txBody>
        </p:sp>
        <p:sp>
          <p:nvSpPr>
            <p:cNvPr id="7" name="矩形 6"/>
            <p:cNvSpPr/>
            <p:nvPr/>
          </p:nvSpPr>
          <p:spPr>
            <a:xfrm>
              <a:off x="1076488" y="3933826"/>
              <a:ext cx="10401094" cy="646331"/>
            </a:xfrm>
            <a:prstGeom prst="rect">
              <a:avLst/>
            </a:prstGeom>
          </p:spPr>
          <p:txBody>
            <a:bodyPr wrap="square">
              <a:spAutoFit/>
            </a:bodyPr>
            <a:lstStyle/>
            <a:p>
              <a:r>
                <a:rPr u="none" dirty="0">
                  <a:latin typeface="Huawei Sans" panose="020C0503030203020204" pitchFamily="34" charset="0"/>
                  <a:cs typeface="Huawei Sans" panose="020C0503030203020204" pitchFamily="34" charset="0"/>
                </a:rPr>
                <a:t>Depending on whether a license has been imported or activated, the license operation displayed in the </a:t>
              </a:r>
              <a:r>
                <a:rPr b="1" u="none" dirty="0">
                  <a:latin typeface="Huawei Sans" panose="020C0503030203020204" pitchFamily="34" charset="0"/>
                  <a:cs typeface="Huawei Sans" panose="020C0503030203020204" pitchFamily="34" charset="0"/>
                </a:rPr>
                <a:t>License Management </a:t>
              </a:r>
              <a:r>
                <a:rPr u="none" dirty="0">
                  <a:latin typeface="Huawei Sans" panose="020C0503030203020204" pitchFamily="34" charset="0"/>
                  <a:cs typeface="Huawei Sans" panose="020C0503030203020204" pitchFamily="34" charset="0"/>
                </a:rPr>
                <a:t>area can be </a:t>
              </a:r>
              <a:r>
                <a:rPr b="1" u="none" dirty="0">
                  <a:latin typeface="Huawei Sans" panose="020C0503030203020204" pitchFamily="34" charset="0"/>
                  <a:cs typeface="Huawei Sans" panose="020C0503030203020204" pitchFamily="34" charset="0"/>
                </a:rPr>
                <a:t>Import License</a:t>
              </a:r>
              <a:r>
                <a:rPr u="none" dirty="0">
                  <a:latin typeface="Huawei Sans" panose="020C0503030203020204" pitchFamily="34" charset="0"/>
                  <a:cs typeface="Huawei Sans" panose="020C0503030203020204" pitchFamily="34" charset="0"/>
                </a:rPr>
                <a:t>, </a:t>
              </a:r>
              <a:r>
                <a:rPr b="1" u="none" dirty="0">
                  <a:latin typeface="Huawei Sans" panose="020C0503030203020204" pitchFamily="34" charset="0"/>
                  <a:cs typeface="Huawei Sans" panose="020C0503030203020204" pitchFamily="34" charset="0"/>
                </a:rPr>
                <a:t>Activate License</a:t>
              </a:r>
              <a:r>
                <a:rPr u="none" dirty="0">
                  <a:latin typeface="Huawei Sans" panose="020C0503030203020204" pitchFamily="34" charset="0"/>
                  <a:cs typeface="Huawei Sans" panose="020C0503030203020204" pitchFamily="34" charset="0"/>
                </a:rPr>
                <a:t>, or </a:t>
              </a:r>
              <a:r>
                <a:rPr b="1" u="none" dirty="0">
                  <a:latin typeface="Huawei Sans" panose="020C0503030203020204" pitchFamily="34" charset="0"/>
                  <a:cs typeface="Huawei Sans" panose="020C0503030203020204" pitchFamily="34" charset="0"/>
                </a:rPr>
                <a:t>Update License</a:t>
              </a:r>
              <a:r>
                <a:rPr u="none" dirty="0">
                  <a:latin typeface="Huawei Sans" panose="020C0503030203020204" pitchFamily="34" charset="0"/>
                  <a:cs typeface="Huawei Sans" panose="020C0503030203020204" pitchFamily="34" charset="0"/>
                </a:rPr>
                <a:t>.</a:t>
              </a:r>
            </a:p>
          </p:txBody>
        </p:sp>
        <p:sp>
          <p:nvSpPr>
            <p:cNvPr id="8" name="矩形 7"/>
            <p:cNvSpPr/>
            <p:nvPr/>
          </p:nvSpPr>
          <p:spPr>
            <a:xfrm>
              <a:off x="1084996" y="4625731"/>
              <a:ext cx="10336941" cy="1291892"/>
            </a:xfrm>
            <a:prstGeom prst="rect">
              <a:avLst/>
            </a:prstGeom>
          </p:spPr>
          <p:txBody>
            <a:bodyPr wrap="square">
              <a:spAutoFit/>
            </a:bodyPr>
            <a:lstStyle/>
            <a:p>
              <a:pPr lvl="0" defTabSz="914400" fontAlgn="t">
                <a:lnSpc>
                  <a:spcPct val="150000"/>
                </a:lnSpc>
                <a:spcBef>
                  <a:spcPct val="0"/>
                </a:spcBef>
                <a:spcAft>
                  <a:spcPct val="0"/>
                </a:spcAft>
                <a:defRPr/>
              </a:pPr>
              <a:r>
                <a:rPr u="none" dirty="0">
                  <a:latin typeface="Huawei Sans" panose="020C0503030203020204" pitchFamily="34" charset="0"/>
                  <a:cs typeface="Huawei Sans" panose="020C0503030203020204" pitchFamily="34" charset="0"/>
                </a:rPr>
                <a:t>For an activated license file, </a:t>
              </a:r>
              <a:r>
                <a:rPr u="none" dirty="0" err="1">
                  <a:latin typeface="Huawei Sans" panose="020C0503030203020204" pitchFamily="34" charset="0"/>
                  <a:cs typeface="Huawei Sans" panose="020C0503030203020204" pitchFamily="34" charset="0"/>
                </a:rPr>
                <a:t>DeviceManager</a:t>
              </a:r>
              <a:r>
                <a:rPr u="none" dirty="0">
                  <a:latin typeface="Huawei Sans" panose="020C0503030203020204" pitchFamily="34" charset="0"/>
                  <a:cs typeface="Huawei Sans" panose="020C0503030203020204" pitchFamily="34" charset="0"/>
                </a:rPr>
                <a:t> provides two control modes:</a:t>
              </a:r>
            </a:p>
            <a:p>
              <a:pPr marL="285750" indent="-285750">
                <a:lnSpc>
                  <a:spcPct val="150000"/>
                </a:lnSpc>
                <a:buFont typeface="Arial" panose="020B0604020202020204" pitchFamily="34" charset="0"/>
                <a:buChar char="•"/>
              </a:pPr>
              <a:r>
                <a:rPr u="none" dirty="0">
                  <a:latin typeface="Huawei Sans" panose="020C0503030203020204" pitchFamily="34" charset="0"/>
                  <a:cs typeface="Huawei Sans" panose="020C0503030203020204" pitchFamily="34" charset="0"/>
                </a:rPr>
                <a:t>Running time-based control: displays the expiration time of the license.</a:t>
              </a:r>
              <a:endParaRPr lang="en-US" altLang="zh-CN" dirty="0">
                <a:latin typeface="Huawei Sans" panose="020C0503030203020204" pitchFamily="34" charset="0"/>
                <a:cs typeface="Huawei Sans" panose="020C0503030203020204" pitchFamily="34" charset="0"/>
                <a:sym typeface="+mn-lt"/>
              </a:endParaRPr>
            </a:p>
            <a:p>
              <a:pPr marL="285750" indent="-285750">
                <a:lnSpc>
                  <a:spcPct val="150000"/>
                </a:lnSpc>
                <a:buFont typeface="Arial" panose="020B0604020202020204" pitchFamily="34" charset="0"/>
                <a:buChar char="•"/>
              </a:pPr>
              <a:r>
                <a:rPr u="none" dirty="0">
                  <a:latin typeface="Huawei Sans" panose="020C0503030203020204" pitchFamily="34" charset="0"/>
                  <a:cs typeface="Huawei Sans" panose="020C0503030203020204" pitchFamily="34" charset="0"/>
                </a:rPr>
                <a:t>Capacity-based control: displays the used/total capacity of the license.</a:t>
              </a:r>
            </a:p>
          </p:txBody>
        </p:sp>
      </p:grpSp>
    </p:spTree>
    <p:extLst>
      <p:ext uri="{BB962C8B-B14F-4D97-AF65-F5344CB8AC3E}">
        <p14:creationId xmlns:p14="http://schemas.microsoft.com/office/powerpoint/2010/main" val="17047570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19916" y="2303227"/>
            <a:ext cx="8142135" cy="40551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sym typeface="+mn-lt"/>
            </a:endParaRPr>
          </a:p>
        </p:txBody>
      </p:sp>
      <p:sp>
        <p:nvSpPr>
          <p:cNvPr id="5" name="矩形 4"/>
          <p:cNvSpPr/>
          <p:nvPr/>
        </p:nvSpPr>
        <p:spPr>
          <a:xfrm>
            <a:off x="1319917" y="2353586"/>
            <a:ext cx="8142135" cy="40551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sym typeface="+mn-lt"/>
            </a:endParaRPr>
          </a:p>
        </p:txBody>
      </p:sp>
      <p:sp>
        <p:nvSpPr>
          <p:cNvPr id="2" name="标题 1"/>
          <p:cNvSpPr>
            <a:spLocks noGrp="1"/>
          </p:cNvSpPr>
          <p:nvPr>
            <p:ph type="title"/>
          </p:nvPr>
        </p:nvSpPr>
        <p:spPr/>
        <p:txBody>
          <a:bodyPr/>
          <a:lstStyle/>
          <a:p>
            <a:r>
              <a:rPr u="none" dirty="0">
                <a:latin typeface="+mj-ea"/>
                <a:ea typeface="+mj-ea"/>
                <a:cs typeface="Huawei Sans" panose="020C0503030203020204" pitchFamily="34" charset="0"/>
              </a:rPr>
              <a:t>Managing Device Licenses (2)</a:t>
            </a:r>
            <a:endParaRPr lang="zh-CN" altLang="en-US" dirty="0">
              <a:latin typeface="+mj-ea"/>
              <a:ea typeface="+mj-ea"/>
              <a:cs typeface="Huawei Sans" panose="020C0503030203020204" pitchFamily="34" charset="0"/>
              <a:sym typeface="+mn-lt"/>
            </a:endParaRPr>
          </a:p>
        </p:txBody>
      </p:sp>
      <p:sp>
        <p:nvSpPr>
          <p:cNvPr id="7" name="矩形 6"/>
          <p:cNvSpPr/>
          <p:nvPr/>
        </p:nvSpPr>
        <p:spPr>
          <a:xfrm>
            <a:off x="1702766" y="2353586"/>
            <a:ext cx="7655919" cy="3551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sym typeface="+mn-lt"/>
            </a:endParaRPr>
          </a:p>
        </p:txBody>
      </p:sp>
      <p:sp>
        <p:nvSpPr>
          <p:cNvPr id="3" name="AutoShape 4"/>
          <p:cNvSpPr>
            <a:spLocks noChangeArrowheads="1"/>
          </p:cNvSpPr>
          <p:nvPr/>
        </p:nvSpPr>
        <p:spPr bwMode="auto">
          <a:xfrm>
            <a:off x="1138029" y="1517789"/>
            <a:ext cx="9989363" cy="4682985"/>
          </a:xfrm>
          <a:prstGeom prst="roundRect">
            <a:avLst>
              <a:gd name="adj" fmla="val 4824"/>
            </a:avLst>
          </a:prstGeom>
          <a:solidFill>
            <a:srgbClr val="FFFFFF"/>
          </a:solidFill>
          <a:ln w="38100" algn="ctr">
            <a:solidFill>
              <a:schemeClr val="accent2">
                <a:lumMod val="40000"/>
                <a:lumOff val="60000"/>
              </a:schemeClr>
            </a:solidFill>
            <a:round/>
            <a:headEnd/>
            <a:tailEnd/>
          </a:ln>
        </p:spPr>
        <p:txBody>
          <a:bodyPr wrap="none" anchor="ctr"/>
          <a:lstStyle/>
          <a:p>
            <a:pPr algn="r"/>
            <a:endParaRPr lang="en-US" altLang="zh-CN" sz="1600" dirty="0">
              <a:latin typeface="Huawei Sans" panose="020C0503030203020204" pitchFamily="34" charset="0"/>
              <a:cs typeface="Huawei Sans" panose="020C0503030203020204" pitchFamily="34" charset="0"/>
              <a:sym typeface="+mn-lt"/>
            </a:endParaRPr>
          </a:p>
          <a:p>
            <a:pPr marL="285750" indent="-285750">
              <a:buFont typeface="Wingdings" panose="05000000000000000000" pitchFamily="2" charset="2"/>
              <a:buChar char="Ø"/>
            </a:pPr>
            <a:endParaRPr lang="en-US" altLang="zh-CN" sz="1600" dirty="0">
              <a:latin typeface="Huawei Sans" panose="020C0503030203020204" pitchFamily="34" charset="0"/>
              <a:cs typeface="Huawei Sans" panose="020C0503030203020204" pitchFamily="34" charset="0"/>
              <a:sym typeface="+mn-lt"/>
            </a:endParaRPr>
          </a:p>
          <a:p>
            <a:pPr marL="285750" indent="-285750">
              <a:buFont typeface="Wingdings" panose="05000000000000000000" pitchFamily="2" charset="2"/>
              <a:buChar char="Ø"/>
            </a:pPr>
            <a:endParaRPr lang="en-US" altLang="zh-CN" sz="1600" dirty="0">
              <a:latin typeface="Huawei Sans" panose="020C0503030203020204" pitchFamily="34" charset="0"/>
              <a:cs typeface="Huawei Sans" panose="020C0503030203020204" pitchFamily="34" charset="0"/>
              <a:sym typeface="+mn-lt"/>
            </a:endParaRPr>
          </a:p>
          <a:p>
            <a:pPr marL="285750" indent="-285750">
              <a:buFont typeface="Wingdings" panose="05000000000000000000" pitchFamily="2" charset="2"/>
              <a:buChar char="Ø"/>
            </a:pPr>
            <a:endParaRPr lang="en-US" altLang="zh-CN" sz="1600" dirty="0">
              <a:latin typeface="Huawei Sans" panose="020C0503030203020204" pitchFamily="34" charset="0"/>
              <a:cs typeface="Huawei Sans" panose="020C0503030203020204" pitchFamily="34" charset="0"/>
              <a:sym typeface="+mn-lt"/>
            </a:endParaRPr>
          </a:p>
          <a:p>
            <a:pPr marL="285750" indent="-285750">
              <a:buFont typeface="Wingdings" panose="05000000000000000000" pitchFamily="2" charset="2"/>
              <a:buChar char="Ø"/>
            </a:pPr>
            <a:endParaRPr lang="en-US" altLang="zh-CN" sz="1600" dirty="0">
              <a:latin typeface="Huawei Sans" panose="020C0503030203020204" pitchFamily="34" charset="0"/>
              <a:cs typeface="Huawei Sans" panose="020C0503030203020204" pitchFamily="34" charset="0"/>
              <a:sym typeface="+mn-lt"/>
            </a:endParaRPr>
          </a:p>
          <a:p>
            <a:pPr marL="285750" indent="-285750">
              <a:lnSpc>
                <a:spcPct val="150000"/>
              </a:lnSpc>
              <a:buFont typeface="Arial" panose="020B0604020202020204" pitchFamily="34" charset="0"/>
              <a:buChar char="•"/>
            </a:pPr>
            <a:r>
              <a:rPr sz="1600" u="none" dirty="0">
                <a:latin typeface="Huawei Sans" panose="020C0503030203020204" pitchFamily="34" charset="0"/>
                <a:cs typeface="Huawei Sans" panose="020C0503030203020204" pitchFamily="34" charset="0"/>
              </a:rPr>
              <a:t>The </a:t>
            </a:r>
            <a:r>
              <a:rPr sz="1600" b="1" u="none" dirty="0">
                <a:latin typeface="Huawei Sans" panose="020C0503030203020204" pitchFamily="34" charset="0"/>
                <a:cs typeface="Huawei Sans" panose="020C0503030203020204" pitchFamily="34" charset="0"/>
              </a:rPr>
              <a:t>export license</a:t>
            </a:r>
            <a:r>
              <a:rPr sz="1600" u="none" dirty="0">
                <a:latin typeface="Huawei Sans" panose="020C0503030203020204" pitchFamily="34" charset="0"/>
                <a:cs typeface="Huawei Sans" panose="020C0503030203020204" pitchFamily="34" charset="0"/>
              </a:rPr>
              <a:t> command is used to export a license file.</a:t>
            </a:r>
            <a:endParaRPr lang="en-US" altLang="zh-CN" sz="1600" dirty="0">
              <a:latin typeface="Huawei Sans" panose="020C0503030203020204" pitchFamily="34" charset="0"/>
              <a:cs typeface="Huawei Sans" panose="020C0503030203020204" pitchFamily="34" charset="0"/>
              <a:sym typeface="+mn-lt"/>
            </a:endParaRPr>
          </a:p>
          <a:p>
            <a:pPr>
              <a:lnSpc>
                <a:spcPct val="150000"/>
              </a:lnSpc>
            </a:pPr>
            <a:r>
              <a:rPr sz="1600" b="1" u="none" dirty="0">
                <a:latin typeface="Huawei Sans" panose="020C0503030203020204" pitchFamily="34" charset="0"/>
                <a:cs typeface="Huawei Sans" panose="020C0503030203020204" pitchFamily="34" charset="0"/>
              </a:rPr>
              <a:t>Example:</a:t>
            </a:r>
            <a:endParaRPr lang="en-US" altLang="zh-CN" sz="1600" b="1" dirty="0">
              <a:latin typeface="Huawei Sans" panose="020C0503030203020204" pitchFamily="34" charset="0"/>
              <a:cs typeface="Huawei Sans" panose="020C0503030203020204" pitchFamily="34" charset="0"/>
              <a:sym typeface="+mn-lt"/>
            </a:endParaRPr>
          </a:p>
          <a:p>
            <a:pPr>
              <a:lnSpc>
                <a:spcPct val="150000"/>
              </a:lnSpc>
            </a:pPr>
            <a:endParaRPr lang="fr-FR" altLang="zh-CN" sz="1600" dirty="0">
              <a:latin typeface="Huawei Sans" panose="020C0503030203020204" pitchFamily="34" charset="0"/>
              <a:cs typeface="Huawei Sans" panose="020C0503030203020204" pitchFamily="34" charset="0"/>
              <a:sym typeface="+mn-lt"/>
            </a:endParaRPr>
          </a:p>
          <a:p>
            <a:pPr marL="285750" indent="-285750">
              <a:lnSpc>
                <a:spcPct val="150000"/>
              </a:lnSpc>
              <a:buFont typeface="Arial" panose="020B0604020202020204" pitchFamily="34" charset="0"/>
              <a:buChar char="•"/>
            </a:pPr>
            <a:r>
              <a:rPr sz="1600" u="none" dirty="0">
                <a:latin typeface="Huawei Sans" panose="020C0503030203020204" pitchFamily="34" charset="0"/>
                <a:cs typeface="Huawei Sans" panose="020C0503030203020204" pitchFamily="34" charset="0"/>
              </a:rPr>
              <a:t>The </a:t>
            </a:r>
            <a:r>
              <a:rPr sz="1600" b="1" u="none" dirty="0">
                <a:latin typeface="Huawei Sans" panose="020C0503030203020204" pitchFamily="34" charset="0"/>
                <a:cs typeface="Huawei Sans" panose="020C0503030203020204" pitchFamily="34" charset="0"/>
              </a:rPr>
              <a:t>import license</a:t>
            </a:r>
            <a:r>
              <a:rPr sz="1600" u="none" dirty="0">
                <a:latin typeface="Huawei Sans" panose="020C0503030203020204" pitchFamily="34" charset="0"/>
                <a:cs typeface="Huawei Sans" panose="020C0503030203020204" pitchFamily="34" charset="0"/>
              </a:rPr>
              <a:t> command is used to import a license file.</a:t>
            </a:r>
            <a:endParaRPr lang="en-US" altLang="zh-CN" sz="1600" dirty="0">
              <a:latin typeface="Huawei Sans" panose="020C0503030203020204" pitchFamily="34" charset="0"/>
              <a:cs typeface="Huawei Sans" panose="020C0503030203020204" pitchFamily="34" charset="0"/>
              <a:sym typeface="+mn-lt"/>
            </a:endParaRPr>
          </a:p>
          <a:p>
            <a:pPr>
              <a:lnSpc>
                <a:spcPct val="150000"/>
              </a:lnSpc>
            </a:pPr>
            <a:r>
              <a:rPr sz="1600" b="1" u="none" dirty="0">
                <a:latin typeface="Huawei Sans" panose="020C0503030203020204" pitchFamily="34" charset="0"/>
                <a:cs typeface="Huawei Sans" panose="020C0503030203020204" pitchFamily="34" charset="0"/>
              </a:rPr>
              <a:t>Example:</a:t>
            </a:r>
            <a:endParaRPr lang="en-US" altLang="zh-CN" sz="1600" b="1" dirty="0">
              <a:latin typeface="Huawei Sans" panose="020C0503030203020204" pitchFamily="34" charset="0"/>
              <a:cs typeface="Huawei Sans" panose="020C0503030203020204" pitchFamily="34" charset="0"/>
              <a:sym typeface="+mn-lt"/>
            </a:endParaRPr>
          </a:p>
          <a:p>
            <a:pPr>
              <a:lnSpc>
                <a:spcPct val="150000"/>
              </a:lnSpc>
            </a:pPr>
            <a:endParaRPr lang="fr-FR" altLang="zh-CN" sz="1600" dirty="0">
              <a:latin typeface="Huawei Sans" panose="020C0503030203020204" pitchFamily="34" charset="0"/>
              <a:cs typeface="Huawei Sans" panose="020C0503030203020204" pitchFamily="34" charset="0"/>
              <a:sym typeface="+mn-lt"/>
            </a:endParaRPr>
          </a:p>
          <a:p>
            <a:pPr marL="285750" indent="-285750">
              <a:lnSpc>
                <a:spcPct val="150000"/>
              </a:lnSpc>
              <a:buFont typeface="Arial" panose="020B0604020202020204" pitchFamily="34" charset="0"/>
              <a:buChar char="•"/>
            </a:pPr>
            <a:r>
              <a:rPr sz="1600" u="none" dirty="0">
                <a:latin typeface="Huawei Sans" panose="020C0503030203020204" pitchFamily="34" charset="0"/>
                <a:cs typeface="Huawei Sans" panose="020C0503030203020204" pitchFamily="34" charset="0"/>
              </a:rPr>
              <a:t>The </a:t>
            </a:r>
            <a:r>
              <a:rPr sz="1600" b="1" u="none" dirty="0">
                <a:latin typeface="Huawei Sans" panose="020C0503030203020204" pitchFamily="34" charset="0"/>
                <a:cs typeface="Huawei Sans" panose="020C0503030203020204" pitchFamily="34" charset="0"/>
              </a:rPr>
              <a:t>show license</a:t>
            </a:r>
            <a:r>
              <a:rPr sz="1600" u="none" dirty="0">
                <a:latin typeface="Huawei Sans" panose="020C0503030203020204" pitchFamily="34" charset="0"/>
                <a:cs typeface="Huawei Sans" panose="020C0503030203020204" pitchFamily="34" charset="0"/>
              </a:rPr>
              <a:t> command is used to query the function configuration of the imported license</a:t>
            </a:r>
            <a:endParaRPr lang="en-US" altLang="zh-CN" sz="1600" u="none" dirty="0">
              <a:latin typeface="Huawei Sans" panose="020C0503030203020204" pitchFamily="34" charset="0"/>
              <a:cs typeface="Huawei Sans" panose="020C0503030203020204" pitchFamily="34" charset="0"/>
            </a:endParaRPr>
          </a:p>
          <a:p>
            <a:pPr>
              <a:lnSpc>
                <a:spcPct val="150000"/>
              </a:lnSpc>
            </a:pPr>
            <a:r>
              <a:rPr sz="1600" u="none" dirty="0">
                <a:latin typeface="Huawei Sans" panose="020C0503030203020204" pitchFamily="34" charset="0"/>
                <a:cs typeface="Huawei Sans" panose="020C0503030203020204" pitchFamily="34" charset="0"/>
              </a:rPr>
              <a:t> file in the system.</a:t>
            </a:r>
            <a:endParaRPr lang="en-US" altLang="zh-CN" sz="1600" dirty="0">
              <a:latin typeface="Huawei Sans" panose="020C0503030203020204" pitchFamily="34" charset="0"/>
              <a:cs typeface="Huawei Sans" panose="020C0503030203020204" pitchFamily="34" charset="0"/>
              <a:sym typeface="+mn-lt"/>
            </a:endParaRPr>
          </a:p>
          <a:p>
            <a:pPr>
              <a:lnSpc>
                <a:spcPct val="150000"/>
              </a:lnSpc>
            </a:pPr>
            <a:r>
              <a:rPr sz="1600" b="1" u="none" dirty="0">
                <a:latin typeface="Huawei Sans" panose="020C0503030203020204" pitchFamily="34" charset="0"/>
                <a:cs typeface="Huawei Sans" panose="020C0503030203020204" pitchFamily="34" charset="0"/>
              </a:rPr>
              <a:t>Example:</a:t>
            </a:r>
            <a:endParaRPr lang="en-US" altLang="zh-CN" sz="1600" b="1" dirty="0">
              <a:latin typeface="Huawei Sans" panose="020C0503030203020204" pitchFamily="34" charset="0"/>
              <a:cs typeface="Huawei Sans" panose="020C0503030203020204" pitchFamily="34" charset="0"/>
              <a:sym typeface="+mn-lt"/>
            </a:endParaRPr>
          </a:p>
          <a:p>
            <a:pPr>
              <a:lnSpc>
                <a:spcPct val="150000"/>
              </a:lnSpc>
            </a:pPr>
            <a:endParaRPr lang="en-US" altLang="zh-CN" sz="1600" dirty="0">
              <a:latin typeface="Huawei Sans" panose="020C0503030203020204" pitchFamily="34" charset="0"/>
              <a:cs typeface="Huawei Sans" panose="020C0503030203020204" pitchFamily="34" charset="0"/>
              <a:sym typeface="+mn-lt"/>
            </a:endParaRPr>
          </a:p>
          <a:p>
            <a:pPr marL="285750" indent="-285750">
              <a:lnSpc>
                <a:spcPct val="150000"/>
              </a:lnSpc>
              <a:buFont typeface="Arial" panose="020B0604020202020204" pitchFamily="34" charset="0"/>
              <a:buChar char="•"/>
            </a:pPr>
            <a:r>
              <a:rPr sz="1600" u="none" dirty="0">
                <a:latin typeface="Huawei Sans" panose="020C0503030203020204" pitchFamily="34" charset="0"/>
                <a:cs typeface="Huawei Sans" panose="020C0503030203020204" pitchFamily="34" charset="0"/>
              </a:rPr>
              <a:t>The </a:t>
            </a:r>
            <a:r>
              <a:rPr sz="1600" b="1" u="none" dirty="0">
                <a:latin typeface="Huawei Sans" panose="020C0503030203020204" pitchFamily="34" charset="0"/>
                <a:cs typeface="Huawei Sans" panose="020C0503030203020204" pitchFamily="34" charset="0"/>
              </a:rPr>
              <a:t>show </a:t>
            </a:r>
            <a:r>
              <a:rPr sz="1600" b="1" u="none" dirty="0" err="1">
                <a:latin typeface="Huawei Sans" panose="020C0503030203020204" pitchFamily="34" charset="0"/>
                <a:cs typeface="Huawei Sans" panose="020C0503030203020204" pitchFamily="34" charset="0"/>
              </a:rPr>
              <a:t>license_active</a:t>
            </a:r>
            <a:r>
              <a:rPr sz="1600" u="none" dirty="0">
                <a:latin typeface="Huawei Sans" panose="020C0503030203020204" pitchFamily="34" charset="0"/>
                <a:cs typeface="Huawei Sans" panose="020C0503030203020204" pitchFamily="34" charset="0"/>
              </a:rPr>
              <a:t> command is used to query information about active licenses.</a:t>
            </a:r>
          </a:p>
          <a:p>
            <a:pPr>
              <a:lnSpc>
                <a:spcPct val="150000"/>
              </a:lnSpc>
            </a:pPr>
            <a:r>
              <a:rPr sz="1600" b="1" u="none" dirty="0">
                <a:latin typeface="Huawei Sans" panose="020C0503030203020204" pitchFamily="34" charset="0"/>
                <a:cs typeface="Huawei Sans" panose="020C0503030203020204" pitchFamily="34" charset="0"/>
              </a:rPr>
              <a:t>Example:</a:t>
            </a:r>
            <a:endParaRPr lang="zh-CN" altLang="en-US" sz="1600" dirty="0">
              <a:latin typeface="Huawei Sans" panose="020C0503030203020204" pitchFamily="34" charset="0"/>
              <a:cs typeface="Huawei Sans" panose="020C0503030203020204" pitchFamily="34" charset="0"/>
              <a:sym typeface="+mn-lt"/>
            </a:endParaRPr>
          </a:p>
          <a:p>
            <a:endParaRPr lang="zh-CN" altLang="en-US" sz="1600" dirty="0">
              <a:latin typeface="Huawei Sans" panose="020C0503030203020204" pitchFamily="34" charset="0"/>
              <a:cs typeface="Huawei Sans" panose="020C0503030203020204" pitchFamily="34" charset="0"/>
              <a:sym typeface="+mn-lt"/>
            </a:endParaRPr>
          </a:p>
          <a:p>
            <a:endParaRPr lang="zh-CN" altLang="en-US" sz="1600" dirty="0">
              <a:latin typeface="Huawei Sans" panose="020C0503030203020204" pitchFamily="34" charset="0"/>
              <a:cs typeface="Huawei Sans" panose="020C0503030203020204" pitchFamily="34" charset="0"/>
              <a:sym typeface="+mn-lt"/>
            </a:endParaRPr>
          </a:p>
          <a:p>
            <a:endParaRPr lang="zh-CN" altLang="en-US" sz="1600" dirty="0">
              <a:latin typeface="Huawei Sans" panose="020C0503030203020204" pitchFamily="34" charset="0"/>
              <a:cs typeface="Huawei Sans" panose="020C0503030203020204" pitchFamily="34" charset="0"/>
              <a:sym typeface="+mn-lt"/>
            </a:endParaRPr>
          </a:p>
          <a:p>
            <a:endParaRPr lang="zh-CN" altLang="en-US" sz="1600" dirty="0">
              <a:latin typeface="Huawei Sans" panose="020C0503030203020204" pitchFamily="34" charset="0"/>
              <a:cs typeface="Huawei Sans" panose="020C0503030203020204" pitchFamily="34" charset="0"/>
              <a:sym typeface="+mn-lt"/>
            </a:endParaRPr>
          </a:p>
          <a:p>
            <a:endParaRPr lang="zh-CN" altLang="en-US" sz="1600" dirty="0">
              <a:latin typeface="Huawei Sans" panose="020C0503030203020204" pitchFamily="34" charset="0"/>
              <a:cs typeface="Huawei Sans" panose="020C0503030203020204" pitchFamily="34" charset="0"/>
              <a:sym typeface="+mn-lt"/>
            </a:endParaRPr>
          </a:p>
        </p:txBody>
      </p:sp>
      <p:sp>
        <p:nvSpPr>
          <p:cNvPr id="4" name="AutoShape 4"/>
          <p:cNvSpPr>
            <a:spLocks noChangeArrowheads="1"/>
          </p:cNvSpPr>
          <p:nvPr/>
        </p:nvSpPr>
        <p:spPr bwMode="auto">
          <a:xfrm>
            <a:off x="1138029" y="1057301"/>
            <a:ext cx="9989363" cy="460488"/>
          </a:xfrm>
          <a:prstGeom prst="roundRect">
            <a:avLst>
              <a:gd name="adj" fmla="val 4824"/>
            </a:avLst>
          </a:prstGeom>
          <a:solidFill>
            <a:srgbClr val="8AB9B9">
              <a:lumMod val="20000"/>
              <a:lumOff val="80000"/>
            </a:srgbClr>
          </a:solidFill>
          <a:ln w="38100" algn="ctr">
            <a:solidFill>
              <a:schemeClr val="accent2">
                <a:lumMod val="40000"/>
                <a:lumOff val="60000"/>
              </a:schemeClr>
            </a:solidFill>
            <a:round/>
            <a:headEnd/>
            <a:tailEnd/>
          </a:ln>
        </p:spPr>
        <p:txBody>
          <a:bodyPr wrap="none" anchor="ctr"/>
          <a:lstStyle/>
          <a:p>
            <a:pPr lvl="0" defTabSz="914400" eaLnBrk="0" fontAlgn="t" hangingPunct="0">
              <a:spcBef>
                <a:spcPct val="0"/>
              </a:spcBef>
              <a:spcAft>
                <a:spcPct val="0"/>
              </a:spcAft>
            </a:pPr>
            <a:r>
              <a:rPr b="1">
                <a:latin typeface="Huawei Sans" panose="020C0503030203020204" pitchFamily="34" charset="0"/>
                <a:cs typeface="Huawei Sans" panose="020C0503030203020204" pitchFamily="34" charset="0"/>
              </a:rPr>
              <a:t>Using CLI to manage licenses</a:t>
            </a:r>
            <a:endParaRPr kumimoji="0" lang="ko-KR" altLang="en-US" b="1" i="0" u="none" strike="noStrike" kern="0" cap="none" spc="0" normalizeH="0" noProof="0" dirty="0">
              <a:ln>
                <a:noFill/>
              </a:ln>
              <a:solidFill>
                <a:srgbClr val="990000"/>
              </a:solidFill>
              <a:effectLst/>
              <a:uLnTx/>
              <a:uFillTx/>
              <a:latin typeface="Huawei Sans" panose="020C0503030203020204" pitchFamily="34" charset="0"/>
              <a:cs typeface="Huawei Sans" panose="020C0503030203020204" pitchFamily="34" charset="0"/>
              <a:sym typeface="+mn-lt"/>
            </a:endParaRPr>
          </a:p>
        </p:txBody>
      </p:sp>
      <p:sp>
        <p:nvSpPr>
          <p:cNvPr id="8" name="文本框 7"/>
          <p:cNvSpPr txBox="1"/>
          <p:nvPr/>
        </p:nvSpPr>
        <p:spPr>
          <a:xfrm>
            <a:off x="2332789" y="4672697"/>
            <a:ext cx="1668587" cy="338554"/>
          </a:xfrm>
          <a:prstGeom prst="rect">
            <a:avLst/>
          </a:prstGeom>
          <a:solidFill>
            <a:schemeClr val="bg1">
              <a:lumMod val="85000"/>
            </a:schemeClr>
          </a:solidFill>
        </p:spPr>
        <p:txBody>
          <a:bodyPr wrap="square" rtlCol="0">
            <a:spAutoFit/>
          </a:bodyPr>
          <a:lstStyle/>
          <a:p>
            <a:r>
              <a:rPr sz="1600" u="none" dirty="0">
                <a:latin typeface="Huawei Sans" panose="020C0503030203020204" pitchFamily="34" charset="0"/>
                <a:cs typeface="Huawei Sans" panose="020C0503030203020204" pitchFamily="34" charset="0"/>
              </a:rPr>
              <a:t>show license</a:t>
            </a:r>
            <a:endParaRPr lang="zh-CN" altLang="en-US" sz="1600" dirty="0">
              <a:latin typeface="Huawei Sans" panose="020C0503030203020204" pitchFamily="34" charset="0"/>
              <a:cs typeface="Huawei Sans" panose="020C0503030203020204" pitchFamily="34" charset="0"/>
              <a:sym typeface="+mn-lt"/>
            </a:endParaRPr>
          </a:p>
        </p:txBody>
      </p:sp>
      <p:sp>
        <p:nvSpPr>
          <p:cNvPr id="9" name="文本框 8"/>
          <p:cNvSpPr txBox="1"/>
          <p:nvPr/>
        </p:nvSpPr>
        <p:spPr>
          <a:xfrm>
            <a:off x="2332789" y="2124177"/>
            <a:ext cx="7904782" cy="338554"/>
          </a:xfrm>
          <a:prstGeom prst="rect">
            <a:avLst/>
          </a:prstGeom>
          <a:solidFill>
            <a:schemeClr val="bg1">
              <a:lumMod val="85000"/>
            </a:schemeClr>
          </a:solidFill>
        </p:spPr>
        <p:txBody>
          <a:bodyPr wrap="square" rtlCol="0">
            <a:spAutoFit/>
          </a:bodyPr>
          <a:lstStyle/>
          <a:p>
            <a:r>
              <a:rPr sz="1600" u="none" dirty="0">
                <a:latin typeface="Huawei Sans" panose="020C0503030203020204" pitchFamily="34" charset="0"/>
                <a:cs typeface="Huawei Sans" panose="020C0503030203020204" pitchFamily="34" charset="0"/>
              </a:rPr>
              <a:t>export license </a:t>
            </a:r>
            <a:r>
              <a:rPr sz="1600" u="none" dirty="0" err="1">
                <a:latin typeface="Huawei Sans" panose="020C0503030203020204" pitchFamily="34" charset="0"/>
                <a:cs typeface="Huawei Sans" panose="020C0503030203020204" pitchFamily="34" charset="0"/>
              </a:rPr>
              <a:t>ip</a:t>
            </a:r>
            <a:r>
              <a:rPr sz="1600" u="none" dirty="0">
                <a:latin typeface="Huawei Sans" panose="020C0503030203020204" pitchFamily="34" charset="0"/>
                <a:cs typeface="Huawei Sans" panose="020C0503030203020204" pitchFamily="34" charset="0"/>
              </a:rPr>
              <a:t>=? user=? password=? </a:t>
            </a:r>
            <a:r>
              <a:rPr sz="1600" u="none" dirty="0" err="1">
                <a:latin typeface="Huawei Sans" panose="020C0503030203020204" pitchFamily="34" charset="0"/>
                <a:cs typeface="Huawei Sans" panose="020C0503030203020204" pitchFamily="34" charset="0"/>
              </a:rPr>
              <a:t>license_path</a:t>
            </a:r>
            <a:r>
              <a:rPr sz="1600" u="none" dirty="0">
                <a:latin typeface="Huawei Sans" panose="020C0503030203020204" pitchFamily="34" charset="0"/>
                <a:cs typeface="Huawei Sans" panose="020C0503030203020204" pitchFamily="34" charset="0"/>
              </a:rPr>
              <a:t>=? [ port=? ] [ protocol=? ]</a:t>
            </a:r>
          </a:p>
        </p:txBody>
      </p:sp>
      <p:sp>
        <p:nvSpPr>
          <p:cNvPr id="10" name="文本框 9"/>
          <p:cNvSpPr txBox="1"/>
          <p:nvPr/>
        </p:nvSpPr>
        <p:spPr>
          <a:xfrm>
            <a:off x="2332789" y="3221273"/>
            <a:ext cx="7904782" cy="338554"/>
          </a:xfrm>
          <a:prstGeom prst="rect">
            <a:avLst/>
          </a:prstGeom>
          <a:solidFill>
            <a:schemeClr val="bg1">
              <a:lumMod val="85000"/>
            </a:schemeClr>
          </a:solidFill>
        </p:spPr>
        <p:txBody>
          <a:bodyPr wrap="square" rtlCol="0">
            <a:spAutoFit/>
          </a:bodyPr>
          <a:lstStyle/>
          <a:p>
            <a:r>
              <a:rPr sz="1600" u="none" dirty="0">
                <a:latin typeface="Huawei Sans" panose="020C0503030203020204" pitchFamily="34" charset="0"/>
                <a:cs typeface="Huawei Sans" panose="020C0503030203020204" pitchFamily="34" charset="0"/>
              </a:rPr>
              <a:t>import license </a:t>
            </a:r>
            <a:r>
              <a:rPr sz="1600" u="none" dirty="0" err="1">
                <a:latin typeface="Huawei Sans" panose="020C0503030203020204" pitchFamily="34" charset="0"/>
                <a:cs typeface="Huawei Sans" panose="020C0503030203020204" pitchFamily="34" charset="0"/>
              </a:rPr>
              <a:t>ip</a:t>
            </a:r>
            <a:r>
              <a:rPr sz="1600" u="none" dirty="0">
                <a:latin typeface="Huawei Sans" panose="020C0503030203020204" pitchFamily="34" charset="0"/>
                <a:cs typeface="Huawei Sans" panose="020C0503030203020204" pitchFamily="34" charset="0"/>
              </a:rPr>
              <a:t>=? user=? password=? </a:t>
            </a:r>
            <a:r>
              <a:rPr sz="1600" u="none" dirty="0" err="1">
                <a:latin typeface="Huawei Sans" panose="020C0503030203020204" pitchFamily="34" charset="0"/>
                <a:cs typeface="Huawei Sans" panose="020C0503030203020204" pitchFamily="34" charset="0"/>
              </a:rPr>
              <a:t>license_path</a:t>
            </a:r>
            <a:r>
              <a:rPr sz="1600" u="none" dirty="0">
                <a:latin typeface="Huawei Sans" panose="020C0503030203020204" pitchFamily="34" charset="0"/>
                <a:cs typeface="Huawei Sans" panose="020C0503030203020204" pitchFamily="34" charset="0"/>
              </a:rPr>
              <a:t>=? [ port=? ] [ protocol=? ]</a:t>
            </a:r>
          </a:p>
        </p:txBody>
      </p:sp>
      <p:sp>
        <p:nvSpPr>
          <p:cNvPr id="11" name="文本框 10"/>
          <p:cNvSpPr txBox="1"/>
          <p:nvPr/>
        </p:nvSpPr>
        <p:spPr>
          <a:xfrm>
            <a:off x="2332789" y="5747091"/>
            <a:ext cx="2082055" cy="338554"/>
          </a:xfrm>
          <a:prstGeom prst="rect">
            <a:avLst/>
          </a:prstGeom>
          <a:solidFill>
            <a:schemeClr val="bg1">
              <a:lumMod val="85000"/>
            </a:schemeClr>
          </a:solidFill>
        </p:spPr>
        <p:txBody>
          <a:bodyPr wrap="square" rtlCol="0">
            <a:spAutoFit/>
          </a:bodyPr>
          <a:lstStyle/>
          <a:p>
            <a:r>
              <a:rPr sz="1600" u="none" dirty="0">
                <a:latin typeface="Huawei Sans" panose="020C0503030203020204" pitchFamily="34" charset="0"/>
                <a:cs typeface="Huawei Sans" panose="020C0503030203020204" pitchFamily="34" charset="0"/>
              </a:rPr>
              <a:t>show </a:t>
            </a:r>
            <a:r>
              <a:rPr sz="1600" u="none" dirty="0" err="1">
                <a:latin typeface="Huawei Sans" panose="020C0503030203020204" pitchFamily="34" charset="0"/>
                <a:cs typeface="Huawei Sans" panose="020C0503030203020204" pitchFamily="34" charset="0"/>
              </a:rPr>
              <a:t>license_active</a:t>
            </a:r>
            <a:endParaRPr lang="zh-CN" altLang="en-US" sz="1600" dirty="0">
              <a:latin typeface="Huawei Sans" panose="020C0503030203020204" pitchFamily="34" charset="0"/>
              <a:cs typeface="Huawei Sans" panose="020C0503030203020204" pitchFamily="34" charset="0"/>
              <a:sym typeface="+mn-lt"/>
            </a:endParaRPr>
          </a:p>
        </p:txBody>
      </p:sp>
    </p:spTree>
    <p:extLst>
      <p:ext uri="{BB962C8B-B14F-4D97-AF65-F5344CB8AC3E}">
        <p14:creationId xmlns:p14="http://schemas.microsoft.com/office/powerpoint/2010/main" val="17797676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u="none" dirty="0">
                <a:latin typeface="+mj-ea"/>
                <a:ea typeface="+mj-ea"/>
                <a:cs typeface="Huawei Sans" panose="020C0503030203020204" pitchFamily="34" charset="0"/>
              </a:rPr>
              <a:t>Obtaining the Current Version Information of the Device</a:t>
            </a:r>
          </a:p>
        </p:txBody>
      </p:sp>
      <p:sp>
        <p:nvSpPr>
          <p:cNvPr id="3" name="文本占位符 2"/>
          <p:cNvSpPr txBox="1">
            <a:spLocks/>
          </p:cNvSpPr>
          <p:nvPr/>
        </p:nvSpPr>
        <p:spPr>
          <a:xfrm>
            <a:off x="770606" y="2076279"/>
            <a:ext cx="4915112" cy="3689404"/>
          </a:xfrm>
          <a:prstGeom prst="rect">
            <a:avLst/>
          </a:prstGeom>
        </p:spPr>
        <p:txBody>
          <a:bodyPr/>
          <a:lst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baseline="0">
                <a:solidFill>
                  <a:schemeClr val="tx1"/>
                </a:solidFill>
                <a:latin typeface="Arial"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baseline="0">
                <a:solidFill>
                  <a:schemeClr val="tx1"/>
                </a:solidFill>
                <a:latin typeface="Arial"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baseline="0">
                <a:solidFill>
                  <a:schemeClr val="tx1"/>
                </a:solidFill>
                <a:latin typeface="Arial"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baseline="0">
                <a:solidFill>
                  <a:schemeClr val="tx1"/>
                </a:solidFill>
                <a:latin typeface="Arial"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baseline="0">
                <a:solidFill>
                  <a:schemeClr val="tx1"/>
                </a:solidFill>
                <a:latin typeface="Arial"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9pPr>
          </a:lstStyle>
          <a:p>
            <a:pPr>
              <a:lnSpc>
                <a:spcPct val="100000"/>
              </a:lnSpc>
            </a:pPr>
            <a:r>
              <a:rPr sz="1400" u="none" dirty="0">
                <a:latin typeface="Huawei Sans" panose="020C0503030203020204" pitchFamily="34" charset="0"/>
                <a:cs typeface="Huawei Sans" panose="020C0503030203020204" pitchFamily="34" charset="0"/>
              </a:rPr>
              <a:t>Obtain the current system version information on </a:t>
            </a:r>
            <a:r>
              <a:rPr sz="1400" u="none" dirty="0" err="1">
                <a:latin typeface="Huawei Sans" panose="020C0503030203020204" pitchFamily="34" charset="0"/>
                <a:cs typeface="Huawei Sans" panose="020C0503030203020204" pitchFamily="34" charset="0"/>
              </a:rPr>
              <a:t>DeviceManager</a:t>
            </a:r>
            <a:r>
              <a:rPr lang="en-US" altLang="zh-CN" sz="1400" u="none" dirty="0">
                <a:latin typeface="Huawei Sans" panose="020C0503030203020204" pitchFamily="34" charset="0"/>
                <a:cs typeface="Huawei Sans" panose="020C0503030203020204" pitchFamily="34" charset="0"/>
              </a:rPr>
              <a:t>.</a:t>
            </a:r>
            <a:endParaRPr lang="en-US" altLang="zh-CN" sz="1400" dirty="0">
              <a:latin typeface="Huawei Sans" panose="020C0503030203020204" pitchFamily="34" charset="0"/>
              <a:ea typeface="+mn-ea"/>
              <a:cs typeface="Huawei Sans" panose="020C0503030203020204" pitchFamily="34" charset="0"/>
              <a:sym typeface="+mn-lt"/>
            </a:endParaRPr>
          </a:p>
        </p:txBody>
      </p:sp>
      <p:pic>
        <p:nvPicPr>
          <p:cNvPr id="6" name="Picture 48" descr="light_shadow"/>
          <p:cNvPicPr>
            <a:picLocks noChangeAspect="1" noChangeArrowheads="1"/>
          </p:cNvPicPr>
          <p:nvPr/>
        </p:nvPicPr>
        <p:blipFill>
          <a:blip r:embed="rId3" cstate="email">
            <a:lum bright="-78000" contrast="-78000"/>
            <a:extLst>
              <a:ext uri="{28A0092B-C50C-407E-A947-70E740481C1C}">
                <a14:useLocalDpi xmlns:a14="http://schemas.microsoft.com/office/drawing/2010/main"/>
              </a:ext>
            </a:extLst>
          </a:blip>
          <a:srcRect/>
          <a:stretch>
            <a:fillRect/>
          </a:stretch>
        </p:blipFill>
        <p:spPr bwMode="gray">
          <a:xfrm>
            <a:off x="1379692" y="1841720"/>
            <a:ext cx="959259" cy="215175"/>
          </a:xfrm>
          <a:prstGeom prst="rect">
            <a:avLst/>
          </a:prstGeom>
          <a:noFill/>
          <a:ln w="9525">
            <a:noFill/>
            <a:miter lim="800000"/>
            <a:headEnd/>
            <a:tailEnd/>
          </a:ln>
        </p:spPr>
      </p:pic>
      <p:pic>
        <p:nvPicPr>
          <p:cNvPr id="7" name="Picture 49" descr="circuler_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gray">
          <a:xfrm>
            <a:off x="1109086" y="1060541"/>
            <a:ext cx="1325214" cy="918392"/>
          </a:xfrm>
          <a:prstGeom prst="rect">
            <a:avLst/>
          </a:prstGeom>
          <a:noFill/>
          <a:ln w="9525">
            <a:noFill/>
            <a:miter lim="800000"/>
            <a:headEnd/>
            <a:tailEnd/>
          </a:ln>
        </p:spPr>
      </p:pic>
      <p:sp>
        <p:nvSpPr>
          <p:cNvPr id="8" name="Oval 50"/>
          <p:cNvSpPr>
            <a:spLocks noChangeArrowheads="1"/>
          </p:cNvSpPr>
          <p:nvPr/>
        </p:nvSpPr>
        <p:spPr bwMode="gray">
          <a:xfrm>
            <a:off x="1110141" y="1060541"/>
            <a:ext cx="1316453" cy="921511"/>
          </a:xfrm>
          <a:prstGeom prst="ellipse">
            <a:avLst/>
          </a:prstGeom>
          <a:gradFill rotWithShape="1">
            <a:gsLst>
              <a:gs pos="0">
                <a:srgbClr val="004B66">
                  <a:alpha val="89999"/>
                </a:srgbClr>
              </a:gs>
              <a:gs pos="50000">
                <a:srgbClr val="6AC1FC">
                  <a:alpha val="55000"/>
                </a:srgbClr>
              </a:gs>
              <a:gs pos="100000">
                <a:srgbClr val="004B66">
                  <a:alpha val="89999"/>
                </a:srgbClr>
              </a:gs>
            </a:gsLst>
            <a:lin ang="5400000" scaled="1"/>
          </a:gradFill>
          <a:ln w="9525" algn="ctr">
            <a:noFill/>
            <a:round/>
            <a:headEnd/>
            <a:tailEnd/>
          </a:ln>
          <a:effectLst/>
        </p:spPr>
        <p:txBody>
          <a:bodyPr wrap="none" anchor="ctr"/>
          <a:lstStyle/>
          <a:p>
            <a:pPr>
              <a:defRPr/>
            </a:pPr>
            <a:endParaRPr lang="zh-CN" altLang="en-US">
              <a:latin typeface="Huawei Sans" panose="020C0503030203020204" pitchFamily="34" charset="0"/>
              <a:cs typeface="Huawei Sans" panose="020C0503030203020204" pitchFamily="34" charset="0"/>
              <a:sym typeface="+mn-lt"/>
            </a:endParaRPr>
          </a:p>
        </p:txBody>
      </p:sp>
      <p:sp>
        <p:nvSpPr>
          <p:cNvPr id="9" name="Freeform 51"/>
          <p:cNvSpPr>
            <a:spLocks/>
          </p:cNvSpPr>
          <p:nvPr/>
        </p:nvSpPr>
        <p:spPr bwMode="gray">
          <a:xfrm>
            <a:off x="1263519" y="1079252"/>
            <a:ext cx="1034981" cy="318864"/>
          </a:xfrm>
          <a:custGeom>
            <a:avLst/>
            <a:gdLst>
              <a:gd name="T0" fmla="*/ 931 w 1321"/>
              <a:gd name="T1" fmla="*/ 230 h 712"/>
              <a:gd name="T2" fmla="*/ 942 w 1321"/>
              <a:gd name="T3" fmla="*/ 254 h 712"/>
              <a:gd name="T4" fmla="*/ 945 w 1321"/>
              <a:gd name="T5" fmla="*/ 276 h 712"/>
              <a:gd name="T6" fmla="*/ 941 w 1321"/>
              <a:gd name="T7" fmla="*/ 296 h 712"/>
              <a:gd name="T8" fmla="*/ 929 w 1321"/>
              <a:gd name="T9" fmla="*/ 316 h 712"/>
              <a:gd name="T10" fmla="*/ 910 w 1321"/>
              <a:gd name="T11" fmla="*/ 333 h 712"/>
              <a:gd name="T12" fmla="*/ 886 w 1321"/>
              <a:gd name="T13" fmla="*/ 347 h 712"/>
              <a:gd name="T14" fmla="*/ 856 w 1321"/>
              <a:gd name="T15" fmla="*/ 361 h 712"/>
              <a:gd name="T16" fmla="*/ 821 w 1321"/>
              <a:gd name="T17" fmla="*/ 373 h 712"/>
              <a:gd name="T18" fmla="*/ 781 w 1321"/>
              <a:gd name="T19" fmla="*/ 383 h 712"/>
              <a:gd name="T20" fmla="*/ 738 w 1321"/>
              <a:gd name="T21" fmla="*/ 392 h 712"/>
              <a:gd name="T22" fmla="*/ 692 w 1321"/>
              <a:gd name="T23" fmla="*/ 399 h 712"/>
              <a:gd name="T24" fmla="*/ 641 w 1321"/>
              <a:gd name="T25" fmla="*/ 404 h 712"/>
              <a:gd name="T26" fmla="*/ 589 w 1321"/>
              <a:gd name="T27" fmla="*/ 408 h 712"/>
              <a:gd name="T28" fmla="*/ 569 w 1321"/>
              <a:gd name="T29" fmla="*/ 409 h 712"/>
              <a:gd name="T30" fmla="*/ 341 w 1321"/>
              <a:gd name="T31" fmla="*/ 409 h 712"/>
              <a:gd name="T32" fmla="*/ 338 w 1321"/>
              <a:gd name="T33" fmla="*/ 409 h 712"/>
              <a:gd name="T34" fmla="*/ 293 w 1321"/>
              <a:gd name="T35" fmla="*/ 407 h 712"/>
              <a:gd name="T36" fmla="*/ 249 w 1321"/>
              <a:gd name="T37" fmla="*/ 404 h 712"/>
              <a:gd name="T38" fmla="*/ 207 w 1321"/>
              <a:gd name="T39" fmla="*/ 400 h 712"/>
              <a:gd name="T40" fmla="*/ 168 w 1321"/>
              <a:gd name="T41" fmla="*/ 396 h 712"/>
              <a:gd name="T42" fmla="*/ 133 w 1321"/>
              <a:gd name="T43" fmla="*/ 389 h 712"/>
              <a:gd name="T44" fmla="*/ 101 w 1321"/>
              <a:gd name="T45" fmla="*/ 381 h 712"/>
              <a:gd name="T46" fmla="*/ 73 w 1321"/>
              <a:gd name="T47" fmla="*/ 372 h 712"/>
              <a:gd name="T48" fmla="*/ 48 w 1321"/>
              <a:gd name="T49" fmla="*/ 362 h 712"/>
              <a:gd name="T50" fmla="*/ 28 w 1321"/>
              <a:gd name="T51" fmla="*/ 349 h 712"/>
              <a:gd name="T52" fmla="*/ 13 w 1321"/>
              <a:gd name="T53" fmla="*/ 335 h 712"/>
              <a:gd name="T54" fmla="*/ 4 w 1321"/>
              <a:gd name="T55" fmla="*/ 318 h 712"/>
              <a:gd name="T56" fmla="*/ 0 w 1321"/>
              <a:gd name="T57" fmla="*/ 301 h 712"/>
              <a:gd name="T58" fmla="*/ 0 w 1321"/>
              <a:gd name="T59" fmla="*/ 299 h 712"/>
              <a:gd name="T60" fmla="*/ 3 w 1321"/>
              <a:gd name="T61" fmla="*/ 280 h 712"/>
              <a:gd name="T62" fmla="*/ 11 w 1321"/>
              <a:gd name="T63" fmla="*/ 256 h 712"/>
              <a:gd name="T64" fmla="*/ 36 w 1321"/>
              <a:gd name="T65" fmla="*/ 213 h 712"/>
              <a:gd name="T66" fmla="*/ 67 w 1321"/>
              <a:gd name="T67" fmla="*/ 172 h 712"/>
              <a:gd name="T68" fmla="*/ 105 w 1321"/>
              <a:gd name="T69" fmla="*/ 135 h 712"/>
              <a:gd name="T70" fmla="*/ 146 w 1321"/>
              <a:gd name="T71" fmla="*/ 101 h 712"/>
              <a:gd name="T72" fmla="*/ 193 w 1321"/>
              <a:gd name="T73" fmla="*/ 72 h 712"/>
              <a:gd name="T74" fmla="*/ 244 w 1321"/>
              <a:gd name="T75" fmla="*/ 47 h 712"/>
              <a:gd name="T76" fmla="*/ 297 w 1321"/>
              <a:gd name="T77" fmla="*/ 27 h 712"/>
              <a:gd name="T78" fmla="*/ 356 w 1321"/>
              <a:gd name="T79" fmla="*/ 12 h 712"/>
              <a:gd name="T80" fmla="*/ 416 w 1321"/>
              <a:gd name="T81" fmla="*/ 3 h 712"/>
              <a:gd name="T82" fmla="*/ 477 w 1321"/>
              <a:gd name="T83" fmla="*/ 0 h 712"/>
              <a:gd name="T84" fmla="*/ 477 w 1321"/>
              <a:gd name="T85" fmla="*/ 0 h 712"/>
              <a:gd name="T86" fmla="*/ 543 w 1321"/>
              <a:gd name="T87" fmla="*/ 3 h 712"/>
              <a:gd name="T88" fmla="*/ 606 w 1321"/>
              <a:gd name="T89" fmla="*/ 13 h 712"/>
              <a:gd name="T90" fmla="*/ 667 w 1321"/>
              <a:gd name="T91" fmla="*/ 30 h 712"/>
              <a:gd name="T92" fmla="*/ 723 w 1321"/>
              <a:gd name="T93" fmla="*/ 52 h 712"/>
              <a:gd name="T94" fmla="*/ 774 w 1321"/>
              <a:gd name="T95" fmla="*/ 79 h 712"/>
              <a:gd name="T96" fmla="*/ 822 w 1321"/>
              <a:gd name="T97" fmla="*/ 111 h 712"/>
              <a:gd name="T98" fmla="*/ 864 w 1321"/>
              <a:gd name="T99" fmla="*/ 147 h 712"/>
              <a:gd name="T100" fmla="*/ 900 w 1321"/>
              <a:gd name="T101" fmla="*/ 187 h 712"/>
              <a:gd name="T102" fmla="*/ 931 w 1321"/>
              <a:gd name="T103" fmla="*/ 230 h 712"/>
              <a:gd name="T104" fmla="*/ 931 w 1321"/>
              <a:gd name="T105" fmla="*/ 230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7CBFE0"/>
              </a:gs>
            </a:gsLst>
            <a:lin ang="5400000" scaled="1"/>
          </a:gradFill>
          <a:ln w="0">
            <a:noFill/>
            <a:round/>
            <a:headEnd/>
            <a:tailEnd/>
          </a:ln>
        </p:spPr>
        <p:txBody>
          <a:bodyPr/>
          <a:lstStyle/>
          <a:p>
            <a:endParaRPr lang="zh-CN" altLang="en-US">
              <a:latin typeface="Huawei Sans" panose="020C0503030203020204" pitchFamily="34" charset="0"/>
              <a:cs typeface="Huawei Sans" panose="020C0503030203020204" pitchFamily="34" charset="0"/>
              <a:sym typeface="+mn-lt"/>
            </a:endParaRPr>
          </a:p>
        </p:txBody>
      </p:sp>
      <p:cxnSp>
        <p:nvCxnSpPr>
          <p:cNvPr id="10" name="直接连接符 9"/>
          <p:cNvCxnSpPr>
            <a:cxnSpLocks/>
            <a:stCxn id="8" idx="6"/>
            <a:endCxn id="12" idx="1"/>
          </p:cNvCxnSpPr>
          <p:nvPr/>
        </p:nvCxnSpPr>
        <p:spPr>
          <a:xfrm>
            <a:off x="2426594" y="1521297"/>
            <a:ext cx="553397" cy="51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4" descr="F:\2012项目\美化图标\平面\0421png\43\未标题-1.png"/>
          <p:cNvPicPr>
            <a:picLocks noChangeAspect="1" noChangeArrowheads="1"/>
          </p:cNvPicPr>
          <p:nvPr/>
        </p:nvPicPr>
        <p:blipFill>
          <a:blip r:embed="rId5" cstate="print">
            <a:duotone>
              <a:srgbClr val="E2FFCA">
                <a:shade val="45000"/>
                <a:satMod val="135000"/>
              </a:srgbClr>
              <a:prstClr val="white"/>
            </a:duotone>
          </a:blip>
          <a:srcRect/>
          <a:stretch>
            <a:fillRect/>
          </a:stretch>
        </p:blipFill>
        <p:spPr bwMode="auto">
          <a:xfrm>
            <a:off x="3846332" y="1230397"/>
            <a:ext cx="7082149" cy="549159"/>
          </a:xfrm>
          <a:prstGeom prst="rect">
            <a:avLst/>
          </a:prstGeom>
          <a:noFill/>
          <a:ln w="9525">
            <a:noFill/>
            <a:miter lim="800000"/>
            <a:headEnd/>
            <a:tailEnd/>
          </a:ln>
        </p:spPr>
      </p:pic>
      <p:sp>
        <p:nvSpPr>
          <p:cNvPr id="12" name="五边形 11"/>
          <p:cNvSpPr/>
          <p:nvPr/>
        </p:nvSpPr>
        <p:spPr bwMode="auto">
          <a:xfrm>
            <a:off x="2979991" y="1329758"/>
            <a:ext cx="1154837" cy="393315"/>
          </a:xfrm>
          <a:prstGeom prst="homePlate">
            <a:avLst>
              <a:gd name="adj" fmla="val 22181"/>
            </a:avLst>
          </a:prstGeom>
          <a:solidFill>
            <a:schemeClr val="accent2">
              <a:lumMod val="20000"/>
              <a:lumOff val="80000"/>
            </a:schemeClr>
          </a:solidFill>
          <a:ln>
            <a:no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7" tIns="45719" rIns="91437" bIns="45719" numCol="1" rtlCol="0" anchor="t" anchorCtr="0" compatLnSpc="1">
            <a:prstTxWarp prst="textNoShape">
              <a:avLst/>
            </a:prstTxWarp>
          </a:bodyPr>
          <a:lstStyle/>
          <a:p>
            <a:pPr marL="0" marR="0" lvl="0" indent="0" defTabSz="914339" eaLnBrk="1" fontAlgn="base" latinLnBrk="0" hangingPunct="1">
              <a:lnSpc>
                <a:spcPct val="100000"/>
              </a:lnSpc>
              <a:spcBef>
                <a:spcPct val="0"/>
              </a:spcBef>
              <a:spcAft>
                <a:spcPct val="0"/>
              </a:spcAft>
              <a:buClr>
                <a:srgbClr val="CC9900"/>
              </a:buClr>
              <a:buSzTx/>
              <a:buFont typeface="Wingdings" pitchFamily="2" charset="2"/>
              <a:buChar char="n"/>
              <a:tabLst/>
              <a:defRPr/>
            </a:pPr>
            <a:endParaRPr kumimoji="0" lang="zh-CN" altLang="en-US" sz="1350" b="1" i="0" u="none" strike="noStrike" kern="0" cap="none" spc="0" normalizeH="0" noProof="0">
              <a:ln>
                <a:noFill/>
              </a:ln>
              <a:solidFill>
                <a:prstClr val="black"/>
              </a:solidFill>
              <a:effectLst/>
              <a:uLnTx/>
              <a:uFillTx/>
              <a:latin typeface="Huawei Sans" panose="020C0503030203020204" pitchFamily="34" charset="0"/>
              <a:cs typeface="Huawei Sans" panose="020C0503030203020204" pitchFamily="34" charset="0"/>
              <a:sym typeface="+mn-lt"/>
            </a:endParaRPr>
          </a:p>
        </p:txBody>
      </p:sp>
      <p:sp>
        <p:nvSpPr>
          <p:cNvPr id="13" name="Rectangle 5"/>
          <p:cNvSpPr>
            <a:spLocks noChangeArrowheads="1"/>
          </p:cNvSpPr>
          <p:nvPr/>
        </p:nvSpPr>
        <p:spPr bwMode="gray">
          <a:xfrm>
            <a:off x="2933127" y="1317378"/>
            <a:ext cx="1248563" cy="369332"/>
          </a:xfrm>
          <a:prstGeom prst="rect">
            <a:avLst/>
          </a:prstGeom>
          <a:noFill/>
          <a:ln w="9525">
            <a:noFill/>
            <a:miter lim="800000"/>
            <a:headEnd/>
            <a:tailEnd/>
          </a:ln>
        </p:spPr>
        <p:txBody>
          <a:bodyPr wrap="square">
            <a:spAutoFit/>
          </a:bodyPr>
          <a:lstStyle/>
          <a:p>
            <a:pPr algn="ctr"/>
            <a:r>
              <a:rPr u="none">
                <a:solidFill>
                  <a:srgbClr val="080808"/>
                </a:solidFill>
                <a:latin typeface="Huawei Sans" panose="020C0503030203020204" pitchFamily="34" charset="0"/>
                <a:cs typeface="Huawei Sans" panose="020C0503030203020204" pitchFamily="34" charset="0"/>
              </a:rPr>
              <a:t>Function</a:t>
            </a:r>
            <a:endParaRPr lang="en-US" altLang="zh-CN" dirty="0">
              <a:solidFill>
                <a:srgbClr val="080808"/>
              </a:solidFill>
              <a:latin typeface="Huawei Sans" panose="020C0503030203020204" pitchFamily="34" charset="0"/>
              <a:cs typeface="Huawei Sans" panose="020C0503030203020204" pitchFamily="34" charset="0"/>
              <a:sym typeface="+mn-lt"/>
            </a:endParaRPr>
          </a:p>
        </p:txBody>
      </p:sp>
      <p:sp>
        <p:nvSpPr>
          <p:cNvPr id="14" name="矩形 13"/>
          <p:cNvSpPr/>
          <p:nvPr/>
        </p:nvSpPr>
        <p:spPr>
          <a:xfrm>
            <a:off x="4295787" y="1241610"/>
            <a:ext cx="5795421" cy="523220"/>
          </a:xfrm>
          <a:prstGeom prst="rect">
            <a:avLst/>
          </a:prstGeom>
        </p:spPr>
        <p:txBody>
          <a:bodyPr wrap="square">
            <a:spAutoFit/>
          </a:bodyPr>
          <a:lstStyle/>
          <a:p>
            <a:r>
              <a:rPr sz="1400" u="none" dirty="0">
                <a:latin typeface="Huawei Sans" panose="020C0503030203020204" pitchFamily="34" charset="0"/>
                <a:cs typeface="Huawei Sans" panose="020C0503030203020204" pitchFamily="34" charset="0"/>
              </a:rPr>
              <a:t>The matching software version can be accurately determined based on the system version.</a:t>
            </a:r>
          </a:p>
        </p:txBody>
      </p:sp>
      <p:sp>
        <p:nvSpPr>
          <p:cNvPr id="15" name="矩形 14"/>
          <p:cNvSpPr/>
          <p:nvPr/>
        </p:nvSpPr>
        <p:spPr>
          <a:xfrm>
            <a:off x="959698" y="1143059"/>
            <a:ext cx="1625953" cy="646331"/>
          </a:xfrm>
          <a:prstGeom prst="rect">
            <a:avLst/>
          </a:prstGeom>
        </p:spPr>
        <p:txBody>
          <a:bodyPr wrap="square">
            <a:spAutoFit/>
          </a:bodyPr>
          <a:lstStyle/>
          <a:p>
            <a:pPr algn="ctr"/>
            <a:r>
              <a:rPr b="1" dirty="0">
                <a:latin typeface="Huawei Sans" panose="020C0503030203020204" pitchFamily="34" charset="0"/>
                <a:cs typeface="Huawei Sans" panose="020C0503030203020204" pitchFamily="34" charset="0"/>
              </a:rPr>
              <a:t>Version information</a:t>
            </a:r>
          </a:p>
        </p:txBody>
      </p:sp>
      <p:sp>
        <p:nvSpPr>
          <p:cNvPr id="17" name="矩形 16"/>
          <p:cNvSpPr/>
          <p:nvPr/>
        </p:nvSpPr>
        <p:spPr>
          <a:xfrm>
            <a:off x="5876373" y="2072633"/>
            <a:ext cx="5620468" cy="1133644"/>
          </a:xfrm>
          <a:prstGeom prst="rect">
            <a:avLst/>
          </a:prstGeom>
        </p:spPr>
        <p:txBody>
          <a:bodyPr wrap="square">
            <a:spAutoFit/>
          </a:bodyPr>
          <a:lstStyle/>
          <a:p>
            <a:pPr marL="302279" lvl="1" indent="-302279" algn="just" defTabSz="914034" fontAlgn="ctr">
              <a:spcBef>
                <a:spcPts val="792"/>
              </a:spcBef>
              <a:buSzPct val="50000"/>
              <a:buFont typeface="Wingdings" panose="05000000000000000000" pitchFamily="2" charset="2"/>
              <a:buChar char="l"/>
            </a:pPr>
            <a:r>
              <a:rPr sz="1400" u="none" dirty="0">
                <a:latin typeface="Huawei Sans" panose="020C0503030203020204" pitchFamily="34" charset="0"/>
                <a:cs typeface="Huawei Sans" panose="020C0503030203020204" pitchFamily="34" charset="0"/>
              </a:rPr>
              <a:t>Log in to the CLI as a super administrator.</a:t>
            </a:r>
          </a:p>
          <a:p>
            <a:pPr marL="654938" lvl="1" indent="-251899" defTabSz="914034" fontAlgn="ctr">
              <a:spcBef>
                <a:spcPts val="720"/>
              </a:spcBef>
              <a:buSzPct val="50000"/>
              <a:buFont typeface="Wingdings" panose="05000000000000000000" pitchFamily="2" charset="2"/>
              <a:buChar char="p"/>
            </a:pPr>
            <a:r>
              <a:rPr sz="1400" u="none" dirty="0">
                <a:latin typeface="Huawei Sans" panose="020C0503030203020204" pitchFamily="34" charset="0"/>
                <a:cs typeface="Huawei Sans" panose="020C0503030203020204" pitchFamily="34" charset="0"/>
              </a:rPr>
              <a:t>Run the </a:t>
            </a:r>
            <a:r>
              <a:rPr sz="1400" b="1" u="none" dirty="0">
                <a:latin typeface="Huawei Sans" panose="020C0503030203020204" pitchFamily="34" charset="0"/>
                <a:cs typeface="Huawei Sans" panose="020C0503030203020204" pitchFamily="34" charset="0"/>
              </a:rPr>
              <a:t>show system general</a:t>
            </a:r>
            <a:r>
              <a:rPr sz="1400" u="none" dirty="0">
                <a:latin typeface="Huawei Sans" panose="020C0503030203020204" pitchFamily="34" charset="0"/>
                <a:cs typeface="Huawei Sans" panose="020C0503030203020204" pitchFamily="34" charset="0"/>
              </a:rPr>
              <a:t> command.</a:t>
            </a:r>
            <a:endParaRPr lang="en-US" altLang="zh-CN" sz="1400" dirty="0">
              <a:latin typeface="Huawei Sans" panose="020C0503030203020204" pitchFamily="34" charset="0"/>
              <a:cs typeface="Huawei Sans" panose="020C0503030203020204" pitchFamily="34" charset="0"/>
              <a:sym typeface="+mn-lt"/>
            </a:endParaRPr>
          </a:p>
          <a:p>
            <a:pPr marL="654938" lvl="1" indent="-251899" defTabSz="914034" fontAlgn="ctr">
              <a:spcBef>
                <a:spcPts val="720"/>
              </a:spcBef>
              <a:buSzPct val="50000"/>
              <a:buFont typeface="Wingdings" panose="05000000000000000000" pitchFamily="2" charset="2"/>
              <a:buChar char="p"/>
            </a:pPr>
            <a:r>
              <a:rPr sz="1400" b="1" u="none" dirty="0">
                <a:latin typeface="Huawei Sans" panose="020C0503030203020204" pitchFamily="34" charset="0"/>
                <a:cs typeface="Huawei Sans" panose="020C0503030203020204" pitchFamily="34" charset="0"/>
              </a:rPr>
              <a:t>Product Version</a:t>
            </a:r>
            <a:r>
              <a:rPr sz="1400" u="none" dirty="0">
                <a:latin typeface="Huawei Sans" panose="020C0503030203020204" pitchFamily="34" charset="0"/>
                <a:cs typeface="Huawei Sans" panose="020C0503030203020204" pitchFamily="34" charset="0"/>
              </a:rPr>
              <a:t> indicates the version of the current storage system.</a:t>
            </a:r>
            <a:endParaRPr lang="en-US" altLang="zh-CN" sz="1400" dirty="0">
              <a:latin typeface="Huawei Sans" panose="020C0503030203020204" pitchFamily="34" charset="0"/>
              <a:cs typeface="Huawei Sans" panose="020C0503030203020204" pitchFamily="34" charset="0"/>
              <a:sym typeface="+mn-lt"/>
            </a:endParaRPr>
          </a:p>
        </p:txBody>
      </p:sp>
      <p:cxnSp>
        <p:nvCxnSpPr>
          <p:cNvPr id="18" name="直接连接符 17"/>
          <p:cNvCxnSpPr/>
          <p:nvPr/>
        </p:nvCxnSpPr>
        <p:spPr>
          <a:xfrm>
            <a:off x="5600700" y="2088509"/>
            <a:ext cx="0" cy="4110701"/>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19" name="图片 18">
            <a:extLst>
              <a:ext uri="{FF2B5EF4-FFF2-40B4-BE49-F238E27FC236}">
                <a16:creationId xmlns:a16="http://schemas.microsoft.com/office/drawing/2014/main" id="{5E6F156C-D7DC-4E5D-8A4B-90563150E190}"/>
              </a:ext>
            </a:extLst>
          </p:cNvPr>
          <p:cNvPicPr>
            <a:picLocks noChangeAspect="1"/>
          </p:cNvPicPr>
          <p:nvPr/>
        </p:nvPicPr>
        <p:blipFill>
          <a:blip r:embed="rId6"/>
          <a:stretch>
            <a:fillRect/>
          </a:stretch>
        </p:blipFill>
        <p:spPr>
          <a:xfrm>
            <a:off x="6275099" y="3313734"/>
            <a:ext cx="4696345" cy="2913884"/>
          </a:xfrm>
          <a:prstGeom prst="rect">
            <a:avLst/>
          </a:prstGeom>
        </p:spPr>
      </p:pic>
      <p:pic>
        <p:nvPicPr>
          <p:cNvPr id="4" name="图片 3">
            <a:extLst>
              <a:ext uri="{FF2B5EF4-FFF2-40B4-BE49-F238E27FC236}">
                <a16:creationId xmlns:a16="http://schemas.microsoft.com/office/drawing/2014/main" id="{1802F5BF-5856-4E80-8C10-19BC7E83470B}"/>
              </a:ext>
            </a:extLst>
          </p:cNvPr>
          <p:cNvPicPr>
            <a:picLocks noChangeAspect="1"/>
          </p:cNvPicPr>
          <p:nvPr/>
        </p:nvPicPr>
        <p:blipFill>
          <a:blip r:embed="rId7"/>
          <a:stretch>
            <a:fillRect/>
          </a:stretch>
        </p:blipFill>
        <p:spPr>
          <a:xfrm>
            <a:off x="1388360" y="2891888"/>
            <a:ext cx="3829050" cy="2933700"/>
          </a:xfrm>
          <a:prstGeom prst="rect">
            <a:avLst/>
          </a:prstGeom>
        </p:spPr>
      </p:pic>
    </p:spTree>
    <p:extLst>
      <p:ext uri="{BB962C8B-B14F-4D97-AF65-F5344CB8AC3E}">
        <p14:creationId xmlns:p14="http://schemas.microsoft.com/office/powerpoint/2010/main" val="2697124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u="none" dirty="0"/>
              <a:t>Upon completion of this course, you will be able to know:</a:t>
            </a:r>
            <a:endParaRPr lang="en-US" altLang="zh-CN" dirty="0">
              <a:latin typeface="Arial"/>
              <a:ea typeface="+mn-ea"/>
              <a:cs typeface="+mn-ea"/>
              <a:sym typeface="+mn-lt"/>
            </a:endParaRPr>
          </a:p>
          <a:p>
            <a:pPr lvl="1"/>
            <a:r>
              <a:rPr u="none" dirty="0" err="1"/>
              <a:t>DeviceManager</a:t>
            </a:r>
            <a:r>
              <a:rPr u="none" dirty="0"/>
              <a:t>, CLI, and </a:t>
            </a:r>
            <a:r>
              <a:rPr u="none" dirty="0" err="1"/>
              <a:t>UltraPath</a:t>
            </a:r>
            <a:r>
              <a:rPr u="none" dirty="0"/>
              <a:t> storage system management tools</a:t>
            </a:r>
          </a:p>
          <a:p>
            <a:pPr lvl="1"/>
            <a:r>
              <a:rPr u="none" dirty="0"/>
              <a:t>Basic management operations of the storage system</a:t>
            </a:r>
          </a:p>
          <a:p>
            <a:endParaRPr lang="zh-CN" altLang="en-US" dirty="0">
              <a:latin typeface="Arial"/>
              <a:ea typeface="+mn-ea"/>
              <a:cs typeface="+mn-ea"/>
              <a:sym typeface="+mn-lt"/>
            </a:endParaRPr>
          </a:p>
        </p:txBody>
      </p:sp>
    </p:spTree>
    <p:extLst>
      <p:ext uri="{BB962C8B-B14F-4D97-AF65-F5344CB8AC3E}">
        <p14:creationId xmlns:p14="http://schemas.microsoft.com/office/powerpoint/2010/main" val="14051844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u="none" dirty="0">
                <a:latin typeface="+mj-ea"/>
                <a:ea typeface="+mj-ea"/>
                <a:cs typeface="Huawei Sans" panose="020C0503030203020204" pitchFamily="34" charset="0"/>
              </a:rPr>
              <a:t>Obtaining the Device ESN</a:t>
            </a:r>
            <a:endParaRPr lang="zh-CN" altLang="en-US" dirty="0">
              <a:latin typeface="+mj-ea"/>
              <a:ea typeface="+mj-ea"/>
              <a:cs typeface="Huawei Sans" panose="020C0503030203020204" pitchFamily="34" charset="0"/>
              <a:sym typeface="+mn-lt"/>
            </a:endParaRPr>
          </a:p>
        </p:txBody>
      </p:sp>
      <p:grpSp>
        <p:nvGrpSpPr>
          <p:cNvPr id="31" name="组合 30"/>
          <p:cNvGrpSpPr/>
          <p:nvPr/>
        </p:nvGrpSpPr>
        <p:grpSpPr>
          <a:xfrm>
            <a:off x="3645" y="1202796"/>
            <a:ext cx="10969150" cy="5088234"/>
            <a:chOff x="3645" y="1202796"/>
            <a:chExt cx="10969150" cy="5088234"/>
          </a:xfrm>
        </p:grpSpPr>
        <p:pic>
          <p:nvPicPr>
            <p:cNvPr id="4" name="Picture 4" descr="F:\2012项目\美化图标\平面\0421png\43\未标题-1.png"/>
            <p:cNvPicPr>
              <a:picLocks noChangeAspect="1" noChangeArrowheads="1"/>
            </p:cNvPicPr>
            <p:nvPr/>
          </p:nvPicPr>
          <p:blipFill>
            <a:blip r:embed="rId3" cstate="print">
              <a:duotone>
                <a:srgbClr val="E2FFCA">
                  <a:shade val="45000"/>
                  <a:satMod val="135000"/>
                </a:srgbClr>
                <a:prstClr val="white"/>
              </a:duotone>
            </a:blip>
            <a:srcRect/>
            <a:stretch>
              <a:fillRect/>
            </a:stretch>
          </p:blipFill>
          <p:spPr bwMode="auto">
            <a:xfrm>
              <a:off x="3870372" y="1202796"/>
              <a:ext cx="6336968" cy="517939"/>
            </a:xfrm>
            <a:prstGeom prst="rect">
              <a:avLst/>
            </a:prstGeom>
            <a:noFill/>
            <a:ln w="9525">
              <a:noFill/>
              <a:miter lim="800000"/>
              <a:headEnd/>
              <a:tailEnd/>
            </a:ln>
          </p:spPr>
        </p:pic>
        <p:sp>
          <p:nvSpPr>
            <p:cNvPr id="5" name="五边形 4"/>
            <p:cNvSpPr/>
            <p:nvPr/>
          </p:nvSpPr>
          <p:spPr bwMode="auto">
            <a:xfrm>
              <a:off x="3091057" y="1212633"/>
              <a:ext cx="1033326" cy="406195"/>
            </a:xfrm>
            <a:prstGeom prst="homePlate">
              <a:avLst>
                <a:gd name="adj" fmla="val 22181"/>
              </a:avLst>
            </a:prstGeom>
            <a:solidFill>
              <a:schemeClr val="bg1">
                <a:lumMod val="85000"/>
              </a:schemeClr>
            </a:solidFill>
            <a:ln>
              <a:no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7" tIns="45719" rIns="91437" bIns="45719" numCol="1" rtlCol="0" anchor="t" anchorCtr="0" compatLnSpc="1">
              <a:prstTxWarp prst="textNoShape">
                <a:avLst/>
              </a:prstTxWarp>
            </a:bodyPr>
            <a:lstStyle/>
            <a:p>
              <a:pPr marL="0" marR="0" lvl="0" indent="0" defTabSz="914339" eaLnBrk="1" fontAlgn="base" latinLnBrk="0" hangingPunct="1">
                <a:lnSpc>
                  <a:spcPct val="100000"/>
                </a:lnSpc>
                <a:spcBef>
                  <a:spcPct val="0"/>
                </a:spcBef>
                <a:spcAft>
                  <a:spcPct val="0"/>
                </a:spcAft>
                <a:buClr>
                  <a:srgbClr val="CC9900"/>
                </a:buClr>
                <a:buSzTx/>
                <a:buFont typeface="Wingdings" pitchFamily="2" charset="2"/>
                <a:buChar char="n"/>
                <a:tabLst/>
                <a:defRPr/>
              </a:pPr>
              <a:endParaRPr kumimoji="0" lang="zh-CN" altLang="en-US" sz="1350" b="1" i="0" u="none" strike="noStrike" kern="0" cap="none" spc="0" normalizeH="0" noProof="0">
                <a:ln>
                  <a:noFill/>
                </a:ln>
                <a:solidFill>
                  <a:prstClr val="black"/>
                </a:solidFill>
                <a:effectLst/>
                <a:uLnTx/>
                <a:uFillTx/>
                <a:latin typeface="Huawei Sans" panose="020C0503030203020204" pitchFamily="34" charset="0"/>
                <a:cs typeface="Huawei Sans" panose="020C0503030203020204" pitchFamily="34" charset="0"/>
                <a:sym typeface="+mn-lt"/>
              </a:endParaRPr>
            </a:p>
          </p:txBody>
        </p:sp>
        <p:sp>
          <p:nvSpPr>
            <p:cNvPr id="6" name="Rectangle 5"/>
            <p:cNvSpPr>
              <a:spLocks noChangeArrowheads="1"/>
            </p:cNvSpPr>
            <p:nvPr/>
          </p:nvSpPr>
          <p:spPr bwMode="gray">
            <a:xfrm>
              <a:off x="2997547" y="1252339"/>
              <a:ext cx="1184258" cy="307777"/>
            </a:xfrm>
            <a:prstGeom prst="rect">
              <a:avLst/>
            </a:prstGeom>
            <a:noFill/>
            <a:ln w="9525">
              <a:noFill/>
              <a:miter lim="800000"/>
              <a:headEnd/>
              <a:tailEnd/>
            </a:ln>
          </p:spPr>
          <p:txBody>
            <a:bodyPr wrap="square">
              <a:spAutoFit/>
            </a:bodyPr>
            <a:lstStyle/>
            <a:p>
              <a:pPr algn="ctr"/>
              <a:r>
                <a:rPr sz="1400" u="none" dirty="0">
                  <a:solidFill>
                    <a:srgbClr val="080808"/>
                  </a:solidFill>
                  <a:latin typeface="Huawei Sans" panose="020C0503030203020204" pitchFamily="34" charset="0"/>
                  <a:cs typeface="Huawei Sans" panose="020C0503030203020204" pitchFamily="34" charset="0"/>
                </a:rPr>
                <a:t>Introduction</a:t>
              </a:r>
              <a:endParaRPr lang="en-US" altLang="zh-CN" sz="1400" dirty="0">
                <a:solidFill>
                  <a:srgbClr val="080808"/>
                </a:solidFill>
                <a:latin typeface="Huawei Sans" panose="020C0503030203020204" pitchFamily="34" charset="0"/>
                <a:cs typeface="Huawei Sans" panose="020C0503030203020204" pitchFamily="34" charset="0"/>
                <a:sym typeface="+mn-lt"/>
              </a:endParaRPr>
            </a:p>
          </p:txBody>
        </p:sp>
        <p:grpSp>
          <p:nvGrpSpPr>
            <p:cNvPr id="7" name="Group 47"/>
            <p:cNvGrpSpPr>
              <a:grpSpLocks/>
            </p:cNvGrpSpPr>
            <p:nvPr/>
          </p:nvGrpSpPr>
          <p:grpSpPr bwMode="auto">
            <a:xfrm>
              <a:off x="1610193" y="1263688"/>
              <a:ext cx="1042746" cy="981237"/>
              <a:chOff x="478" y="1689"/>
              <a:chExt cx="1210" cy="1278"/>
            </a:xfrm>
          </p:grpSpPr>
          <p:pic>
            <p:nvPicPr>
              <p:cNvPr id="21" name="Picture 48" descr="light_shadow"/>
              <p:cNvPicPr>
                <a:picLocks noChangeAspect="1" noChangeArrowheads="1"/>
              </p:cNvPicPr>
              <p:nvPr/>
            </p:nvPicPr>
            <p:blipFill>
              <a:blip r:embed="rId4" cstate="email">
                <a:lum bright="-78000" contrast="-78000"/>
                <a:extLst>
                  <a:ext uri="{28A0092B-C50C-407E-A947-70E740481C1C}">
                    <a14:useLocalDpi xmlns:a14="http://schemas.microsoft.com/office/drawing/2010/main"/>
                  </a:ext>
                </a:extLst>
              </a:blip>
              <a:srcRect/>
              <a:stretch>
                <a:fillRect/>
              </a:stretch>
            </p:blipFill>
            <p:spPr bwMode="gray">
              <a:xfrm>
                <a:off x="593" y="2691"/>
                <a:ext cx="996" cy="276"/>
              </a:xfrm>
              <a:prstGeom prst="rect">
                <a:avLst/>
              </a:prstGeom>
              <a:noFill/>
              <a:ln w="9525">
                <a:noFill/>
                <a:miter lim="800000"/>
                <a:headEnd/>
                <a:tailEnd/>
              </a:ln>
            </p:spPr>
          </p:pic>
          <p:pic>
            <p:nvPicPr>
              <p:cNvPr id="22" name="Picture 49" descr="circuler_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gray">
              <a:xfrm>
                <a:off x="478" y="1689"/>
                <a:ext cx="1210" cy="1178"/>
              </a:xfrm>
              <a:prstGeom prst="rect">
                <a:avLst/>
              </a:prstGeom>
              <a:noFill/>
              <a:ln w="9525">
                <a:noFill/>
                <a:miter lim="800000"/>
                <a:headEnd/>
                <a:tailEnd/>
              </a:ln>
            </p:spPr>
          </p:pic>
          <p:sp>
            <p:nvSpPr>
              <p:cNvPr id="23" name="Oval 50"/>
              <p:cNvSpPr>
                <a:spLocks noChangeArrowheads="1"/>
              </p:cNvSpPr>
              <p:nvPr/>
            </p:nvSpPr>
            <p:spPr bwMode="gray">
              <a:xfrm>
                <a:off x="478" y="1689"/>
                <a:ext cx="1202" cy="1182"/>
              </a:xfrm>
              <a:prstGeom prst="ellipse">
                <a:avLst/>
              </a:prstGeom>
              <a:gradFill rotWithShape="1">
                <a:gsLst>
                  <a:gs pos="0">
                    <a:srgbClr val="004B66">
                      <a:alpha val="89999"/>
                    </a:srgbClr>
                  </a:gs>
                  <a:gs pos="50000">
                    <a:srgbClr val="6AC1FC">
                      <a:alpha val="55000"/>
                    </a:srgbClr>
                  </a:gs>
                  <a:gs pos="100000">
                    <a:srgbClr val="004B66">
                      <a:alpha val="89999"/>
                    </a:srgbClr>
                  </a:gs>
                </a:gsLst>
                <a:lin ang="5400000" scaled="1"/>
              </a:gradFill>
              <a:ln w="9525" algn="ctr">
                <a:noFill/>
                <a:round/>
                <a:headEnd/>
                <a:tailEnd/>
              </a:ln>
              <a:effectLst/>
            </p:spPr>
            <p:txBody>
              <a:bodyPr wrap="none" anchor="ctr"/>
              <a:lstStyle/>
              <a:p>
                <a:pPr>
                  <a:defRPr/>
                </a:pPr>
                <a:endParaRPr lang="zh-CN" altLang="en-US">
                  <a:latin typeface="Huawei Sans" panose="020C0503030203020204" pitchFamily="34" charset="0"/>
                  <a:cs typeface="Huawei Sans" panose="020C0503030203020204" pitchFamily="34" charset="0"/>
                  <a:sym typeface="+mn-lt"/>
                </a:endParaRPr>
              </a:p>
            </p:txBody>
          </p:sp>
          <p:sp>
            <p:nvSpPr>
              <p:cNvPr id="24" name="Freeform 51"/>
              <p:cNvSpPr>
                <a:spLocks/>
              </p:cNvSpPr>
              <p:nvPr/>
            </p:nvSpPr>
            <p:spPr bwMode="gray">
              <a:xfrm>
                <a:off x="602" y="1713"/>
                <a:ext cx="945" cy="409"/>
              </a:xfrm>
              <a:custGeom>
                <a:avLst/>
                <a:gdLst>
                  <a:gd name="T0" fmla="*/ 931 w 1321"/>
                  <a:gd name="T1" fmla="*/ 230 h 712"/>
                  <a:gd name="T2" fmla="*/ 942 w 1321"/>
                  <a:gd name="T3" fmla="*/ 254 h 712"/>
                  <a:gd name="T4" fmla="*/ 945 w 1321"/>
                  <a:gd name="T5" fmla="*/ 276 h 712"/>
                  <a:gd name="T6" fmla="*/ 941 w 1321"/>
                  <a:gd name="T7" fmla="*/ 296 h 712"/>
                  <a:gd name="T8" fmla="*/ 929 w 1321"/>
                  <a:gd name="T9" fmla="*/ 316 h 712"/>
                  <a:gd name="T10" fmla="*/ 910 w 1321"/>
                  <a:gd name="T11" fmla="*/ 333 h 712"/>
                  <a:gd name="T12" fmla="*/ 886 w 1321"/>
                  <a:gd name="T13" fmla="*/ 347 h 712"/>
                  <a:gd name="T14" fmla="*/ 856 w 1321"/>
                  <a:gd name="T15" fmla="*/ 361 h 712"/>
                  <a:gd name="T16" fmla="*/ 821 w 1321"/>
                  <a:gd name="T17" fmla="*/ 373 h 712"/>
                  <a:gd name="T18" fmla="*/ 781 w 1321"/>
                  <a:gd name="T19" fmla="*/ 383 h 712"/>
                  <a:gd name="T20" fmla="*/ 738 w 1321"/>
                  <a:gd name="T21" fmla="*/ 392 h 712"/>
                  <a:gd name="T22" fmla="*/ 692 w 1321"/>
                  <a:gd name="T23" fmla="*/ 399 h 712"/>
                  <a:gd name="T24" fmla="*/ 641 w 1321"/>
                  <a:gd name="T25" fmla="*/ 404 h 712"/>
                  <a:gd name="T26" fmla="*/ 589 w 1321"/>
                  <a:gd name="T27" fmla="*/ 408 h 712"/>
                  <a:gd name="T28" fmla="*/ 569 w 1321"/>
                  <a:gd name="T29" fmla="*/ 409 h 712"/>
                  <a:gd name="T30" fmla="*/ 341 w 1321"/>
                  <a:gd name="T31" fmla="*/ 409 h 712"/>
                  <a:gd name="T32" fmla="*/ 338 w 1321"/>
                  <a:gd name="T33" fmla="*/ 409 h 712"/>
                  <a:gd name="T34" fmla="*/ 293 w 1321"/>
                  <a:gd name="T35" fmla="*/ 407 h 712"/>
                  <a:gd name="T36" fmla="*/ 249 w 1321"/>
                  <a:gd name="T37" fmla="*/ 404 h 712"/>
                  <a:gd name="T38" fmla="*/ 207 w 1321"/>
                  <a:gd name="T39" fmla="*/ 400 h 712"/>
                  <a:gd name="T40" fmla="*/ 168 w 1321"/>
                  <a:gd name="T41" fmla="*/ 396 h 712"/>
                  <a:gd name="T42" fmla="*/ 133 w 1321"/>
                  <a:gd name="T43" fmla="*/ 389 h 712"/>
                  <a:gd name="T44" fmla="*/ 101 w 1321"/>
                  <a:gd name="T45" fmla="*/ 381 h 712"/>
                  <a:gd name="T46" fmla="*/ 73 w 1321"/>
                  <a:gd name="T47" fmla="*/ 372 h 712"/>
                  <a:gd name="T48" fmla="*/ 48 w 1321"/>
                  <a:gd name="T49" fmla="*/ 362 h 712"/>
                  <a:gd name="T50" fmla="*/ 28 w 1321"/>
                  <a:gd name="T51" fmla="*/ 349 h 712"/>
                  <a:gd name="T52" fmla="*/ 13 w 1321"/>
                  <a:gd name="T53" fmla="*/ 335 h 712"/>
                  <a:gd name="T54" fmla="*/ 4 w 1321"/>
                  <a:gd name="T55" fmla="*/ 318 h 712"/>
                  <a:gd name="T56" fmla="*/ 0 w 1321"/>
                  <a:gd name="T57" fmla="*/ 301 h 712"/>
                  <a:gd name="T58" fmla="*/ 0 w 1321"/>
                  <a:gd name="T59" fmla="*/ 299 h 712"/>
                  <a:gd name="T60" fmla="*/ 3 w 1321"/>
                  <a:gd name="T61" fmla="*/ 280 h 712"/>
                  <a:gd name="T62" fmla="*/ 11 w 1321"/>
                  <a:gd name="T63" fmla="*/ 256 h 712"/>
                  <a:gd name="T64" fmla="*/ 36 w 1321"/>
                  <a:gd name="T65" fmla="*/ 213 h 712"/>
                  <a:gd name="T66" fmla="*/ 67 w 1321"/>
                  <a:gd name="T67" fmla="*/ 172 h 712"/>
                  <a:gd name="T68" fmla="*/ 105 w 1321"/>
                  <a:gd name="T69" fmla="*/ 135 h 712"/>
                  <a:gd name="T70" fmla="*/ 146 w 1321"/>
                  <a:gd name="T71" fmla="*/ 101 h 712"/>
                  <a:gd name="T72" fmla="*/ 193 w 1321"/>
                  <a:gd name="T73" fmla="*/ 72 h 712"/>
                  <a:gd name="T74" fmla="*/ 244 w 1321"/>
                  <a:gd name="T75" fmla="*/ 47 h 712"/>
                  <a:gd name="T76" fmla="*/ 297 w 1321"/>
                  <a:gd name="T77" fmla="*/ 27 h 712"/>
                  <a:gd name="T78" fmla="*/ 356 w 1321"/>
                  <a:gd name="T79" fmla="*/ 12 h 712"/>
                  <a:gd name="T80" fmla="*/ 416 w 1321"/>
                  <a:gd name="T81" fmla="*/ 3 h 712"/>
                  <a:gd name="T82" fmla="*/ 477 w 1321"/>
                  <a:gd name="T83" fmla="*/ 0 h 712"/>
                  <a:gd name="T84" fmla="*/ 477 w 1321"/>
                  <a:gd name="T85" fmla="*/ 0 h 712"/>
                  <a:gd name="T86" fmla="*/ 543 w 1321"/>
                  <a:gd name="T87" fmla="*/ 3 h 712"/>
                  <a:gd name="T88" fmla="*/ 606 w 1321"/>
                  <a:gd name="T89" fmla="*/ 13 h 712"/>
                  <a:gd name="T90" fmla="*/ 667 w 1321"/>
                  <a:gd name="T91" fmla="*/ 30 h 712"/>
                  <a:gd name="T92" fmla="*/ 723 w 1321"/>
                  <a:gd name="T93" fmla="*/ 52 h 712"/>
                  <a:gd name="T94" fmla="*/ 774 w 1321"/>
                  <a:gd name="T95" fmla="*/ 79 h 712"/>
                  <a:gd name="T96" fmla="*/ 822 w 1321"/>
                  <a:gd name="T97" fmla="*/ 111 h 712"/>
                  <a:gd name="T98" fmla="*/ 864 w 1321"/>
                  <a:gd name="T99" fmla="*/ 147 h 712"/>
                  <a:gd name="T100" fmla="*/ 900 w 1321"/>
                  <a:gd name="T101" fmla="*/ 187 h 712"/>
                  <a:gd name="T102" fmla="*/ 931 w 1321"/>
                  <a:gd name="T103" fmla="*/ 230 h 712"/>
                  <a:gd name="T104" fmla="*/ 931 w 1321"/>
                  <a:gd name="T105" fmla="*/ 230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7CBFE0"/>
                  </a:gs>
                </a:gsLst>
                <a:lin ang="5400000" scaled="1"/>
              </a:gradFill>
              <a:ln w="0">
                <a:noFill/>
                <a:round/>
                <a:headEnd/>
                <a:tailEnd/>
              </a:ln>
            </p:spPr>
            <p:txBody>
              <a:bodyPr/>
              <a:lstStyle/>
              <a:p>
                <a:endParaRPr lang="zh-CN" altLang="en-US">
                  <a:latin typeface="Huawei Sans" panose="020C0503030203020204" pitchFamily="34" charset="0"/>
                  <a:cs typeface="Huawei Sans" panose="020C0503030203020204" pitchFamily="34" charset="0"/>
                  <a:sym typeface="+mn-lt"/>
                </a:endParaRPr>
              </a:p>
            </p:txBody>
          </p:sp>
        </p:grpSp>
        <p:sp>
          <p:nvSpPr>
            <p:cNvPr id="8" name="Rectangle 52"/>
            <p:cNvSpPr>
              <a:spLocks noChangeArrowheads="1"/>
            </p:cNvSpPr>
            <p:nvPr/>
          </p:nvSpPr>
          <p:spPr bwMode="auto">
            <a:xfrm>
              <a:off x="1406816" y="1572693"/>
              <a:ext cx="1434850" cy="369332"/>
            </a:xfrm>
            <a:prstGeom prst="rect">
              <a:avLst/>
            </a:prstGeom>
            <a:noFill/>
            <a:ln w="9525">
              <a:noFill/>
              <a:miter lim="800000"/>
              <a:headEnd/>
              <a:tailEnd/>
            </a:ln>
          </p:spPr>
          <p:txBody>
            <a:bodyPr wrap="square">
              <a:spAutoFit/>
            </a:bodyPr>
            <a:lstStyle/>
            <a:p>
              <a:pPr algn="ctr"/>
              <a:r>
                <a:rPr b="1">
                  <a:latin typeface="Huawei Sans" panose="020C0503030203020204" pitchFamily="34" charset="0"/>
                  <a:cs typeface="Huawei Sans" panose="020C0503030203020204" pitchFamily="34" charset="0"/>
                </a:rPr>
                <a:t>ESN</a:t>
              </a:r>
              <a:endParaRPr lang="en-US" altLang="zh-CN" sz="1800" b="1" dirty="0">
                <a:latin typeface="Huawei Sans" panose="020C0503030203020204" pitchFamily="34" charset="0"/>
                <a:cs typeface="Huawei Sans" panose="020C0503030203020204" pitchFamily="34" charset="0"/>
                <a:sym typeface="+mn-lt"/>
              </a:endParaRPr>
            </a:p>
          </p:txBody>
        </p:sp>
        <p:sp>
          <p:nvSpPr>
            <p:cNvPr id="9" name="矩形 8"/>
            <p:cNvSpPr/>
            <p:nvPr/>
          </p:nvSpPr>
          <p:spPr>
            <a:xfrm>
              <a:off x="4170443" y="1229833"/>
              <a:ext cx="4195379" cy="307777"/>
            </a:xfrm>
            <a:prstGeom prst="rect">
              <a:avLst/>
            </a:prstGeom>
          </p:spPr>
          <p:txBody>
            <a:bodyPr wrap="none">
              <a:spAutoFit/>
            </a:bodyPr>
            <a:lstStyle/>
            <a:p>
              <a:r>
                <a:rPr sz="1400" u="none" dirty="0">
                  <a:latin typeface="Huawei Sans" panose="020C0503030203020204" pitchFamily="34" charset="0"/>
                  <a:cs typeface="Huawei Sans" panose="020C0503030203020204" pitchFamily="34" charset="0"/>
                </a:rPr>
                <a:t>Character string that uniquely identifies a device.</a:t>
              </a:r>
            </a:p>
          </p:txBody>
        </p:sp>
        <p:cxnSp>
          <p:nvCxnSpPr>
            <p:cNvPr id="10" name="直接连接符 9"/>
            <p:cNvCxnSpPr>
              <a:cxnSpLocks/>
              <a:stCxn id="23" idx="6"/>
            </p:cNvCxnSpPr>
            <p:nvPr/>
          </p:nvCxnSpPr>
          <p:spPr>
            <a:xfrm>
              <a:off x="2646045" y="1717453"/>
              <a:ext cx="447553" cy="4501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4" descr="F:\2012项目\美化图标\平面\0421png\43\未标题-1.png"/>
            <p:cNvPicPr>
              <a:picLocks noChangeAspect="1" noChangeArrowheads="1"/>
            </p:cNvPicPr>
            <p:nvPr/>
          </p:nvPicPr>
          <p:blipFill>
            <a:blip r:embed="rId3" cstate="print">
              <a:duotone>
                <a:srgbClr val="E2FFCA">
                  <a:shade val="45000"/>
                  <a:satMod val="135000"/>
                </a:srgbClr>
                <a:prstClr val="white"/>
              </a:duotone>
            </a:blip>
            <a:srcRect/>
            <a:stretch>
              <a:fillRect/>
            </a:stretch>
          </p:blipFill>
          <p:spPr bwMode="auto">
            <a:xfrm>
              <a:off x="3870371" y="1841568"/>
              <a:ext cx="6336969" cy="540827"/>
            </a:xfrm>
            <a:prstGeom prst="rect">
              <a:avLst/>
            </a:prstGeom>
            <a:noFill/>
            <a:ln w="9525">
              <a:noFill/>
              <a:miter lim="800000"/>
              <a:headEnd/>
              <a:tailEnd/>
            </a:ln>
          </p:spPr>
        </p:pic>
        <p:sp>
          <p:nvSpPr>
            <p:cNvPr id="12" name="五边形 11"/>
            <p:cNvSpPr/>
            <p:nvPr/>
          </p:nvSpPr>
          <p:spPr bwMode="auto">
            <a:xfrm>
              <a:off x="3095186" y="1939422"/>
              <a:ext cx="1033326" cy="387348"/>
            </a:xfrm>
            <a:prstGeom prst="homePlate">
              <a:avLst>
                <a:gd name="adj" fmla="val 22181"/>
              </a:avLst>
            </a:prstGeom>
            <a:solidFill>
              <a:schemeClr val="accent2">
                <a:lumMod val="20000"/>
                <a:lumOff val="80000"/>
              </a:schemeClr>
            </a:solidFill>
            <a:ln>
              <a:no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7" tIns="45719" rIns="91437" bIns="45719" numCol="1" rtlCol="0" anchor="t" anchorCtr="0" compatLnSpc="1">
              <a:prstTxWarp prst="textNoShape">
                <a:avLst/>
              </a:prstTxWarp>
            </a:bodyPr>
            <a:lstStyle/>
            <a:p>
              <a:pPr marL="0" marR="0" lvl="0" indent="0" defTabSz="914339" eaLnBrk="1" fontAlgn="base" latinLnBrk="0" hangingPunct="1">
                <a:lnSpc>
                  <a:spcPct val="100000"/>
                </a:lnSpc>
                <a:spcBef>
                  <a:spcPct val="0"/>
                </a:spcBef>
                <a:spcAft>
                  <a:spcPct val="0"/>
                </a:spcAft>
                <a:buClr>
                  <a:srgbClr val="CC9900"/>
                </a:buClr>
                <a:buSzTx/>
                <a:buFont typeface="Wingdings" pitchFamily="2" charset="2"/>
                <a:buChar char="n"/>
                <a:tabLst/>
                <a:defRPr/>
              </a:pPr>
              <a:endParaRPr kumimoji="0" lang="zh-CN" altLang="en-US" sz="1350" b="1" i="0" u="none" strike="noStrike" kern="0" cap="none" spc="0" normalizeH="0" noProof="0">
                <a:ln>
                  <a:noFill/>
                </a:ln>
                <a:solidFill>
                  <a:prstClr val="black"/>
                </a:solidFill>
                <a:effectLst/>
                <a:uLnTx/>
                <a:uFillTx/>
                <a:latin typeface="Huawei Sans" panose="020C0503030203020204" pitchFamily="34" charset="0"/>
                <a:cs typeface="Huawei Sans" panose="020C0503030203020204" pitchFamily="34" charset="0"/>
                <a:sym typeface="+mn-lt"/>
              </a:endParaRPr>
            </a:p>
          </p:txBody>
        </p:sp>
        <p:sp>
          <p:nvSpPr>
            <p:cNvPr id="13" name="Rectangle 5"/>
            <p:cNvSpPr>
              <a:spLocks noChangeArrowheads="1"/>
            </p:cNvSpPr>
            <p:nvPr/>
          </p:nvSpPr>
          <p:spPr bwMode="gray">
            <a:xfrm>
              <a:off x="3031081" y="1877617"/>
              <a:ext cx="1117190" cy="523220"/>
            </a:xfrm>
            <a:prstGeom prst="rect">
              <a:avLst/>
            </a:prstGeom>
            <a:noFill/>
            <a:ln w="9525">
              <a:noFill/>
              <a:miter lim="800000"/>
              <a:headEnd/>
              <a:tailEnd/>
            </a:ln>
          </p:spPr>
          <p:txBody>
            <a:bodyPr wrap="square">
              <a:spAutoFit/>
            </a:bodyPr>
            <a:lstStyle/>
            <a:p>
              <a:pPr algn="ctr"/>
              <a:r>
                <a:rPr sz="1400" u="none" dirty="0">
                  <a:solidFill>
                    <a:srgbClr val="080808"/>
                  </a:solidFill>
                  <a:latin typeface="Huawei Sans" panose="020C0503030203020204" pitchFamily="34" charset="0"/>
                  <a:cs typeface="Huawei Sans" panose="020C0503030203020204" pitchFamily="34" charset="0"/>
                </a:rPr>
                <a:t>Application scenarios</a:t>
              </a:r>
              <a:endParaRPr lang="en-US" altLang="zh-CN" sz="1400" dirty="0">
                <a:solidFill>
                  <a:srgbClr val="080808"/>
                </a:solidFill>
                <a:latin typeface="Huawei Sans" panose="020C0503030203020204" pitchFamily="34" charset="0"/>
                <a:cs typeface="Huawei Sans" panose="020C0503030203020204" pitchFamily="34" charset="0"/>
                <a:sym typeface="+mn-lt"/>
              </a:endParaRPr>
            </a:p>
          </p:txBody>
        </p:sp>
        <p:sp>
          <p:nvSpPr>
            <p:cNvPr id="14" name="矩形 13"/>
            <p:cNvSpPr/>
            <p:nvPr/>
          </p:nvSpPr>
          <p:spPr>
            <a:xfrm>
              <a:off x="4157517" y="1830397"/>
              <a:ext cx="5508997" cy="523220"/>
            </a:xfrm>
            <a:prstGeom prst="rect">
              <a:avLst/>
            </a:prstGeom>
          </p:spPr>
          <p:txBody>
            <a:bodyPr wrap="square">
              <a:spAutoFit/>
            </a:bodyPr>
            <a:lstStyle/>
            <a:p>
              <a:r>
                <a:rPr sz="1400" u="none" dirty="0">
                  <a:latin typeface="Huawei Sans" panose="020C0503030203020204" pitchFamily="34" charset="0"/>
                  <a:cs typeface="Huawei Sans" panose="020C0503030203020204" pitchFamily="34" charset="0"/>
                </a:rPr>
                <a:t>Scenarios such as license application, device repair, and eService service configuration</a:t>
              </a:r>
            </a:p>
          </p:txBody>
        </p:sp>
        <p:cxnSp>
          <p:nvCxnSpPr>
            <p:cNvPr id="15" name="直接连接符 14"/>
            <p:cNvCxnSpPr>
              <a:cxnSpLocks/>
              <a:stCxn id="23" idx="6"/>
              <a:endCxn id="5" idx="1"/>
            </p:cNvCxnSpPr>
            <p:nvPr/>
          </p:nvCxnSpPr>
          <p:spPr>
            <a:xfrm flipV="1">
              <a:off x="2646045" y="1415732"/>
              <a:ext cx="445012" cy="3017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3645" y="2469034"/>
              <a:ext cx="5159069" cy="423899"/>
            </a:xfrm>
            <a:prstGeom prst="rect">
              <a:avLst/>
            </a:prstGeom>
          </p:spPr>
          <p:txBody>
            <a:bodyPr wrap="square">
              <a:spAutoFit/>
            </a:bodyPr>
            <a:lstStyle/>
            <a:p>
              <a:pPr marL="1200228" lvl="2" indent="-285750">
                <a:lnSpc>
                  <a:spcPct val="150000"/>
                </a:lnSpc>
                <a:buFont typeface="Arial" panose="020B0604020202020204" pitchFamily="34" charset="0"/>
                <a:buChar char="•"/>
              </a:pPr>
              <a:r>
                <a:rPr sz="1600" u="none" dirty="0">
                  <a:latin typeface="Huawei Sans" panose="020C0503030203020204" pitchFamily="34" charset="0"/>
                  <a:cs typeface="Huawei Sans" panose="020C0503030203020204" pitchFamily="34" charset="0"/>
                </a:rPr>
                <a:t>Obtain the ESN using </a:t>
              </a:r>
              <a:r>
                <a:rPr sz="1600" u="none" dirty="0" err="1">
                  <a:latin typeface="Huawei Sans" panose="020C0503030203020204" pitchFamily="34" charset="0"/>
                  <a:cs typeface="Huawei Sans" panose="020C0503030203020204" pitchFamily="34" charset="0"/>
                </a:rPr>
                <a:t>DeviceManager</a:t>
              </a:r>
              <a:r>
                <a:rPr lang="en-US" altLang="zh-CN" sz="1600" u="none" dirty="0">
                  <a:latin typeface="Huawei Sans" panose="020C0503030203020204" pitchFamily="34" charset="0"/>
                  <a:cs typeface="Huawei Sans" panose="020C0503030203020204" pitchFamily="34" charset="0"/>
                </a:rPr>
                <a:t>.</a:t>
              </a:r>
              <a:endParaRPr lang="en-US" altLang="zh-CN" sz="1600" dirty="0">
                <a:latin typeface="Huawei Sans" panose="020C0503030203020204" pitchFamily="34" charset="0"/>
                <a:cs typeface="Huawei Sans" panose="020C0503030203020204" pitchFamily="34" charset="0"/>
                <a:sym typeface="+mn-lt"/>
              </a:endParaRPr>
            </a:p>
          </p:txBody>
        </p:sp>
        <p:cxnSp>
          <p:nvCxnSpPr>
            <p:cNvPr id="19" name="直接连接符 18"/>
            <p:cNvCxnSpPr/>
            <p:nvPr/>
          </p:nvCxnSpPr>
          <p:spPr>
            <a:xfrm>
              <a:off x="5622250" y="2242697"/>
              <a:ext cx="0" cy="4048333"/>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5100668" y="2576357"/>
              <a:ext cx="5872127" cy="584775"/>
            </a:xfrm>
            <a:prstGeom prst="rect">
              <a:avLst/>
            </a:prstGeom>
          </p:spPr>
          <p:txBody>
            <a:bodyPr wrap="square">
              <a:spAutoFit/>
            </a:bodyPr>
            <a:lstStyle/>
            <a:p>
              <a:pPr marL="1200228" lvl="2" indent="-285750">
                <a:buFont typeface="Arial" panose="020B0604020202020204" pitchFamily="34" charset="0"/>
                <a:buChar char="•"/>
              </a:pPr>
              <a:r>
                <a:rPr sz="1600" u="none" dirty="0">
                  <a:latin typeface="Huawei Sans" panose="020C0503030203020204" pitchFamily="34" charset="0"/>
                  <a:cs typeface="Huawei Sans" panose="020C0503030203020204" pitchFamily="34" charset="0"/>
                </a:rPr>
                <a:t>Obtain the ESN using the CLI</a:t>
              </a:r>
              <a:r>
                <a:rPr lang="en-US" altLang="zh-CN" sz="1600" u="none" dirty="0">
                  <a:latin typeface="Huawei Sans" panose="020C0503030203020204" pitchFamily="34" charset="0"/>
                  <a:cs typeface="Huawei Sans" panose="020C0503030203020204" pitchFamily="34" charset="0"/>
                </a:rPr>
                <a:t>.</a:t>
              </a:r>
              <a:endParaRPr lang="en-US" altLang="zh-CN" sz="1600" dirty="0">
                <a:latin typeface="Huawei Sans" panose="020C0503030203020204" pitchFamily="34" charset="0"/>
                <a:cs typeface="Huawei Sans" panose="020C0503030203020204" pitchFamily="34" charset="0"/>
                <a:sym typeface="+mn-lt"/>
              </a:endParaRPr>
            </a:p>
            <a:p>
              <a:pPr lvl="2"/>
              <a:r>
                <a:rPr sz="1600" u="none" dirty="0">
                  <a:latin typeface="Huawei Sans" panose="020C0503030203020204" pitchFamily="34" charset="0"/>
                  <a:cs typeface="Huawei Sans" panose="020C0503030203020204" pitchFamily="34" charset="0"/>
                </a:rPr>
                <a:t>    &gt;&gt;  Run the </a:t>
              </a:r>
              <a:r>
                <a:rPr sz="1600" b="1" u="none" dirty="0">
                  <a:latin typeface="Huawei Sans" panose="020C0503030203020204" pitchFamily="34" charset="0"/>
                  <a:cs typeface="Huawei Sans" panose="020C0503030203020204" pitchFamily="34" charset="0"/>
                </a:rPr>
                <a:t>show system general</a:t>
              </a:r>
              <a:r>
                <a:rPr sz="1600" u="none" dirty="0">
                  <a:latin typeface="Huawei Sans" panose="020C0503030203020204" pitchFamily="34" charset="0"/>
                  <a:cs typeface="Huawei Sans" panose="020C0503030203020204" pitchFamily="34" charset="0"/>
                </a:rPr>
                <a:t> command.</a:t>
              </a:r>
              <a:endParaRPr lang="en-US" altLang="zh-CN" sz="1600" dirty="0">
                <a:latin typeface="Huawei Sans" panose="020C0503030203020204" pitchFamily="34" charset="0"/>
                <a:cs typeface="Huawei Sans" panose="020C0503030203020204" pitchFamily="34" charset="0"/>
                <a:sym typeface="+mn-lt"/>
              </a:endParaRPr>
            </a:p>
          </p:txBody>
        </p:sp>
      </p:grpSp>
      <p:pic>
        <p:nvPicPr>
          <p:cNvPr id="18" name="图片 17">
            <a:extLst>
              <a:ext uri="{FF2B5EF4-FFF2-40B4-BE49-F238E27FC236}">
                <a16:creationId xmlns:a16="http://schemas.microsoft.com/office/drawing/2014/main" id="{B0673881-AEB6-4174-A209-6DF85F4A0D05}"/>
              </a:ext>
            </a:extLst>
          </p:cNvPr>
          <p:cNvPicPr>
            <a:picLocks noChangeAspect="1"/>
          </p:cNvPicPr>
          <p:nvPr/>
        </p:nvPicPr>
        <p:blipFill>
          <a:blip r:embed="rId6"/>
          <a:stretch>
            <a:fillRect/>
          </a:stretch>
        </p:blipFill>
        <p:spPr>
          <a:xfrm>
            <a:off x="6095999" y="3314692"/>
            <a:ext cx="4752975" cy="2886075"/>
          </a:xfrm>
          <a:prstGeom prst="rect">
            <a:avLst/>
          </a:prstGeom>
        </p:spPr>
      </p:pic>
      <p:pic>
        <p:nvPicPr>
          <p:cNvPr id="25" name="图片 24">
            <a:extLst>
              <a:ext uri="{FF2B5EF4-FFF2-40B4-BE49-F238E27FC236}">
                <a16:creationId xmlns:a16="http://schemas.microsoft.com/office/drawing/2014/main" id="{F2BF6553-2D82-4B21-B444-0E7672D4209A}"/>
              </a:ext>
            </a:extLst>
          </p:cNvPr>
          <p:cNvPicPr>
            <a:picLocks noChangeAspect="1"/>
          </p:cNvPicPr>
          <p:nvPr/>
        </p:nvPicPr>
        <p:blipFill>
          <a:blip r:embed="rId7"/>
          <a:stretch>
            <a:fillRect/>
          </a:stretch>
        </p:blipFill>
        <p:spPr>
          <a:xfrm>
            <a:off x="1128836" y="3028260"/>
            <a:ext cx="3657600" cy="3114675"/>
          </a:xfrm>
          <a:prstGeom prst="rect">
            <a:avLst/>
          </a:prstGeom>
        </p:spPr>
      </p:pic>
    </p:spTree>
    <p:extLst>
      <p:ext uri="{BB962C8B-B14F-4D97-AF65-F5344CB8AC3E}">
        <p14:creationId xmlns:p14="http://schemas.microsoft.com/office/powerpoint/2010/main" val="35632396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u="none" dirty="0">
                <a:latin typeface="+mj-ea"/>
                <a:ea typeface="+mj-ea"/>
                <a:cs typeface="Huawei Sans" panose="020C0503030203020204" pitchFamily="34" charset="0"/>
              </a:rPr>
              <a:t>Managing Alarms and Events</a:t>
            </a:r>
          </a:p>
        </p:txBody>
      </p:sp>
      <p:grpSp>
        <p:nvGrpSpPr>
          <p:cNvPr id="30" name="组合 29">
            <a:extLst>
              <a:ext uri="{FF2B5EF4-FFF2-40B4-BE49-F238E27FC236}">
                <a16:creationId xmlns:a16="http://schemas.microsoft.com/office/drawing/2014/main" id="{8FFBCA89-1A46-48A3-A8BC-DF0D3C041708}"/>
              </a:ext>
            </a:extLst>
          </p:cNvPr>
          <p:cNvGrpSpPr/>
          <p:nvPr/>
        </p:nvGrpSpPr>
        <p:grpSpPr>
          <a:xfrm>
            <a:off x="731838" y="1275838"/>
            <a:ext cx="11039240" cy="5762248"/>
            <a:chOff x="584074" y="1444588"/>
            <a:chExt cx="11039240" cy="5762248"/>
          </a:xfrm>
        </p:grpSpPr>
        <p:grpSp>
          <p:nvGrpSpPr>
            <p:cNvPr id="31" name="组合 30">
              <a:extLst>
                <a:ext uri="{FF2B5EF4-FFF2-40B4-BE49-F238E27FC236}">
                  <a16:creationId xmlns:a16="http://schemas.microsoft.com/office/drawing/2014/main" id="{01CF6B79-DC9F-4379-96EC-44A3789F63F3}"/>
                </a:ext>
              </a:extLst>
            </p:cNvPr>
            <p:cNvGrpSpPr/>
            <p:nvPr/>
          </p:nvGrpSpPr>
          <p:grpSpPr>
            <a:xfrm>
              <a:off x="2163306" y="1578814"/>
              <a:ext cx="7321725" cy="4040098"/>
              <a:chOff x="2081600" y="1701746"/>
              <a:chExt cx="7321725" cy="4040098"/>
            </a:xfrm>
          </p:grpSpPr>
          <p:sp>
            <p:nvSpPr>
              <p:cNvPr id="41" name="Oval 12">
                <a:extLst>
                  <a:ext uri="{FF2B5EF4-FFF2-40B4-BE49-F238E27FC236}">
                    <a16:creationId xmlns:a16="http://schemas.microsoft.com/office/drawing/2014/main" id="{4A0B2D78-9471-4BD4-91D7-75BC2493FF5F}"/>
                  </a:ext>
                </a:extLst>
              </p:cNvPr>
              <p:cNvSpPr>
                <a:spLocks noChangeArrowheads="1"/>
              </p:cNvSpPr>
              <p:nvPr/>
            </p:nvSpPr>
            <p:spPr bwMode="auto">
              <a:xfrm>
                <a:off x="5125873" y="2999085"/>
                <a:ext cx="1435739" cy="1338046"/>
              </a:xfrm>
              <a:prstGeom prst="ellipse">
                <a:avLst/>
              </a:prstGeom>
              <a:solidFill>
                <a:srgbClr val="99CCCC">
                  <a:lumMod val="75000"/>
                </a:srgbClr>
              </a:solidFill>
              <a:ln w="9525">
                <a:noFill/>
                <a:round/>
                <a:headEnd/>
                <a:tailEnd/>
              </a:ln>
              <a:effectLst/>
            </p:spPr>
            <p:txBody>
              <a:bodyPr wrap="square" anchor="ctr">
                <a:noAutofit/>
              </a:bodyPr>
              <a:lstStyle/>
              <a:p>
                <a:pPr marL="0" marR="0" lvl="0" indent="0" defTabSz="914400" eaLnBrk="1" fontAlgn="ctr" latinLnBrk="0" hangingPunct="1">
                  <a:spcBef>
                    <a:spcPct val="0"/>
                  </a:spcBef>
                  <a:spcAft>
                    <a:spcPct val="0"/>
                  </a:spcAft>
                  <a:buClrTx/>
                  <a:buSzTx/>
                  <a:buFontTx/>
                  <a:buNone/>
                  <a:tabLst/>
                  <a:defRPr/>
                </a:pPr>
                <a:endParaRPr kumimoji="0" lang="en-US" altLang="ko-KR" sz="1000" b="0" i="0" u="none" strike="noStrike" kern="0" cap="none" spc="0" normalizeH="0" noProof="0" dirty="0">
                  <a:ln>
                    <a:noFill/>
                  </a:ln>
                  <a:solidFill>
                    <a:srgbClr val="000000"/>
                  </a:solidFill>
                  <a:effectLst/>
                  <a:uLnTx/>
                  <a:uFillTx/>
                  <a:latin typeface="Huawei Sans" panose="020C0503030203020204" pitchFamily="34" charset="0"/>
                  <a:cs typeface="Huawei Sans" panose="020C0503030203020204" pitchFamily="34" charset="0"/>
                  <a:sym typeface="Huawei Sans" panose="020C0503030203020204" pitchFamily="34" charset="0"/>
                </a:endParaRPr>
              </a:p>
            </p:txBody>
          </p:sp>
          <p:sp>
            <p:nvSpPr>
              <p:cNvPr id="42" name="AutoShape 19">
                <a:extLst>
                  <a:ext uri="{FF2B5EF4-FFF2-40B4-BE49-F238E27FC236}">
                    <a16:creationId xmlns:a16="http://schemas.microsoft.com/office/drawing/2014/main" id="{E9FEB4AF-ADFA-4702-9A90-00888D741C96}"/>
                  </a:ext>
                </a:extLst>
              </p:cNvPr>
              <p:cNvSpPr>
                <a:spLocks noChangeArrowheads="1"/>
              </p:cNvSpPr>
              <p:nvPr/>
            </p:nvSpPr>
            <p:spPr bwMode="auto">
              <a:xfrm rot="5400000">
                <a:off x="3381083" y="1701747"/>
                <a:ext cx="4040097" cy="4040098"/>
              </a:xfrm>
              <a:custGeom>
                <a:avLst/>
                <a:gdLst>
                  <a:gd name="G0" fmla="+- 1051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510"/>
                  <a:gd name="G18" fmla="*/ 10510 1 2"/>
                  <a:gd name="G19" fmla="+- G18 5400 0"/>
                  <a:gd name="G20" fmla="cos G19 11796480"/>
                  <a:gd name="G21" fmla="sin G19 11796480"/>
                  <a:gd name="G22" fmla="+- G20 10800 0"/>
                  <a:gd name="G23" fmla="+- G21 10800 0"/>
                  <a:gd name="G24" fmla="+- 10800 0 G20"/>
                  <a:gd name="G25" fmla="+- 10510 10800 0"/>
                  <a:gd name="G26" fmla="?: G9 G17 G25"/>
                  <a:gd name="G27" fmla="?: G9 0 21600"/>
                  <a:gd name="G28" fmla="cos 10800 11796480"/>
                  <a:gd name="G29" fmla="sin 10800 11796480"/>
                  <a:gd name="G30" fmla="sin 1051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45 w 21600"/>
                  <a:gd name="T15" fmla="*/ 10800 h 21600"/>
                  <a:gd name="T16" fmla="*/ 10800 w 21600"/>
                  <a:gd name="T17" fmla="*/ 290 h 21600"/>
                  <a:gd name="T18" fmla="*/ 21455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90" y="10800"/>
                    </a:moveTo>
                    <a:cubicBezTo>
                      <a:pt x="290" y="4995"/>
                      <a:pt x="4995" y="290"/>
                      <a:pt x="10800" y="290"/>
                    </a:cubicBezTo>
                    <a:cubicBezTo>
                      <a:pt x="16604" y="289"/>
                      <a:pt x="21309" y="4995"/>
                      <a:pt x="21310" y="10799"/>
                    </a:cubicBezTo>
                    <a:lnTo>
                      <a:pt x="21600" y="10800"/>
                    </a:lnTo>
                    <a:cubicBezTo>
                      <a:pt x="21600" y="4835"/>
                      <a:pt x="16764" y="0"/>
                      <a:pt x="10800" y="0"/>
                    </a:cubicBezTo>
                    <a:cubicBezTo>
                      <a:pt x="4835" y="0"/>
                      <a:pt x="0" y="4835"/>
                      <a:pt x="0" y="10800"/>
                    </a:cubicBezTo>
                    <a:close/>
                  </a:path>
                </a:pathLst>
              </a:custGeom>
              <a:gradFill rotWithShape="1">
                <a:gsLst>
                  <a:gs pos="0">
                    <a:srgbClr val="000000">
                      <a:lumMod val="72000"/>
                    </a:srgbClr>
                  </a:gs>
                  <a:gs pos="39000">
                    <a:srgbClr val="FFFFFF">
                      <a:alpha val="0"/>
                      <a:lumMod val="0"/>
                      <a:lumOff val="100000"/>
                    </a:srgbClr>
                  </a:gs>
                </a:gsLst>
                <a:lin ang="5400000" scaled="0"/>
              </a:gradFill>
              <a:ln w="9525">
                <a:noFill/>
                <a:miter lim="800000"/>
                <a:headEnd/>
                <a:tailEnd/>
              </a:ln>
              <a:effectLst/>
            </p:spPr>
            <p:txBody>
              <a:bodyPr wrap="square" anchor="ctr">
                <a:noAutofit/>
              </a:bodyPr>
              <a:lstStyle/>
              <a:p>
                <a:pPr marL="0" marR="0" lvl="0" indent="0" defTabSz="914400" eaLnBrk="1" fontAlgn="ctr" latinLnBrk="0" hangingPunct="1">
                  <a:spcBef>
                    <a:spcPct val="0"/>
                  </a:spcBef>
                  <a:spcAft>
                    <a:spcPct val="0"/>
                  </a:spcAft>
                  <a:buClrTx/>
                  <a:buSzTx/>
                  <a:buFontTx/>
                  <a:buNone/>
                  <a:tabLst/>
                  <a:defRPr/>
                </a:pPr>
                <a:endParaRPr kumimoji="0" lang="en-US" altLang="ko-KR" sz="1000" b="0" i="0" u="none" strike="noStrike" kern="0" cap="none" spc="0" normalizeH="0" noProof="0" dirty="0">
                  <a:ln>
                    <a:noFill/>
                  </a:ln>
                  <a:solidFill>
                    <a:srgbClr val="000000"/>
                  </a:solidFill>
                  <a:effectLst/>
                  <a:uLnTx/>
                  <a:uFillTx/>
                  <a:latin typeface="Huawei Sans" panose="020C0503030203020204" pitchFamily="34" charset="0"/>
                  <a:cs typeface="Huawei Sans" panose="020C0503030203020204" pitchFamily="34" charset="0"/>
                  <a:sym typeface="Huawei Sans" panose="020C0503030203020204" pitchFamily="34" charset="0"/>
                </a:endParaRPr>
              </a:p>
            </p:txBody>
          </p:sp>
          <p:sp>
            <p:nvSpPr>
              <p:cNvPr id="43" name="Line 40">
                <a:extLst>
                  <a:ext uri="{FF2B5EF4-FFF2-40B4-BE49-F238E27FC236}">
                    <a16:creationId xmlns:a16="http://schemas.microsoft.com/office/drawing/2014/main" id="{CF80253E-9BB8-49AB-B287-6600857AA56B}"/>
                  </a:ext>
                </a:extLst>
              </p:cNvPr>
              <p:cNvSpPr>
                <a:spLocks noChangeShapeType="1"/>
              </p:cNvSpPr>
              <p:nvPr/>
            </p:nvSpPr>
            <p:spPr bwMode="auto">
              <a:xfrm flipV="1">
                <a:off x="6425355" y="3106458"/>
                <a:ext cx="696162" cy="588787"/>
              </a:xfrm>
              <a:prstGeom prst="line">
                <a:avLst/>
              </a:prstGeom>
              <a:noFill/>
              <a:ln w="12700">
                <a:solidFill>
                  <a:srgbClr val="969696"/>
                </a:solidFill>
                <a:prstDash val="dash"/>
                <a:round/>
                <a:headEnd/>
                <a:tailEnd/>
              </a:ln>
              <a:effectLst/>
            </p:spPr>
            <p:txBody>
              <a:bodyPr wrap="square">
                <a:noAutofit/>
              </a:bodyPr>
              <a:lstStyle/>
              <a:p>
                <a:pPr defTabSz="914400" fontAlgn="ctr">
                  <a:spcBef>
                    <a:spcPct val="0"/>
                  </a:spcBef>
                  <a:spcAft>
                    <a:spcPct val="0"/>
                  </a:spcAft>
                </a:pPr>
                <a:endParaRPr lang="en-US" altLang="ko-KR" sz="1000" dirty="0">
                  <a:solidFill>
                    <a:srgbClr val="000000"/>
                  </a:solidFill>
                  <a:latin typeface="Huawei Sans" panose="020C0503030203020204" pitchFamily="34" charset="0"/>
                  <a:cs typeface="Huawei Sans" panose="020C0503030203020204" pitchFamily="34" charset="0"/>
                  <a:sym typeface="Huawei Sans" panose="020C0503030203020204" pitchFamily="34" charset="0"/>
                </a:endParaRPr>
              </a:p>
            </p:txBody>
          </p:sp>
          <p:sp>
            <p:nvSpPr>
              <p:cNvPr id="44" name="Line 41">
                <a:extLst>
                  <a:ext uri="{FF2B5EF4-FFF2-40B4-BE49-F238E27FC236}">
                    <a16:creationId xmlns:a16="http://schemas.microsoft.com/office/drawing/2014/main" id="{F83F2C16-9B20-418B-9E2B-A9AFA57A07B2}"/>
                  </a:ext>
                </a:extLst>
              </p:cNvPr>
              <p:cNvSpPr>
                <a:spLocks noChangeShapeType="1"/>
              </p:cNvSpPr>
              <p:nvPr/>
            </p:nvSpPr>
            <p:spPr bwMode="auto">
              <a:xfrm>
                <a:off x="6425355" y="3695245"/>
                <a:ext cx="696162" cy="696162"/>
              </a:xfrm>
              <a:prstGeom prst="line">
                <a:avLst/>
              </a:prstGeom>
              <a:noFill/>
              <a:ln w="12700">
                <a:solidFill>
                  <a:srgbClr val="969696"/>
                </a:solidFill>
                <a:prstDash val="dash"/>
                <a:round/>
                <a:headEnd/>
                <a:tailEnd/>
              </a:ln>
              <a:effectLst/>
            </p:spPr>
            <p:txBody>
              <a:bodyPr wrap="square">
                <a:noAutofit/>
              </a:bodyPr>
              <a:lstStyle/>
              <a:p>
                <a:pPr defTabSz="914400" fontAlgn="ctr">
                  <a:spcBef>
                    <a:spcPct val="0"/>
                  </a:spcBef>
                  <a:spcAft>
                    <a:spcPct val="0"/>
                  </a:spcAft>
                </a:pPr>
                <a:endParaRPr lang="en-US" altLang="ko-KR" sz="1000" dirty="0">
                  <a:solidFill>
                    <a:srgbClr val="000000"/>
                  </a:solidFill>
                  <a:latin typeface="Huawei Sans" panose="020C0503030203020204" pitchFamily="34" charset="0"/>
                  <a:cs typeface="Huawei Sans" panose="020C0503030203020204" pitchFamily="34" charset="0"/>
                  <a:sym typeface="Huawei Sans" panose="020C0503030203020204" pitchFamily="34" charset="0"/>
                </a:endParaRPr>
              </a:p>
            </p:txBody>
          </p:sp>
          <p:sp>
            <p:nvSpPr>
              <p:cNvPr id="45" name="Tekstboks 187">
                <a:extLst>
                  <a:ext uri="{FF2B5EF4-FFF2-40B4-BE49-F238E27FC236}">
                    <a16:creationId xmlns:a16="http://schemas.microsoft.com/office/drawing/2014/main" id="{FB96CB44-992D-4A8B-B09A-F2FF63F84ACA}"/>
                  </a:ext>
                </a:extLst>
              </p:cNvPr>
              <p:cNvSpPr txBox="1"/>
              <p:nvPr/>
            </p:nvSpPr>
            <p:spPr bwMode="auto">
              <a:xfrm>
                <a:off x="4978071" y="3254141"/>
                <a:ext cx="1691261" cy="1200329"/>
              </a:xfrm>
              <a:prstGeom prst="rect">
                <a:avLst/>
              </a:prstGeom>
              <a:noFill/>
            </p:spPr>
            <p:txBody>
              <a:bodyPr vert="horz" wrap="square" lIns="91440" tIns="45720" rIns="91440" bIns="45720" numCol="1" anchor="t" anchorCtr="0" compatLnSpc="1">
                <a:prstTxWarp prst="textNoShape">
                  <a:avLst/>
                </a:prstTxWarp>
                <a:noAutofit/>
              </a:bodyPr>
              <a:lstStyle/>
              <a:p>
                <a:pPr algn="ctr" defTabSz="914400" fontAlgn="ctr">
                  <a:spcBef>
                    <a:spcPct val="0"/>
                  </a:spcBef>
                  <a:spcAft>
                    <a:spcPct val="0"/>
                  </a:spcAft>
                </a:pPr>
                <a:r>
                  <a:rPr lang="en-US" dirty="0">
                    <a:latin typeface="Huawei Sans" panose="020C0503030203020204" pitchFamily="34" charset="0"/>
                    <a:cs typeface="Huawei Sans" panose="020C0503030203020204" pitchFamily="34" charset="0"/>
                  </a:rPr>
                  <a:t>Managing alarms and events</a:t>
                </a:r>
                <a:endParaRPr lang="en-US" sz="2400" b="1"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6" name="AutoShape 19">
                <a:extLst>
                  <a:ext uri="{FF2B5EF4-FFF2-40B4-BE49-F238E27FC236}">
                    <a16:creationId xmlns:a16="http://schemas.microsoft.com/office/drawing/2014/main" id="{72257FA9-264A-4138-895E-CF2FF5157902}"/>
                  </a:ext>
                </a:extLst>
              </p:cNvPr>
              <p:cNvSpPr>
                <a:spLocks noChangeArrowheads="1"/>
              </p:cNvSpPr>
              <p:nvPr/>
            </p:nvSpPr>
            <p:spPr bwMode="auto">
              <a:xfrm rot="16200000">
                <a:off x="4063745" y="1701746"/>
                <a:ext cx="4040097" cy="4040098"/>
              </a:xfrm>
              <a:custGeom>
                <a:avLst/>
                <a:gdLst>
                  <a:gd name="G0" fmla="+- 1051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510"/>
                  <a:gd name="G18" fmla="*/ 10510 1 2"/>
                  <a:gd name="G19" fmla="+- G18 5400 0"/>
                  <a:gd name="G20" fmla="cos G19 11796480"/>
                  <a:gd name="G21" fmla="sin G19 11796480"/>
                  <a:gd name="G22" fmla="+- G20 10800 0"/>
                  <a:gd name="G23" fmla="+- G21 10800 0"/>
                  <a:gd name="G24" fmla="+- 10800 0 G20"/>
                  <a:gd name="G25" fmla="+- 10510 10800 0"/>
                  <a:gd name="G26" fmla="?: G9 G17 G25"/>
                  <a:gd name="G27" fmla="?: G9 0 21600"/>
                  <a:gd name="G28" fmla="cos 10800 11796480"/>
                  <a:gd name="G29" fmla="sin 10800 11796480"/>
                  <a:gd name="G30" fmla="sin 1051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45 w 21600"/>
                  <a:gd name="T15" fmla="*/ 10800 h 21600"/>
                  <a:gd name="T16" fmla="*/ 10800 w 21600"/>
                  <a:gd name="T17" fmla="*/ 290 h 21600"/>
                  <a:gd name="T18" fmla="*/ 21455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90" y="10800"/>
                    </a:moveTo>
                    <a:cubicBezTo>
                      <a:pt x="290" y="4995"/>
                      <a:pt x="4995" y="290"/>
                      <a:pt x="10800" y="290"/>
                    </a:cubicBezTo>
                    <a:cubicBezTo>
                      <a:pt x="16604" y="289"/>
                      <a:pt x="21309" y="4995"/>
                      <a:pt x="21310" y="10799"/>
                    </a:cubicBezTo>
                    <a:lnTo>
                      <a:pt x="21600" y="10800"/>
                    </a:lnTo>
                    <a:cubicBezTo>
                      <a:pt x="21600" y="4835"/>
                      <a:pt x="16764" y="0"/>
                      <a:pt x="10800" y="0"/>
                    </a:cubicBezTo>
                    <a:cubicBezTo>
                      <a:pt x="4835" y="0"/>
                      <a:pt x="0" y="4835"/>
                      <a:pt x="0" y="10800"/>
                    </a:cubicBezTo>
                    <a:close/>
                  </a:path>
                </a:pathLst>
              </a:custGeom>
              <a:gradFill rotWithShape="1">
                <a:gsLst>
                  <a:gs pos="0">
                    <a:srgbClr val="000000">
                      <a:lumMod val="72000"/>
                    </a:srgbClr>
                  </a:gs>
                  <a:gs pos="39000">
                    <a:srgbClr val="FFFFFF">
                      <a:alpha val="0"/>
                      <a:lumMod val="0"/>
                      <a:lumOff val="100000"/>
                    </a:srgbClr>
                  </a:gs>
                </a:gsLst>
                <a:lin ang="5400000" scaled="0"/>
              </a:gradFill>
              <a:ln w="9525">
                <a:noFill/>
                <a:miter lim="800000"/>
                <a:headEnd/>
                <a:tailEnd/>
              </a:ln>
              <a:effectLst/>
            </p:spPr>
            <p:txBody>
              <a:bodyPr wrap="square" anchor="ctr">
                <a:noAutofit/>
              </a:bodyPr>
              <a:lstStyle/>
              <a:p>
                <a:pPr marL="0" marR="0" lvl="0" indent="0" defTabSz="914400" eaLnBrk="1" fontAlgn="ctr" latinLnBrk="0" hangingPunct="1">
                  <a:spcBef>
                    <a:spcPct val="0"/>
                  </a:spcBef>
                  <a:spcAft>
                    <a:spcPct val="0"/>
                  </a:spcAft>
                  <a:buClrTx/>
                  <a:buSzTx/>
                  <a:buFontTx/>
                  <a:buNone/>
                  <a:tabLst/>
                  <a:defRPr/>
                </a:pPr>
                <a:endParaRPr kumimoji="0" lang="en-US" altLang="ko-KR" sz="1000" b="0" i="0" u="none" strike="noStrike" kern="0" cap="none" spc="0" normalizeH="0" noProof="0" dirty="0">
                  <a:ln>
                    <a:noFill/>
                  </a:ln>
                  <a:solidFill>
                    <a:srgbClr val="000000"/>
                  </a:solidFill>
                  <a:effectLst/>
                  <a:uLnTx/>
                  <a:uFillTx/>
                  <a:latin typeface="Huawei Sans" panose="020C0503030203020204" pitchFamily="34" charset="0"/>
                  <a:cs typeface="Huawei Sans" panose="020C0503030203020204" pitchFamily="34" charset="0"/>
                  <a:sym typeface="Huawei Sans" panose="020C0503030203020204" pitchFamily="34" charset="0"/>
                </a:endParaRPr>
              </a:p>
            </p:txBody>
          </p:sp>
          <p:grpSp>
            <p:nvGrpSpPr>
              <p:cNvPr id="47" name="组合 46">
                <a:extLst>
                  <a:ext uri="{FF2B5EF4-FFF2-40B4-BE49-F238E27FC236}">
                    <a16:creationId xmlns:a16="http://schemas.microsoft.com/office/drawing/2014/main" id="{73BA01D5-B327-4D0B-9747-85DFAAF71C12}"/>
                  </a:ext>
                </a:extLst>
              </p:cNvPr>
              <p:cNvGrpSpPr/>
              <p:nvPr/>
            </p:nvGrpSpPr>
            <p:grpSpPr>
              <a:xfrm rot="10800000">
                <a:off x="4421924" y="3025633"/>
                <a:ext cx="696162" cy="1284949"/>
                <a:chOff x="3755834" y="3299378"/>
                <a:chExt cx="696162" cy="1284949"/>
              </a:xfrm>
            </p:grpSpPr>
            <p:sp>
              <p:nvSpPr>
                <p:cNvPr id="53" name="Line 40">
                  <a:extLst>
                    <a:ext uri="{FF2B5EF4-FFF2-40B4-BE49-F238E27FC236}">
                      <a16:creationId xmlns:a16="http://schemas.microsoft.com/office/drawing/2014/main" id="{186FFE3E-07A8-46C5-9B8F-76E13BB683D5}"/>
                    </a:ext>
                  </a:extLst>
                </p:cNvPr>
                <p:cNvSpPr>
                  <a:spLocks noChangeShapeType="1"/>
                </p:cNvSpPr>
                <p:nvPr/>
              </p:nvSpPr>
              <p:spPr bwMode="auto">
                <a:xfrm flipV="1">
                  <a:off x="3755834" y="3299378"/>
                  <a:ext cx="696162" cy="588787"/>
                </a:xfrm>
                <a:prstGeom prst="line">
                  <a:avLst/>
                </a:prstGeom>
                <a:noFill/>
                <a:ln w="12700">
                  <a:solidFill>
                    <a:srgbClr val="969696"/>
                  </a:solidFill>
                  <a:prstDash val="dash"/>
                  <a:round/>
                  <a:headEnd/>
                  <a:tailEnd/>
                </a:ln>
                <a:effectLst/>
              </p:spPr>
              <p:txBody>
                <a:bodyPr wrap="square">
                  <a:noAutofit/>
                </a:bodyPr>
                <a:lstStyle/>
                <a:p>
                  <a:pPr defTabSz="914400" fontAlgn="ctr">
                    <a:spcBef>
                      <a:spcPct val="0"/>
                    </a:spcBef>
                    <a:spcAft>
                      <a:spcPct val="0"/>
                    </a:spcAft>
                  </a:pPr>
                  <a:endParaRPr lang="en-US" altLang="ko-KR" sz="1000" dirty="0">
                    <a:solidFill>
                      <a:srgbClr val="000000"/>
                    </a:solidFill>
                    <a:latin typeface="Huawei Sans" panose="020C0503030203020204" pitchFamily="34" charset="0"/>
                    <a:cs typeface="Huawei Sans" panose="020C0503030203020204" pitchFamily="34" charset="0"/>
                    <a:sym typeface="Huawei Sans" panose="020C0503030203020204" pitchFamily="34" charset="0"/>
                  </a:endParaRPr>
                </a:p>
              </p:txBody>
            </p:sp>
            <p:sp>
              <p:nvSpPr>
                <p:cNvPr id="54" name="Line 41">
                  <a:extLst>
                    <a:ext uri="{FF2B5EF4-FFF2-40B4-BE49-F238E27FC236}">
                      <a16:creationId xmlns:a16="http://schemas.microsoft.com/office/drawing/2014/main" id="{F189C731-EE6C-42F7-908F-8476355887D5}"/>
                    </a:ext>
                  </a:extLst>
                </p:cNvPr>
                <p:cNvSpPr>
                  <a:spLocks noChangeShapeType="1"/>
                </p:cNvSpPr>
                <p:nvPr/>
              </p:nvSpPr>
              <p:spPr bwMode="auto">
                <a:xfrm>
                  <a:off x="3755834" y="3888165"/>
                  <a:ext cx="696162" cy="696162"/>
                </a:xfrm>
                <a:prstGeom prst="line">
                  <a:avLst/>
                </a:prstGeom>
                <a:noFill/>
                <a:ln w="12700">
                  <a:solidFill>
                    <a:srgbClr val="969696"/>
                  </a:solidFill>
                  <a:prstDash val="dash"/>
                  <a:round/>
                  <a:headEnd/>
                  <a:tailEnd/>
                </a:ln>
                <a:effectLst/>
              </p:spPr>
              <p:txBody>
                <a:bodyPr wrap="square">
                  <a:noAutofit/>
                </a:bodyPr>
                <a:lstStyle/>
                <a:p>
                  <a:pPr defTabSz="914400" fontAlgn="ctr">
                    <a:spcBef>
                      <a:spcPct val="0"/>
                    </a:spcBef>
                    <a:spcAft>
                      <a:spcPct val="0"/>
                    </a:spcAft>
                  </a:pPr>
                  <a:endParaRPr lang="en-US" altLang="ko-KR" sz="1000" dirty="0">
                    <a:solidFill>
                      <a:srgbClr val="000000"/>
                    </a:solidFill>
                    <a:latin typeface="Huawei Sans" panose="020C0503030203020204" pitchFamily="34" charset="0"/>
                    <a:cs typeface="Huawei Sans" panose="020C0503030203020204" pitchFamily="34" charset="0"/>
                    <a:sym typeface="Huawei Sans" panose="020C0503030203020204" pitchFamily="34" charset="0"/>
                  </a:endParaRPr>
                </a:p>
              </p:txBody>
            </p:sp>
          </p:grpSp>
          <p:sp>
            <p:nvSpPr>
              <p:cNvPr id="48" name="Oval 21">
                <a:extLst>
                  <a:ext uri="{FF2B5EF4-FFF2-40B4-BE49-F238E27FC236}">
                    <a16:creationId xmlns:a16="http://schemas.microsoft.com/office/drawing/2014/main" id="{07D667A0-83F1-4D4C-8888-AD43DAB1A720}"/>
                  </a:ext>
                </a:extLst>
              </p:cNvPr>
              <p:cNvSpPr>
                <a:spLocks noChangeArrowheads="1"/>
              </p:cNvSpPr>
              <p:nvPr/>
            </p:nvSpPr>
            <p:spPr bwMode="auto">
              <a:xfrm>
                <a:off x="2081600" y="2668170"/>
                <a:ext cx="2512336" cy="717634"/>
              </a:xfrm>
              <a:prstGeom prst="ellipse">
                <a:avLst/>
              </a:prstGeom>
              <a:solidFill>
                <a:srgbClr val="8AB9B9">
                  <a:lumMod val="20000"/>
                  <a:lumOff val="80000"/>
                </a:srgbClr>
              </a:solidFill>
              <a:ln w="19050">
                <a:solidFill>
                  <a:srgbClr val="000000"/>
                </a:solidFill>
                <a:round/>
                <a:headEnd/>
                <a:tailEnd/>
              </a:ln>
              <a:effectLst/>
            </p:spPr>
            <p:txBody>
              <a:bodyPr wrap="square" lIns="36000" rIns="36000" anchor="ctr">
                <a:noAutofit/>
              </a:bodyPr>
              <a:lstStyle/>
              <a:p>
                <a:pPr algn="ctr" defTabSz="914034" fontAlgn="ctr">
                  <a:spcBef>
                    <a:spcPts val="792"/>
                  </a:spcBef>
                  <a:buSzPct val="50000"/>
                </a:pPr>
                <a:r>
                  <a:rPr lang="en-US" sz="1400" dirty="0">
                    <a:latin typeface="Huawei Sans" panose="020C0503030203020204" pitchFamily="34" charset="0"/>
                    <a:cs typeface="Huawei Sans" panose="020C0503030203020204" pitchFamily="34" charset="0"/>
                  </a:rPr>
                  <a:t>Configuring the event notification method</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9" name="Oval 21">
                <a:extLst>
                  <a:ext uri="{FF2B5EF4-FFF2-40B4-BE49-F238E27FC236}">
                    <a16:creationId xmlns:a16="http://schemas.microsoft.com/office/drawing/2014/main" id="{FD606EA6-F4CE-4F14-BDDB-34AA2395B9C7}"/>
                  </a:ext>
                </a:extLst>
              </p:cNvPr>
              <p:cNvSpPr>
                <a:spLocks noChangeArrowheads="1"/>
              </p:cNvSpPr>
              <p:nvPr/>
            </p:nvSpPr>
            <p:spPr bwMode="auto">
              <a:xfrm>
                <a:off x="6960508" y="4126341"/>
                <a:ext cx="2442817" cy="640115"/>
              </a:xfrm>
              <a:prstGeom prst="ellipse">
                <a:avLst/>
              </a:prstGeom>
              <a:solidFill>
                <a:srgbClr val="8AB9B9">
                  <a:lumMod val="20000"/>
                  <a:lumOff val="80000"/>
                </a:srgbClr>
              </a:solidFill>
              <a:ln w="19050">
                <a:solidFill>
                  <a:srgbClr val="000000"/>
                </a:solidFill>
                <a:round/>
                <a:headEnd/>
                <a:tailEnd/>
              </a:ln>
              <a:effectLst/>
            </p:spPr>
            <p:txBody>
              <a:bodyPr wrap="square" lIns="36000" rIns="36000" anchor="ctr">
                <a:noAutofit/>
              </a:bodyPr>
              <a:lstStyle/>
              <a:p>
                <a:pPr lvl="0" algn="ctr" fontAlgn="ctr"/>
                <a:r>
                  <a:rPr lang="en-US" sz="1400" dirty="0">
                    <a:solidFill>
                      <a:prstClr val="black"/>
                    </a:solidFill>
                    <a:latin typeface="Huawei Sans" panose="020C0503030203020204" pitchFamily="34" charset="0"/>
                    <a:cs typeface="Huawei Sans" panose="020C0503030203020204" pitchFamily="34" charset="0"/>
                  </a:rPr>
                  <a:t>Configuring alarm dump</a:t>
                </a:r>
                <a:endParaRPr lang="en-US" altLang="zh-CN" sz="14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0" name="Oval 21">
                <a:extLst>
                  <a:ext uri="{FF2B5EF4-FFF2-40B4-BE49-F238E27FC236}">
                    <a16:creationId xmlns:a16="http://schemas.microsoft.com/office/drawing/2014/main" id="{CF90C264-11EE-42F0-862E-BCF05411A73A}"/>
                  </a:ext>
                </a:extLst>
              </p:cNvPr>
              <p:cNvSpPr>
                <a:spLocks noChangeArrowheads="1"/>
              </p:cNvSpPr>
              <p:nvPr/>
            </p:nvSpPr>
            <p:spPr bwMode="auto">
              <a:xfrm>
                <a:off x="2081600" y="3962053"/>
                <a:ext cx="2433329" cy="640115"/>
              </a:xfrm>
              <a:prstGeom prst="ellipse">
                <a:avLst/>
              </a:prstGeom>
              <a:solidFill>
                <a:srgbClr val="8AB9B9">
                  <a:lumMod val="20000"/>
                  <a:lumOff val="80000"/>
                </a:srgbClr>
              </a:solidFill>
              <a:ln w="19050">
                <a:solidFill>
                  <a:srgbClr val="000000"/>
                </a:solidFill>
                <a:round/>
                <a:headEnd/>
                <a:tailEnd/>
              </a:ln>
              <a:effectLst/>
            </p:spPr>
            <p:txBody>
              <a:bodyPr wrap="square" lIns="36000" rIns="36000" anchor="ctr">
                <a:noAutofit/>
              </a:bodyPr>
              <a:lstStyle/>
              <a:p>
                <a:pPr lvl="0" algn="ctr" fontAlgn="ctr"/>
                <a:r>
                  <a:rPr lang="en-US" sz="1400" dirty="0">
                    <a:solidFill>
                      <a:prstClr val="black"/>
                    </a:solidFill>
                    <a:latin typeface="Huawei Sans" panose="020C0503030203020204" pitchFamily="34" charset="0"/>
                    <a:cs typeface="Huawei Sans" panose="020C0503030203020204" pitchFamily="34" charset="0"/>
                  </a:rPr>
                  <a:t>Configuring alarm masking</a:t>
                </a:r>
                <a:endParaRPr lang="en-US" altLang="zh-CN" sz="14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1" name="Oval 21">
                <a:extLst>
                  <a:ext uri="{FF2B5EF4-FFF2-40B4-BE49-F238E27FC236}">
                    <a16:creationId xmlns:a16="http://schemas.microsoft.com/office/drawing/2014/main" id="{FDF86E23-B6CD-4698-A7BD-CEA616C219E8}"/>
                  </a:ext>
                </a:extLst>
              </p:cNvPr>
              <p:cNvSpPr>
                <a:spLocks noChangeArrowheads="1"/>
              </p:cNvSpPr>
              <p:nvPr/>
            </p:nvSpPr>
            <p:spPr bwMode="auto">
              <a:xfrm>
                <a:off x="6944619" y="2738333"/>
                <a:ext cx="2458706" cy="717634"/>
              </a:xfrm>
              <a:prstGeom prst="ellipse">
                <a:avLst/>
              </a:prstGeom>
              <a:solidFill>
                <a:srgbClr val="8AB9B9">
                  <a:lumMod val="20000"/>
                  <a:lumOff val="80000"/>
                </a:srgbClr>
              </a:solidFill>
              <a:ln w="19050">
                <a:solidFill>
                  <a:srgbClr val="000000"/>
                </a:solidFill>
                <a:round/>
                <a:headEnd/>
                <a:tailEnd/>
              </a:ln>
              <a:effectLst/>
            </p:spPr>
            <p:txBody>
              <a:bodyPr wrap="square" lIns="36000" rIns="36000" anchor="ctr">
                <a:noAutofit/>
              </a:bodyPr>
              <a:lstStyle/>
              <a:p>
                <a:pPr algn="ctr" fontAlgn="ctr"/>
                <a:r>
                  <a:rPr lang="en-US" sz="1400" dirty="0">
                    <a:solidFill>
                      <a:prstClr val="black"/>
                    </a:solidFill>
                    <a:latin typeface="Huawei Sans" panose="020C0503030203020204" pitchFamily="34" charset="0"/>
                    <a:cs typeface="Huawei Sans" panose="020C0503030203020204" pitchFamily="34" charset="0"/>
                  </a:rPr>
                  <a:t>Configuring the alarm notification mode</a:t>
                </a:r>
                <a:endParaRPr lang="en-US" altLang="zh-CN" sz="14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2" name="矩形 51">
                <a:extLst>
                  <a:ext uri="{FF2B5EF4-FFF2-40B4-BE49-F238E27FC236}">
                    <a16:creationId xmlns:a16="http://schemas.microsoft.com/office/drawing/2014/main" id="{06845ECE-DA96-4668-9AAD-0EDA2C5B962A}"/>
                  </a:ext>
                </a:extLst>
              </p:cNvPr>
              <p:cNvSpPr/>
              <p:nvPr/>
            </p:nvSpPr>
            <p:spPr>
              <a:xfrm>
                <a:off x="3518523" y="4057788"/>
                <a:ext cx="184731" cy="369332"/>
              </a:xfrm>
              <a:prstGeom prst="rect">
                <a:avLst/>
              </a:prstGeom>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32" name="矩形 31">
              <a:extLst>
                <a:ext uri="{FF2B5EF4-FFF2-40B4-BE49-F238E27FC236}">
                  <a16:creationId xmlns:a16="http://schemas.microsoft.com/office/drawing/2014/main" id="{90BAB97C-907E-44E2-B6AB-3FA607C6DAF3}"/>
                </a:ext>
              </a:extLst>
            </p:cNvPr>
            <p:cNvSpPr/>
            <p:nvPr/>
          </p:nvSpPr>
          <p:spPr>
            <a:xfrm>
              <a:off x="9220092" y="1444588"/>
              <a:ext cx="2324675" cy="369332"/>
            </a:xfrm>
            <a:prstGeom prst="rect">
              <a:avLst/>
            </a:prstGeom>
          </p:spPr>
          <p:txBody>
            <a:bodyPr wrap="square">
              <a:noAutofit/>
            </a:bodyPr>
            <a:lstStyle/>
            <a:p>
              <a:pPr marL="285750" indent="-285750" fontAlgn="ctr">
                <a:buFont typeface="Arial" panose="020B0604020202020204" pitchFamily="34" charset="0"/>
                <a:buChar char="•"/>
              </a:pPr>
              <a:r>
                <a:rPr lang="en-US" sz="1400" dirty="0">
                  <a:latin typeface="Huawei Sans" panose="020C0503030203020204" pitchFamily="34" charset="0"/>
                  <a:cs typeface="Huawei Sans" panose="020C0503030203020204" pitchFamily="34" charset="0"/>
                </a:rPr>
                <a:t>Email notification</a:t>
              </a:r>
            </a:p>
          </p:txBody>
        </p:sp>
        <p:sp>
          <p:nvSpPr>
            <p:cNvPr id="33" name="矩形 32">
              <a:extLst>
                <a:ext uri="{FF2B5EF4-FFF2-40B4-BE49-F238E27FC236}">
                  <a16:creationId xmlns:a16="http://schemas.microsoft.com/office/drawing/2014/main" id="{A5607385-7B51-4242-9CFD-C306B971C22E}"/>
                </a:ext>
              </a:extLst>
            </p:cNvPr>
            <p:cNvSpPr/>
            <p:nvPr/>
          </p:nvSpPr>
          <p:spPr>
            <a:xfrm>
              <a:off x="9220092" y="1719069"/>
              <a:ext cx="2201244" cy="369332"/>
            </a:xfrm>
            <a:prstGeom prst="rect">
              <a:avLst/>
            </a:prstGeom>
          </p:spPr>
          <p:txBody>
            <a:bodyPr wrap="square">
              <a:noAutofit/>
            </a:bodyPr>
            <a:lstStyle/>
            <a:p>
              <a:pPr marL="285750" indent="-285750" fontAlgn="ctr">
                <a:buFont typeface="Arial" panose="020B0604020202020204" pitchFamily="34" charset="0"/>
                <a:buChar char="•"/>
              </a:pPr>
              <a:r>
                <a:rPr lang="en-US" sz="1400" dirty="0">
                  <a:latin typeface="Huawei Sans" panose="020C0503030203020204" pitchFamily="34" charset="0"/>
                  <a:cs typeface="Huawei Sans" panose="020C0503030203020204" pitchFamily="34" charset="0"/>
                </a:rPr>
                <a:t>SMS notification</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4" name="矩形 33">
              <a:extLst>
                <a:ext uri="{FF2B5EF4-FFF2-40B4-BE49-F238E27FC236}">
                  <a16:creationId xmlns:a16="http://schemas.microsoft.com/office/drawing/2014/main" id="{A8137327-EC34-4DE3-AD73-E935441918EB}"/>
                </a:ext>
              </a:extLst>
            </p:cNvPr>
            <p:cNvSpPr/>
            <p:nvPr/>
          </p:nvSpPr>
          <p:spPr>
            <a:xfrm>
              <a:off x="9220092" y="1988432"/>
              <a:ext cx="2403222" cy="369332"/>
            </a:xfrm>
            <a:prstGeom prst="rect">
              <a:avLst/>
            </a:prstGeom>
          </p:spPr>
          <p:txBody>
            <a:bodyPr wrap="square">
              <a:noAutofit/>
            </a:bodyPr>
            <a:lstStyle/>
            <a:p>
              <a:pPr marL="285750" indent="-285750" fontAlgn="ctr">
                <a:buFont typeface="Arial" panose="020B0604020202020204" pitchFamily="34" charset="0"/>
                <a:buChar char="•"/>
              </a:pPr>
              <a:r>
                <a:rPr lang="en-US" sz="1400" dirty="0">
                  <a:latin typeface="Huawei Sans" panose="020C0503030203020204" pitchFamily="34" charset="0"/>
                  <a:cs typeface="Huawei Sans" panose="020C0503030203020204" pitchFamily="34" charset="0"/>
                </a:rPr>
                <a:t>Syslog notification</a:t>
              </a:r>
            </a:p>
          </p:txBody>
        </p:sp>
        <p:sp>
          <p:nvSpPr>
            <p:cNvPr id="35" name="矩形 34">
              <a:extLst>
                <a:ext uri="{FF2B5EF4-FFF2-40B4-BE49-F238E27FC236}">
                  <a16:creationId xmlns:a16="http://schemas.microsoft.com/office/drawing/2014/main" id="{15E80D0C-802F-407D-A868-AA9C2FB7D51B}"/>
                </a:ext>
              </a:extLst>
            </p:cNvPr>
            <p:cNvSpPr/>
            <p:nvPr/>
          </p:nvSpPr>
          <p:spPr>
            <a:xfrm>
              <a:off x="9221434" y="2264929"/>
              <a:ext cx="2217274" cy="369332"/>
            </a:xfrm>
            <a:prstGeom prst="rect">
              <a:avLst/>
            </a:prstGeom>
          </p:spPr>
          <p:txBody>
            <a:bodyPr wrap="square">
              <a:noAutofit/>
            </a:bodyPr>
            <a:lstStyle/>
            <a:p>
              <a:pPr marL="285750" indent="-285750" fontAlgn="ctr">
                <a:buFont typeface="Arial" panose="020B0604020202020204" pitchFamily="34" charset="0"/>
                <a:buChar char="•"/>
              </a:pPr>
              <a:r>
                <a:rPr lang="en-US" sz="1400" dirty="0">
                  <a:latin typeface="Huawei Sans" panose="020C0503030203020204" pitchFamily="34" charset="0"/>
                  <a:cs typeface="Huawei Sans" panose="020C0503030203020204" pitchFamily="34" charset="0"/>
                </a:rPr>
                <a:t>Trap notification</a:t>
              </a:r>
            </a:p>
          </p:txBody>
        </p:sp>
        <p:sp>
          <p:nvSpPr>
            <p:cNvPr id="36" name="矩形 35">
              <a:extLst>
                <a:ext uri="{FF2B5EF4-FFF2-40B4-BE49-F238E27FC236}">
                  <a16:creationId xmlns:a16="http://schemas.microsoft.com/office/drawing/2014/main" id="{F32B53CC-5E14-46FD-B382-2EAD9C73F690}"/>
                </a:ext>
              </a:extLst>
            </p:cNvPr>
            <p:cNvSpPr/>
            <p:nvPr/>
          </p:nvSpPr>
          <p:spPr>
            <a:xfrm>
              <a:off x="1171034" y="1607179"/>
              <a:ext cx="2324675" cy="369332"/>
            </a:xfrm>
            <a:prstGeom prst="rect">
              <a:avLst/>
            </a:prstGeom>
          </p:spPr>
          <p:txBody>
            <a:bodyPr wrap="square">
              <a:noAutofit/>
            </a:bodyPr>
            <a:lstStyle/>
            <a:p>
              <a:pPr marL="285750" indent="-285750" fontAlgn="ctr">
                <a:buFont typeface="Arial" panose="020B0604020202020204" pitchFamily="34" charset="0"/>
                <a:buChar char="•"/>
              </a:pPr>
              <a:r>
                <a:rPr lang="en-US" sz="1400" dirty="0">
                  <a:latin typeface="Huawei Sans" panose="020C0503030203020204" pitchFamily="34" charset="0"/>
                  <a:cs typeface="Huawei Sans" panose="020C0503030203020204" pitchFamily="34" charset="0"/>
                </a:rPr>
                <a:t>Email notification</a:t>
              </a:r>
            </a:p>
          </p:txBody>
        </p:sp>
        <p:sp>
          <p:nvSpPr>
            <p:cNvPr id="37" name="矩形 36">
              <a:extLst>
                <a:ext uri="{FF2B5EF4-FFF2-40B4-BE49-F238E27FC236}">
                  <a16:creationId xmlns:a16="http://schemas.microsoft.com/office/drawing/2014/main" id="{34CD97A4-8B3F-49E9-A87E-CDBEBBB4EB4A}"/>
                </a:ext>
              </a:extLst>
            </p:cNvPr>
            <p:cNvSpPr/>
            <p:nvPr/>
          </p:nvSpPr>
          <p:spPr>
            <a:xfrm>
              <a:off x="1171034" y="1868364"/>
              <a:ext cx="2201244" cy="369332"/>
            </a:xfrm>
            <a:prstGeom prst="rect">
              <a:avLst/>
            </a:prstGeom>
          </p:spPr>
          <p:txBody>
            <a:bodyPr wrap="square">
              <a:noAutofit/>
            </a:bodyPr>
            <a:lstStyle/>
            <a:p>
              <a:pPr marL="285750" indent="-285750" fontAlgn="ctr">
                <a:buFont typeface="Arial" panose="020B0604020202020204" pitchFamily="34" charset="0"/>
                <a:buChar char="•"/>
              </a:pPr>
              <a:r>
                <a:rPr lang="en-US" sz="1400" dirty="0">
                  <a:latin typeface="Huawei Sans" panose="020C0503030203020204" pitchFamily="34" charset="0"/>
                  <a:cs typeface="Huawei Sans" panose="020C0503030203020204" pitchFamily="34" charset="0"/>
                </a:rPr>
                <a:t>SMS notification</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8" name="矩形 37">
              <a:extLst>
                <a:ext uri="{FF2B5EF4-FFF2-40B4-BE49-F238E27FC236}">
                  <a16:creationId xmlns:a16="http://schemas.microsoft.com/office/drawing/2014/main" id="{9507E0DA-1B20-4052-A2A5-4CBDD7CC20C5}"/>
                </a:ext>
              </a:extLst>
            </p:cNvPr>
            <p:cNvSpPr/>
            <p:nvPr/>
          </p:nvSpPr>
          <p:spPr>
            <a:xfrm>
              <a:off x="1171034" y="2099556"/>
              <a:ext cx="2217274" cy="369332"/>
            </a:xfrm>
            <a:prstGeom prst="rect">
              <a:avLst/>
            </a:prstGeom>
          </p:spPr>
          <p:txBody>
            <a:bodyPr wrap="square">
              <a:noAutofit/>
            </a:bodyPr>
            <a:lstStyle/>
            <a:p>
              <a:pPr marL="285750" indent="-285750" fontAlgn="ctr">
                <a:buFont typeface="Arial" panose="020B0604020202020204" pitchFamily="34" charset="0"/>
                <a:buChar char="•"/>
              </a:pPr>
              <a:r>
                <a:rPr lang="en-US" sz="1400" dirty="0">
                  <a:latin typeface="Huawei Sans" panose="020C0503030203020204" pitchFamily="34" charset="0"/>
                  <a:cs typeface="Huawei Sans" panose="020C0503030203020204" pitchFamily="34" charset="0"/>
                </a:rPr>
                <a:t>Trap notification</a:t>
              </a:r>
            </a:p>
          </p:txBody>
        </p:sp>
        <p:sp>
          <p:nvSpPr>
            <p:cNvPr id="39" name="矩形 38">
              <a:extLst>
                <a:ext uri="{FF2B5EF4-FFF2-40B4-BE49-F238E27FC236}">
                  <a16:creationId xmlns:a16="http://schemas.microsoft.com/office/drawing/2014/main" id="{524EDE9C-395B-48CB-A746-06BD56EACE1C}"/>
                </a:ext>
              </a:extLst>
            </p:cNvPr>
            <p:cNvSpPr/>
            <p:nvPr/>
          </p:nvSpPr>
          <p:spPr>
            <a:xfrm>
              <a:off x="7901382" y="4767778"/>
              <a:ext cx="3202623" cy="2169825"/>
            </a:xfrm>
            <a:prstGeom prst="rect">
              <a:avLst/>
            </a:prstGeom>
          </p:spPr>
          <p:txBody>
            <a:bodyPr wrap="square">
              <a:noAutofit/>
            </a:bodyPr>
            <a:lstStyle/>
            <a:p>
              <a:pPr marL="285750" indent="-285750" fontAlgn="ctr">
                <a:buFont typeface="Arial" panose="020B0604020202020204" pitchFamily="34" charset="0"/>
                <a:buChar char="•"/>
              </a:pPr>
              <a:r>
                <a:rPr lang="en-US" sz="1400" dirty="0">
                  <a:latin typeface="Huawei Sans" panose="020C0503030203020204" pitchFamily="34" charset="0"/>
                  <a:cs typeface="Huawei Sans" panose="020C0503030203020204" pitchFamily="34" charset="0"/>
                </a:rPr>
                <a:t>When the number of alarms exceeds the threshold, the alarms will be dumped automatically to a specific FTP or SFTP server.</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0" name="矩形 39">
              <a:extLst>
                <a:ext uri="{FF2B5EF4-FFF2-40B4-BE49-F238E27FC236}">
                  <a16:creationId xmlns:a16="http://schemas.microsoft.com/office/drawing/2014/main" id="{D0A31BED-73DF-4107-93B6-465301592BD8}"/>
                </a:ext>
              </a:extLst>
            </p:cNvPr>
            <p:cNvSpPr/>
            <p:nvPr/>
          </p:nvSpPr>
          <p:spPr>
            <a:xfrm>
              <a:off x="584074" y="4621513"/>
              <a:ext cx="3685657" cy="2585323"/>
            </a:xfrm>
            <a:prstGeom prst="rect">
              <a:avLst/>
            </a:prstGeom>
          </p:spPr>
          <p:txBody>
            <a:bodyPr wrap="square">
              <a:noAutofit/>
            </a:bodyPr>
            <a:lstStyle/>
            <a:p>
              <a:pPr marL="285750" indent="-285750" fontAlgn="ctr">
                <a:buFont typeface="Arial" panose="020B0604020202020204" pitchFamily="34" charset="0"/>
                <a:buChar char="•"/>
              </a:pPr>
              <a:r>
                <a:rPr lang="en-US" sz="1400" dirty="0">
                  <a:latin typeface="Huawei Sans" panose="020C0503030203020204" pitchFamily="34" charset="0"/>
                  <a:cs typeface="Huawei Sans" panose="020C0503030203020204" pitchFamily="34" charset="0"/>
                </a:rPr>
                <a:t>Alarm masking needs to be enabled or disabled so that the system does not report or reports alarms to the network management system (NMS).</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Tree>
    <p:extLst>
      <p:ext uri="{BB962C8B-B14F-4D97-AF65-F5344CB8AC3E}">
        <p14:creationId xmlns:p14="http://schemas.microsoft.com/office/powerpoint/2010/main" val="3785943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u="none" dirty="0">
                <a:latin typeface="+mj-ea"/>
                <a:ea typeface="+mj-ea"/>
                <a:cs typeface="Huawei Sans" panose="020C0503030203020204" pitchFamily="34" charset="0"/>
              </a:rPr>
              <a:t>Collecting Storage System Information (1)</a:t>
            </a:r>
            <a:endParaRPr lang="zh-CN" altLang="en-US" dirty="0">
              <a:latin typeface="+mj-ea"/>
              <a:ea typeface="+mj-ea"/>
              <a:cs typeface="Huawei Sans" panose="020C0503030203020204" pitchFamily="34" charset="0"/>
              <a:sym typeface="+mn-lt"/>
            </a:endParaRPr>
          </a:p>
        </p:txBody>
      </p:sp>
      <p:grpSp>
        <p:nvGrpSpPr>
          <p:cNvPr id="3" name="组合 2"/>
          <p:cNvGrpSpPr/>
          <p:nvPr/>
        </p:nvGrpSpPr>
        <p:grpSpPr>
          <a:xfrm>
            <a:off x="523501" y="2031027"/>
            <a:ext cx="10936662" cy="3223326"/>
            <a:chOff x="364767" y="2000648"/>
            <a:chExt cx="10936662" cy="3223326"/>
          </a:xfrm>
        </p:grpSpPr>
        <p:pic>
          <p:nvPicPr>
            <p:cNvPr id="4" name="Picture 4" descr="F:\2012项目\美化图标\平面\0421png\43\未标题-1.png"/>
            <p:cNvPicPr>
              <a:picLocks noChangeAspect="1" noChangeArrowheads="1"/>
            </p:cNvPicPr>
            <p:nvPr/>
          </p:nvPicPr>
          <p:blipFill>
            <a:blip r:embed="rId3" cstate="print">
              <a:duotone>
                <a:srgbClr val="E2FFCA">
                  <a:shade val="45000"/>
                  <a:satMod val="135000"/>
                </a:srgbClr>
                <a:prstClr val="white"/>
              </a:duotone>
            </a:blip>
            <a:srcRect/>
            <a:stretch>
              <a:fillRect/>
            </a:stretch>
          </p:blipFill>
          <p:spPr bwMode="auto">
            <a:xfrm>
              <a:off x="4306081" y="2000648"/>
              <a:ext cx="6995348" cy="1065095"/>
            </a:xfrm>
            <a:prstGeom prst="rect">
              <a:avLst/>
            </a:prstGeom>
            <a:noFill/>
            <a:ln w="9525">
              <a:noFill/>
              <a:miter lim="800000"/>
              <a:headEnd/>
              <a:tailEnd/>
            </a:ln>
          </p:spPr>
        </p:pic>
        <p:sp>
          <p:nvSpPr>
            <p:cNvPr id="5" name="五边形 4"/>
            <p:cNvSpPr/>
            <p:nvPr/>
          </p:nvSpPr>
          <p:spPr bwMode="auto">
            <a:xfrm>
              <a:off x="3105639" y="2216590"/>
              <a:ext cx="1560759" cy="523680"/>
            </a:xfrm>
            <a:prstGeom prst="homePlate">
              <a:avLst>
                <a:gd name="adj" fmla="val 22181"/>
              </a:avLst>
            </a:prstGeom>
            <a:solidFill>
              <a:schemeClr val="bg1">
                <a:lumMod val="85000"/>
              </a:schemeClr>
            </a:solidFill>
            <a:ln>
              <a:no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7" tIns="45719" rIns="91437" bIns="45719" numCol="1" rtlCol="0" anchor="t" anchorCtr="0" compatLnSpc="1">
              <a:prstTxWarp prst="textNoShape">
                <a:avLst/>
              </a:prstTxWarp>
            </a:bodyPr>
            <a:lstStyle/>
            <a:p>
              <a:pPr marL="0" marR="0" lvl="0" indent="0" defTabSz="914339" eaLnBrk="1" fontAlgn="base" latinLnBrk="0" hangingPunct="1">
                <a:lnSpc>
                  <a:spcPct val="100000"/>
                </a:lnSpc>
                <a:spcBef>
                  <a:spcPct val="0"/>
                </a:spcBef>
                <a:spcAft>
                  <a:spcPct val="0"/>
                </a:spcAft>
                <a:buClr>
                  <a:srgbClr val="CC9900"/>
                </a:buClr>
                <a:buSzTx/>
                <a:buFont typeface="Wingdings" pitchFamily="2" charset="2"/>
                <a:buChar char="n"/>
                <a:tabLst/>
                <a:defRPr/>
              </a:pPr>
              <a:endParaRPr kumimoji="0" lang="zh-CN" altLang="en-US" sz="1350" b="1" i="0" u="none" strike="noStrike" kern="0" cap="none" spc="0" normalizeH="0" noProof="0">
                <a:ln>
                  <a:noFill/>
                </a:ln>
                <a:solidFill>
                  <a:prstClr val="black"/>
                </a:solidFill>
                <a:effectLst/>
                <a:uLnTx/>
                <a:uFillTx/>
                <a:latin typeface="Huawei Sans" panose="020C0503030203020204" pitchFamily="34" charset="0"/>
                <a:cs typeface="Huawei Sans" panose="020C0503030203020204" pitchFamily="34" charset="0"/>
                <a:sym typeface="+mn-lt"/>
              </a:endParaRPr>
            </a:p>
          </p:txBody>
        </p:sp>
        <p:sp>
          <p:nvSpPr>
            <p:cNvPr id="6" name="Rectangle 5"/>
            <p:cNvSpPr>
              <a:spLocks noChangeArrowheads="1"/>
            </p:cNvSpPr>
            <p:nvPr/>
          </p:nvSpPr>
          <p:spPr bwMode="gray">
            <a:xfrm>
              <a:off x="3333244" y="2276645"/>
              <a:ext cx="1218519" cy="400110"/>
            </a:xfrm>
            <a:prstGeom prst="rect">
              <a:avLst/>
            </a:prstGeom>
            <a:noFill/>
            <a:ln w="9525">
              <a:noFill/>
              <a:miter lim="800000"/>
              <a:headEnd/>
              <a:tailEnd/>
            </a:ln>
          </p:spPr>
          <p:txBody>
            <a:bodyPr wrap="square">
              <a:spAutoFit/>
            </a:bodyPr>
            <a:lstStyle/>
            <a:p>
              <a:pPr algn="ctr"/>
              <a:r>
                <a:rPr sz="2000" u="none" dirty="0">
                  <a:solidFill>
                    <a:srgbClr val="080808"/>
                  </a:solidFill>
                  <a:latin typeface="Huawei Sans" panose="020C0503030203020204" pitchFamily="34" charset="0"/>
                  <a:cs typeface="Huawei Sans" panose="020C0503030203020204" pitchFamily="34" charset="0"/>
                </a:rPr>
                <a:t>Purpose</a:t>
              </a:r>
              <a:endParaRPr lang="en-US" altLang="zh-CN" sz="2000" dirty="0">
                <a:solidFill>
                  <a:srgbClr val="080808"/>
                </a:solidFill>
                <a:latin typeface="Huawei Sans" panose="020C0503030203020204" pitchFamily="34" charset="0"/>
                <a:cs typeface="Huawei Sans" panose="020C0503030203020204" pitchFamily="34" charset="0"/>
                <a:sym typeface="+mn-lt"/>
              </a:endParaRPr>
            </a:p>
          </p:txBody>
        </p:sp>
        <p:cxnSp>
          <p:nvCxnSpPr>
            <p:cNvPr id="7" name="AutoShape 12"/>
            <p:cNvCxnSpPr>
              <a:cxnSpLocks noChangeShapeType="1"/>
              <a:endCxn id="5" idx="1"/>
            </p:cNvCxnSpPr>
            <p:nvPr/>
          </p:nvCxnSpPr>
          <p:spPr bwMode="gray">
            <a:xfrm flipV="1">
              <a:off x="2100534" y="2478430"/>
              <a:ext cx="1005105" cy="689394"/>
            </a:xfrm>
            <a:prstGeom prst="bentConnector3">
              <a:avLst>
                <a:gd name="adj1" fmla="val -542"/>
              </a:avLst>
            </a:prstGeom>
            <a:noFill/>
            <a:ln w="9525">
              <a:solidFill>
                <a:schemeClr val="tx1"/>
              </a:solidFill>
              <a:miter lim="800000"/>
              <a:headEnd/>
              <a:tailEnd/>
            </a:ln>
          </p:spPr>
        </p:cxnSp>
        <p:cxnSp>
          <p:nvCxnSpPr>
            <p:cNvPr id="8" name="AutoShape 13"/>
            <p:cNvCxnSpPr>
              <a:cxnSpLocks noChangeShapeType="1"/>
              <a:endCxn id="19" idx="1"/>
            </p:cNvCxnSpPr>
            <p:nvPr/>
          </p:nvCxnSpPr>
          <p:spPr bwMode="gray">
            <a:xfrm>
              <a:off x="2100534" y="4020299"/>
              <a:ext cx="1011342" cy="801215"/>
            </a:xfrm>
            <a:prstGeom prst="bentConnector3">
              <a:avLst>
                <a:gd name="adj1" fmla="val -1486"/>
              </a:avLst>
            </a:prstGeom>
            <a:noFill/>
            <a:ln w="9525">
              <a:solidFill>
                <a:srgbClr val="080808"/>
              </a:solidFill>
              <a:miter lim="800000"/>
              <a:headEnd/>
              <a:tailEnd/>
            </a:ln>
          </p:spPr>
        </p:cxnSp>
        <p:grpSp>
          <p:nvGrpSpPr>
            <p:cNvPr id="9" name="Group 47"/>
            <p:cNvGrpSpPr>
              <a:grpSpLocks/>
            </p:cNvGrpSpPr>
            <p:nvPr/>
          </p:nvGrpSpPr>
          <p:grpSpPr bwMode="auto">
            <a:xfrm>
              <a:off x="654410" y="2875438"/>
              <a:ext cx="1574987" cy="1635312"/>
              <a:chOff x="478" y="1689"/>
              <a:chExt cx="1210" cy="1278"/>
            </a:xfrm>
          </p:grpSpPr>
          <p:pic>
            <p:nvPicPr>
              <p:cNvPr id="21" name="Picture 48" descr="light_shadow"/>
              <p:cNvPicPr>
                <a:picLocks noChangeAspect="1" noChangeArrowheads="1"/>
              </p:cNvPicPr>
              <p:nvPr/>
            </p:nvPicPr>
            <p:blipFill>
              <a:blip r:embed="rId4" cstate="email">
                <a:lum bright="-78000" contrast="-78000"/>
                <a:extLst>
                  <a:ext uri="{28A0092B-C50C-407E-A947-70E740481C1C}">
                    <a14:useLocalDpi xmlns:a14="http://schemas.microsoft.com/office/drawing/2010/main"/>
                  </a:ext>
                </a:extLst>
              </a:blip>
              <a:srcRect/>
              <a:stretch>
                <a:fillRect/>
              </a:stretch>
            </p:blipFill>
            <p:spPr bwMode="gray">
              <a:xfrm>
                <a:off x="593" y="2691"/>
                <a:ext cx="996" cy="276"/>
              </a:xfrm>
              <a:prstGeom prst="rect">
                <a:avLst/>
              </a:prstGeom>
              <a:noFill/>
              <a:ln w="9525">
                <a:noFill/>
                <a:miter lim="800000"/>
                <a:headEnd/>
                <a:tailEnd/>
              </a:ln>
            </p:spPr>
          </p:pic>
          <p:pic>
            <p:nvPicPr>
              <p:cNvPr id="22" name="Picture 49" descr="circuler_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gray">
              <a:xfrm>
                <a:off x="478" y="1689"/>
                <a:ext cx="1210" cy="1178"/>
              </a:xfrm>
              <a:prstGeom prst="rect">
                <a:avLst/>
              </a:prstGeom>
              <a:noFill/>
              <a:ln w="9525">
                <a:noFill/>
                <a:miter lim="800000"/>
                <a:headEnd/>
                <a:tailEnd/>
              </a:ln>
            </p:spPr>
          </p:pic>
          <p:sp>
            <p:nvSpPr>
              <p:cNvPr id="23" name="Oval 50"/>
              <p:cNvSpPr>
                <a:spLocks noChangeArrowheads="1"/>
              </p:cNvSpPr>
              <p:nvPr/>
            </p:nvSpPr>
            <p:spPr bwMode="gray">
              <a:xfrm>
                <a:off x="478" y="1689"/>
                <a:ext cx="1202" cy="1182"/>
              </a:xfrm>
              <a:prstGeom prst="ellipse">
                <a:avLst/>
              </a:prstGeom>
              <a:gradFill rotWithShape="1">
                <a:gsLst>
                  <a:gs pos="0">
                    <a:srgbClr val="004B66">
                      <a:alpha val="89999"/>
                    </a:srgbClr>
                  </a:gs>
                  <a:gs pos="50000">
                    <a:srgbClr val="6AC1FC">
                      <a:alpha val="55000"/>
                    </a:srgbClr>
                  </a:gs>
                  <a:gs pos="100000">
                    <a:srgbClr val="004B66">
                      <a:alpha val="89999"/>
                    </a:srgbClr>
                  </a:gs>
                </a:gsLst>
                <a:lin ang="5400000" scaled="1"/>
              </a:gradFill>
              <a:ln w="9525" algn="ctr">
                <a:noFill/>
                <a:round/>
                <a:headEnd/>
                <a:tailEnd/>
              </a:ln>
              <a:effectLst/>
            </p:spPr>
            <p:txBody>
              <a:bodyPr wrap="none" anchor="ctr"/>
              <a:lstStyle/>
              <a:p>
                <a:pPr>
                  <a:defRPr/>
                </a:pPr>
                <a:endParaRPr lang="zh-CN" altLang="en-US">
                  <a:latin typeface="Huawei Sans" panose="020C0503030203020204" pitchFamily="34" charset="0"/>
                  <a:cs typeface="Huawei Sans" panose="020C0503030203020204" pitchFamily="34" charset="0"/>
                  <a:sym typeface="+mn-lt"/>
                </a:endParaRPr>
              </a:p>
            </p:txBody>
          </p:sp>
          <p:sp>
            <p:nvSpPr>
              <p:cNvPr id="24" name="Freeform 51"/>
              <p:cNvSpPr>
                <a:spLocks/>
              </p:cNvSpPr>
              <p:nvPr/>
            </p:nvSpPr>
            <p:spPr bwMode="gray">
              <a:xfrm>
                <a:off x="602" y="1713"/>
                <a:ext cx="945" cy="409"/>
              </a:xfrm>
              <a:custGeom>
                <a:avLst/>
                <a:gdLst>
                  <a:gd name="T0" fmla="*/ 931 w 1321"/>
                  <a:gd name="T1" fmla="*/ 230 h 712"/>
                  <a:gd name="T2" fmla="*/ 942 w 1321"/>
                  <a:gd name="T3" fmla="*/ 254 h 712"/>
                  <a:gd name="T4" fmla="*/ 945 w 1321"/>
                  <a:gd name="T5" fmla="*/ 276 h 712"/>
                  <a:gd name="T6" fmla="*/ 941 w 1321"/>
                  <a:gd name="T7" fmla="*/ 296 h 712"/>
                  <a:gd name="T8" fmla="*/ 929 w 1321"/>
                  <a:gd name="T9" fmla="*/ 316 h 712"/>
                  <a:gd name="T10" fmla="*/ 910 w 1321"/>
                  <a:gd name="T11" fmla="*/ 333 h 712"/>
                  <a:gd name="T12" fmla="*/ 886 w 1321"/>
                  <a:gd name="T13" fmla="*/ 347 h 712"/>
                  <a:gd name="T14" fmla="*/ 856 w 1321"/>
                  <a:gd name="T15" fmla="*/ 361 h 712"/>
                  <a:gd name="T16" fmla="*/ 821 w 1321"/>
                  <a:gd name="T17" fmla="*/ 373 h 712"/>
                  <a:gd name="T18" fmla="*/ 781 w 1321"/>
                  <a:gd name="T19" fmla="*/ 383 h 712"/>
                  <a:gd name="T20" fmla="*/ 738 w 1321"/>
                  <a:gd name="T21" fmla="*/ 392 h 712"/>
                  <a:gd name="T22" fmla="*/ 692 w 1321"/>
                  <a:gd name="T23" fmla="*/ 399 h 712"/>
                  <a:gd name="T24" fmla="*/ 641 w 1321"/>
                  <a:gd name="T25" fmla="*/ 404 h 712"/>
                  <a:gd name="T26" fmla="*/ 589 w 1321"/>
                  <a:gd name="T27" fmla="*/ 408 h 712"/>
                  <a:gd name="T28" fmla="*/ 569 w 1321"/>
                  <a:gd name="T29" fmla="*/ 409 h 712"/>
                  <a:gd name="T30" fmla="*/ 341 w 1321"/>
                  <a:gd name="T31" fmla="*/ 409 h 712"/>
                  <a:gd name="T32" fmla="*/ 338 w 1321"/>
                  <a:gd name="T33" fmla="*/ 409 h 712"/>
                  <a:gd name="T34" fmla="*/ 293 w 1321"/>
                  <a:gd name="T35" fmla="*/ 407 h 712"/>
                  <a:gd name="T36" fmla="*/ 249 w 1321"/>
                  <a:gd name="T37" fmla="*/ 404 h 712"/>
                  <a:gd name="T38" fmla="*/ 207 w 1321"/>
                  <a:gd name="T39" fmla="*/ 400 h 712"/>
                  <a:gd name="T40" fmla="*/ 168 w 1321"/>
                  <a:gd name="T41" fmla="*/ 396 h 712"/>
                  <a:gd name="T42" fmla="*/ 133 w 1321"/>
                  <a:gd name="T43" fmla="*/ 389 h 712"/>
                  <a:gd name="T44" fmla="*/ 101 w 1321"/>
                  <a:gd name="T45" fmla="*/ 381 h 712"/>
                  <a:gd name="T46" fmla="*/ 73 w 1321"/>
                  <a:gd name="T47" fmla="*/ 372 h 712"/>
                  <a:gd name="T48" fmla="*/ 48 w 1321"/>
                  <a:gd name="T49" fmla="*/ 362 h 712"/>
                  <a:gd name="T50" fmla="*/ 28 w 1321"/>
                  <a:gd name="T51" fmla="*/ 349 h 712"/>
                  <a:gd name="T52" fmla="*/ 13 w 1321"/>
                  <a:gd name="T53" fmla="*/ 335 h 712"/>
                  <a:gd name="T54" fmla="*/ 4 w 1321"/>
                  <a:gd name="T55" fmla="*/ 318 h 712"/>
                  <a:gd name="T56" fmla="*/ 0 w 1321"/>
                  <a:gd name="T57" fmla="*/ 301 h 712"/>
                  <a:gd name="T58" fmla="*/ 0 w 1321"/>
                  <a:gd name="T59" fmla="*/ 299 h 712"/>
                  <a:gd name="T60" fmla="*/ 3 w 1321"/>
                  <a:gd name="T61" fmla="*/ 280 h 712"/>
                  <a:gd name="T62" fmla="*/ 11 w 1321"/>
                  <a:gd name="T63" fmla="*/ 256 h 712"/>
                  <a:gd name="T64" fmla="*/ 36 w 1321"/>
                  <a:gd name="T65" fmla="*/ 213 h 712"/>
                  <a:gd name="T66" fmla="*/ 67 w 1321"/>
                  <a:gd name="T67" fmla="*/ 172 h 712"/>
                  <a:gd name="T68" fmla="*/ 105 w 1321"/>
                  <a:gd name="T69" fmla="*/ 135 h 712"/>
                  <a:gd name="T70" fmla="*/ 146 w 1321"/>
                  <a:gd name="T71" fmla="*/ 101 h 712"/>
                  <a:gd name="T72" fmla="*/ 193 w 1321"/>
                  <a:gd name="T73" fmla="*/ 72 h 712"/>
                  <a:gd name="T74" fmla="*/ 244 w 1321"/>
                  <a:gd name="T75" fmla="*/ 47 h 712"/>
                  <a:gd name="T76" fmla="*/ 297 w 1321"/>
                  <a:gd name="T77" fmla="*/ 27 h 712"/>
                  <a:gd name="T78" fmla="*/ 356 w 1321"/>
                  <a:gd name="T79" fmla="*/ 12 h 712"/>
                  <a:gd name="T80" fmla="*/ 416 w 1321"/>
                  <a:gd name="T81" fmla="*/ 3 h 712"/>
                  <a:gd name="T82" fmla="*/ 477 w 1321"/>
                  <a:gd name="T83" fmla="*/ 0 h 712"/>
                  <a:gd name="T84" fmla="*/ 477 w 1321"/>
                  <a:gd name="T85" fmla="*/ 0 h 712"/>
                  <a:gd name="T86" fmla="*/ 543 w 1321"/>
                  <a:gd name="T87" fmla="*/ 3 h 712"/>
                  <a:gd name="T88" fmla="*/ 606 w 1321"/>
                  <a:gd name="T89" fmla="*/ 13 h 712"/>
                  <a:gd name="T90" fmla="*/ 667 w 1321"/>
                  <a:gd name="T91" fmla="*/ 30 h 712"/>
                  <a:gd name="T92" fmla="*/ 723 w 1321"/>
                  <a:gd name="T93" fmla="*/ 52 h 712"/>
                  <a:gd name="T94" fmla="*/ 774 w 1321"/>
                  <a:gd name="T95" fmla="*/ 79 h 712"/>
                  <a:gd name="T96" fmla="*/ 822 w 1321"/>
                  <a:gd name="T97" fmla="*/ 111 h 712"/>
                  <a:gd name="T98" fmla="*/ 864 w 1321"/>
                  <a:gd name="T99" fmla="*/ 147 h 712"/>
                  <a:gd name="T100" fmla="*/ 900 w 1321"/>
                  <a:gd name="T101" fmla="*/ 187 h 712"/>
                  <a:gd name="T102" fmla="*/ 931 w 1321"/>
                  <a:gd name="T103" fmla="*/ 230 h 712"/>
                  <a:gd name="T104" fmla="*/ 931 w 1321"/>
                  <a:gd name="T105" fmla="*/ 230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7CBFE0"/>
                  </a:gs>
                </a:gsLst>
                <a:lin ang="5400000" scaled="1"/>
              </a:gradFill>
              <a:ln w="0">
                <a:noFill/>
                <a:round/>
                <a:headEnd/>
                <a:tailEnd/>
              </a:ln>
            </p:spPr>
            <p:txBody>
              <a:bodyPr/>
              <a:lstStyle/>
              <a:p>
                <a:endParaRPr lang="zh-CN" altLang="en-US">
                  <a:latin typeface="Huawei Sans" panose="020C0503030203020204" pitchFamily="34" charset="0"/>
                  <a:cs typeface="Huawei Sans" panose="020C0503030203020204" pitchFamily="34" charset="0"/>
                  <a:sym typeface="+mn-lt"/>
                </a:endParaRPr>
              </a:p>
            </p:txBody>
          </p:sp>
        </p:grpSp>
        <p:sp>
          <p:nvSpPr>
            <p:cNvPr id="10" name="Rectangle 52"/>
            <p:cNvSpPr>
              <a:spLocks noChangeArrowheads="1"/>
            </p:cNvSpPr>
            <p:nvPr/>
          </p:nvSpPr>
          <p:spPr bwMode="auto">
            <a:xfrm>
              <a:off x="364767" y="3340203"/>
              <a:ext cx="2167231" cy="646331"/>
            </a:xfrm>
            <a:prstGeom prst="rect">
              <a:avLst/>
            </a:prstGeom>
            <a:noFill/>
            <a:ln w="9525">
              <a:noFill/>
              <a:miter lim="800000"/>
              <a:headEnd/>
              <a:tailEnd/>
            </a:ln>
          </p:spPr>
          <p:txBody>
            <a:bodyPr wrap="square">
              <a:spAutoFit/>
            </a:bodyPr>
            <a:lstStyle/>
            <a:p>
              <a:pPr algn="ctr"/>
              <a:r>
                <a:rPr b="1" dirty="0">
                  <a:latin typeface="Huawei Sans" panose="020C0503030203020204" pitchFamily="34" charset="0"/>
                  <a:cs typeface="Huawei Sans" panose="020C0503030203020204" pitchFamily="34" charset="0"/>
                </a:rPr>
                <a:t>Collecting information</a:t>
              </a:r>
              <a:endParaRPr lang="en-US" altLang="zh-CN" b="1" dirty="0">
                <a:latin typeface="Huawei Sans" panose="020C0503030203020204" pitchFamily="34" charset="0"/>
                <a:cs typeface="Huawei Sans" panose="020C0503030203020204" pitchFamily="34" charset="0"/>
                <a:sym typeface="+mn-lt"/>
              </a:endParaRPr>
            </a:p>
          </p:txBody>
        </p:sp>
        <p:pic>
          <p:nvPicPr>
            <p:cNvPr id="11" name="Picture 4" descr="F:\2012项目\美化图标\平面\0421png\43\未标题-1.png"/>
            <p:cNvPicPr>
              <a:picLocks noChangeAspect="1" noChangeArrowheads="1"/>
            </p:cNvPicPr>
            <p:nvPr/>
          </p:nvPicPr>
          <p:blipFill>
            <a:blip r:embed="rId3" cstate="print">
              <a:duotone>
                <a:srgbClr val="E2FFCA">
                  <a:shade val="45000"/>
                  <a:satMod val="135000"/>
                </a:srgbClr>
                <a:prstClr val="white"/>
              </a:duotone>
            </a:blip>
            <a:srcRect/>
            <a:stretch>
              <a:fillRect/>
            </a:stretch>
          </p:blipFill>
          <p:spPr bwMode="auto">
            <a:xfrm>
              <a:off x="4276140" y="4507822"/>
              <a:ext cx="7025287" cy="716152"/>
            </a:xfrm>
            <a:prstGeom prst="rect">
              <a:avLst/>
            </a:prstGeom>
            <a:noFill/>
            <a:ln w="9525">
              <a:noFill/>
              <a:miter lim="800000"/>
              <a:headEnd/>
              <a:tailEnd/>
            </a:ln>
          </p:spPr>
        </p:pic>
        <p:sp>
          <p:nvSpPr>
            <p:cNvPr id="12" name="矩形 11"/>
            <p:cNvSpPr/>
            <p:nvPr/>
          </p:nvSpPr>
          <p:spPr>
            <a:xfrm>
              <a:off x="4551763" y="2023166"/>
              <a:ext cx="6474849" cy="923330"/>
            </a:xfrm>
            <a:prstGeom prst="rect">
              <a:avLst/>
            </a:prstGeom>
          </p:spPr>
          <p:txBody>
            <a:bodyPr wrap="square">
              <a:spAutoFit/>
            </a:bodyPr>
            <a:lstStyle/>
            <a:p>
              <a:pPr marL="285750" indent="-285750">
                <a:buFont typeface="Arial" panose="020B0604020202020204" pitchFamily="34" charset="0"/>
                <a:buChar char="•"/>
              </a:pPr>
              <a:r>
                <a:rPr u="none" dirty="0">
                  <a:latin typeface="Huawei Sans" panose="020C0503030203020204" pitchFamily="34" charset="0"/>
                  <a:cs typeface="Huawei Sans" panose="020C0503030203020204" pitchFamily="34" charset="0"/>
                </a:rPr>
                <a:t>Prevent storage system faults and other unpredictable disasters from damaging the storage system.</a:t>
              </a:r>
              <a:endParaRPr lang="en-US" altLang="zh-CN" dirty="0">
                <a:latin typeface="Huawei Sans" panose="020C0503030203020204" pitchFamily="34" charset="0"/>
                <a:cs typeface="Huawei Sans" panose="020C0503030203020204" pitchFamily="34" charset="0"/>
                <a:sym typeface="+mn-lt"/>
              </a:endParaRPr>
            </a:p>
            <a:p>
              <a:pPr marL="285750" indent="-285750">
                <a:buFont typeface="Arial" panose="020B0604020202020204" pitchFamily="34" charset="0"/>
                <a:buChar char="•"/>
              </a:pPr>
              <a:r>
                <a:rPr u="none" dirty="0">
                  <a:latin typeface="Huawei Sans" panose="020C0503030203020204" pitchFamily="34" charset="0"/>
                  <a:cs typeface="Huawei Sans" panose="020C0503030203020204" pitchFamily="34" charset="0"/>
                </a:rPr>
                <a:t>Know the storage system operating status.</a:t>
              </a:r>
            </a:p>
          </p:txBody>
        </p:sp>
        <p:sp>
          <p:nvSpPr>
            <p:cNvPr id="13" name="矩形 12"/>
            <p:cNvSpPr/>
            <p:nvPr/>
          </p:nvSpPr>
          <p:spPr>
            <a:xfrm>
              <a:off x="4584010" y="4564188"/>
              <a:ext cx="6309111" cy="646331"/>
            </a:xfrm>
            <a:prstGeom prst="rect">
              <a:avLst/>
            </a:prstGeom>
          </p:spPr>
          <p:txBody>
            <a:bodyPr wrap="square">
              <a:spAutoFit/>
            </a:bodyPr>
            <a:lstStyle/>
            <a:p>
              <a:pPr marL="285750" indent="-285750">
                <a:buFont typeface="Arial" panose="020B0604020202020204" pitchFamily="34" charset="0"/>
                <a:buChar char="•"/>
              </a:pPr>
              <a:r>
                <a:rPr u="none" dirty="0">
                  <a:latin typeface="Huawei Sans" panose="020C0503030203020204" pitchFamily="34" charset="0"/>
                  <a:cs typeface="Huawei Sans" panose="020C0503030203020204" pitchFamily="34" charset="0"/>
                </a:rPr>
                <a:t>Configuration information, system logs, disk logs, and diagnosis files</a:t>
              </a:r>
            </a:p>
          </p:txBody>
        </p:sp>
        <p:cxnSp>
          <p:nvCxnSpPr>
            <p:cNvPr id="14" name="直接连接符 13"/>
            <p:cNvCxnSpPr>
              <a:stCxn id="23" idx="6"/>
            </p:cNvCxnSpPr>
            <p:nvPr/>
          </p:nvCxnSpPr>
          <p:spPr>
            <a:xfrm flipV="1">
              <a:off x="2218984" y="3619500"/>
              <a:ext cx="943692" cy="12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4" descr="F:\2012项目\美化图标\平面\0421png\43\未标题-1.png"/>
            <p:cNvPicPr>
              <a:picLocks noChangeAspect="1" noChangeArrowheads="1"/>
            </p:cNvPicPr>
            <p:nvPr/>
          </p:nvPicPr>
          <p:blipFill>
            <a:blip r:embed="rId3" cstate="print">
              <a:duotone>
                <a:srgbClr val="E2FFCA">
                  <a:shade val="45000"/>
                  <a:satMod val="135000"/>
                </a:srgbClr>
                <a:prstClr val="white"/>
              </a:duotone>
            </a:blip>
            <a:srcRect/>
            <a:stretch>
              <a:fillRect/>
            </a:stretch>
          </p:blipFill>
          <p:spPr bwMode="auto">
            <a:xfrm>
              <a:off x="4283893" y="3230146"/>
              <a:ext cx="7017535" cy="944208"/>
            </a:xfrm>
            <a:prstGeom prst="rect">
              <a:avLst/>
            </a:prstGeom>
            <a:noFill/>
            <a:ln w="9525">
              <a:noFill/>
              <a:miter lim="800000"/>
              <a:headEnd/>
              <a:tailEnd/>
            </a:ln>
          </p:spPr>
        </p:pic>
        <p:sp>
          <p:nvSpPr>
            <p:cNvPr id="16" name="五边形 15"/>
            <p:cNvSpPr/>
            <p:nvPr/>
          </p:nvSpPr>
          <p:spPr bwMode="auto">
            <a:xfrm>
              <a:off x="3111876" y="3396430"/>
              <a:ext cx="1560759" cy="523680"/>
            </a:xfrm>
            <a:prstGeom prst="homePlate">
              <a:avLst>
                <a:gd name="adj" fmla="val 22181"/>
              </a:avLst>
            </a:prstGeom>
            <a:solidFill>
              <a:schemeClr val="accent2">
                <a:lumMod val="20000"/>
                <a:lumOff val="80000"/>
              </a:schemeClr>
            </a:solidFill>
            <a:ln>
              <a:no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7" tIns="45719" rIns="91437" bIns="45719" numCol="1" rtlCol="0" anchor="t" anchorCtr="0" compatLnSpc="1">
              <a:prstTxWarp prst="textNoShape">
                <a:avLst/>
              </a:prstTxWarp>
            </a:bodyPr>
            <a:lstStyle/>
            <a:p>
              <a:pPr marL="0" marR="0" lvl="0" indent="0" defTabSz="914339" eaLnBrk="1" fontAlgn="base" latinLnBrk="0" hangingPunct="1">
                <a:lnSpc>
                  <a:spcPct val="100000"/>
                </a:lnSpc>
                <a:spcBef>
                  <a:spcPct val="0"/>
                </a:spcBef>
                <a:spcAft>
                  <a:spcPct val="0"/>
                </a:spcAft>
                <a:buClr>
                  <a:srgbClr val="CC9900"/>
                </a:buClr>
                <a:buSzTx/>
                <a:buFont typeface="Wingdings" pitchFamily="2" charset="2"/>
                <a:buChar char="n"/>
                <a:tabLst/>
                <a:defRPr/>
              </a:pPr>
              <a:endParaRPr kumimoji="0" lang="zh-CN" altLang="en-US" sz="1350" b="1" i="0" u="none" strike="noStrike" kern="0" cap="none" spc="0" normalizeH="0" noProof="0">
                <a:ln>
                  <a:noFill/>
                </a:ln>
                <a:solidFill>
                  <a:prstClr val="black"/>
                </a:solidFill>
                <a:effectLst/>
                <a:uLnTx/>
                <a:uFillTx/>
                <a:latin typeface="Huawei Sans" panose="020C0503030203020204" pitchFamily="34" charset="0"/>
                <a:cs typeface="Huawei Sans" panose="020C0503030203020204" pitchFamily="34" charset="0"/>
                <a:sym typeface="+mn-lt"/>
              </a:endParaRPr>
            </a:p>
          </p:txBody>
        </p:sp>
        <p:sp>
          <p:nvSpPr>
            <p:cNvPr id="17" name="Rectangle 5"/>
            <p:cNvSpPr>
              <a:spLocks noChangeArrowheads="1"/>
            </p:cNvSpPr>
            <p:nvPr/>
          </p:nvSpPr>
          <p:spPr bwMode="gray">
            <a:xfrm>
              <a:off x="3164538" y="3481332"/>
              <a:ext cx="1302152" cy="400110"/>
            </a:xfrm>
            <a:prstGeom prst="rect">
              <a:avLst/>
            </a:prstGeom>
            <a:noFill/>
            <a:ln w="9525">
              <a:noFill/>
              <a:miter lim="800000"/>
              <a:headEnd/>
              <a:tailEnd/>
            </a:ln>
          </p:spPr>
          <p:txBody>
            <a:bodyPr wrap="square">
              <a:spAutoFit/>
            </a:bodyPr>
            <a:lstStyle/>
            <a:p>
              <a:pPr algn="ctr"/>
              <a:r>
                <a:rPr sz="2000" u="none" dirty="0">
                  <a:solidFill>
                    <a:srgbClr val="080808"/>
                  </a:solidFill>
                  <a:latin typeface="Huawei Sans" panose="020C0503030203020204" pitchFamily="34" charset="0"/>
                  <a:cs typeface="Huawei Sans" panose="020C0503030203020204" pitchFamily="34" charset="0"/>
                </a:rPr>
                <a:t>How</a:t>
              </a:r>
              <a:endParaRPr lang="en-US" altLang="zh-CN" sz="2000" dirty="0">
                <a:solidFill>
                  <a:srgbClr val="080808"/>
                </a:solidFill>
                <a:latin typeface="Huawei Sans" panose="020C0503030203020204" pitchFamily="34" charset="0"/>
                <a:cs typeface="Huawei Sans" panose="020C0503030203020204" pitchFamily="34" charset="0"/>
                <a:sym typeface="+mn-lt"/>
              </a:endParaRPr>
            </a:p>
          </p:txBody>
        </p:sp>
        <p:sp>
          <p:nvSpPr>
            <p:cNvPr id="18" name="矩形 17"/>
            <p:cNvSpPr/>
            <p:nvPr/>
          </p:nvSpPr>
          <p:spPr>
            <a:xfrm>
              <a:off x="4551763" y="3383796"/>
              <a:ext cx="6309111" cy="646331"/>
            </a:xfrm>
            <a:prstGeom prst="rect">
              <a:avLst/>
            </a:prstGeom>
          </p:spPr>
          <p:txBody>
            <a:bodyPr wrap="square">
              <a:spAutoFit/>
            </a:bodyPr>
            <a:lstStyle/>
            <a:p>
              <a:pPr marL="285750" indent="-285750">
                <a:buFont typeface="Arial" panose="020B0604020202020204" pitchFamily="34" charset="0"/>
                <a:buChar char="•"/>
              </a:pPr>
              <a:r>
                <a:rPr u="none" dirty="0">
                  <a:latin typeface="Huawei Sans" panose="020C0503030203020204" pitchFamily="34" charset="0"/>
                  <a:cs typeface="Huawei Sans" panose="020C0503030203020204" pitchFamily="34" charset="0"/>
                </a:rPr>
                <a:t>Regularly export and securely save the system data for fault locating and analysis.</a:t>
              </a:r>
            </a:p>
          </p:txBody>
        </p:sp>
        <p:sp>
          <p:nvSpPr>
            <p:cNvPr id="19" name="五边形 18"/>
            <p:cNvSpPr/>
            <p:nvPr/>
          </p:nvSpPr>
          <p:spPr bwMode="auto">
            <a:xfrm>
              <a:off x="3111876" y="4559674"/>
              <a:ext cx="1560759" cy="523680"/>
            </a:xfrm>
            <a:prstGeom prst="homePlate">
              <a:avLst>
                <a:gd name="adj" fmla="val 22181"/>
              </a:avLst>
            </a:prstGeom>
            <a:solidFill>
              <a:schemeClr val="bg1">
                <a:lumMod val="85000"/>
              </a:schemeClr>
            </a:solidFill>
            <a:ln>
              <a:no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7" tIns="45719" rIns="91437" bIns="45719" numCol="1" rtlCol="0" anchor="t" anchorCtr="0" compatLnSpc="1">
              <a:prstTxWarp prst="textNoShape">
                <a:avLst/>
              </a:prstTxWarp>
            </a:bodyPr>
            <a:lstStyle/>
            <a:p>
              <a:pPr marL="0" marR="0" lvl="0" indent="0" defTabSz="914339" eaLnBrk="1" fontAlgn="base" latinLnBrk="0" hangingPunct="1">
                <a:lnSpc>
                  <a:spcPct val="100000"/>
                </a:lnSpc>
                <a:spcBef>
                  <a:spcPct val="0"/>
                </a:spcBef>
                <a:spcAft>
                  <a:spcPct val="0"/>
                </a:spcAft>
                <a:buClr>
                  <a:srgbClr val="CC9900"/>
                </a:buClr>
                <a:buSzTx/>
                <a:buFont typeface="Wingdings" pitchFamily="2" charset="2"/>
                <a:buChar char="n"/>
                <a:tabLst/>
                <a:defRPr/>
              </a:pPr>
              <a:endParaRPr kumimoji="0" lang="zh-CN" altLang="en-US" sz="1350" b="1" i="0" u="none" strike="noStrike" kern="0" cap="none" spc="0" normalizeH="0" noProof="0">
                <a:ln>
                  <a:noFill/>
                </a:ln>
                <a:solidFill>
                  <a:prstClr val="black"/>
                </a:solidFill>
                <a:effectLst/>
                <a:uLnTx/>
                <a:uFillTx/>
                <a:latin typeface="Huawei Sans" panose="020C0503030203020204" pitchFamily="34" charset="0"/>
                <a:cs typeface="Huawei Sans" panose="020C0503030203020204" pitchFamily="34" charset="0"/>
                <a:sym typeface="+mn-lt"/>
              </a:endParaRPr>
            </a:p>
          </p:txBody>
        </p:sp>
        <p:sp>
          <p:nvSpPr>
            <p:cNvPr id="20" name="Rectangle 5"/>
            <p:cNvSpPr>
              <a:spLocks noChangeArrowheads="1"/>
            </p:cNvSpPr>
            <p:nvPr/>
          </p:nvSpPr>
          <p:spPr bwMode="gray">
            <a:xfrm>
              <a:off x="3046310" y="4596597"/>
              <a:ext cx="1679416" cy="400110"/>
            </a:xfrm>
            <a:prstGeom prst="rect">
              <a:avLst/>
            </a:prstGeom>
            <a:noFill/>
            <a:ln w="9525">
              <a:noFill/>
              <a:miter lim="800000"/>
              <a:headEnd/>
              <a:tailEnd/>
            </a:ln>
          </p:spPr>
          <p:txBody>
            <a:bodyPr wrap="square">
              <a:spAutoFit/>
            </a:bodyPr>
            <a:lstStyle/>
            <a:p>
              <a:pPr algn="ctr"/>
              <a:r>
                <a:rPr sz="2000" u="none" dirty="0">
                  <a:solidFill>
                    <a:srgbClr val="080808"/>
                  </a:solidFill>
                  <a:latin typeface="Huawei Sans" panose="020C0503030203020204" pitchFamily="34" charset="0"/>
                  <a:cs typeface="Huawei Sans" panose="020C0503030203020204" pitchFamily="34" charset="0"/>
                </a:rPr>
                <a:t>System data</a:t>
              </a:r>
              <a:endParaRPr lang="en-US" altLang="zh-CN" sz="2000" dirty="0">
                <a:solidFill>
                  <a:srgbClr val="080808"/>
                </a:solidFill>
                <a:latin typeface="Huawei Sans" panose="020C0503030203020204" pitchFamily="34" charset="0"/>
                <a:cs typeface="Huawei Sans" panose="020C0503030203020204" pitchFamily="34" charset="0"/>
                <a:sym typeface="+mn-lt"/>
              </a:endParaRPr>
            </a:p>
          </p:txBody>
        </p:sp>
      </p:grpSp>
    </p:spTree>
    <p:extLst>
      <p:ext uri="{BB962C8B-B14F-4D97-AF65-F5344CB8AC3E}">
        <p14:creationId xmlns:p14="http://schemas.microsoft.com/office/powerpoint/2010/main" val="40662363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u="none" dirty="0">
                <a:latin typeface="+mj-ea"/>
                <a:ea typeface="+mj-ea"/>
                <a:cs typeface="Huawei Sans" panose="020C0503030203020204" pitchFamily="34" charset="0"/>
              </a:rPr>
              <a:t>Collecting Storage System Information (2)</a:t>
            </a:r>
            <a:endParaRPr lang="zh-CN" altLang="en-US" dirty="0">
              <a:latin typeface="+mj-ea"/>
              <a:ea typeface="+mj-ea"/>
              <a:cs typeface="Huawei Sans" panose="020C0503030203020204" pitchFamily="34" charset="0"/>
              <a:sym typeface="+mn-lt"/>
            </a:endParaRPr>
          </a:p>
        </p:txBody>
      </p:sp>
      <p:sp>
        <p:nvSpPr>
          <p:cNvPr id="4" name="AutoShape 4"/>
          <p:cNvSpPr>
            <a:spLocks noChangeArrowheads="1"/>
          </p:cNvSpPr>
          <p:nvPr/>
        </p:nvSpPr>
        <p:spPr bwMode="auto">
          <a:xfrm>
            <a:off x="731837" y="4264280"/>
            <a:ext cx="10667801" cy="1572747"/>
          </a:xfrm>
          <a:prstGeom prst="roundRect">
            <a:avLst>
              <a:gd name="adj" fmla="val 4824"/>
            </a:avLst>
          </a:prstGeom>
          <a:solidFill>
            <a:srgbClr val="FFFFFF">
              <a:lumMod val="95000"/>
            </a:srgbClr>
          </a:solidFill>
          <a:ln w="38100" algn="ctr">
            <a:solidFill>
              <a:schemeClr val="accent2">
                <a:lumMod val="40000"/>
                <a:lumOff val="60000"/>
              </a:schemeClr>
            </a:solidFill>
            <a:round/>
            <a:headEnd/>
            <a:tailEnd/>
          </a:ln>
        </p:spPr>
        <p:txBody>
          <a:bodyPr wrap="none" anchor="ctr"/>
          <a:lstStyle/>
          <a:p>
            <a:pPr marL="0" marR="0" lvl="0" indent="0" defTabSz="914400" eaLnBrk="1" fontAlgn="t" latinLnBrk="0" hangingPunct="1">
              <a:spcBef>
                <a:spcPct val="0"/>
              </a:spcBef>
              <a:spcAft>
                <a:spcPct val="0"/>
              </a:spcAft>
              <a:buClrTx/>
              <a:buSzTx/>
              <a:buFontTx/>
              <a:buNone/>
              <a:tabLst/>
              <a:defRPr/>
            </a:pPr>
            <a:endParaRPr kumimoji="0" lang="en-US" altLang="zh-CN" sz="1600" b="0" i="0" u="none" strike="noStrike" kern="0" cap="none" spc="0" normalizeH="0" baseline="0" noProof="0" dirty="0">
              <a:ln>
                <a:noFill/>
              </a:ln>
              <a:solidFill>
                <a:srgbClr val="000000"/>
              </a:solidFill>
              <a:effectLst/>
              <a:uLnTx/>
              <a:uFillTx/>
              <a:latin typeface="Huawei Sans" panose="020C0503030203020204" pitchFamily="34" charset="0"/>
              <a:cs typeface="Huawei Sans" panose="020C0503030203020204" pitchFamily="34" charset="0"/>
              <a:sym typeface="+mn-lt"/>
            </a:endParaRPr>
          </a:p>
          <a:p>
            <a:r>
              <a:rPr sz="1600" u="none" dirty="0">
                <a:latin typeface="Huawei Sans" panose="020C0503030203020204" pitchFamily="34" charset="0"/>
                <a:cs typeface="Huawei Sans" panose="020C0503030203020204" pitchFamily="34" charset="0"/>
              </a:rPr>
              <a:t>Log in to the CLI of the storage system as the super administrator and run the following command to export</a:t>
            </a:r>
            <a:endParaRPr lang="en-US" altLang="zh-CN" sz="1600" u="none" dirty="0">
              <a:latin typeface="Huawei Sans" panose="020C0503030203020204" pitchFamily="34" charset="0"/>
              <a:cs typeface="Huawei Sans" panose="020C0503030203020204" pitchFamily="34" charset="0"/>
            </a:endParaRPr>
          </a:p>
          <a:p>
            <a:r>
              <a:rPr sz="1600" u="none" dirty="0">
                <a:latin typeface="Huawei Sans" panose="020C0503030203020204" pitchFamily="34" charset="0"/>
                <a:cs typeface="Huawei Sans" panose="020C0503030203020204" pitchFamily="34" charset="0"/>
              </a:rPr>
              <a:t>the configuration file to an FTP or SFTP server:</a:t>
            </a:r>
            <a:endParaRPr lang="en-US" altLang="zh-CN" sz="1600" dirty="0">
              <a:latin typeface="Huawei Sans" panose="020C0503030203020204" pitchFamily="34" charset="0"/>
              <a:cs typeface="Huawei Sans" panose="020C0503030203020204" pitchFamily="34" charset="0"/>
              <a:sym typeface="+mn-lt"/>
            </a:endParaRPr>
          </a:p>
          <a:p>
            <a:endParaRPr lang="en-US" altLang="zh-CN" sz="1600" dirty="0">
              <a:latin typeface="Huawei Sans" panose="020C0503030203020204" pitchFamily="34" charset="0"/>
              <a:cs typeface="Huawei Sans" panose="020C0503030203020204" pitchFamily="34" charset="0"/>
              <a:sym typeface="+mn-lt"/>
            </a:endParaRPr>
          </a:p>
          <a:p>
            <a:endParaRPr lang="zh-CN" altLang="en-US" sz="1600" dirty="0">
              <a:latin typeface="Huawei Sans" panose="020C0503030203020204" pitchFamily="34" charset="0"/>
              <a:cs typeface="Huawei Sans" panose="020C0503030203020204" pitchFamily="34" charset="0"/>
              <a:sym typeface="+mn-lt"/>
            </a:endParaRPr>
          </a:p>
        </p:txBody>
      </p:sp>
      <p:sp>
        <p:nvSpPr>
          <p:cNvPr id="5" name="AutoShape 4"/>
          <p:cNvSpPr>
            <a:spLocks noChangeArrowheads="1"/>
          </p:cNvSpPr>
          <p:nvPr/>
        </p:nvSpPr>
        <p:spPr bwMode="auto">
          <a:xfrm>
            <a:off x="731838" y="4089506"/>
            <a:ext cx="10667800" cy="503976"/>
          </a:xfrm>
          <a:prstGeom prst="roundRect">
            <a:avLst>
              <a:gd name="adj" fmla="val 4824"/>
            </a:avLst>
          </a:prstGeom>
          <a:solidFill>
            <a:srgbClr val="8AB9B9">
              <a:lumMod val="20000"/>
              <a:lumOff val="80000"/>
            </a:srgbClr>
          </a:solidFill>
          <a:ln w="38100" algn="ctr">
            <a:solidFill>
              <a:schemeClr val="accent2">
                <a:lumMod val="40000"/>
                <a:lumOff val="60000"/>
              </a:schemeClr>
            </a:solidFill>
            <a:round/>
            <a:headEnd/>
            <a:tailEnd/>
          </a:ln>
        </p:spPr>
        <p:txBody>
          <a:bodyPr wrap="none" anchor="ctr"/>
          <a:lstStyle/>
          <a:p>
            <a:r>
              <a:rPr b="1" dirty="0">
                <a:latin typeface="Huawei Sans" panose="020C0503030203020204" pitchFamily="34" charset="0"/>
                <a:cs typeface="Huawei Sans" panose="020C0503030203020204" pitchFamily="34" charset="0"/>
              </a:rPr>
              <a:t>Collecting storage system configuration data using the CLI</a:t>
            </a:r>
          </a:p>
        </p:txBody>
      </p:sp>
      <p:sp>
        <p:nvSpPr>
          <p:cNvPr id="6" name="AutoShape 4"/>
          <p:cNvSpPr>
            <a:spLocks noChangeArrowheads="1"/>
          </p:cNvSpPr>
          <p:nvPr/>
        </p:nvSpPr>
        <p:spPr bwMode="auto">
          <a:xfrm>
            <a:off x="731838" y="1701204"/>
            <a:ext cx="10667800" cy="2375761"/>
          </a:xfrm>
          <a:prstGeom prst="roundRect">
            <a:avLst>
              <a:gd name="adj" fmla="val 4824"/>
            </a:avLst>
          </a:prstGeom>
          <a:solidFill>
            <a:srgbClr val="FFFFFF">
              <a:lumMod val="95000"/>
            </a:srgbClr>
          </a:solidFill>
          <a:ln w="38100" algn="ctr">
            <a:solidFill>
              <a:schemeClr val="accent2">
                <a:lumMod val="40000"/>
                <a:lumOff val="60000"/>
              </a:schemeClr>
            </a:solidFill>
            <a:round/>
            <a:headEnd/>
            <a:tailEnd/>
          </a:ln>
        </p:spPr>
        <p:txBody>
          <a:bodyPr wrap="none" anchor="ctr"/>
          <a:lstStyle/>
          <a:p>
            <a:pPr lvl="0" defTabSz="914400" fontAlgn="t">
              <a:spcBef>
                <a:spcPct val="0"/>
              </a:spcBef>
              <a:spcAft>
                <a:spcPct val="0"/>
              </a:spcAft>
            </a:pPr>
            <a:r>
              <a:rPr sz="1600" u="none" dirty="0">
                <a:latin typeface="Huawei Sans" panose="020C0503030203020204" pitchFamily="34" charset="0"/>
                <a:cs typeface="Huawei Sans" panose="020C0503030203020204" pitchFamily="34" charset="0"/>
              </a:rPr>
              <a:t>On </a:t>
            </a:r>
            <a:r>
              <a:rPr sz="1600" u="none" dirty="0" err="1">
                <a:latin typeface="Huawei Sans" panose="020C0503030203020204" pitchFamily="34" charset="0"/>
                <a:cs typeface="Huawei Sans" panose="020C0503030203020204" pitchFamily="34" charset="0"/>
              </a:rPr>
              <a:t>DeviceManager</a:t>
            </a:r>
            <a:r>
              <a:rPr sz="1600" u="none" dirty="0">
                <a:latin typeface="Huawei Sans" panose="020C0503030203020204" pitchFamily="34" charset="0"/>
                <a:cs typeface="Huawei Sans" panose="020C0503030203020204" pitchFamily="34" charset="0"/>
              </a:rPr>
              <a:t>:</a:t>
            </a:r>
            <a:endParaRPr kumimoji="0" lang="en-US" altLang="zh-CN" sz="1600" b="0" i="0" u="none" strike="noStrike" kern="0" cap="none" spc="0" normalizeH="0" baseline="0" noProof="0" dirty="0">
              <a:ln>
                <a:noFill/>
              </a:ln>
              <a:solidFill>
                <a:srgbClr val="000000"/>
              </a:solidFill>
              <a:effectLst/>
              <a:uLnTx/>
              <a:uFillTx/>
              <a:latin typeface="Huawei Sans" panose="020C0503030203020204" pitchFamily="34" charset="0"/>
              <a:cs typeface="Huawei Sans" panose="020C0503030203020204" pitchFamily="34" charset="0"/>
              <a:sym typeface="+mn-lt"/>
            </a:endParaRPr>
          </a:p>
          <a:p>
            <a:pPr marL="285750" indent="-285750">
              <a:buFont typeface="Arial" panose="020B0604020202020204" pitchFamily="34" charset="0"/>
              <a:buChar char="•"/>
            </a:pPr>
            <a:r>
              <a:rPr sz="1600" u="none" dirty="0">
                <a:latin typeface="Huawei Sans" panose="020C0503030203020204" pitchFamily="34" charset="0"/>
                <a:cs typeface="Huawei Sans" panose="020C0503030203020204" pitchFamily="34" charset="0"/>
              </a:rPr>
              <a:t>You can export the configuration information to collect the information about the current running status of</a:t>
            </a:r>
            <a:endParaRPr lang="en-US" altLang="zh-CN" sz="1600" u="none" dirty="0">
              <a:latin typeface="Huawei Sans" panose="020C0503030203020204" pitchFamily="34" charset="0"/>
              <a:cs typeface="Huawei Sans" panose="020C0503030203020204" pitchFamily="34" charset="0"/>
            </a:endParaRPr>
          </a:p>
          <a:p>
            <a:r>
              <a:rPr lang="en-US" altLang="zh-CN" sz="1600" u="none" dirty="0">
                <a:latin typeface="Huawei Sans" panose="020C0503030203020204" pitchFamily="34" charset="0"/>
                <a:cs typeface="Huawei Sans" panose="020C0503030203020204" pitchFamily="34" charset="0"/>
              </a:rPr>
              <a:t>     </a:t>
            </a:r>
            <a:r>
              <a:rPr sz="1600" u="none" dirty="0">
                <a:latin typeface="Huawei Sans" panose="020C0503030203020204" pitchFamily="34" charset="0"/>
                <a:cs typeface="Huawei Sans" panose="020C0503030203020204" pitchFamily="34" charset="0"/>
              </a:rPr>
              <a:t>the system.</a:t>
            </a:r>
            <a:endParaRPr lang="en-US" altLang="zh-CN" sz="1600" dirty="0">
              <a:latin typeface="Huawei Sans" panose="020C0503030203020204" pitchFamily="34" charset="0"/>
              <a:cs typeface="Huawei Sans" panose="020C0503030203020204" pitchFamily="34" charset="0"/>
              <a:sym typeface="+mn-lt"/>
            </a:endParaRPr>
          </a:p>
          <a:p>
            <a:pPr marL="285750" indent="-285750">
              <a:buFont typeface="Arial" panose="020B0604020202020204" pitchFamily="34" charset="0"/>
              <a:buChar char="•"/>
            </a:pPr>
            <a:r>
              <a:rPr sz="1600" u="none" dirty="0">
                <a:latin typeface="Huawei Sans" panose="020C0503030203020204" pitchFamily="34" charset="0"/>
                <a:cs typeface="Huawei Sans" panose="020C0503030203020204" pitchFamily="34" charset="0"/>
              </a:rPr>
              <a:t>You can download </a:t>
            </a:r>
            <a:r>
              <a:rPr sz="1600" b="1" u="none" dirty="0">
                <a:latin typeface="Huawei Sans" panose="020C0503030203020204" pitchFamily="34" charset="0"/>
                <a:cs typeface="Huawei Sans" panose="020C0503030203020204" pitchFamily="34" charset="0"/>
              </a:rPr>
              <a:t>Recent logs</a:t>
            </a:r>
            <a:r>
              <a:rPr sz="1600" u="none" dirty="0">
                <a:latin typeface="Huawei Sans" panose="020C0503030203020204" pitchFamily="34" charset="0"/>
                <a:cs typeface="Huawei Sans" panose="020C0503030203020204" pitchFamily="34" charset="0"/>
              </a:rPr>
              <a:t> or </a:t>
            </a:r>
            <a:r>
              <a:rPr sz="1600" b="1" u="none" dirty="0">
                <a:latin typeface="Huawei Sans" panose="020C0503030203020204" pitchFamily="34" charset="0"/>
                <a:cs typeface="Huawei Sans" panose="020C0503030203020204" pitchFamily="34" charset="0"/>
              </a:rPr>
              <a:t>All logs</a:t>
            </a:r>
            <a:r>
              <a:rPr sz="1600" u="none" dirty="0">
                <a:latin typeface="Huawei Sans" panose="020C0503030203020204" pitchFamily="34" charset="0"/>
                <a:cs typeface="Huawei Sans" panose="020C0503030203020204" pitchFamily="34" charset="0"/>
              </a:rPr>
              <a:t> to collect configuration information, event information, and</a:t>
            </a:r>
            <a:endParaRPr lang="en-US" altLang="zh-CN" sz="1600" u="none" dirty="0">
              <a:latin typeface="Huawei Sans" panose="020C0503030203020204" pitchFamily="34" charset="0"/>
              <a:cs typeface="Huawei Sans" panose="020C0503030203020204" pitchFamily="34" charset="0"/>
            </a:endParaRPr>
          </a:p>
          <a:p>
            <a:r>
              <a:rPr lang="en-US" altLang="zh-CN" sz="1600" dirty="0">
                <a:latin typeface="Huawei Sans" panose="020C0503030203020204" pitchFamily="34" charset="0"/>
                <a:cs typeface="Huawei Sans" panose="020C0503030203020204" pitchFamily="34" charset="0"/>
              </a:rPr>
              <a:t>     </a:t>
            </a:r>
            <a:r>
              <a:rPr sz="1600" u="none" dirty="0">
                <a:latin typeface="Huawei Sans" panose="020C0503030203020204" pitchFamily="34" charset="0"/>
                <a:cs typeface="Huawei Sans" panose="020C0503030203020204" pitchFamily="34" charset="0"/>
              </a:rPr>
              <a:t>debugging</a:t>
            </a:r>
            <a:r>
              <a:rPr lang="en-US" altLang="zh-CN" sz="1600" dirty="0">
                <a:latin typeface="Huawei Sans" panose="020C0503030203020204" pitchFamily="34" charset="0"/>
                <a:cs typeface="Huawei Sans" panose="020C0503030203020204" pitchFamily="34" charset="0"/>
              </a:rPr>
              <a:t> </a:t>
            </a:r>
            <a:r>
              <a:rPr sz="1600" u="none" dirty="0">
                <a:latin typeface="Huawei Sans" panose="020C0503030203020204" pitchFamily="34" charset="0"/>
                <a:cs typeface="Huawei Sans" panose="020C0503030203020204" pitchFamily="34" charset="0"/>
              </a:rPr>
              <a:t>logs on the storage device.</a:t>
            </a:r>
            <a:endParaRPr lang="en-US" altLang="zh-CN" sz="1600" dirty="0">
              <a:latin typeface="Huawei Sans" panose="020C0503030203020204" pitchFamily="34" charset="0"/>
              <a:cs typeface="Huawei Sans" panose="020C0503030203020204" pitchFamily="34" charset="0"/>
              <a:sym typeface="+mn-lt"/>
            </a:endParaRPr>
          </a:p>
          <a:p>
            <a:pPr marL="285750" indent="-285750">
              <a:buFont typeface="Arial" panose="020B0604020202020204" pitchFamily="34" charset="0"/>
              <a:buChar char="•"/>
            </a:pPr>
            <a:r>
              <a:rPr sz="1600" u="none" dirty="0">
                <a:latin typeface="Huawei Sans" panose="020C0503030203020204" pitchFamily="34" charset="0"/>
                <a:cs typeface="Huawei Sans" panose="020C0503030203020204" pitchFamily="34" charset="0"/>
              </a:rPr>
              <a:t>You can download </a:t>
            </a:r>
            <a:r>
              <a:rPr sz="1600" b="1" u="none" dirty="0">
                <a:latin typeface="Huawei Sans" panose="020C0503030203020204" pitchFamily="34" charset="0"/>
                <a:cs typeface="Huawei Sans" panose="020C0503030203020204" pitchFamily="34" charset="0"/>
              </a:rPr>
              <a:t>DHA Runtime Log List</a:t>
            </a:r>
            <a:r>
              <a:rPr sz="1600" u="none" dirty="0">
                <a:latin typeface="Huawei Sans" panose="020C0503030203020204" pitchFamily="34" charset="0"/>
                <a:cs typeface="Huawei Sans" panose="020C0503030203020204" pitchFamily="34" charset="0"/>
              </a:rPr>
              <a:t> or </a:t>
            </a:r>
            <a:r>
              <a:rPr sz="1600" b="1" u="none" dirty="0">
                <a:latin typeface="Huawei Sans" panose="020C0503030203020204" pitchFamily="34" charset="0"/>
                <a:cs typeface="Huawei Sans" panose="020C0503030203020204" pitchFamily="34" charset="0"/>
              </a:rPr>
              <a:t>HSSD Log List</a:t>
            </a:r>
            <a:r>
              <a:rPr sz="1600" u="none" dirty="0">
                <a:latin typeface="Huawei Sans" panose="020C0503030203020204" pitchFamily="34" charset="0"/>
                <a:cs typeface="Huawei Sans" panose="020C0503030203020204" pitchFamily="34" charset="0"/>
              </a:rPr>
              <a:t> to collect disk run logs, I/O statistics and service</a:t>
            </a:r>
            <a:endParaRPr lang="en-US" altLang="zh-CN" sz="1600" u="none" dirty="0">
              <a:latin typeface="Huawei Sans" panose="020C0503030203020204" pitchFamily="34" charset="0"/>
              <a:cs typeface="Huawei Sans" panose="020C0503030203020204" pitchFamily="34" charset="0"/>
            </a:endParaRPr>
          </a:p>
          <a:p>
            <a:r>
              <a:rPr lang="en-US" altLang="zh-CN" sz="1600" dirty="0">
                <a:latin typeface="Huawei Sans" panose="020C0503030203020204" pitchFamily="34" charset="0"/>
                <a:cs typeface="Huawei Sans" panose="020C0503030203020204" pitchFamily="34" charset="0"/>
              </a:rPr>
              <a:t>     </a:t>
            </a:r>
            <a:r>
              <a:rPr sz="1600" u="none" dirty="0">
                <a:latin typeface="Huawei Sans" panose="020C0503030203020204" pitchFamily="34" charset="0"/>
                <a:cs typeface="Huawei Sans" panose="020C0503030203020204" pitchFamily="34" charset="0"/>
              </a:rPr>
              <a:t>life, and S.M.A.R.T. logs.</a:t>
            </a:r>
            <a:endParaRPr lang="en-US" altLang="zh-CN" sz="1600" dirty="0">
              <a:latin typeface="Huawei Sans" panose="020C0503030203020204" pitchFamily="34" charset="0"/>
              <a:cs typeface="Huawei Sans" panose="020C0503030203020204" pitchFamily="34" charset="0"/>
              <a:sym typeface="+mn-lt"/>
            </a:endParaRPr>
          </a:p>
          <a:p>
            <a:pPr marL="285750" indent="-285750">
              <a:buFont typeface="Arial" panose="020B0604020202020204" pitchFamily="34" charset="0"/>
              <a:buChar char="•"/>
            </a:pPr>
            <a:r>
              <a:rPr sz="1600" u="none" dirty="0">
                <a:latin typeface="Huawei Sans" panose="020C0503030203020204" pitchFamily="34" charset="0"/>
                <a:cs typeface="Huawei Sans" panose="020C0503030203020204" pitchFamily="34" charset="0"/>
              </a:rPr>
              <a:t>You can export the diagnosis file to collect fault information of the device.</a:t>
            </a:r>
          </a:p>
        </p:txBody>
      </p:sp>
      <p:sp>
        <p:nvSpPr>
          <p:cNvPr id="7" name="AutoShape 4"/>
          <p:cNvSpPr>
            <a:spLocks noChangeArrowheads="1"/>
          </p:cNvSpPr>
          <p:nvPr/>
        </p:nvSpPr>
        <p:spPr bwMode="auto">
          <a:xfrm>
            <a:off x="731838" y="1343207"/>
            <a:ext cx="10667800" cy="503976"/>
          </a:xfrm>
          <a:prstGeom prst="roundRect">
            <a:avLst>
              <a:gd name="adj" fmla="val 4824"/>
            </a:avLst>
          </a:prstGeom>
          <a:solidFill>
            <a:srgbClr val="8AB9B9">
              <a:lumMod val="20000"/>
              <a:lumOff val="80000"/>
            </a:srgbClr>
          </a:solidFill>
          <a:ln w="38100" algn="ctr">
            <a:solidFill>
              <a:schemeClr val="accent2">
                <a:lumMod val="40000"/>
                <a:lumOff val="60000"/>
              </a:schemeClr>
            </a:solidFill>
            <a:round/>
            <a:headEnd/>
            <a:tailEnd/>
          </a:ln>
        </p:spPr>
        <p:txBody>
          <a:bodyPr wrap="none" anchor="ctr"/>
          <a:lstStyle/>
          <a:p>
            <a:pPr lvl="0" defTabSz="914400" eaLnBrk="0" fontAlgn="t" hangingPunct="0">
              <a:spcBef>
                <a:spcPct val="0"/>
              </a:spcBef>
              <a:spcAft>
                <a:spcPct val="0"/>
              </a:spcAft>
            </a:pPr>
            <a:r>
              <a:rPr b="1">
                <a:latin typeface="Huawei Sans" panose="020C0503030203020204" pitchFamily="34" charset="0"/>
                <a:cs typeface="Huawei Sans" panose="020C0503030203020204" pitchFamily="34" charset="0"/>
              </a:rPr>
              <a:t>Collecting storage system configuration data using DeviceManager</a:t>
            </a:r>
            <a:endParaRPr kumimoji="0" lang="ko-KR" altLang="en-US" b="1" i="0" u="none" strike="noStrike" kern="0" cap="none" spc="0" normalizeH="0" baseline="0" noProof="0" dirty="0">
              <a:ln>
                <a:noFill/>
              </a:ln>
              <a:solidFill>
                <a:srgbClr val="990000"/>
              </a:solidFill>
              <a:effectLst/>
              <a:uLnTx/>
              <a:uFillTx/>
              <a:latin typeface="Huawei Sans" panose="020C0503030203020204" pitchFamily="34" charset="0"/>
              <a:cs typeface="Huawei Sans" panose="020C0503030203020204" pitchFamily="34" charset="0"/>
              <a:sym typeface="+mn-lt"/>
            </a:endParaRPr>
          </a:p>
        </p:txBody>
      </p:sp>
      <p:sp>
        <p:nvSpPr>
          <p:cNvPr id="8" name="文本框 7"/>
          <p:cNvSpPr txBox="1"/>
          <p:nvPr/>
        </p:nvSpPr>
        <p:spPr>
          <a:xfrm>
            <a:off x="994951" y="5242137"/>
            <a:ext cx="10259203" cy="419923"/>
          </a:xfrm>
          <a:prstGeom prst="rect">
            <a:avLst/>
          </a:prstGeom>
          <a:solidFill>
            <a:schemeClr val="bg1">
              <a:lumMod val="85000"/>
            </a:schemeClr>
          </a:solidFill>
          <a:ln>
            <a:noFill/>
          </a:ln>
        </p:spPr>
        <p:txBody>
          <a:bodyPr wrap="square" rtlCol="0">
            <a:spAutoFit/>
          </a:bodyPr>
          <a:lstStyle/>
          <a:p>
            <a:pPr>
              <a:lnSpc>
                <a:spcPct val="150000"/>
              </a:lnSpc>
            </a:pPr>
            <a:r>
              <a:rPr sz="1600" u="none" dirty="0">
                <a:latin typeface="Huawei Sans" panose="020C0503030203020204" pitchFamily="34" charset="0"/>
                <a:cs typeface="Huawei Sans" panose="020C0503030203020204" pitchFamily="34" charset="0"/>
              </a:rPr>
              <a:t>export </a:t>
            </a:r>
            <a:r>
              <a:rPr sz="1600" u="none" dirty="0" err="1">
                <a:latin typeface="Huawei Sans" panose="020C0503030203020204" pitchFamily="34" charset="0"/>
                <a:cs typeface="Huawei Sans" panose="020C0503030203020204" pitchFamily="34" charset="0"/>
              </a:rPr>
              <a:t>configuration_data</a:t>
            </a:r>
            <a:r>
              <a:rPr sz="1600" u="none" dirty="0">
                <a:latin typeface="Huawei Sans" panose="020C0503030203020204" pitchFamily="34" charset="0"/>
                <a:cs typeface="Huawei Sans" panose="020C0503030203020204" pitchFamily="34" charset="0"/>
              </a:rPr>
              <a:t> </a:t>
            </a:r>
            <a:r>
              <a:rPr sz="1600" u="none" dirty="0" err="1">
                <a:latin typeface="Huawei Sans" panose="020C0503030203020204" pitchFamily="34" charset="0"/>
                <a:cs typeface="Huawei Sans" panose="020C0503030203020204" pitchFamily="34" charset="0"/>
              </a:rPr>
              <a:t>ip</a:t>
            </a:r>
            <a:r>
              <a:rPr sz="1600" u="none" dirty="0">
                <a:latin typeface="Huawei Sans" panose="020C0503030203020204" pitchFamily="34" charset="0"/>
                <a:cs typeface="Huawei Sans" panose="020C0503030203020204" pitchFamily="34" charset="0"/>
              </a:rPr>
              <a:t>=? user=? password=? </a:t>
            </a:r>
            <a:r>
              <a:rPr sz="1600" u="none" dirty="0" err="1">
                <a:latin typeface="Huawei Sans" panose="020C0503030203020204" pitchFamily="34" charset="0"/>
                <a:cs typeface="Huawei Sans" panose="020C0503030203020204" pitchFamily="34" charset="0"/>
              </a:rPr>
              <a:t>db_file</a:t>
            </a:r>
            <a:r>
              <a:rPr sz="1600" u="none" dirty="0">
                <a:latin typeface="Huawei Sans" panose="020C0503030203020204" pitchFamily="34" charset="0"/>
                <a:cs typeface="Huawei Sans" panose="020C0503030203020204" pitchFamily="34" charset="0"/>
              </a:rPr>
              <a:t>=? [ port=? ] [ protocol=? ] [ </a:t>
            </a:r>
            <a:r>
              <a:rPr sz="1600" u="none" dirty="0" err="1">
                <a:latin typeface="Huawei Sans" panose="020C0503030203020204" pitchFamily="34" charset="0"/>
                <a:cs typeface="Huawei Sans" panose="020C0503030203020204" pitchFamily="34" charset="0"/>
              </a:rPr>
              <a:t>clean_device_file</a:t>
            </a:r>
            <a:r>
              <a:rPr sz="1600" u="none" dirty="0">
                <a:latin typeface="Huawei Sans" panose="020C0503030203020204" pitchFamily="34" charset="0"/>
                <a:cs typeface="Huawei Sans" panose="020C0503030203020204" pitchFamily="34" charset="0"/>
              </a:rPr>
              <a:t>=? ]</a:t>
            </a:r>
          </a:p>
        </p:txBody>
      </p:sp>
    </p:spTree>
    <p:extLst>
      <p:ext uri="{BB962C8B-B14F-4D97-AF65-F5344CB8AC3E}">
        <p14:creationId xmlns:p14="http://schemas.microsoft.com/office/powerpoint/2010/main" val="36192553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u="none" dirty="0">
                <a:latin typeface="+mj-ea"/>
                <a:ea typeface="+mj-ea"/>
                <a:cs typeface="Huawei Sans" panose="020C0503030203020204" pitchFamily="34" charset="0"/>
              </a:rPr>
              <a:t>Configuring Basic Storage Services</a:t>
            </a:r>
          </a:p>
        </p:txBody>
      </p:sp>
      <p:grpSp>
        <p:nvGrpSpPr>
          <p:cNvPr id="3" name="Group 47"/>
          <p:cNvGrpSpPr>
            <a:grpSpLocks/>
          </p:cNvGrpSpPr>
          <p:nvPr/>
        </p:nvGrpSpPr>
        <p:grpSpPr bwMode="auto">
          <a:xfrm>
            <a:off x="1262479" y="1866815"/>
            <a:ext cx="1165365" cy="996354"/>
            <a:chOff x="478" y="1689"/>
            <a:chExt cx="1210" cy="1278"/>
          </a:xfrm>
        </p:grpSpPr>
        <p:pic>
          <p:nvPicPr>
            <p:cNvPr id="4" name="Picture 48" descr="light_shadow"/>
            <p:cNvPicPr>
              <a:picLocks noChangeAspect="1" noChangeArrowheads="1"/>
            </p:cNvPicPr>
            <p:nvPr/>
          </p:nvPicPr>
          <p:blipFill>
            <a:blip r:embed="rId3" cstate="email">
              <a:lum bright="-78000" contrast="-78000"/>
              <a:extLst>
                <a:ext uri="{28A0092B-C50C-407E-A947-70E740481C1C}">
                  <a14:useLocalDpi xmlns:a14="http://schemas.microsoft.com/office/drawing/2010/main"/>
                </a:ext>
              </a:extLst>
            </a:blip>
            <a:srcRect/>
            <a:stretch>
              <a:fillRect/>
            </a:stretch>
          </p:blipFill>
          <p:spPr bwMode="gray">
            <a:xfrm>
              <a:off x="593" y="2691"/>
              <a:ext cx="996" cy="276"/>
            </a:xfrm>
            <a:prstGeom prst="rect">
              <a:avLst/>
            </a:prstGeom>
            <a:noFill/>
            <a:ln w="9525">
              <a:noFill/>
              <a:miter lim="800000"/>
              <a:headEnd/>
              <a:tailEnd/>
            </a:ln>
          </p:spPr>
        </p:pic>
        <p:pic>
          <p:nvPicPr>
            <p:cNvPr id="5" name="Picture 49" descr="circuler_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gray">
            <a:xfrm>
              <a:off x="478" y="1689"/>
              <a:ext cx="1210" cy="1178"/>
            </a:xfrm>
            <a:prstGeom prst="rect">
              <a:avLst/>
            </a:prstGeom>
            <a:noFill/>
            <a:ln w="9525">
              <a:noFill/>
              <a:miter lim="800000"/>
              <a:headEnd/>
              <a:tailEnd/>
            </a:ln>
          </p:spPr>
        </p:pic>
        <p:sp>
          <p:nvSpPr>
            <p:cNvPr id="6" name="Oval 50"/>
            <p:cNvSpPr>
              <a:spLocks noChangeArrowheads="1"/>
            </p:cNvSpPr>
            <p:nvPr/>
          </p:nvSpPr>
          <p:spPr bwMode="gray">
            <a:xfrm>
              <a:off x="478" y="1689"/>
              <a:ext cx="1202" cy="1182"/>
            </a:xfrm>
            <a:prstGeom prst="ellipse">
              <a:avLst/>
            </a:prstGeom>
            <a:gradFill rotWithShape="1">
              <a:gsLst>
                <a:gs pos="0">
                  <a:srgbClr val="004B66">
                    <a:alpha val="89999"/>
                  </a:srgbClr>
                </a:gs>
                <a:gs pos="50000">
                  <a:srgbClr val="6AC1FC">
                    <a:alpha val="55000"/>
                  </a:srgbClr>
                </a:gs>
                <a:gs pos="100000">
                  <a:srgbClr val="004B66">
                    <a:alpha val="89999"/>
                  </a:srgbClr>
                </a:gs>
              </a:gsLst>
              <a:lin ang="5400000" scaled="1"/>
            </a:gradFill>
            <a:ln w="9525" algn="ctr">
              <a:noFill/>
              <a:round/>
              <a:headEnd/>
              <a:tailEnd/>
            </a:ln>
            <a:effectLst/>
          </p:spPr>
          <p:txBody>
            <a:bodyPr wrap="none" anchor="ctr"/>
            <a:lstStyle/>
            <a:p>
              <a:pPr>
                <a:defRPr/>
              </a:pPr>
              <a:endParaRPr lang="zh-CN" altLang="en-US">
                <a:latin typeface="Huawei Sans" panose="020C0503030203020204" pitchFamily="34" charset="0"/>
                <a:cs typeface="Huawei Sans" panose="020C0503030203020204" pitchFamily="34" charset="0"/>
                <a:sym typeface="+mn-lt"/>
              </a:endParaRPr>
            </a:p>
          </p:txBody>
        </p:sp>
        <p:sp>
          <p:nvSpPr>
            <p:cNvPr id="7" name="Freeform 51"/>
            <p:cNvSpPr>
              <a:spLocks/>
            </p:cNvSpPr>
            <p:nvPr/>
          </p:nvSpPr>
          <p:spPr bwMode="gray">
            <a:xfrm>
              <a:off x="602" y="1713"/>
              <a:ext cx="945" cy="409"/>
            </a:xfrm>
            <a:custGeom>
              <a:avLst/>
              <a:gdLst>
                <a:gd name="T0" fmla="*/ 931 w 1321"/>
                <a:gd name="T1" fmla="*/ 230 h 712"/>
                <a:gd name="T2" fmla="*/ 942 w 1321"/>
                <a:gd name="T3" fmla="*/ 254 h 712"/>
                <a:gd name="T4" fmla="*/ 945 w 1321"/>
                <a:gd name="T5" fmla="*/ 276 h 712"/>
                <a:gd name="T6" fmla="*/ 941 w 1321"/>
                <a:gd name="T7" fmla="*/ 296 h 712"/>
                <a:gd name="T8" fmla="*/ 929 w 1321"/>
                <a:gd name="T9" fmla="*/ 316 h 712"/>
                <a:gd name="T10" fmla="*/ 910 w 1321"/>
                <a:gd name="T11" fmla="*/ 333 h 712"/>
                <a:gd name="T12" fmla="*/ 886 w 1321"/>
                <a:gd name="T13" fmla="*/ 347 h 712"/>
                <a:gd name="T14" fmla="*/ 856 w 1321"/>
                <a:gd name="T15" fmla="*/ 361 h 712"/>
                <a:gd name="T16" fmla="*/ 821 w 1321"/>
                <a:gd name="T17" fmla="*/ 373 h 712"/>
                <a:gd name="T18" fmla="*/ 781 w 1321"/>
                <a:gd name="T19" fmla="*/ 383 h 712"/>
                <a:gd name="T20" fmla="*/ 738 w 1321"/>
                <a:gd name="T21" fmla="*/ 392 h 712"/>
                <a:gd name="T22" fmla="*/ 692 w 1321"/>
                <a:gd name="T23" fmla="*/ 399 h 712"/>
                <a:gd name="T24" fmla="*/ 641 w 1321"/>
                <a:gd name="T25" fmla="*/ 404 h 712"/>
                <a:gd name="T26" fmla="*/ 589 w 1321"/>
                <a:gd name="T27" fmla="*/ 408 h 712"/>
                <a:gd name="T28" fmla="*/ 569 w 1321"/>
                <a:gd name="T29" fmla="*/ 409 h 712"/>
                <a:gd name="T30" fmla="*/ 341 w 1321"/>
                <a:gd name="T31" fmla="*/ 409 h 712"/>
                <a:gd name="T32" fmla="*/ 338 w 1321"/>
                <a:gd name="T33" fmla="*/ 409 h 712"/>
                <a:gd name="T34" fmla="*/ 293 w 1321"/>
                <a:gd name="T35" fmla="*/ 407 h 712"/>
                <a:gd name="T36" fmla="*/ 249 w 1321"/>
                <a:gd name="T37" fmla="*/ 404 h 712"/>
                <a:gd name="T38" fmla="*/ 207 w 1321"/>
                <a:gd name="T39" fmla="*/ 400 h 712"/>
                <a:gd name="T40" fmla="*/ 168 w 1321"/>
                <a:gd name="T41" fmla="*/ 396 h 712"/>
                <a:gd name="T42" fmla="*/ 133 w 1321"/>
                <a:gd name="T43" fmla="*/ 389 h 712"/>
                <a:gd name="T44" fmla="*/ 101 w 1321"/>
                <a:gd name="T45" fmla="*/ 381 h 712"/>
                <a:gd name="T46" fmla="*/ 73 w 1321"/>
                <a:gd name="T47" fmla="*/ 372 h 712"/>
                <a:gd name="T48" fmla="*/ 48 w 1321"/>
                <a:gd name="T49" fmla="*/ 362 h 712"/>
                <a:gd name="T50" fmla="*/ 28 w 1321"/>
                <a:gd name="T51" fmla="*/ 349 h 712"/>
                <a:gd name="T52" fmla="*/ 13 w 1321"/>
                <a:gd name="T53" fmla="*/ 335 h 712"/>
                <a:gd name="T54" fmla="*/ 4 w 1321"/>
                <a:gd name="T55" fmla="*/ 318 h 712"/>
                <a:gd name="T56" fmla="*/ 0 w 1321"/>
                <a:gd name="T57" fmla="*/ 301 h 712"/>
                <a:gd name="T58" fmla="*/ 0 w 1321"/>
                <a:gd name="T59" fmla="*/ 299 h 712"/>
                <a:gd name="T60" fmla="*/ 3 w 1321"/>
                <a:gd name="T61" fmla="*/ 280 h 712"/>
                <a:gd name="T62" fmla="*/ 11 w 1321"/>
                <a:gd name="T63" fmla="*/ 256 h 712"/>
                <a:gd name="T64" fmla="*/ 36 w 1321"/>
                <a:gd name="T65" fmla="*/ 213 h 712"/>
                <a:gd name="T66" fmla="*/ 67 w 1321"/>
                <a:gd name="T67" fmla="*/ 172 h 712"/>
                <a:gd name="T68" fmla="*/ 105 w 1321"/>
                <a:gd name="T69" fmla="*/ 135 h 712"/>
                <a:gd name="T70" fmla="*/ 146 w 1321"/>
                <a:gd name="T71" fmla="*/ 101 h 712"/>
                <a:gd name="T72" fmla="*/ 193 w 1321"/>
                <a:gd name="T73" fmla="*/ 72 h 712"/>
                <a:gd name="T74" fmla="*/ 244 w 1321"/>
                <a:gd name="T75" fmla="*/ 47 h 712"/>
                <a:gd name="T76" fmla="*/ 297 w 1321"/>
                <a:gd name="T77" fmla="*/ 27 h 712"/>
                <a:gd name="T78" fmla="*/ 356 w 1321"/>
                <a:gd name="T79" fmla="*/ 12 h 712"/>
                <a:gd name="T80" fmla="*/ 416 w 1321"/>
                <a:gd name="T81" fmla="*/ 3 h 712"/>
                <a:gd name="T82" fmla="*/ 477 w 1321"/>
                <a:gd name="T83" fmla="*/ 0 h 712"/>
                <a:gd name="T84" fmla="*/ 477 w 1321"/>
                <a:gd name="T85" fmla="*/ 0 h 712"/>
                <a:gd name="T86" fmla="*/ 543 w 1321"/>
                <a:gd name="T87" fmla="*/ 3 h 712"/>
                <a:gd name="T88" fmla="*/ 606 w 1321"/>
                <a:gd name="T89" fmla="*/ 13 h 712"/>
                <a:gd name="T90" fmla="*/ 667 w 1321"/>
                <a:gd name="T91" fmla="*/ 30 h 712"/>
                <a:gd name="T92" fmla="*/ 723 w 1321"/>
                <a:gd name="T93" fmla="*/ 52 h 712"/>
                <a:gd name="T94" fmla="*/ 774 w 1321"/>
                <a:gd name="T95" fmla="*/ 79 h 712"/>
                <a:gd name="T96" fmla="*/ 822 w 1321"/>
                <a:gd name="T97" fmla="*/ 111 h 712"/>
                <a:gd name="T98" fmla="*/ 864 w 1321"/>
                <a:gd name="T99" fmla="*/ 147 h 712"/>
                <a:gd name="T100" fmla="*/ 900 w 1321"/>
                <a:gd name="T101" fmla="*/ 187 h 712"/>
                <a:gd name="T102" fmla="*/ 931 w 1321"/>
                <a:gd name="T103" fmla="*/ 230 h 712"/>
                <a:gd name="T104" fmla="*/ 931 w 1321"/>
                <a:gd name="T105" fmla="*/ 230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7CBFE0"/>
                </a:gs>
              </a:gsLst>
              <a:lin ang="5400000" scaled="1"/>
            </a:gradFill>
            <a:ln w="0">
              <a:noFill/>
              <a:round/>
              <a:headEnd/>
              <a:tailEnd/>
            </a:ln>
          </p:spPr>
          <p:txBody>
            <a:bodyPr/>
            <a:lstStyle/>
            <a:p>
              <a:endParaRPr lang="zh-CN" altLang="en-US">
                <a:latin typeface="Huawei Sans" panose="020C0503030203020204" pitchFamily="34" charset="0"/>
                <a:cs typeface="Huawei Sans" panose="020C0503030203020204" pitchFamily="34" charset="0"/>
                <a:sym typeface="+mn-lt"/>
              </a:endParaRPr>
            </a:p>
          </p:txBody>
        </p:sp>
      </p:grpSp>
      <p:cxnSp>
        <p:nvCxnSpPr>
          <p:cNvPr id="8" name="直接连接符 7"/>
          <p:cNvCxnSpPr>
            <a:stCxn id="6" idx="6"/>
            <a:endCxn id="10" idx="1"/>
          </p:cNvCxnSpPr>
          <p:nvPr/>
        </p:nvCxnSpPr>
        <p:spPr>
          <a:xfrm>
            <a:off x="2420139" y="2327571"/>
            <a:ext cx="553397" cy="51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4" descr="F:\2012项目\美化图标\平面\0421png\43\未标题-1.png"/>
          <p:cNvPicPr>
            <a:picLocks noChangeAspect="1" noChangeArrowheads="1"/>
          </p:cNvPicPr>
          <p:nvPr/>
        </p:nvPicPr>
        <p:blipFill>
          <a:blip r:embed="rId5" cstate="print">
            <a:duotone>
              <a:srgbClr val="E2FFCA">
                <a:shade val="45000"/>
                <a:satMod val="135000"/>
              </a:srgbClr>
              <a:prstClr val="white"/>
            </a:duotone>
          </a:blip>
          <a:srcRect/>
          <a:stretch>
            <a:fillRect/>
          </a:stretch>
        </p:blipFill>
        <p:spPr bwMode="auto">
          <a:xfrm>
            <a:off x="3839877" y="1728773"/>
            <a:ext cx="7082149" cy="1450180"/>
          </a:xfrm>
          <a:prstGeom prst="rect">
            <a:avLst/>
          </a:prstGeom>
          <a:noFill/>
          <a:ln w="9525">
            <a:noFill/>
            <a:miter lim="800000"/>
            <a:headEnd/>
            <a:tailEnd/>
          </a:ln>
        </p:spPr>
      </p:pic>
      <p:sp>
        <p:nvSpPr>
          <p:cNvPr id="10" name="五边形 9"/>
          <p:cNvSpPr/>
          <p:nvPr/>
        </p:nvSpPr>
        <p:spPr bwMode="auto">
          <a:xfrm>
            <a:off x="2973536" y="2136032"/>
            <a:ext cx="1154837" cy="393315"/>
          </a:xfrm>
          <a:prstGeom prst="homePlate">
            <a:avLst>
              <a:gd name="adj" fmla="val 22181"/>
            </a:avLst>
          </a:prstGeom>
          <a:solidFill>
            <a:schemeClr val="accent2">
              <a:lumMod val="20000"/>
              <a:lumOff val="80000"/>
            </a:schemeClr>
          </a:solidFill>
          <a:ln>
            <a:no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7" tIns="45719" rIns="91437" bIns="45719" numCol="1" rtlCol="0" anchor="t" anchorCtr="0" compatLnSpc="1">
            <a:prstTxWarp prst="textNoShape">
              <a:avLst/>
            </a:prstTxWarp>
          </a:bodyPr>
          <a:lstStyle/>
          <a:p>
            <a:pPr marL="0" marR="0" lvl="0" indent="0" defTabSz="914339" eaLnBrk="1" fontAlgn="base" latinLnBrk="0" hangingPunct="1">
              <a:lnSpc>
                <a:spcPct val="100000"/>
              </a:lnSpc>
              <a:spcBef>
                <a:spcPct val="0"/>
              </a:spcBef>
              <a:spcAft>
                <a:spcPct val="0"/>
              </a:spcAft>
              <a:buClr>
                <a:srgbClr val="CC9900"/>
              </a:buClr>
              <a:buSzTx/>
              <a:buFont typeface="Wingdings" pitchFamily="2" charset="2"/>
              <a:buChar char="n"/>
              <a:tabLst/>
              <a:defRPr/>
            </a:pPr>
            <a:endParaRPr kumimoji="0" lang="zh-CN" altLang="en-US" sz="1350" b="1" i="0" u="none" strike="noStrike" kern="0" cap="none" spc="0" normalizeH="0" noProof="0">
              <a:ln>
                <a:noFill/>
              </a:ln>
              <a:solidFill>
                <a:prstClr val="black"/>
              </a:solidFill>
              <a:effectLst/>
              <a:uLnTx/>
              <a:uFillTx/>
              <a:latin typeface="Huawei Sans" panose="020C0503030203020204" pitchFamily="34" charset="0"/>
              <a:cs typeface="Huawei Sans" panose="020C0503030203020204" pitchFamily="34" charset="0"/>
              <a:sym typeface="+mn-lt"/>
            </a:endParaRPr>
          </a:p>
        </p:txBody>
      </p:sp>
      <p:sp>
        <p:nvSpPr>
          <p:cNvPr id="11" name="Rectangle 5"/>
          <p:cNvSpPr>
            <a:spLocks noChangeArrowheads="1"/>
          </p:cNvSpPr>
          <p:nvPr/>
        </p:nvSpPr>
        <p:spPr bwMode="gray">
          <a:xfrm>
            <a:off x="2926672" y="2123652"/>
            <a:ext cx="1248563" cy="369332"/>
          </a:xfrm>
          <a:prstGeom prst="rect">
            <a:avLst/>
          </a:prstGeom>
          <a:noFill/>
          <a:ln w="9525">
            <a:noFill/>
            <a:miter lim="800000"/>
            <a:headEnd/>
            <a:tailEnd/>
          </a:ln>
        </p:spPr>
        <p:txBody>
          <a:bodyPr wrap="square">
            <a:spAutoFit/>
          </a:bodyPr>
          <a:lstStyle/>
          <a:p>
            <a:pPr algn="ctr"/>
            <a:r>
              <a:rPr u="none">
                <a:solidFill>
                  <a:srgbClr val="080808"/>
                </a:solidFill>
                <a:latin typeface="Huawei Sans" panose="020C0503030203020204" pitchFamily="34" charset="0"/>
                <a:cs typeface="Huawei Sans" panose="020C0503030203020204" pitchFamily="34" charset="0"/>
              </a:rPr>
              <a:t>Function</a:t>
            </a:r>
            <a:endParaRPr lang="en-US" altLang="zh-CN" dirty="0">
              <a:solidFill>
                <a:srgbClr val="080808"/>
              </a:solidFill>
              <a:latin typeface="Huawei Sans" panose="020C0503030203020204" pitchFamily="34" charset="0"/>
              <a:cs typeface="Huawei Sans" panose="020C0503030203020204" pitchFamily="34" charset="0"/>
              <a:sym typeface="+mn-lt"/>
            </a:endParaRPr>
          </a:p>
        </p:txBody>
      </p:sp>
      <p:sp>
        <p:nvSpPr>
          <p:cNvPr id="12" name="矩形 11"/>
          <p:cNvSpPr/>
          <p:nvPr/>
        </p:nvSpPr>
        <p:spPr>
          <a:xfrm>
            <a:off x="4171124" y="1753144"/>
            <a:ext cx="6750903" cy="1323439"/>
          </a:xfrm>
          <a:prstGeom prst="rect">
            <a:avLst/>
          </a:prstGeom>
        </p:spPr>
        <p:txBody>
          <a:bodyPr wrap="square">
            <a:spAutoFit/>
          </a:bodyPr>
          <a:lstStyle/>
          <a:p>
            <a:pPr marL="285750" indent="-285750">
              <a:buFont typeface="Arial" panose="020B0604020202020204" pitchFamily="34" charset="0"/>
              <a:buChar char="•"/>
            </a:pPr>
            <a:r>
              <a:rPr sz="1600" u="none" dirty="0">
                <a:latin typeface="Huawei Sans" panose="020C0503030203020204" pitchFamily="34" charset="0"/>
                <a:cs typeface="Huawei Sans" panose="020C0503030203020204" pitchFamily="34" charset="0"/>
              </a:rPr>
              <a:t>The storage space provided by the storage system is divided into multiple LUNs.</a:t>
            </a:r>
          </a:p>
          <a:p>
            <a:pPr marL="285750" indent="-285750">
              <a:buFont typeface="Arial" panose="020B0604020202020204" pitchFamily="34" charset="0"/>
              <a:buChar char="•"/>
            </a:pPr>
            <a:r>
              <a:rPr sz="1600" u="none" dirty="0">
                <a:latin typeface="Huawei Sans" panose="020C0503030203020204" pitchFamily="34" charset="0"/>
                <a:cs typeface="Huawei Sans" panose="020C0503030203020204" pitchFamily="34" charset="0"/>
              </a:rPr>
              <a:t>Map LUNs to an application server.</a:t>
            </a:r>
            <a:endParaRPr lang="en-US" altLang="zh-CN" sz="1600" dirty="0">
              <a:latin typeface="Huawei Sans" panose="020C0503030203020204" pitchFamily="34" charset="0"/>
              <a:cs typeface="Huawei Sans" panose="020C0503030203020204" pitchFamily="34" charset="0"/>
              <a:sym typeface="+mn-lt"/>
            </a:endParaRPr>
          </a:p>
          <a:p>
            <a:pPr marL="285750" indent="-285750">
              <a:buFont typeface="Arial" panose="020B0604020202020204" pitchFamily="34" charset="0"/>
              <a:buChar char="•"/>
            </a:pPr>
            <a:r>
              <a:rPr sz="1600" u="none" dirty="0">
                <a:latin typeface="Huawei Sans" panose="020C0503030203020204" pitchFamily="34" charset="0"/>
                <a:cs typeface="Huawei Sans" panose="020C0503030203020204" pitchFamily="34" charset="0"/>
              </a:rPr>
              <a:t>The application server can use the storage space provided by the storage system.</a:t>
            </a:r>
          </a:p>
        </p:txBody>
      </p:sp>
      <p:sp>
        <p:nvSpPr>
          <p:cNvPr id="13" name="矩形 12"/>
          <p:cNvSpPr/>
          <p:nvPr/>
        </p:nvSpPr>
        <p:spPr>
          <a:xfrm>
            <a:off x="1259426" y="1991301"/>
            <a:ext cx="1165364" cy="646331"/>
          </a:xfrm>
          <a:prstGeom prst="rect">
            <a:avLst/>
          </a:prstGeom>
        </p:spPr>
        <p:txBody>
          <a:bodyPr wrap="square">
            <a:spAutoFit/>
          </a:bodyPr>
          <a:lstStyle/>
          <a:p>
            <a:pPr algn="ctr"/>
            <a:r>
              <a:rPr sz="1200" b="1" dirty="0">
                <a:latin typeface="Huawei Sans" panose="020C0503030203020204" pitchFamily="34" charset="0"/>
                <a:cs typeface="Huawei Sans" panose="020C0503030203020204" pitchFamily="34" charset="0"/>
              </a:rPr>
              <a:t>Configuring</a:t>
            </a:r>
            <a:endParaRPr lang="en-US" altLang="zh-CN" sz="1200" b="1" dirty="0">
              <a:latin typeface="Huawei Sans" panose="020C0503030203020204" pitchFamily="34" charset="0"/>
              <a:cs typeface="Huawei Sans" panose="020C0503030203020204" pitchFamily="34" charset="0"/>
              <a:sym typeface="+mn-lt"/>
            </a:endParaRPr>
          </a:p>
          <a:p>
            <a:pPr algn="ctr"/>
            <a:r>
              <a:rPr sz="1200" b="1" dirty="0">
                <a:latin typeface="Huawei Sans" panose="020C0503030203020204" pitchFamily="34" charset="0"/>
                <a:cs typeface="Huawei Sans" panose="020C0503030203020204" pitchFamily="34" charset="0"/>
              </a:rPr>
              <a:t>basic services</a:t>
            </a:r>
          </a:p>
        </p:txBody>
      </p:sp>
      <p:sp>
        <p:nvSpPr>
          <p:cNvPr id="14" name="AutoShape 4"/>
          <p:cNvSpPr>
            <a:spLocks noChangeArrowheads="1"/>
          </p:cNvSpPr>
          <p:nvPr/>
        </p:nvSpPr>
        <p:spPr bwMode="auto">
          <a:xfrm>
            <a:off x="809979" y="4114588"/>
            <a:ext cx="10401094" cy="1374275"/>
          </a:xfrm>
          <a:prstGeom prst="roundRect">
            <a:avLst>
              <a:gd name="adj" fmla="val 4824"/>
            </a:avLst>
          </a:prstGeom>
          <a:solidFill>
            <a:srgbClr val="FFFFFF">
              <a:lumMod val="95000"/>
            </a:srgbClr>
          </a:solidFill>
          <a:ln w="38100" algn="ctr">
            <a:solidFill>
              <a:schemeClr val="accent2">
                <a:lumMod val="40000"/>
                <a:lumOff val="60000"/>
              </a:schemeClr>
            </a:solidFill>
            <a:round/>
            <a:headEnd/>
            <a:tailEnd/>
          </a:ln>
        </p:spPr>
        <p:txBody>
          <a:bodyPr wrap="none" anchor="ctr"/>
          <a:lstStyle/>
          <a:p>
            <a:pPr marL="0" marR="0" lvl="0" indent="0" defTabSz="914400" eaLnBrk="1" fontAlgn="t" latinLnBrk="0" hangingPunct="1">
              <a:lnSpc>
                <a:spcPct val="150000"/>
              </a:lnSpc>
              <a:spcBef>
                <a:spcPct val="0"/>
              </a:spcBef>
              <a:spcAft>
                <a:spcPct val="0"/>
              </a:spcAft>
              <a:buClrTx/>
              <a:buSzTx/>
              <a:buFontTx/>
              <a:buNone/>
              <a:tabLst/>
              <a:defRPr/>
            </a:pPr>
            <a:endParaRPr lang="en-US" altLang="zh-CN" sz="1400" dirty="0">
              <a:latin typeface="Huawei Sans" panose="020C0503030203020204" pitchFamily="34" charset="0"/>
              <a:cs typeface="Huawei Sans" panose="020C0503030203020204" pitchFamily="34" charset="0"/>
              <a:sym typeface="+mn-lt"/>
            </a:endParaRPr>
          </a:p>
          <a:p>
            <a:pPr marL="285750" indent="-285750">
              <a:lnSpc>
                <a:spcPct val="150000"/>
              </a:lnSpc>
              <a:buFont typeface="Arial" panose="020B0604020202020204" pitchFamily="34" charset="0"/>
              <a:buChar char="•"/>
            </a:pPr>
            <a:r>
              <a:rPr sz="1400" u="none" dirty="0">
                <a:latin typeface="Huawei Sans" panose="020C0503030203020204" pitchFamily="34" charset="0"/>
                <a:cs typeface="Huawei Sans" panose="020C0503030203020204" pitchFamily="34" charset="0"/>
              </a:rPr>
              <a:t>Creating a storage pool: </a:t>
            </a:r>
            <a:r>
              <a:rPr sz="1400" u="none" dirty="0" err="1">
                <a:latin typeface="Huawei Sans" panose="020C0503030203020204" pitchFamily="34" charset="0"/>
                <a:cs typeface="Huawei Sans" panose="020C0503030203020204" pitchFamily="34" charset="0"/>
              </a:rPr>
              <a:t>DeviceManager</a:t>
            </a:r>
            <a:r>
              <a:rPr sz="1400" u="none" dirty="0">
                <a:latin typeface="Huawei Sans" panose="020C0503030203020204" pitchFamily="34" charset="0"/>
                <a:cs typeface="Huawei Sans" panose="020C0503030203020204" pitchFamily="34" charset="0"/>
              </a:rPr>
              <a:t> allows you to create a storage pool in either recommended or custom mode.</a:t>
            </a:r>
            <a:endParaRPr lang="en-US" altLang="zh-CN" sz="1400" dirty="0">
              <a:latin typeface="Huawei Sans" panose="020C0503030203020204" pitchFamily="34" charset="0"/>
              <a:cs typeface="Huawei Sans" panose="020C0503030203020204" pitchFamily="34" charset="0"/>
              <a:sym typeface="+mn-lt"/>
            </a:endParaRPr>
          </a:p>
          <a:p>
            <a:pPr marL="285750" indent="-285750">
              <a:lnSpc>
                <a:spcPct val="150000"/>
              </a:lnSpc>
              <a:buFont typeface="Arial" panose="020B0604020202020204" pitchFamily="34" charset="0"/>
              <a:buChar char="•"/>
            </a:pPr>
            <a:r>
              <a:rPr sz="1400" u="none" dirty="0">
                <a:latin typeface="Huawei Sans" panose="020C0503030203020204" pitchFamily="34" charset="0"/>
                <a:cs typeface="Huawei Sans" panose="020C0503030203020204" pitchFamily="34" charset="0"/>
              </a:rPr>
              <a:t>Allocat</a:t>
            </a:r>
            <a:r>
              <a:rPr lang="en-US" sz="1400" u="none" dirty="0">
                <a:latin typeface="Huawei Sans" panose="020C0503030203020204" pitchFamily="34" charset="0"/>
                <a:cs typeface="Huawei Sans" panose="020C0503030203020204" pitchFamily="34" charset="0"/>
              </a:rPr>
              <a:t>ing</a:t>
            </a:r>
            <a:r>
              <a:rPr sz="1400" u="none" dirty="0">
                <a:latin typeface="Huawei Sans" panose="020C0503030203020204" pitchFamily="34" charset="0"/>
                <a:cs typeface="Huawei Sans" panose="020C0503030203020204" pitchFamily="34" charset="0"/>
              </a:rPr>
              <a:t> storage resources by creating LUN groups or file systems.</a:t>
            </a:r>
            <a:endParaRPr lang="en-US" altLang="zh-CN" sz="1400" dirty="0">
              <a:latin typeface="Huawei Sans" panose="020C0503030203020204" pitchFamily="34" charset="0"/>
              <a:cs typeface="Huawei Sans" panose="020C0503030203020204" pitchFamily="34" charset="0"/>
              <a:sym typeface="+mn-lt"/>
            </a:endParaRPr>
          </a:p>
        </p:txBody>
      </p:sp>
      <p:sp>
        <p:nvSpPr>
          <p:cNvPr id="15" name="AutoShape 4"/>
          <p:cNvSpPr>
            <a:spLocks noChangeArrowheads="1"/>
          </p:cNvSpPr>
          <p:nvPr/>
        </p:nvSpPr>
        <p:spPr bwMode="auto">
          <a:xfrm>
            <a:off x="809979" y="4069014"/>
            <a:ext cx="10401094" cy="470315"/>
          </a:xfrm>
          <a:prstGeom prst="roundRect">
            <a:avLst>
              <a:gd name="adj" fmla="val 4824"/>
            </a:avLst>
          </a:prstGeom>
          <a:solidFill>
            <a:srgbClr val="8AB9B9">
              <a:lumMod val="20000"/>
              <a:lumOff val="80000"/>
            </a:srgbClr>
          </a:solidFill>
          <a:ln w="38100" algn="ctr">
            <a:solidFill>
              <a:schemeClr val="accent2">
                <a:lumMod val="40000"/>
                <a:lumOff val="60000"/>
              </a:schemeClr>
            </a:solidFill>
            <a:round/>
            <a:headEnd/>
            <a:tailEnd/>
          </a:ln>
        </p:spPr>
        <p:txBody>
          <a:bodyPr wrap="none" anchor="ctr"/>
          <a:lstStyle/>
          <a:p>
            <a:pPr lvl="0" defTabSz="914400" eaLnBrk="0" fontAlgn="t" hangingPunct="0">
              <a:spcBef>
                <a:spcPct val="0"/>
              </a:spcBef>
              <a:spcAft>
                <a:spcPct val="0"/>
              </a:spcAft>
            </a:pPr>
            <a:r>
              <a:rPr b="1">
                <a:latin typeface="Huawei Sans" panose="020C0503030203020204" pitchFamily="34" charset="0"/>
                <a:cs typeface="Huawei Sans" panose="020C0503030203020204" pitchFamily="34" charset="0"/>
              </a:rPr>
              <a:t>Using DeviceManager to configure basic storage services</a:t>
            </a:r>
            <a:endParaRPr kumimoji="0" lang="ko-KR" altLang="en-US" b="1" i="0" u="none" strike="noStrike" kern="0" cap="none" spc="0" normalizeH="0" noProof="0" dirty="0">
              <a:ln>
                <a:noFill/>
              </a:ln>
              <a:solidFill>
                <a:srgbClr val="990000"/>
              </a:solidFill>
              <a:effectLst/>
              <a:uLnTx/>
              <a:uFillTx/>
              <a:latin typeface="Huawei Sans" panose="020C0503030203020204" pitchFamily="34" charset="0"/>
              <a:cs typeface="Huawei Sans" panose="020C0503030203020204" pitchFamily="34" charset="0"/>
              <a:sym typeface="+mn-lt"/>
            </a:endParaRPr>
          </a:p>
        </p:txBody>
      </p:sp>
    </p:spTree>
    <p:extLst>
      <p:ext uri="{BB962C8B-B14F-4D97-AF65-F5344CB8AC3E}">
        <p14:creationId xmlns:p14="http://schemas.microsoft.com/office/powerpoint/2010/main" val="14061351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u="none" dirty="0">
                <a:latin typeface="+mj-ea"/>
                <a:ea typeface="+mj-ea"/>
                <a:cs typeface="Huawei Sans" panose="020C0503030203020204" pitchFamily="34" charset="0"/>
              </a:rPr>
              <a:t>Configuring Basic Storage Services Using the CLI</a:t>
            </a:r>
          </a:p>
        </p:txBody>
      </p:sp>
      <p:grpSp>
        <p:nvGrpSpPr>
          <p:cNvPr id="25" name="组合 24">
            <a:extLst>
              <a:ext uri="{FF2B5EF4-FFF2-40B4-BE49-F238E27FC236}">
                <a16:creationId xmlns:a16="http://schemas.microsoft.com/office/drawing/2014/main" id="{71950F33-644D-41B0-B387-CEA687952A3A}"/>
              </a:ext>
            </a:extLst>
          </p:cNvPr>
          <p:cNvGrpSpPr/>
          <p:nvPr/>
        </p:nvGrpSpPr>
        <p:grpSpPr>
          <a:xfrm>
            <a:off x="1534558" y="1356360"/>
            <a:ext cx="9125821" cy="4552797"/>
            <a:chOff x="1351678" y="2103382"/>
            <a:chExt cx="6469806" cy="4048271"/>
          </a:xfrm>
        </p:grpSpPr>
        <p:grpSp>
          <p:nvGrpSpPr>
            <p:cNvPr id="26" name="组合 25">
              <a:extLst>
                <a:ext uri="{FF2B5EF4-FFF2-40B4-BE49-F238E27FC236}">
                  <a16:creationId xmlns:a16="http://schemas.microsoft.com/office/drawing/2014/main" id="{17704BFD-FE50-449E-95AF-182F4BBD6C80}"/>
                </a:ext>
              </a:extLst>
            </p:cNvPr>
            <p:cNvGrpSpPr>
              <a:grpSpLocks/>
            </p:cNvGrpSpPr>
            <p:nvPr/>
          </p:nvGrpSpPr>
          <p:grpSpPr bwMode="auto">
            <a:xfrm>
              <a:off x="1351678" y="3609020"/>
              <a:ext cx="1724855" cy="2124236"/>
              <a:chOff x="661723" y="3222009"/>
              <a:chExt cx="2617417" cy="3045725"/>
            </a:xfrm>
          </p:grpSpPr>
          <p:grpSp>
            <p:nvGrpSpPr>
              <p:cNvPr id="42" name="组合 41">
                <a:extLst>
                  <a:ext uri="{FF2B5EF4-FFF2-40B4-BE49-F238E27FC236}">
                    <a16:creationId xmlns:a16="http://schemas.microsoft.com/office/drawing/2014/main" id="{DC3B5F13-2294-4E8C-867B-2C98A9F0732A}"/>
                  </a:ext>
                </a:extLst>
              </p:cNvPr>
              <p:cNvGrpSpPr>
                <a:grpSpLocks/>
              </p:cNvGrpSpPr>
              <p:nvPr/>
            </p:nvGrpSpPr>
            <p:grpSpPr bwMode="auto">
              <a:xfrm>
                <a:off x="661723" y="3222009"/>
                <a:ext cx="342865" cy="3045725"/>
                <a:chOff x="3234518" y="2545307"/>
                <a:chExt cx="342865" cy="3045725"/>
              </a:xfrm>
            </p:grpSpPr>
            <p:cxnSp>
              <p:nvCxnSpPr>
                <p:cNvPr id="44" name="直接连接符 43">
                  <a:extLst>
                    <a:ext uri="{FF2B5EF4-FFF2-40B4-BE49-F238E27FC236}">
                      <a16:creationId xmlns:a16="http://schemas.microsoft.com/office/drawing/2014/main" id="{6FFB62D3-B662-4D61-92EF-56A7B571ADBE}"/>
                    </a:ext>
                  </a:extLst>
                </p:cNvPr>
                <p:cNvCxnSpPr/>
                <p:nvPr/>
              </p:nvCxnSpPr>
              <p:spPr>
                <a:xfrm rot="16200000" flipH="1">
                  <a:off x="2078307" y="4080867"/>
                  <a:ext cx="2667984" cy="0"/>
                </a:xfrm>
                <a:prstGeom prst="line">
                  <a:avLst/>
                </a:prstGeom>
                <a:noFill/>
                <a:ln w="76200" cap="flat" cmpd="sng" algn="ctr">
                  <a:solidFill>
                    <a:sysClr val="windowText" lastClr="000000">
                      <a:lumMod val="50000"/>
                      <a:lumOff val="50000"/>
                    </a:sysClr>
                  </a:solidFill>
                  <a:prstDash val="solid"/>
                </a:ln>
                <a:effectLst/>
              </p:spPr>
            </p:cxnSp>
            <p:sp>
              <p:nvSpPr>
                <p:cNvPr id="45" name="菱形 44">
                  <a:extLst>
                    <a:ext uri="{FF2B5EF4-FFF2-40B4-BE49-F238E27FC236}">
                      <a16:creationId xmlns:a16="http://schemas.microsoft.com/office/drawing/2014/main" id="{F9DB3455-DE0E-4B73-8FA6-202E43378AD7}"/>
                    </a:ext>
                  </a:extLst>
                </p:cNvPr>
                <p:cNvSpPr/>
                <p:nvPr/>
              </p:nvSpPr>
              <p:spPr>
                <a:xfrm>
                  <a:off x="3234518" y="2545307"/>
                  <a:ext cx="339690" cy="341236"/>
                </a:xfrm>
                <a:prstGeom prst="diamond">
                  <a:avLst/>
                </a:prstGeom>
                <a:solidFill>
                  <a:sysClr val="windowText" lastClr="000000">
                    <a:lumMod val="50000"/>
                    <a:lumOff val="50000"/>
                  </a:sysClr>
                </a:solidFill>
                <a:ln w="25400" cap="flat" cmpd="sng" algn="ctr">
                  <a:noFill/>
                  <a:prstDash val="solid"/>
                </a:ln>
                <a:effectLst/>
              </p:spPr>
              <p:txBody>
                <a:bodyPr wrap="square" anchor="ctr">
                  <a:noAutofit/>
                </a:bodyPr>
                <a:lstStyle>
                  <a:defPPr>
                    <a:defRPr lang="en-US"/>
                  </a:defPPr>
                  <a:lvl1pPr algn="l" rtl="0" eaLnBrk="0" fontAlgn="base" hangingPunct="0">
                    <a:spcBef>
                      <a:spcPct val="0"/>
                    </a:spcBef>
                    <a:spcAft>
                      <a:spcPct val="0"/>
                    </a:spcAft>
                    <a:defRPr kern="1200">
                      <a:solidFill>
                        <a:schemeClr val="lt1"/>
                      </a:solidFill>
                      <a:latin typeface="Arial"/>
                      <a:ea typeface="+mn-ea"/>
                      <a:cs typeface="+mn-cs"/>
                    </a:defRPr>
                  </a:lvl1pPr>
                  <a:lvl2pPr marL="460375" indent="-3175" algn="l" rtl="0" eaLnBrk="0" fontAlgn="base" hangingPunct="0">
                    <a:spcBef>
                      <a:spcPct val="0"/>
                    </a:spcBef>
                    <a:spcAft>
                      <a:spcPct val="0"/>
                    </a:spcAft>
                    <a:defRPr kern="1200">
                      <a:solidFill>
                        <a:schemeClr val="lt1"/>
                      </a:solidFill>
                      <a:latin typeface="Arial"/>
                      <a:ea typeface="+mn-ea"/>
                      <a:cs typeface="+mn-cs"/>
                    </a:defRPr>
                  </a:lvl2pPr>
                  <a:lvl3pPr marL="922338" indent="-7938" algn="l" rtl="0" eaLnBrk="0" fontAlgn="base" hangingPunct="0">
                    <a:spcBef>
                      <a:spcPct val="0"/>
                    </a:spcBef>
                    <a:spcAft>
                      <a:spcPct val="0"/>
                    </a:spcAft>
                    <a:defRPr kern="1200">
                      <a:solidFill>
                        <a:schemeClr val="lt1"/>
                      </a:solidFill>
                      <a:latin typeface="Arial"/>
                      <a:ea typeface="+mn-ea"/>
                      <a:cs typeface="+mn-cs"/>
                    </a:defRPr>
                  </a:lvl3pPr>
                  <a:lvl4pPr marL="1384300" indent="-12700" algn="l" rtl="0" eaLnBrk="0" fontAlgn="base" hangingPunct="0">
                    <a:spcBef>
                      <a:spcPct val="0"/>
                    </a:spcBef>
                    <a:spcAft>
                      <a:spcPct val="0"/>
                    </a:spcAft>
                    <a:defRPr kern="1200">
                      <a:solidFill>
                        <a:schemeClr val="lt1"/>
                      </a:solidFill>
                      <a:latin typeface="Arial"/>
                      <a:ea typeface="+mn-ea"/>
                      <a:cs typeface="+mn-cs"/>
                    </a:defRPr>
                  </a:lvl4pPr>
                  <a:lvl5pPr marL="1846263" indent="-17463" algn="l" rtl="0" eaLnBrk="0" fontAlgn="base" hangingPunct="0">
                    <a:spcBef>
                      <a:spcPct val="0"/>
                    </a:spcBef>
                    <a:spcAft>
                      <a:spcPct val="0"/>
                    </a:spcAft>
                    <a:defRPr kern="1200">
                      <a:solidFill>
                        <a:schemeClr val="lt1"/>
                      </a:solidFill>
                      <a:latin typeface="Arial"/>
                      <a:ea typeface="+mn-ea"/>
                      <a:cs typeface="+mn-cs"/>
                    </a:defRPr>
                  </a:lvl5pPr>
                  <a:lvl6pPr marL="2286000" algn="l" defTabSz="914400" rtl="0" eaLnBrk="1" latinLnBrk="0" hangingPunct="1">
                    <a:defRPr kern="1200">
                      <a:solidFill>
                        <a:schemeClr val="lt1"/>
                      </a:solidFill>
                      <a:latin typeface="Arial"/>
                      <a:ea typeface="+mn-ea"/>
                      <a:cs typeface="+mn-cs"/>
                    </a:defRPr>
                  </a:lvl6pPr>
                  <a:lvl7pPr marL="2743200" algn="l" defTabSz="914400" rtl="0" eaLnBrk="1" latinLnBrk="0" hangingPunct="1">
                    <a:defRPr kern="1200">
                      <a:solidFill>
                        <a:schemeClr val="lt1"/>
                      </a:solidFill>
                      <a:latin typeface="Arial"/>
                      <a:ea typeface="+mn-ea"/>
                      <a:cs typeface="+mn-cs"/>
                    </a:defRPr>
                  </a:lvl7pPr>
                  <a:lvl8pPr marL="3200400" algn="l" defTabSz="914400" rtl="0" eaLnBrk="1" latinLnBrk="0" hangingPunct="1">
                    <a:defRPr kern="1200">
                      <a:solidFill>
                        <a:schemeClr val="lt1"/>
                      </a:solidFill>
                      <a:latin typeface="Arial"/>
                      <a:ea typeface="+mn-ea"/>
                      <a:cs typeface="+mn-cs"/>
                    </a:defRPr>
                  </a:lvl8pPr>
                  <a:lvl9pPr marL="3657600" algn="l" defTabSz="914400" rtl="0" eaLnBrk="1" latinLnBrk="0" hangingPunct="1">
                    <a:defRPr kern="1200">
                      <a:solidFill>
                        <a:schemeClr val="lt1"/>
                      </a:solidFill>
                      <a:latin typeface="Arial"/>
                      <a:ea typeface="+mn-ea"/>
                      <a:cs typeface="+mn-cs"/>
                    </a:defRPr>
                  </a:lvl9pPr>
                </a:lstStyle>
                <a:p>
                  <a:pPr algn="ctr" defTabSz="914400" eaLnBrk="1" fontAlgn="ctr" hangingPunct="1">
                    <a:defRPr/>
                  </a:pPr>
                  <a:endParaRPr lang="en-US" altLang="zh-CN" sz="11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6" name="菱形 45">
                  <a:extLst>
                    <a:ext uri="{FF2B5EF4-FFF2-40B4-BE49-F238E27FC236}">
                      <a16:creationId xmlns:a16="http://schemas.microsoft.com/office/drawing/2014/main" id="{9031B441-025C-4233-A812-2DD90103C809}"/>
                    </a:ext>
                  </a:extLst>
                </p:cNvPr>
                <p:cNvSpPr/>
                <p:nvPr/>
              </p:nvSpPr>
              <p:spPr>
                <a:xfrm>
                  <a:off x="3236105" y="5249796"/>
                  <a:ext cx="341278" cy="341236"/>
                </a:xfrm>
                <a:prstGeom prst="diamond">
                  <a:avLst/>
                </a:prstGeom>
                <a:solidFill>
                  <a:sysClr val="windowText" lastClr="000000">
                    <a:lumMod val="50000"/>
                    <a:lumOff val="50000"/>
                  </a:sysClr>
                </a:solidFill>
                <a:ln w="25400" cap="flat" cmpd="sng" algn="ctr">
                  <a:noFill/>
                  <a:prstDash val="solid"/>
                </a:ln>
                <a:effectLst/>
              </p:spPr>
              <p:txBody>
                <a:bodyPr wrap="square" anchor="ctr">
                  <a:noAutofit/>
                </a:bodyPr>
                <a:lstStyle>
                  <a:defPPr>
                    <a:defRPr lang="en-US"/>
                  </a:defPPr>
                  <a:lvl1pPr algn="l" rtl="0" eaLnBrk="0" fontAlgn="base" hangingPunct="0">
                    <a:spcBef>
                      <a:spcPct val="0"/>
                    </a:spcBef>
                    <a:spcAft>
                      <a:spcPct val="0"/>
                    </a:spcAft>
                    <a:defRPr kern="1200">
                      <a:solidFill>
                        <a:schemeClr val="lt1"/>
                      </a:solidFill>
                      <a:latin typeface="Arial"/>
                      <a:ea typeface="+mn-ea"/>
                      <a:cs typeface="+mn-cs"/>
                    </a:defRPr>
                  </a:lvl1pPr>
                  <a:lvl2pPr marL="460375" indent="-3175" algn="l" rtl="0" eaLnBrk="0" fontAlgn="base" hangingPunct="0">
                    <a:spcBef>
                      <a:spcPct val="0"/>
                    </a:spcBef>
                    <a:spcAft>
                      <a:spcPct val="0"/>
                    </a:spcAft>
                    <a:defRPr kern="1200">
                      <a:solidFill>
                        <a:schemeClr val="lt1"/>
                      </a:solidFill>
                      <a:latin typeface="Arial"/>
                      <a:ea typeface="+mn-ea"/>
                      <a:cs typeface="+mn-cs"/>
                    </a:defRPr>
                  </a:lvl2pPr>
                  <a:lvl3pPr marL="922338" indent="-7938" algn="l" rtl="0" eaLnBrk="0" fontAlgn="base" hangingPunct="0">
                    <a:spcBef>
                      <a:spcPct val="0"/>
                    </a:spcBef>
                    <a:spcAft>
                      <a:spcPct val="0"/>
                    </a:spcAft>
                    <a:defRPr kern="1200">
                      <a:solidFill>
                        <a:schemeClr val="lt1"/>
                      </a:solidFill>
                      <a:latin typeface="Arial"/>
                      <a:ea typeface="+mn-ea"/>
                      <a:cs typeface="+mn-cs"/>
                    </a:defRPr>
                  </a:lvl3pPr>
                  <a:lvl4pPr marL="1384300" indent="-12700" algn="l" rtl="0" eaLnBrk="0" fontAlgn="base" hangingPunct="0">
                    <a:spcBef>
                      <a:spcPct val="0"/>
                    </a:spcBef>
                    <a:spcAft>
                      <a:spcPct val="0"/>
                    </a:spcAft>
                    <a:defRPr kern="1200">
                      <a:solidFill>
                        <a:schemeClr val="lt1"/>
                      </a:solidFill>
                      <a:latin typeface="Arial"/>
                      <a:ea typeface="+mn-ea"/>
                      <a:cs typeface="+mn-cs"/>
                    </a:defRPr>
                  </a:lvl4pPr>
                  <a:lvl5pPr marL="1846263" indent="-17463" algn="l" rtl="0" eaLnBrk="0" fontAlgn="base" hangingPunct="0">
                    <a:spcBef>
                      <a:spcPct val="0"/>
                    </a:spcBef>
                    <a:spcAft>
                      <a:spcPct val="0"/>
                    </a:spcAft>
                    <a:defRPr kern="1200">
                      <a:solidFill>
                        <a:schemeClr val="lt1"/>
                      </a:solidFill>
                      <a:latin typeface="Arial"/>
                      <a:ea typeface="+mn-ea"/>
                      <a:cs typeface="+mn-cs"/>
                    </a:defRPr>
                  </a:lvl5pPr>
                  <a:lvl6pPr marL="2286000" algn="l" defTabSz="914400" rtl="0" eaLnBrk="1" latinLnBrk="0" hangingPunct="1">
                    <a:defRPr kern="1200">
                      <a:solidFill>
                        <a:schemeClr val="lt1"/>
                      </a:solidFill>
                      <a:latin typeface="Arial"/>
                      <a:ea typeface="+mn-ea"/>
                      <a:cs typeface="+mn-cs"/>
                    </a:defRPr>
                  </a:lvl6pPr>
                  <a:lvl7pPr marL="2743200" algn="l" defTabSz="914400" rtl="0" eaLnBrk="1" latinLnBrk="0" hangingPunct="1">
                    <a:defRPr kern="1200">
                      <a:solidFill>
                        <a:schemeClr val="lt1"/>
                      </a:solidFill>
                      <a:latin typeface="Arial"/>
                      <a:ea typeface="+mn-ea"/>
                      <a:cs typeface="+mn-cs"/>
                    </a:defRPr>
                  </a:lvl7pPr>
                  <a:lvl8pPr marL="3200400" algn="l" defTabSz="914400" rtl="0" eaLnBrk="1" latinLnBrk="0" hangingPunct="1">
                    <a:defRPr kern="1200">
                      <a:solidFill>
                        <a:schemeClr val="lt1"/>
                      </a:solidFill>
                      <a:latin typeface="Arial"/>
                      <a:ea typeface="+mn-ea"/>
                      <a:cs typeface="+mn-cs"/>
                    </a:defRPr>
                  </a:lvl8pPr>
                  <a:lvl9pPr marL="3657600" algn="l" defTabSz="914400" rtl="0" eaLnBrk="1" latinLnBrk="0" hangingPunct="1">
                    <a:defRPr kern="1200">
                      <a:solidFill>
                        <a:schemeClr val="lt1"/>
                      </a:solidFill>
                      <a:latin typeface="Arial"/>
                      <a:ea typeface="+mn-ea"/>
                      <a:cs typeface="+mn-cs"/>
                    </a:defRPr>
                  </a:lvl9pPr>
                </a:lstStyle>
                <a:p>
                  <a:pPr algn="ctr" defTabSz="914400" eaLnBrk="1" fontAlgn="ctr" hangingPunct="1">
                    <a:defRPr/>
                  </a:pPr>
                  <a:endParaRPr lang="en-US" altLang="zh-CN" sz="11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43" name="五边形 30">
                <a:extLst>
                  <a:ext uri="{FF2B5EF4-FFF2-40B4-BE49-F238E27FC236}">
                    <a16:creationId xmlns:a16="http://schemas.microsoft.com/office/drawing/2014/main" id="{4B655348-CFF2-449B-A7B4-B88FA7DC1E20}"/>
                  </a:ext>
                </a:extLst>
              </p:cNvPr>
              <p:cNvSpPr/>
              <p:nvPr/>
            </p:nvSpPr>
            <p:spPr>
              <a:xfrm>
                <a:off x="852201" y="3602924"/>
                <a:ext cx="2426939" cy="598662"/>
              </a:xfrm>
              <a:prstGeom prst="homePlate">
                <a:avLst>
                  <a:gd name="adj" fmla="val 67778"/>
                </a:avLst>
              </a:prstGeom>
              <a:solidFill>
                <a:srgbClr val="8064A2"/>
              </a:solidFill>
              <a:ln w="57150" cap="flat" cmpd="sng" algn="ctr">
                <a:solidFill>
                  <a:sysClr val="windowText" lastClr="000000">
                    <a:lumMod val="50000"/>
                    <a:lumOff val="50000"/>
                  </a:sysClr>
                </a:solidFill>
                <a:prstDash val="solid"/>
              </a:ln>
              <a:effectLst/>
            </p:spPr>
            <p:txBody>
              <a:bodyPr wrap="square" anchor="ctr">
                <a:noAutofit/>
              </a:bodyPr>
              <a:lstStyle>
                <a:defPPr>
                  <a:defRPr lang="en-US"/>
                </a:defPPr>
                <a:lvl1pPr algn="l" rtl="0" eaLnBrk="0" fontAlgn="base" hangingPunct="0">
                  <a:spcBef>
                    <a:spcPct val="0"/>
                  </a:spcBef>
                  <a:spcAft>
                    <a:spcPct val="0"/>
                  </a:spcAft>
                  <a:defRPr kern="1200">
                    <a:solidFill>
                      <a:schemeClr val="lt1"/>
                    </a:solidFill>
                    <a:latin typeface="Arial"/>
                    <a:ea typeface="+mn-ea"/>
                    <a:cs typeface="+mn-cs"/>
                  </a:defRPr>
                </a:lvl1pPr>
                <a:lvl2pPr marL="460375" indent="-3175" algn="l" rtl="0" eaLnBrk="0" fontAlgn="base" hangingPunct="0">
                  <a:spcBef>
                    <a:spcPct val="0"/>
                  </a:spcBef>
                  <a:spcAft>
                    <a:spcPct val="0"/>
                  </a:spcAft>
                  <a:defRPr kern="1200">
                    <a:solidFill>
                      <a:schemeClr val="lt1"/>
                    </a:solidFill>
                    <a:latin typeface="Arial"/>
                    <a:ea typeface="+mn-ea"/>
                    <a:cs typeface="+mn-cs"/>
                  </a:defRPr>
                </a:lvl2pPr>
                <a:lvl3pPr marL="922338" indent="-7938" algn="l" rtl="0" eaLnBrk="0" fontAlgn="base" hangingPunct="0">
                  <a:spcBef>
                    <a:spcPct val="0"/>
                  </a:spcBef>
                  <a:spcAft>
                    <a:spcPct val="0"/>
                  </a:spcAft>
                  <a:defRPr kern="1200">
                    <a:solidFill>
                      <a:schemeClr val="lt1"/>
                    </a:solidFill>
                    <a:latin typeface="Arial"/>
                    <a:ea typeface="+mn-ea"/>
                    <a:cs typeface="+mn-cs"/>
                  </a:defRPr>
                </a:lvl3pPr>
                <a:lvl4pPr marL="1384300" indent="-12700" algn="l" rtl="0" eaLnBrk="0" fontAlgn="base" hangingPunct="0">
                  <a:spcBef>
                    <a:spcPct val="0"/>
                  </a:spcBef>
                  <a:spcAft>
                    <a:spcPct val="0"/>
                  </a:spcAft>
                  <a:defRPr kern="1200">
                    <a:solidFill>
                      <a:schemeClr val="lt1"/>
                    </a:solidFill>
                    <a:latin typeface="Arial"/>
                    <a:ea typeface="+mn-ea"/>
                    <a:cs typeface="+mn-cs"/>
                  </a:defRPr>
                </a:lvl4pPr>
                <a:lvl5pPr marL="1846263" indent="-17463" algn="l" rtl="0" eaLnBrk="0" fontAlgn="base" hangingPunct="0">
                  <a:spcBef>
                    <a:spcPct val="0"/>
                  </a:spcBef>
                  <a:spcAft>
                    <a:spcPct val="0"/>
                  </a:spcAft>
                  <a:defRPr kern="1200">
                    <a:solidFill>
                      <a:schemeClr val="lt1"/>
                    </a:solidFill>
                    <a:latin typeface="Arial"/>
                    <a:ea typeface="+mn-ea"/>
                    <a:cs typeface="+mn-cs"/>
                  </a:defRPr>
                </a:lvl5pPr>
                <a:lvl6pPr marL="2286000" algn="l" defTabSz="914400" rtl="0" eaLnBrk="1" latinLnBrk="0" hangingPunct="1">
                  <a:defRPr kern="1200">
                    <a:solidFill>
                      <a:schemeClr val="lt1"/>
                    </a:solidFill>
                    <a:latin typeface="Arial"/>
                    <a:ea typeface="+mn-ea"/>
                    <a:cs typeface="+mn-cs"/>
                  </a:defRPr>
                </a:lvl6pPr>
                <a:lvl7pPr marL="2743200" algn="l" defTabSz="914400" rtl="0" eaLnBrk="1" latinLnBrk="0" hangingPunct="1">
                  <a:defRPr kern="1200">
                    <a:solidFill>
                      <a:schemeClr val="lt1"/>
                    </a:solidFill>
                    <a:latin typeface="Arial"/>
                    <a:ea typeface="+mn-ea"/>
                    <a:cs typeface="+mn-cs"/>
                  </a:defRPr>
                </a:lvl7pPr>
                <a:lvl8pPr marL="3200400" algn="l" defTabSz="914400" rtl="0" eaLnBrk="1" latinLnBrk="0" hangingPunct="1">
                  <a:defRPr kern="1200">
                    <a:solidFill>
                      <a:schemeClr val="lt1"/>
                    </a:solidFill>
                    <a:latin typeface="Arial"/>
                    <a:ea typeface="+mn-ea"/>
                    <a:cs typeface="+mn-cs"/>
                  </a:defRPr>
                </a:lvl8pPr>
                <a:lvl9pPr marL="3657600" algn="l" defTabSz="914400" rtl="0" eaLnBrk="1" latinLnBrk="0" hangingPunct="1">
                  <a:defRPr kern="1200">
                    <a:solidFill>
                      <a:schemeClr val="lt1"/>
                    </a:solidFill>
                    <a:latin typeface="Arial"/>
                    <a:ea typeface="+mn-ea"/>
                    <a:cs typeface="+mn-cs"/>
                  </a:defRPr>
                </a:lvl9pPr>
              </a:lstStyle>
              <a:p>
                <a:pPr algn="ctr" defTabSz="914400" eaLnBrk="1" fontAlgn="ctr" hangingPunct="1">
                  <a:defRPr/>
                </a:pPr>
                <a:r>
                  <a:rPr lang="en-US" sz="1200" b="1" dirty="0">
                    <a:solidFill>
                      <a:schemeClr val="bg1"/>
                    </a:solidFill>
                    <a:latin typeface="Huawei Sans" panose="020C0503030203020204" pitchFamily="34" charset="0"/>
                    <a:cs typeface="Huawei Sans" panose="020C0503030203020204" pitchFamily="34" charset="0"/>
                  </a:rPr>
                  <a:t>1. Creating storage space</a:t>
                </a:r>
                <a:endParaRPr lang="en-US" altLang="zh-CN" sz="1200" b="1"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27" name="TextBox 26">
              <a:extLst>
                <a:ext uri="{FF2B5EF4-FFF2-40B4-BE49-F238E27FC236}">
                  <a16:creationId xmlns:a16="http://schemas.microsoft.com/office/drawing/2014/main" id="{5865E189-D596-44D9-8537-99B179E98FF3}"/>
                </a:ext>
              </a:extLst>
            </p:cNvPr>
            <p:cNvSpPr txBox="1">
              <a:spLocks noChangeArrowheads="1"/>
            </p:cNvSpPr>
            <p:nvPr/>
          </p:nvSpPr>
          <p:spPr bwMode="auto">
            <a:xfrm>
              <a:off x="1516552" y="4344586"/>
              <a:ext cx="1520630" cy="1807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382" tIns="46191" rIns="92382" bIns="46191">
              <a:no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60375" indent="-317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22338" indent="-793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84300" indent="-127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46263" indent="-1746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285750" indent="-285750" defTabSz="911321" fontAlgn="ctr">
                <a:spcBef>
                  <a:spcPts val="0"/>
                </a:spcBef>
                <a:spcAft>
                  <a:spcPts val="0"/>
                </a:spcAft>
                <a:buSzPct val="50000"/>
                <a:buFont typeface="Wingdings" panose="05000000000000000000" pitchFamily="2" charset="2"/>
                <a:buChar char="l"/>
                <a:defRPr/>
              </a:pPr>
              <a:r>
                <a:rPr lang="en-US" sz="1400" dirty="0">
                  <a:latin typeface="Huawei Sans" panose="020C0503030203020204" pitchFamily="34" charset="0"/>
                  <a:cs typeface="Huawei Sans" panose="020C0503030203020204" pitchFamily="34" charset="0"/>
                </a:rPr>
                <a:t>Create a disk domain.</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285750" indent="-285750" defTabSz="911321" fontAlgn="ctr">
                <a:spcBef>
                  <a:spcPts val="0"/>
                </a:spcBef>
                <a:spcAft>
                  <a:spcPts val="0"/>
                </a:spcAft>
                <a:buSzPct val="50000"/>
                <a:buFont typeface="Wingdings" panose="05000000000000000000" pitchFamily="2" charset="2"/>
                <a:buChar char="l"/>
                <a:defRPr/>
              </a:pPr>
              <a:r>
                <a:rPr lang="en-US" sz="1400" dirty="0">
                  <a:latin typeface="Huawei Sans" panose="020C0503030203020204" pitchFamily="34" charset="0"/>
                  <a:cs typeface="Huawei Sans" panose="020C0503030203020204" pitchFamily="34" charset="0"/>
                </a:rPr>
                <a:t>Create a storage pool.</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285750" indent="-285750" defTabSz="911321" fontAlgn="ctr">
                <a:spcBef>
                  <a:spcPts val="0"/>
                </a:spcBef>
                <a:spcAft>
                  <a:spcPts val="0"/>
                </a:spcAft>
                <a:buSzPct val="50000"/>
                <a:buFont typeface="Wingdings" panose="05000000000000000000" pitchFamily="2" charset="2"/>
                <a:buChar char="l"/>
                <a:defRPr/>
              </a:pPr>
              <a:r>
                <a:rPr lang="en-US" sz="1400" dirty="0">
                  <a:latin typeface="Huawei Sans" panose="020C0503030203020204" pitchFamily="34" charset="0"/>
                  <a:cs typeface="Huawei Sans" panose="020C0503030203020204" pitchFamily="34" charset="0"/>
                </a:rPr>
                <a:t>Create a LUN.</a:t>
              </a:r>
            </a:p>
            <a:p>
              <a:pPr marL="285750" indent="-285750" defTabSz="911321" fontAlgn="ctr">
                <a:spcBef>
                  <a:spcPts val="0"/>
                </a:spcBef>
                <a:spcAft>
                  <a:spcPts val="0"/>
                </a:spcAft>
                <a:buSzPct val="50000"/>
                <a:buFont typeface="Wingdings" panose="05000000000000000000" pitchFamily="2" charset="2"/>
                <a:buChar char="l"/>
                <a:defRPr/>
              </a:pPr>
              <a:r>
                <a:rPr lang="en-US" sz="1400" dirty="0">
                  <a:latin typeface="Huawei Sans" panose="020C0503030203020204" pitchFamily="34" charset="0"/>
                  <a:cs typeface="Huawei Sans" panose="020C0503030203020204" pitchFamily="34" charset="0"/>
                </a:rPr>
                <a:t>Create a LUN group.</a:t>
              </a:r>
              <a:endParaRPr lang="en-US" altLang="zh-CN" sz="1400" kern="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28" name="组合 27">
              <a:extLst>
                <a:ext uri="{FF2B5EF4-FFF2-40B4-BE49-F238E27FC236}">
                  <a16:creationId xmlns:a16="http://schemas.microsoft.com/office/drawing/2014/main" id="{B3687D28-7E5D-4985-8A19-2E9F8505FAF4}"/>
                </a:ext>
              </a:extLst>
            </p:cNvPr>
            <p:cNvGrpSpPr>
              <a:grpSpLocks/>
            </p:cNvGrpSpPr>
            <p:nvPr/>
          </p:nvGrpSpPr>
          <p:grpSpPr bwMode="auto">
            <a:xfrm>
              <a:off x="3461967" y="2674576"/>
              <a:ext cx="1724855" cy="2124236"/>
              <a:chOff x="661723" y="3222009"/>
              <a:chExt cx="2617417" cy="3045725"/>
            </a:xfrm>
          </p:grpSpPr>
          <p:grpSp>
            <p:nvGrpSpPr>
              <p:cNvPr id="37" name="组合 36">
                <a:extLst>
                  <a:ext uri="{FF2B5EF4-FFF2-40B4-BE49-F238E27FC236}">
                    <a16:creationId xmlns:a16="http://schemas.microsoft.com/office/drawing/2014/main" id="{94640938-35E4-4EC2-B6FB-36197AA3C88A}"/>
                  </a:ext>
                </a:extLst>
              </p:cNvPr>
              <p:cNvGrpSpPr>
                <a:grpSpLocks/>
              </p:cNvGrpSpPr>
              <p:nvPr/>
            </p:nvGrpSpPr>
            <p:grpSpPr bwMode="auto">
              <a:xfrm>
                <a:off x="661723" y="3222009"/>
                <a:ext cx="342865" cy="3045725"/>
                <a:chOff x="3234518" y="2545307"/>
                <a:chExt cx="342865" cy="3045725"/>
              </a:xfrm>
            </p:grpSpPr>
            <p:cxnSp>
              <p:nvCxnSpPr>
                <p:cNvPr id="39" name="直接连接符 38">
                  <a:extLst>
                    <a:ext uri="{FF2B5EF4-FFF2-40B4-BE49-F238E27FC236}">
                      <a16:creationId xmlns:a16="http://schemas.microsoft.com/office/drawing/2014/main" id="{5559A38D-0CD9-4D63-A92E-7AF87397CB3B}"/>
                    </a:ext>
                  </a:extLst>
                </p:cNvPr>
                <p:cNvCxnSpPr/>
                <p:nvPr/>
              </p:nvCxnSpPr>
              <p:spPr>
                <a:xfrm rot="16200000" flipH="1">
                  <a:off x="2078307" y="4080867"/>
                  <a:ext cx="2667984" cy="0"/>
                </a:xfrm>
                <a:prstGeom prst="line">
                  <a:avLst/>
                </a:prstGeom>
                <a:noFill/>
                <a:ln w="76200" cap="flat" cmpd="sng" algn="ctr">
                  <a:solidFill>
                    <a:sysClr val="windowText" lastClr="000000">
                      <a:lumMod val="50000"/>
                      <a:lumOff val="50000"/>
                    </a:sysClr>
                  </a:solidFill>
                  <a:prstDash val="solid"/>
                </a:ln>
                <a:effectLst/>
              </p:spPr>
            </p:cxnSp>
            <p:sp>
              <p:nvSpPr>
                <p:cNvPr id="40" name="菱形 39">
                  <a:extLst>
                    <a:ext uri="{FF2B5EF4-FFF2-40B4-BE49-F238E27FC236}">
                      <a16:creationId xmlns:a16="http://schemas.microsoft.com/office/drawing/2014/main" id="{AE9B4139-9A05-48F0-B3CA-8553402C6338}"/>
                    </a:ext>
                  </a:extLst>
                </p:cNvPr>
                <p:cNvSpPr/>
                <p:nvPr/>
              </p:nvSpPr>
              <p:spPr>
                <a:xfrm>
                  <a:off x="3234518" y="2545307"/>
                  <a:ext cx="339690" cy="341236"/>
                </a:xfrm>
                <a:prstGeom prst="diamond">
                  <a:avLst/>
                </a:prstGeom>
                <a:solidFill>
                  <a:sysClr val="windowText" lastClr="000000">
                    <a:lumMod val="50000"/>
                    <a:lumOff val="50000"/>
                  </a:sysClr>
                </a:solidFill>
                <a:ln w="25400" cap="flat" cmpd="sng" algn="ctr">
                  <a:noFill/>
                  <a:prstDash val="solid"/>
                </a:ln>
                <a:effectLst/>
              </p:spPr>
              <p:txBody>
                <a:bodyPr wrap="square" anchor="ctr">
                  <a:noAutofit/>
                </a:bodyPr>
                <a:lstStyle>
                  <a:defPPr>
                    <a:defRPr lang="en-US"/>
                  </a:defPPr>
                  <a:lvl1pPr algn="l" rtl="0" eaLnBrk="0" fontAlgn="base" hangingPunct="0">
                    <a:spcBef>
                      <a:spcPct val="0"/>
                    </a:spcBef>
                    <a:spcAft>
                      <a:spcPct val="0"/>
                    </a:spcAft>
                    <a:defRPr kern="1200">
                      <a:solidFill>
                        <a:schemeClr val="lt1"/>
                      </a:solidFill>
                      <a:latin typeface="Arial"/>
                      <a:ea typeface="+mn-ea"/>
                      <a:cs typeface="+mn-cs"/>
                    </a:defRPr>
                  </a:lvl1pPr>
                  <a:lvl2pPr marL="460375" indent="-3175" algn="l" rtl="0" eaLnBrk="0" fontAlgn="base" hangingPunct="0">
                    <a:spcBef>
                      <a:spcPct val="0"/>
                    </a:spcBef>
                    <a:spcAft>
                      <a:spcPct val="0"/>
                    </a:spcAft>
                    <a:defRPr kern="1200">
                      <a:solidFill>
                        <a:schemeClr val="lt1"/>
                      </a:solidFill>
                      <a:latin typeface="Arial"/>
                      <a:ea typeface="+mn-ea"/>
                      <a:cs typeface="+mn-cs"/>
                    </a:defRPr>
                  </a:lvl2pPr>
                  <a:lvl3pPr marL="922338" indent="-7938" algn="l" rtl="0" eaLnBrk="0" fontAlgn="base" hangingPunct="0">
                    <a:spcBef>
                      <a:spcPct val="0"/>
                    </a:spcBef>
                    <a:spcAft>
                      <a:spcPct val="0"/>
                    </a:spcAft>
                    <a:defRPr kern="1200">
                      <a:solidFill>
                        <a:schemeClr val="lt1"/>
                      </a:solidFill>
                      <a:latin typeface="Arial"/>
                      <a:ea typeface="+mn-ea"/>
                      <a:cs typeface="+mn-cs"/>
                    </a:defRPr>
                  </a:lvl3pPr>
                  <a:lvl4pPr marL="1384300" indent="-12700" algn="l" rtl="0" eaLnBrk="0" fontAlgn="base" hangingPunct="0">
                    <a:spcBef>
                      <a:spcPct val="0"/>
                    </a:spcBef>
                    <a:spcAft>
                      <a:spcPct val="0"/>
                    </a:spcAft>
                    <a:defRPr kern="1200">
                      <a:solidFill>
                        <a:schemeClr val="lt1"/>
                      </a:solidFill>
                      <a:latin typeface="Arial"/>
                      <a:ea typeface="+mn-ea"/>
                      <a:cs typeface="+mn-cs"/>
                    </a:defRPr>
                  </a:lvl4pPr>
                  <a:lvl5pPr marL="1846263" indent="-17463" algn="l" rtl="0" eaLnBrk="0" fontAlgn="base" hangingPunct="0">
                    <a:spcBef>
                      <a:spcPct val="0"/>
                    </a:spcBef>
                    <a:spcAft>
                      <a:spcPct val="0"/>
                    </a:spcAft>
                    <a:defRPr kern="1200">
                      <a:solidFill>
                        <a:schemeClr val="lt1"/>
                      </a:solidFill>
                      <a:latin typeface="Arial"/>
                      <a:ea typeface="+mn-ea"/>
                      <a:cs typeface="+mn-cs"/>
                    </a:defRPr>
                  </a:lvl5pPr>
                  <a:lvl6pPr marL="2286000" algn="l" defTabSz="914400" rtl="0" eaLnBrk="1" latinLnBrk="0" hangingPunct="1">
                    <a:defRPr kern="1200">
                      <a:solidFill>
                        <a:schemeClr val="lt1"/>
                      </a:solidFill>
                      <a:latin typeface="Arial"/>
                      <a:ea typeface="+mn-ea"/>
                      <a:cs typeface="+mn-cs"/>
                    </a:defRPr>
                  </a:lvl6pPr>
                  <a:lvl7pPr marL="2743200" algn="l" defTabSz="914400" rtl="0" eaLnBrk="1" latinLnBrk="0" hangingPunct="1">
                    <a:defRPr kern="1200">
                      <a:solidFill>
                        <a:schemeClr val="lt1"/>
                      </a:solidFill>
                      <a:latin typeface="Arial"/>
                      <a:ea typeface="+mn-ea"/>
                      <a:cs typeface="+mn-cs"/>
                    </a:defRPr>
                  </a:lvl7pPr>
                  <a:lvl8pPr marL="3200400" algn="l" defTabSz="914400" rtl="0" eaLnBrk="1" latinLnBrk="0" hangingPunct="1">
                    <a:defRPr kern="1200">
                      <a:solidFill>
                        <a:schemeClr val="lt1"/>
                      </a:solidFill>
                      <a:latin typeface="Arial"/>
                      <a:ea typeface="+mn-ea"/>
                      <a:cs typeface="+mn-cs"/>
                    </a:defRPr>
                  </a:lvl8pPr>
                  <a:lvl9pPr marL="3657600" algn="l" defTabSz="914400" rtl="0" eaLnBrk="1" latinLnBrk="0" hangingPunct="1">
                    <a:defRPr kern="1200">
                      <a:solidFill>
                        <a:schemeClr val="lt1"/>
                      </a:solidFill>
                      <a:latin typeface="Arial"/>
                      <a:ea typeface="+mn-ea"/>
                      <a:cs typeface="+mn-cs"/>
                    </a:defRPr>
                  </a:lvl9pPr>
                </a:lstStyle>
                <a:p>
                  <a:pPr marL="0" marR="0" lvl="0" indent="0" algn="ctr" defTabSz="914400" rtl="0" eaLnBrk="1" fontAlgn="ctr" latinLnBrk="0" hangingPunct="1">
                    <a:spcBef>
                      <a:spcPct val="0"/>
                    </a:spcBef>
                    <a:spcAft>
                      <a:spcPct val="0"/>
                    </a:spcAft>
                    <a:buClrTx/>
                    <a:buSzTx/>
                    <a:buFontTx/>
                    <a:buNone/>
                    <a:tabLst/>
                    <a:defRPr/>
                  </a:pPr>
                  <a:endParaRPr kumimoji="0" lang="en-US" altLang="zh-CN" sz="1100" b="0" i="0" u="none" strike="noStrike" kern="1200" cap="none" spc="0" normalizeH="0" noProof="0" dirty="0">
                    <a:ln>
                      <a:noFill/>
                    </a:ln>
                    <a:solidFill>
                      <a:srgbClr val="FFFFFF"/>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1" name="菱形 40">
                  <a:extLst>
                    <a:ext uri="{FF2B5EF4-FFF2-40B4-BE49-F238E27FC236}">
                      <a16:creationId xmlns:a16="http://schemas.microsoft.com/office/drawing/2014/main" id="{91CFBC96-FC60-4F16-B701-E935A061FDCA}"/>
                    </a:ext>
                  </a:extLst>
                </p:cNvPr>
                <p:cNvSpPr/>
                <p:nvPr/>
              </p:nvSpPr>
              <p:spPr>
                <a:xfrm>
                  <a:off x="3236105" y="5249796"/>
                  <a:ext cx="341278" cy="341236"/>
                </a:xfrm>
                <a:prstGeom prst="diamond">
                  <a:avLst/>
                </a:prstGeom>
                <a:solidFill>
                  <a:sysClr val="windowText" lastClr="000000">
                    <a:lumMod val="50000"/>
                    <a:lumOff val="50000"/>
                  </a:sysClr>
                </a:solidFill>
                <a:ln w="25400" cap="flat" cmpd="sng" algn="ctr">
                  <a:noFill/>
                  <a:prstDash val="solid"/>
                </a:ln>
                <a:effectLst/>
              </p:spPr>
              <p:txBody>
                <a:bodyPr wrap="square" anchor="ctr">
                  <a:noAutofit/>
                </a:bodyPr>
                <a:lstStyle>
                  <a:defPPr>
                    <a:defRPr lang="en-US"/>
                  </a:defPPr>
                  <a:lvl1pPr algn="l" rtl="0" eaLnBrk="0" fontAlgn="base" hangingPunct="0">
                    <a:spcBef>
                      <a:spcPct val="0"/>
                    </a:spcBef>
                    <a:spcAft>
                      <a:spcPct val="0"/>
                    </a:spcAft>
                    <a:defRPr kern="1200">
                      <a:solidFill>
                        <a:schemeClr val="lt1"/>
                      </a:solidFill>
                      <a:latin typeface="Arial"/>
                      <a:ea typeface="+mn-ea"/>
                      <a:cs typeface="+mn-cs"/>
                    </a:defRPr>
                  </a:lvl1pPr>
                  <a:lvl2pPr marL="460375" indent="-3175" algn="l" rtl="0" eaLnBrk="0" fontAlgn="base" hangingPunct="0">
                    <a:spcBef>
                      <a:spcPct val="0"/>
                    </a:spcBef>
                    <a:spcAft>
                      <a:spcPct val="0"/>
                    </a:spcAft>
                    <a:defRPr kern="1200">
                      <a:solidFill>
                        <a:schemeClr val="lt1"/>
                      </a:solidFill>
                      <a:latin typeface="Arial"/>
                      <a:ea typeface="+mn-ea"/>
                      <a:cs typeface="+mn-cs"/>
                    </a:defRPr>
                  </a:lvl2pPr>
                  <a:lvl3pPr marL="922338" indent="-7938" algn="l" rtl="0" eaLnBrk="0" fontAlgn="base" hangingPunct="0">
                    <a:spcBef>
                      <a:spcPct val="0"/>
                    </a:spcBef>
                    <a:spcAft>
                      <a:spcPct val="0"/>
                    </a:spcAft>
                    <a:defRPr kern="1200">
                      <a:solidFill>
                        <a:schemeClr val="lt1"/>
                      </a:solidFill>
                      <a:latin typeface="Arial"/>
                      <a:ea typeface="+mn-ea"/>
                      <a:cs typeface="+mn-cs"/>
                    </a:defRPr>
                  </a:lvl3pPr>
                  <a:lvl4pPr marL="1384300" indent="-12700" algn="l" rtl="0" eaLnBrk="0" fontAlgn="base" hangingPunct="0">
                    <a:spcBef>
                      <a:spcPct val="0"/>
                    </a:spcBef>
                    <a:spcAft>
                      <a:spcPct val="0"/>
                    </a:spcAft>
                    <a:defRPr kern="1200">
                      <a:solidFill>
                        <a:schemeClr val="lt1"/>
                      </a:solidFill>
                      <a:latin typeface="Arial"/>
                      <a:ea typeface="+mn-ea"/>
                      <a:cs typeface="+mn-cs"/>
                    </a:defRPr>
                  </a:lvl4pPr>
                  <a:lvl5pPr marL="1846263" indent="-17463" algn="l" rtl="0" eaLnBrk="0" fontAlgn="base" hangingPunct="0">
                    <a:spcBef>
                      <a:spcPct val="0"/>
                    </a:spcBef>
                    <a:spcAft>
                      <a:spcPct val="0"/>
                    </a:spcAft>
                    <a:defRPr kern="1200">
                      <a:solidFill>
                        <a:schemeClr val="lt1"/>
                      </a:solidFill>
                      <a:latin typeface="Arial"/>
                      <a:ea typeface="+mn-ea"/>
                      <a:cs typeface="+mn-cs"/>
                    </a:defRPr>
                  </a:lvl5pPr>
                  <a:lvl6pPr marL="2286000" algn="l" defTabSz="914400" rtl="0" eaLnBrk="1" latinLnBrk="0" hangingPunct="1">
                    <a:defRPr kern="1200">
                      <a:solidFill>
                        <a:schemeClr val="lt1"/>
                      </a:solidFill>
                      <a:latin typeface="Arial"/>
                      <a:ea typeface="+mn-ea"/>
                      <a:cs typeface="+mn-cs"/>
                    </a:defRPr>
                  </a:lvl6pPr>
                  <a:lvl7pPr marL="2743200" algn="l" defTabSz="914400" rtl="0" eaLnBrk="1" latinLnBrk="0" hangingPunct="1">
                    <a:defRPr kern="1200">
                      <a:solidFill>
                        <a:schemeClr val="lt1"/>
                      </a:solidFill>
                      <a:latin typeface="Arial"/>
                      <a:ea typeface="+mn-ea"/>
                      <a:cs typeface="+mn-cs"/>
                    </a:defRPr>
                  </a:lvl7pPr>
                  <a:lvl8pPr marL="3200400" algn="l" defTabSz="914400" rtl="0" eaLnBrk="1" latinLnBrk="0" hangingPunct="1">
                    <a:defRPr kern="1200">
                      <a:solidFill>
                        <a:schemeClr val="lt1"/>
                      </a:solidFill>
                      <a:latin typeface="Arial"/>
                      <a:ea typeface="+mn-ea"/>
                      <a:cs typeface="+mn-cs"/>
                    </a:defRPr>
                  </a:lvl8pPr>
                  <a:lvl9pPr marL="3657600" algn="l" defTabSz="914400" rtl="0" eaLnBrk="1" latinLnBrk="0" hangingPunct="1">
                    <a:defRPr kern="1200">
                      <a:solidFill>
                        <a:schemeClr val="lt1"/>
                      </a:solidFill>
                      <a:latin typeface="Arial"/>
                      <a:ea typeface="+mn-ea"/>
                      <a:cs typeface="+mn-cs"/>
                    </a:defRPr>
                  </a:lvl9pPr>
                </a:lstStyle>
                <a:p>
                  <a:pPr marL="0" marR="0" lvl="0" indent="0" algn="ctr" defTabSz="914400" rtl="0" eaLnBrk="1" fontAlgn="ctr" latinLnBrk="0" hangingPunct="1">
                    <a:spcBef>
                      <a:spcPct val="0"/>
                    </a:spcBef>
                    <a:spcAft>
                      <a:spcPct val="0"/>
                    </a:spcAft>
                    <a:buClrTx/>
                    <a:buSzTx/>
                    <a:buFontTx/>
                    <a:buNone/>
                    <a:tabLst/>
                    <a:defRPr/>
                  </a:pPr>
                  <a:endParaRPr kumimoji="0" lang="en-US" altLang="zh-CN" sz="1100" b="0" i="0" u="none" strike="noStrike" kern="1200" cap="none" spc="0" normalizeH="0" noProof="0" dirty="0">
                    <a:ln>
                      <a:noFill/>
                    </a:ln>
                    <a:solidFill>
                      <a:srgbClr val="FFFFFF"/>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38" name="五边形 37">
                <a:extLst>
                  <a:ext uri="{FF2B5EF4-FFF2-40B4-BE49-F238E27FC236}">
                    <a16:creationId xmlns:a16="http://schemas.microsoft.com/office/drawing/2014/main" id="{39B9A008-1DA4-4BC6-ACCD-167209BD805F}"/>
                  </a:ext>
                </a:extLst>
              </p:cNvPr>
              <p:cNvSpPr/>
              <p:nvPr/>
            </p:nvSpPr>
            <p:spPr>
              <a:xfrm>
                <a:off x="852201" y="3602924"/>
                <a:ext cx="2426939" cy="598662"/>
              </a:xfrm>
              <a:prstGeom prst="homePlate">
                <a:avLst>
                  <a:gd name="adj" fmla="val 67778"/>
                </a:avLst>
              </a:prstGeom>
              <a:solidFill>
                <a:srgbClr val="CCFF99">
                  <a:lumMod val="50000"/>
                </a:srgbClr>
              </a:solidFill>
              <a:ln w="57150" cap="flat" cmpd="sng" algn="ctr">
                <a:solidFill>
                  <a:sysClr val="windowText" lastClr="000000">
                    <a:lumMod val="50000"/>
                    <a:lumOff val="50000"/>
                  </a:sysClr>
                </a:solidFill>
                <a:prstDash val="solid"/>
              </a:ln>
              <a:effectLst/>
            </p:spPr>
            <p:txBody>
              <a:bodyPr wrap="square" anchor="ctr">
                <a:noAutofit/>
              </a:bodyPr>
              <a:lstStyle>
                <a:defPPr>
                  <a:defRPr lang="en-US"/>
                </a:defPPr>
                <a:lvl1pPr algn="l" rtl="0" eaLnBrk="0" fontAlgn="base" hangingPunct="0">
                  <a:spcBef>
                    <a:spcPct val="0"/>
                  </a:spcBef>
                  <a:spcAft>
                    <a:spcPct val="0"/>
                  </a:spcAft>
                  <a:defRPr kern="1200">
                    <a:solidFill>
                      <a:schemeClr val="lt1"/>
                    </a:solidFill>
                    <a:latin typeface="Arial"/>
                    <a:ea typeface="+mn-ea"/>
                    <a:cs typeface="+mn-cs"/>
                  </a:defRPr>
                </a:lvl1pPr>
                <a:lvl2pPr marL="460375" indent="-3175" algn="l" rtl="0" eaLnBrk="0" fontAlgn="base" hangingPunct="0">
                  <a:spcBef>
                    <a:spcPct val="0"/>
                  </a:spcBef>
                  <a:spcAft>
                    <a:spcPct val="0"/>
                  </a:spcAft>
                  <a:defRPr kern="1200">
                    <a:solidFill>
                      <a:schemeClr val="lt1"/>
                    </a:solidFill>
                    <a:latin typeface="Arial"/>
                    <a:ea typeface="+mn-ea"/>
                    <a:cs typeface="+mn-cs"/>
                  </a:defRPr>
                </a:lvl2pPr>
                <a:lvl3pPr marL="922338" indent="-7938" algn="l" rtl="0" eaLnBrk="0" fontAlgn="base" hangingPunct="0">
                  <a:spcBef>
                    <a:spcPct val="0"/>
                  </a:spcBef>
                  <a:spcAft>
                    <a:spcPct val="0"/>
                  </a:spcAft>
                  <a:defRPr kern="1200">
                    <a:solidFill>
                      <a:schemeClr val="lt1"/>
                    </a:solidFill>
                    <a:latin typeface="Arial"/>
                    <a:ea typeface="+mn-ea"/>
                    <a:cs typeface="+mn-cs"/>
                  </a:defRPr>
                </a:lvl3pPr>
                <a:lvl4pPr marL="1384300" indent="-12700" algn="l" rtl="0" eaLnBrk="0" fontAlgn="base" hangingPunct="0">
                  <a:spcBef>
                    <a:spcPct val="0"/>
                  </a:spcBef>
                  <a:spcAft>
                    <a:spcPct val="0"/>
                  </a:spcAft>
                  <a:defRPr kern="1200">
                    <a:solidFill>
                      <a:schemeClr val="lt1"/>
                    </a:solidFill>
                    <a:latin typeface="Arial"/>
                    <a:ea typeface="+mn-ea"/>
                    <a:cs typeface="+mn-cs"/>
                  </a:defRPr>
                </a:lvl4pPr>
                <a:lvl5pPr marL="1846263" indent="-17463" algn="l" rtl="0" eaLnBrk="0" fontAlgn="base" hangingPunct="0">
                  <a:spcBef>
                    <a:spcPct val="0"/>
                  </a:spcBef>
                  <a:spcAft>
                    <a:spcPct val="0"/>
                  </a:spcAft>
                  <a:defRPr kern="1200">
                    <a:solidFill>
                      <a:schemeClr val="lt1"/>
                    </a:solidFill>
                    <a:latin typeface="Arial"/>
                    <a:ea typeface="+mn-ea"/>
                    <a:cs typeface="+mn-cs"/>
                  </a:defRPr>
                </a:lvl5pPr>
                <a:lvl6pPr marL="2286000" algn="l" defTabSz="914400" rtl="0" eaLnBrk="1" latinLnBrk="0" hangingPunct="1">
                  <a:defRPr kern="1200">
                    <a:solidFill>
                      <a:schemeClr val="lt1"/>
                    </a:solidFill>
                    <a:latin typeface="Arial"/>
                    <a:ea typeface="+mn-ea"/>
                    <a:cs typeface="+mn-cs"/>
                  </a:defRPr>
                </a:lvl6pPr>
                <a:lvl7pPr marL="2743200" algn="l" defTabSz="914400" rtl="0" eaLnBrk="1" latinLnBrk="0" hangingPunct="1">
                  <a:defRPr kern="1200">
                    <a:solidFill>
                      <a:schemeClr val="lt1"/>
                    </a:solidFill>
                    <a:latin typeface="Arial"/>
                    <a:ea typeface="+mn-ea"/>
                    <a:cs typeface="+mn-cs"/>
                  </a:defRPr>
                </a:lvl7pPr>
                <a:lvl8pPr marL="3200400" algn="l" defTabSz="914400" rtl="0" eaLnBrk="1" latinLnBrk="0" hangingPunct="1">
                  <a:defRPr kern="1200">
                    <a:solidFill>
                      <a:schemeClr val="lt1"/>
                    </a:solidFill>
                    <a:latin typeface="Arial"/>
                    <a:ea typeface="+mn-ea"/>
                    <a:cs typeface="+mn-cs"/>
                  </a:defRPr>
                </a:lvl8pPr>
                <a:lvl9pPr marL="3657600" algn="l" defTabSz="914400" rtl="0" eaLnBrk="1" latinLnBrk="0" hangingPunct="1">
                  <a:defRPr kern="1200">
                    <a:solidFill>
                      <a:schemeClr val="lt1"/>
                    </a:solidFill>
                    <a:latin typeface="Arial"/>
                    <a:ea typeface="+mn-ea"/>
                    <a:cs typeface="+mn-cs"/>
                  </a:defRPr>
                </a:lvl9pPr>
              </a:lstStyle>
              <a:p>
                <a:pPr lvl="0" algn="ctr" defTabSz="914400" eaLnBrk="1" fontAlgn="ctr" hangingPunct="1">
                  <a:defRPr/>
                </a:pPr>
                <a:r>
                  <a:rPr lang="en-US" sz="1200" b="1" dirty="0">
                    <a:solidFill>
                      <a:schemeClr val="bg1"/>
                    </a:solidFill>
                    <a:latin typeface="Huawei Sans" panose="020C0503030203020204" pitchFamily="34" charset="0"/>
                    <a:cs typeface="Huawei Sans" panose="020C0503030203020204" pitchFamily="34" charset="0"/>
                  </a:rPr>
                  <a:t>2. Setting up connection</a:t>
                </a:r>
                <a:endParaRPr kumimoji="0" lang="en-US" altLang="zh-CN" sz="1200" b="1" i="0" u="none" strike="noStrike" kern="1200" cap="none" spc="0" normalizeH="0" noProof="0" dirty="0">
                  <a:ln>
                    <a:noFill/>
                  </a:ln>
                  <a:solidFill>
                    <a:schemeClr val="bg1"/>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29" name="TextBox 26">
              <a:extLst>
                <a:ext uri="{FF2B5EF4-FFF2-40B4-BE49-F238E27FC236}">
                  <a16:creationId xmlns:a16="http://schemas.microsoft.com/office/drawing/2014/main" id="{503332B0-4177-4CA7-8F99-EB38FAB24660}"/>
                </a:ext>
              </a:extLst>
            </p:cNvPr>
            <p:cNvSpPr txBox="1">
              <a:spLocks noChangeArrowheads="1"/>
            </p:cNvSpPr>
            <p:nvPr/>
          </p:nvSpPr>
          <p:spPr bwMode="auto">
            <a:xfrm>
              <a:off x="3637300" y="3464248"/>
              <a:ext cx="1766680" cy="266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382" tIns="46191" rIns="92382" bIns="46191">
              <a:no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60375" indent="-317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22338" indent="-793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84300" indent="-127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46263" indent="-1746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285750" indent="-285750" defTabSz="383410" fontAlgn="ctr">
                <a:spcBef>
                  <a:spcPts val="0"/>
                </a:spcBef>
                <a:spcAft>
                  <a:spcPts val="0"/>
                </a:spcAft>
                <a:buFont typeface="Arial" panose="020B0604020202020204" pitchFamily="34" charset="0"/>
                <a:buChar char="•"/>
              </a:pPr>
              <a:r>
                <a:rPr lang="en-US" sz="1400" dirty="0">
                  <a:latin typeface="Huawei Sans" panose="020C0503030203020204" pitchFamily="34" charset="0"/>
                  <a:cs typeface="Huawei Sans" panose="020C0503030203020204" pitchFamily="34" charset="0"/>
                </a:rPr>
                <a:t>Create a host.</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285750" indent="-285750" defTabSz="383410" fontAlgn="ctr">
                <a:spcBef>
                  <a:spcPts val="0"/>
                </a:spcBef>
                <a:spcAft>
                  <a:spcPts val="0"/>
                </a:spcAft>
                <a:buFont typeface="Arial" panose="020B0604020202020204" pitchFamily="34" charset="0"/>
                <a:buChar char="•"/>
              </a:pPr>
              <a:r>
                <a:rPr lang="en-US" sz="1400" dirty="0">
                  <a:latin typeface="Huawei Sans" panose="020C0503030203020204" pitchFamily="34" charset="0"/>
                  <a:cs typeface="Huawei Sans" panose="020C0503030203020204" pitchFamily="34" charset="0"/>
                </a:rPr>
                <a:t>Create a host group.</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285750" indent="-285750" defTabSz="383410" fontAlgn="ctr">
                <a:spcBef>
                  <a:spcPts val="0"/>
                </a:spcBef>
                <a:spcAft>
                  <a:spcPts val="0"/>
                </a:spcAft>
                <a:buFont typeface="Arial" panose="020B0604020202020204" pitchFamily="34" charset="0"/>
                <a:buChar char="•"/>
              </a:pPr>
              <a:r>
                <a:rPr lang="en-US" sz="1400" dirty="0">
                  <a:latin typeface="Huawei Sans" panose="020C0503030203020204" pitchFamily="34" charset="0"/>
                  <a:cs typeface="Huawei Sans" panose="020C0503030203020204" pitchFamily="34" charset="0"/>
                </a:rPr>
                <a:t>Configure initiators.</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285750" indent="-285750" defTabSz="383410" fontAlgn="ctr">
                <a:spcBef>
                  <a:spcPts val="0"/>
                </a:spcBef>
                <a:spcAft>
                  <a:spcPts val="0"/>
                </a:spcAft>
                <a:buFont typeface="Arial" panose="020B0604020202020204" pitchFamily="34" charset="0"/>
                <a:buChar char="•"/>
              </a:pPr>
              <a:r>
                <a:rPr lang="en-US" sz="1400" dirty="0">
                  <a:latin typeface="Huawei Sans" panose="020C0503030203020204" pitchFamily="34" charset="0"/>
                  <a:cs typeface="Huawei Sans" panose="020C0503030203020204" pitchFamily="34" charset="0"/>
                </a:rPr>
                <a:t>Create a mapping view.</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285750" indent="-285750" defTabSz="383410" fontAlgn="ctr">
                <a:spcBef>
                  <a:spcPts val="0"/>
                </a:spcBef>
                <a:spcAft>
                  <a:spcPts val="0"/>
                </a:spcAft>
                <a:buFont typeface="Arial" panose="020B0604020202020204" pitchFamily="34" charset="0"/>
                <a:buChar char="•"/>
              </a:pPr>
              <a:r>
                <a:rPr lang="en-US" sz="1400" dirty="0">
                  <a:latin typeface="Huawei Sans" panose="020C0503030203020204" pitchFamily="34" charset="0"/>
                  <a:cs typeface="Huawei Sans" panose="020C0503030203020204" pitchFamily="34" charset="0"/>
                </a:rPr>
                <a:t>Configure connectivity between a host and a storage system.</a:t>
              </a:r>
              <a:endParaRPr lang="en-US" altLang="zh-CN" sz="1400" kern="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30" name="组合 29">
              <a:extLst>
                <a:ext uri="{FF2B5EF4-FFF2-40B4-BE49-F238E27FC236}">
                  <a16:creationId xmlns:a16="http://schemas.microsoft.com/office/drawing/2014/main" id="{FB774832-6E9B-4934-9DEF-8E066A7ECD5B}"/>
                </a:ext>
              </a:extLst>
            </p:cNvPr>
            <p:cNvGrpSpPr>
              <a:grpSpLocks/>
            </p:cNvGrpSpPr>
            <p:nvPr/>
          </p:nvGrpSpPr>
          <p:grpSpPr bwMode="auto">
            <a:xfrm>
              <a:off x="5689412" y="2103382"/>
              <a:ext cx="2132072" cy="2124236"/>
              <a:chOff x="661723" y="3222009"/>
              <a:chExt cx="3235357" cy="3045725"/>
            </a:xfrm>
            <a:solidFill>
              <a:srgbClr val="99CCCC">
                <a:lumMod val="75000"/>
              </a:srgbClr>
            </a:solidFill>
          </p:grpSpPr>
          <p:grpSp>
            <p:nvGrpSpPr>
              <p:cNvPr id="32" name="组合 31">
                <a:extLst>
                  <a:ext uri="{FF2B5EF4-FFF2-40B4-BE49-F238E27FC236}">
                    <a16:creationId xmlns:a16="http://schemas.microsoft.com/office/drawing/2014/main" id="{7017E8C3-D055-448B-AD8D-9E058114CE08}"/>
                  </a:ext>
                </a:extLst>
              </p:cNvPr>
              <p:cNvGrpSpPr>
                <a:grpSpLocks/>
              </p:cNvGrpSpPr>
              <p:nvPr/>
            </p:nvGrpSpPr>
            <p:grpSpPr bwMode="auto">
              <a:xfrm>
                <a:off x="661723" y="3222009"/>
                <a:ext cx="342865" cy="3045725"/>
                <a:chOff x="3234518" y="2545307"/>
                <a:chExt cx="342865" cy="3045725"/>
              </a:xfrm>
              <a:grpFill/>
            </p:grpSpPr>
            <p:cxnSp>
              <p:nvCxnSpPr>
                <p:cNvPr id="34" name="直接连接符 33">
                  <a:extLst>
                    <a:ext uri="{FF2B5EF4-FFF2-40B4-BE49-F238E27FC236}">
                      <a16:creationId xmlns:a16="http://schemas.microsoft.com/office/drawing/2014/main" id="{AD8E1BF1-3FA0-47BB-9DFD-1F23C596690F}"/>
                    </a:ext>
                  </a:extLst>
                </p:cNvPr>
                <p:cNvCxnSpPr/>
                <p:nvPr/>
              </p:nvCxnSpPr>
              <p:spPr>
                <a:xfrm rot="16200000" flipH="1">
                  <a:off x="2078307" y="4080867"/>
                  <a:ext cx="2667984" cy="0"/>
                </a:xfrm>
                <a:prstGeom prst="line">
                  <a:avLst/>
                </a:prstGeom>
                <a:grpFill/>
                <a:ln w="76200" cap="flat" cmpd="sng" algn="ctr">
                  <a:solidFill>
                    <a:sysClr val="windowText" lastClr="000000">
                      <a:lumMod val="50000"/>
                      <a:lumOff val="50000"/>
                    </a:sysClr>
                  </a:solidFill>
                  <a:prstDash val="solid"/>
                </a:ln>
                <a:effectLst/>
              </p:spPr>
            </p:cxnSp>
            <p:sp>
              <p:nvSpPr>
                <p:cNvPr id="35" name="菱形 34">
                  <a:extLst>
                    <a:ext uri="{FF2B5EF4-FFF2-40B4-BE49-F238E27FC236}">
                      <a16:creationId xmlns:a16="http://schemas.microsoft.com/office/drawing/2014/main" id="{202FFD66-C741-41DA-8E56-0358B3B4182E}"/>
                    </a:ext>
                  </a:extLst>
                </p:cNvPr>
                <p:cNvSpPr/>
                <p:nvPr/>
              </p:nvSpPr>
              <p:spPr>
                <a:xfrm>
                  <a:off x="3234518" y="2545307"/>
                  <a:ext cx="339690" cy="341236"/>
                </a:xfrm>
                <a:prstGeom prst="diamond">
                  <a:avLst/>
                </a:prstGeom>
                <a:grpFill/>
                <a:ln w="25400" cap="flat" cmpd="sng" algn="ctr">
                  <a:noFill/>
                  <a:prstDash val="solid"/>
                </a:ln>
                <a:effectLst/>
              </p:spPr>
              <p:txBody>
                <a:bodyPr wrap="square" anchor="ctr">
                  <a:noAutofit/>
                </a:bodyP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marL="0" marR="0" lvl="0" indent="0" algn="ctr" defTabSz="914400" rtl="0" eaLnBrk="1" fontAlgn="ctr" latinLnBrk="0" hangingPunct="1">
                    <a:spcBef>
                      <a:spcPct val="0"/>
                    </a:spcBef>
                    <a:spcAft>
                      <a:spcPct val="0"/>
                    </a:spcAft>
                    <a:buClrTx/>
                    <a:buSzTx/>
                    <a:buFontTx/>
                    <a:buNone/>
                    <a:tabLst/>
                    <a:defRPr/>
                  </a:pPr>
                  <a:endParaRPr kumimoji="0" lang="en-US" altLang="zh-CN" sz="1100" b="0" i="0" u="none" strike="noStrike" kern="1200" cap="none" spc="0" normalizeH="0" noProof="0" dirty="0">
                    <a:ln>
                      <a:noFill/>
                    </a:ln>
                    <a:solidFill>
                      <a:srgbClr val="FFFFFF"/>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6" name="菱形 35">
                  <a:extLst>
                    <a:ext uri="{FF2B5EF4-FFF2-40B4-BE49-F238E27FC236}">
                      <a16:creationId xmlns:a16="http://schemas.microsoft.com/office/drawing/2014/main" id="{A3FBDD48-CE89-4EBF-87F2-3FECCEDC5EA6}"/>
                    </a:ext>
                  </a:extLst>
                </p:cNvPr>
                <p:cNvSpPr/>
                <p:nvPr/>
              </p:nvSpPr>
              <p:spPr>
                <a:xfrm>
                  <a:off x="3236105" y="5249796"/>
                  <a:ext cx="341278" cy="341236"/>
                </a:xfrm>
                <a:prstGeom prst="diamond">
                  <a:avLst/>
                </a:prstGeom>
                <a:grpFill/>
                <a:ln w="25400" cap="flat" cmpd="sng" algn="ctr">
                  <a:noFill/>
                  <a:prstDash val="solid"/>
                </a:ln>
                <a:effectLst/>
              </p:spPr>
              <p:txBody>
                <a:bodyPr wrap="square" anchor="ctr">
                  <a:noAutofit/>
                </a:bodyP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marL="0" marR="0" lvl="0" indent="0" algn="ctr" defTabSz="914400" rtl="0" eaLnBrk="1" fontAlgn="ctr" latinLnBrk="0" hangingPunct="1">
                    <a:spcBef>
                      <a:spcPct val="0"/>
                    </a:spcBef>
                    <a:spcAft>
                      <a:spcPct val="0"/>
                    </a:spcAft>
                    <a:buClrTx/>
                    <a:buSzTx/>
                    <a:buFontTx/>
                    <a:buNone/>
                    <a:tabLst/>
                    <a:defRPr/>
                  </a:pPr>
                  <a:endParaRPr kumimoji="0" lang="en-US" altLang="zh-CN" sz="1100" b="0" i="0" u="none" strike="noStrike" kern="1200" cap="none" spc="0" normalizeH="0" noProof="0" dirty="0">
                    <a:ln>
                      <a:noFill/>
                    </a:ln>
                    <a:solidFill>
                      <a:srgbClr val="FFFFFF"/>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33" name="五边形 44">
                <a:extLst>
                  <a:ext uri="{FF2B5EF4-FFF2-40B4-BE49-F238E27FC236}">
                    <a16:creationId xmlns:a16="http://schemas.microsoft.com/office/drawing/2014/main" id="{D6667791-76CB-48F8-AADF-D7390F1AD1D3}"/>
                  </a:ext>
                </a:extLst>
              </p:cNvPr>
              <p:cNvSpPr/>
              <p:nvPr/>
            </p:nvSpPr>
            <p:spPr>
              <a:xfrm>
                <a:off x="852200" y="3602924"/>
                <a:ext cx="3044880" cy="598662"/>
              </a:xfrm>
              <a:prstGeom prst="homePlate">
                <a:avLst>
                  <a:gd name="adj" fmla="val 67778"/>
                </a:avLst>
              </a:prstGeom>
              <a:grpFill/>
              <a:ln w="57150" cap="flat" cmpd="sng" algn="ctr">
                <a:solidFill>
                  <a:sysClr val="windowText" lastClr="000000">
                    <a:lumMod val="50000"/>
                    <a:lumOff val="50000"/>
                  </a:sysClr>
                </a:solidFill>
                <a:prstDash val="solid"/>
              </a:ln>
              <a:effectLst/>
            </p:spPr>
            <p:txBody>
              <a:bodyPr wrap="square" anchor="ctr">
                <a:noAutofit/>
              </a:bodyP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lvl="0" algn="ctr" defTabSz="914400" fontAlgn="ctr">
                  <a:defRPr/>
                </a:pPr>
                <a:r>
                  <a:rPr lang="en-US" sz="1200" b="1" dirty="0">
                    <a:solidFill>
                      <a:schemeClr val="bg1"/>
                    </a:solidFill>
                    <a:latin typeface="Huawei Sans" panose="020C0503030203020204" pitchFamily="34" charset="0"/>
                    <a:cs typeface="Huawei Sans" panose="020C0503030203020204" pitchFamily="34" charset="0"/>
                  </a:rPr>
                  <a:t>3. Using the storage space on an application server</a:t>
                </a:r>
                <a:endParaRPr kumimoji="0" lang="en-US" altLang="zh-CN" sz="1200" b="1" i="0" u="none" strike="noStrike" kern="1200" cap="none" spc="0" normalizeH="0" noProof="0" dirty="0">
                  <a:ln>
                    <a:noFill/>
                  </a:ln>
                  <a:solidFill>
                    <a:schemeClr val="bg1"/>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31" name="TextBox 26">
              <a:extLst>
                <a:ext uri="{FF2B5EF4-FFF2-40B4-BE49-F238E27FC236}">
                  <a16:creationId xmlns:a16="http://schemas.microsoft.com/office/drawing/2014/main" id="{D2A7DB01-5479-47A0-B355-6D82EBAFE5D4}"/>
                </a:ext>
              </a:extLst>
            </p:cNvPr>
            <p:cNvSpPr txBox="1">
              <a:spLocks noChangeArrowheads="1"/>
            </p:cNvSpPr>
            <p:nvPr/>
          </p:nvSpPr>
          <p:spPr bwMode="auto">
            <a:xfrm>
              <a:off x="5893637" y="2844272"/>
              <a:ext cx="1863436" cy="65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382" tIns="46191" rIns="92382" bIns="46191">
              <a:noAutofit/>
            </a:bodyP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marL="285750" indent="-285750" defTabSz="911321" fontAlgn="ctr">
                <a:spcBef>
                  <a:spcPts val="0"/>
                </a:spcBef>
                <a:spcAft>
                  <a:spcPts val="0"/>
                </a:spcAft>
                <a:buSzPct val="50000"/>
                <a:buFont typeface="Wingdings" panose="05000000000000000000" pitchFamily="2" charset="2"/>
                <a:buChar char="l"/>
                <a:defRPr/>
              </a:pPr>
              <a:r>
                <a:rPr lang="en-US" sz="1400" dirty="0">
                  <a:solidFill>
                    <a:srgbClr val="000000"/>
                  </a:solidFill>
                  <a:latin typeface="Huawei Sans" panose="020C0503030203020204" pitchFamily="34" charset="0"/>
                  <a:cs typeface="Huawei Sans" panose="020C0503030203020204" pitchFamily="34" charset="0"/>
                </a:rPr>
                <a:t>Use the storage space on an application server.</a:t>
              </a:r>
            </a:p>
          </p:txBody>
        </p:sp>
      </p:grpSp>
    </p:spTree>
    <p:extLst>
      <p:ext uri="{BB962C8B-B14F-4D97-AF65-F5344CB8AC3E}">
        <p14:creationId xmlns:p14="http://schemas.microsoft.com/office/powerpoint/2010/main" val="7633616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u="none" dirty="0">
                <a:latin typeface="+mj-ea"/>
                <a:ea typeface="+mj-ea"/>
                <a:cs typeface="Huawei Sans" panose="020C0503030203020204" pitchFamily="34" charset="0"/>
              </a:rPr>
              <a:t>Basic UltraPath Configuration Guide</a:t>
            </a:r>
            <a:endParaRPr lang="en-US" dirty="0">
              <a:latin typeface="+mj-ea"/>
              <a:ea typeface="+mj-ea"/>
              <a:cs typeface="Huawei Sans" panose="020C0503030203020204" pitchFamily="34" charset="0"/>
              <a:sym typeface="+mn-lt"/>
            </a:endParaRPr>
          </a:p>
        </p:txBody>
      </p:sp>
      <p:sp>
        <p:nvSpPr>
          <p:cNvPr id="3" name="内容占位符 2"/>
          <p:cNvSpPr txBox="1">
            <a:spLocks/>
          </p:cNvSpPr>
          <p:nvPr/>
        </p:nvSpPr>
        <p:spPr>
          <a:xfrm>
            <a:off x="1224207" y="1651499"/>
            <a:ext cx="8994966" cy="2880668"/>
          </a:xfrm>
          <a:prstGeom prst="rect">
            <a:avLst/>
          </a:prstGeom>
        </p:spPr>
        <p:txBody>
          <a:bodyPr/>
          <a:lstStyle/>
          <a:p>
            <a:pPr marL="301625" indent="-301625" defTabSz="801688">
              <a:lnSpc>
                <a:spcPct val="140000"/>
              </a:lnSpc>
              <a:spcBef>
                <a:spcPct val="30000"/>
              </a:spcBef>
              <a:buClr>
                <a:srgbClr val="808080"/>
              </a:buClr>
              <a:buSzPct val="60000"/>
              <a:defRPr/>
            </a:pPr>
            <a:r>
              <a:rPr sz="1800" u="none" dirty="0">
                <a:latin typeface="Huawei Sans" panose="020C0503030203020204" pitchFamily="34" charset="0"/>
                <a:cs typeface="Huawei Sans" panose="020C0503030203020204" pitchFamily="34" charset="0"/>
              </a:rPr>
              <a:t>Using the CLI to configure </a:t>
            </a:r>
            <a:r>
              <a:rPr sz="1800" u="none" dirty="0" err="1">
                <a:latin typeface="Huawei Sans" panose="020C0503030203020204" pitchFamily="34" charset="0"/>
                <a:cs typeface="Huawei Sans" panose="020C0503030203020204" pitchFamily="34" charset="0"/>
              </a:rPr>
              <a:t>UltraPath</a:t>
            </a:r>
            <a:r>
              <a:rPr sz="1800" u="none" dirty="0">
                <a:latin typeface="Huawei Sans" panose="020C0503030203020204" pitchFamily="34" charset="0"/>
                <a:cs typeface="Huawei Sans" panose="020C0503030203020204" pitchFamily="34" charset="0"/>
              </a:rPr>
              <a:t>:</a:t>
            </a:r>
            <a:endParaRPr lang="en-US" altLang="zh-CN" sz="1800" dirty="0">
              <a:latin typeface="Huawei Sans" panose="020C0503030203020204" pitchFamily="34" charset="0"/>
              <a:cs typeface="Huawei Sans" panose="020C0503030203020204" pitchFamily="34" charset="0"/>
              <a:sym typeface="+mn-lt"/>
            </a:endParaRPr>
          </a:p>
          <a:p>
            <a:pPr marL="301625" indent="-301625" defTabSz="801688">
              <a:lnSpc>
                <a:spcPct val="140000"/>
              </a:lnSpc>
              <a:spcBef>
                <a:spcPct val="30000"/>
              </a:spcBef>
              <a:buClr>
                <a:srgbClr val="808080"/>
              </a:buClr>
              <a:buSzPct val="60000"/>
              <a:defRPr/>
            </a:pPr>
            <a:r>
              <a:rPr lang="en-US" altLang="zh-CN" sz="1800" u="none" dirty="0">
                <a:latin typeface="Huawei Sans" panose="020C0503030203020204" pitchFamily="34" charset="0"/>
                <a:cs typeface="Huawei Sans" panose="020C0503030203020204" pitchFamily="34" charset="0"/>
              </a:rPr>
              <a:t>	</a:t>
            </a:r>
            <a:r>
              <a:rPr sz="1800" u="none" dirty="0">
                <a:latin typeface="Huawei Sans" panose="020C0503030203020204" pitchFamily="34" charset="0"/>
                <a:cs typeface="Huawei Sans" panose="020C0503030203020204" pitchFamily="34" charset="0"/>
              </a:rPr>
              <a:t>For example, in Windows, choose </a:t>
            </a:r>
            <a:r>
              <a:rPr sz="1800" b="1" u="none" dirty="0">
                <a:latin typeface="Huawei Sans" panose="020C0503030203020204" pitchFamily="34" charset="0"/>
                <a:cs typeface="Huawei Sans" panose="020C0503030203020204" pitchFamily="34" charset="0"/>
              </a:rPr>
              <a:t>Start</a:t>
            </a:r>
            <a:r>
              <a:rPr sz="1800" u="none" dirty="0">
                <a:latin typeface="Huawei Sans" panose="020C0503030203020204" pitchFamily="34" charset="0"/>
                <a:cs typeface="Huawei Sans" panose="020C0503030203020204" pitchFamily="34" charset="0"/>
              </a:rPr>
              <a:t> &gt; </a:t>
            </a:r>
            <a:r>
              <a:rPr sz="1800" b="1" u="none" dirty="0">
                <a:latin typeface="Huawei Sans" panose="020C0503030203020204" pitchFamily="34" charset="0"/>
                <a:cs typeface="Huawei Sans" panose="020C0503030203020204" pitchFamily="34" charset="0"/>
              </a:rPr>
              <a:t>All Programs</a:t>
            </a:r>
            <a:r>
              <a:rPr sz="1800" u="none" dirty="0">
                <a:latin typeface="Huawei Sans" panose="020C0503030203020204" pitchFamily="34" charset="0"/>
                <a:cs typeface="Huawei Sans" panose="020C0503030203020204" pitchFamily="34" charset="0"/>
              </a:rPr>
              <a:t> &gt; </a:t>
            </a:r>
            <a:r>
              <a:rPr sz="1800" b="1" u="none" dirty="0" err="1">
                <a:latin typeface="Huawei Sans" panose="020C0503030203020204" pitchFamily="34" charset="0"/>
                <a:cs typeface="Huawei Sans" panose="020C0503030203020204" pitchFamily="34" charset="0"/>
              </a:rPr>
              <a:t>UltraPath</a:t>
            </a:r>
            <a:r>
              <a:rPr sz="1800" u="none" dirty="0">
                <a:latin typeface="Huawei Sans" panose="020C0503030203020204" pitchFamily="34" charset="0"/>
                <a:cs typeface="Huawei Sans" panose="020C0503030203020204" pitchFamily="34" charset="0"/>
              </a:rPr>
              <a:t> &gt; </a:t>
            </a:r>
            <a:r>
              <a:rPr sz="1800" b="1" u="none" dirty="0" err="1">
                <a:latin typeface="Huawei Sans" panose="020C0503030203020204" pitchFamily="34" charset="0"/>
                <a:cs typeface="Huawei Sans" panose="020C0503030203020204" pitchFamily="34" charset="0"/>
              </a:rPr>
              <a:t>upadm</a:t>
            </a:r>
            <a:r>
              <a:rPr sz="1800" u="none" dirty="0">
                <a:latin typeface="Huawei Sans" panose="020C0503030203020204" pitchFamily="34" charset="0"/>
                <a:cs typeface="Huawei Sans" panose="020C0503030203020204" pitchFamily="34" charset="0"/>
              </a:rPr>
              <a:t> or</a:t>
            </a:r>
            <a:r>
              <a:rPr lang="en-US" altLang="zh-CN" sz="1800" u="none" dirty="0">
                <a:latin typeface="Huawei Sans" panose="020C0503030203020204" pitchFamily="34" charset="0"/>
                <a:cs typeface="Huawei Sans" panose="020C0503030203020204" pitchFamily="34" charset="0"/>
              </a:rPr>
              <a:t> </a:t>
            </a:r>
            <a:r>
              <a:rPr sz="1800" u="none" dirty="0">
                <a:latin typeface="Huawei Sans" panose="020C0503030203020204" pitchFamily="34" charset="0"/>
                <a:cs typeface="Huawei Sans" panose="020C0503030203020204" pitchFamily="34" charset="0"/>
              </a:rPr>
              <a:t>enter </a:t>
            </a:r>
            <a:r>
              <a:rPr sz="1800" b="1" u="none" dirty="0" err="1">
                <a:latin typeface="Huawei Sans" panose="020C0503030203020204" pitchFamily="34" charset="0"/>
                <a:cs typeface="Huawei Sans" panose="020C0503030203020204" pitchFamily="34" charset="0"/>
              </a:rPr>
              <a:t>upadm</a:t>
            </a:r>
            <a:r>
              <a:rPr sz="1800" u="none" dirty="0">
                <a:latin typeface="Huawei Sans" panose="020C0503030203020204" pitchFamily="34" charset="0"/>
                <a:cs typeface="Huawei Sans" panose="020C0503030203020204" pitchFamily="34" charset="0"/>
              </a:rPr>
              <a:t> on the CLI of the Windows operating system. Then, run the CLI commands to configure </a:t>
            </a:r>
            <a:r>
              <a:rPr sz="1800" u="none" dirty="0" err="1">
                <a:latin typeface="Huawei Sans" panose="020C0503030203020204" pitchFamily="34" charset="0"/>
                <a:cs typeface="Huawei Sans" panose="020C0503030203020204" pitchFamily="34" charset="0"/>
              </a:rPr>
              <a:t>UltraPath</a:t>
            </a:r>
            <a:r>
              <a:rPr sz="1800" u="none" dirty="0">
                <a:latin typeface="Huawei Sans" panose="020C0503030203020204" pitchFamily="34" charset="0"/>
                <a:cs typeface="Huawei Sans" panose="020C0503030203020204" pitchFamily="34" charset="0"/>
              </a:rPr>
              <a:t>.</a:t>
            </a:r>
            <a:endParaRPr lang="en-US" altLang="zh-CN" sz="1800" kern="0" dirty="0">
              <a:latin typeface="Huawei Sans" panose="020C0503030203020204" pitchFamily="34" charset="0"/>
              <a:cs typeface="Huawei Sans" panose="020C0503030203020204" pitchFamily="34" charset="0"/>
              <a:sym typeface="+mn-lt"/>
            </a:endParaRPr>
          </a:p>
          <a:p>
            <a:pPr marL="301625" indent="-301625" defTabSz="801688">
              <a:lnSpc>
                <a:spcPct val="140000"/>
              </a:lnSpc>
              <a:spcBef>
                <a:spcPct val="30000"/>
              </a:spcBef>
              <a:buClr>
                <a:srgbClr val="808080"/>
              </a:buClr>
              <a:buSzPct val="60000"/>
              <a:defRPr/>
            </a:pPr>
            <a:r>
              <a:rPr sz="1800" u="none" dirty="0">
                <a:latin typeface="Huawei Sans" panose="020C0503030203020204" pitchFamily="34" charset="0"/>
                <a:cs typeface="Huawei Sans" panose="020C0503030203020204" pitchFamily="34" charset="0"/>
              </a:rPr>
              <a:t>Note: Windows is used as an example to explain basic configuration commands for Huawei </a:t>
            </a:r>
            <a:r>
              <a:rPr sz="1800" u="none" dirty="0" err="1">
                <a:latin typeface="Huawei Sans" panose="020C0503030203020204" pitchFamily="34" charset="0"/>
                <a:cs typeface="Huawei Sans" panose="020C0503030203020204" pitchFamily="34" charset="0"/>
              </a:rPr>
              <a:t>UltraPath</a:t>
            </a:r>
            <a:r>
              <a:rPr sz="1800" u="none" dirty="0">
                <a:latin typeface="Huawei Sans" panose="020C0503030203020204" pitchFamily="34" charset="0"/>
                <a:cs typeface="Huawei Sans" panose="020C0503030203020204" pitchFamily="34" charset="0"/>
              </a:rPr>
              <a:t>. The configuration commands for other operating systems are similar. For details, see the user guide of the corresponding operating system.</a:t>
            </a:r>
          </a:p>
        </p:txBody>
      </p:sp>
    </p:spTree>
    <p:extLst>
      <p:ext uri="{BB962C8B-B14F-4D97-AF65-F5344CB8AC3E}">
        <p14:creationId xmlns:p14="http://schemas.microsoft.com/office/powerpoint/2010/main" val="42614181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u="none" dirty="0">
                <a:latin typeface="+mj-ea"/>
                <a:ea typeface="+mj-ea"/>
                <a:cs typeface="Huawei Sans" panose="020C0503030203020204" pitchFamily="34" charset="0"/>
              </a:rPr>
              <a:t>UltraPath Parameter Settings in Typical Application Scenarios</a:t>
            </a:r>
            <a:endParaRPr lang="en-US" dirty="0">
              <a:latin typeface="+mj-ea"/>
              <a:ea typeface="+mj-ea"/>
              <a:cs typeface="Huawei Sans" panose="020C0503030203020204" pitchFamily="34" charset="0"/>
              <a:sym typeface="+mn-lt"/>
            </a:endParaRPr>
          </a:p>
        </p:txBody>
      </p:sp>
      <p:sp>
        <p:nvSpPr>
          <p:cNvPr id="6" name="文本占位符 5">
            <a:extLst>
              <a:ext uri="{FF2B5EF4-FFF2-40B4-BE49-F238E27FC236}">
                <a16:creationId xmlns:a16="http://schemas.microsoft.com/office/drawing/2014/main" id="{2B96B4DA-B167-4225-9525-6B3A76D6236E}"/>
              </a:ext>
            </a:extLst>
          </p:cNvPr>
          <p:cNvSpPr>
            <a:spLocks noGrp="1"/>
          </p:cNvSpPr>
          <p:nvPr>
            <p:ph type="body" sz="quarter" idx="10"/>
          </p:nvPr>
        </p:nvSpPr>
        <p:spPr/>
        <p:txBody>
          <a:bodyPr/>
          <a:lstStyle/>
          <a:p>
            <a:pPr marL="0" indent="0">
              <a:lnSpc>
                <a:spcPct val="100000"/>
              </a:lnSpc>
              <a:buNone/>
            </a:pPr>
            <a:r>
              <a:rPr sz="1800" u="none" dirty="0"/>
              <a:t>In most scenarios, default settings of </a:t>
            </a:r>
            <a:r>
              <a:rPr sz="1800" u="none" dirty="0" err="1"/>
              <a:t>UltraPath</a:t>
            </a:r>
            <a:r>
              <a:rPr sz="1800" u="none" dirty="0"/>
              <a:t> are recommended. In some scenarios, you can configure </a:t>
            </a:r>
            <a:r>
              <a:rPr sz="1800" u="none" dirty="0" err="1"/>
              <a:t>UltraPath</a:t>
            </a:r>
            <a:r>
              <a:rPr sz="1800" u="none" dirty="0"/>
              <a:t> as instructed by the following:</a:t>
            </a:r>
            <a:endParaRPr lang="en-US" altLang="zh-CN" sz="1800" dirty="0">
              <a:ea typeface="+mn-ea"/>
              <a:sym typeface="+mn-lt"/>
            </a:endParaRPr>
          </a:p>
          <a:p>
            <a:pPr marL="0" indent="0">
              <a:lnSpc>
                <a:spcPct val="100000"/>
              </a:lnSpc>
              <a:buNone/>
            </a:pPr>
            <a:r>
              <a:rPr sz="2000" u="none" dirty="0" err="1"/>
              <a:t>upadm</a:t>
            </a:r>
            <a:r>
              <a:rPr sz="2000" u="none" dirty="0"/>
              <a:t> set </a:t>
            </a:r>
            <a:r>
              <a:rPr sz="2000" u="none" dirty="0" err="1"/>
              <a:t>workingmode</a:t>
            </a:r>
            <a:r>
              <a:rPr sz="2000" u="none" dirty="0"/>
              <a:t>=</a:t>
            </a:r>
            <a:r>
              <a:rPr sz="2000" i="1" u="none" dirty="0"/>
              <a:t>{0|1}</a:t>
            </a:r>
          </a:p>
          <a:p>
            <a:pPr>
              <a:lnSpc>
                <a:spcPct val="100000"/>
              </a:lnSpc>
            </a:pPr>
            <a:r>
              <a:rPr sz="1600" u="none" dirty="0"/>
              <a:t>It specifies the load balancing mode at the storage controller level. </a:t>
            </a:r>
            <a:r>
              <a:rPr sz="1600" b="1" u="none" dirty="0"/>
              <a:t>0</a:t>
            </a:r>
            <a:r>
              <a:rPr sz="1600" u="none" dirty="0"/>
              <a:t> indicates load balancing between controllers. </a:t>
            </a:r>
            <a:r>
              <a:rPr sz="1600" b="1" u="none" dirty="0"/>
              <a:t>1</a:t>
            </a:r>
            <a:r>
              <a:rPr sz="1600" u="none" dirty="0"/>
              <a:t> indicates load balancing within a controller.</a:t>
            </a:r>
            <a:endParaRPr lang="en-US" altLang="zh-CN" sz="1600" kern="0" dirty="0">
              <a:ea typeface="+mn-ea"/>
              <a:sym typeface="+mn-lt"/>
            </a:endParaRPr>
          </a:p>
          <a:p>
            <a:pPr>
              <a:lnSpc>
                <a:spcPct val="100000"/>
              </a:lnSpc>
            </a:pPr>
            <a:r>
              <a:rPr sz="1600" u="none" dirty="0"/>
              <a:t>The default setting is load balancing within a controller. </a:t>
            </a:r>
            <a:r>
              <a:rPr sz="1600" u="none" dirty="0" err="1"/>
              <a:t>UltraPath</a:t>
            </a:r>
            <a:r>
              <a:rPr sz="1600" u="none" dirty="0"/>
              <a:t> selects paths to deliver I/</a:t>
            </a:r>
            <a:r>
              <a:rPr sz="1600" u="none" dirty="0" err="1"/>
              <a:t>Os</a:t>
            </a:r>
            <a:r>
              <a:rPr sz="1600" u="none" dirty="0"/>
              <a:t> based on the owning controller of each LUN.</a:t>
            </a:r>
            <a:endParaRPr lang="en-US" altLang="zh-CN" sz="1600" kern="0" dirty="0">
              <a:ea typeface="+mn-ea"/>
              <a:sym typeface="+mn-lt"/>
            </a:endParaRPr>
          </a:p>
          <a:p>
            <a:pPr>
              <a:lnSpc>
                <a:spcPct val="100000"/>
              </a:lnSpc>
            </a:pPr>
            <a:r>
              <a:rPr sz="1600" u="none" dirty="0"/>
              <a:t>When the inter-controller load balancing mode is used, </a:t>
            </a:r>
            <a:r>
              <a:rPr sz="1600" u="none" dirty="0" err="1"/>
              <a:t>UltraPath</a:t>
            </a:r>
            <a:r>
              <a:rPr sz="1600" u="none" dirty="0"/>
              <a:t> delivers I/</a:t>
            </a:r>
            <a:r>
              <a:rPr sz="1600" u="none" dirty="0" err="1"/>
              <a:t>Os</a:t>
            </a:r>
            <a:r>
              <a:rPr sz="1600" u="none" dirty="0"/>
              <a:t> to all paths. This increases latency due to I/O forwarding between controllers.</a:t>
            </a:r>
            <a:endParaRPr lang="en-US" altLang="zh-CN" sz="1600" dirty="0">
              <a:ea typeface="+mn-ea"/>
              <a:sym typeface="+mn-lt"/>
            </a:endParaRPr>
          </a:p>
          <a:p>
            <a:pPr>
              <a:lnSpc>
                <a:spcPct val="100000"/>
              </a:lnSpc>
            </a:pPr>
            <a:endParaRPr lang="zh-CN" altLang="en-US" dirty="0">
              <a:ea typeface="+mn-ea"/>
              <a:sym typeface="+mn-lt"/>
            </a:endParaRPr>
          </a:p>
        </p:txBody>
      </p:sp>
      <p:graphicFrame>
        <p:nvGraphicFramePr>
          <p:cNvPr id="5" name="表格 4"/>
          <p:cNvGraphicFramePr>
            <a:graphicFrameLocks noGrp="1"/>
          </p:cNvGraphicFramePr>
          <p:nvPr>
            <p:extLst>
              <p:ext uri="{D42A27DB-BD31-4B8C-83A1-F6EECF244321}">
                <p14:modId xmlns:p14="http://schemas.microsoft.com/office/powerpoint/2010/main" val="2733285262"/>
              </p:ext>
            </p:extLst>
          </p:nvPr>
        </p:nvGraphicFramePr>
        <p:xfrm>
          <a:off x="1019436" y="4147183"/>
          <a:ext cx="9720000" cy="1537135"/>
        </p:xfrm>
        <a:graphic>
          <a:graphicData uri="http://schemas.openxmlformats.org/drawingml/2006/table">
            <a:tbl>
              <a:tblPr/>
              <a:tblGrid>
                <a:gridCol w="5170800">
                  <a:extLst>
                    <a:ext uri="{9D8B030D-6E8A-4147-A177-3AD203B41FA5}">
                      <a16:colId xmlns:a16="http://schemas.microsoft.com/office/drawing/2014/main" val="20000"/>
                    </a:ext>
                  </a:extLst>
                </a:gridCol>
                <a:gridCol w="4549200">
                  <a:extLst>
                    <a:ext uri="{9D8B030D-6E8A-4147-A177-3AD203B41FA5}">
                      <a16:colId xmlns:a16="http://schemas.microsoft.com/office/drawing/2014/main" val="20001"/>
                    </a:ext>
                  </a:extLst>
                </a:gridCol>
              </a:tblGrid>
              <a:tr h="374575">
                <a:tc>
                  <a:txBody>
                    <a:bodyPr/>
                    <a:lstStyle/>
                    <a:p>
                      <a:pPr algn="ctr" rtl="0" fontAlgn="ctr"/>
                      <a:r>
                        <a:rPr sz="1800" b="1" u="none" dirty="0">
                          <a:solidFill>
                            <a:schemeClr val="tx1"/>
                          </a:solidFill>
                        </a:rPr>
                        <a:t>Typical Scenario</a:t>
                      </a: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sz="1800" b="1" u="none" dirty="0">
                          <a:solidFill>
                            <a:schemeClr val="tx1"/>
                          </a:solidFill>
                        </a:rPr>
                        <a:t>Recommended Configuration</a:t>
                      </a:r>
                      <a:endParaRPr lang="en-US" sz="1800" b="1" i="0" u="none" strike="noStrike" dirty="0">
                        <a:solidFill>
                          <a:schemeClr val="tx1"/>
                        </a:solidFill>
                        <a:latin typeface="Arial"/>
                        <a:ea typeface="+mn-ea"/>
                        <a:cs typeface="+mn-ea"/>
                        <a:sym typeface="+mn-lt"/>
                      </a:endParaRP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76064">
                <a:tc>
                  <a:txBody>
                    <a:bodyPr/>
                    <a:lstStyle/>
                    <a:p>
                      <a:pPr algn="l" rtl="0" fontAlgn="ctr"/>
                      <a:r>
                        <a:rPr sz="1600" u="none" dirty="0"/>
                        <a:t>The transmission paths between hosts and storage systems become a performance bottleneck.</a:t>
                      </a:r>
                      <a:endParaRPr lang="zh-CN" altLang="en-US" sz="1600" b="0" i="0" u="none" strike="noStrike" dirty="0">
                        <a:solidFill>
                          <a:srgbClr val="000000"/>
                        </a:solidFill>
                        <a:latin typeface="Arial"/>
                        <a:ea typeface="+mn-ea"/>
                        <a:cs typeface="+mn-ea"/>
                        <a:sym typeface="+mn-lt"/>
                      </a:endParaRP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sz="1600" b="1" u="none" dirty="0"/>
                        <a:t>0</a:t>
                      </a:r>
                      <a:r>
                        <a:rPr sz="1600" u="none" dirty="0"/>
                        <a:t>: load balancing between controllers</a:t>
                      </a:r>
                      <a:endParaRPr lang="en-US" altLang="zh-CN" sz="1600" dirty="0">
                        <a:latin typeface="Arial"/>
                        <a:ea typeface="+mn-ea"/>
                        <a:cs typeface="+mn-ea"/>
                        <a:sym typeface="+mn-lt"/>
                      </a:endParaRP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76064">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sz="1600" u="none" dirty="0"/>
                        <a:t>Other scenarios</a:t>
                      </a: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sz="1600" b="1" u="none" dirty="0"/>
                        <a:t>1</a:t>
                      </a:r>
                      <a:r>
                        <a:rPr sz="1600" u="none" dirty="0"/>
                        <a:t>: default setting, load balancing within a controller</a:t>
                      </a: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776439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u="none" dirty="0">
                <a:latin typeface="+mj-ea"/>
                <a:ea typeface="+mj-ea"/>
                <a:cs typeface="Huawei Sans" panose="020C0503030203020204" pitchFamily="34" charset="0"/>
              </a:rPr>
              <a:t>UltraPath Parameter Settings in Typical Application Scenarios</a:t>
            </a:r>
            <a:endParaRPr lang="en-US" dirty="0">
              <a:latin typeface="+mj-ea"/>
              <a:ea typeface="+mj-ea"/>
              <a:cs typeface="Huawei Sans" panose="020C0503030203020204" pitchFamily="34" charset="0"/>
              <a:sym typeface="+mn-lt"/>
            </a:endParaRPr>
          </a:p>
        </p:txBody>
      </p:sp>
      <p:sp>
        <p:nvSpPr>
          <p:cNvPr id="6" name="文本占位符 5">
            <a:extLst>
              <a:ext uri="{FF2B5EF4-FFF2-40B4-BE49-F238E27FC236}">
                <a16:creationId xmlns:a16="http://schemas.microsoft.com/office/drawing/2014/main" id="{66F64CC2-5596-4280-8EDB-FE44475451FE}"/>
              </a:ext>
            </a:extLst>
          </p:cNvPr>
          <p:cNvSpPr>
            <a:spLocks noGrp="1"/>
          </p:cNvSpPr>
          <p:nvPr>
            <p:ph type="body" sz="quarter" idx="10"/>
          </p:nvPr>
        </p:nvSpPr>
        <p:spPr/>
        <p:txBody>
          <a:bodyPr/>
          <a:lstStyle/>
          <a:p>
            <a:pPr marL="0" indent="0">
              <a:lnSpc>
                <a:spcPct val="100000"/>
              </a:lnSpc>
              <a:buNone/>
            </a:pPr>
            <a:r>
              <a:rPr sz="2000" u="none" dirty="0" err="1"/>
              <a:t>upadm</a:t>
            </a:r>
            <a:r>
              <a:rPr sz="2000" u="none" dirty="0"/>
              <a:t> set </a:t>
            </a:r>
            <a:r>
              <a:rPr sz="2000" u="none" dirty="0" err="1"/>
              <a:t>loadbalancemode</a:t>
            </a:r>
            <a:r>
              <a:rPr sz="2000" u="none" dirty="0"/>
              <a:t>=</a:t>
            </a:r>
            <a:r>
              <a:rPr sz="2000" i="1" u="none" dirty="0"/>
              <a:t>{</a:t>
            </a:r>
            <a:r>
              <a:rPr sz="2000" i="1" u="none" dirty="0" err="1"/>
              <a:t>round-robin|min-queue-depth|min-task</a:t>
            </a:r>
            <a:r>
              <a:rPr sz="2000" i="1" u="none" dirty="0"/>
              <a:t>}</a:t>
            </a:r>
          </a:p>
          <a:p>
            <a:pPr>
              <a:lnSpc>
                <a:spcPct val="100000"/>
              </a:lnSpc>
            </a:pPr>
            <a:r>
              <a:rPr sz="1800" u="none" dirty="0"/>
              <a:t>It specifies the load balancing mode at the link level. The value can be </a:t>
            </a:r>
            <a:r>
              <a:rPr sz="1800" b="1" u="none" dirty="0"/>
              <a:t>round-robin</a:t>
            </a:r>
            <a:r>
              <a:rPr sz="1800" u="none" dirty="0"/>
              <a:t>, </a:t>
            </a:r>
            <a:r>
              <a:rPr sz="1800" b="1" u="none" dirty="0"/>
              <a:t>min-queue-depth</a:t>
            </a:r>
            <a:r>
              <a:rPr sz="1800" u="none" dirty="0"/>
              <a:t>, and </a:t>
            </a:r>
            <a:r>
              <a:rPr sz="1800" b="1" u="none" dirty="0"/>
              <a:t>min-task</a:t>
            </a:r>
            <a:r>
              <a:rPr sz="1800" u="none" dirty="0"/>
              <a:t>.</a:t>
            </a:r>
            <a:endParaRPr lang="en-US" altLang="zh-CN" sz="1800" dirty="0">
              <a:ea typeface="+mn-ea"/>
              <a:sym typeface="+mn-lt"/>
            </a:endParaRPr>
          </a:p>
          <a:p>
            <a:pPr>
              <a:lnSpc>
                <a:spcPct val="100000"/>
              </a:lnSpc>
            </a:pPr>
            <a:r>
              <a:rPr sz="1800" u="none" dirty="0"/>
              <a:t>The default algorithm is </a:t>
            </a:r>
            <a:r>
              <a:rPr sz="1800" b="1" u="none" dirty="0"/>
              <a:t>min-queue-depth</a:t>
            </a:r>
            <a:r>
              <a:rPr sz="1800" u="none" dirty="0"/>
              <a:t>. </a:t>
            </a:r>
            <a:r>
              <a:rPr sz="1800" u="none" dirty="0" err="1"/>
              <a:t>UltraPath</a:t>
            </a:r>
            <a:r>
              <a:rPr sz="1800" u="none" dirty="0"/>
              <a:t> selects the path that has the least number of I/</a:t>
            </a:r>
            <a:r>
              <a:rPr sz="1800" u="none" dirty="0" err="1"/>
              <a:t>Os</a:t>
            </a:r>
            <a:r>
              <a:rPr sz="1800" u="none" dirty="0"/>
              <a:t> from all available paths to deliver I/</a:t>
            </a:r>
            <a:r>
              <a:rPr sz="1800" u="none" dirty="0" err="1"/>
              <a:t>Os</a:t>
            </a:r>
            <a:r>
              <a:rPr sz="1800" u="none" dirty="0"/>
              <a:t>.</a:t>
            </a:r>
            <a:endParaRPr lang="en-US" altLang="zh-CN" sz="1800" dirty="0">
              <a:ea typeface="+mn-ea"/>
              <a:sym typeface="+mn-lt"/>
            </a:endParaRPr>
          </a:p>
          <a:p>
            <a:pPr>
              <a:lnSpc>
                <a:spcPct val="100000"/>
              </a:lnSpc>
            </a:pPr>
            <a:r>
              <a:rPr sz="1800" u="none" dirty="0"/>
              <a:t>When </a:t>
            </a:r>
            <a:r>
              <a:rPr sz="1800" b="1" u="none" dirty="0"/>
              <a:t>round-robin</a:t>
            </a:r>
            <a:r>
              <a:rPr sz="1800" u="none" dirty="0"/>
              <a:t> is used, </a:t>
            </a:r>
            <a:r>
              <a:rPr sz="1800" u="none" dirty="0" err="1"/>
              <a:t>UltraPath</a:t>
            </a:r>
            <a:r>
              <a:rPr sz="1800" u="none" dirty="0"/>
              <a:t> selects all available paths between the application server and storage system one by one to deliver I/</a:t>
            </a:r>
            <a:r>
              <a:rPr sz="1800" u="none" dirty="0" err="1"/>
              <a:t>Os</a:t>
            </a:r>
            <a:r>
              <a:rPr sz="1800" u="none" dirty="0"/>
              <a:t>.</a:t>
            </a:r>
            <a:endParaRPr lang="en-US" altLang="zh-CN" sz="1800" dirty="0">
              <a:ea typeface="+mn-ea"/>
              <a:sym typeface="+mn-lt"/>
            </a:endParaRPr>
          </a:p>
          <a:p>
            <a:pPr lvl="1">
              <a:lnSpc>
                <a:spcPct val="100000"/>
              </a:lnSpc>
              <a:buFont typeface="Wingdings" pitchFamily="2" charset="2"/>
              <a:buChar char="l"/>
            </a:pPr>
            <a:r>
              <a:rPr sz="1800" u="none" dirty="0">
                <a:cs typeface="Huawei Sans" panose="020C0503030203020204" pitchFamily="34" charset="0"/>
              </a:rPr>
              <a:t>When </a:t>
            </a:r>
            <a:r>
              <a:rPr sz="1800" b="1" u="none" dirty="0">
                <a:cs typeface="Huawei Sans" panose="020C0503030203020204" pitchFamily="34" charset="0"/>
              </a:rPr>
              <a:t>min-task</a:t>
            </a:r>
            <a:r>
              <a:rPr sz="1800" u="none" dirty="0">
                <a:cs typeface="Huawei Sans" panose="020C0503030203020204" pitchFamily="34" charset="0"/>
              </a:rPr>
              <a:t> is used, </a:t>
            </a:r>
            <a:r>
              <a:rPr sz="1800" u="none" dirty="0" err="1">
                <a:cs typeface="Huawei Sans" panose="020C0503030203020204" pitchFamily="34" charset="0"/>
              </a:rPr>
              <a:t>UltraPath</a:t>
            </a:r>
            <a:r>
              <a:rPr sz="1800" u="none" dirty="0">
                <a:cs typeface="Huawei Sans" panose="020C0503030203020204" pitchFamily="34" charset="0"/>
              </a:rPr>
              <a:t> selects the path that has the least I/O data volume from all available paths to deliver I/</a:t>
            </a:r>
            <a:r>
              <a:rPr sz="1800" u="none" dirty="0" err="1">
                <a:cs typeface="Huawei Sans" panose="020C0503030203020204" pitchFamily="34" charset="0"/>
              </a:rPr>
              <a:t>Os</a:t>
            </a:r>
            <a:r>
              <a:rPr sz="1800" u="none" dirty="0">
                <a:cs typeface="Huawei Sans" panose="020C0503030203020204" pitchFamily="34" charset="0"/>
              </a:rPr>
              <a:t>.</a:t>
            </a:r>
            <a:endParaRPr lang="zh-CN" altLang="en-US" dirty="0">
              <a:ea typeface="+mn-ea"/>
              <a:cs typeface="Huawei Sans" panose="020C0503030203020204" pitchFamily="34" charset="0"/>
              <a:sym typeface="+mn-lt"/>
            </a:endParaRPr>
          </a:p>
        </p:txBody>
      </p:sp>
      <p:graphicFrame>
        <p:nvGraphicFramePr>
          <p:cNvPr id="5" name="表格 4"/>
          <p:cNvGraphicFramePr>
            <a:graphicFrameLocks noGrp="1"/>
          </p:cNvGraphicFramePr>
          <p:nvPr>
            <p:extLst>
              <p:ext uri="{D42A27DB-BD31-4B8C-83A1-F6EECF244321}">
                <p14:modId xmlns:p14="http://schemas.microsoft.com/office/powerpoint/2010/main" val="1757508113"/>
              </p:ext>
            </p:extLst>
          </p:nvPr>
        </p:nvGraphicFramePr>
        <p:xfrm>
          <a:off x="880052" y="4187917"/>
          <a:ext cx="10431896" cy="1973042"/>
        </p:xfrm>
        <a:graphic>
          <a:graphicData uri="http://schemas.openxmlformats.org/drawingml/2006/table">
            <a:tbl>
              <a:tblPr/>
              <a:tblGrid>
                <a:gridCol w="5250296">
                  <a:extLst>
                    <a:ext uri="{9D8B030D-6E8A-4147-A177-3AD203B41FA5}">
                      <a16:colId xmlns:a16="http://schemas.microsoft.com/office/drawing/2014/main" val="20000"/>
                    </a:ext>
                  </a:extLst>
                </a:gridCol>
                <a:gridCol w="5181600">
                  <a:extLst>
                    <a:ext uri="{9D8B030D-6E8A-4147-A177-3AD203B41FA5}">
                      <a16:colId xmlns:a16="http://schemas.microsoft.com/office/drawing/2014/main" val="20001"/>
                    </a:ext>
                  </a:extLst>
                </a:gridCol>
              </a:tblGrid>
              <a:tr h="444004">
                <a:tc>
                  <a:txBody>
                    <a:bodyPr/>
                    <a:lstStyle/>
                    <a:p>
                      <a:pPr algn="ctr" rtl="0" fontAlgn="ctr"/>
                      <a:r>
                        <a:rPr sz="1800" b="1" u="none">
                          <a:solidFill>
                            <a:schemeClr val="tx1"/>
                          </a:solidFill>
                        </a:rPr>
                        <a:t>Typical Scenario</a:t>
                      </a: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sz="1800" b="1" u="none">
                          <a:solidFill>
                            <a:schemeClr val="tx1"/>
                          </a:solidFill>
                        </a:rPr>
                        <a:t>Recommended Configuration</a:t>
                      </a:r>
                      <a:endParaRPr lang="en-US" sz="1800" b="1" i="0" u="none" strike="noStrike" dirty="0">
                        <a:solidFill>
                          <a:schemeClr val="tx1"/>
                        </a:solidFill>
                        <a:latin typeface="Arial"/>
                        <a:ea typeface="+mn-ea"/>
                        <a:cs typeface="+mn-ea"/>
                        <a:sym typeface="+mn-lt"/>
                      </a:endParaRP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21033">
                <a:tc>
                  <a:txBody>
                    <a:bodyPr/>
                    <a:lstStyle/>
                    <a:p>
                      <a:r>
                        <a:rPr sz="1400" u="none" dirty="0"/>
                        <a:t>The service I/O models delivered by hosts have small differences and I/</a:t>
                      </a:r>
                      <a:r>
                        <a:rPr sz="1400" u="none" dirty="0" err="1"/>
                        <a:t>Os</a:t>
                      </a:r>
                      <a:r>
                        <a:rPr sz="1400" u="none" dirty="0"/>
                        <a:t> need to be balanced on each path.</a:t>
                      </a: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sz="1400" b="1" u="none" dirty="0"/>
                        <a:t>round-robin</a:t>
                      </a:r>
                      <a:r>
                        <a:rPr sz="1400" u="none" dirty="0"/>
                        <a:t>: round robin algorithm</a:t>
                      </a: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768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sz="1400" u="none" dirty="0"/>
                        <a:t>The service I/</a:t>
                      </a:r>
                      <a:r>
                        <a:rPr sz="1400" u="none" dirty="0" err="1"/>
                        <a:t>Os</a:t>
                      </a:r>
                      <a:r>
                        <a:rPr sz="1400" u="none" dirty="0"/>
                        <a:t> delivered by hosts are large data blocks.</a:t>
                      </a: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sz="1400" b="1" u="none" dirty="0"/>
                        <a:t>min-task</a:t>
                      </a:r>
                      <a:r>
                        <a:rPr sz="1400" u="none" dirty="0"/>
                        <a:t>: minimum task algorithm</a:t>
                      </a: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8768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sz="1400" u="none"/>
                        <a:t>Other scenarios</a:t>
                      </a: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sz="1400" b="1" u="none" dirty="0"/>
                        <a:t>min-queue-depth</a:t>
                      </a:r>
                      <a:r>
                        <a:rPr sz="1400" u="none" dirty="0"/>
                        <a:t>: default setting, minimum queue depth algorithm</a:t>
                      </a: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547287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pPr>
              <a:lnSpc>
                <a:spcPct val="100000"/>
              </a:lnSpc>
            </a:pPr>
            <a:r>
              <a:rPr lang="en-US" altLang="zh-CN" u="none" dirty="0"/>
              <a:t>(</a:t>
            </a:r>
            <a:r>
              <a:rPr lang="en-US" u="none" dirty="0"/>
              <a:t>Single</a:t>
            </a:r>
            <a:r>
              <a:rPr lang="en-US" altLang="zh-CN" u="none" dirty="0"/>
              <a:t>-</a:t>
            </a:r>
            <a:r>
              <a:rPr lang="en-US" u="none" dirty="0"/>
              <a:t>answer</a:t>
            </a:r>
            <a:r>
              <a:rPr lang="zh-CN" altLang="en-US" u="none" dirty="0"/>
              <a:t> </a:t>
            </a:r>
            <a:r>
              <a:rPr lang="en-US" u="none" dirty="0"/>
              <a:t>question</a:t>
            </a:r>
            <a:r>
              <a:rPr lang="en-US" altLang="zh-CN" u="none" dirty="0"/>
              <a:t>)</a:t>
            </a:r>
            <a:r>
              <a:rPr lang="zh-CN" altLang="en-US" u="none" dirty="0"/>
              <a:t> </a:t>
            </a:r>
            <a:r>
              <a:rPr u="none" dirty="0"/>
              <a:t>The management IP address of a storage device is 192.168.5.12. Engineer A needs to enter (   ) in the address box of the browser to log in to the storage device.</a:t>
            </a:r>
          </a:p>
          <a:p>
            <a:pPr lvl="1">
              <a:lnSpc>
                <a:spcPct val="100000"/>
              </a:lnSpc>
            </a:pPr>
            <a:r>
              <a:rPr u="none" dirty="0">
                <a:cs typeface="Huawei Sans" panose="020C0503030203020204" pitchFamily="34" charset="0"/>
              </a:rPr>
              <a:t>192.168.5.12</a:t>
            </a:r>
          </a:p>
          <a:p>
            <a:pPr lvl="1">
              <a:lnSpc>
                <a:spcPct val="100000"/>
              </a:lnSpc>
            </a:pPr>
            <a:r>
              <a:rPr u="none" dirty="0">
                <a:cs typeface="Huawei Sans" panose="020C0503030203020204" pitchFamily="34" charset="0"/>
              </a:rPr>
              <a:t>http://192.168.5.12</a:t>
            </a:r>
          </a:p>
          <a:p>
            <a:pPr lvl="1">
              <a:lnSpc>
                <a:spcPct val="100000"/>
              </a:lnSpc>
            </a:pPr>
            <a:r>
              <a:rPr u="none" dirty="0">
                <a:cs typeface="Huawei Sans" panose="020C0503030203020204" pitchFamily="34" charset="0"/>
              </a:rPr>
              <a:t>https://192.168.5.12</a:t>
            </a:r>
          </a:p>
          <a:p>
            <a:pPr lvl="1">
              <a:lnSpc>
                <a:spcPct val="100000"/>
              </a:lnSpc>
            </a:pPr>
            <a:r>
              <a:rPr u="none" dirty="0">
                <a:cs typeface="Huawei Sans" panose="020C0503030203020204" pitchFamily="34" charset="0"/>
              </a:rPr>
              <a:t>https://192.168.5.12:8088 </a:t>
            </a:r>
          </a:p>
          <a:p>
            <a:pPr>
              <a:lnSpc>
                <a:spcPct val="100000"/>
              </a:lnSpc>
            </a:pPr>
            <a:r>
              <a:rPr u="none" dirty="0"/>
              <a:t>(True or </a:t>
            </a:r>
            <a:r>
              <a:rPr lang="en-US" u="none" dirty="0"/>
              <a:t>false</a:t>
            </a:r>
            <a:r>
              <a:rPr lang="en-US" altLang="zh-CN" u="none" dirty="0"/>
              <a:t>)</a:t>
            </a:r>
            <a:r>
              <a:rPr lang="zh-CN" altLang="en-US" u="none" dirty="0"/>
              <a:t> </a:t>
            </a:r>
            <a:r>
              <a:rPr u="none" dirty="0" err="1"/>
              <a:t>DeviceManager</a:t>
            </a:r>
            <a:r>
              <a:rPr u="none" dirty="0"/>
              <a:t> can monitor the performance of controllers, front-end ports, and back-end ports. (   )</a:t>
            </a:r>
          </a:p>
          <a:p>
            <a:pPr>
              <a:lnSpc>
                <a:spcPct val="100000"/>
              </a:lnSpc>
            </a:pPr>
            <a:endParaRPr lang="zh-CN" altLang="en-US" dirty="0">
              <a:ea typeface="+mn-ea"/>
              <a:sym typeface="+mn-lt"/>
            </a:endParaRPr>
          </a:p>
        </p:txBody>
      </p:sp>
    </p:spTree>
    <p:extLst>
      <p:ext uri="{BB962C8B-B14F-4D97-AF65-F5344CB8AC3E}">
        <p14:creationId xmlns:p14="http://schemas.microsoft.com/office/powerpoint/2010/main" val="141414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b="1" dirty="0"/>
              <a:t>Storage Management Overview</a:t>
            </a:r>
            <a:endParaRPr lang="en-US" altLang="zh-CN" b="1" dirty="0">
              <a:latin typeface="Arial"/>
              <a:ea typeface="+mn-ea"/>
              <a:cs typeface="+mn-ea"/>
              <a:sym typeface="+mn-lt"/>
            </a:endParaRPr>
          </a:p>
          <a:p>
            <a:r>
              <a:rPr u="none" dirty="0">
                <a:solidFill>
                  <a:schemeClr val="bg1">
                    <a:lumMod val="50000"/>
                  </a:schemeClr>
                </a:solidFill>
              </a:rPr>
              <a:t>Storage Management Tools</a:t>
            </a:r>
            <a:endParaRPr lang="en-US" altLang="zh-CN" dirty="0">
              <a:solidFill>
                <a:schemeClr val="bg1">
                  <a:lumMod val="50000"/>
                </a:schemeClr>
              </a:solidFill>
              <a:latin typeface="Arial"/>
              <a:ea typeface="+mn-ea"/>
              <a:cs typeface="+mn-ea"/>
              <a:sym typeface="+mn-lt"/>
            </a:endParaRPr>
          </a:p>
          <a:p>
            <a:r>
              <a:rPr u="none" dirty="0">
                <a:solidFill>
                  <a:schemeClr val="bg1">
                    <a:lumMod val="50000"/>
                  </a:schemeClr>
                </a:solidFill>
              </a:rPr>
              <a:t>Basic Management Operations</a:t>
            </a:r>
          </a:p>
          <a:p>
            <a:pPr lvl="1"/>
            <a:endParaRPr lang="en-US" altLang="zh-CN" b="1" dirty="0">
              <a:latin typeface="Arial"/>
              <a:ea typeface="+mn-ea"/>
              <a:cs typeface="+mn-ea"/>
              <a:sym typeface="+mn-lt"/>
            </a:endParaRPr>
          </a:p>
          <a:p>
            <a:endParaRPr lang="zh-CN" altLang="en-US" dirty="0">
              <a:latin typeface="Arial"/>
              <a:ea typeface="+mn-ea"/>
              <a:cs typeface="+mn-ea"/>
              <a:sym typeface="+mn-lt"/>
            </a:endParaRPr>
          </a:p>
        </p:txBody>
      </p:sp>
    </p:spTree>
    <p:extLst>
      <p:ext uri="{BB962C8B-B14F-4D97-AF65-F5344CB8AC3E}">
        <p14:creationId xmlns:p14="http://schemas.microsoft.com/office/powerpoint/2010/main" val="12352234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内容占位符 2"/>
          <p:cNvGraphicFramePr>
            <a:graphicFrameLocks noGrp="1"/>
          </p:cNvGraphicFramePr>
          <p:nvPr>
            <p:ph sz="quarter" idx="10"/>
            <p:extLst>
              <p:ext uri="{D42A27DB-BD31-4B8C-83A1-F6EECF244321}">
                <p14:modId xmlns:p14="http://schemas.microsoft.com/office/powerpoint/2010/main" val="1085195582"/>
              </p:ext>
            </p:extLst>
          </p:nvPr>
        </p:nvGraphicFramePr>
        <p:xfrm>
          <a:off x="1019175" y="1844675"/>
          <a:ext cx="10153650" cy="4083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49340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a:lstStyle/>
          <a:p>
            <a:pPr>
              <a:lnSpc>
                <a:spcPct val="100000"/>
              </a:lnSpc>
            </a:pPr>
            <a:r>
              <a:rPr u="none" dirty="0"/>
              <a:t>Huawei official websites:</a:t>
            </a:r>
          </a:p>
          <a:p>
            <a:pPr lvl="1">
              <a:lnSpc>
                <a:spcPct val="100000"/>
              </a:lnSpc>
            </a:pPr>
            <a:r>
              <a:rPr u="none" dirty="0"/>
              <a:t>Enterprise business: https://e.huawei.com/en/</a:t>
            </a:r>
          </a:p>
          <a:p>
            <a:pPr lvl="1">
              <a:lnSpc>
                <a:spcPct val="100000"/>
              </a:lnSpc>
            </a:pPr>
            <a:r>
              <a:rPr u="none" dirty="0"/>
              <a:t>Technical support: https://support.huawei.com/enterprise/en/index.html</a:t>
            </a:r>
          </a:p>
          <a:p>
            <a:pPr lvl="1">
              <a:lnSpc>
                <a:spcPct val="100000"/>
              </a:lnSpc>
            </a:pPr>
            <a:r>
              <a:rPr u="none" dirty="0"/>
              <a:t>Online learning: https://learning.huawei.com/en/</a:t>
            </a:r>
          </a:p>
          <a:p>
            <a:pPr>
              <a:lnSpc>
                <a:spcPct val="100000"/>
              </a:lnSpc>
            </a:pPr>
            <a:r>
              <a:rPr u="none" dirty="0"/>
              <a:t>Popular tools</a:t>
            </a:r>
          </a:p>
          <a:p>
            <a:pPr lvl="1">
              <a:lnSpc>
                <a:spcPct val="100000"/>
              </a:lnSpc>
            </a:pPr>
            <a:r>
              <a:rPr u="none" dirty="0" err="1"/>
              <a:t>HedEx</a:t>
            </a:r>
            <a:r>
              <a:rPr u="none" dirty="0"/>
              <a:t> Lite</a:t>
            </a:r>
          </a:p>
          <a:p>
            <a:pPr lvl="1">
              <a:lnSpc>
                <a:spcPct val="100000"/>
              </a:lnSpc>
            </a:pPr>
            <a:r>
              <a:rPr u="none" dirty="0"/>
              <a:t>Network documentation tool center</a:t>
            </a:r>
          </a:p>
          <a:p>
            <a:pPr lvl="1">
              <a:lnSpc>
                <a:spcPct val="100000"/>
              </a:lnSpc>
            </a:pPr>
            <a:r>
              <a:rPr u="none" dirty="0"/>
              <a:t>Information query assistant</a:t>
            </a:r>
          </a:p>
          <a:p>
            <a:pPr>
              <a:lnSpc>
                <a:spcPct val="100000"/>
              </a:lnSpc>
            </a:pPr>
            <a:endParaRPr lang="zh-CN" altLang="en-US" dirty="0">
              <a:latin typeface="Arial"/>
              <a:ea typeface="+mn-ea"/>
              <a:cs typeface="+mn-ea"/>
              <a:sym typeface="+mn-lt"/>
            </a:endParaRPr>
          </a:p>
        </p:txBody>
      </p:sp>
    </p:spTree>
    <p:extLst>
      <p:ext uri="{BB962C8B-B14F-4D97-AF65-F5344CB8AC3E}">
        <p14:creationId xmlns:p14="http://schemas.microsoft.com/office/powerpoint/2010/main" val="41019900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45B47C-10DA-458F-92BB-30B4289A85C5}"/>
              </a:ext>
            </a:extLst>
          </p:cNvPr>
          <p:cNvSpPr>
            <a:spLocks noGrp="1"/>
          </p:cNvSpPr>
          <p:nvPr>
            <p:ph type="title"/>
          </p:nvPr>
        </p:nvSpPr>
        <p:spPr/>
        <p:txBody>
          <a:bodyPr/>
          <a:lstStyle/>
          <a:p>
            <a:r>
              <a:rPr u="none" dirty="0">
                <a:latin typeface="+mj-ea"/>
                <a:ea typeface="+mj-ea"/>
              </a:rPr>
              <a:t>Acronyms and Abbreviations</a:t>
            </a:r>
          </a:p>
        </p:txBody>
      </p:sp>
      <p:sp>
        <p:nvSpPr>
          <p:cNvPr id="3" name="文本占位符 2">
            <a:extLst>
              <a:ext uri="{FF2B5EF4-FFF2-40B4-BE49-F238E27FC236}">
                <a16:creationId xmlns:a16="http://schemas.microsoft.com/office/drawing/2014/main" id="{5DBCF936-0D3B-4DF7-895F-EEA68FE07E0F}"/>
              </a:ext>
            </a:extLst>
          </p:cNvPr>
          <p:cNvSpPr>
            <a:spLocks noGrp="1"/>
          </p:cNvSpPr>
          <p:nvPr>
            <p:ph type="body" sz="quarter" idx="4294967295"/>
          </p:nvPr>
        </p:nvSpPr>
        <p:spPr>
          <a:xfrm>
            <a:off x="1533289" y="1381251"/>
            <a:ext cx="9138121" cy="3584054"/>
          </a:xfrm>
        </p:spPr>
        <p:txBody>
          <a:bodyPr/>
          <a:lstStyle/>
          <a:p>
            <a:pPr marL="0" indent="0">
              <a:spcBef>
                <a:spcPts val="0"/>
              </a:spcBef>
              <a:buNone/>
            </a:pPr>
            <a:r>
              <a:rPr sz="1600" u="none" dirty="0">
                <a:cs typeface="Huawei Sans" panose="020C0503030203020204" pitchFamily="34" charset="0"/>
              </a:rPr>
              <a:t>LUN: Logical Unit Number. It is used to identify a logical unit, which is a device addressed by SCSI.</a:t>
            </a:r>
            <a:endParaRPr lang="en-US" altLang="zh-CN" sz="1600" u="none" dirty="0">
              <a:cs typeface="Huawei Sans" panose="020C0503030203020204" pitchFamily="34" charset="0"/>
            </a:endParaRPr>
          </a:p>
          <a:p>
            <a:pPr marL="0" indent="0">
              <a:spcBef>
                <a:spcPts val="0"/>
              </a:spcBef>
              <a:buNone/>
            </a:pPr>
            <a:endParaRPr lang="en-US" altLang="zh-CN" sz="1600" dirty="0">
              <a:cs typeface="Huawei Sans" panose="020C0503030203020204" pitchFamily="34" charset="0"/>
              <a:sym typeface="Huawei Sans" panose="020C0503030203020204" pitchFamily="34" charset="0"/>
            </a:endParaRPr>
          </a:p>
          <a:p>
            <a:pPr marL="0" indent="0">
              <a:spcBef>
                <a:spcPts val="0"/>
              </a:spcBef>
              <a:buNone/>
            </a:pPr>
            <a:r>
              <a:rPr sz="1600" u="none" dirty="0">
                <a:cs typeface="Huawei Sans" panose="020C0503030203020204" pitchFamily="34" charset="0"/>
              </a:rPr>
              <a:t>SAN: Storage Area Network</a:t>
            </a:r>
            <a:endParaRPr lang="en-US" altLang="zh-CN" sz="1600" u="none" dirty="0">
              <a:cs typeface="Huawei Sans" panose="020C0503030203020204" pitchFamily="34" charset="0"/>
            </a:endParaRPr>
          </a:p>
          <a:p>
            <a:pPr marL="0" indent="0">
              <a:spcBef>
                <a:spcPts val="0"/>
              </a:spcBef>
              <a:buNone/>
            </a:pPr>
            <a:endParaRPr lang="en-US" altLang="zh-CN" sz="1600" dirty="0">
              <a:cs typeface="Huawei Sans" panose="020C0503030203020204" pitchFamily="34" charset="0"/>
              <a:sym typeface="Huawei Sans" panose="020C0503030203020204" pitchFamily="34" charset="0"/>
            </a:endParaRPr>
          </a:p>
          <a:p>
            <a:pPr marL="0" indent="0">
              <a:spcBef>
                <a:spcPts val="0"/>
              </a:spcBef>
              <a:buNone/>
            </a:pPr>
            <a:r>
              <a:rPr sz="1600" u="none" dirty="0">
                <a:cs typeface="Huawei Sans" panose="020C0503030203020204" pitchFamily="34" charset="0"/>
              </a:rPr>
              <a:t>VLAN: Virtual Local Area Network. It is a group of hosts with a common set of requirements that communicate as if they were attached to the same broadcast domain, regardless of their physical location. VLAN membership can be configured through software instead of physically relocating devices or connections.</a:t>
            </a:r>
            <a:endParaRPr lang="en-US" altLang="zh-CN" sz="1600" u="none" dirty="0">
              <a:cs typeface="Huawei Sans" panose="020C0503030203020204" pitchFamily="34" charset="0"/>
            </a:endParaRPr>
          </a:p>
          <a:p>
            <a:pPr marL="0" indent="0">
              <a:spcBef>
                <a:spcPts val="0"/>
              </a:spcBef>
              <a:buNone/>
            </a:pPr>
            <a:endParaRPr sz="1600" u="none" dirty="0">
              <a:cs typeface="Huawei Sans" panose="020C0503030203020204" pitchFamily="34" charset="0"/>
            </a:endParaRPr>
          </a:p>
          <a:p>
            <a:pPr marL="0" indent="0">
              <a:spcBef>
                <a:spcPts val="0"/>
              </a:spcBef>
              <a:buNone/>
            </a:pPr>
            <a:r>
              <a:rPr sz="1600" u="none" dirty="0">
                <a:cs typeface="Huawei Sans" panose="020C0503030203020204" pitchFamily="34" charset="0"/>
              </a:rPr>
              <a:t>NTP: Network Time Protocol. It is an application layer protocol used to synchronize the time between the distributed time server and the client.</a:t>
            </a:r>
            <a:endParaRPr lang="en-US" altLang="zh-CN" sz="1600" dirty="0">
              <a:cs typeface="Huawei Sans" panose="020C0503030203020204" pitchFamily="34" charset="0"/>
              <a:sym typeface="Huawei Sans" panose="020C0503030203020204" pitchFamily="34" charset="0"/>
            </a:endParaRPr>
          </a:p>
        </p:txBody>
      </p:sp>
    </p:spTree>
    <p:extLst>
      <p:ext uri="{BB962C8B-B14F-4D97-AF65-F5344CB8AC3E}">
        <p14:creationId xmlns:p14="http://schemas.microsoft.com/office/powerpoint/2010/main" val="22168370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7619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u="none" dirty="0">
                <a:latin typeface="+mj-ea"/>
                <a:ea typeface="+mj-ea"/>
                <a:cs typeface="Huawei Sans" panose="020C0503030203020204" pitchFamily="34" charset="0"/>
              </a:rPr>
              <a:t>Storage Management Definition</a:t>
            </a:r>
          </a:p>
        </p:txBody>
      </p:sp>
      <p:sp>
        <p:nvSpPr>
          <p:cNvPr id="4" name="文本占位符 3"/>
          <p:cNvSpPr>
            <a:spLocks noGrp="1"/>
          </p:cNvSpPr>
          <p:nvPr>
            <p:ph type="body" sz="quarter" idx="10"/>
          </p:nvPr>
        </p:nvSpPr>
        <p:spPr/>
        <p:txBody>
          <a:bodyPr/>
          <a:lstStyle/>
          <a:p>
            <a:r>
              <a:rPr u="none" dirty="0"/>
              <a:t>Storage management allows users to use management tools to query, set, manage, and maintain storage systems.</a:t>
            </a:r>
          </a:p>
          <a:p>
            <a:endParaRPr lang="zh-CN" altLang="en-US" dirty="0">
              <a:latin typeface="Arial"/>
              <a:ea typeface="+mn-ea"/>
              <a:cs typeface="+mn-ea"/>
              <a:sym typeface="+mn-lt"/>
            </a:endParaRPr>
          </a:p>
        </p:txBody>
      </p:sp>
      <p:grpSp>
        <p:nvGrpSpPr>
          <p:cNvPr id="5" name="组合 4"/>
          <p:cNvGrpSpPr/>
          <p:nvPr/>
        </p:nvGrpSpPr>
        <p:grpSpPr>
          <a:xfrm>
            <a:off x="2695753" y="2102375"/>
            <a:ext cx="7262162" cy="3825181"/>
            <a:chOff x="2723103" y="2236542"/>
            <a:chExt cx="6964938" cy="3825181"/>
          </a:xfrm>
        </p:grpSpPr>
        <p:sp>
          <p:nvSpPr>
            <p:cNvPr id="6" name="圆角矩形 5"/>
            <p:cNvSpPr/>
            <p:nvPr/>
          </p:nvSpPr>
          <p:spPr>
            <a:xfrm>
              <a:off x="5345724" y="2236542"/>
              <a:ext cx="4342317" cy="552659"/>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u="none" dirty="0">
                  <a:solidFill>
                    <a:schemeClr val="tx1"/>
                  </a:solidFill>
                  <a:latin typeface="Huawei Sans" panose="020C0503030203020204" pitchFamily="34" charset="0"/>
                  <a:cs typeface="Huawei Sans" panose="020C0503030203020204" pitchFamily="34" charset="0"/>
                </a:rPr>
                <a:t>Storage resource allocation</a:t>
              </a:r>
            </a:p>
          </p:txBody>
        </p:sp>
        <p:sp>
          <p:nvSpPr>
            <p:cNvPr id="7" name="圆角矩形 6"/>
            <p:cNvSpPr/>
            <p:nvPr/>
          </p:nvSpPr>
          <p:spPr>
            <a:xfrm>
              <a:off x="5345726" y="4859411"/>
              <a:ext cx="4342314" cy="552659"/>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u="none" dirty="0">
                  <a:solidFill>
                    <a:schemeClr val="tx1"/>
                  </a:solidFill>
                  <a:latin typeface="Huawei Sans" panose="020C0503030203020204" pitchFamily="34" charset="0"/>
                  <a:cs typeface="Huawei Sans" panose="020C0503030203020204" pitchFamily="34" charset="0"/>
                </a:rPr>
                <a:t>Alarm management</a:t>
              </a:r>
            </a:p>
          </p:txBody>
        </p:sp>
        <p:sp>
          <p:nvSpPr>
            <p:cNvPr id="8" name="圆角矩形 7"/>
            <p:cNvSpPr/>
            <p:nvPr/>
          </p:nvSpPr>
          <p:spPr>
            <a:xfrm>
              <a:off x="5345725" y="4214321"/>
              <a:ext cx="4342316" cy="552659"/>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u="none" dirty="0">
                  <a:solidFill>
                    <a:schemeClr val="tx1"/>
                  </a:solidFill>
                  <a:latin typeface="Huawei Sans" panose="020C0503030203020204" pitchFamily="34" charset="0"/>
                  <a:cs typeface="Huawei Sans" panose="020C0503030203020204" pitchFamily="34" charset="0"/>
                </a:rPr>
                <a:t>Device performance monitoring</a:t>
              </a:r>
            </a:p>
          </p:txBody>
        </p:sp>
        <p:sp>
          <p:nvSpPr>
            <p:cNvPr id="9" name="圆角矩形 8"/>
            <p:cNvSpPr/>
            <p:nvPr/>
          </p:nvSpPr>
          <p:spPr>
            <a:xfrm>
              <a:off x="5345726" y="2902887"/>
              <a:ext cx="4342315" cy="552659"/>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u="none" dirty="0">
                  <a:solidFill>
                    <a:schemeClr val="tx1"/>
                  </a:solidFill>
                  <a:latin typeface="Huawei Sans" panose="020C0503030203020204" pitchFamily="34" charset="0"/>
                  <a:cs typeface="Huawei Sans" panose="020C0503030203020204" pitchFamily="34" charset="0"/>
                </a:rPr>
                <a:t>User management</a:t>
              </a:r>
            </a:p>
          </p:txBody>
        </p:sp>
        <p:sp>
          <p:nvSpPr>
            <p:cNvPr id="10" name="圆角矩形 9"/>
            <p:cNvSpPr/>
            <p:nvPr/>
          </p:nvSpPr>
          <p:spPr>
            <a:xfrm>
              <a:off x="5345725" y="3569232"/>
              <a:ext cx="4342316" cy="552659"/>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u="none" dirty="0">
                  <a:solidFill>
                    <a:schemeClr val="tx1"/>
                  </a:solidFill>
                  <a:latin typeface="Huawei Sans" panose="020C0503030203020204" pitchFamily="34" charset="0"/>
                  <a:cs typeface="Huawei Sans" panose="020C0503030203020204" pitchFamily="34" charset="0"/>
                </a:rPr>
                <a:t>Data protection feature management</a:t>
              </a:r>
            </a:p>
          </p:txBody>
        </p:sp>
        <p:sp>
          <p:nvSpPr>
            <p:cNvPr id="11" name="圆角矩形 10"/>
            <p:cNvSpPr/>
            <p:nvPr/>
          </p:nvSpPr>
          <p:spPr>
            <a:xfrm>
              <a:off x="5345727" y="5509064"/>
              <a:ext cx="4342313" cy="552659"/>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u="none">
                  <a:solidFill>
                    <a:schemeClr val="tx1"/>
                  </a:solidFill>
                  <a:latin typeface="Huawei Sans" panose="020C0503030203020204" pitchFamily="34" charset="0"/>
                  <a:cs typeface="Huawei Sans" panose="020C0503030203020204" pitchFamily="34" charset="0"/>
                </a:rPr>
                <a:t>......</a:t>
              </a:r>
              <a:endParaRPr lang="zh-CN" altLang="en-US" dirty="0">
                <a:solidFill>
                  <a:schemeClr val="tx1"/>
                </a:solidFill>
                <a:latin typeface="Huawei Sans" panose="020C0503030203020204" pitchFamily="34" charset="0"/>
                <a:cs typeface="Huawei Sans" panose="020C0503030203020204" pitchFamily="34" charset="0"/>
                <a:sym typeface="+mn-lt"/>
              </a:endParaRPr>
            </a:p>
          </p:txBody>
        </p:sp>
        <p:sp>
          <p:nvSpPr>
            <p:cNvPr id="12" name="圆角矩形 11"/>
            <p:cNvSpPr/>
            <p:nvPr/>
          </p:nvSpPr>
          <p:spPr>
            <a:xfrm>
              <a:off x="2723103" y="2789201"/>
              <a:ext cx="743578" cy="225507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u="none" dirty="0">
                  <a:solidFill>
                    <a:srgbClr val="3D3F43"/>
                  </a:solidFill>
                  <a:latin typeface="Huawei Sans" panose="020C0503030203020204" pitchFamily="34" charset="0"/>
                  <a:cs typeface="Huawei Sans" panose="020C0503030203020204" pitchFamily="34" charset="0"/>
                </a:rPr>
                <a:t>Management content</a:t>
              </a:r>
              <a:endParaRPr lang="zh-CN" altLang="en-US" dirty="0">
                <a:latin typeface="Huawei Sans" panose="020C0503030203020204" pitchFamily="34" charset="0"/>
                <a:cs typeface="Huawei Sans" panose="020C0503030203020204" pitchFamily="34" charset="0"/>
                <a:sym typeface="+mn-lt"/>
              </a:endParaRPr>
            </a:p>
          </p:txBody>
        </p:sp>
        <p:cxnSp>
          <p:nvCxnSpPr>
            <p:cNvPr id="13" name="直接箭头连接符 12"/>
            <p:cNvCxnSpPr>
              <a:stCxn id="12" idx="3"/>
            </p:cNvCxnSpPr>
            <p:nvPr/>
          </p:nvCxnSpPr>
          <p:spPr>
            <a:xfrm flipV="1">
              <a:off x="3466681" y="2537092"/>
              <a:ext cx="1879044" cy="13796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cxnSpLocks/>
              <a:stCxn id="12" idx="3"/>
              <a:endCxn id="9" idx="1"/>
            </p:cNvCxnSpPr>
            <p:nvPr/>
          </p:nvCxnSpPr>
          <p:spPr>
            <a:xfrm flipV="1">
              <a:off x="3466681" y="3179217"/>
              <a:ext cx="1879045" cy="737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cxnSpLocks/>
              <a:stCxn id="12" idx="3"/>
              <a:endCxn id="10" idx="1"/>
            </p:cNvCxnSpPr>
            <p:nvPr/>
          </p:nvCxnSpPr>
          <p:spPr>
            <a:xfrm flipV="1">
              <a:off x="3466681" y="3845562"/>
              <a:ext cx="1879044" cy="711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cxnSpLocks/>
              <a:stCxn id="12" idx="3"/>
              <a:endCxn id="8" idx="1"/>
            </p:cNvCxnSpPr>
            <p:nvPr/>
          </p:nvCxnSpPr>
          <p:spPr>
            <a:xfrm>
              <a:off x="3466681" y="3916737"/>
              <a:ext cx="1879044" cy="5739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cxnSpLocks/>
              <a:stCxn id="12" idx="3"/>
              <a:endCxn id="7" idx="1"/>
            </p:cNvCxnSpPr>
            <p:nvPr/>
          </p:nvCxnSpPr>
          <p:spPr>
            <a:xfrm>
              <a:off x="3466681" y="3916737"/>
              <a:ext cx="1879045" cy="12190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cxnSpLocks/>
              <a:stCxn id="12" idx="3"/>
              <a:endCxn id="11" idx="1"/>
            </p:cNvCxnSpPr>
            <p:nvPr/>
          </p:nvCxnSpPr>
          <p:spPr>
            <a:xfrm>
              <a:off x="3466681" y="3916737"/>
              <a:ext cx="1879046" cy="18686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83049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u="none" dirty="0">
                <a:latin typeface="+mj-ea"/>
                <a:ea typeface="+mj-ea"/>
                <a:cs typeface="Huawei Sans" panose="020C0503030203020204" pitchFamily="34" charset="0"/>
              </a:rPr>
              <a:t>Common Storage System Access Mode</a:t>
            </a:r>
          </a:p>
        </p:txBody>
      </p:sp>
      <p:grpSp>
        <p:nvGrpSpPr>
          <p:cNvPr id="5" name="组合 4"/>
          <p:cNvGrpSpPr/>
          <p:nvPr/>
        </p:nvGrpSpPr>
        <p:grpSpPr>
          <a:xfrm>
            <a:off x="1417764" y="1519386"/>
            <a:ext cx="9181543" cy="4373587"/>
            <a:chOff x="1550983" y="1700361"/>
            <a:chExt cx="9181543" cy="4373587"/>
          </a:xfrm>
        </p:grpSpPr>
        <p:pic>
          <p:nvPicPr>
            <p:cNvPr id="6" name="Picture 6" descr="3D manikins (4)"/>
            <p:cNvPicPr>
              <a:picLocks noChangeAspect="1" noChangeArrowheads="1"/>
            </p:cNvPicPr>
            <p:nvPr/>
          </p:nvPicPr>
          <p:blipFill>
            <a:blip r:embed="rId3" cstate="print"/>
            <a:srcRect/>
            <a:stretch>
              <a:fillRect/>
            </a:stretch>
          </p:blipFill>
          <p:spPr bwMode="auto">
            <a:xfrm>
              <a:off x="9064941" y="4096419"/>
              <a:ext cx="1667585" cy="1977529"/>
            </a:xfrm>
            <a:prstGeom prst="rect">
              <a:avLst/>
            </a:prstGeom>
            <a:noFill/>
            <a:ln w="9525">
              <a:noFill/>
              <a:miter lim="800000"/>
              <a:headEnd/>
              <a:tailEnd/>
            </a:ln>
          </p:spPr>
        </p:pic>
        <p:pic>
          <p:nvPicPr>
            <p:cNvPr id="7" name="Picture 21" descr="2972515_093729084_2"/>
            <p:cNvPicPr>
              <a:picLocks noChangeAspect="1" noChangeArrowheads="1"/>
            </p:cNvPicPr>
            <p:nvPr/>
          </p:nvPicPr>
          <p:blipFill>
            <a:blip r:embed="rId4" cstate="print"/>
            <a:srcRect/>
            <a:stretch>
              <a:fillRect/>
            </a:stretch>
          </p:blipFill>
          <p:spPr bwMode="auto">
            <a:xfrm>
              <a:off x="1550983" y="1700361"/>
              <a:ext cx="1581168" cy="2119180"/>
            </a:xfrm>
            <a:prstGeom prst="rect">
              <a:avLst/>
            </a:prstGeom>
            <a:noFill/>
            <a:ln w="9525">
              <a:noFill/>
              <a:miter lim="800000"/>
              <a:headEnd/>
              <a:tailEnd/>
            </a:ln>
          </p:spPr>
        </p:pic>
        <p:sp>
          <p:nvSpPr>
            <p:cNvPr id="8" name="圆角矩形标注 7"/>
            <p:cNvSpPr/>
            <p:nvPr/>
          </p:nvSpPr>
          <p:spPr bwMode="auto">
            <a:xfrm>
              <a:off x="3132151" y="2111814"/>
              <a:ext cx="3834426" cy="661635"/>
            </a:xfrm>
            <a:prstGeom prst="wedgeRoundRectCallout">
              <a:avLst>
                <a:gd name="adj1" fmla="val -57854"/>
                <a:gd name="adj2" fmla="val -3869"/>
                <a:gd name="adj3" fmla="val 1666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t">
                <a:spcBef>
                  <a:spcPct val="0"/>
                </a:spcBef>
                <a:spcAft>
                  <a:spcPct val="0"/>
                </a:spcAft>
              </a:pPr>
              <a:r>
                <a:rPr u="none" dirty="0">
                  <a:latin typeface="Huawei Sans" panose="020C0503030203020204" pitchFamily="34" charset="0"/>
                  <a:cs typeface="Huawei Sans" panose="020C0503030203020204" pitchFamily="34" charset="0"/>
                </a:rPr>
                <a:t>In what ways can I </a:t>
              </a:r>
              <a:r>
                <a:rPr b="1" u="none" dirty="0">
                  <a:latin typeface="Huawei Sans" panose="020C0503030203020204" pitchFamily="34" charset="0"/>
                  <a:cs typeface="Huawei Sans" panose="020C0503030203020204" pitchFamily="34" charset="0"/>
                </a:rPr>
                <a:t>log in to a storage system</a:t>
              </a:r>
              <a:r>
                <a:rPr u="none" dirty="0">
                  <a:latin typeface="Huawei Sans" panose="020C0503030203020204" pitchFamily="34" charset="0"/>
                  <a:cs typeface="Huawei Sans" panose="020C0503030203020204" pitchFamily="34" charset="0"/>
                </a:rPr>
                <a:t>?</a:t>
              </a:r>
            </a:p>
          </p:txBody>
        </p:sp>
        <p:sp>
          <p:nvSpPr>
            <p:cNvPr id="9" name="圆角矩形标注 8"/>
            <p:cNvSpPr/>
            <p:nvPr/>
          </p:nvSpPr>
          <p:spPr bwMode="auto">
            <a:xfrm>
              <a:off x="4079776" y="3716685"/>
              <a:ext cx="4212468" cy="504750"/>
            </a:xfrm>
            <a:prstGeom prst="wedgeRoundRectCallout">
              <a:avLst>
                <a:gd name="adj1" fmla="val 57755"/>
                <a:gd name="adj2" fmla="val 29315"/>
                <a:gd name="adj3" fmla="val 1666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u="none" dirty="0">
                  <a:latin typeface="Huawei Sans" panose="020C0503030203020204" pitchFamily="34" charset="0"/>
                  <a:cs typeface="Huawei Sans" panose="020C0503030203020204" pitchFamily="34" charset="0"/>
                </a:rPr>
                <a:t>Log in to </a:t>
              </a:r>
              <a:r>
                <a:rPr u="none" dirty="0" err="1">
                  <a:latin typeface="Huawei Sans" panose="020C0503030203020204" pitchFamily="34" charset="0"/>
                  <a:cs typeface="Huawei Sans" panose="020C0503030203020204" pitchFamily="34" charset="0"/>
                </a:rPr>
                <a:t>DeviceManager</a:t>
              </a:r>
              <a:r>
                <a:rPr u="none" dirty="0">
                  <a:latin typeface="Huawei Sans" panose="020C0503030203020204" pitchFamily="34" charset="0"/>
                  <a:cs typeface="Huawei Sans" panose="020C0503030203020204" pitchFamily="34" charset="0"/>
                </a:rPr>
                <a:t>.</a:t>
              </a:r>
              <a:endParaRPr lang="en-US" altLang="zh-CN" dirty="0">
                <a:solidFill>
                  <a:prstClr val="black"/>
                </a:solidFill>
                <a:latin typeface="Huawei Sans" panose="020C0503030203020204" pitchFamily="34" charset="0"/>
                <a:cs typeface="Huawei Sans" panose="020C0503030203020204" pitchFamily="34" charset="0"/>
                <a:sym typeface="+mn-lt"/>
              </a:endParaRPr>
            </a:p>
          </p:txBody>
        </p:sp>
        <p:sp>
          <p:nvSpPr>
            <p:cNvPr id="10" name="圆角矩形标注 9"/>
            <p:cNvSpPr/>
            <p:nvPr/>
          </p:nvSpPr>
          <p:spPr bwMode="auto">
            <a:xfrm>
              <a:off x="4079776" y="4575824"/>
              <a:ext cx="3834426" cy="509360"/>
            </a:xfrm>
            <a:prstGeom prst="wedgeRoundRectCallout">
              <a:avLst>
                <a:gd name="adj1" fmla="val 57755"/>
                <a:gd name="adj2" fmla="val 29315"/>
                <a:gd name="adj3" fmla="val 1666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u="none" dirty="0">
                  <a:latin typeface="Huawei Sans" panose="020C0503030203020204" pitchFamily="34" charset="0"/>
                  <a:cs typeface="Huawei Sans" panose="020C0503030203020204" pitchFamily="34" charset="0"/>
                </a:rPr>
                <a:t>Log in to the CLI.</a:t>
              </a:r>
            </a:p>
          </p:txBody>
        </p:sp>
      </p:grpSp>
    </p:spTree>
    <p:extLst>
      <p:ext uri="{BB962C8B-B14F-4D97-AF65-F5344CB8AC3E}">
        <p14:creationId xmlns:p14="http://schemas.microsoft.com/office/powerpoint/2010/main" val="3764872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u="none" dirty="0">
                <a:latin typeface="+mj-ea"/>
                <a:ea typeface="+mj-ea"/>
              </a:rPr>
              <a:t>Introduction to DeviceManager</a:t>
            </a:r>
          </a:p>
        </p:txBody>
      </p:sp>
      <p:sp>
        <p:nvSpPr>
          <p:cNvPr id="4" name="文本占位符 3"/>
          <p:cNvSpPr>
            <a:spLocks noGrp="1"/>
          </p:cNvSpPr>
          <p:nvPr>
            <p:ph type="body" sz="quarter" idx="10"/>
          </p:nvPr>
        </p:nvSpPr>
        <p:spPr/>
        <p:txBody>
          <a:bodyPr/>
          <a:lstStyle/>
          <a:p>
            <a:r>
              <a:rPr sz="1800" u="none" dirty="0" err="1"/>
              <a:t>DeviceManager</a:t>
            </a:r>
            <a:r>
              <a:rPr sz="1800" u="none" dirty="0"/>
              <a:t> is storage management software designed by Huawei for a single storage system. It can help you easily configure, manage, and maintain storage devices.</a:t>
            </a:r>
          </a:p>
          <a:p>
            <a:r>
              <a:rPr sz="1800" u="none" dirty="0"/>
              <a:t>Main software functions include storage resource allocation, user management, data protection feature management, device performance monitoring, and alarm management.</a:t>
            </a:r>
          </a:p>
        </p:txBody>
      </p:sp>
      <p:pic>
        <p:nvPicPr>
          <p:cNvPr id="6" name="Picture 2" descr="C:\Users\dwx889475\AppData\Roaming\eSpace_Desktop\UserData\dwx889475\imagefiles\originalImgfiles\47A5D16E-DE01-4E14-B588-E91A9375F0AF.png">
            <a:extLst>
              <a:ext uri="{FF2B5EF4-FFF2-40B4-BE49-F238E27FC236}">
                <a16:creationId xmlns:a16="http://schemas.microsoft.com/office/drawing/2014/main" id="{E0075181-AC2B-4EB3-B442-0E11EB652D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0057" y="2867833"/>
            <a:ext cx="6713991" cy="3066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132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u="none" dirty="0">
                <a:latin typeface="+mj-ea"/>
                <a:ea typeface="+mj-ea"/>
                <a:cs typeface="Huawei Sans" panose="020C0503030203020204" pitchFamily="34" charset="0"/>
              </a:rPr>
              <a:t>Logging In Using DeviceManager</a:t>
            </a:r>
          </a:p>
        </p:txBody>
      </p:sp>
      <p:sp>
        <p:nvSpPr>
          <p:cNvPr id="8" name="矩形 7"/>
          <p:cNvSpPr/>
          <p:nvPr/>
        </p:nvSpPr>
        <p:spPr>
          <a:xfrm>
            <a:off x="6722844" y="1619391"/>
            <a:ext cx="4571815" cy="1527919"/>
          </a:xfrm>
          <a:prstGeom prst="rect">
            <a:avLst/>
          </a:prstGeom>
        </p:spPr>
        <p:txBody>
          <a:bodyPr wrap="square">
            <a:spAutoFit/>
          </a:bodyPr>
          <a:lstStyle/>
          <a:p>
            <a:pPr>
              <a:lnSpc>
                <a:spcPct val="150000"/>
              </a:lnSpc>
            </a:pPr>
            <a:r>
              <a:rPr sz="1600" u="none" dirty="0">
                <a:latin typeface="Huawei Sans" panose="020C0503030203020204" pitchFamily="34" charset="0"/>
                <a:cs typeface="Huawei Sans" panose="020C0503030203020204" pitchFamily="34" charset="0"/>
              </a:rPr>
              <a:t>You must add port number </a:t>
            </a:r>
            <a:r>
              <a:rPr sz="1600" b="1" u="none" dirty="0">
                <a:latin typeface="Huawei Sans" panose="020C0503030203020204" pitchFamily="34" charset="0"/>
                <a:cs typeface="Huawei Sans" panose="020C0503030203020204" pitchFamily="34" charset="0"/>
              </a:rPr>
              <a:t>8088</a:t>
            </a:r>
            <a:r>
              <a:rPr sz="1600" u="none" dirty="0">
                <a:latin typeface="Huawei Sans" panose="020C0503030203020204" pitchFamily="34" charset="0"/>
                <a:cs typeface="Huawei Sans" panose="020C0503030203020204" pitchFamily="34" charset="0"/>
              </a:rPr>
              <a:t> after the IP address of the management network port. Otherwise, the login fails.</a:t>
            </a:r>
            <a:endParaRPr lang="en-US" altLang="zh-CN" sz="1600" dirty="0">
              <a:latin typeface="Huawei Sans" panose="020C0503030203020204" pitchFamily="34" charset="0"/>
              <a:cs typeface="Huawei Sans" panose="020C0503030203020204" pitchFamily="34" charset="0"/>
              <a:sym typeface="+mn-lt"/>
            </a:endParaRPr>
          </a:p>
          <a:p>
            <a:pPr>
              <a:lnSpc>
                <a:spcPct val="150000"/>
              </a:lnSpc>
            </a:pPr>
            <a:r>
              <a:rPr sz="1600" u="none" dirty="0">
                <a:latin typeface="Huawei Sans" panose="020C0503030203020204" pitchFamily="34" charset="0"/>
                <a:cs typeface="Huawei Sans" panose="020C0503030203020204" pitchFamily="34" charset="0"/>
              </a:rPr>
              <a:t>Format: </a:t>
            </a:r>
            <a:r>
              <a:rPr sz="1600" b="1" u="none" dirty="0">
                <a:latin typeface="Huawei Sans" panose="020C0503030203020204" pitchFamily="34" charset="0"/>
                <a:cs typeface="Huawei Sans" panose="020C0503030203020204" pitchFamily="34" charset="0"/>
              </a:rPr>
              <a:t>https://</a:t>
            </a:r>
            <a:r>
              <a:rPr sz="1600" i="1" u="none" dirty="0">
                <a:latin typeface="Huawei Sans" panose="020C0503030203020204" pitchFamily="34" charset="0"/>
                <a:cs typeface="Huawei Sans" panose="020C0503030203020204" pitchFamily="34" charset="0"/>
              </a:rPr>
              <a:t>xxx.xxx.xxx.xxx</a:t>
            </a:r>
            <a:r>
              <a:rPr sz="1600" b="1" u="none" dirty="0">
                <a:latin typeface="Huawei Sans" panose="020C0503030203020204" pitchFamily="34" charset="0"/>
                <a:cs typeface="Huawei Sans" panose="020C0503030203020204" pitchFamily="34" charset="0"/>
              </a:rPr>
              <a:t>:8088</a:t>
            </a:r>
            <a:endParaRPr lang="zh-CN" altLang="en-US" sz="1600" dirty="0">
              <a:latin typeface="Huawei Sans" panose="020C0503030203020204" pitchFamily="34" charset="0"/>
              <a:cs typeface="Huawei Sans" panose="020C0503030203020204" pitchFamily="34" charset="0"/>
              <a:sym typeface="+mn-lt"/>
            </a:endParaRPr>
          </a:p>
        </p:txBody>
      </p:sp>
      <p:grpSp>
        <p:nvGrpSpPr>
          <p:cNvPr id="20" name="组合 19">
            <a:extLst>
              <a:ext uri="{FF2B5EF4-FFF2-40B4-BE49-F238E27FC236}">
                <a16:creationId xmlns:a16="http://schemas.microsoft.com/office/drawing/2014/main" id="{EC436F22-E3E2-4A06-BE13-BB020872169E}"/>
              </a:ext>
            </a:extLst>
          </p:cNvPr>
          <p:cNvGrpSpPr/>
          <p:nvPr/>
        </p:nvGrpSpPr>
        <p:grpSpPr>
          <a:xfrm>
            <a:off x="638509" y="1422924"/>
            <a:ext cx="5742158" cy="4227927"/>
            <a:chOff x="819148" y="1720109"/>
            <a:chExt cx="5742158" cy="4227927"/>
          </a:xfrm>
        </p:grpSpPr>
        <p:pic>
          <p:nvPicPr>
            <p:cNvPr id="21" name="Picture 2" descr="C:\Users\dwx889475\AppData\Roaming\eSpace_Desktop\UserData\dwx889475\imagefiles\D031DD95-C24B-4B02-8097-090727B29171.png">
              <a:extLst>
                <a:ext uri="{FF2B5EF4-FFF2-40B4-BE49-F238E27FC236}">
                  <a16:creationId xmlns:a16="http://schemas.microsoft.com/office/drawing/2014/main" id="{407F1F44-0CB8-4D40-88A4-D8694A11ED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5412" y="2887954"/>
              <a:ext cx="2406806" cy="3060082"/>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组合 21">
              <a:extLst>
                <a:ext uri="{FF2B5EF4-FFF2-40B4-BE49-F238E27FC236}">
                  <a16:creationId xmlns:a16="http://schemas.microsoft.com/office/drawing/2014/main" id="{640702E7-8A38-4F27-BC6B-E44C382E83A6}"/>
                </a:ext>
              </a:extLst>
            </p:cNvPr>
            <p:cNvGrpSpPr/>
            <p:nvPr/>
          </p:nvGrpSpPr>
          <p:grpSpPr>
            <a:xfrm>
              <a:off x="819148" y="1720109"/>
              <a:ext cx="5742158" cy="3492456"/>
              <a:chOff x="654981" y="1592796"/>
              <a:chExt cx="6580597" cy="3957246"/>
            </a:xfrm>
          </p:grpSpPr>
          <p:sp>
            <p:nvSpPr>
              <p:cNvPr id="23" name="圆角矩形标注 22">
                <a:extLst>
                  <a:ext uri="{FF2B5EF4-FFF2-40B4-BE49-F238E27FC236}">
                    <a16:creationId xmlns:a16="http://schemas.microsoft.com/office/drawing/2014/main" id="{7A39DF25-5CBB-46F8-9438-F367AB01DD94}"/>
                  </a:ext>
                </a:extLst>
              </p:cNvPr>
              <p:cNvSpPr/>
              <p:nvPr/>
            </p:nvSpPr>
            <p:spPr bwMode="auto">
              <a:xfrm>
                <a:off x="676811" y="2298984"/>
                <a:ext cx="1913851" cy="384580"/>
              </a:xfrm>
              <a:prstGeom prst="wedgeRoundRectCallout">
                <a:avLst>
                  <a:gd name="adj1" fmla="val 50331"/>
                  <a:gd name="adj2" fmla="val -107119"/>
                  <a:gd name="adj3" fmla="val 1666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fontAlgn="ctr"/>
                <a:r>
                  <a:rPr lang="en-US" sz="1200" dirty="0">
                    <a:latin typeface="Huawei Sans" panose="020C0503030203020204" pitchFamily="34" charset="0"/>
                    <a:cs typeface="Huawei Sans" panose="020C0503030203020204" pitchFamily="34" charset="0"/>
                  </a:rPr>
                  <a:t>Enter an IP address.</a:t>
                </a:r>
              </a:p>
            </p:txBody>
          </p:sp>
          <p:sp>
            <p:nvSpPr>
              <p:cNvPr id="24" name="圆角矩形标注 23">
                <a:extLst>
                  <a:ext uri="{FF2B5EF4-FFF2-40B4-BE49-F238E27FC236}">
                    <a16:creationId xmlns:a16="http://schemas.microsoft.com/office/drawing/2014/main" id="{780DEC4E-DACB-4340-85A5-F0AB2F054368}"/>
                  </a:ext>
                </a:extLst>
              </p:cNvPr>
              <p:cNvSpPr/>
              <p:nvPr/>
            </p:nvSpPr>
            <p:spPr bwMode="auto">
              <a:xfrm>
                <a:off x="3269232" y="2303558"/>
                <a:ext cx="2392992" cy="380139"/>
              </a:xfrm>
              <a:prstGeom prst="wedgeRoundRectCallout">
                <a:avLst>
                  <a:gd name="adj1" fmla="val -59052"/>
                  <a:gd name="adj2" fmla="val -112821"/>
                  <a:gd name="adj3" fmla="val 1666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r>
                  <a:rPr lang="en-US" sz="1200" dirty="0">
                    <a:latin typeface="Huawei Sans" panose="020C0503030203020204" pitchFamily="34" charset="0"/>
                    <a:cs typeface="Huawei Sans" panose="020C0503030203020204" pitchFamily="34" charset="0"/>
                  </a:rPr>
                  <a:t>Enter port number </a:t>
                </a:r>
                <a:r>
                  <a:rPr lang="en-US" sz="1200" b="1" dirty="0">
                    <a:latin typeface="Huawei Sans" panose="020C0503030203020204" pitchFamily="34" charset="0"/>
                    <a:cs typeface="Huawei Sans" panose="020C0503030203020204" pitchFamily="34" charset="0"/>
                  </a:rPr>
                  <a:t>8088</a:t>
                </a:r>
                <a:r>
                  <a:rPr lang="en-US" sz="1200" dirty="0">
                    <a:latin typeface="Huawei Sans" panose="020C0503030203020204" pitchFamily="34" charset="0"/>
                    <a:cs typeface="Huawei Sans" panose="020C0503030203020204" pitchFamily="34" charset="0"/>
                  </a:rPr>
                  <a:t>.</a:t>
                </a:r>
              </a:p>
            </p:txBody>
          </p:sp>
          <p:pic>
            <p:nvPicPr>
              <p:cNvPr id="25" name="图片 24">
                <a:extLst>
                  <a:ext uri="{FF2B5EF4-FFF2-40B4-BE49-F238E27FC236}">
                    <a16:creationId xmlns:a16="http://schemas.microsoft.com/office/drawing/2014/main" id="{D1C78ED1-B68F-4DB3-95EF-0A0CE930E83F}"/>
                  </a:ext>
                </a:extLst>
              </p:cNvPr>
              <p:cNvPicPr>
                <a:picLocks noChangeAspect="1"/>
              </p:cNvPicPr>
              <p:nvPr/>
            </p:nvPicPr>
            <p:blipFill rotWithShape="1">
              <a:blip r:embed="rId4"/>
              <a:srcRect r="17567" b="17"/>
              <a:stretch/>
            </p:blipFill>
            <p:spPr>
              <a:xfrm>
                <a:off x="951606" y="1592796"/>
                <a:ext cx="5610243" cy="382179"/>
              </a:xfrm>
              <a:prstGeom prst="rect">
                <a:avLst/>
              </a:prstGeom>
            </p:spPr>
          </p:pic>
          <p:sp>
            <p:nvSpPr>
              <p:cNvPr id="26" name="矩形 25">
                <a:extLst>
                  <a:ext uri="{FF2B5EF4-FFF2-40B4-BE49-F238E27FC236}">
                    <a16:creationId xmlns:a16="http://schemas.microsoft.com/office/drawing/2014/main" id="{07C080B9-162B-4782-8359-B51E3EF9EFF7}"/>
                  </a:ext>
                </a:extLst>
              </p:cNvPr>
              <p:cNvSpPr/>
              <p:nvPr/>
            </p:nvSpPr>
            <p:spPr bwMode="auto">
              <a:xfrm>
                <a:off x="1995722" y="1621396"/>
                <a:ext cx="658805" cy="385303"/>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900" b="0" i="0" u="none" strike="noStrike" cap="none" normalizeH="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7" name="矩形 26">
                <a:extLst>
                  <a:ext uri="{FF2B5EF4-FFF2-40B4-BE49-F238E27FC236}">
                    <a16:creationId xmlns:a16="http://schemas.microsoft.com/office/drawing/2014/main" id="{FB6D525A-B976-4A26-8C86-9D2ADB2D15E5}"/>
                  </a:ext>
                </a:extLst>
              </p:cNvPr>
              <p:cNvSpPr/>
              <p:nvPr/>
            </p:nvSpPr>
            <p:spPr bwMode="auto">
              <a:xfrm>
                <a:off x="2668799" y="1621396"/>
                <a:ext cx="539378" cy="385303"/>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900" b="0" i="0" u="none" strike="noStrike" cap="none" normalizeH="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28" name="组合 27">
                <a:extLst>
                  <a:ext uri="{FF2B5EF4-FFF2-40B4-BE49-F238E27FC236}">
                    <a16:creationId xmlns:a16="http://schemas.microsoft.com/office/drawing/2014/main" id="{AF6309CC-807B-47CD-BE19-969CB5315EB4}"/>
                  </a:ext>
                </a:extLst>
              </p:cNvPr>
              <p:cNvGrpSpPr/>
              <p:nvPr/>
            </p:nvGrpSpPr>
            <p:grpSpPr>
              <a:xfrm>
                <a:off x="654981" y="4718869"/>
                <a:ext cx="6580597" cy="831173"/>
                <a:chOff x="2118592" y="4774232"/>
                <a:chExt cx="6723143" cy="855950"/>
              </a:xfrm>
            </p:grpSpPr>
            <p:sp>
              <p:nvSpPr>
                <p:cNvPr id="29" name="流程图: 过程 28">
                  <a:extLst>
                    <a:ext uri="{FF2B5EF4-FFF2-40B4-BE49-F238E27FC236}">
                      <a16:creationId xmlns:a16="http://schemas.microsoft.com/office/drawing/2014/main" id="{8D71B505-FC73-4F23-8A0A-6B2B29162CB6}"/>
                    </a:ext>
                  </a:extLst>
                </p:cNvPr>
                <p:cNvSpPr/>
                <p:nvPr/>
              </p:nvSpPr>
              <p:spPr bwMode="auto">
                <a:xfrm>
                  <a:off x="4700019" y="4774232"/>
                  <a:ext cx="2088232" cy="345759"/>
                </a:xfrm>
                <a:prstGeom prst="flowChartProcess">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900" b="0" i="0" u="none" strike="noStrike" cap="none" normalizeH="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0" name="圆角矩形标注 15">
                  <a:extLst>
                    <a:ext uri="{FF2B5EF4-FFF2-40B4-BE49-F238E27FC236}">
                      <a16:creationId xmlns:a16="http://schemas.microsoft.com/office/drawing/2014/main" id="{66518D02-21F3-442E-AAA0-75358DAE8F8E}"/>
                    </a:ext>
                  </a:extLst>
                </p:cNvPr>
                <p:cNvSpPr/>
                <p:nvPr/>
              </p:nvSpPr>
              <p:spPr bwMode="auto">
                <a:xfrm>
                  <a:off x="2118592" y="4783495"/>
                  <a:ext cx="1977603" cy="396042"/>
                </a:xfrm>
                <a:prstGeom prst="wedgeRoundRectCallout">
                  <a:avLst>
                    <a:gd name="adj1" fmla="val 86635"/>
                    <a:gd name="adj2" fmla="val -14263"/>
                    <a:gd name="adj3" fmla="val 1666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fontAlgn="ctr"/>
                  <a:r>
                    <a:rPr lang="en-US" sz="1200" dirty="0">
                      <a:latin typeface="Huawei Sans" panose="020C0503030203020204" pitchFamily="34" charset="0"/>
                      <a:cs typeface="Huawei Sans" panose="020C0503030203020204" pitchFamily="34" charset="0"/>
                    </a:rPr>
                    <a:t>Enter the user name.</a:t>
                  </a:r>
                </a:p>
              </p:txBody>
            </p:sp>
            <p:sp>
              <p:nvSpPr>
                <p:cNvPr id="31" name="圆角矩形标注 16">
                  <a:extLst>
                    <a:ext uri="{FF2B5EF4-FFF2-40B4-BE49-F238E27FC236}">
                      <a16:creationId xmlns:a16="http://schemas.microsoft.com/office/drawing/2014/main" id="{355C5C43-9DEE-455A-BD92-FE39543B4353}"/>
                    </a:ext>
                  </a:extLst>
                </p:cNvPr>
                <p:cNvSpPr/>
                <p:nvPr/>
              </p:nvSpPr>
              <p:spPr bwMode="auto">
                <a:xfrm>
                  <a:off x="7437579" y="5108689"/>
                  <a:ext cx="1404156" cy="521493"/>
                </a:xfrm>
                <a:prstGeom prst="wedgeRoundRectCallout">
                  <a:avLst>
                    <a:gd name="adj1" fmla="val -91148"/>
                    <a:gd name="adj2" fmla="val -5897"/>
                    <a:gd name="adj3" fmla="val 1666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fontAlgn="ctr"/>
                  <a:r>
                    <a:rPr lang="en-US" sz="1200" dirty="0">
                      <a:latin typeface="Huawei Sans" panose="020C0503030203020204" pitchFamily="34" charset="0"/>
                      <a:cs typeface="Huawei Sans" panose="020C0503030203020204" pitchFamily="34" charset="0"/>
                    </a:rPr>
                    <a:t>Enter the password.</a:t>
                  </a:r>
                </a:p>
              </p:txBody>
            </p:sp>
            <p:sp>
              <p:nvSpPr>
                <p:cNvPr id="32" name="流程图: 过程 31">
                  <a:extLst>
                    <a:ext uri="{FF2B5EF4-FFF2-40B4-BE49-F238E27FC236}">
                      <a16:creationId xmlns:a16="http://schemas.microsoft.com/office/drawing/2014/main" id="{9BE0C446-E8FC-423A-BF84-2125EA376EFE}"/>
                    </a:ext>
                  </a:extLst>
                </p:cNvPr>
                <p:cNvSpPr/>
                <p:nvPr/>
              </p:nvSpPr>
              <p:spPr bwMode="auto">
                <a:xfrm>
                  <a:off x="4700018" y="5196559"/>
                  <a:ext cx="2088232" cy="345759"/>
                </a:xfrm>
                <a:prstGeom prst="flowChartProcess">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900" b="0" i="0" u="none" strike="noStrike" cap="none" normalizeH="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spTree>
    <p:extLst>
      <p:ext uri="{BB962C8B-B14F-4D97-AF65-F5344CB8AC3E}">
        <p14:creationId xmlns:p14="http://schemas.microsoft.com/office/powerpoint/2010/main" val="3695313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ICON" val="#2818;#1479;#2890;#1865;"/>
</p:tagLst>
</file>

<file path=ppt/tags/tag2.xml><?xml version="1.0" encoding="utf-8"?>
<p:tagLst xmlns:a="http://schemas.openxmlformats.org/drawingml/2006/main" xmlns:r="http://schemas.openxmlformats.org/officeDocument/2006/relationships" xmlns:p="http://schemas.openxmlformats.org/presentationml/2006/main">
  <p:tag name="ISLIDE.ICON" val="#1479;"/>
</p:tagLst>
</file>

<file path=ppt/theme/theme1.xml><?xml version="1.0" encoding="utf-8"?>
<a:theme xmlns:a="http://schemas.openxmlformats.org/drawingml/2006/main" name="【】2_标题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Huawei Sans"/>
        <a:ea typeface="Huawei Sans"/>
        <a:cs typeface=""/>
      </a:majorFont>
      <a:minorFont>
        <a:latin typeface="Huawei Sans"/>
        <a:ea typeface="Huawei San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自功能页模板">
  <a:themeElements>
    <a:clrScheme name="自定义 2">
      <a:dk1>
        <a:sysClr val="windowText" lastClr="000000"/>
      </a:dk1>
      <a:lt1>
        <a:sysClr val="window" lastClr="FFFFFF"/>
      </a:lt1>
      <a:dk2>
        <a:srgbClr val="44546A"/>
      </a:dk2>
      <a:lt2>
        <a:srgbClr val="E7E6E6"/>
      </a:lt2>
      <a:accent1>
        <a:srgbClr val="C7000B"/>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内容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Huawei Sans"/>
        <a:ea typeface="Huawei Sans"/>
        <a:cs typeface=""/>
      </a:majorFont>
      <a:minorFont>
        <a:latin typeface="Huawei Sans"/>
        <a:ea typeface="Huawei San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感谢页模板">
  <a:themeElements>
    <a:clrScheme name="2210">
      <a:dk1>
        <a:srgbClr val="1D1D1A"/>
      </a:dk1>
      <a:lt1>
        <a:srgbClr val="1D1D1A"/>
      </a:lt1>
      <a:dk2>
        <a:srgbClr val="FFFFFF"/>
      </a:dk2>
      <a:lt2>
        <a:srgbClr val="FFFFFF"/>
      </a:lt2>
      <a:accent1>
        <a:srgbClr val="C7000A"/>
      </a:accent1>
      <a:accent2>
        <a:srgbClr val="E9002F"/>
      </a:accent2>
      <a:accent3>
        <a:srgbClr val="F4A100"/>
      </a:accent3>
      <a:accent4>
        <a:srgbClr val="FFFF00"/>
      </a:accent4>
      <a:accent5>
        <a:srgbClr val="232323"/>
      </a:accent5>
      <a:accent6>
        <a:srgbClr val="666666"/>
      </a:accent6>
      <a:hlink>
        <a:srgbClr val="919191"/>
      </a:hlink>
      <a:folHlink>
        <a:srgbClr val="C4C4C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002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a:defPPr>
      </a:lstStyle>
    </a:txDef>
  </a:objectDefaults>
  <a:extraClrSchemeLst/>
  <a:extLst>
    <a:ext uri="{05A4C25C-085E-4340-85A3-A5531E510DB2}">
      <thm15:themeFamily xmlns:thm15="http://schemas.microsoft.com/office/thememl/2012/main" name="演示文稿1" id="{5D7106B4-FD24-471A-B326-8B58E27A973B}" vid="{1AA013AF-7C2E-4A39-9796-86760F640C1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C226774B8D87F4D92D9D1F6859ED44E" ma:contentTypeVersion="0" ma:contentTypeDescription="Create a new document." ma:contentTypeScope="" ma:versionID="2405c1ce63a3409bcef189279c704bc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0C0B7D1-9D1B-4D75-900E-434169096BEF}">
  <ds:schemaRefs>
    <ds:schemaRef ds:uri="http://schemas.microsoft.com/sharepoint/v3/contenttype/forms"/>
  </ds:schemaRefs>
</ds:datastoreItem>
</file>

<file path=customXml/itemProps2.xml><?xml version="1.0" encoding="utf-8"?>
<ds:datastoreItem xmlns:ds="http://schemas.openxmlformats.org/officeDocument/2006/customXml" ds:itemID="{73BB0E4A-51FC-4B4D-8B7E-209EA6035D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1A4E927-2E19-40DA-AC21-D3EBC4321306}">
  <ds:schemaRefs>
    <ds:schemaRef ds:uri="http://schemas.microsoft.com/office/2006/documentManagement/types"/>
    <ds:schemaRef ds:uri="http://purl.org/dc/terms/"/>
    <ds:schemaRef ds:uri="http://purl.org/dc/elements/1.1/"/>
    <ds:schemaRef ds:uri="http://purl.org/dc/dcmitype/"/>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6806</TotalTime>
  <Words>5601</Words>
  <Application>Microsoft Office PowerPoint</Application>
  <PresentationFormat>宽屏</PresentationFormat>
  <Paragraphs>658</Paragraphs>
  <Slides>53</Slides>
  <Notes>52</Notes>
  <HiddenSlides>1</HiddenSlides>
  <MMClips>0</MMClips>
  <ScaleCrop>false</ScaleCrop>
  <HeadingPairs>
    <vt:vector size="8" baseType="variant">
      <vt:variant>
        <vt:lpstr>已用的字体</vt:lpstr>
      </vt:variant>
      <vt:variant>
        <vt:i4>7</vt:i4>
      </vt:variant>
      <vt:variant>
        <vt:lpstr>主题</vt:lpstr>
      </vt:variant>
      <vt:variant>
        <vt:i4>4</vt:i4>
      </vt:variant>
      <vt:variant>
        <vt:lpstr>嵌入 OLE 服务器</vt:lpstr>
      </vt:variant>
      <vt:variant>
        <vt:i4>1</vt:i4>
      </vt:variant>
      <vt:variant>
        <vt:lpstr>幻灯片标题</vt:lpstr>
      </vt:variant>
      <vt:variant>
        <vt:i4>53</vt:i4>
      </vt:variant>
    </vt:vector>
  </HeadingPairs>
  <TitlesOfParts>
    <vt:vector size="65" baseType="lpstr">
      <vt:lpstr>方正兰亭黑简体</vt:lpstr>
      <vt:lpstr>宋体</vt:lpstr>
      <vt:lpstr>微软雅黑</vt:lpstr>
      <vt:lpstr>微软雅黑</vt:lpstr>
      <vt:lpstr>Arial</vt:lpstr>
      <vt:lpstr>Huawei Sans</vt:lpstr>
      <vt:lpstr>Wingdings</vt:lpstr>
      <vt:lpstr>【】2_标题页模板</vt:lpstr>
      <vt:lpstr>【】2_自功能页模板</vt:lpstr>
      <vt:lpstr>【】4_内容页模板</vt:lpstr>
      <vt:lpstr>【】5_感谢页模板</vt:lpstr>
      <vt:lpstr>Visio.Drawing.15</vt:lpstr>
      <vt:lpstr>PowerPoint 演示文稿</vt:lpstr>
      <vt:lpstr>Storage System Operation Management</vt:lpstr>
      <vt:lpstr>PowerPoint 演示文稿</vt:lpstr>
      <vt:lpstr>PowerPoint 演示文稿</vt:lpstr>
      <vt:lpstr>PowerPoint 演示文稿</vt:lpstr>
      <vt:lpstr>Storage Management Definition</vt:lpstr>
      <vt:lpstr>Common Storage System Access Mode</vt:lpstr>
      <vt:lpstr>Introduction to DeviceManager</vt:lpstr>
      <vt:lpstr>Logging In Using DeviceManager</vt:lpstr>
      <vt:lpstr>Introduction to the CLI</vt:lpstr>
      <vt:lpstr>Logging In Using the CLI</vt:lpstr>
      <vt:lpstr>Introduction to UltraPath</vt:lpstr>
      <vt:lpstr>PowerPoint 演示文稿</vt:lpstr>
      <vt:lpstr>DeviceManager GUI (1)</vt:lpstr>
      <vt:lpstr>DeviceManager GUI (2)</vt:lpstr>
      <vt:lpstr>Managing the Access Permission of a Storage System</vt:lpstr>
      <vt:lpstr>Storage System User Management</vt:lpstr>
      <vt:lpstr>Roles and Permissions of a User</vt:lpstr>
      <vt:lpstr>Downloading a DeviceManager Demo</vt:lpstr>
      <vt:lpstr>CLI Format Conventions (1)</vt:lpstr>
      <vt:lpstr>CLI Format Conventions (2)</vt:lpstr>
      <vt:lpstr>CLI Command Completion</vt:lpstr>
      <vt:lpstr>Context-Sensitive Help</vt:lpstr>
      <vt:lpstr>CLI Command Filtering</vt:lpstr>
      <vt:lpstr>CLI Column Filtering Command - filterColumn</vt:lpstr>
      <vt:lpstr>CLI Row Filtering Command - filterRow</vt:lpstr>
      <vt:lpstr>Error Prompt Function</vt:lpstr>
      <vt:lpstr>Major Functions of UltraPath</vt:lpstr>
      <vt:lpstr>Positioning of Multipathing Software</vt:lpstr>
      <vt:lpstr>Positioning of Multipathing Software</vt:lpstr>
      <vt:lpstr>Positioning of Multipathing Software</vt:lpstr>
      <vt:lpstr>Active-Active Architecture with Full Load Balancing in OceanStor V6</vt:lpstr>
      <vt:lpstr>PowerPoint 演示文稿</vt:lpstr>
      <vt:lpstr>Basic Management Operations</vt:lpstr>
      <vt:lpstr>Managing Basic Information About a Storage System - Setting the Device Time (1)</vt:lpstr>
      <vt:lpstr>Managing Basic Information About a Storage System - Setting the Device Time (2)</vt:lpstr>
      <vt:lpstr>Managing Device Licenses (1)</vt:lpstr>
      <vt:lpstr>Managing Device Licenses (2)</vt:lpstr>
      <vt:lpstr>Obtaining the Current Version Information of the Device</vt:lpstr>
      <vt:lpstr>Obtaining the Device ESN</vt:lpstr>
      <vt:lpstr>Managing Alarms and Events</vt:lpstr>
      <vt:lpstr>Collecting Storage System Information (1)</vt:lpstr>
      <vt:lpstr>Collecting Storage System Information (2)</vt:lpstr>
      <vt:lpstr>Configuring Basic Storage Services</vt:lpstr>
      <vt:lpstr>Configuring Basic Storage Services Using the CLI</vt:lpstr>
      <vt:lpstr>Basic UltraPath Configuration Guide</vt:lpstr>
      <vt:lpstr>UltraPath Parameter Settings in Typical Application Scenarios</vt:lpstr>
      <vt:lpstr>UltraPath Parameter Settings in Typical Application Scenarios</vt:lpstr>
      <vt:lpstr>PowerPoint 演示文稿</vt:lpstr>
      <vt:lpstr>PowerPoint 演示文稿</vt:lpstr>
      <vt:lpstr>PowerPoint 演示文稿</vt:lpstr>
      <vt:lpstr>Acronyms and Abbreviations</vt:lpstr>
      <vt:lpstr>PowerPoint 演示文稿</vt:lpstr>
    </vt:vector>
  </TitlesOfParts>
  <Company>Huawei Technologies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fanyan (A)</dc:creator>
  <cp:lastModifiedBy>madeliang (A)</cp:lastModifiedBy>
  <cp:revision>292</cp:revision>
  <cp:lastPrinted>2020-07-31T09:33:18Z</cp:lastPrinted>
  <dcterms:created xsi:type="dcterms:W3CDTF">2018-11-29T10:16:29Z</dcterms:created>
  <dcterms:modified xsi:type="dcterms:W3CDTF">2022-10-24T09:33:36Z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(3)cA8fyxLPnLp+FvC7067AUjz2AbO72pU73C4oj1xG+ILczGWMy5fStz3zZSPUUqZKMWvVjuoH
n5XEivOAy0NZOE6GGuonVDckducYCm0nexK5LBV1qlYEg2u2dke8JGU++ucTD91metKS32JM
KjMyewlBHD73R2Yd0oddvbz+GpgK+P2PlYszT/QyqsF60kjhyPvW7PPrgIg6+UGITENWStpM
6W57aKytrqYW1Q4aIV</vt:lpwstr>
  </property>
  <property fmtid="{D5CDD505-2E9C-101B-9397-08002B2CF9AE}" pid="3" name="_2015_ms_pID_7253431">
    <vt:lpwstr>f7z7WyaCr0QGxFLFUWKDaBYsr06b3vKuH3IFnKXgD71hueZtDG3bJr
kVj4PsXX7cXXeeIQOqBr4bpCuM8T6MO2OYvEH01lXIAHUdHUZmyKKAgoeIknnnqSi+m0LNog
zkRdX7c9WfyGvA7EE8hgyPUE/NT3nO1rfNvh2Pz+VLW13ERCP8PV1M2p4PL/YWhZWWipWdZ7
W2WhBRCaAze+RZffoTHmd4NhzKrtmm9+cBdl</vt:lpwstr>
  </property>
  <property fmtid="{D5CDD505-2E9C-101B-9397-08002B2CF9AE}" pid="4" name="_2015_ms_pID_7253432">
    <vt:lpwstr>6K0EyIW/mW60nAgBKCk+rlg=</vt:lpwstr>
  </property>
  <property fmtid="{D5CDD505-2E9C-101B-9397-08002B2CF9AE}" pid="5" name="ContentTypeId">
    <vt:lpwstr>0x010100CC226774B8D87F4D92D9D1F6859ED44E</vt:lpwstr>
  </property>
  <property fmtid="{D5CDD505-2E9C-101B-9397-08002B2CF9AE}" pid="6" name="_readonly">
    <vt:lpwstr/>
  </property>
  <property fmtid="{D5CDD505-2E9C-101B-9397-08002B2CF9AE}" pid="7" name="_change">
    <vt:lpwstr/>
  </property>
  <property fmtid="{D5CDD505-2E9C-101B-9397-08002B2CF9AE}" pid="8" name="_full-control">
    <vt:lpwstr/>
  </property>
  <property fmtid="{D5CDD505-2E9C-101B-9397-08002B2CF9AE}" pid="9" name="sflag">
    <vt:lpwstr>1661496559</vt:lpwstr>
  </property>
</Properties>
</file>