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65"/>
  </p:notesMasterIdLst>
  <p:handoutMasterIdLst>
    <p:handoutMasterId r:id="rId66"/>
  </p:handoutMasterIdLst>
  <p:sldIdLst>
    <p:sldId id="271" r:id="rId8"/>
    <p:sldId id="288" r:id="rId9"/>
    <p:sldId id="289" r:id="rId10"/>
    <p:sldId id="290" r:id="rId11"/>
    <p:sldId id="291" r:id="rId12"/>
    <p:sldId id="292" r:id="rId13"/>
    <p:sldId id="342" r:id="rId14"/>
    <p:sldId id="344" r:id="rId15"/>
    <p:sldId id="294" r:id="rId16"/>
    <p:sldId id="343" r:id="rId17"/>
    <p:sldId id="295" r:id="rId18"/>
    <p:sldId id="296" r:id="rId19"/>
    <p:sldId id="297" r:id="rId20"/>
    <p:sldId id="298" r:id="rId21"/>
    <p:sldId id="299" r:id="rId22"/>
    <p:sldId id="300" r:id="rId23"/>
    <p:sldId id="301" r:id="rId24"/>
    <p:sldId id="302" r:id="rId25"/>
    <p:sldId id="303" r:id="rId26"/>
    <p:sldId id="304" r:id="rId27"/>
    <p:sldId id="305" r:id="rId28"/>
    <p:sldId id="345" r:id="rId29"/>
    <p:sldId id="307" r:id="rId30"/>
    <p:sldId id="308" r:id="rId31"/>
    <p:sldId id="346" r:id="rId32"/>
    <p:sldId id="309" r:id="rId33"/>
    <p:sldId id="310" r:id="rId34"/>
    <p:sldId id="347" r:id="rId35"/>
    <p:sldId id="281" r:id="rId36"/>
    <p:sldId id="348" r:id="rId37"/>
    <p:sldId id="349" r:id="rId38"/>
    <p:sldId id="350" r:id="rId39"/>
    <p:sldId id="337" r:id="rId40"/>
    <p:sldId id="286" r:id="rId41"/>
    <p:sldId id="351" r:id="rId42"/>
    <p:sldId id="352" r:id="rId43"/>
    <p:sldId id="353" r:id="rId44"/>
    <p:sldId id="354" r:id="rId45"/>
    <p:sldId id="369" r:id="rId46"/>
    <p:sldId id="356" r:id="rId47"/>
    <p:sldId id="357" r:id="rId48"/>
    <p:sldId id="358" r:id="rId49"/>
    <p:sldId id="359" r:id="rId50"/>
    <p:sldId id="360" r:id="rId51"/>
    <p:sldId id="361" r:id="rId52"/>
    <p:sldId id="370" r:id="rId53"/>
    <p:sldId id="363" r:id="rId54"/>
    <p:sldId id="364" r:id="rId55"/>
    <p:sldId id="365" r:id="rId56"/>
    <p:sldId id="366" r:id="rId57"/>
    <p:sldId id="367" r:id="rId58"/>
    <p:sldId id="368" r:id="rId59"/>
    <p:sldId id="335" r:id="rId60"/>
    <p:sldId id="336" r:id="rId61"/>
    <p:sldId id="339" r:id="rId62"/>
    <p:sldId id="338" r:id="rId63"/>
    <p:sldId id="285" r:id="rId64"/>
  </p:sldIdLst>
  <p:sldSz cx="12192000" cy="6858000"/>
  <p:notesSz cx="6797675" cy="9926638"/>
  <p:defaultTex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zhilan" initials="w" lastIdx="6" clrIdx="0">
    <p:extLst>
      <p:ext uri="{19B8F6BF-5375-455C-9EA6-DF929625EA0E}">
        <p15:presenceInfo xmlns:p15="http://schemas.microsoft.com/office/powerpoint/2012/main" userId="S-1-5-21-147214757-305610072-1517763936-5051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000B"/>
    <a:srgbClr val="FFFFFF"/>
    <a:srgbClr val="404040"/>
    <a:srgbClr val="151515"/>
    <a:srgbClr val="575756"/>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6229" autoAdjust="0"/>
  </p:normalViewPr>
  <p:slideViewPr>
    <p:cSldViewPr snapToGrid="0" snapToObjects="1">
      <p:cViewPr varScale="1">
        <p:scale>
          <a:sx n="122" d="100"/>
          <a:sy n="122" d="100"/>
        </p:scale>
        <p:origin x="221"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75" d="100"/>
          <a:sy n="75" d="100"/>
        </p:scale>
        <p:origin x="4026" y="114"/>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905D9-40AE-40CA-BEFC-5D05332BC6A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64685989-D284-40A5-804D-F87675310917}">
      <dgm:prSet phldrT="[文本]" custT="1"/>
      <dgm:spPr>
        <a:noFill/>
        <a:ln>
          <a:solidFill>
            <a:schemeClr val="tx1"/>
          </a:solidFill>
        </a:ln>
      </dgm:spPr>
      <dgm:t>
        <a:bodyPr/>
        <a:lstStyle/>
        <a:p>
          <a:r>
            <a:rPr sz="2000" b="0" u="none" dirty="0">
              <a:solidFill>
                <a:schemeClr val="tx1"/>
              </a:solidFill>
            </a:rPr>
            <a:t>Storage data protection technologies and applications</a:t>
          </a:r>
          <a:endParaRPr lang="zh-CN" altLang="en-US" sz="20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B4B2E270-CB61-43B5-A917-25D2D7AA55A5}" type="parTrans" cxnId="{F1F7D601-57A8-4A8F-BD67-292B6B9A55F4}">
      <dgm:prSet/>
      <dgm:spPr/>
      <dgm:t>
        <a:bodyPr/>
        <a:lstStyle/>
        <a:p>
          <a:endParaRPr lang="zh-CN" altLang="en-US" sz="1400"/>
        </a:p>
      </dgm:t>
    </dgm:pt>
    <dgm:pt modelId="{0BD0CDA0-3C09-41E9-A671-C54B9D5759BA}" type="sibTrans" cxnId="{F1F7D601-57A8-4A8F-BD67-292B6B9A55F4}">
      <dgm:prSet/>
      <dgm:spPr/>
      <dgm:t>
        <a:bodyPr/>
        <a:lstStyle/>
        <a:p>
          <a:endParaRPr lang="zh-CN" altLang="en-US" sz="1400"/>
        </a:p>
      </dgm:t>
    </dgm:pt>
    <dgm:pt modelId="{D2828A7E-1D9B-47A7-B40E-36503F3A6EB0}">
      <dgm:prSet phldrT="[文本]" custT="1"/>
      <dgm:spPr>
        <a:noFill/>
        <a:ln>
          <a:solidFill>
            <a:schemeClr val="tx1"/>
          </a:solidFill>
        </a:ln>
      </dgm:spPr>
      <dgm:t>
        <a:bodyPr/>
        <a:lstStyle/>
        <a:p>
          <a:r>
            <a:rPr sz="1800" u="none">
              <a:solidFill>
                <a:schemeClr val="tx1"/>
              </a:solidFill>
            </a:rPr>
            <a:t>HyperSnap</a:t>
          </a:r>
          <a:endParaRPr lang="zh-CN" altLang="en-US"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FFDB2B27-189D-4A05-9D0B-855BC257C7E4}" type="parTrans" cxnId="{AD6B8831-4B3D-40EC-A5EF-1515C952A3CC}">
      <dgm:prSet custT="1"/>
      <dgm:spPr>
        <a:noFill/>
        <a:ln>
          <a:solidFill>
            <a:schemeClr val="tx1"/>
          </a:solidFill>
        </a:ln>
      </dgm:spPr>
      <dgm:t>
        <a:bodyPr/>
        <a:lstStyle/>
        <a:p>
          <a:endParaRPr lang="zh-CN" altLang="en-US" sz="300">
            <a:solidFill>
              <a:schemeClr val="tx1"/>
            </a:solidFill>
          </a:endParaRPr>
        </a:p>
      </dgm:t>
    </dgm:pt>
    <dgm:pt modelId="{9C058CEB-72FB-4BA1-98D1-E1BBA6A0A88B}" type="sibTrans" cxnId="{AD6B8831-4B3D-40EC-A5EF-1515C952A3CC}">
      <dgm:prSet/>
      <dgm:spPr/>
      <dgm:t>
        <a:bodyPr/>
        <a:lstStyle/>
        <a:p>
          <a:endParaRPr lang="zh-CN" altLang="en-US" sz="1400"/>
        </a:p>
      </dgm:t>
    </dgm:pt>
    <dgm:pt modelId="{A93CAA9A-A072-4E96-9CBB-FA418F43B029}">
      <dgm:prSet phldrT="[文本]" custT="1"/>
      <dgm:spPr>
        <a:noFill/>
        <a:ln>
          <a:solidFill>
            <a:schemeClr val="tx1"/>
          </a:solidFill>
        </a:ln>
      </dgm:spPr>
      <dgm:t>
        <a:bodyPr/>
        <a:lstStyle/>
        <a:p>
          <a:r>
            <a:rPr sz="1800" u="none">
              <a:solidFill>
                <a:schemeClr val="tx1"/>
              </a:solidFill>
            </a:rPr>
            <a:t>HyperClone</a:t>
          </a:r>
          <a:endParaRPr lang="en-US" altLang="zh-CN"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CADD7AFD-407D-41E0-AC0B-D5967572D22B}" type="parTrans" cxnId="{505F243A-0EBC-4347-B291-C495B16CB187}">
      <dgm:prSet custT="1"/>
      <dgm:spPr>
        <a:noFill/>
        <a:ln>
          <a:solidFill>
            <a:schemeClr val="tx1"/>
          </a:solidFill>
        </a:ln>
      </dgm:spPr>
      <dgm:t>
        <a:bodyPr/>
        <a:lstStyle/>
        <a:p>
          <a:endParaRPr lang="zh-CN" altLang="en-US" sz="300">
            <a:solidFill>
              <a:schemeClr val="tx1"/>
            </a:solidFill>
          </a:endParaRPr>
        </a:p>
      </dgm:t>
    </dgm:pt>
    <dgm:pt modelId="{EFC97CA8-C037-41F5-8F2B-E5A924C901FF}" type="sibTrans" cxnId="{505F243A-0EBC-4347-B291-C495B16CB187}">
      <dgm:prSet/>
      <dgm:spPr/>
      <dgm:t>
        <a:bodyPr/>
        <a:lstStyle/>
        <a:p>
          <a:endParaRPr lang="zh-CN" altLang="en-US" sz="1400"/>
        </a:p>
      </dgm:t>
    </dgm:pt>
    <dgm:pt modelId="{C3483FA0-D115-4086-96B5-EC436C95583A}">
      <dgm:prSet phldrT="[文本]" custT="1"/>
      <dgm:spPr>
        <a:noFill/>
        <a:ln>
          <a:solidFill>
            <a:schemeClr val="tx1"/>
          </a:solidFill>
        </a:ln>
      </dgm:spPr>
      <dgm:t>
        <a:bodyPr/>
        <a:lstStyle/>
        <a:p>
          <a:r>
            <a:rPr sz="1800" u="none">
              <a:solidFill>
                <a:schemeClr val="tx1"/>
              </a:solidFill>
            </a:rPr>
            <a:t>HyperCDP</a:t>
          </a:r>
        </a:p>
      </dgm:t>
    </dgm:pt>
    <dgm:pt modelId="{3437631B-BD37-4AF1-BCDB-9049012F4B3F}" type="parTrans" cxnId="{5550DAD0-23A1-4482-81AF-0F181BFE7E08}">
      <dgm:prSet custT="1"/>
      <dgm:spPr>
        <a:noFill/>
        <a:ln>
          <a:solidFill>
            <a:schemeClr val="tx1"/>
          </a:solidFill>
        </a:ln>
      </dgm:spPr>
      <dgm:t>
        <a:bodyPr/>
        <a:lstStyle/>
        <a:p>
          <a:endParaRPr lang="zh-CN" altLang="en-US" sz="300">
            <a:solidFill>
              <a:schemeClr val="tx1"/>
            </a:solidFill>
          </a:endParaRPr>
        </a:p>
      </dgm:t>
    </dgm:pt>
    <dgm:pt modelId="{C5D7FA3D-C51D-4C61-B6E1-61D06D21AF00}" type="sibTrans" cxnId="{5550DAD0-23A1-4482-81AF-0F181BFE7E08}">
      <dgm:prSet/>
      <dgm:spPr/>
      <dgm:t>
        <a:bodyPr/>
        <a:lstStyle/>
        <a:p>
          <a:endParaRPr lang="zh-CN" altLang="en-US" sz="1400"/>
        </a:p>
      </dgm:t>
    </dgm:pt>
    <dgm:pt modelId="{E12C1CFE-CAFA-4885-817D-298D7BE92354}">
      <dgm:prSet phldrT="[文本]" custT="1"/>
      <dgm:spPr>
        <a:noFill/>
        <a:ln>
          <a:solidFill>
            <a:schemeClr val="tx1"/>
          </a:solidFill>
        </a:ln>
      </dgm:spPr>
      <dgm:t>
        <a:bodyPr/>
        <a:lstStyle/>
        <a:p>
          <a:r>
            <a:rPr sz="1800" u="none">
              <a:solidFill>
                <a:schemeClr val="tx1"/>
              </a:solidFill>
            </a:rPr>
            <a:t>HyperLock</a:t>
          </a:r>
          <a:endParaRPr lang="en-US" altLang="zh-CN"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312F6995-AC21-4402-A52E-F28E86E9EA91}" type="parTrans" cxnId="{C274BEA8-76B5-464F-9BAB-94341515A8FB}">
      <dgm:prSet/>
      <dgm:spPr>
        <a:noFill/>
        <a:ln>
          <a:solidFill>
            <a:schemeClr val="tx1"/>
          </a:solidFill>
        </a:ln>
      </dgm:spPr>
      <dgm:t>
        <a:bodyPr/>
        <a:lstStyle/>
        <a:p>
          <a:endParaRPr lang="zh-CN" altLang="en-US">
            <a:solidFill>
              <a:schemeClr val="tx1"/>
            </a:solidFill>
          </a:endParaRPr>
        </a:p>
      </dgm:t>
    </dgm:pt>
    <dgm:pt modelId="{165CCD3A-4EAB-45EB-9731-7CD5F2BE7641}" type="sibTrans" cxnId="{C274BEA8-76B5-464F-9BAB-94341515A8FB}">
      <dgm:prSet/>
      <dgm:spPr/>
      <dgm:t>
        <a:bodyPr/>
        <a:lstStyle/>
        <a:p>
          <a:endParaRPr lang="zh-CN" altLang="en-US"/>
        </a:p>
      </dgm:t>
    </dgm:pt>
    <dgm:pt modelId="{F6F9C224-13E1-4566-A58C-19488BDB1662}" type="pres">
      <dgm:prSet presAssocID="{9CF905D9-40AE-40CA-BEFC-5D05332BC6A3}" presName="hierChild1" presStyleCnt="0">
        <dgm:presLayoutVars>
          <dgm:orgChart val="1"/>
          <dgm:chPref val="1"/>
          <dgm:dir/>
          <dgm:animOne val="branch"/>
          <dgm:animLvl val="lvl"/>
          <dgm:resizeHandles/>
        </dgm:presLayoutVars>
      </dgm:prSet>
      <dgm:spPr/>
    </dgm:pt>
    <dgm:pt modelId="{202B3AF6-A2AC-4A38-A425-7D4F5225CE88}" type="pres">
      <dgm:prSet presAssocID="{64685989-D284-40A5-804D-F87675310917}" presName="hierRoot1" presStyleCnt="0">
        <dgm:presLayoutVars>
          <dgm:hierBranch val="init"/>
        </dgm:presLayoutVars>
      </dgm:prSet>
      <dgm:spPr/>
    </dgm:pt>
    <dgm:pt modelId="{74A3DC6F-20BA-417C-BCC8-0D607D0A2538}" type="pres">
      <dgm:prSet presAssocID="{64685989-D284-40A5-804D-F87675310917}" presName="rootComposite1" presStyleCnt="0"/>
      <dgm:spPr/>
    </dgm:pt>
    <dgm:pt modelId="{BC48D57D-7B5A-4B36-B8F6-D7B0104BC14D}" type="pres">
      <dgm:prSet presAssocID="{64685989-D284-40A5-804D-F87675310917}" presName="rootText1" presStyleLbl="node0" presStyleIdx="0" presStyleCnt="1" custScaleX="99325" custScaleY="123673">
        <dgm:presLayoutVars>
          <dgm:chPref val="3"/>
        </dgm:presLayoutVars>
      </dgm:prSet>
      <dgm:spPr/>
    </dgm:pt>
    <dgm:pt modelId="{7B05D844-3177-4DE2-8E1A-36BF6211F021}" type="pres">
      <dgm:prSet presAssocID="{64685989-D284-40A5-804D-F87675310917}" presName="rootConnector1" presStyleLbl="node1" presStyleIdx="0" presStyleCnt="0"/>
      <dgm:spPr/>
    </dgm:pt>
    <dgm:pt modelId="{C3D83618-8A60-45F7-BDED-568172AB653D}" type="pres">
      <dgm:prSet presAssocID="{64685989-D284-40A5-804D-F87675310917}" presName="hierChild2" presStyleCnt="0"/>
      <dgm:spPr/>
    </dgm:pt>
    <dgm:pt modelId="{38C2DA23-BEB1-403D-AD50-2DCDEC1A32AC}" type="pres">
      <dgm:prSet presAssocID="{FFDB2B27-189D-4A05-9D0B-855BC257C7E4}" presName="Name64" presStyleLbl="parChTrans1D2" presStyleIdx="0" presStyleCnt="4" custSzX="395585"/>
      <dgm:spPr/>
    </dgm:pt>
    <dgm:pt modelId="{D4652A91-F7C5-4165-AAD0-0DAD2E8B3E99}" type="pres">
      <dgm:prSet presAssocID="{D2828A7E-1D9B-47A7-B40E-36503F3A6EB0}" presName="hierRoot2" presStyleCnt="0">
        <dgm:presLayoutVars>
          <dgm:hierBranch val="init"/>
        </dgm:presLayoutVars>
      </dgm:prSet>
      <dgm:spPr/>
    </dgm:pt>
    <dgm:pt modelId="{5A8BF25B-29EB-4CF7-87BC-02A1F2FFE7C3}" type="pres">
      <dgm:prSet presAssocID="{D2828A7E-1D9B-47A7-B40E-36503F3A6EB0}" presName="rootComposite" presStyleCnt="0"/>
      <dgm:spPr/>
    </dgm:pt>
    <dgm:pt modelId="{348C7642-B083-4C42-B2DB-E5AE8DABC1A3}" type="pres">
      <dgm:prSet presAssocID="{D2828A7E-1D9B-47A7-B40E-36503F3A6EB0}" presName="rootText" presStyleLbl="node2" presStyleIdx="0" presStyleCnt="4" custScaleX="83989" custScaleY="57234">
        <dgm:presLayoutVars>
          <dgm:chPref val="3"/>
        </dgm:presLayoutVars>
      </dgm:prSet>
      <dgm:spPr/>
    </dgm:pt>
    <dgm:pt modelId="{751299F5-C1AD-4521-AF7B-F8287A8BD7C8}" type="pres">
      <dgm:prSet presAssocID="{D2828A7E-1D9B-47A7-B40E-36503F3A6EB0}" presName="rootConnector" presStyleLbl="node2" presStyleIdx="0" presStyleCnt="4"/>
      <dgm:spPr/>
    </dgm:pt>
    <dgm:pt modelId="{9CA8FB9E-5718-4391-93AF-18BC24307782}" type="pres">
      <dgm:prSet presAssocID="{D2828A7E-1D9B-47A7-B40E-36503F3A6EB0}" presName="hierChild4" presStyleCnt="0"/>
      <dgm:spPr/>
    </dgm:pt>
    <dgm:pt modelId="{53ED7878-6424-4CB7-8412-BA7F476A2768}" type="pres">
      <dgm:prSet presAssocID="{D2828A7E-1D9B-47A7-B40E-36503F3A6EB0}" presName="hierChild5" presStyleCnt="0"/>
      <dgm:spPr/>
    </dgm:pt>
    <dgm:pt modelId="{C3F7FC10-9E2B-43D1-8C93-486C2EF0F73D}" type="pres">
      <dgm:prSet presAssocID="{CADD7AFD-407D-41E0-AC0B-D5967572D22B}" presName="Name64" presStyleLbl="parChTrans1D2" presStyleIdx="1" presStyleCnt="4" custSzX="395585"/>
      <dgm:spPr/>
    </dgm:pt>
    <dgm:pt modelId="{FFFF341D-E33B-4BED-9D16-F56EED1BDDAA}" type="pres">
      <dgm:prSet presAssocID="{A93CAA9A-A072-4E96-9CBB-FA418F43B029}" presName="hierRoot2" presStyleCnt="0">
        <dgm:presLayoutVars>
          <dgm:hierBranch val="init"/>
        </dgm:presLayoutVars>
      </dgm:prSet>
      <dgm:spPr/>
    </dgm:pt>
    <dgm:pt modelId="{FBDFA6D0-853D-4218-9DAD-66A750F73A91}" type="pres">
      <dgm:prSet presAssocID="{A93CAA9A-A072-4E96-9CBB-FA418F43B029}" presName="rootComposite" presStyleCnt="0"/>
      <dgm:spPr/>
    </dgm:pt>
    <dgm:pt modelId="{D61EDA54-D082-48C9-8DD5-1C387D45C940}" type="pres">
      <dgm:prSet presAssocID="{A93CAA9A-A072-4E96-9CBB-FA418F43B029}" presName="rootText" presStyleLbl="node2" presStyleIdx="1" presStyleCnt="4" custScaleX="83989" custScaleY="57234">
        <dgm:presLayoutVars>
          <dgm:chPref val="3"/>
        </dgm:presLayoutVars>
      </dgm:prSet>
      <dgm:spPr/>
    </dgm:pt>
    <dgm:pt modelId="{F7D95AD1-3DBC-4487-B3C0-BB171CEE0661}" type="pres">
      <dgm:prSet presAssocID="{A93CAA9A-A072-4E96-9CBB-FA418F43B029}" presName="rootConnector" presStyleLbl="node2" presStyleIdx="1" presStyleCnt="4"/>
      <dgm:spPr/>
    </dgm:pt>
    <dgm:pt modelId="{06B2C307-293E-4998-8DB4-E8038C57670F}" type="pres">
      <dgm:prSet presAssocID="{A93CAA9A-A072-4E96-9CBB-FA418F43B029}" presName="hierChild4" presStyleCnt="0"/>
      <dgm:spPr/>
    </dgm:pt>
    <dgm:pt modelId="{CD45A163-3BBD-4547-9E69-EF2EE7EBFF25}" type="pres">
      <dgm:prSet presAssocID="{A93CAA9A-A072-4E96-9CBB-FA418F43B029}" presName="hierChild5" presStyleCnt="0"/>
      <dgm:spPr/>
    </dgm:pt>
    <dgm:pt modelId="{548C51C7-187C-4E33-B964-3A76E9CD1A56}" type="pres">
      <dgm:prSet presAssocID="{3437631B-BD37-4AF1-BCDB-9049012F4B3F}" presName="Name64" presStyleLbl="parChTrans1D2" presStyleIdx="2" presStyleCnt="4" custSzX="395585"/>
      <dgm:spPr/>
    </dgm:pt>
    <dgm:pt modelId="{02E62323-00E9-46C8-B5BC-496E3CED28A7}" type="pres">
      <dgm:prSet presAssocID="{C3483FA0-D115-4086-96B5-EC436C95583A}" presName="hierRoot2" presStyleCnt="0">
        <dgm:presLayoutVars>
          <dgm:hierBranch val="init"/>
        </dgm:presLayoutVars>
      </dgm:prSet>
      <dgm:spPr/>
    </dgm:pt>
    <dgm:pt modelId="{93FA22FA-4C06-45A3-8B17-ED8F9D8D84F2}" type="pres">
      <dgm:prSet presAssocID="{C3483FA0-D115-4086-96B5-EC436C95583A}" presName="rootComposite" presStyleCnt="0"/>
      <dgm:spPr/>
    </dgm:pt>
    <dgm:pt modelId="{9374CAC0-99B7-4E31-B4C3-946C92506BE3}" type="pres">
      <dgm:prSet presAssocID="{C3483FA0-D115-4086-96B5-EC436C95583A}" presName="rootText" presStyleLbl="node2" presStyleIdx="2" presStyleCnt="4" custScaleX="83989" custScaleY="57234">
        <dgm:presLayoutVars>
          <dgm:chPref val="3"/>
        </dgm:presLayoutVars>
      </dgm:prSet>
      <dgm:spPr/>
    </dgm:pt>
    <dgm:pt modelId="{55580C28-4EC7-4C4F-AF6D-0EE04E27361B}" type="pres">
      <dgm:prSet presAssocID="{C3483FA0-D115-4086-96B5-EC436C95583A}" presName="rootConnector" presStyleLbl="node2" presStyleIdx="2" presStyleCnt="4"/>
      <dgm:spPr/>
    </dgm:pt>
    <dgm:pt modelId="{15E32BEF-0A9E-4FE9-A157-6847659B9720}" type="pres">
      <dgm:prSet presAssocID="{C3483FA0-D115-4086-96B5-EC436C95583A}" presName="hierChild4" presStyleCnt="0"/>
      <dgm:spPr/>
    </dgm:pt>
    <dgm:pt modelId="{DF2458CB-197D-4595-A4CB-05F998648848}" type="pres">
      <dgm:prSet presAssocID="{C3483FA0-D115-4086-96B5-EC436C95583A}" presName="hierChild5" presStyleCnt="0"/>
      <dgm:spPr/>
    </dgm:pt>
    <dgm:pt modelId="{42E0771C-7699-47A4-9ABD-B50779DA7B97}" type="pres">
      <dgm:prSet presAssocID="{312F6995-AC21-4402-A52E-F28E86E9EA91}" presName="Name64" presStyleLbl="parChTrans1D2" presStyleIdx="3" presStyleCnt="4" custSzX="395585"/>
      <dgm:spPr/>
    </dgm:pt>
    <dgm:pt modelId="{FA2612AD-6D8A-4143-B33C-5CEB58B47D96}" type="pres">
      <dgm:prSet presAssocID="{E12C1CFE-CAFA-4885-817D-298D7BE92354}" presName="hierRoot2" presStyleCnt="0">
        <dgm:presLayoutVars>
          <dgm:hierBranch val="init"/>
        </dgm:presLayoutVars>
      </dgm:prSet>
      <dgm:spPr/>
    </dgm:pt>
    <dgm:pt modelId="{4FED7045-C2EB-4D92-ADD8-2209B5BC6029}" type="pres">
      <dgm:prSet presAssocID="{E12C1CFE-CAFA-4885-817D-298D7BE92354}" presName="rootComposite" presStyleCnt="0"/>
      <dgm:spPr/>
    </dgm:pt>
    <dgm:pt modelId="{FCB8A75B-A625-423D-9DA1-CFFE1CDAFB97}" type="pres">
      <dgm:prSet presAssocID="{E12C1CFE-CAFA-4885-817D-298D7BE92354}" presName="rootText" presStyleLbl="node2" presStyleIdx="3" presStyleCnt="4" custScaleX="83989" custScaleY="57234">
        <dgm:presLayoutVars>
          <dgm:chPref val="3"/>
        </dgm:presLayoutVars>
      </dgm:prSet>
      <dgm:spPr/>
    </dgm:pt>
    <dgm:pt modelId="{BFE5E26B-B8CF-42D6-8FC9-DCD0264340CC}" type="pres">
      <dgm:prSet presAssocID="{E12C1CFE-CAFA-4885-817D-298D7BE92354}" presName="rootConnector" presStyleLbl="node2" presStyleIdx="3" presStyleCnt="4"/>
      <dgm:spPr/>
    </dgm:pt>
    <dgm:pt modelId="{305E1131-15F5-47B5-B9D0-E54D788608D9}" type="pres">
      <dgm:prSet presAssocID="{E12C1CFE-CAFA-4885-817D-298D7BE92354}" presName="hierChild4" presStyleCnt="0"/>
      <dgm:spPr/>
    </dgm:pt>
    <dgm:pt modelId="{DD5E468E-CE6C-4EA7-825A-01CB63652400}" type="pres">
      <dgm:prSet presAssocID="{E12C1CFE-CAFA-4885-817D-298D7BE92354}" presName="hierChild5" presStyleCnt="0"/>
      <dgm:spPr/>
    </dgm:pt>
    <dgm:pt modelId="{928AF123-F52E-4D52-82FF-F46D67824D4F}" type="pres">
      <dgm:prSet presAssocID="{64685989-D284-40A5-804D-F87675310917}" presName="hierChild3" presStyleCnt="0"/>
      <dgm:spPr/>
    </dgm:pt>
  </dgm:ptLst>
  <dgm:cxnLst>
    <dgm:cxn modelId="{F1F7D601-57A8-4A8F-BD67-292B6B9A55F4}" srcId="{9CF905D9-40AE-40CA-BEFC-5D05332BC6A3}" destId="{64685989-D284-40A5-804D-F87675310917}" srcOrd="0" destOrd="0" parTransId="{B4B2E270-CB61-43B5-A917-25D2D7AA55A5}" sibTransId="{0BD0CDA0-3C09-41E9-A671-C54B9D5759BA}"/>
    <dgm:cxn modelId="{AD6B8831-4B3D-40EC-A5EF-1515C952A3CC}" srcId="{64685989-D284-40A5-804D-F87675310917}" destId="{D2828A7E-1D9B-47A7-B40E-36503F3A6EB0}" srcOrd="0" destOrd="0" parTransId="{FFDB2B27-189D-4A05-9D0B-855BC257C7E4}" sibTransId="{9C058CEB-72FB-4BA1-98D1-E1BBA6A0A88B}"/>
    <dgm:cxn modelId="{505F243A-0EBC-4347-B291-C495B16CB187}" srcId="{64685989-D284-40A5-804D-F87675310917}" destId="{A93CAA9A-A072-4E96-9CBB-FA418F43B029}" srcOrd="1" destOrd="0" parTransId="{CADD7AFD-407D-41E0-AC0B-D5967572D22B}" sibTransId="{EFC97CA8-C037-41F5-8F2B-E5A924C901FF}"/>
    <dgm:cxn modelId="{9CF01440-DE10-412B-B063-9C334E554BCC}" type="presOf" srcId="{D2828A7E-1D9B-47A7-B40E-36503F3A6EB0}" destId="{751299F5-C1AD-4521-AF7B-F8287A8BD7C8}" srcOrd="1" destOrd="0" presId="urn:microsoft.com/office/officeart/2009/3/layout/HorizontalOrganizationChart"/>
    <dgm:cxn modelId="{E82FAD43-00FF-40BE-AC54-1F7F4AADADBB}" type="presOf" srcId="{A93CAA9A-A072-4E96-9CBB-FA418F43B029}" destId="{D61EDA54-D082-48C9-8DD5-1C387D45C940}" srcOrd="0" destOrd="0" presId="urn:microsoft.com/office/officeart/2009/3/layout/HorizontalOrganizationChart"/>
    <dgm:cxn modelId="{FEEA4344-ADFD-4B22-8E84-9292ABB8E453}" type="presOf" srcId="{E12C1CFE-CAFA-4885-817D-298D7BE92354}" destId="{FCB8A75B-A625-423D-9DA1-CFFE1CDAFB97}" srcOrd="0" destOrd="0" presId="urn:microsoft.com/office/officeart/2009/3/layout/HorizontalOrganizationChart"/>
    <dgm:cxn modelId="{8EAA9D50-27F6-4A41-B7CE-90E97BEFD43D}" type="presOf" srcId="{E12C1CFE-CAFA-4885-817D-298D7BE92354}" destId="{BFE5E26B-B8CF-42D6-8FC9-DCD0264340CC}" srcOrd="1" destOrd="0" presId="urn:microsoft.com/office/officeart/2009/3/layout/HorizontalOrganizationChart"/>
    <dgm:cxn modelId="{A744BE56-428D-4439-9007-35B9B136A744}" type="presOf" srcId="{64685989-D284-40A5-804D-F87675310917}" destId="{BC48D57D-7B5A-4B36-B8F6-D7B0104BC14D}" srcOrd="0" destOrd="0" presId="urn:microsoft.com/office/officeart/2009/3/layout/HorizontalOrganizationChart"/>
    <dgm:cxn modelId="{A6D3EC8A-EC71-4D18-9C28-E32922C9D1E4}" type="presOf" srcId="{FFDB2B27-189D-4A05-9D0B-855BC257C7E4}" destId="{38C2DA23-BEB1-403D-AD50-2DCDEC1A32AC}" srcOrd="0" destOrd="0" presId="urn:microsoft.com/office/officeart/2009/3/layout/HorizontalOrganizationChart"/>
    <dgm:cxn modelId="{0ABEA88B-F902-4DF4-B825-06A4BB83BE45}" type="presOf" srcId="{64685989-D284-40A5-804D-F87675310917}" destId="{7B05D844-3177-4DE2-8E1A-36BF6211F021}" srcOrd="1" destOrd="0" presId="urn:microsoft.com/office/officeart/2009/3/layout/HorizontalOrganizationChart"/>
    <dgm:cxn modelId="{FC891296-E916-41F6-965A-086C901EA9C5}" type="presOf" srcId="{CADD7AFD-407D-41E0-AC0B-D5967572D22B}" destId="{C3F7FC10-9E2B-43D1-8C93-486C2EF0F73D}" srcOrd="0" destOrd="0" presId="urn:microsoft.com/office/officeart/2009/3/layout/HorizontalOrganizationChart"/>
    <dgm:cxn modelId="{CD356A96-5367-40A5-AF77-73ECE631E071}" type="presOf" srcId="{9CF905D9-40AE-40CA-BEFC-5D05332BC6A3}" destId="{F6F9C224-13E1-4566-A58C-19488BDB1662}" srcOrd="0" destOrd="0" presId="urn:microsoft.com/office/officeart/2009/3/layout/HorizontalOrganizationChart"/>
    <dgm:cxn modelId="{C274BEA8-76B5-464F-9BAB-94341515A8FB}" srcId="{64685989-D284-40A5-804D-F87675310917}" destId="{E12C1CFE-CAFA-4885-817D-298D7BE92354}" srcOrd="3" destOrd="0" parTransId="{312F6995-AC21-4402-A52E-F28E86E9EA91}" sibTransId="{165CCD3A-4EAB-45EB-9731-7CD5F2BE7641}"/>
    <dgm:cxn modelId="{48AC5EB3-D825-4584-A6CC-950FE10FE951}" type="presOf" srcId="{3437631B-BD37-4AF1-BCDB-9049012F4B3F}" destId="{548C51C7-187C-4E33-B964-3A76E9CD1A56}" srcOrd="0" destOrd="0" presId="urn:microsoft.com/office/officeart/2009/3/layout/HorizontalOrganizationChart"/>
    <dgm:cxn modelId="{6EE445BE-9AEC-4DC2-8351-395A24F4B7D9}" type="presOf" srcId="{312F6995-AC21-4402-A52E-F28E86E9EA91}" destId="{42E0771C-7699-47A4-9ABD-B50779DA7B97}" srcOrd="0" destOrd="0" presId="urn:microsoft.com/office/officeart/2009/3/layout/HorizontalOrganizationChart"/>
    <dgm:cxn modelId="{5550DAD0-23A1-4482-81AF-0F181BFE7E08}" srcId="{64685989-D284-40A5-804D-F87675310917}" destId="{C3483FA0-D115-4086-96B5-EC436C95583A}" srcOrd="2" destOrd="0" parTransId="{3437631B-BD37-4AF1-BCDB-9049012F4B3F}" sibTransId="{C5D7FA3D-C51D-4C61-B6E1-61D06D21AF00}"/>
    <dgm:cxn modelId="{149124DA-3744-4B69-B042-02BD65564E91}" type="presOf" srcId="{C3483FA0-D115-4086-96B5-EC436C95583A}" destId="{55580C28-4EC7-4C4F-AF6D-0EE04E27361B}" srcOrd="1" destOrd="0" presId="urn:microsoft.com/office/officeart/2009/3/layout/HorizontalOrganizationChart"/>
    <dgm:cxn modelId="{EDD5F1DB-D8A6-457E-A1C2-B2F1971F65EC}" type="presOf" srcId="{D2828A7E-1D9B-47A7-B40E-36503F3A6EB0}" destId="{348C7642-B083-4C42-B2DB-E5AE8DABC1A3}" srcOrd="0" destOrd="0" presId="urn:microsoft.com/office/officeart/2009/3/layout/HorizontalOrganizationChart"/>
    <dgm:cxn modelId="{63E35CE5-48FB-44C6-822B-7D3224354119}" type="presOf" srcId="{C3483FA0-D115-4086-96B5-EC436C95583A}" destId="{9374CAC0-99B7-4E31-B4C3-946C92506BE3}" srcOrd="0" destOrd="0" presId="urn:microsoft.com/office/officeart/2009/3/layout/HorizontalOrganizationChart"/>
    <dgm:cxn modelId="{C84695FA-73B0-447A-814F-4227533D3BDD}" type="presOf" srcId="{A93CAA9A-A072-4E96-9CBB-FA418F43B029}" destId="{F7D95AD1-3DBC-4487-B3C0-BB171CEE0661}" srcOrd="1" destOrd="0" presId="urn:microsoft.com/office/officeart/2009/3/layout/HorizontalOrganizationChart"/>
    <dgm:cxn modelId="{282016C2-010F-4F57-9B15-D0808436AB5E}" type="presParOf" srcId="{F6F9C224-13E1-4566-A58C-19488BDB1662}" destId="{202B3AF6-A2AC-4A38-A425-7D4F5225CE88}" srcOrd="0" destOrd="0" presId="urn:microsoft.com/office/officeart/2009/3/layout/HorizontalOrganizationChart"/>
    <dgm:cxn modelId="{8796BBC1-6D90-4E98-A9BA-A524F4EE1904}" type="presParOf" srcId="{202B3AF6-A2AC-4A38-A425-7D4F5225CE88}" destId="{74A3DC6F-20BA-417C-BCC8-0D607D0A2538}" srcOrd="0" destOrd="0" presId="urn:microsoft.com/office/officeart/2009/3/layout/HorizontalOrganizationChart"/>
    <dgm:cxn modelId="{92281278-FA42-4477-9D90-E637D1B529AB}" type="presParOf" srcId="{74A3DC6F-20BA-417C-BCC8-0D607D0A2538}" destId="{BC48D57D-7B5A-4B36-B8F6-D7B0104BC14D}" srcOrd="0" destOrd="0" presId="urn:microsoft.com/office/officeart/2009/3/layout/HorizontalOrganizationChart"/>
    <dgm:cxn modelId="{EAA00D1B-40B6-4D78-9C53-BB7952EC0F34}" type="presParOf" srcId="{74A3DC6F-20BA-417C-BCC8-0D607D0A2538}" destId="{7B05D844-3177-4DE2-8E1A-36BF6211F021}" srcOrd="1" destOrd="0" presId="urn:microsoft.com/office/officeart/2009/3/layout/HorizontalOrganizationChart"/>
    <dgm:cxn modelId="{1BCE1367-1F2B-46DA-93F5-BE9A7E7AB961}" type="presParOf" srcId="{202B3AF6-A2AC-4A38-A425-7D4F5225CE88}" destId="{C3D83618-8A60-45F7-BDED-568172AB653D}" srcOrd="1" destOrd="0" presId="urn:microsoft.com/office/officeart/2009/3/layout/HorizontalOrganizationChart"/>
    <dgm:cxn modelId="{38BEF850-8D43-4F05-B3E5-851ED980FE3E}" type="presParOf" srcId="{C3D83618-8A60-45F7-BDED-568172AB653D}" destId="{38C2DA23-BEB1-403D-AD50-2DCDEC1A32AC}" srcOrd="0" destOrd="0" presId="urn:microsoft.com/office/officeart/2009/3/layout/HorizontalOrganizationChart"/>
    <dgm:cxn modelId="{60065EF7-961A-46CF-B7A8-26E127C85FE0}" type="presParOf" srcId="{C3D83618-8A60-45F7-BDED-568172AB653D}" destId="{D4652A91-F7C5-4165-AAD0-0DAD2E8B3E99}" srcOrd="1" destOrd="0" presId="urn:microsoft.com/office/officeart/2009/3/layout/HorizontalOrganizationChart"/>
    <dgm:cxn modelId="{E45F6DD4-FAD2-4987-A666-9BA733833A05}" type="presParOf" srcId="{D4652A91-F7C5-4165-AAD0-0DAD2E8B3E99}" destId="{5A8BF25B-29EB-4CF7-87BC-02A1F2FFE7C3}" srcOrd="0" destOrd="0" presId="urn:microsoft.com/office/officeart/2009/3/layout/HorizontalOrganizationChart"/>
    <dgm:cxn modelId="{376A671F-121D-4EEE-A26C-B7A2488B9F01}" type="presParOf" srcId="{5A8BF25B-29EB-4CF7-87BC-02A1F2FFE7C3}" destId="{348C7642-B083-4C42-B2DB-E5AE8DABC1A3}" srcOrd="0" destOrd="0" presId="urn:microsoft.com/office/officeart/2009/3/layout/HorizontalOrganizationChart"/>
    <dgm:cxn modelId="{BA5A52C0-ADFE-4C9B-A48B-7DBB75EFBA08}" type="presParOf" srcId="{5A8BF25B-29EB-4CF7-87BC-02A1F2FFE7C3}" destId="{751299F5-C1AD-4521-AF7B-F8287A8BD7C8}" srcOrd="1" destOrd="0" presId="urn:microsoft.com/office/officeart/2009/3/layout/HorizontalOrganizationChart"/>
    <dgm:cxn modelId="{4FCA41F4-493E-4511-940F-DA89CB6CC724}" type="presParOf" srcId="{D4652A91-F7C5-4165-AAD0-0DAD2E8B3E99}" destId="{9CA8FB9E-5718-4391-93AF-18BC24307782}" srcOrd="1" destOrd="0" presId="urn:microsoft.com/office/officeart/2009/3/layout/HorizontalOrganizationChart"/>
    <dgm:cxn modelId="{00E3EE57-F97E-4D9F-9667-FC04BA8F9412}" type="presParOf" srcId="{D4652A91-F7C5-4165-AAD0-0DAD2E8B3E99}" destId="{53ED7878-6424-4CB7-8412-BA7F476A2768}" srcOrd="2" destOrd="0" presId="urn:microsoft.com/office/officeart/2009/3/layout/HorizontalOrganizationChart"/>
    <dgm:cxn modelId="{D9CA4F8C-DB43-4B2E-BC2A-D024BA4D2680}" type="presParOf" srcId="{C3D83618-8A60-45F7-BDED-568172AB653D}" destId="{C3F7FC10-9E2B-43D1-8C93-486C2EF0F73D}" srcOrd="2" destOrd="0" presId="urn:microsoft.com/office/officeart/2009/3/layout/HorizontalOrganizationChart"/>
    <dgm:cxn modelId="{DD62693B-4534-4469-91FB-1D5F32D35EF6}" type="presParOf" srcId="{C3D83618-8A60-45F7-BDED-568172AB653D}" destId="{FFFF341D-E33B-4BED-9D16-F56EED1BDDAA}" srcOrd="3" destOrd="0" presId="urn:microsoft.com/office/officeart/2009/3/layout/HorizontalOrganizationChart"/>
    <dgm:cxn modelId="{BC33A040-3182-49D9-BF70-DA9F6361FC75}" type="presParOf" srcId="{FFFF341D-E33B-4BED-9D16-F56EED1BDDAA}" destId="{FBDFA6D0-853D-4218-9DAD-66A750F73A91}" srcOrd="0" destOrd="0" presId="urn:microsoft.com/office/officeart/2009/3/layout/HorizontalOrganizationChart"/>
    <dgm:cxn modelId="{E2266460-4D15-480E-B6EE-E480229B1F88}" type="presParOf" srcId="{FBDFA6D0-853D-4218-9DAD-66A750F73A91}" destId="{D61EDA54-D082-48C9-8DD5-1C387D45C940}" srcOrd="0" destOrd="0" presId="urn:microsoft.com/office/officeart/2009/3/layout/HorizontalOrganizationChart"/>
    <dgm:cxn modelId="{2AC41ABC-0255-4923-94D4-07555839046F}" type="presParOf" srcId="{FBDFA6D0-853D-4218-9DAD-66A750F73A91}" destId="{F7D95AD1-3DBC-4487-B3C0-BB171CEE0661}" srcOrd="1" destOrd="0" presId="urn:microsoft.com/office/officeart/2009/3/layout/HorizontalOrganizationChart"/>
    <dgm:cxn modelId="{81B5D02E-0793-4AA2-A7A2-78A2EE6DD5DD}" type="presParOf" srcId="{FFFF341D-E33B-4BED-9D16-F56EED1BDDAA}" destId="{06B2C307-293E-4998-8DB4-E8038C57670F}" srcOrd="1" destOrd="0" presId="urn:microsoft.com/office/officeart/2009/3/layout/HorizontalOrganizationChart"/>
    <dgm:cxn modelId="{C776AE33-3A53-4902-962C-9B92BA9FF5A2}" type="presParOf" srcId="{FFFF341D-E33B-4BED-9D16-F56EED1BDDAA}" destId="{CD45A163-3BBD-4547-9E69-EF2EE7EBFF25}" srcOrd="2" destOrd="0" presId="urn:microsoft.com/office/officeart/2009/3/layout/HorizontalOrganizationChart"/>
    <dgm:cxn modelId="{E854E5B8-11B4-4133-B5C1-A2A9613B93E4}" type="presParOf" srcId="{C3D83618-8A60-45F7-BDED-568172AB653D}" destId="{548C51C7-187C-4E33-B964-3A76E9CD1A56}" srcOrd="4" destOrd="0" presId="urn:microsoft.com/office/officeart/2009/3/layout/HorizontalOrganizationChart"/>
    <dgm:cxn modelId="{17547DC5-5AEF-4405-8694-2160A21D7183}" type="presParOf" srcId="{C3D83618-8A60-45F7-BDED-568172AB653D}" destId="{02E62323-00E9-46C8-B5BC-496E3CED28A7}" srcOrd="5" destOrd="0" presId="urn:microsoft.com/office/officeart/2009/3/layout/HorizontalOrganizationChart"/>
    <dgm:cxn modelId="{BE9C3663-CD6D-46EC-83BF-B1286C4B6CB1}" type="presParOf" srcId="{02E62323-00E9-46C8-B5BC-496E3CED28A7}" destId="{93FA22FA-4C06-45A3-8B17-ED8F9D8D84F2}" srcOrd="0" destOrd="0" presId="urn:microsoft.com/office/officeart/2009/3/layout/HorizontalOrganizationChart"/>
    <dgm:cxn modelId="{D3A65FCC-D544-4630-A343-54B375DAFBE4}" type="presParOf" srcId="{93FA22FA-4C06-45A3-8B17-ED8F9D8D84F2}" destId="{9374CAC0-99B7-4E31-B4C3-946C92506BE3}" srcOrd="0" destOrd="0" presId="urn:microsoft.com/office/officeart/2009/3/layout/HorizontalOrganizationChart"/>
    <dgm:cxn modelId="{F0CC61FE-3F4C-4B11-BC79-043AAEEC3874}" type="presParOf" srcId="{93FA22FA-4C06-45A3-8B17-ED8F9D8D84F2}" destId="{55580C28-4EC7-4C4F-AF6D-0EE04E27361B}" srcOrd="1" destOrd="0" presId="urn:microsoft.com/office/officeart/2009/3/layout/HorizontalOrganizationChart"/>
    <dgm:cxn modelId="{479AD1F8-A509-4EC7-B8AB-5B39BFE4DE89}" type="presParOf" srcId="{02E62323-00E9-46C8-B5BC-496E3CED28A7}" destId="{15E32BEF-0A9E-4FE9-A157-6847659B9720}" srcOrd="1" destOrd="0" presId="urn:microsoft.com/office/officeart/2009/3/layout/HorizontalOrganizationChart"/>
    <dgm:cxn modelId="{825972E9-D989-4D2F-AB3F-CC13002740AC}" type="presParOf" srcId="{02E62323-00E9-46C8-B5BC-496E3CED28A7}" destId="{DF2458CB-197D-4595-A4CB-05F998648848}" srcOrd="2" destOrd="0" presId="urn:microsoft.com/office/officeart/2009/3/layout/HorizontalOrganizationChart"/>
    <dgm:cxn modelId="{FFC759B8-4C9C-4F24-940E-49C9E975E603}" type="presParOf" srcId="{C3D83618-8A60-45F7-BDED-568172AB653D}" destId="{42E0771C-7699-47A4-9ABD-B50779DA7B97}" srcOrd="6" destOrd="0" presId="urn:microsoft.com/office/officeart/2009/3/layout/HorizontalOrganizationChart"/>
    <dgm:cxn modelId="{2DA83C20-53A6-4122-ABAA-4D89EF68FA36}" type="presParOf" srcId="{C3D83618-8A60-45F7-BDED-568172AB653D}" destId="{FA2612AD-6D8A-4143-B33C-5CEB58B47D96}" srcOrd="7" destOrd="0" presId="urn:microsoft.com/office/officeart/2009/3/layout/HorizontalOrganizationChart"/>
    <dgm:cxn modelId="{A709247B-0F1F-46EF-A39A-6BE5BA093999}" type="presParOf" srcId="{FA2612AD-6D8A-4143-B33C-5CEB58B47D96}" destId="{4FED7045-C2EB-4D92-ADD8-2209B5BC6029}" srcOrd="0" destOrd="0" presId="urn:microsoft.com/office/officeart/2009/3/layout/HorizontalOrganizationChart"/>
    <dgm:cxn modelId="{86D02C1B-AF5A-4686-8F22-23CC1F561ABB}" type="presParOf" srcId="{4FED7045-C2EB-4D92-ADD8-2209B5BC6029}" destId="{FCB8A75B-A625-423D-9DA1-CFFE1CDAFB97}" srcOrd="0" destOrd="0" presId="urn:microsoft.com/office/officeart/2009/3/layout/HorizontalOrganizationChart"/>
    <dgm:cxn modelId="{EB525A40-5109-4E60-92CE-8DEEAC608941}" type="presParOf" srcId="{4FED7045-C2EB-4D92-ADD8-2209B5BC6029}" destId="{BFE5E26B-B8CF-42D6-8FC9-DCD0264340CC}" srcOrd="1" destOrd="0" presId="urn:microsoft.com/office/officeart/2009/3/layout/HorizontalOrganizationChart"/>
    <dgm:cxn modelId="{B6BBA81D-A8F4-4DBD-8167-639E55185DED}" type="presParOf" srcId="{FA2612AD-6D8A-4143-B33C-5CEB58B47D96}" destId="{305E1131-15F5-47B5-B9D0-E54D788608D9}" srcOrd="1" destOrd="0" presId="urn:microsoft.com/office/officeart/2009/3/layout/HorizontalOrganizationChart"/>
    <dgm:cxn modelId="{57A16B08-77AF-4F78-89A9-F50DD645D36C}" type="presParOf" srcId="{FA2612AD-6D8A-4143-B33C-5CEB58B47D96}" destId="{DD5E468E-CE6C-4EA7-825A-01CB63652400}" srcOrd="2" destOrd="0" presId="urn:microsoft.com/office/officeart/2009/3/layout/HorizontalOrganizationChart"/>
    <dgm:cxn modelId="{FA7C0BD0-D2F6-424D-876F-AD9B106FB511}" type="presParOf" srcId="{202B3AF6-A2AC-4A38-A425-7D4F5225CE88}" destId="{928AF123-F52E-4D52-82FF-F46D67824D4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0771C-7699-47A4-9ABD-B50779DA7B97}">
      <dsp:nvSpPr>
        <dsp:cNvPr id="0" name=""/>
        <dsp:cNvSpPr/>
      </dsp:nvSpPr>
      <dsp:spPr>
        <a:xfrm>
          <a:off x="3524995" y="2491127"/>
          <a:ext cx="709026" cy="1592989"/>
        </a:xfrm>
        <a:custGeom>
          <a:avLst/>
          <a:gdLst/>
          <a:ahLst/>
          <a:cxnLst/>
          <a:rect l="0" t="0" r="0" b="0"/>
          <a:pathLst>
            <a:path>
              <a:moveTo>
                <a:pt x="0" y="0"/>
              </a:moveTo>
              <a:lnTo>
                <a:pt x="354513" y="0"/>
              </a:lnTo>
              <a:lnTo>
                <a:pt x="354513" y="1592989"/>
              </a:lnTo>
              <a:lnTo>
                <a:pt x="709026" y="15929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48C51C7-187C-4E33-B964-3A76E9CD1A56}">
      <dsp:nvSpPr>
        <dsp:cNvPr id="0" name=""/>
        <dsp:cNvSpPr/>
      </dsp:nvSpPr>
      <dsp:spPr>
        <a:xfrm>
          <a:off x="3524995" y="2491127"/>
          <a:ext cx="709026" cy="530996"/>
        </a:xfrm>
        <a:custGeom>
          <a:avLst/>
          <a:gdLst/>
          <a:ahLst/>
          <a:cxnLst/>
          <a:rect l="0" t="0" r="0" b="0"/>
          <a:pathLst>
            <a:path>
              <a:moveTo>
                <a:pt x="0" y="0"/>
              </a:moveTo>
              <a:lnTo>
                <a:pt x="354513" y="0"/>
              </a:lnTo>
              <a:lnTo>
                <a:pt x="354513" y="530996"/>
              </a:lnTo>
              <a:lnTo>
                <a:pt x="709026" y="53099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F7FC10-9E2B-43D1-8C93-486C2EF0F73D}">
      <dsp:nvSpPr>
        <dsp:cNvPr id="0" name=""/>
        <dsp:cNvSpPr/>
      </dsp:nvSpPr>
      <dsp:spPr>
        <a:xfrm>
          <a:off x="3524995" y="1960130"/>
          <a:ext cx="709026" cy="530996"/>
        </a:xfrm>
        <a:custGeom>
          <a:avLst/>
          <a:gdLst/>
          <a:ahLst/>
          <a:cxnLst/>
          <a:rect l="0" t="0" r="0" b="0"/>
          <a:pathLst>
            <a:path>
              <a:moveTo>
                <a:pt x="0" y="530996"/>
              </a:moveTo>
              <a:lnTo>
                <a:pt x="354513" y="530996"/>
              </a:lnTo>
              <a:lnTo>
                <a:pt x="354513" y="0"/>
              </a:lnTo>
              <a:lnTo>
                <a:pt x="70902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8C2DA23-BEB1-403D-AD50-2DCDEC1A32AC}">
      <dsp:nvSpPr>
        <dsp:cNvPr id="0" name=""/>
        <dsp:cNvSpPr/>
      </dsp:nvSpPr>
      <dsp:spPr>
        <a:xfrm>
          <a:off x="3524995" y="898137"/>
          <a:ext cx="709026" cy="1592989"/>
        </a:xfrm>
        <a:custGeom>
          <a:avLst/>
          <a:gdLst/>
          <a:ahLst/>
          <a:cxnLst/>
          <a:rect l="0" t="0" r="0" b="0"/>
          <a:pathLst>
            <a:path>
              <a:moveTo>
                <a:pt x="0" y="1592989"/>
              </a:moveTo>
              <a:lnTo>
                <a:pt x="354513" y="1592989"/>
              </a:lnTo>
              <a:lnTo>
                <a:pt x="354513" y="0"/>
              </a:lnTo>
              <a:lnTo>
                <a:pt x="70902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C48D57D-7B5A-4B36-B8F6-D7B0104BC14D}">
      <dsp:nvSpPr>
        <dsp:cNvPr id="0" name=""/>
        <dsp:cNvSpPr/>
      </dsp:nvSpPr>
      <dsp:spPr>
        <a:xfrm>
          <a:off x="3792" y="1822510"/>
          <a:ext cx="3521203" cy="1337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sz="2000" b="0" u="none" kern="1200" dirty="0">
              <a:solidFill>
                <a:schemeClr val="tx1"/>
              </a:solidFill>
            </a:rPr>
            <a:t>Storage data protection technologies and applications</a:t>
          </a:r>
          <a:endParaRPr lang="zh-CN" altLang="en-US" sz="2000" b="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792" y="1822510"/>
        <a:ext cx="3521203" cy="1337233"/>
      </dsp:txXfrm>
    </dsp:sp>
    <dsp:sp modelId="{348C7642-B083-4C42-B2DB-E5AE8DABC1A3}">
      <dsp:nvSpPr>
        <dsp:cNvPr id="0" name=""/>
        <dsp:cNvSpPr/>
      </dsp:nvSpPr>
      <dsp:spPr>
        <a:xfrm>
          <a:off x="4234022" y="588711"/>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u="none" kern="1200">
              <a:solidFill>
                <a:schemeClr val="tx1"/>
              </a:solidFill>
            </a:rPr>
            <a:t>HyperSnap</a:t>
          </a:r>
          <a:endParaRPr lang="zh-CN" altLang="en-US" sz="18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234022" y="588711"/>
        <a:ext cx="2977521" cy="618851"/>
      </dsp:txXfrm>
    </dsp:sp>
    <dsp:sp modelId="{D61EDA54-D082-48C9-8DD5-1C387D45C940}">
      <dsp:nvSpPr>
        <dsp:cNvPr id="0" name=""/>
        <dsp:cNvSpPr/>
      </dsp:nvSpPr>
      <dsp:spPr>
        <a:xfrm>
          <a:off x="4234022" y="1650705"/>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u="none" kern="1200">
              <a:solidFill>
                <a:schemeClr val="tx1"/>
              </a:solidFill>
            </a:rPr>
            <a:t>HyperClone</a:t>
          </a:r>
          <a:endParaRPr lang="en-US" altLang="zh-CN" sz="18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234022" y="1650705"/>
        <a:ext cx="2977521" cy="618851"/>
      </dsp:txXfrm>
    </dsp:sp>
    <dsp:sp modelId="{9374CAC0-99B7-4E31-B4C3-946C92506BE3}">
      <dsp:nvSpPr>
        <dsp:cNvPr id="0" name=""/>
        <dsp:cNvSpPr/>
      </dsp:nvSpPr>
      <dsp:spPr>
        <a:xfrm>
          <a:off x="4234022" y="2712698"/>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u="none" kern="1200">
              <a:solidFill>
                <a:schemeClr val="tx1"/>
              </a:solidFill>
            </a:rPr>
            <a:t>HyperCDP</a:t>
          </a:r>
        </a:p>
      </dsp:txBody>
      <dsp:txXfrm>
        <a:off x="4234022" y="2712698"/>
        <a:ext cx="2977521" cy="618851"/>
      </dsp:txXfrm>
    </dsp:sp>
    <dsp:sp modelId="{FCB8A75B-A625-423D-9DA1-CFFE1CDAFB97}">
      <dsp:nvSpPr>
        <dsp:cNvPr id="0" name=""/>
        <dsp:cNvSpPr/>
      </dsp:nvSpPr>
      <dsp:spPr>
        <a:xfrm>
          <a:off x="4234022" y="3774691"/>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sz="1800" u="none" kern="1200">
              <a:solidFill>
                <a:schemeClr val="tx1"/>
              </a:solidFill>
            </a:rPr>
            <a:t>HyperLock</a:t>
          </a:r>
          <a:endParaRPr lang="en-US" altLang="zh-CN" sz="18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234022" y="3774691"/>
        <a:ext cx="2977521" cy="61885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9/28/2022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latin typeface="Huawei Sans" panose="020C0503030203020204" pitchFamily="34" charset="0"/>
            </a:endParaRPr>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pport-it.huawei.com/storage/#/hom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128300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13971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13917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42933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13301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4351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56951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Snapshot configuration terms:</a:t>
            </a:r>
          </a:p>
          <a:p>
            <a:pPr lvl="1"/>
            <a:r>
              <a:rPr u="none" dirty="0">
                <a:latin typeface="Huawei Sans" panose="020C0503030203020204" pitchFamily="34" charset="0"/>
              </a:rPr>
              <a:t>Activated: Status of a snapshot. This status indicates that the snapshot is available.</a:t>
            </a:r>
          </a:p>
          <a:p>
            <a:pPr lvl="1"/>
            <a:r>
              <a:rPr u="none" dirty="0">
                <a:latin typeface="Huawei Sans" panose="020C0503030203020204" pitchFamily="34" charset="0"/>
              </a:rPr>
              <a:t>Inactive: Status of a snapshot. This status indicates that the snapshot is unavailable.</a:t>
            </a:r>
          </a:p>
          <a:p>
            <a:pPr lvl="1"/>
            <a:r>
              <a:rPr u="none" dirty="0">
                <a:latin typeface="Huawei Sans" panose="020C0503030203020204" pitchFamily="34" charset="0"/>
              </a:rPr>
              <a:t>Reactivating a snapshot: Combination of the command for deactivating and activating a snapshot.</a:t>
            </a:r>
          </a:p>
          <a:p>
            <a:pPr lvl="1"/>
            <a:r>
              <a:rPr u="none" dirty="0">
                <a:latin typeface="Huawei Sans" panose="020C0503030203020204" pitchFamily="34" charset="0"/>
              </a:rPr>
              <a:t>Snapshot consistency group: To ensure that all snapshots, simultaneously created by multiple LUNs for the same type of services, are consistent in time, you need to add these LUNs to a protection group (PG) and create a snapshot consistency group (CG) for the PG for unified management. </a:t>
            </a:r>
          </a:p>
          <a:p>
            <a:pPr lvl="0"/>
            <a:r>
              <a:rPr u="none" dirty="0">
                <a:latin typeface="Huawei Sans" panose="020C0503030203020204" pitchFamily="34" charset="0"/>
              </a:rPr>
              <a:t>For details, see Huawei Data Storage </a:t>
            </a:r>
            <a:r>
              <a:rPr u="none" dirty="0" err="1">
                <a:latin typeface="Huawei Sans" panose="020C0503030203020204" pitchFamily="34" charset="0"/>
              </a:rPr>
              <a:t>Infocenter</a:t>
            </a:r>
            <a:r>
              <a:rPr u="none">
                <a:latin typeface="Huawei Sans" panose="020C0503030203020204" pitchFamily="34" charset="0"/>
              </a:rPr>
              <a:t>: </a:t>
            </a:r>
            <a:r>
              <a:rPr sz="1100" u="none">
                <a:solidFill>
                  <a:schemeClr val="tx1"/>
                </a:solidFill>
                <a:latin typeface="Huawei Sans" panose="020C0503030203020204" pitchFamily="34" charset="0"/>
                <a:hlinkClick r:id="rId3"/>
              </a:rPr>
              <a:t>http://support-it.huawei.com/storage/#/home.</a:t>
            </a:r>
            <a:endParaRPr lang="en-US" altLang="zh-CN" dirty="0">
              <a:latin typeface="Huawei Sans" panose="020C0503030203020204" pitchFamily="34" charset="0"/>
            </a:endParaRPr>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63150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99500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88875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88146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869099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913143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endParaRPr lang="en-US" altLang="zh-CN" dirty="0">
              <a:latin typeface="Huawei Sans" panose="020C0503030203020204" pitchFamily="34" charset="0"/>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51311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u="none">
                <a:latin typeface="Huawei Sans" panose="020C0503030203020204" pitchFamily="34" charset="0"/>
              </a:rPr>
              <a:t>After a clone file system is created, it shares source data with the parent file system when there is no data change. The snapshot is used to ensure data consistency at the point in time when clone was created. If the clone file system is shared for reads and writes on application servers, the application servers actually read the source data of the parent file system.</a:t>
            </a:r>
            <a:endParaRPr lang="en-US" altLang="zh-CN" dirty="0">
              <a:latin typeface="Huawei Sans" panose="020C0503030203020204" pitchFamily="34" charset="0"/>
            </a:endParaRPr>
          </a:p>
          <a:p>
            <a:r>
              <a:rPr u="none">
                <a:latin typeface="Huawei Sans" panose="020C0503030203020204" pitchFamily="34" charset="0"/>
              </a:rPr>
              <a:t>When an application server writes new data to an existing data block in the parent or clone file system, the storage system allocates new storage space for the new data instead of overwriting the original data. When the application server attempts to modify data block A in the parent file system, the storage pool allocates a new data block A1 to store the new data and retains data block A; when the application server attempts to modify data block D in the clone file system, the storage pool allocates a new data block D1 to store the new data and retains data block D. Data in the file system snapshot is not changed during this process.</a:t>
            </a:r>
          </a:p>
        </p:txBody>
      </p:sp>
    </p:spTree>
    <p:extLst>
      <p:ext uri="{BB962C8B-B14F-4D97-AF65-F5344CB8AC3E}">
        <p14:creationId xmlns:p14="http://schemas.microsoft.com/office/powerpoint/2010/main" val="225202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err="1">
                <a:latin typeface="Huawei Sans" panose="020C0503030203020204" pitchFamily="34" charset="0"/>
              </a:rPr>
              <a:t>HyperClone</a:t>
            </a:r>
            <a:r>
              <a:rPr u="none" dirty="0">
                <a:latin typeface="Huawei Sans" panose="020C0503030203020204" pitchFamily="34" charset="0"/>
              </a:rPr>
              <a:t> generates one or multiple copies of source data to achieve point-in-time backup, which can be used to restore the source data in the event of data corruption.</a:t>
            </a:r>
            <a:r>
              <a:rPr lang="en-US" altLang="zh-CN" u="none" dirty="0">
                <a:latin typeface="Huawei Sans" panose="020C0503030203020204" pitchFamily="34" charset="0"/>
              </a:rPr>
              <a:t> </a:t>
            </a:r>
            <a:r>
              <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rPr>
              <a:t>The figure shows data backup and restoration in a </a:t>
            </a:r>
            <a:r>
              <a:rPr lang="en-US" altLang="zh-CN" sz="1100" b="0" i="0" kern="1200" baseline="0" dirty="0" err="1">
                <a:solidFill>
                  <a:schemeClr val="tx1"/>
                </a:solidFill>
                <a:effectLst/>
                <a:latin typeface="Huawei Sans" panose="020C0503030203020204" pitchFamily="34" charset="0"/>
                <a:ea typeface="方正兰亭黑简体" panose="02000000000000000000" pitchFamily="2" charset="-122"/>
                <a:cs typeface="+mn-cs"/>
              </a:rPr>
              <a:t>HyperClone</a:t>
            </a:r>
            <a:r>
              <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rPr>
              <a:t> pair.</a:t>
            </a:r>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63134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Data analysis researches on a great amount of data to extract useful information, draw conclusions, and support decision-making. The analysis services use data on target LUNs to prevent contention of source LUN resources between the analysis and production services, ensuring system performance.</a:t>
            </a:r>
          </a:p>
          <a:p>
            <a:r>
              <a:rPr u="none" dirty="0" err="1">
                <a:latin typeface="Huawei Sans" panose="020C0503030203020204" pitchFamily="34" charset="0"/>
              </a:rPr>
              <a:t>HyperClone</a:t>
            </a:r>
            <a:r>
              <a:rPr u="none" dirty="0">
                <a:latin typeface="Huawei Sans" panose="020C0503030203020204" pitchFamily="34" charset="0"/>
              </a:rPr>
              <a:t> can create multiple copies of the same source LUN for multiple target LUNs.</a:t>
            </a:r>
            <a:endParaRPr lang="en-US" altLang="zh-CN" noProof="0" dirty="0">
              <a:latin typeface="Huawei Sans" panose="020C0503030203020204" pitchFamily="34" charset="0"/>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02085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u="none" dirty="0">
                <a:latin typeface="Huawei Sans" panose="020C0503030203020204" pitchFamily="34" charset="0"/>
              </a:rPr>
              <a:t>Application testing is to test the functions, performance, security, and availability of software systems. Data analysis is to extract useful information from a large amount of data to support decision-making. Both application testing and data analysis involve heavy data reads/writes. Reading data from clone file systems ensures data consistency with the parent file systems at the clone point in time and avoids impact on the production system.</a:t>
            </a:r>
          </a:p>
        </p:txBody>
      </p:sp>
    </p:spTree>
    <p:extLst>
      <p:ext uri="{BB962C8B-B14F-4D97-AF65-F5344CB8AC3E}">
        <p14:creationId xmlns:p14="http://schemas.microsoft.com/office/powerpoint/2010/main" val="3902157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894542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557947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latin typeface="Huawei Sans" panose="020C0503030203020204" pitchFamily="34" charset="0"/>
              </a:rPr>
              <a:t>Based on the lossless snapshot technology, HyperCDP has little impact on the performance of source LUNs. Compared with writable snapshots, HyperCDP does not need to build LUNs, greatly reducing memory overhead and providing stronger and continuous protection.</a:t>
            </a:r>
            <a:endParaRPr lang="en-US" altLang="zh-CN" dirty="0">
              <a:latin typeface="Huawei Sans" panose="020C0503030203020204" pitchFamily="34" charset="0"/>
            </a:endParaRPr>
          </a:p>
          <a:p>
            <a:r>
              <a:rPr u="none" dirty="0">
                <a:latin typeface="Huawei Sans" panose="020C0503030203020204" pitchFamily="34" charset="0"/>
              </a:rPr>
              <a:t>HyperCDP is a value-added feature that requires a license.</a:t>
            </a:r>
            <a:endParaRPr lang="en-US" altLang="zh-CN" dirty="0">
              <a:latin typeface="Huawei Sans" panose="020C0503030203020204" pitchFamily="34" charset="0"/>
            </a:endParaRPr>
          </a:p>
          <a:p>
            <a:r>
              <a:rPr u="none" dirty="0">
                <a:latin typeface="Huawei Sans" panose="020C0503030203020204" pitchFamily="34" charset="0"/>
              </a:rPr>
              <a:t>In the license file, the HyperCDP feature name is displayed as HyperCDP.</a:t>
            </a:r>
            <a:endParaRPr lang="en-US" altLang="zh-CN" dirty="0">
              <a:latin typeface="Huawei Sans" panose="020C0503030203020204" pitchFamily="34" charset="0"/>
            </a:endParaRPr>
          </a:p>
          <a:p>
            <a:r>
              <a:rPr u="none" dirty="0">
                <a:latin typeface="Huawei Sans" panose="020C0503030203020204" pitchFamily="34" charset="0"/>
              </a:rPr>
              <a:t>The HyperCDP license also grants the permissions for </a:t>
            </a:r>
            <a:r>
              <a:rPr u="none" dirty="0" err="1">
                <a:latin typeface="Huawei Sans" panose="020C0503030203020204" pitchFamily="34" charset="0"/>
              </a:rPr>
              <a:t>HyperSnap</a:t>
            </a:r>
            <a:r>
              <a:rPr u="none" dirty="0">
                <a:latin typeface="Huawei Sans" panose="020C0503030203020204" pitchFamily="34" charset="0"/>
              </a:rPr>
              <a:t>. If you have imported a valid HyperCDP license to your storage system, you can perform all operations of </a:t>
            </a:r>
            <a:r>
              <a:rPr u="none" dirty="0" err="1">
                <a:latin typeface="Huawei Sans" panose="020C0503030203020204" pitchFamily="34" charset="0"/>
              </a:rPr>
              <a:t>HyperSnap</a:t>
            </a:r>
            <a:r>
              <a:rPr u="none" dirty="0">
                <a:latin typeface="Huawei Sans" panose="020C0503030203020204" pitchFamily="34" charset="0"/>
              </a:rPr>
              <a:t> even though you do not import a </a:t>
            </a:r>
            <a:r>
              <a:rPr u="none" dirty="0" err="1">
                <a:latin typeface="Huawei Sans" panose="020C0503030203020204" pitchFamily="34" charset="0"/>
              </a:rPr>
              <a:t>HyperSnap</a:t>
            </a:r>
            <a:r>
              <a:rPr u="none" dirty="0">
                <a:latin typeface="Huawei Sans" panose="020C0503030203020204" pitchFamily="34" charset="0"/>
              </a:rPr>
              <a:t> license.</a:t>
            </a:r>
            <a:endParaRPr lang="en-US" altLang="zh-CN" dirty="0">
              <a:latin typeface="Huawei Sans" panose="020C0503030203020204" pitchFamily="34" charset="0"/>
            </a:endParaRPr>
          </a:p>
          <a:p>
            <a:r>
              <a:rPr u="none" dirty="0">
                <a:latin typeface="Huawei Sans" panose="020C0503030203020204" pitchFamily="34" charset="0"/>
              </a:rPr>
              <a:t>HyperCDP has the following advantages:</a:t>
            </a:r>
          </a:p>
          <a:p>
            <a:pPr lvl="1"/>
            <a:r>
              <a:rPr lang="en-US" u="none" dirty="0">
                <a:latin typeface="Huawei Sans" panose="020C0503030203020204" pitchFamily="34" charset="0"/>
              </a:rPr>
              <a:t>It p</a:t>
            </a:r>
            <a:r>
              <a:rPr u="none" dirty="0">
                <a:latin typeface="Huawei Sans" panose="020C0503030203020204" pitchFamily="34" charset="0"/>
              </a:rPr>
              <a:t>rovides data protection at an interval of seconds, with zero impact on performance and small space occupation.</a:t>
            </a:r>
          </a:p>
          <a:p>
            <a:pPr lvl="1"/>
            <a:r>
              <a:rPr lang="en-US" u="none" dirty="0">
                <a:latin typeface="Huawei Sans" panose="020C0503030203020204" pitchFamily="34" charset="0"/>
              </a:rPr>
              <a:t>It s</a:t>
            </a:r>
            <a:r>
              <a:rPr u="none" dirty="0">
                <a:latin typeface="Huawei Sans" panose="020C0503030203020204" pitchFamily="34" charset="0"/>
              </a:rPr>
              <a:t>upport</a:t>
            </a:r>
            <a:r>
              <a:rPr lang="en-US" u="none" dirty="0">
                <a:latin typeface="Huawei Sans" panose="020C0503030203020204" pitchFamily="34" charset="0"/>
              </a:rPr>
              <a:t>s</a:t>
            </a:r>
            <a:r>
              <a:rPr u="none" dirty="0">
                <a:latin typeface="Huawei Sans" panose="020C0503030203020204" pitchFamily="34" charset="0"/>
              </a:rPr>
              <a:t> scheduled tasks. You can specify HyperCDP schedules by day, week, month, or specific interval to meet different backup requirements.</a:t>
            </a:r>
          </a:p>
          <a:p>
            <a:pPr lvl="1"/>
            <a:r>
              <a:rPr lang="en-US" altLang="zh-CN" u="none" dirty="0">
                <a:latin typeface="Huawei Sans" panose="020C0503030203020204" pitchFamily="34" charset="0"/>
              </a:rPr>
              <a:t>It provides i</a:t>
            </a:r>
            <a:r>
              <a:rPr u="none" dirty="0">
                <a:latin typeface="Huawei Sans" panose="020C0503030203020204" pitchFamily="34" charset="0"/>
              </a:rPr>
              <a:t>ntensive and persistent data protection. HyperCDP provides more recovery points for data and provides shorter data protection intervals, longer data protection periods, and continuous data protection.</a:t>
            </a:r>
          </a:p>
          <a:p>
            <a:r>
              <a:rPr u="none" dirty="0">
                <a:latin typeface="Huawei Sans" panose="020C0503030203020204" pitchFamily="34" charset="0"/>
              </a:rPr>
              <a:t>Purposes and benefits</a:t>
            </a:r>
          </a:p>
          <a:p>
            <a:pPr lvl="1"/>
            <a:r>
              <a:rPr u="none" dirty="0">
                <a:latin typeface="Huawei Sans" panose="020C0503030203020204" pitchFamily="34" charset="0"/>
              </a:rPr>
              <a:t>Efficient use of storage space, protecting user investments</a:t>
            </a:r>
          </a:p>
          <a:p>
            <a:pPr lvl="1"/>
            <a:r>
              <a:rPr u="none" dirty="0">
                <a:latin typeface="Huawei Sans" panose="020C0503030203020204" pitchFamily="34" charset="0"/>
              </a:rPr>
              <a:t>HyperCDP objects for various applications</a:t>
            </a:r>
          </a:p>
          <a:p>
            <a:pPr lvl="1"/>
            <a:r>
              <a:rPr u="none" dirty="0">
                <a:latin typeface="Huawei Sans" panose="020C0503030203020204" pitchFamily="34" charset="0"/>
              </a:rPr>
              <a:t>Continuous data protection</a:t>
            </a:r>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041582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HyperCDP creates high-density snapshots on a storage system to provide continuous data protection. Based on the lossless snapshot technology, HyperCDP has little impact on the performance of source LUNs. Compared with writable snapshots, HyperCDP does not need to build LUNs, greatly reducing memory overhead and providing stronger and continuous protection.</a:t>
            </a:r>
            <a:endParaRPr lang="en-US" altLang="zh-CN">
              <a:latin typeface="Huawei Sans" panose="020C0503030203020204" pitchFamily="34" charset="0"/>
            </a:endParaRPr>
          </a:p>
          <a:p>
            <a:pPr lvl="0"/>
            <a:r>
              <a:rPr u="none">
                <a:latin typeface="Huawei Sans" panose="020C0503030203020204" pitchFamily="34" charset="0"/>
              </a:rPr>
              <a:t>The storage system supports HyperCDP schedules to meet customers' backup requirements. HyperCDP objects cannot be mapped to hosts directly. To read data from a HyperCDP object, you can create a duplicate for it and map the duplicate to the host.</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34045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864047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Creating a HyperCDP object is to save the data status of the source LUN at the current time point. OceanStor Dorado all-flash storage reads and writes data using the ROW mechanism. Each time the host writes new data, the storage system allocates new space to store the new data and updates the LUN mapping table to point to the new space. In the figure, L0 to L4 are logical addresses, P0 to P7 are physical addresses, and A to F are the data.</a:t>
            </a:r>
          </a:p>
          <a:p>
            <a:pPr lvl="0"/>
            <a:r>
              <a:rPr u="none" dirty="0">
                <a:latin typeface="Huawei Sans" panose="020C0503030203020204" pitchFamily="34" charset="0"/>
              </a:rPr>
              <a:t>ROW</a:t>
            </a:r>
          </a:p>
          <a:p>
            <a:pPr lvl="1"/>
            <a:r>
              <a:rPr u="none" dirty="0">
                <a:latin typeface="Huawei Sans" panose="020C0503030203020204" pitchFamily="34" charset="0"/>
              </a:rPr>
              <a:t>ROW is the core technology to implement HyperCDP. When a storage system receives a write request to modify existing data, it writes the new data to a new location and directs the pointer of the modified data block to the new location.</a:t>
            </a:r>
            <a:endParaRPr lang="en-US" altLang="zh-CN" dirty="0">
              <a:latin typeface="Huawei Sans" panose="020C0503030203020204" pitchFamily="34" charset="0"/>
            </a:endParaRPr>
          </a:p>
          <a:p>
            <a:pPr lvl="0"/>
            <a:r>
              <a:rPr u="none" dirty="0">
                <a:latin typeface="Huawei Sans" panose="020C0503030203020204" pitchFamily="34" charset="0"/>
              </a:rPr>
              <a:t>The figure shows the read/write process after a HyperCDP object is created for the source LUN at T0 based on ROW. In the figure, T0 and T1 are the specific time points, A to F are the data, and L0 to L7 are the logical addresses. F is written to L2 at T1. When the host accesses data from the source LUN, the mapping table of the source LUN at T1 is accessed. If the requested data is not found at T1, the data at T0 is returned. For example, F is returned when the host accesses L2, and A is returned when the host accesses L0. When the host accesses the HyperCDP object, the mapping table at T0 is accessed. For example, C is returned when the host accesses L2.</a:t>
            </a:r>
          </a:p>
          <a:p>
            <a:pPr lvl="0"/>
            <a:endParaRPr lang="zh-CN" altLang="en-US" dirty="0">
              <a:latin typeface="Huawei Sans" panose="020C0503030203020204" pitchFamily="34" charset="0"/>
            </a:endParaRPr>
          </a:p>
          <a:p>
            <a:endParaRPr 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605286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latin typeface="Huawei Sans" panose="020C0503030203020204" pitchFamily="34" charset="0"/>
              </a:rPr>
              <a:t>Hosts cannot read or write HyperCDP objects directly. To read a HyperCDP object, you can create a duplicate for it and then map the duplicate to the host. The duplicate has the same data as the source HyperCDP object. In the figure, a duplicate SNAP0 is created for CDP0 and mapped to the host. SNAP0 and CDP0 have the same data.</a:t>
            </a:r>
          </a:p>
          <a:p>
            <a:pPr lvl="0"/>
            <a:r>
              <a:rPr u="none" dirty="0">
                <a:latin typeface="Huawei Sans" panose="020C0503030203020204" pitchFamily="34" charset="0"/>
              </a:rPr>
              <a:t>If you want to access the HyperCDP data for the same LUN at another time point, you can reactivate the duplicate using the HyperCDP object generated at that time point to obtain its data immediately. As shown in the figure, you can reactivate SNAP0 based on CDP1 to access its data. Because SNAP0 has been mapped, you do not need to map it again. After the reactivation, the data of SNAP0 is the same as that of CDP1.</a:t>
            </a:r>
          </a:p>
          <a:p>
            <a:endParaRPr 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876989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latin typeface="Huawei Sans" panose="020C0503030203020204" pitchFamily="34" charset="0"/>
              </a:rPr>
              <a:t>Read redirection is required to read the source LUN. The figure shows the read redirection process. CDP1 is rolled back to the source LUN. When the host reads data from L1 of the source LUN, if L1 has not been rolled back and is not written by the host after the rollback starts, the data corresponding to L1 of CDP1 is returned to the host.</a:t>
            </a:r>
          </a:p>
          <a:p>
            <a:endParaRPr 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652150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sz="1100" u="none">
                <a:solidFill>
                  <a:schemeClr val="tx1"/>
                </a:solidFill>
                <a:latin typeface="Huawei Sans" panose="020C0503030203020204" pitchFamily="34" charset="0"/>
              </a:rPr>
              <a:t>If the host writes the source LUN during the rollback, the new data is written directly. When the system detects that an address has been written by the host, it will not roll back this address.</a:t>
            </a:r>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sz="1100" u="none">
                <a:solidFill>
                  <a:schemeClr val="tx1"/>
                </a:solidFill>
                <a:latin typeface="Huawei Sans" panose="020C0503030203020204" pitchFamily="34" charset="0"/>
              </a:rPr>
              <a:t>Stopping the rollback will not restore the data on the source LUN to the state before the rollback. Therefore, you are advised to create a HyperCDP object for the source LUN before the rollback to protect its data.</a:t>
            </a:r>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sz="1100" u="none">
                <a:solidFill>
                  <a:schemeClr val="tx1"/>
                </a:solidFill>
                <a:latin typeface="Huawei Sans" panose="020C0503030203020204" pitchFamily="34" charset="0"/>
              </a:rPr>
              <a:t>Stopping the rollback only stops the data copy process but cannot restore the data on the source LUN to the state before the rollback.</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3918641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501992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sz="1100" u="none">
                <a:solidFill>
                  <a:schemeClr val="tx1"/>
                </a:solidFill>
                <a:latin typeface="Huawei Sans" panose="020C0503030203020204" pitchFamily="34" charset="0"/>
              </a:rPr>
              <a:t>If multiple policies are selected for a schedule, the execution time of the schedule may overlap. In this case, a HyperCDP object will be created for each policy at the overlapped time point. For example, if you specify a schedule that creates HyperCDP objects every 10 seconds and at 00:00 on Sunday, two HyperCDP objects will be created at 00:00 on Sunday.</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940514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lang="en-US" b="0" u="none" dirty="0">
                <a:latin typeface="Huawei Sans" panose="020C0503030203020204" pitchFamily="34" charset="0"/>
              </a:rPr>
              <a:t>Automatic deletion of protection data</a:t>
            </a:r>
            <a:r>
              <a:rPr b="0" u="none" dirty="0">
                <a:latin typeface="Huawei Sans" panose="020C0503030203020204" pitchFamily="34" charset="0"/>
              </a:rPr>
              <a:t> </a:t>
            </a:r>
            <a:r>
              <a:rPr u="none" dirty="0">
                <a:latin typeface="Huawei Sans" panose="020C0503030203020204" pitchFamily="34" charset="0"/>
              </a:rPr>
              <a:t>is disabled by default. You are advised to enable this function when configuring HyperCDP.</a:t>
            </a:r>
          </a:p>
          <a:p>
            <a:r>
              <a:rPr u="none" dirty="0">
                <a:latin typeface="Huawei Sans" panose="020C0503030203020204" pitchFamily="34" charset="0"/>
              </a:rPr>
              <a:t>The capacity threshold function only deletes the HyperCDP objects created using HyperCDP schedules and does not delete the HyperCDP objects that are manually created.</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4262634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In terms of data backup and restoration, HyperCDP has the following advantages:</a:t>
            </a:r>
          </a:p>
          <a:p>
            <a:pPr lvl="1"/>
            <a:r>
              <a:rPr u="none" dirty="0">
                <a:latin typeface="Huawei Sans" panose="020C0503030203020204" pitchFamily="34" charset="0"/>
              </a:rPr>
              <a:t>The RTO is significantly reduced. Even a large amount of data can be restored in a few seconds.</a:t>
            </a:r>
          </a:p>
          <a:p>
            <a:pPr lvl="1"/>
            <a:r>
              <a:rPr u="none" dirty="0">
                <a:latin typeface="Huawei Sans" panose="020C0503030203020204" pitchFamily="34" charset="0"/>
              </a:rPr>
              <a:t>Data can be frequently backed up without service interruption. Applications can run correctly without performance compromise.</a:t>
            </a:r>
          </a:p>
          <a:p>
            <a:pPr lvl="1"/>
            <a:r>
              <a:rPr u="none" dirty="0">
                <a:latin typeface="Huawei Sans" panose="020C0503030203020204" pitchFamily="34" charset="0"/>
              </a:rPr>
              <a:t>The backup window is notably shortened or eliminated.</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590956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08680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32651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54387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518712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179583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739831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u="none">
                <a:latin typeface="Huawei Sans" panose="020C0503030203020204" pitchFamily="34" charset="0"/>
              </a:rPr>
              <a:t>Example:</a:t>
            </a:r>
          </a:p>
          <a:p>
            <a:pPr lvl="1"/>
            <a:r>
              <a:rPr u="none">
                <a:latin typeface="Huawei Sans" panose="020C0503030203020204" pitchFamily="34" charset="0"/>
              </a:rPr>
              <a:t>Assume that the root directory of a file system contains directories </a:t>
            </a:r>
            <a:r>
              <a:rPr b="1" u="none">
                <a:latin typeface="Huawei Sans" panose="020C0503030203020204" pitchFamily="34" charset="0"/>
              </a:rPr>
              <a:t>d1</a:t>
            </a:r>
            <a:r>
              <a:rPr u="none">
                <a:latin typeface="Huawei Sans" panose="020C0503030203020204" pitchFamily="34" charset="0"/>
              </a:rPr>
              <a:t> and </a:t>
            </a:r>
            <a:r>
              <a:rPr b="1" u="none">
                <a:latin typeface="Huawei Sans" panose="020C0503030203020204" pitchFamily="34" charset="0"/>
              </a:rPr>
              <a:t>d2</a:t>
            </a:r>
            <a:r>
              <a:rPr u="none">
                <a:latin typeface="Huawei Sans" panose="020C0503030203020204" pitchFamily="34" charset="0"/>
              </a:rPr>
              <a:t>, and the file system contains scheduled snapshots </a:t>
            </a:r>
            <a:r>
              <a:rPr b="1" u="none">
                <a:latin typeface="Huawei Sans" panose="020C0503030203020204" pitchFamily="34" charset="0"/>
              </a:rPr>
              <a:t>s1</a:t>
            </a:r>
            <a:r>
              <a:rPr u="none">
                <a:latin typeface="Huawei Sans" panose="020C0503030203020204" pitchFamily="34" charset="0"/>
              </a:rPr>
              <a:t>, </a:t>
            </a:r>
            <a:r>
              <a:rPr b="1" u="none">
                <a:latin typeface="Huawei Sans" panose="020C0503030203020204" pitchFamily="34" charset="0"/>
              </a:rPr>
              <a:t>s2</a:t>
            </a:r>
            <a:r>
              <a:rPr u="none">
                <a:latin typeface="Huawei Sans" panose="020C0503030203020204" pitchFamily="34" charset="0"/>
              </a:rPr>
              <a:t>, and </a:t>
            </a:r>
            <a:r>
              <a:rPr b="1" u="none">
                <a:latin typeface="Huawei Sans" panose="020C0503030203020204" pitchFamily="34" charset="0"/>
              </a:rPr>
              <a:t>s3</a:t>
            </a:r>
            <a:r>
              <a:rPr u="none">
                <a:latin typeface="Huawei Sans" panose="020C0503030203020204" pitchFamily="34" charset="0"/>
              </a:rPr>
              <a:t>. </a:t>
            </a:r>
            <a:r>
              <a:rPr b="1" u="none">
                <a:latin typeface="Huawei Sans" panose="020C0503030203020204" pitchFamily="34" charset="0"/>
              </a:rPr>
              <a:t>s1</a:t>
            </a:r>
            <a:r>
              <a:rPr u="none">
                <a:latin typeface="Huawei Sans" panose="020C0503030203020204" pitchFamily="34" charset="0"/>
              </a:rPr>
              <a:t> and </a:t>
            </a:r>
            <a:r>
              <a:rPr b="1" u="none">
                <a:latin typeface="Huawei Sans" panose="020C0503030203020204" pitchFamily="34" charset="0"/>
              </a:rPr>
              <a:t>s2</a:t>
            </a:r>
            <a:r>
              <a:rPr u="none">
                <a:latin typeface="Huawei Sans" panose="020C0503030203020204" pitchFamily="34" charset="0"/>
              </a:rPr>
              <a:t> protect </a:t>
            </a:r>
            <a:r>
              <a:rPr b="1" u="none">
                <a:latin typeface="Huawei Sans" panose="020C0503030203020204" pitchFamily="34" charset="0"/>
              </a:rPr>
              <a:t>d1</a:t>
            </a:r>
            <a:r>
              <a:rPr u="none">
                <a:latin typeface="Huawei Sans" panose="020C0503030203020204" pitchFamily="34" charset="0"/>
              </a:rPr>
              <a:t>, and </a:t>
            </a:r>
            <a:r>
              <a:rPr b="1" u="none">
                <a:latin typeface="Huawei Sans" panose="020C0503030203020204" pitchFamily="34" charset="0"/>
              </a:rPr>
              <a:t>s3</a:t>
            </a:r>
            <a:r>
              <a:rPr u="none">
                <a:latin typeface="Huawei Sans" panose="020C0503030203020204" pitchFamily="34" charset="0"/>
              </a:rPr>
              <a:t> protects </a:t>
            </a:r>
            <a:r>
              <a:rPr b="1" u="none">
                <a:latin typeface="Huawei Sans" panose="020C0503030203020204" pitchFamily="34" charset="0"/>
              </a:rPr>
              <a:t>d2</a:t>
            </a:r>
            <a:r>
              <a:rPr u="none">
                <a:latin typeface="Huawei Sans" panose="020C0503030203020204" pitchFamily="34" charset="0"/>
              </a:rPr>
              <a:t>. A share is created using the root directory.</a:t>
            </a:r>
          </a:p>
          <a:p>
            <a:pPr lvl="1"/>
            <a:r>
              <a:rPr u="none">
                <a:latin typeface="Huawei Sans" panose="020C0503030203020204" pitchFamily="34" charset="0"/>
              </a:rPr>
              <a:t>Enter the </a:t>
            </a:r>
            <a:r>
              <a:rPr b="1" u="none">
                <a:latin typeface="Huawei Sans" panose="020C0503030203020204" pitchFamily="34" charset="0"/>
              </a:rPr>
              <a:t>.snapshot</a:t>
            </a:r>
            <a:r>
              <a:rPr u="none">
                <a:latin typeface="Huawei Sans" panose="020C0503030203020204" pitchFamily="34" charset="0"/>
              </a:rPr>
              <a:t> directory through the root path and access the data of </a:t>
            </a:r>
            <a:r>
              <a:rPr b="1" u="none">
                <a:latin typeface="Huawei Sans" panose="020C0503030203020204" pitchFamily="34" charset="0"/>
              </a:rPr>
              <a:t>s1</a:t>
            </a:r>
            <a:r>
              <a:rPr u="none">
                <a:latin typeface="Huawei Sans" panose="020C0503030203020204" pitchFamily="34" charset="0"/>
              </a:rPr>
              <a:t>, </a:t>
            </a:r>
            <a:r>
              <a:rPr b="1" u="none">
                <a:latin typeface="Huawei Sans" panose="020C0503030203020204" pitchFamily="34" charset="0"/>
              </a:rPr>
              <a:t>s2</a:t>
            </a:r>
            <a:r>
              <a:rPr u="none">
                <a:latin typeface="Huawei Sans" panose="020C0503030203020204" pitchFamily="34" charset="0"/>
              </a:rPr>
              <a:t>, or </a:t>
            </a:r>
            <a:r>
              <a:rPr b="1" u="none">
                <a:latin typeface="Huawei Sans" panose="020C0503030203020204" pitchFamily="34" charset="0"/>
              </a:rPr>
              <a:t>s3</a:t>
            </a:r>
            <a:r>
              <a:rPr u="none">
                <a:latin typeface="Huawei Sans" panose="020C0503030203020204" pitchFamily="34" charset="0"/>
              </a:rPr>
              <a:t>.</a:t>
            </a:r>
          </a:p>
          <a:p>
            <a:pPr lvl="1"/>
            <a:r>
              <a:rPr u="none">
                <a:latin typeface="Huawei Sans" panose="020C0503030203020204" pitchFamily="34" charset="0"/>
              </a:rPr>
              <a:t>Enter the </a:t>
            </a:r>
            <a:r>
              <a:rPr b="1" u="none">
                <a:latin typeface="Huawei Sans" panose="020C0503030203020204" pitchFamily="34" charset="0"/>
              </a:rPr>
              <a:t>.snapshot</a:t>
            </a:r>
            <a:r>
              <a:rPr u="none">
                <a:latin typeface="Huawei Sans" panose="020C0503030203020204" pitchFamily="34" charset="0"/>
              </a:rPr>
              <a:t> directory using the </a:t>
            </a:r>
            <a:r>
              <a:rPr b="1" u="none">
                <a:latin typeface="Huawei Sans" panose="020C0503030203020204" pitchFamily="34" charset="0"/>
              </a:rPr>
              <a:t>cd .snapshot</a:t>
            </a:r>
            <a:r>
              <a:rPr u="none">
                <a:latin typeface="Huawei Sans" panose="020C0503030203020204" pitchFamily="34" charset="0"/>
              </a:rPr>
              <a:t> command from directory </a:t>
            </a:r>
            <a:r>
              <a:rPr b="1" u="none">
                <a:latin typeface="Huawei Sans" panose="020C0503030203020204" pitchFamily="34" charset="0"/>
              </a:rPr>
              <a:t>/d1</a:t>
            </a:r>
            <a:r>
              <a:rPr u="none">
                <a:latin typeface="Huawei Sans" panose="020C0503030203020204" pitchFamily="34" charset="0"/>
              </a:rPr>
              <a:t> to display </a:t>
            </a:r>
            <a:r>
              <a:rPr b="1" u="none">
                <a:latin typeface="Huawei Sans" panose="020C0503030203020204" pitchFamily="34" charset="0"/>
              </a:rPr>
              <a:t>s1</a:t>
            </a:r>
            <a:r>
              <a:rPr u="none">
                <a:latin typeface="Huawei Sans" panose="020C0503030203020204" pitchFamily="34" charset="0"/>
              </a:rPr>
              <a:t> and </a:t>
            </a:r>
            <a:r>
              <a:rPr b="1" u="none">
                <a:latin typeface="Huawei Sans" panose="020C0503030203020204" pitchFamily="34" charset="0"/>
              </a:rPr>
              <a:t>s2</a:t>
            </a:r>
            <a:r>
              <a:rPr u="none">
                <a:latin typeface="Huawei Sans" panose="020C0503030203020204" pitchFamily="34" charset="0"/>
              </a:rPr>
              <a:t>.</a:t>
            </a:r>
          </a:p>
          <a:p>
            <a:pPr lvl="1"/>
            <a:r>
              <a:rPr u="none">
                <a:latin typeface="Huawei Sans" panose="020C0503030203020204" pitchFamily="34" charset="0"/>
              </a:rPr>
              <a:t>Run the </a:t>
            </a:r>
            <a:r>
              <a:rPr b="1" u="none">
                <a:latin typeface="Huawei Sans" panose="020C0503030203020204" pitchFamily="34" charset="0"/>
              </a:rPr>
              <a:t>cd /d2/.snapshot/s1/</a:t>
            </a:r>
            <a:r>
              <a:rPr u="none">
                <a:latin typeface="Huawei Sans" panose="020C0503030203020204" pitchFamily="34" charset="0"/>
              </a:rPr>
              <a:t> command. An error message is reported because </a:t>
            </a:r>
            <a:r>
              <a:rPr b="1" u="none">
                <a:latin typeface="Huawei Sans" panose="020C0503030203020204" pitchFamily="34" charset="0"/>
              </a:rPr>
              <a:t>s1</a:t>
            </a:r>
            <a:r>
              <a:rPr u="none">
                <a:latin typeface="Huawei Sans" panose="020C0503030203020204" pitchFamily="34" charset="0"/>
              </a:rPr>
              <a:t> does not protect </a:t>
            </a:r>
            <a:r>
              <a:rPr b="1" u="none">
                <a:latin typeface="Huawei Sans" panose="020C0503030203020204" pitchFamily="34" charset="0"/>
              </a:rPr>
              <a:t>d2</a:t>
            </a:r>
            <a:r>
              <a:rPr u="none">
                <a:latin typeface="Huawei Sans" panose="020C0503030203020204" pitchFamily="34" charset="0"/>
              </a:rPr>
              <a:t>. Run the </a:t>
            </a:r>
            <a:r>
              <a:rPr b="1" u="none">
                <a:latin typeface="Huawei Sans" panose="020C0503030203020204" pitchFamily="34" charset="0"/>
              </a:rPr>
              <a:t>cd /d2/.snapshot/s3/ </a:t>
            </a:r>
            <a:r>
              <a:rPr u="none">
                <a:latin typeface="Huawei Sans" panose="020C0503030203020204" pitchFamily="34" charset="0"/>
              </a:rPr>
              <a:t>command. The access is successful because </a:t>
            </a:r>
            <a:r>
              <a:rPr b="1" u="none">
                <a:latin typeface="Huawei Sans" panose="020C0503030203020204" pitchFamily="34" charset="0"/>
              </a:rPr>
              <a:t>s3</a:t>
            </a:r>
            <a:r>
              <a:rPr u="none">
                <a:latin typeface="Huawei Sans" panose="020C0503030203020204" pitchFamily="34" charset="0"/>
              </a:rPr>
              <a:t> protects </a:t>
            </a:r>
            <a:r>
              <a:rPr b="1" u="none">
                <a:latin typeface="Huawei Sans" panose="020C0503030203020204" pitchFamily="34" charset="0"/>
              </a:rPr>
              <a:t>d2</a:t>
            </a:r>
            <a:r>
              <a:rPr u="none">
                <a:latin typeface="Huawei Sans" panose="020C0503030203020204" pitchFamily="34" charset="0"/>
              </a:rPr>
              <a:t>.</a:t>
            </a:r>
          </a:p>
          <a:p>
            <a:pPr lvl="1"/>
            <a:r>
              <a:rPr u="none">
                <a:latin typeface="Huawei Sans" panose="020C0503030203020204" pitchFamily="34" charset="0"/>
              </a:rPr>
              <a:t>You can restore the data of a file or directory through scheduled snapshot data using the </a:t>
            </a:r>
            <a:r>
              <a:rPr b="1" u="none">
                <a:latin typeface="Huawei Sans" panose="020C0503030203020204" pitchFamily="34" charset="0"/>
              </a:rPr>
              <a:t>cp</a:t>
            </a:r>
            <a:r>
              <a:rPr u="none">
                <a:latin typeface="Huawei Sans" panose="020C0503030203020204" pitchFamily="34" charset="0"/>
              </a:rPr>
              <a:t> command.</a:t>
            </a:r>
          </a:p>
        </p:txBody>
      </p:sp>
    </p:spTree>
    <p:extLst>
      <p:ext uri="{BB962C8B-B14F-4D97-AF65-F5344CB8AC3E}">
        <p14:creationId xmlns:p14="http://schemas.microsoft.com/office/powerpoint/2010/main" val="3194752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2797968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4256884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44018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891194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633591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56860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726305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082177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r>
              <a:rPr u="none">
                <a:latin typeface="Huawei Sans" panose="020C0503030203020204" pitchFamily="34" charset="0"/>
              </a:rPr>
              <a:t>WORM enables files in the WORM file system to be shifted between initial, locked, appending, and expired states, preventing important data from being incorrectly or maliciously tampered within a specified period.</a:t>
            </a:r>
          </a:p>
        </p:txBody>
      </p:sp>
    </p:spTree>
    <p:extLst>
      <p:ext uri="{BB962C8B-B14F-4D97-AF65-F5344CB8AC3E}">
        <p14:creationId xmlns:p14="http://schemas.microsoft.com/office/powerpoint/2010/main" val="449419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493830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5872486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Answers:</a:t>
            </a:r>
          </a:p>
          <a:p>
            <a:pPr lvl="1"/>
            <a:r>
              <a:rPr u="none" dirty="0">
                <a:latin typeface="Huawei Sans" panose="020C0503030203020204" pitchFamily="34" charset="0"/>
              </a:rPr>
              <a:t>T</a:t>
            </a:r>
          </a:p>
          <a:p>
            <a:pPr lvl="1"/>
            <a:r>
              <a:rPr lang="en-US" u="none" dirty="0">
                <a:latin typeface="Huawei Sans" panose="020C0503030203020204" pitchFamily="34" charset="0"/>
              </a:rPr>
              <a:t>After the rollback command is successfully executed, the host can read and write data to the source LUN.</a:t>
            </a:r>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3200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u="none" dirty="0">
                <a:latin typeface="Huawei Sans" panose="020C0503030203020204" pitchFamily="34" charset="0"/>
              </a:rPr>
              <a:t>Answers:</a:t>
            </a:r>
          </a:p>
          <a:p>
            <a:pPr lvl="1"/>
            <a:r>
              <a:rPr u="none" dirty="0">
                <a:latin typeface="Huawei Sans" panose="020C0503030203020204" pitchFamily="34" charset="0"/>
              </a:rPr>
              <a:t>C</a:t>
            </a:r>
          </a:p>
          <a:p>
            <a:endParaRPr lang="zh-CN" altLang="en-US" dirty="0">
              <a:latin typeface="Huawei Sans" panose="020C0503030203020204" pitchFamily="34" charset="0"/>
            </a:endParaRP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16755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Popular tools:</a:t>
            </a:r>
          </a:p>
          <a:p>
            <a:pPr lvl="1"/>
            <a:r>
              <a:rPr u="none">
                <a:latin typeface="Huawei Sans" panose="020C0503030203020204" pitchFamily="34" charset="0"/>
              </a:rPr>
              <a:t>HedEx Lite: Huawei product document management tool, which allows users to browse, search for, update, and manage product documentation.</a:t>
            </a:r>
            <a:endParaRPr lang="zh-CN" altLang="en-US">
              <a:latin typeface="Huawei Sans" panose="020C0503030203020204" pitchFamily="34" charset="0"/>
            </a:endParaRPr>
          </a:p>
          <a:p>
            <a:pPr lvl="1"/>
            <a:r>
              <a:rPr u="none">
                <a:latin typeface="Huawei Sans" panose="020C0503030203020204" pitchFamily="34" charset="0"/>
              </a:rPr>
              <a:t>eStor: A graphic storage simulation platform. Through simulation of Huawei OceanStor all-flash storage devices, the platform helps ICT practitioners and customers quickly get familiar with Huawei storage products, and understand and master their operations and configurations.</a:t>
            </a:r>
          </a:p>
          <a:p>
            <a:pPr lvl="1"/>
            <a:r>
              <a:rPr u="none">
                <a:latin typeface="Huawei Sans" panose="020C0503030203020204" pitchFamily="34" charset="0"/>
              </a:rPr>
              <a:t>Network Documentation Tool Center: The documentation tool for network products is a good assistant for bidding support, network planning, project delivery, and upgrade and maintenance.</a:t>
            </a:r>
            <a:endParaRPr lang="zh-CN" altLang="en-US">
              <a:latin typeface="Huawei Sans" panose="020C0503030203020204" pitchFamily="34" charset="0"/>
            </a:endParaRPr>
          </a:p>
          <a:p>
            <a:pPr lvl="1"/>
            <a:r>
              <a:rPr u="none">
                <a:latin typeface="Huawei Sans" panose="020C0503030203020204" pitchFamily="34" charset="0"/>
              </a:rPr>
              <a:t>Information Query Assistant: It provides commands and alarm information queries for Huawei products.</a:t>
            </a:r>
            <a:endParaRPr lang="en-US" altLang="zh-CN" dirty="0">
              <a:latin typeface="Huawei Sans" panose="020C0503030203020204" pitchFamily="34" charset="0"/>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30551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228390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latin typeface="Huawei Sans" panose="020C0503030203020204" pitchFamily="34" charset="0"/>
              </a:rPr>
              <a:t>Purposes of a snapshot:</a:t>
            </a:r>
          </a:p>
          <a:p>
            <a:pPr lvl="1"/>
            <a:r>
              <a:rPr u="none">
                <a:latin typeface="Huawei Sans" panose="020C0503030203020204" pitchFamily="34" charset="0"/>
              </a:rPr>
              <a:t>Backup and archiving: A snapshot can be used to serve as a data source for backup and archiving.</a:t>
            </a:r>
          </a:p>
          <a:p>
            <a:pPr lvl="1"/>
            <a:r>
              <a:rPr u="none">
                <a:latin typeface="Huawei Sans" panose="020C0503030203020204" pitchFamily="34" charset="0"/>
              </a:rPr>
              <a:t>Quick recovery: A snapshot flexibly and frequently generates recovery points in time for data on storage devices, enabling fast data recovery when necessary.</a:t>
            </a:r>
          </a:p>
          <a:p>
            <a:pPr lvl="1"/>
            <a:r>
              <a:rPr u="none">
                <a:latin typeface="Huawei Sans" panose="020C0503030203020204" pitchFamily="34" charset="0"/>
              </a:rPr>
              <a:t>Instant generation: A snapshot is instantaneously generated without interrupting host services. It is a data duplicate of the source LUN at a specific point in time.</a:t>
            </a:r>
            <a:endParaRPr lang="zh-CN" altLang="en-US" dirty="0">
              <a:latin typeface="Huawei Sans" panose="020C0503030203020204" pitchFamily="34" charset="0"/>
            </a:endParaRPr>
          </a:p>
          <a:p>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8179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14407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Common snapshot terms:</a:t>
            </a:r>
          </a:p>
          <a:p>
            <a:pPr lvl="1"/>
            <a:r>
              <a:rPr u="none" dirty="0">
                <a:latin typeface="Huawei Sans" panose="020C0503030203020204" pitchFamily="34" charset="0"/>
              </a:rPr>
              <a:t>Source volume: A volume that stores the source data of a snapshot. It is presented as a LUN to users.</a:t>
            </a:r>
          </a:p>
          <a:p>
            <a:pPr lvl="1"/>
            <a:r>
              <a:rPr u="none" dirty="0">
                <a:latin typeface="Huawei Sans" panose="020C0503030203020204" pitchFamily="34" charset="0"/>
              </a:rPr>
              <a:t>Snapshot volume: A data copy logically generated after a virtual snapshot is created for a source LUN. It is presented as a LUN to users.</a:t>
            </a:r>
          </a:p>
          <a:p>
            <a:pPr lvl="1"/>
            <a:r>
              <a:rPr u="none" dirty="0">
                <a:latin typeface="Huawei Sans" panose="020C0503030203020204" pitchFamily="34" charset="0"/>
              </a:rPr>
              <a:t>Redirect on write: When data is modified, new space is allocated to new data. After the new data has been written successfully, the original space is released.</a:t>
            </a:r>
          </a:p>
          <a:p>
            <a:pPr lvl="1"/>
            <a:r>
              <a:rPr u="none" dirty="0">
                <a:latin typeface="Huawei Sans" panose="020C0503030203020204" pitchFamily="34" charset="0"/>
              </a:rPr>
              <a:t>Snapshot rollback: Data of a snapshot LUN is copied to the source LUN. In this way, data of the source LUN is recovered to state at the point in time when the snapshot LUN was activated.</a:t>
            </a:r>
            <a:endParaRPr lang="zh-CN" altLang="zh-CN" dirty="0">
              <a:latin typeface="Huawei Sans" panose="020C0503030203020204" pitchFamily="34" charset="0"/>
            </a:endParaRPr>
          </a:p>
          <a:p>
            <a:pPr lvl="1"/>
            <a:r>
              <a:rPr u="none" dirty="0">
                <a:latin typeface="Huawei Sans" panose="020C0503030203020204" pitchFamily="34" charset="0"/>
              </a:rPr>
              <a:t>Inactive: Status of a snapshot in which the snapshot is unavailable. The opposite </a:t>
            </a:r>
            <a:r>
              <a:rPr lang="en-US" u="none" dirty="0">
                <a:latin typeface="Huawei Sans" panose="020C0503030203020204" pitchFamily="34" charset="0"/>
              </a:rPr>
              <a:t>status</a:t>
            </a:r>
            <a:r>
              <a:rPr u="none" dirty="0">
                <a:latin typeface="Huawei Sans" panose="020C0503030203020204" pitchFamily="34" charset="0"/>
              </a:rPr>
              <a:t> is activated.</a:t>
            </a:r>
            <a:endParaRPr lang="zh-CN" altLang="zh-CN" dirty="0">
              <a:latin typeface="Huawei Sans" panose="020C0503030203020204" pitchFamily="34" charset="0"/>
            </a:endParaRPr>
          </a:p>
          <a:p>
            <a:endParaRPr 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4002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699190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a:t>Click to Edit Title</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a:t>Click to Edit Title</a:t>
            </a:r>
            <a:endParaRPr lang="en-US" dirty="0"/>
          </a:p>
        </p:txBody>
      </p:sp>
    </p:spTree>
    <p:extLst>
      <p:ext uri="{BB962C8B-B14F-4D97-AF65-F5344CB8AC3E}">
        <p14:creationId xmlns:p14="http://schemas.microsoft.com/office/powerpoint/2010/main" val="106368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a:t>More information for trainees</a:t>
            </a:r>
            <a:endParaRPr lang="zh-CN" altLang="en-US" dirty="0"/>
          </a:p>
          <a:p>
            <a:endParaRPr lang="zh-CN" altLang="en-US" dirty="0"/>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Tree>
    <p:extLst>
      <p:ext uri="{BB962C8B-B14F-4D97-AF65-F5344CB8AC3E}">
        <p14:creationId xmlns:p14="http://schemas.microsoft.com/office/powerpoint/2010/main" val="354239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Tree>
    <p:extLst>
      <p:ext uri="{BB962C8B-B14F-4D97-AF65-F5344CB8AC3E}">
        <p14:creationId xmlns:p14="http://schemas.microsoft.com/office/powerpoint/2010/main" val="248393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69931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860536129"/>
      </p:ext>
    </p:extLst>
  </p:cSld>
  <p:clrMapOvr>
    <a:masterClrMapping/>
  </p:clrMapOvr>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latin typeface="Huawei Sans" panose="020C0503030203020204" pitchFamily="34" charset="0"/>
              </a:rPr>
              <a:t>Thank you.</a:t>
            </a:r>
          </a:p>
        </p:txBody>
      </p:sp>
    </p:spTree>
    <p:extLst>
      <p:ext uri="{BB962C8B-B14F-4D97-AF65-F5344CB8AC3E}">
        <p14:creationId xmlns:p14="http://schemas.microsoft.com/office/powerpoint/2010/main" val="130697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296202" y="356029"/>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3364682108"/>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val="20000"/>
                    </a:ext>
                  </a:extLst>
                </a:gridCol>
                <a:gridCol w="2155444">
                  <a:extLst>
                    <a:ext uri="{9D8B030D-6E8A-4147-A177-3AD203B41FA5}">
                      <a16:colId xmlns:a16="http://schemas.microsoft.com/office/drawing/2014/main" val="20001"/>
                    </a:ext>
                  </a:extLst>
                </a:gridCol>
                <a:gridCol w="2873927">
                  <a:extLst>
                    <a:ext uri="{9D8B030D-6E8A-4147-A177-3AD203B41FA5}">
                      <a16:colId xmlns:a16="http://schemas.microsoft.com/office/drawing/2014/main" val="20002"/>
                    </a:ext>
                  </a:extLst>
                </a:gridCol>
                <a:gridCol w="2077613">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457073126"/>
              </p:ext>
            </p:extLst>
          </p:nvPr>
        </p:nvGraphicFramePr>
        <p:xfrm>
          <a:off x="1007533" y="2680416"/>
          <a:ext cx="10177140" cy="3038475"/>
        </p:xfrm>
        <a:graphic>
          <a:graphicData uri="http://schemas.openxmlformats.org/drawingml/2006/table">
            <a:tbl>
              <a:tblPr/>
              <a:tblGrid>
                <a:gridCol w="3085809">
                  <a:extLst>
                    <a:ext uri="{9D8B030D-6E8A-4147-A177-3AD203B41FA5}">
                      <a16:colId xmlns:a16="http://schemas.microsoft.com/office/drawing/2014/main" val="20000"/>
                    </a:ext>
                  </a:extLst>
                </a:gridCol>
                <a:gridCol w="2155920">
                  <a:extLst>
                    <a:ext uri="{9D8B030D-6E8A-4147-A177-3AD203B41FA5}">
                      <a16:colId xmlns:a16="http://schemas.microsoft.com/office/drawing/2014/main" val="20001"/>
                    </a:ext>
                  </a:extLst>
                </a:gridCol>
                <a:gridCol w="2912127">
                  <a:extLst>
                    <a:ext uri="{9D8B030D-6E8A-4147-A177-3AD203B41FA5}">
                      <a16:colId xmlns:a16="http://schemas.microsoft.com/office/drawing/2014/main" val="20002"/>
                    </a:ext>
                  </a:extLst>
                </a:gridCol>
                <a:gridCol w="202328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142003276"/>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2927270648"/>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Tree>
    <p:extLst>
      <p:ext uri="{BB962C8B-B14F-4D97-AF65-F5344CB8AC3E}">
        <p14:creationId xmlns:p14="http://schemas.microsoft.com/office/powerpoint/2010/main" val="76088201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a:t>Question description.</a:t>
            </a:r>
          </a:p>
          <a:p>
            <a:pPr lvl="1"/>
            <a:endParaRPr lang="en-US" altLang="zh-CN" dirty="0"/>
          </a:p>
        </p:txBody>
      </p:sp>
      <p:cxnSp>
        <p:nvCxnSpPr>
          <p:cNvPr id="5"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p>
        </p:txBody>
      </p:sp>
    </p:spTree>
    <p:extLst>
      <p:ext uri="{BB962C8B-B14F-4D97-AF65-F5344CB8AC3E}">
        <p14:creationId xmlns:p14="http://schemas.microsoft.com/office/powerpoint/2010/main" val="207444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Tree>
    <p:extLst>
      <p:ext uri="{BB962C8B-B14F-4D97-AF65-F5344CB8AC3E}">
        <p14:creationId xmlns:p14="http://schemas.microsoft.com/office/powerpoint/2010/main" val="22645594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p>
        </p:txBody>
      </p:sp>
    </p:spTree>
    <p:extLst>
      <p:ext uri="{BB962C8B-B14F-4D97-AF65-F5344CB8AC3E}">
        <p14:creationId xmlns:p14="http://schemas.microsoft.com/office/powerpoint/2010/main" val="3989529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p:bodyStyle>
    <p:other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Arial"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p:bodyStyle>
    <p:otherStyle>
      <a:defPPr>
        <a:defRPr lang="zh-CN"/>
      </a:defPPr>
      <a:lvl1pPr marL="0" algn="l" defTabSz="914034" rtl="0" eaLnBrk="1" latinLnBrk="0" hangingPunct="1">
        <a:defRPr sz="1799" kern="1200">
          <a:solidFill>
            <a:schemeClr val="tx1"/>
          </a:solidFill>
          <a:latin typeface="Arial"/>
          <a:ea typeface="+mn-ea"/>
          <a:cs typeface="+mn-cs"/>
        </a:defRPr>
      </a:lvl1pPr>
      <a:lvl2pPr marL="457017" algn="l" defTabSz="914034" rtl="0" eaLnBrk="1" latinLnBrk="0" hangingPunct="1">
        <a:defRPr sz="1799" kern="1200">
          <a:solidFill>
            <a:schemeClr val="tx1"/>
          </a:solidFill>
          <a:latin typeface="Arial"/>
          <a:ea typeface="+mn-ea"/>
          <a:cs typeface="+mn-cs"/>
        </a:defRPr>
      </a:lvl2pPr>
      <a:lvl3pPr marL="914034" algn="l" defTabSz="914034" rtl="0" eaLnBrk="1" latinLnBrk="0" hangingPunct="1">
        <a:defRPr sz="1799" kern="1200">
          <a:solidFill>
            <a:schemeClr val="tx1"/>
          </a:solidFill>
          <a:latin typeface="Arial"/>
          <a:ea typeface="+mn-ea"/>
          <a:cs typeface="+mn-cs"/>
        </a:defRPr>
      </a:lvl3pPr>
      <a:lvl4pPr marL="1371051" algn="l" defTabSz="914034" rtl="0" eaLnBrk="1" latinLnBrk="0" hangingPunct="1">
        <a:defRPr sz="1799" kern="1200">
          <a:solidFill>
            <a:schemeClr val="tx1"/>
          </a:solidFill>
          <a:latin typeface="Arial"/>
          <a:ea typeface="+mn-ea"/>
          <a:cs typeface="+mn-cs"/>
        </a:defRPr>
      </a:lvl4pPr>
      <a:lvl5pPr marL="1828068" algn="l" defTabSz="914034" rtl="0" eaLnBrk="1" latinLnBrk="0" hangingPunct="1">
        <a:defRPr sz="1799" kern="1200">
          <a:solidFill>
            <a:schemeClr val="tx1"/>
          </a:solidFill>
          <a:latin typeface="Arial"/>
          <a:ea typeface="+mn-ea"/>
          <a:cs typeface="+mn-cs"/>
        </a:defRPr>
      </a:lvl5pPr>
      <a:lvl6pPr marL="2285086" algn="l" defTabSz="914034" rtl="0" eaLnBrk="1" latinLnBrk="0" hangingPunct="1">
        <a:defRPr sz="1799" kern="1200">
          <a:solidFill>
            <a:schemeClr val="tx1"/>
          </a:solidFill>
          <a:latin typeface="Arial"/>
          <a:ea typeface="+mn-ea"/>
          <a:cs typeface="+mn-cs"/>
        </a:defRPr>
      </a:lvl6pPr>
      <a:lvl7pPr marL="2742103" algn="l" defTabSz="914034" rtl="0" eaLnBrk="1" latinLnBrk="0" hangingPunct="1">
        <a:defRPr sz="1799" kern="1200">
          <a:solidFill>
            <a:schemeClr val="tx1"/>
          </a:solidFill>
          <a:latin typeface="Arial"/>
          <a:ea typeface="+mn-ea"/>
          <a:cs typeface="+mn-cs"/>
        </a:defRPr>
      </a:lvl7pPr>
      <a:lvl8pPr marL="3199120" algn="l" defTabSz="914034" rtl="0" eaLnBrk="1" latinLnBrk="0" hangingPunct="1">
        <a:defRPr sz="1799" kern="1200">
          <a:solidFill>
            <a:schemeClr val="tx1"/>
          </a:solidFill>
          <a:latin typeface="Arial"/>
          <a:ea typeface="+mn-ea"/>
          <a:cs typeface="+mn-cs"/>
        </a:defRPr>
      </a:lvl8pPr>
      <a:lvl9pPr marL="3656137" algn="l" defTabSz="914034" rtl="0" eaLnBrk="1" latinLnBrk="0" hangingPunct="1">
        <a:defRPr sz="1799"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Arial"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Arial"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Arial"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Arial"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Arial"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Arial"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p:bodyStyle>
    <p:otherStyle>
      <a:defPPr>
        <a:defRPr lang="zh-CN"/>
      </a:defPPr>
      <a:lvl1pPr marL="0" algn="l" defTabSz="914034" rtl="0" eaLnBrk="1" latinLnBrk="0" hangingPunct="1">
        <a:defRPr sz="1799" kern="1200">
          <a:solidFill>
            <a:schemeClr val="tx1"/>
          </a:solidFill>
          <a:latin typeface="Arial"/>
          <a:ea typeface="+mn-ea"/>
          <a:cs typeface="+mn-cs"/>
        </a:defRPr>
      </a:lvl1pPr>
      <a:lvl2pPr marL="457017" algn="l" defTabSz="914034" rtl="0" eaLnBrk="1" latinLnBrk="0" hangingPunct="1">
        <a:defRPr sz="1799" kern="1200">
          <a:solidFill>
            <a:schemeClr val="tx1"/>
          </a:solidFill>
          <a:latin typeface="Arial"/>
          <a:ea typeface="+mn-ea"/>
          <a:cs typeface="+mn-cs"/>
        </a:defRPr>
      </a:lvl2pPr>
      <a:lvl3pPr marL="914034" algn="l" defTabSz="914034" rtl="0" eaLnBrk="1" latinLnBrk="0" hangingPunct="1">
        <a:defRPr sz="1799" kern="1200">
          <a:solidFill>
            <a:schemeClr val="tx1"/>
          </a:solidFill>
          <a:latin typeface="Arial"/>
          <a:ea typeface="+mn-ea"/>
          <a:cs typeface="+mn-cs"/>
        </a:defRPr>
      </a:lvl3pPr>
      <a:lvl4pPr marL="1371051" algn="l" defTabSz="914034" rtl="0" eaLnBrk="1" latinLnBrk="0" hangingPunct="1">
        <a:defRPr sz="1799" kern="1200">
          <a:solidFill>
            <a:schemeClr val="tx1"/>
          </a:solidFill>
          <a:latin typeface="Arial"/>
          <a:ea typeface="+mn-ea"/>
          <a:cs typeface="+mn-cs"/>
        </a:defRPr>
      </a:lvl4pPr>
      <a:lvl5pPr marL="1828068" algn="l" defTabSz="914034" rtl="0" eaLnBrk="1" latinLnBrk="0" hangingPunct="1">
        <a:defRPr sz="1799" kern="1200">
          <a:solidFill>
            <a:schemeClr val="tx1"/>
          </a:solidFill>
          <a:latin typeface="Arial"/>
          <a:ea typeface="+mn-ea"/>
          <a:cs typeface="+mn-cs"/>
        </a:defRPr>
      </a:lvl5pPr>
      <a:lvl6pPr marL="2285086" algn="l" defTabSz="914034" rtl="0" eaLnBrk="1" latinLnBrk="0" hangingPunct="1">
        <a:defRPr sz="1799" kern="1200">
          <a:solidFill>
            <a:schemeClr val="tx1"/>
          </a:solidFill>
          <a:latin typeface="Arial"/>
          <a:ea typeface="+mn-ea"/>
          <a:cs typeface="+mn-cs"/>
        </a:defRPr>
      </a:lvl6pPr>
      <a:lvl7pPr marL="2742103" algn="l" defTabSz="914034" rtl="0" eaLnBrk="1" latinLnBrk="0" hangingPunct="1">
        <a:defRPr sz="1799" kern="1200">
          <a:solidFill>
            <a:schemeClr val="tx1"/>
          </a:solidFill>
          <a:latin typeface="Arial"/>
          <a:ea typeface="+mn-ea"/>
          <a:cs typeface="+mn-cs"/>
        </a:defRPr>
      </a:lvl7pPr>
      <a:lvl8pPr marL="3199120" algn="l" defTabSz="914034" rtl="0" eaLnBrk="1" latinLnBrk="0" hangingPunct="1">
        <a:defRPr sz="1799" kern="1200">
          <a:solidFill>
            <a:schemeClr val="tx1"/>
          </a:solidFill>
          <a:latin typeface="Arial"/>
          <a:ea typeface="+mn-ea"/>
          <a:cs typeface="+mn-cs"/>
        </a:defRPr>
      </a:lvl8pPr>
      <a:lvl9pPr marL="3656137" algn="l" defTabSz="914034" rtl="0" eaLnBrk="1" latinLnBrk="0" hangingPunct="1">
        <a:defRPr sz="1799"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Arial"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a:lnSpc>
                <a:spcPts val="1065"/>
              </a:lnSpc>
            </a:pPr>
            <a:r>
              <a:rPr kumimoji="1" lang="en-US" altLang="zh-CN" sz="850" b="1" baseline="0" dirty="0">
                <a:solidFill>
                  <a:srgbClr val="1D1D1B"/>
                </a:solidFill>
                <a:latin typeface="Huawei Sans" panose="020C0503030203020204" pitchFamily="34" charset="0"/>
              </a:rPr>
              <a:t>Copyright©2022 Huawei Technologies Co., Ltd.</a:t>
            </a:r>
            <a:br>
              <a:rPr kumimoji="1" lang="en-US" altLang="zh-CN" sz="850" b="1" baseline="0" dirty="0">
                <a:solidFill>
                  <a:srgbClr val="1D1D1B"/>
                </a:solidFill>
                <a:latin typeface="Huawei Sans" panose="020C0503030203020204" pitchFamily="34" charset="0"/>
              </a:rPr>
            </a:br>
            <a:r>
              <a:rPr kumimoji="1" lang="en-US" altLang="zh-CN" sz="850" b="1" baseline="0" dirty="0">
                <a:solidFill>
                  <a:srgbClr val="1D1D1B"/>
                </a:solidFill>
                <a:latin typeface="Huawei Sans" panose="020C0503030203020204" pitchFamily="34" charset="0"/>
              </a:rPr>
              <a:t>All Rights Reserved.</a:t>
            </a:r>
            <a:br>
              <a:rPr kumimoji="1" lang="en-US" altLang="zh-CN" sz="779" dirty="0">
                <a:solidFill>
                  <a:srgbClr val="1D1D1B"/>
                </a:solidFill>
                <a:latin typeface="Huawei Sans" panose="020C0503030203020204" pitchFamily="34" charset="0"/>
              </a:rPr>
            </a:br>
            <a:br>
              <a:rPr kumimoji="1" lang="en-US" altLang="zh-CN" sz="779" dirty="0">
                <a:solidFill>
                  <a:srgbClr val="1D1D1B"/>
                </a:solidFill>
                <a:latin typeface="Huawei Sans" panose="020C0503030203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information in this document may contain predictive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statements including, without limitation, statements regarding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future financial and operating results, future product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portfolio, new technology, etc. There are a number of factors that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could cause actual results and developments to differ materially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from those expressed or implied in the predictive statements.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Therefore, such information is provided for reference purpose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only and constitutes neither an offer nor an acceptance. Huawei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Huawei Sans" panose="020C0503030203020204" pitchFamily="34" charset="0"/>
            </a:endParaRPr>
          </a:p>
        </p:txBody>
      </p:sp>
      <p:sp>
        <p:nvSpPr>
          <p:cNvPr id="72"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Arial"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a:lnSpc>
                <a:spcPts val="1681"/>
              </a:lnSpc>
              <a:spcBef>
                <a:spcPts val="0"/>
              </a:spcBef>
            </a:pPr>
            <a:r>
              <a:rPr kumimoji="1" lang="zh-CN" altLang="en-US" sz="1300" dirty="0">
                <a:solidFill>
                  <a:srgbClr val="1D1D1B"/>
                </a:solidFill>
                <a:latin typeface="Huawei Sans" panose="020C0503030203020204" pitchFamily="34" charset="0"/>
                <a:ea typeface="Microsoft YaHei" charset="-122"/>
                <a:cs typeface="Microsoft YaHei" charset="-122"/>
              </a:rPr>
              <a:t>把数字世界带入每个人、每个家庭、</a:t>
            </a:r>
            <a:br>
              <a:rPr kumimoji="1" lang="en-US" altLang="zh-CN" sz="1300" dirty="0">
                <a:solidFill>
                  <a:srgbClr val="1D1D1B"/>
                </a:solidFill>
                <a:latin typeface="Huawei Sans" panose="020C0503030203020204" pitchFamily="34" charset="0"/>
                <a:ea typeface="Microsoft YaHei" charset="-122"/>
                <a:cs typeface="Microsoft YaHei" charset="-122"/>
              </a:rPr>
            </a:br>
            <a:r>
              <a:rPr kumimoji="1" lang="zh-CN" altLang="en-US" sz="1300" dirty="0">
                <a:solidFill>
                  <a:srgbClr val="1D1D1B"/>
                </a:solidFill>
                <a:latin typeface="Huawei Sans" panose="020C0503030203020204" pitchFamily="34" charset="0"/>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9pPr>
          </a:lstStyle>
          <a:p>
            <a:pPr>
              <a:lnSpc>
                <a:spcPts val="1294"/>
              </a:lnSpc>
            </a:pPr>
            <a:r>
              <a:rPr kumimoji="1" lang="en-US" altLang="zh-CN" sz="1200" dirty="0">
                <a:solidFill>
                  <a:srgbClr val="1D1D1B"/>
                </a:solidFill>
                <a:latin typeface="Huawei Sans" panose="020C0503030203020204" pitchFamily="34" charset="0"/>
                <a:cs typeface="Arial" panose="020B0604020202020204" pitchFamily="34" charset="0"/>
              </a:rPr>
              <a:t>Bring digital to every person, home, and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organization for a fully connected,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intelligent world.</a:t>
            </a:r>
            <a:endParaRPr kumimoji="1" lang="zh-CN" altLang="en-US" sz="1200" dirty="0">
              <a:solidFill>
                <a:srgbClr val="1D1D1B"/>
              </a:solidFill>
              <a:latin typeface="Huawei Sans" panose="020C0503030203020204" pitchFamily="34" charset="0"/>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Arial"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Arial"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Arial"/>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Arial"/>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Arial"/>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Arial"/>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9pPr>
    </p:bodyStyle>
    <p:otherStyle>
      <a:defPPr>
        <a:defRPr lang="en-US"/>
      </a:defPPr>
      <a:lvl1pPr marL="0" algn="l" defTabSz="1187323" rtl="0" eaLnBrk="1" latinLnBrk="0" hangingPunct="1">
        <a:defRPr sz="2337" kern="1200">
          <a:solidFill>
            <a:schemeClr val="tx1"/>
          </a:solidFill>
          <a:latin typeface="Arial"/>
          <a:ea typeface="+mn-ea"/>
          <a:cs typeface="+mn-cs"/>
        </a:defRPr>
      </a:lvl1pPr>
      <a:lvl2pPr marL="593662" algn="l" defTabSz="1187323" rtl="0" eaLnBrk="1" latinLnBrk="0" hangingPunct="1">
        <a:defRPr sz="2337" kern="1200">
          <a:solidFill>
            <a:schemeClr val="tx1"/>
          </a:solidFill>
          <a:latin typeface="Arial"/>
          <a:ea typeface="+mn-ea"/>
          <a:cs typeface="+mn-cs"/>
        </a:defRPr>
      </a:lvl2pPr>
      <a:lvl3pPr marL="1187323" algn="l" defTabSz="1187323" rtl="0" eaLnBrk="1" latinLnBrk="0" hangingPunct="1">
        <a:defRPr sz="2337" kern="1200">
          <a:solidFill>
            <a:schemeClr val="tx1"/>
          </a:solidFill>
          <a:latin typeface="Arial"/>
          <a:ea typeface="+mn-ea"/>
          <a:cs typeface="+mn-cs"/>
        </a:defRPr>
      </a:lvl3pPr>
      <a:lvl4pPr marL="1780986" algn="l" defTabSz="1187323" rtl="0" eaLnBrk="1" latinLnBrk="0" hangingPunct="1">
        <a:defRPr sz="2337" kern="1200">
          <a:solidFill>
            <a:schemeClr val="tx1"/>
          </a:solidFill>
          <a:latin typeface="Arial"/>
          <a:ea typeface="+mn-ea"/>
          <a:cs typeface="+mn-cs"/>
        </a:defRPr>
      </a:lvl4pPr>
      <a:lvl5pPr marL="2374648" algn="l" defTabSz="1187323" rtl="0" eaLnBrk="1" latinLnBrk="0" hangingPunct="1">
        <a:defRPr sz="2337" kern="1200">
          <a:solidFill>
            <a:schemeClr val="tx1"/>
          </a:solidFill>
          <a:latin typeface="Arial"/>
          <a:ea typeface="+mn-ea"/>
          <a:cs typeface="+mn-cs"/>
        </a:defRPr>
      </a:lvl5pPr>
      <a:lvl6pPr marL="2968309" algn="l" defTabSz="1187323" rtl="0" eaLnBrk="1" latinLnBrk="0" hangingPunct="1">
        <a:defRPr sz="2337" kern="1200">
          <a:solidFill>
            <a:schemeClr val="tx1"/>
          </a:solidFill>
          <a:latin typeface="Arial"/>
          <a:ea typeface="+mn-ea"/>
          <a:cs typeface="+mn-cs"/>
        </a:defRPr>
      </a:lvl6pPr>
      <a:lvl7pPr marL="3561971" algn="l" defTabSz="1187323" rtl="0" eaLnBrk="1" latinLnBrk="0" hangingPunct="1">
        <a:defRPr sz="2337" kern="1200">
          <a:solidFill>
            <a:schemeClr val="tx1"/>
          </a:solidFill>
          <a:latin typeface="Arial"/>
          <a:ea typeface="+mn-ea"/>
          <a:cs typeface="+mn-cs"/>
        </a:defRPr>
      </a:lvl7pPr>
      <a:lvl8pPr marL="4155634" algn="l" defTabSz="1187323" rtl="0" eaLnBrk="1" latinLnBrk="0" hangingPunct="1">
        <a:defRPr sz="2337" kern="1200">
          <a:solidFill>
            <a:schemeClr val="tx1"/>
          </a:solidFill>
          <a:latin typeface="Arial"/>
          <a:ea typeface="+mn-ea"/>
          <a:cs typeface="+mn-cs"/>
        </a:defRPr>
      </a:lvl8pPr>
      <a:lvl9pPr marL="4749295" algn="l" defTabSz="1187323" rtl="0" eaLnBrk="1" latinLnBrk="0" hangingPunct="1">
        <a:defRPr sz="2337"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文本占位符 33"/>
          <p:cNvSpPr>
            <a:spLocks noGrp="1"/>
          </p:cNvSpPr>
          <p:nvPr>
            <p:ph type="body" sz="quarter" idx="17"/>
          </p:nvPr>
        </p:nvSpPr>
        <p:spPr/>
        <p:txBody>
          <a:bodyPr/>
          <a:lstStyle/>
          <a:p>
            <a:pPr fontAlgn="ctr"/>
            <a:endParaRPr lang="en-US" altLang="zh-CN" dirty="0">
              <a:latin typeface="Huawei Sans" panose="020C0503030203020204" pitchFamily="34" charset="0"/>
              <a:sym typeface="Huawei Sans" panose="020C0503030203020204" pitchFamily="34" charset="0"/>
            </a:endParaRPr>
          </a:p>
        </p:txBody>
      </p:sp>
      <p:sp>
        <p:nvSpPr>
          <p:cNvPr id="35" name="文本占位符 34"/>
          <p:cNvSpPr>
            <a:spLocks noGrp="1"/>
          </p:cNvSpPr>
          <p:nvPr>
            <p:ph type="body" sz="quarter" idx="18"/>
          </p:nvPr>
        </p:nvSpPr>
        <p:spPr/>
        <p:txBody>
          <a:bodyPr/>
          <a:lstStyle/>
          <a:p>
            <a:pPr fontAlgn="ctr"/>
            <a:endParaRPr lang="en-US" altLang="zh-CN" dirty="0">
              <a:latin typeface="Huawei Sans" panose="020C0503030203020204" pitchFamily="34" charset="0"/>
              <a:sym typeface="Huawei Sans" panose="020C0503030203020204" pitchFamily="34" charset="0"/>
            </a:endParaRPr>
          </a:p>
        </p:txBody>
      </p:sp>
      <p:sp>
        <p:nvSpPr>
          <p:cNvPr id="36" name="文本占位符 35"/>
          <p:cNvSpPr>
            <a:spLocks noGrp="1"/>
          </p:cNvSpPr>
          <p:nvPr>
            <p:ph type="body" sz="quarter" idx="19"/>
          </p:nvPr>
        </p:nvSpPr>
        <p:spPr/>
        <p:txBody>
          <a:bodyPr/>
          <a:lstStyle/>
          <a:p>
            <a:pPr fontAlgn="ctr"/>
            <a:r>
              <a:rPr lang="en-US" u="none" dirty="0">
                <a:latin typeface="Huawei Sans" panose="020C0503030203020204" pitchFamily="34" charset="0"/>
              </a:rPr>
              <a:t>6.0</a:t>
            </a:r>
            <a:endParaRPr lang="en-US" altLang="zh-CN" dirty="0">
              <a:latin typeface="Huawei Sans" panose="020C0503030203020204" pitchFamily="34" charset="0"/>
              <a:sym typeface="Huawei Sans" panose="020C0503030203020204" pitchFamily="34" charset="0"/>
            </a:endParaRPr>
          </a:p>
        </p:txBody>
      </p:sp>
      <p:sp>
        <p:nvSpPr>
          <p:cNvPr id="37" name="文本占位符 36"/>
          <p:cNvSpPr>
            <a:spLocks noGrp="1"/>
          </p:cNvSpPr>
          <p:nvPr>
            <p:ph type="body" sz="quarter" idx="20"/>
          </p:nvPr>
        </p:nvSpPr>
        <p:spPr/>
        <p:txBody>
          <a:bodyPr/>
          <a:lstStyle/>
          <a:p>
            <a:pPr fontAlgn="ctr"/>
            <a:r>
              <a:rPr lang="en-US" u="none" dirty="0">
                <a:latin typeface="Huawei Sans" panose="020C0503030203020204" pitchFamily="34" charset="0"/>
              </a:rPr>
              <a:t>V5.0</a:t>
            </a:r>
            <a:endParaRPr lang="en-US" altLang="zh-CN" dirty="0">
              <a:latin typeface="Huawei Sans" panose="020C0503030203020204" pitchFamily="34" charset="0"/>
              <a:sym typeface="Huawei Sans" panose="020C0503030203020204" pitchFamily="34" charset="0"/>
            </a:endParaRPr>
          </a:p>
        </p:txBody>
      </p:sp>
      <p:sp>
        <p:nvSpPr>
          <p:cNvPr id="30" name="文本占位符 29"/>
          <p:cNvSpPr>
            <a:spLocks noGrp="1"/>
          </p:cNvSpPr>
          <p:nvPr>
            <p:ph type="body" sz="quarter" idx="13"/>
          </p:nvPr>
        </p:nvSpPr>
        <p:spPr/>
        <p:txBody>
          <a:bodyPr/>
          <a:lstStyle/>
          <a:p>
            <a:pPr fontAlgn="ctr"/>
            <a:r>
              <a:rPr lang="en-US" u="none" dirty="0">
                <a:latin typeface="Huawei Sans" panose="020C0503030203020204" pitchFamily="34" charset="0"/>
              </a:rPr>
              <a:t>Wang Peng/wwx690470</a:t>
            </a:r>
          </a:p>
        </p:txBody>
      </p:sp>
      <p:sp>
        <p:nvSpPr>
          <p:cNvPr id="31" name="文本占位符 30"/>
          <p:cNvSpPr>
            <a:spLocks noGrp="1"/>
          </p:cNvSpPr>
          <p:nvPr>
            <p:ph type="body" sz="quarter" idx="14"/>
          </p:nvPr>
        </p:nvSpPr>
        <p:spPr/>
        <p:txBody>
          <a:bodyPr/>
          <a:lstStyle/>
          <a:p>
            <a:r>
              <a:rPr lang="en-US" u="none" dirty="0">
                <a:latin typeface="Huawei Sans" panose="020C0503030203020204" pitchFamily="34" charset="0"/>
              </a:rPr>
              <a:t>2020.05.18</a:t>
            </a:r>
          </a:p>
        </p:txBody>
      </p:sp>
      <p:sp>
        <p:nvSpPr>
          <p:cNvPr id="32" name="文本占位符 31"/>
          <p:cNvSpPr>
            <a:spLocks noGrp="1"/>
          </p:cNvSpPr>
          <p:nvPr>
            <p:ph type="body" sz="quarter" idx="15"/>
          </p:nvPr>
        </p:nvSpPr>
        <p:spPr/>
        <p:txBody>
          <a:bodyPr/>
          <a:lstStyle/>
          <a:p>
            <a:pPr fontAlgn="ctr"/>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sym typeface="Huawei Sans" panose="020C0503030203020204" pitchFamily="34" charset="0"/>
            </a:endParaRPr>
          </a:p>
        </p:txBody>
      </p:sp>
      <p:sp>
        <p:nvSpPr>
          <p:cNvPr id="33" name="文本占位符 32"/>
          <p:cNvSpPr>
            <a:spLocks noGrp="1"/>
          </p:cNvSpPr>
          <p:nvPr>
            <p:ph type="body" sz="quarter" idx="16"/>
          </p:nvPr>
        </p:nvSpPr>
        <p:spPr/>
        <p:txBody>
          <a:bodyPr/>
          <a:lstStyle/>
          <a:p>
            <a:r>
              <a:rPr lang="en-US" u="none" dirty="0">
                <a:latin typeface="Huawei Sans" panose="020C0503030203020204" pitchFamily="34" charset="0"/>
              </a:rPr>
              <a:t>New</a:t>
            </a:r>
            <a:endParaRPr lang="en-US" altLang="zh-CN" dirty="0">
              <a:latin typeface="Huawei Sans" panose="020C0503030203020204" pitchFamily="34" charset="0"/>
              <a:sym typeface="Huawei Sans" panose="020C0503030203020204" pitchFamily="34" charset="0"/>
            </a:endParaRPr>
          </a:p>
        </p:txBody>
      </p:sp>
      <p:sp>
        <p:nvSpPr>
          <p:cNvPr id="38" name="文本占位符 37"/>
          <p:cNvSpPr>
            <a:spLocks noGrp="1"/>
          </p:cNvSpPr>
          <p:nvPr>
            <p:ph type="body" sz="quarter" idx="21"/>
          </p:nvPr>
        </p:nvSpPr>
        <p:spPr/>
        <p:txBody>
          <a:bodyPr/>
          <a:lstStyle/>
          <a:p>
            <a:pPr fontAlgn="ctr"/>
            <a:r>
              <a:rPr lang="en-US" u="none" dirty="0">
                <a:latin typeface="Huawei Sans" panose="020C0503030203020204" pitchFamily="34" charset="0"/>
              </a:rPr>
              <a:t>Zhu </a:t>
            </a:r>
            <a:r>
              <a:rPr lang="en-US" u="none" dirty="0" err="1">
                <a:latin typeface="Huawei Sans" panose="020C0503030203020204" pitchFamily="34" charset="0"/>
              </a:rPr>
              <a:t>Yuanyuan</a:t>
            </a:r>
            <a:r>
              <a:rPr lang="en-US" u="none" dirty="0">
                <a:latin typeface="Huawei Sans" panose="020C0503030203020204" pitchFamily="34" charset="0"/>
              </a:rPr>
              <a:t>/zwx640907</a:t>
            </a:r>
          </a:p>
        </p:txBody>
      </p:sp>
      <p:sp>
        <p:nvSpPr>
          <p:cNvPr id="39" name="文本占位符 38"/>
          <p:cNvSpPr>
            <a:spLocks noGrp="1"/>
          </p:cNvSpPr>
          <p:nvPr>
            <p:ph type="body" sz="quarter" idx="22"/>
          </p:nvPr>
        </p:nvSpPr>
        <p:spPr/>
        <p:txBody>
          <a:bodyPr/>
          <a:lstStyle/>
          <a:p>
            <a:r>
              <a:rPr lang="en-US" u="none" dirty="0">
                <a:latin typeface="Huawei Sans" panose="020C0503030203020204" pitchFamily="34" charset="0"/>
              </a:rPr>
              <a:t>2020.07.01</a:t>
            </a:r>
          </a:p>
        </p:txBody>
      </p:sp>
      <p:sp>
        <p:nvSpPr>
          <p:cNvPr id="40" name="文本占位符 39"/>
          <p:cNvSpPr>
            <a:spLocks noGrp="1"/>
          </p:cNvSpPr>
          <p:nvPr>
            <p:ph type="body" sz="quarter" idx="23"/>
          </p:nvPr>
        </p:nvSpPr>
        <p:spPr/>
        <p:txBody>
          <a:bodyPr/>
          <a:lstStyle/>
          <a:p>
            <a:pPr fontAlgn="ctr"/>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sym typeface="Huawei Sans" panose="020C0503030203020204" pitchFamily="34" charset="0"/>
            </a:endParaRPr>
          </a:p>
        </p:txBody>
      </p:sp>
      <p:sp>
        <p:nvSpPr>
          <p:cNvPr id="41" name="文本占位符 40"/>
          <p:cNvSpPr>
            <a:spLocks noGrp="1"/>
          </p:cNvSpPr>
          <p:nvPr>
            <p:ph type="body" sz="quarter" idx="24"/>
          </p:nvPr>
        </p:nvSpPr>
        <p:spPr/>
        <p:txBody>
          <a:bodyPr/>
          <a:lstStyle/>
          <a:p>
            <a:r>
              <a:rPr lang="en-US" u="none" dirty="0">
                <a:latin typeface="Huawei Sans" panose="020C0503030203020204" pitchFamily="34" charset="0"/>
              </a:rPr>
              <a:t>Update</a:t>
            </a:r>
            <a:endParaRPr lang="en-US" altLang="zh-CN" dirty="0">
              <a:latin typeface="Huawei Sans" panose="020C0503030203020204" pitchFamily="34" charset="0"/>
              <a:sym typeface="Huawei Sans" panose="020C0503030203020204" pitchFamily="34" charset="0"/>
            </a:endParaRPr>
          </a:p>
        </p:txBody>
      </p:sp>
      <p:sp>
        <p:nvSpPr>
          <p:cNvPr id="42" name="文本占位符 41"/>
          <p:cNvSpPr>
            <a:spLocks noGrp="1"/>
          </p:cNvSpPr>
          <p:nvPr>
            <p:ph type="body" sz="quarter" idx="25"/>
          </p:nvPr>
        </p:nvSpPr>
        <p:spPr/>
        <p:txBody>
          <a:bodyPr/>
          <a:lstStyle/>
          <a:p>
            <a:pPr fontAlgn="ctr"/>
            <a:r>
              <a:rPr lang="en-US" u="none" dirty="0">
                <a:latin typeface="Huawei Sans" panose="020C0503030203020204" pitchFamily="34" charset="0"/>
              </a:rPr>
              <a:t>Tang </a:t>
            </a:r>
            <a:r>
              <a:rPr lang="en-US" u="none" dirty="0" err="1">
                <a:latin typeface="Huawei Sans" panose="020C0503030203020204" pitchFamily="34" charset="0"/>
              </a:rPr>
              <a:t>Jiaojiao</a:t>
            </a:r>
            <a:r>
              <a:rPr lang="en-US" u="none" dirty="0">
                <a:latin typeface="Huawei Sans" panose="020C0503030203020204" pitchFamily="34" charset="0"/>
              </a:rPr>
              <a:t>/twx498299</a:t>
            </a:r>
          </a:p>
        </p:txBody>
      </p:sp>
      <p:sp>
        <p:nvSpPr>
          <p:cNvPr id="43" name="文本占位符 42"/>
          <p:cNvSpPr>
            <a:spLocks noGrp="1"/>
          </p:cNvSpPr>
          <p:nvPr>
            <p:ph type="body" sz="quarter" idx="26"/>
          </p:nvPr>
        </p:nvSpPr>
        <p:spPr/>
        <p:txBody>
          <a:bodyPr/>
          <a:lstStyle/>
          <a:p>
            <a:r>
              <a:rPr lang="en-US" u="none" dirty="0">
                <a:latin typeface="Huawei Sans" panose="020C0503030203020204" pitchFamily="34" charset="0"/>
              </a:rPr>
              <a:t>2020.08.10</a:t>
            </a:r>
          </a:p>
        </p:txBody>
      </p:sp>
      <p:sp>
        <p:nvSpPr>
          <p:cNvPr id="44" name="文本占位符 43"/>
          <p:cNvSpPr>
            <a:spLocks noGrp="1"/>
          </p:cNvSpPr>
          <p:nvPr>
            <p:ph type="body" sz="quarter" idx="27"/>
          </p:nvPr>
        </p:nvSpPr>
        <p:spPr/>
        <p:txBody>
          <a:bodyPr/>
          <a:lstStyle/>
          <a:p>
            <a:pPr fontAlgn="ctr"/>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sym typeface="Huawei Sans" panose="020C0503030203020204" pitchFamily="34" charset="0"/>
            </a:endParaRPr>
          </a:p>
        </p:txBody>
      </p:sp>
      <p:sp>
        <p:nvSpPr>
          <p:cNvPr id="45" name="文本占位符 44"/>
          <p:cNvSpPr>
            <a:spLocks noGrp="1"/>
          </p:cNvSpPr>
          <p:nvPr>
            <p:ph type="body" sz="quarter" idx="28"/>
          </p:nvPr>
        </p:nvSpPr>
        <p:spPr/>
        <p:txBody>
          <a:bodyPr/>
          <a:lstStyle/>
          <a:p>
            <a:r>
              <a:rPr lang="en-US" u="none" dirty="0">
                <a:latin typeface="Huawei Sans" panose="020C0503030203020204" pitchFamily="34" charset="0"/>
              </a:rPr>
              <a:t>Update</a:t>
            </a:r>
            <a:endParaRPr lang="en-US" altLang="zh-CN" dirty="0">
              <a:latin typeface="Huawei Sans" panose="020C0503030203020204" pitchFamily="34" charset="0"/>
              <a:sym typeface="Huawei Sans" panose="020C0503030203020204" pitchFamily="34" charset="0"/>
            </a:endParaRPr>
          </a:p>
        </p:txBody>
      </p:sp>
      <p:sp>
        <p:nvSpPr>
          <p:cNvPr id="46" name="文本占位符 45"/>
          <p:cNvSpPr>
            <a:spLocks noGrp="1"/>
          </p:cNvSpPr>
          <p:nvPr>
            <p:ph type="body" sz="quarter" idx="29"/>
          </p:nvPr>
        </p:nvSpPr>
        <p:spPr/>
        <p:txBody>
          <a:bodyPr/>
          <a:lstStyle/>
          <a:p>
            <a:pPr fontAlgn="ctr"/>
            <a:r>
              <a:rPr lang="en-US" u="none" dirty="0">
                <a:latin typeface="Huawei Sans" panose="020C0503030203020204" pitchFamily="34" charset="0"/>
              </a:rPr>
              <a:t>Xu </a:t>
            </a:r>
            <a:r>
              <a:rPr lang="en-US" u="none" dirty="0" err="1">
                <a:latin typeface="Huawei Sans" panose="020C0503030203020204" pitchFamily="34" charset="0"/>
              </a:rPr>
              <a:t>Ningyang</a:t>
            </a:r>
            <a:r>
              <a:rPr lang="en-US" u="none" dirty="0">
                <a:latin typeface="Huawei Sans" panose="020C0503030203020204" pitchFamily="34" charset="0"/>
              </a:rPr>
              <a:t>/xwx1146004</a:t>
            </a:r>
            <a:endParaRPr lang="en-US" altLang="zh-CN" dirty="0">
              <a:latin typeface="Huawei Sans" panose="020C0503030203020204" pitchFamily="34" charset="0"/>
              <a:sym typeface="Huawei Sans" panose="020C0503030203020204" pitchFamily="34" charset="0"/>
            </a:endParaRPr>
          </a:p>
        </p:txBody>
      </p:sp>
      <p:sp>
        <p:nvSpPr>
          <p:cNvPr id="47" name="文本占位符 46"/>
          <p:cNvSpPr>
            <a:spLocks noGrp="1"/>
          </p:cNvSpPr>
          <p:nvPr>
            <p:ph type="body" sz="quarter" idx="30"/>
          </p:nvPr>
        </p:nvSpPr>
        <p:spPr/>
        <p:txBody>
          <a:bodyPr/>
          <a:lstStyle/>
          <a:p>
            <a:r>
              <a:rPr lang="en-US" u="none" dirty="0">
                <a:latin typeface="Huawei Sans" panose="020C0503030203020204" pitchFamily="34" charset="0"/>
              </a:rPr>
              <a:t>2022.06.28</a:t>
            </a:r>
            <a:endParaRPr lang="en-US" altLang="zh-CN" dirty="0">
              <a:latin typeface="Huawei Sans" panose="020C0503030203020204" pitchFamily="34" charset="0"/>
              <a:sym typeface="Huawei Sans" panose="020C0503030203020204" pitchFamily="34" charset="0"/>
            </a:endParaRPr>
          </a:p>
        </p:txBody>
      </p:sp>
      <p:sp>
        <p:nvSpPr>
          <p:cNvPr id="48" name="文本占位符 47"/>
          <p:cNvSpPr>
            <a:spLocks noGrp="1"/>
          </p:cNvSpPr>
          <p:nvPr>
            <p:ph type="body" sz="quarter" idx="31"/>
          </p:nvPr>
        </p:nvSpPr>
        <p:spPr/>
        <p:txBody>
          <a:bodyPr/>
          <a:lstStyle/>
          <a:p>
            <a:pPr fontAlgn="ctr"/>
            <a:r>
              <a:rPr lang="en-US" u="none" dirty="0">
                <a:latin typeface="Huawei Sans" panose="020C0503030203020204" pitchFamily="34" charset="0"/>
              </a:rPr>
              <a:t>Liang </a:t>
            </a:r>
            <a:r>
              <a:rPr lang="en-US" u="none" dirty="0" err="1">
                <a:latin typeface="Huawei Sans" panose="020C0503030203020204" pitchFamily="34" charset="0"/>
              </a:rPr>
              <a:t>Shuai</a:t>
            </a:r>
            <a:r>
              <a:rPr lang="en-US" u="none" dirty="0">
                <a:latin typeface="Huawei Sans" panose="020C0503030203020204" pitchFamily="34" charset="0"/>
              </a:rPr>
              <a:t>/00569373</a:t>
            </a:r>
            <a:endParaRPr lang="en-US" altLang="zh-CN" dirty="0">
              <a:latin typeface="Huawei Sans" panose="020C0503030203020204" pitchFamily="34" charset="0"/>
              <a:sym typeface="Huawei Sans" panose="020C0503030203020204" pitchFamily="34" charset="0"/>
            </a:endParaRPr>
          </a:p>
        </p:txBody>
      </p:sp>
      <p:sp>
        <p:nvSpPr>
          <p:cNvPr id="49" name="文本占位符 48"/>
          <p:cNvSpPr>
            <a:spLocks noGrp="1"/>
          </p:cNvSpPr>
          <p:nvPr>
            <p:ph type="body" sz="quarter" idx="32"/>
          </p:nvPr>
        </p:nvSpPr>
        <p:spPr/>
        <p:txBody>
          <a:bodyPr/>
          <a:lstStyle/>
          <a:p>
            <a:endParaRPr lang="en-US" altLang="zh-CN" dirty="0">
              <a:latin typeface="Huawei Sans" panose="020C0503030203020204" pitchFamily="34" charset="0"/>
              <a:sym typeface="Huawei Sans" panose="020C0503030203020204" pitchFamily="34" charset="0"/>
            </a:endParaRPr>
          </a:p>
        </p:txBody>
      </p:sp>
      <p:sp>
        <p:nvSpPr>
          <p:cNvPr id="50" name="文本占位符 49"/>
          <p:cNvSpPr>
            <a:spLocks noGrp="1"/>
          </p:cNvSpPr>
          <p:nvPr>
            <p:ph type="body" sz="quarter" idx="33"/>
          </p:nvPr>
        </p:nvSpPr>
        <p:spPr/>
        <p:txBody>
          <a:bodyPr/>
          <a:lstStyle/>
          <a:p>
            <a:pPr fontAlgn="ctr"/>
            <a:endParaRPr lang="en-US" altLang="zh-CN" dirty="0">
              <a:latin typeface="Huawei Sans" panose="020C0503030203020204" pitchFamily="34" charset="0"/>
              <a:sym typeface="Huawei Sans" panose="020C0503030203020204" pitchFamily="34" charset="0"/>
            </a:endParaRPr>
          </a:p>
        </p:txBody>
      </p:sp>
      <p:sp>
        <p:nvSpPr>
          <p:cNvPr id="51" name="文本占位符 50"/>
          <p:cNvSpPr>
            <a:spLocks noGrp="1"/>
          </p:cNvSpPr>
          <p:nvPr>
            <p:ph type="body" sz="quarter" idx="34"/>
          </p:nvPr>
        </p:nvSpPr>
        <p:spPr/>
        <p:txBody>
          <a:bodyPr/>
          <a:lstStyle/>
          <a:p>
            <a:endParaRPr lang="en-US" altLang="zh-CN" dirty="0">
              <a:latin typeface="Huawei Sans" panose="020C0503030203020204" pitchFamily="34" charset="0"/>
              <a:sym typeface="Huawei Sans" panose="020C0503030203020204" pitchFamily="34" charset="0"/>
            </a:endParaRPr>
          </a:p>
        </p:txBody>
      </p:sp>
      <p:sp>
        <p:nvSpPr>
          <p:cNvPr id="52" name="文本占位符 51"/>
          <p:cNvSpPr>
            <a:spLocks noGrp="1"/>
          </p:cNvSpPr>
          <p:nvPr>
            <p:ph type="body" sz="quarter" idx="35"/>
          </p:nvPr>
        </p:nvSpPr>
        <p:spPr/>
        <p:txBody>
          <a:bodyPr/>
          <a:lstStyle/>
          <a:p>
            <a:pPr fontAlgn="ctr"/>
            <a:endParaRPr lang="en-US" altLang="zh-CN" dirty="0">
              <a:latin typeface="Huawei Sans" panose="020C0503030203020204" pitchFamily="34" charset="0"/>
              <a:sym typeface="Huawei Sans" panose="020C0503030203020204" pitchFamily="34" charset="0"/>
            </a:endParaRPr>
          </a:p>
        </p:txBody>
      </p:sp>
      <p:sp>
        <p:nvSpPr>
          <p:cNvPr id="53" name="文本占位符 52"/>
          <p:cNvSpPr>
            <a:spLocks noGrp="1"/>
          </p:cNvSpPr>
          <p:nvPr>
            <p:ph type="body" sz="quarter" idx="36"/>
          </p:nvPr>
        </p:nvSpPr>
        <p:spPr/>
        <p:txBody>
          <a:bodyPr/>
          <a:lstStyle/>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025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68B4743-D8A0-4A05-87B5-A6C3357E84C0}"/>
              </a:ext>
            </a:extLst>
          </p:cNvPr>
          <p:cNvSpPr>
            <a:spLocks noGrp="1"/>
          </p:cNvSpPr>
          <p:nvPr>
            <p:ph type="title"/>
          </p:nvPr>
        </p:nvSpPr>
        <p:spPr/>
        <p:txBody>
          <a:bodyPr>
            <a:noAutofit/>
          </a:bodyPr>
          <a:lstStyle/>
          <a:p>
            <a:pPr fontAlgn="ctr"/>
            <a:r>
              <a:rPr lang="en-US" dirty="0">
                <a:latin typeface="Huawei Sans" panose="020C0503030203020204" pitchFamily="34" charset="0"/>
              </a:rPr>
              <a:t>File </a:t>
            </a:r>
            <a:r>
              <a:rPr lang="en-US" u="none" dirty="0">
                <a:latin typeface="Huawei Sans" panose="020C0503030203020204" pitchFamily="34" charset="0"/>
              </a:rPr>
              <a:t>System Snapshot </a:t>
            </a:r>
            <a:r>
              <a:rPr lang="en-US" altLang="zh-CN" dirty="0">
                <a:latin typeface="Huawei Sans" panose="020C0503030203020204" pitchFamily="34" charset="0"/>
              </a:rPr>
              <a:t>Principles:</a:t>
            </a:r>
            <a:r>
              <a:rPr lang="en-US" u="none" dirty="0">
                <a:latin typeface="Huawei Sans" panose="020C0503030203020204" pitchFamily="34" charset="0"/>
              </a:rPr>
              <a:t> Zero Performance Loss</a:t>
            </a:r>
          </a:p>
        </p:txBody>
      </p:sp>
      <p:sp>
        <p:nvSpPr>
          <p:cNvPr id="5" name="矩形 3">
            <a:extLst>
              <a:ext uri="{FF2B5EF4-FFF2-40B4-BE49-F238E27FC236}">
                <a16:creationId xmlns:a16="http://schemas.microsoft.com/office/drawing/2014/main" id="{8A6DE516-9E53-452D-98B3-D948DBA27ADD}"/>
              </a:ext>
            </a:extLst>
          </p:cNvPr>
          <p:cNvSpPr>
            <a:spLocks noChangeArrowheads="1"/>
          </p:cNvSpPr>
          <p:nvPr/>
        </p:nvSpPr>
        <p:spPr bwMode="auto">
          <a:xfrm>
            <a:off x="3236725" y="4535653"/>
            <a:ext cx="4032250" cy="412750"/>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100" dirty="0">
              <a:latin typeface="Huawei Sans" panose="020C0503030203020204" pitchFamily="34" charset="0"/>
              <a:ea typeface="+mn-ea"/>
            </a:endParaRPr>
          </a:p>
        </p:txBody>
      </p:sp>
      <p:cxnSp>
        <p:nvCxnSpPr>
          <p:cNvPr id="6" name="直接连接符 4">
            <a:extLst>
              <a:ext uri="{FF2B5EF4-FFF2-40B4-BE49-F238E27FC236}">
                <a16:creationId xmlns:a16="http://schemas.microsoft.com/office/drawing/2014/main" id="{22DCE8B4-E508-4FA5-976F-F5A353D63EE2}"/>
              </a:ext>
            </a:extLst>
          </p:cNvPr>
          <p:cNvCxnSpPr>
            <a:cxnSpLocks noChangeShapeType="1"/>
          </p:cNvCxnSpPr>
          <p:nvPr/>
        </p:nvCxnSpPr>
        <p:spPr bwMode="auto">
          <a:xfrm>
            <a:off x="3682812" y="4530891"/>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5">
            <a:extLst>
              <a:ext uri="{FF2B5EF4-FFF2-40B4-BE49-F238E27FC236}">
                <a16:creationId xmlns:a16="http://schemas.microsoft.com/office/drawing/2014/main" id="{53769794-C77B-4B4C-BB3F-9E5B95B6E515}"/>
              </a:ext>
            </a:extLst>
          </p:cNvPr>
          <p:cNvCxnSpPr>
            <a:cxnSpLocks noChangeShapeType="1"/>
          </p:cNvCxnSpPr>
          <p:nvPr/>
        </p:nvCxnSpPr>
        <p:spPr bwMode="auto">
          <a:xfrm>
            <a:off x="4136837" y="4543591"/>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6">
            <a:extLst>
              <a:ext uri="{FF2B5EF4-FFF2-40B4-BE49-F238E27FC236}">
                <a16:creationId xmlns:a16="http://schemas.microsoft.com/office/drawing/2014/main" id="{F9E3C7AF-C60F-40FB-AE2D-AC6F6416F7AE}"/>
              </a:ext>
            </a:extLst>
          </p:cNvPr>
          <p:cNvCxnSpPr>
            <a:cxnSpLocks noChangeShapeType="1"/>
          </p:cNvCxnSpPr>
          <p:nvPr/>
        </p:nvCxnSpPr>
        <p:spPr bwMode="auto">
          <a:xfrm>
            <a:off x="4590862" y="4540416"/>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7">
            <a:extLst>
              <a:ext uri="{FF2B5EF4-FFF2-40B4-BE49-F238E27FC236}">
                <a16:creationId xmlns:a16="http://schemas.microsoft.com/office/drawing/2014/main" id="{928A0249-D000-4918-AE02-AE7D1ACE051A}"/>
              </a:ext>
            </a:extLst>
          </p:cNvPr>
          <p:cNvCxnSpPr>
            <a:cxnSpLocks noChangeShapeType="1"/>
          </p:cNvCxnSpPr>
          <p:nvPr/>
        </p:nvCxnSpPr>
        <p:spPr bwMode="auto">
          <a:xfrm>
            <a:off x="5049650" y="4540416"/>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8">
            <a:extLst>
              <a:ext uri="{FF2B5EF4-FFF2-40B4-BE49-F238E27FC236}">
                <a16:creationId xmlns:a16="http://schemas.microsoft.com/office/drawing/2014/main" id="{99F69564-2552-450B-8CA6-11C9D1C5B97E}"/>
              </a:ext>
            </a:extLst>
          </p:cNvPr>
          <p:cNvCxnSpPr>
            <a:cxnSpLocks noChangeShapeType="1"/>
          </p:cNvCxnSpPr>
          <p:nvPr/>
        </p:nvCxnSpPr>
        <p:spPr bwMode="auto">
          <a:xfrm>
            <a:off x="5506850" y="4538828"/>
            <a:ext cx="0" cy="4111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9">
            <a:extLst>
              <a:ext uri="{FF2B5EF4-FFF2-40B4-BE49-F238E27FC236}">
                <a16:creationId xmlns:a16="http://schemas.microsoft.com/office/drawing/2014/main" id="{7C8A85BD-7846-4E85-8525-707D0C0E03F9}"/>
              </a:ext>
            </a:extLst>
          </p:cNvPr>
          <p:cNvCxnSpPr>
            <a:cxnSpLocks noChangeShapeType="1"/>
          </p:cNvCxnSpPr>
          <p:nvPr/>
        </p:nvCxnSpPr>
        <p:spPr bwMode="auto">
          <a:xfrm>
            <a:off x="5954525" y="4534066"/>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0">
            <a:extLst>
              <a:ext uri="{FF2B5EF4-FFF2-40B4-BE49-F238E27FC236}">
                <a16:creationId xmlns:a16="http://schemas.microsoft.com/office/drawing/2014/main" id="{98008180-0C52-4216-91A3-D5EA0FFE8866}"/>
              </a:ext>
            </a:extLst>
          </p:cNvPr>
          <p:cNvCxnSpPr>
            <a:cxnSpLocks noChangeShapeType="1"/>
          </p:cNvCxnSpPr>
          <p:nvPr/>
        </p:nvCxnSpPr>
        <p:spPr bwMode="auto">
          <a:xfrm>
            <a:off x="6400612" y="4540416"/>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7">
            <a:extLst>
              <a:ext uri="{FF2B5EF4-FFF2-40B4-BE49-F238E27FC236}">
                <a16:creationId xmlns:a16="http://schemas.microsoft.com/office/drawing/2014/main" id="{BAD79F31-FCDB-40DC-A5C8-7FC92CBB3FBC}"/>
              </a:ext>
            </a:extLst>
          </p:cNvPr>
          <p:cNvSpPr txBox="1">
            <a:spLocks noChangeArrowheads="1"/>
          </p:cNvSpPr>
          <p:nvPr/>
        </p:nvSpPr>
        <p:spPr bwMode="auto">
          <a:xfrm>
            <a:off x="3381187" y="4608678"/>
            <a:ext cx="21129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400" b="1" u="none" dirty="0">
                <a:latin typeface="Huawei Sans" panose="020C0503030203020204" pitchFamily="34" charset="0"/>
              </a:rPr>
              <a:t>A      B      C      D      E       </a:t>
            </a:r>
            <a:r>
              <a:rPr lang="en-US" sz="1400" b="1" u="none" dirty="0">
                <a:solidFill>
                  <a:srgbClr val="FF0000"/>
                </a:solidFill>
                <a:latin typeface="Huawei Sans" panose="020C0503030203020204" pitchFamily="34" charset="0"/>
              </a:rPr>
              <a:t>            </a:t>
            </a:r>
            <a:endParaRPr lang="en-US" altLang="zh-CN" sz="1400" b="1" dirty="0">
              <a:solidFill>
                <a:srgbClr val="FF0000"/>
              </a:solidFill>
              <a:latin typeface="Huawei Sans" panose="020C0503030203020204" pitchFamily="34" charset="0"/>
              <a:ea typeface="+mn-ea"/>
            </a:endParaRPr>
          </a:p>
        </p:txBody>
      </p:sp>
      <p:sp>
        <p:nvSpPr>
          <p:cNvPr id="14" name="TextBox 44">
            <a:extLst>
              <a:ext uri="{FF2B5EF4-FFF2-40B4-BE49-F238E27FC236}">
                <a16:creationId xmlns:a16="http://schemas.microsoft.com/office/drawing/2014/main" id="{99F0EB88-C404-4CB9-82AB-394F1CBB1EBC}"/>
              </a:ext>
            </a:extLst>
          </p:cNvPr>
          <p:cNvSpPr txBox="1"/>
          <p:nvPr/>
        </p:nvSpPr>
        <p:spPr>
          <a:xfrm>
            <a:off x="1938879" y="3959143"/>
            <a:ext cx="853664"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L0-&gt;P0</a:t>
            </a:r>
            <a:endParaRPr lang="en-US" altLang="zh-CN" sz="1200" dirty="0">
              <a:latin typeface="Huawei Sans" panose="020C0503030203020204" pitchFamily="34" charset="0"/>
              <a:ea typeface="+mn-ea"/>
            </a:endParaRPr>
          </a:p>
        </p:txBody>
      </p:sp>
      <p:sp>
        <p:nvSpPr>
          <p:cNvPr id="15" name="TextBox 61">
            <a:extLst>
              <a:ext uri="{FF2B5EF4-FFF2-40B4-BE49-F238E27FC236}">
                <a16:creationId xmlns:a16="http://schemas.microsoft.com/office/drawing/2014/main" id="{0CD97048-5967-405B-B2F2-639FF4172152}"/>
              </a:ext>
            </a:extLst>
          </p:cNvPr>
          <p:cNvSpPr txBox="1"/>
          <p:nvPr/>
        </p:nvSpPr>
        <p:spPr>
          <a:xfrm>
            <a:off x="5517203" y="1262876"/>
            <a:ext cx="1539881" cy="565717"/>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600" u="none" dirty="0">
                <a:latin typeface="Huawei Sans" panose="020C0503030203020204" pitchFamily="34" charset="0"/>
              </a:rPr>
              <a:t>Write L2-&gt;P5</a:t>
            </a:r>
          </a:p>
          <a:p>
            <a:pPr fontAlgn="ctr">
              <a:defRPr/>
            </a:pPr>
            <a:r>
              <a:rPr lang="en-US" sz="1600" u="none" dirty="0">
                <a:latin typeface="Huawei Sans" panose="020C0503030203020204" pitchFamily="34" charset="0"/>
              </a:rPr>
              <a:t>Write L0-&gt;P6</a:t>
            </a:r>
            <a:endParaRPr lang="en-US" altLang="zh-CN" sz="1600" dirty="0">
              <a:latin typeface="Huawei Sans" panose="020C0503030203020204" pitchFamily="34" charset="0"/>
              <a:ea typeface="+mn-ea"/>
            </a:endParaRPr>
          </a:p>
        </p:txBody>
      </p:sp>
      <p:sp>
        <p:nvSpPr>
          <p:cNvPr id="16" name="TextBox 66">
            <a:extLst>
              <a:ext uri="{FF2B5EF4-FFF2-40B4-BE49-F238E27FC236}">
                <a16:creationId xmlns:a16="http://schemas.microsoft.com/office/drawing/2014/main" id="{67B6ADCA-2749-4777-8A51-C971376389E3}"/>
              </a:ext>
            </a:extLst>
          </p:cNvPr>
          <p:cNvSpPr txBox="1"/>
          <p:nvPr/>
        </p:nvSpPr>
        <p:spPr>
          <a:xfrm>
            <a:off x="1906400" y="4608678"/>
            <a:ext cx="1002555" cy="288718"/>
          </a:xfrm>
          <a:prstGeom prst="rect">
            <a:avLst/>
          </a:prstGeom>
          <a:noFill/>
        </p:spPr>
        <p:txBody>
          <a:bodyPr wrap="non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400" u="none" dirty="0">
                <a:latin typeface="Huawei Sans" panose="020C0503030203020204" pitchFamily="34" charset="0"/>
              </a:rPr>
              <a:t>Disk space</a:t>
            </a:r>
            <a:endParaRPr lang="en-US" altLang="zh-CN" sz="1400" b="1" dirty="0">
              <a:latin typeface="Huawei Sans" panose="020C0503030203020204" pitchFamily="34" charset="0"/>
              <a:ea typeface="+mn-ea"/>
            </a:endParaRPr>
          </a:p>
        </p:txBody>
      </p:sp>
      <p:sp>
        <p:nvSpPr>
          <p:cNvPr id="17" name="矩形 16">
            <a:extLst>
              <a:ext uri="{FF2B5EF4-FFF2-40B4-BE49-F238E27FC236}">
                <a16:creationId xmlns:a16="http://schemas.microsoft.com/office/drawing/2014/main" id="{EA4136E9-A7D4-4D0D-BC37-C94DC9143FE9}"/>
              </a:ext>
            </a:extLst>
          </p:cNvPr>
          <p:cNvSpPr/>
          <p:nvPr/>
        </p:nvSpPr>
        <p:spPr bwMode="auto">
          <a:xfrm>
            <a:off x="5183000" y="2085529"/>
            <a:ext cx="2013327" cy="288925"/>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defRPr/>
            </a:pPr>
            <a:r>
              <a:rPr lang="en-US" sz="1200" u="none" dirty="0">
                <a:latin typeface="Huawei Sans" panose="020C0503030203020204" pitchFamily="34" charset="0"/>
              </a:rPr>
              <a:t>File system mapping table</a:t>
            </a:r>
            <a:endParaRPr lang="en-US" altLang="zh-CN" sz="1200" dirty="0">
              <a:latin typeface="Huawei Sans" panose="020C0503030203020204" pitchFamily="34" charset="0"/>
              <a:ea typeface="+mn-ea"/>
            </a:endParaRPr>
          </a:p>
        </p:txBody>
      </p:sp>
      <p:sp>
        <p:nvSpPr>
          <p:cNvPr id="18" name="椭圆 17">
            <a:extLst>
              <a:ext uri="{FF2B5EF4-FFF2-40B4-BE49-F238E27FC236}">
                <a16:creationId xmlns:a16="http://schemas.microsoft.com/office/drawing/2014/main" id="{B5B6F9C1-399A-408B-A4C6-BE1D5D1E0A08}"/>
              </a:ext>
            </a:extLst>
          </p:cNvPr>
          <p:cNvSpPr>
            <a:spLocks noChangeArrowheads="1"/>
          </p:cNvSpPr>
          <p:nvPr/>
        </p:nvSpPr>
        <p:spPr bwMode="auto">
          <a:xfrm>
            <a:off x="1954025" y="3453954"/>
            <a:ext cx="455612"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19" name="椭圆 18">
            <a:extLst>
              <a:ext uri="{FF2B5EF4-FFF2-40B4-BE49-F238E27FC236}">
                <a16:creationId xmlns:a16="http://schemas.microsoft.com/office/drawing/2014/main" id="{DC84F163-3D84-42B9-B9C5-00C8A363F245}"/>
              </a:ext>
            </a:extLst>
          </p:cNvPr>
          <p:cNvSpPr>
            <a:spLocks noChangeArrowheads="1"/>
          </p:cNvSpPr>
          <p:nvPr/>
        </p:nvSpPr>
        <p:spPr bwMode="auto">
          <a:xfrm>
            <a:off x="2638237" y="3453954"/>
            <a:ext cx="455613"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20" name="TextBox 40">
            <a:extLst>
              <a:ext uri="{FF2B5EF4-FFF2-40B4-BE49-F238E27FC236}">
                <a16:creationId xmlns:a16="http://schemas.microsoft.com/office/drawing/2014/main" id="{E28E33CB-B232-451F-B24D-0C296840643F}"/>
              </a:ext>
            </a:extLst>
          </p:cNvPr>
          <p:cNvSpPr txBox="1"/>
          <p:nvPr/>
        </p:nvSpPr>
        <p:spPr>
          <a:xfrm>
            <a:off x="2622233" y="3925806"/>
            <a:ext cx="853664"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L1-&gt;P1</a:t>
            </a:r>
            <a:endParaRPr lang="en-US" altLang="zh-CN" sz="1200" dirty="0">
              <a:latin typeface="Huawei Sans" panose="020C0503030203020204" pitchFamily="34" charset="0"/>
              <a:ea typeface="+mn-ea"/>
            </a:endParaRPr>
          </a:p>
        </p:txBody>
      </p:sp>
      <p:sp>
        <p:nvSpPr>
          <p:cNvPr id="21" name="椭圆 20">
            <a:extLst>
              <a:ext uri="{FF2B5EF4-FFF2-40B4-BE49-F238E27FC236}">
                <a16:creationId xmlns:a16="http://schemas.microsoft.com/office/drawing/2014/main" id="{6D02D19E-FF93-4DA4-B4BA-F04C6D4E7081}"/>
              </a:ext>
            </a:extLst>
          </p:cNvPr>
          <p:cNvSpPr>
            <a:spLocks noChangeArrowheads="1"/>
          </p:cNvSpPr>
          <p:nvPr/>
        </p:nvSpPr>
        <p:spPr bwMode="auto">
          <a:xfrm>
            <a:off x="4041587" y="3453954"/>
            <a:ext cx="457200"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800" dirty="0">
              <a:latin typeface="Huawei Sans" panose="020C0503030203020204" pitchFamily="34" charset="0"/>
              <a:ea typeface="+mn-ea"/>
            </a:endParaRPr>
          </a:p>
        </p:txBody>
      </p:sp>
      <p:sp>
        <p:nvSpPr>
          <p:cNvPr id="22" name="TextBox 46">
            <a:extLst>
              <a:ext uri="{FF2B5EF4-FFF2-40B4-BE49-F238E27FC236}">
                <a16:creationId xmlns:a16="http://schemas.microsoft.com/office/drawing/2014/main" id="{766621B5-D8FD-42EC-8B76-BA34184E9234}"/>
              </a:ext>
            </a:extLst>
          </p:cNvPr>
          <p:cNvSpPr txBox="1"/>
          <p:nvPr/>
        </p:nvSpPr>
        <p:spPr>
          <a:xfrm>
            <a:off x="3991152" y="3916281"/>
            <a:ext cx="853664"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L3-&gt;P3</a:t>
            </a:r>
            <a:endParaRPr lang="en-US" altLang="zh-CN" sz="1200" dirty="0">
              <a:latin typeface="Huawei Sans" panose="020C0503030203020204" pitchFamily="34" charset="0"/>
              <a:ea typeface="+mn-ea"/>
            </a:endParaRPr>
          </a:p>
        </p:txBody>
      </p:sp>
      <p:sp>
        <p:nvSpPr>
          <p:cNvPr id="23" name="椭圆 22">
            <a:extLst>
              <a:ext uri="{FF2B5EF4-FFF2-40B4-BE49-F238E27FC236}">
                <a16:creationId xmlns:a16="http://schemas.microsoft.com/office/drawing/2014/main" id="{F41EBBE8-CE63-42A5-9F3A-48FE540C964D}"/>
              </a:ext>
            </a:extLst>
          </p:cNvPr>
          <p:cNvSpPr>
            <a:spLocks noChangeArrowheads="1"/>
          </p:cNvSpPr>
          <p:nvPr/>
        </p:nvSpPr>
        <p:spPr bwMode="auto">
          <a:xfrm>
            <a:off x="4725800" y="3453954"/>
            <a:ext cx="457200"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24" name="TextBox 47">
            <a:extLst>
              <a:ext uri="{FF2B5EF4-FFF2-40B4-BE49-F238E27FC236}">
                <a16:creationId xmlns:a16="http://schemas.microsoft.com/office/drawing/2014/main" id="{DB724A6C-61BB-4233-A329-966D53AAB6C0}"/>
              </a:ext>
            </a:extLst>
          </p:cNvPr>
          <p:cNvSpPr txBox="1"/>
          <p:nvPr/>
        </p:nvSpPr>
        <p:spPr>
          <a:xfrm>
            <a:off x="4674506" y="3933743"/>
            <a:ext cx="855876"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L4-&gt;P4</a:t>
            </a:r>
            <a:endParaRPr lang="en-US" altLang="zh-CN" sz="1200" dirty="0">
              <a:latin typeface="Huawei Sans" panose="020C0503030203020204" pitchFamily="34" charset="0"/>
              <a:ea typeface="+mn-ea"/>
            </a:endParaRPr>
          </a:p>
        </p:txBody>
      </p:sp>
      <p:sp>
        <p:nvSpPr>
          <p:cNvPr id="25" name="椭圆 24">
            <a:extLst>
              <a:ext uri="{FF2B5EF4-FFF2-40B4-BE49-F238E27FC236}">
                <a16:creationId xmlns:a16="http://schemas.microsoft.com/office/drawing/2014/main" id="{75949605-E80A-4841-AD21-7F6B517F0B46}"/>
              </a:ext>
            </a:extLst>
          </p:cNvPr>
          <p:cNvSpPr>
            <a:spLocks noChangeArrowheads="1"/>
          </p:cNvSpPr>
          <p:nvPr/>
        </p:nvSpPr>
        <p:spPr bwMode="auto">
          <a:xfrm>
            <a:off x="5433825" y="3453954"/>
            <a:ext cx="455612" cy="4254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solidFill>
                <a:srgbClr val="FF0000"/>
              </a:solidFill>
              <a:latin typeface="Huawei Sans" panose="020C0503030203020204" pitchFamily="34" charset="0"/>
              <a:ea typeface="+mn-ea"/>
            </a:endParaRPr>
          </a:p>
        </p:txBody>
      </p:sp>
      <p:sp>
        <p:nvSpPr>
          <p:cNvPr id="26" name="TextBox 50">
            <a:extLst>
              <a:ext uri="{FF2B5EF4-FFF2-40B4-BE49-F238E27FC236}">
                <a16:creationId xmlns:a16="http://schemas.microsoft.com/office/drawing/2014/main" id="{2E803AE9-2071-4B86-9085-76E6ECE0C2E6}"/>
              </a:ext>
            </a:extLst>
          </p:cNvPr>
          <p:cNvSpPr txBox="1"/>
          <p:nvPr/>
        </p:nvSpPr>
        <p:spPr>
          <a:xfrm>
            <a:off x="5360072" y="3933743"/>
            <a:ext cx="853664"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L2-&gt;P5</a:t>
            </a:r>
            <a:endParaRPr lang="en-US" altLang="zh-CN" sz="1200" dirty="0">
              <a:latin typeface="Huawei Sans" panose="020C0503030203020204" pitchFamily="34" charset="0"/>
              <a:ea typeface="+mn-ea"/>
            </a:endParaRPr>
          </a:p>
        </p:txBody>
      </p:sp>
      <p:cxnSp>
        <p:nvCxnSpPr>
          <p:cNvPr id="27" name="直接连接符 27">
            <a:extLst>
              <a:ext uri="{FF2B5EF4-FFF2-40B4-BE49-F238E27FC236}">
                <a16:creationId xmlns:a16="http://schemas.microsoft.com/office/drawing/2014/main" id="{BFFFB7EA-88E5-42FC-8D98-1212AE5CB8C3}"/>
              </a:ext>
            </a:extLst>
          </p:cNvPr>
          <p:cNvCxnSpPr>
            <a:cxnSpLocks noChangeShapeType="1"/>
            <a:stCxn id="17" idx="2"/>
            <a:endCxn id="19" idx="0"/>
          </p:cNvCxnSpPr>
          <p:nvPr/>
        </p:nvCxnSpPr>
        <p:spPr bwMode="auto">
          <a:xfrm flipH="1">
            <a:off x="2866044" y="2374454"/>
            <a:ext cx="3323620" cy="1079500"/>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8">
            <a:extLst>
              <a:ext uri="{FF2B5EF4-FFF2-40B4-BE49-F238E27FC236}">
                <a16:creationId xmlns:a16="http://schemas.microsoft.com/office/drawing/2014/main" id="{79A10AB0-C6FF-4320-B7F4-5CEF59E33332}"/>
              </a:ext>
            </a:extLst>
          </p:cNvPr>
          <p:cNvCxnSpPr>
            <a:cxnSpLocks noChangeShapeType="1"/>
            <a:stCxn id="17" idx="2"/>
            <a:endCxn id="21" idx="0"/>
          </p:cNvCxnSpPr>
          <p:nvPr/>
        </p:nvCxnSpPr>
        <p:spPr bwMode="auto">
          <a:xfrm flipH="1">
            <a:off x="4270187" y="2374454"/>
            <a:ext cx="1919477" cy="1079500"/>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a:extLst>
              <a:ext uri="{FF2B5EF4-FFF2-40B4-BE49-F238E27FC236}">
                <a16:creationId xmlns:a16="http://schemas.microsoft.com/office/drawing/2014/main" id="{C964597D-D1BF-49D9-BDF7-276BE8DA1D13}"/>
              </a:ext>
            </a:extLst>
          </p:cNvPr>
          <p:cNvCxnSpPr>
            <a:cxnSpLocks noChangeShapeType="1"/>
            <a:stCxn id="17" idx="2"/>
            <a:endCxn id="25" idx="0"/>
          </p:cNvCxnSpPr>
          <p:nvPr/>
        </p:nvCxnSpPr>
        <p:spPr bwMode="auto">
          <a:xfrm flipH="1">
            <a:off x="5661631" y="2374454"/>
            <a:ext cx="528033" cy="10795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椭圆 30">
            <a:extLst>
              <a:ext uri="{FF2B5EF4-FFF2-40B4-BE49-F238E27FC236}">
                <a16:creationId xmlns:a16="http://schemas.microsoft.com/office/drawing/2014/main" id="{34767581-8C2B-499F-B006-E58265BE9736}"/>
              </a:ext>
            </a:extLst>
          </p:cNvPr>
          <p:cNvSpPr>
            <a:spLocks noChangeArrowheads="1"/>
          </p:cNvSpPr>
          <p:nvPr/>
        </p:nvSpPr>
        <p:spPr bwMode="auto">
          <a:xfrm>
            <a:off x="3309750" y="3453954"/>
            <a:ext cx="455612"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800" dirty="0">
              <a:latin typeface="Huawei Sans" panose="020C0503030203020204" pitchFamily="34" charset="0"/>
              <a:ea typeface="+mn-ea"/>
            </a:endParaRPr>
          </a:p>
        </p:txBody>
      </p:sp>
      <p:sp>
        <p:nvSpPr>
          <p:cNvPr id="31" name="TextBox 46">
            <a:extLst>
              <a:ext uri="{FF2B5EF4-FFF2-40B4-BE49-F238E27FC236}">
                <a16:creationId xmlns:a16="http://schemas.microsoft.com/office/drawing/2014/main" id="{4B27B1B6-C6BD-4B99-97DE-8E510EDC9BA2}"/>
              </a:ext>
            </a:extLst>
          </p:cNvPr>
          <p:cNvSpPr txBox="1"/>
          <p:nvPr/>
        </p:nvSpPr>
        <p:spPr>
          <a:xfrm>
            <a:off x="3305587" y="3916281"/>
            <a:ext cx="855875"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L2-&gt;P2</a:t>
            </a:r>
            <a:endParaRPr lang="en-US" altLang="zh-CN" sz="1200" dirty="0">
              <a:latin typeface="Huawei Sans" panose="020C0503030203020204" pitchFamily="34" charset="0"/>
              <a:ea typeface="+mn-ea"/>
            </a:endParaRPr>
          </a:p>
        </p:txBody>
      </p:sp>
      <p:cxnSp>
        <p:nvCxnSpPr>
          <p:cNvPr id="32" name="直接连接符 32">
            <a:extLst>
              <a:ext uri="{FF2B5EF4-FFF2-40B4-BE49-F238E27FC236}">
                <a16:creationId xmlns:a16="http://schemas.microsoft.com/office/drawing/2014/main" id="{CB62709C-136C-4446-8FE7-9A4A4403EF9E}"/>
              </a:ext>
            </a:extLst>
          </p:cNvPr>
          <p:cNvCxnSpPr>
            <a:cxnSpLocks noChangeShapeType="1"/>
            <a:stCxn id="17" idx="2"/>
            <a:endCxn id="23" idx="0"/>
          </p:cNvCxnSpPr>
          <p:nvPr/>
        </p:nvCxnSpPr>
        <p:spPr bwMode="auto">
          <a:xfrm flipH="1">
            <a:off x="4954400" y="2374454"/>
            <a:ext cx="1235264" cy="1079500"/>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3">
            <a:extLst>
              <a:ext uri="{FF2B5EF4-FFF2-40B4-BE49-F238E27FC236}">
                <a16:creationId xmlns:a16="http://schemas.microsoft.com/office/drawing/2014/main" id="{D4F33311-35E6-4C25-8060-875C8F3B7DE6}"/>
              </a:ext>
            </a:extLst>
          </p:cNvPr>
          <p:cNvCxnSpPr>
            <a:cxnSpLocks noChangeShapeType="1"/>
            <a:stCxn id="56" idx="2"/>
            <a:endCxn id="19" idx="0"/>
          </p:cNvCxnSpPr>
          <p:nvPr/>
        </p:nvCxnSpPr>
        <p:spPr bwMode="auto">
          <a:xfrm flipH="1">
            <a:off x="2866044" y="2364929"/>
            <a:ext cx="1205319" cy="1089025"/>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4">
            <a:extLst>
              <a:ext uri="{FF2B5EF4-FFF2-40B4-BE49-F238E27FC236}">
                <a16:creationId xmlns:a16="http://schemas.microsoft.com/office/drawing/2014/main" id="{200FA740-69C8-49CC-A271-D508FF42136D}"/>
              </a:ext>
            </a:extLst>
          </p:cNvPr>
          <p:cNvCxnSpPr>
            <a:cxnSpLocks noChangeShapeType="1"/>
            <a:stCxn id="56" idx="2"/>
            <a:endCxn id="30" idx="0"/>
          </p:cNvCxnSpPr>
          <p:nvPr/>
        </p:nvCxnSpPr>
        <p:spPr bwMode="auto">
          <a:xfrm flipH="1">
            <a:off x="3537556" y="2364929"/>
            <a:ext cx="533807" cy="1089025"/>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5">
            <a:extLst>
              <a:ext uri="{FF2B5EF4-FFF2-40B4-BE49-F238E27FC236}">
                <a16:creationId xmlns:a16="http://schemas.microsoft.com/office/drawing/2014/main" id="{DDF23CD3-7666-46F3-A7A4-13780764E244}"/>
              </a:ext>
            </a:extLst>
          </p:cNvPr>
          <p:cNvCxnSpPr>
            <a:cxnSpLocks noChangeShapeType="1"/>
            <a:stCxn id="56" idx="2"/>
            <a:endCxn id="21" idx="0"/>
          </p:cNvCxnSpPr>
          <p:nvPr/>
        </p:nvCxnSpPr>
        <p:spPr bwMode="auto">
          <a:xfrm>
            <a:off x="4071363" y="2364929"/>
            <a:ext cx="198824" cy="1089025"/>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6">
            <a:extLst>
              <a:ext uri="{FF2B5EF4-FFF2-40B4-BE49-F238E27FC236}">
                <a16:creationId xmlns:a16="http://schemas.microsoft.com/office/drawing/2014/main" id="{2B2329A7-54F7-4D9F-BA56-46CF2E333789}"/>
              </a:ext>
            </a:extLst>
          </p:cNvPr>
          <p:cNvCxnSpPr>
            <a:cxnSpLocks noChangeShapeType="1"/>
            <a:stCxn id="56" idx="2"/>
            <a:endCxn id="23" idx="0"/>
          </p:cNvCxnSpPr>
          <p:nvPr/>
        </p:nvCxnSpPr>
        <p:spPr bwMode="auto">
          <a:xfrm>
            <a:off x="4071363" y="2364929"/>
            <a:ext cx="883037" cy="1089025"/>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下箭头 138">
            <a:extLst>
              <a:ext uri="{FF2B5EF4-FFF2-40B4-BE49-F238E27FC236}">
                <a16:creationId xmlns:a16="http://schemas.microsoft.com/office/drawing/2014/main" id="{87F7C560-9F45-4D2C-8A5B-F55BFB52E208}"/>
              </a:ext>
            </a:extLst>
          </p:cNvPr>
          <p:cNvSpPr>
            <a:spLocks noChangeArrowheads="1"/>
          </p:cNvSpPr>
          <p:nvPr/>
        </p:nvSpPr>
        <p:spPr bwMode="auto">
          <a:xfrm>
            <a:off x="6143437" y="1798191"/>
            <a:ext cx="57150" cy="277813"/>
          </a:xfrm>
          <a:prstGeom prst="downArrow">
            <a:avLst>
              <a:gd name="adj1" fmla="val 50000"/>
              <a:gd name="adj2" fmla="val 50052"/>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100" dirty="0">
              <a:latin typeface="Huawei Sans" panose="020C0503030203020204" pitchFamily="34" charset="0"/>
              <a:ea typeface="+mn-ea"/>
            </a:endParaRPr>
          </a:p>
        </p:txBody>
      </p:sp>
      <p:sp>
        <p:nvSpPr>
          <p:cNvPr id="38" name="矩形 37">
            <a:extLst>
              <a:ext uri="{FF2B5EF4-FFF2-40B4-BE49-F238E27FC236}">
                <a16:creationId xmlns:a16="http://schemas.microsoft.com/office/drawing/2014/main" id="{E4D2EFC0-35EB-4E92-B322-F103776A07B1}"/>
              </a:ext>
            </a:extLst>
          </p:cNvPr>
          <p:cNvSpPr/>
          <p:nvPr/>
        </p:nvSpPr>
        <p:spPr>
          <a:xfrm>
            <a:off x="3083633" y="1423541"/>
            <a:ext cx="2020462" cy="319496"/>
          </a:xfrm>
          <a:prstGeom prst="rect">
            <a:avLst/>
          </a:prstGeom>
        </p:spPr>
        <p:txBody>
          <a:bodyPr wrap="non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600" u="none" dirty="0">
                <a:latin typeface="Huawei Sans" panose="020C0503030203020204" pitchFamily="34" charset="0"/>
              </a:rPr>
              <a:t>Creating snapshot 1</a:t>
            </a:r>
            <a:endParaRPr lang="en-US" altLang="zh-CN" sz="1600" dirty="0">
              <a:latin typeface="Huawei Sans" panose="020C0503030203020204" pitchFamily="34" charset="0"/>
              <a:ea typeface="+mn-ea"/>
            </a:endParaRPr>
          </a:p>
        </p:txBody>
      </p:sp>
      <p:sp>
        <p:nvSpPr>
          <p:cNvPr id="39" name="下箭头 140">
            <a:extLst>
              <a:ext uri="{FF2B5EF4-FFF2-40B4-BE49-F238E27FC236}">
                <a16:creationId xmlns:a16="http://schemas.microsoft.com/office/drawing/2014/main" id="{DC7783DF-E882-4C76-8F93-7B23C74A679E}"/>
              </a:ext>
            </a:extLst>
          </p:cNvPr>
          <p:cNvSpPr>
            <a:spLocks noChangeArrowheads="1"/>
          </p:cNvSpPr>
          <p:nvPr/>
        </p:nvSpPr>
        <p:spPr bwMode="auto">
          <a:xfrm>
            <a:off x="3927287" y="1757095"/>
            <a:ext cx="50800" cy="277813"/>
          </a:xfrm>
          <a:prstGeom prst="downArrow">
            <a:avLst>
              <a:gd name="adj1" fmla="val 50000"/>
              <a:gd name="adj2" fmla="val 49751"/>
            </a:avLst>
          </a:prstGeom>
          <a:solidFill>
            <a:srgbClr val="00B0F0"/>
          </a:solidFill>
          <a:ln w="9525">
            <a:solidFill>
              <a:srgbClr val="00B0F0"/>
            </a:solidFill>
            <a:miter lim="800000"/>
            <a:headEnd/>
            <a:tailEnd/>
          </a:ln>
        </p:spPr>
        <p:txBody>
          <a:bodyPr/>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100" dirty="0">
              <a:solidFill>
                <a:srgbClr val="00B0F0"/>
              </a:solidFill>
              <a:latin typeface="Huawei Sans" panose="020C0503030203020204" pitchFamily="34" charset="0"/>
              <a:ea typeface="+mn-ea"/>
            </a:endParaRPr>
          </a:p>
        </p:txBody>
      </p:sp>
      <p:sp>
        <p:nvSpPr>
          <p:cNvPr id="40" name="TextBox 50">
            <a:extLst>
              <a:ext uri="{FF2B5EF4-FFF2-40B4-BE49-F238E27FC236}">
                <a16:creationId xmlns:a16="http://schemas.microsoft.com/office/drawing/2014/main" id="{D86206B4-6C2E-4577-99ED-3451849EC11C}"/>
              </a:ext>
            </a:extLst>
          </p:cNvPr>
          <p:cNvSpPr txBox="1"/>
          <p:nvPr/>
        </p:nvSpPr>
        <p:spPr>
          <a:xfrm>
            <a:off x="1255525" y="3933743"/>
            <a:ext cx="853664"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L0-&gt;P6</a:t>
            </a:r>
            <a:endParaRPr lang="en-US" altLang="zh-CN" sz="1200" dirty="0">
              <a:latin typeface="Huawei Sans" panose="020C0503030203020204" pitchFamily="34" charset="0"/>
              <a:ea typeface="+mn-ea"/>
            </a:endParaRPr>
          </a:p>
        </p:txBody>
      </p:sp>
      <p:sp>
        <p:nvSpPr>
          <p:cNvPr id="41" name="矩形 40">
            <a:extLst>
              <a:ext uri="{FF2B5EF4-FFF2-40B4-BE49-F238E27FC236}">
                <a16:creationId xmlns:a16="http://schemas.microsoft.com/office/drawing/2014/main" id="{AEAFFB93-C88D-4A07-8BF1-E77D9D304DB1}"/>
              </a:ext>
            </a:extLst>
          </p:cNvPr>
          <p:cNvSpPr/>
          <p:nvPr/>
        </p:nvSpPr>
        <p:spPr>
          <a:xfrm>
            <a:off x="7680165" y="1617812"/>
            <a:ext cx="3625489" cy="950438"/>
          </a:xfrm>
          <a:prstGeom prst="rect">
            <a:avLst/>
          </a:prstGeom>
        </p:spPr>
        <p:txBody>
          <a:bodyPr wrap="square" lIns="72567" tIns="36283" rIns="72567" bIns="36283">
            <a:spAutoFit/>
          </a:bodyPr>
          <a:lstStyle/>
          <a:p>
            <a:pPr fontAlgn="ctr">
              <a:defRPr/>
            </a:pPr>
            <a:r>
              <a:rPr lang="en-US" sz="1900" u="none" dirty="0">
                <a:solidFill>
                  <a:srgbClr val="0070C0"/>
                </a:solidFill>
                <a:latin typeface="Huawei Sans" panose="020C0503030203020204" pitchFamily="34" charset="0"/>
              </a:rPr>
              <a:t>Snapshots do not affect read and write performance of source file systems.</a:t>
            </a:r>
            <a:endParaRPr lang="en-US" altLang="zh-CN" sz="1300" kern="0" dirty="0">
              <a:latin typeface="Huawei Sans" panose="020C0503030203020204" pitchFamily="34" charset="0"/>
              <a:cs typeface="Arial" pitchFamily="34" charset="0"/>
            </a:endParaRPr>
          </a:p>
        </p:txBody>
      </p:sp>
      <p:sp>
        <p:nvSpPr>
          <p:cNvPr id="42" name="TextBox 18">
            <a:extLst>
              <a:ext uri="{FF2B5EF4-FFF2-40B4-BE49-F238E27FC236}">
                <a16:creationId xmlns:a16="http://schemas.microsoft.com/office/drawing/2014/main" id="{65865AEC-EC09-46FB-A7E9-CCC90C1E5EAF}"/>
              </a:ext>
            </a:extLst>
          </p:cNvPr>
          <p:cNvSpPr txBox="1">
            <a:spLocks noChangeArrowheads="1"/>
          </p:cNvSpPr>
          <p:nvPr/>
        </p:nvSpPr>
        <p:spPr bwMode="auto">
          <a:xfrm>
            <a:off x="3225468" y="4980154"/>
            <a:ext cx="4133673"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u="none" dirty="0">
                <a:latin typeface="Huawei Sans" panose="020C0503030203020204" pitchFamily="34" charset="0"/>
              </a:rPr>
              <a:t>P0       P1      P2       P3      P4     P5     P6     P7     P8</a:t>
            </a:r>
            <a:endParaRPr lang="en-US" altLang="zh-CN" sz="1200" dirty="0">
              <a:latin typeface="Huawei Sans" panose="020C0503030203020204" pitchFamily="34" charset="0"/>
              <a:ea typeface="+mn-ea"/>
            </a:endParaRPr>
          </a:p>
        </p:txBody>
      </p:sp>
      <p:sp>
        <p:nvSpPr>
          <p:cNvPr id="43" name="下箭头 144">
            <a:extLst>
              <a:ext uri="{FF2B5EF4-FFF2-40B4-BE49-F238E27FC236}">
                <a16:creationId xmlns:a16="http://schemas.microsoft.com/office/drawing/2014/main" id="{98B97EC7-7BFD-4071-9003-5F1B78932062}"/>
              </a:ext>
            </a:extLst>
          </p:cNvPr>
          <p:cNvSpPr>
            <a:spLocks noChangeArrowheads="1"/>
          </p:cNvSpPr>
          <p:nvPr/>
        </p:nvSpPr>
        <p:spPr bwMode="auto">
          <a:xfrm>
            <a:off x="5649725" y="4176893"/>
            <a:ext cx="57150" cy="277812"/>
          </a:xfrm>
          <a:prstGeom prst="downArrow">
            <a:avLst>
              <a:gd name="adj1" fmla="val 50000"/>
              <a:gd name="adj2" fmla="val 50051"/>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100" dirty="0">
              <a:latin typeface="Huawei Sans" panose="020C0503030203020204" pitchFamily="34" charset="0"/>
              <a:ea typeface="+mn-ea"/>
            </a:endParaRPr>
          </a:p>
        </p:txBody>
      </p:sp>
      <p:cxnSp>
        <p:nvCxnSpPr>
          <p:cNvPr id="44" name="直接连接符 43">
            <a:extLst>
              <a:ext uri="{FF2B5EF4-FFF2-40B4-BE49-F238E27FC236}">
                <a16:creationId xmlns:a16="http://schemas.microsoft.com/office/drawing/2014/main" id="{B4F482D1-BE66-44F8-BCDD-8B733A2F8B26}"/>
              </a:ext>
            </a:extLst>
          </p:cNvPr>
          <p:cNvCxnSpPr>
            <a:cxnSpLocks noChangeShapeType="1"/>
            <a:stCxn id="56" idx="2"/>
            <a:endCxn id="18" idx="0"/>
          </p:cNvCxnSpPr>
          <p:nvPr/>
        </p:nvCxnSpPr>
        <p:spPr bwMode="auto">
          <a:xfrm flipH="1">
            <a:off x="2181831" y="2364929"/>
            <a:ext cx="1889532" cy="1089025"/>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17">
            <a:extLst>
              <a:ext uri="{FF2B5EF4-FFF2-40B4-BE49-F238E27FC236}">
                <a16:creationId xmlns:a16="http://schemas.microsoft.com/office/drawing/2014/main" id="{4FD54553-F6C1-4DBF-96FF-185F8B6ADA41}"/>
              </a:ext>
            </a:extLst>
          </p:cNvPr>
          <p:cNvSpPr txBox="1">
            <a:spLocks noChangeArrowheads="1"/>
          </p:cNvSpPr>
          <p:nvPr/>
        </p:nvSpPr>
        <p:spPr bwMode="auto">
          <a:xfrm>
            <a:off x="6033900" y="4595978"/>
            <a:ext cx="4476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400" b="1" u="none" dirty="0">
                <a:solidFill>
                  <a:srgbClr val="FF0000"/>
                </a:solidFill>
                <a:latin typeface="Huawei Sans" panose="020C0503030203020204" pitchFamily="34" charset="0"/>
              </a:rPr>
              <a:t>G      </a:t>
            </a:r>
            <a:endParaRPr lang="en-US" altLang="zh-CN" sz="1400" b="1" dirty="0">
              <a:solidFill>
                <a:srgbClr val="FF0000"/>
              </a:solidFill>
              <a:latin typeface="Huawei Sans" panose="020C0503030203020204" pitchFamily="34" charset="0"/>
              <a:ea typeface="+mn-ea"/>
            </a:endParaRPr>
          </a:p>
        </p:txBody>
      </p:sp>
      <p:sp>
        <p:nvSpPr>
          <p:cNvPr id="46" name="TextBox 17">
            <a:extLst>
              <a:ext uri="{FF2B5EF4-FFF2-40B4-BE49-F238E27FC236}">
                <a16:creationId xmlns:a16="http://schemas.microsoft.com/office/drawing/2014/main" id="{4AEA6838-8112-4CC3-9DCB-A5D9E718C549}"/>
              </a:ext>
            </a:extLst>
          </p:cNvPr>
          <p:cNvSpPr txBox="1">
            <a:spLocks noChangeArrowheads="1"/>
          </p:cNvSpPr>
          <p:nvPr/>
        </p:nvSpPr>
        <p:spPr bwMode="auto">
          <a:xfrm>
            <a:off x="5602100" y="4595978"/>
            <a:ext cx="339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400" b="1" u="none" dirty="0">
                <a:solidFill>
                  <a:srgbClr val="FF0000"/>
                </a:solidFill>
                <a:latin typeface="Huawei Sans" panose="020C0503030203020204" pitchFamily="34" charset="0"/>
              </a:rPr>
              <a:t>F            </a:t>
            </a:r>
            <a:endParaRPr lang="en-US" altLang="zh-CN" sz="1400" b="1" dirty="0">
              <a:solidFill>
                <a:srgbClr val="FF0000"/>
              </a:solidFill>
              <a:latin typeface="Huawei Sans" panose="020C0503030203020204" pitchFamily="34" charset="0"/>
              <a:ea typeface="+mn-ea"/>
            </a:endParaRPr>
          </a:p>
        </p:txBody>
      </p:sp>
      <p:sp>
        <p:nvSpPr>
          <p:cNvPr id="47" name="下箭头 148">
            <a:extLst>
              <a:ext uri="{FF2B5EF4-FFF2-40B4-BE49-F238E27FC236}">
                <a16:creationId xmlns:a16="http://schemas.microsoft.com/office/drawing/2014/main" id="{8DC593A8-9C1E-454C-A599-D8307137DC9C}"/>
              </a:ext>
            </a:extLst>
          </p:cNvPr>
          <p:cNvSpPr>
            <a:spLocks noChangeArrowheads="1"/>
          </p:cNvSpPr>
          <p:nvPr/>
        </p:nvSpPr>
        <p:spPr bwMode="auto">
          <a:xfrm>
            <a:off x="6203762" y="4176893"/>
            <a:ext cx="57150" cy="277812"/>
          </a:xfrm>
          <a:prstGeom prst="downArrow">
            <a:avLst>
              <a:gd name="adj1" fmla="val 50000"/>
              <a:gd name="adj2" fmla="val 50051"/>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100" dirty="0">
              <a:latin typeface="Huawei Sans" panose="020C0503030203020204" pitchFamily="34" charset="0"/>
              <a:ea typeface="+mn-ea"/>
            </a:endParaRPr>
          </a:p>
        </p:txBody>
      </p:sp>
      <p:sp>
        <p:nvSpPr>
          <p:cNvPr id="48" name="矩形 47">
            <a:extLst>
              <a:ext uri="{FF2B5EF4-FFF2-40B4-BE49-F238E27FC236}">
                <a16:creationId xmlns:a16="http://schemas.microsoft.com/office/drawing/2014/main" id="{5AAF0464-B60F-48EB-B8DA-72CBFEB5EE44}"/>
              </a:ext>
            </a:extLst>
          </p:cNvPr>
          <p:cNvSpPr/>
          <p:nvPr/>
        </p:nvSpPr>
        <p:spPr>
          <a:xfrm>
            <a:off x="1046426" y="5481851"/>
            <a:ext cx="9111348" cy="627272"/>
          </a:xfrm>
          <a:prstGeom prst="rect">
            <a:avLst/>
          </a:prstGeom>
        </p:spPr>
        <p:txBody>
          <a:bodyPr wrap="square" lIns="72567" tIns="36283" rIns="72567" bIns="36283">
            <a:spAutoFit/>
          </a:bodyPr>
          <a:lstStyle/>
          <a:p>
            <a:pPr fontAlgn="ctr">
              <a:defRPr/>
            </a:pPr>
            <a:r>
              <a:rPr lang="en-US" u="none" dirty="0">
                <a:latin typeface="Huawei Sans" panose="020C0503030203020204" pitchFamily="34" charset="0"/>
              </a:rPr>
              <a:t>Data requested to be written to L0 and L2 of the source file system is written to new spaces P5 and P6. The original spaces P0 and P2 are referenced by the snapshot.</a:t>
            </a:r>
            <a:endParaRPr lang="en-US" altLang="zh-CN" sz="1300" kern="0" dirty="0">
              <a:latin typeface="Huawei Sans" panose="020C0503030203020204" pitchFamily="34" charset="0"/>
              <a:cs typeface="Arial" pitchFamily="34" charset="0"/>
            </a:endParaRPr>
          </a:p>
        </p:txBody>
      </p:sp>
      <p:sp>
        <p:nvSpPr>
          <p:cNvPr id="49" name="矩形 48">
            <a:extLst>
              <a:ext uri="{FF2B5EF4-FFF2-40B4-BE49-F238E27FC236}">
                <a16:creationId xmlns:a16="http://schemas.microsoft.com/office/drawing/2014/main" id="{A531CA79-4319-47B6-A5B9-2095B7B1C7D8}"/>
              </a:ext>
            </a:extLst>
          </p:cNvPr>
          <p:cNvSpPr/>
          <p:nvPr/>
        </p:nvSpPr>
        <p:spPr>
          <a:xfrm>
            <a:off x="7680165" y="2808362"/>
            <a:ext cx="3822987" cy="950438"/>
          </a:xfrm>
          <a:prstGeom prst="rect">
            <a:avLst/>
          </a:prstGeom>
        </p:spPr>
        <p:txBody>
          <a:bodyPr wrap="square" lIns="72567" tIns="36283" rIns="72567" bIns="36283">
            <a:spAutoFit/>
          </a:bodyPr>
          <a:lstStyle/>
          <a:p>
            <a:pPr fontAlgn="ctr">
              <a:defRPr/>
            </a:pPr>
            <a:r>
              <a:rPr lang="en-US" sz="1900" u="none" dirty="0">
                <a:solidFill>
                  <a:srgbClr val="0070C0"/>
                </a:solidFill>
                <a:latin typeface="Huawei Sans" panose="020C0503030203020204" pitchFamily="34" charset="0"/>
              </a:rPr>
              <a:t>Snapshots are read-only and have the same read performance as the source file systems.</a:t>
            </a:r>
          </a:p>
        </p:txBody>
      </p:sp>
      <p:sp>
        <p:nvSpPr>
          <p:cNvPr id="50" name="矩形 49">
            <a:extLst>
              <a:ext uri="{FF2B5EF4-FFF2-40B4-BE49-F238E27FC236}">
                <a16:creationId xmlns:a16="http://schemas.microsoft.com/office/drawing/2014/main" id="{E178721F-3796-4430-ABFF-6B3B6E4350A6}"/>
              </a:ext>
            </a:extLst>
          </p:cNvPr>
          <p:cNvSpPr/>
          <p:nvPr/>
        </p:nvSpPr>
        <p:spPr bwMode="auto">
          <a:xfrm>
            <a:off x="1040418" y="2076797"/>
            <a:ext cx="2030455" cy="287337"/>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defRPr/>
            </a:pPr>
            <a:r>
              <a:rPr lang="en-US" sz="1200" u="none" dirty="0">
                <a:latin typeface="Huawei Sans" panose="020C0503030203020204" pitchFamily="34" charset="0"/>
              </a:rPr>
              <a:t>File system mapping table</a:t>
            </a:r>
            <a:endParaRPr lang="en-US" altLang="zh-CN" sz="1200" dirty="0">
              <a:latin typeface="Huawei Sans" panose="020C0503030203020204" pitchFamily="34" charset="0"/>
              <a:ea typeface="+mn-ea"/>
            </a:endParaRPr>
          </a:p>
        </p:txBody>
      </p:sp>
      <p:sp>
        <p:nvSpPr>
          <p:cNvPr id="51" name="矩形 50">
            <a:extLst>
              <a:ext uri="{FF2B5EF4-FFF2-40B4-BE49-F238E27FC236}">
                <a16:creationId xmlns:a16="http://schemas.microsoft.com/office/drawing/2014/main" id="{796BD45B-8D36-45E1-8B05-041EF116BF33}"/>
              </a:ext>
            </a:extLst>
          </p:cNvPr>
          <p:cNvSpPr/>
          <p:nvPr/>
        </p:nvSpPr>
        <p:spPr>
          <a:xfrm>
            <a:off x="1405660" y="1519732"/>
            <a:ext cx="1182091" cy="319496"/>
          </a:xfrm>
          <a:prstGeom prst="rect">
            <a:avLst/>
          </a:prstGeom>
        </p:spPr>
        <p:txBody>
          <a:bodyPr wrap="non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600" u="none" dirty="0">
                <a:latin typeface="Huawei Sans" panose="020C0503030203020204" pitchFamily="34" charset="0"/>
              </a:rPr>
              <a:t>File system</a:t>
            </a:r>
            <a:endParaRPr lang="en-US" altLang="zh-CN" sz="1600" dirty="0">
              <a:latin typeface="Huawei Sans" panose="020C0503030203020204" pitchFamily="34" charset="0"/>
              <a:ea typeface="+mn-ea"/>
            </a:endParaRPr>
          </a:p>
        </p:txBody>
      </p:sp>
      <p:sp>
        <p:nvSpPr>
          <p:cNvPr id="52" name="椭圆 51">
            <a:extLst>
              <a:ext uri="{FF2B5EF4-FFF2-40B4-BE49-F238E27FC236}">
                <a16:creationId xmlns:a16="http://schemas.microsoft.com/office/drawing/2014/main" id="{B799970C-4D46-4E3B-9CA4-E223A220D3D9}"/>
              </a:ext>
            </a:extLst>
          </p:cNvPr>
          <p:cNvSpPr>
            <a:spLocks noChangeArrowheads="1"/>
          </p:cNvSpPr>
          <p:nvPr/>
        </p:nvSpPr>
        <p:spPr bwMode="auto">
          <a:xfrm>
            <a:off x="6024375" y="3461891"/>
            <a:ext cx="455612" cy="4238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solidFill>
                <a:srgbClr val="FF0000"/>
              </a:solidFill>
              <a:latin typeface="Huawei Sans" panose="020C0503030203020204" pitchFamily="34" charset="0"/>
              <a:ea typeface="+mn-ea"/>
            </a:endParaRPr>
          </a:p>
        </p:txBody>
      </p:sp>
      <p:sp>
        <p:nvSpPr>
          <p:cNvPr id="53" name="TextBox 50">
            <a:extLst>
              <a:ext uri="{FF2B5EF4-FFF2-40B4-BE49-F238E27FC236}">
                <a16:creationId xmlns:a16="http://schemas.microsoft.com/office/drawing/2014/main" id="{E10990CF-A2A9-4790-98B5-B32FE181D0E5}"/>
              </a:ext>
            </a:extLst>
          </p:cNvPr>
          <p:cNvSpPr txBox="1"/>
          <p:nvPr/>
        </p:nvSpPr>
        <p:spPr>
          <a:xfrm>
            <a:off x="6043424" y="3941681"/>
            <a:ext cx="855875" cy="257941"/>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L0-&gt;P6</a:t>
            </a:r>
            <a:endParaRPr lang="en-US" altLang="zh-CN" sz="1200" dirty="0">
              <a:latin typeface="Huawei Sans" panose="020C0503030203020204" pitchFamily="34" charset="0"/>
              <a:ea typeface="+mn-ea"/>
            </a:endParaRPr>
          </a:p>
        </p:txBody>
      </p:sp>
      <p:cxnSp>
        <p:nvCxnSpPr>
          <p:cNvPr id="54" name="直接连接符 53">
            <a:extLst>
              <a:ext uri="{FF2B5EF4-FFF2-40B4-BE49-F238E27FC236}">
                <a16:creationId xmlns:a16="http://schemas.microsoft.com/office/drawing/2014/main" id="{B273A1BC-FFEF-4DF7-8552-056CA8FB6059}"/>
              </a:ext>
            </a:extLst>
          </p:cNvPr>
          <p:cNvCxnSpPr>
            <a:cxnSpLocks noChangeShapeType="1"/>
            <a:stCxn id="17" idx="2"/>
            <a:endCxn id="52" idx="0"/>
          </p:cNvCxnSpPr>
          <p:nvPr/>
        </p:nvCxnSpPr>
        <p:spPr bwMode="auto">
          <a:xfrm>
            <a:off x="6189664" y="2374454"/>
            <a:ext cx="62517" cy="10874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68">
            <a:extLst>
              <a:ext uri="{FF2B5EF4-FFF2-40B4-BE49-F238E27FC236}">
                <a16:creationId xmlns:a16="http://schemas.microsoft.com/office/drawing/2014/main" id="{9D2C174C-8C5C-49E5-A31A-E1D2F513D98F}"/>
              </a:ext>
            </a:extLst>
          </p:cNvPr>
          <p:cNvCxnSpPr>
            <a:cxnSpLocks noChangeShapeType="1"/>
          </p:cNvCxnSpPr>
          <p:nvPr/>
        </p:nvCxnSpPr>
        <p:spPr bwMode="auto">
          <a:xfrm>
            <a:off x="6837175" y="4522953"/>
            <a:ext cx="0" cy="4111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矩形 55">
            <a:extLst>
              <a:ext uri="{FF2B5EF4-FFF2-40B4-BE49-F238E27FC236}">
                <a16:creationId xmlns:a16="http://schemas.microsoft.com/office/drawing/2014/main" id="{BEEA87AE-6479-4CA7-B7A9-01CE5CE02151}"/>
              </a:ext>
            </a:extLst>
          </p:cNvPr>
          <p:cNvSpPr/>
          <p:nvPr/>
        </p:nvSpPr>
        <p:spPr bwMode="auto">
          <a:xfrm>
            <a:off x="3128775" y="2076004"/>
            <a:ext cx="1885175" cy="288925"/>
          </a:xfrm>
          <a:prstGeom prst="rect">
            <a:avLst/>
          </a:prstGeom>
          <a:solidFill>
            <a:schemeClr val="bg1"/>
          </a:solidFill>
          <a:ln w="25400">
            <a:solidFill>
              <a:srgbClr val="00B0F0"/>
            </a:solidFill>
          </a:ln>
          <a:effectLst/>
          <a:extLst/>
        </p:spPr>
        <p:txBody>
          <a:bodyPr lIns="72567" tIns="36283" rIns="72567" bIns="36283"/>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defRPr/>
            </a:pPr>
            <a:r>
              <a:rPr lang="en-US" sz="1200" u="none" dirty="0">
                <a:latin typeface="Huawei Sans" panose="020C0503030203020204" pitchFamily="34" charset="0"/>
              </a:rPr>
              <a:t>Snapshot mapping table</a:t>
            </a:r>
            <a:endParaRPr lang="en-US" altLang="zh-CN" sz="1200" dirty="0">
              <a:latin typeface="Huawei Sans" panose="020C0503030203020204" pitchFamily="34" charset="0"/>
              <a:ea typeface="+mn-ea"/>
            </a:endParaRPr>
          </a:p>
        </p:txBody>
      </p:sp>
    </p:spTree>
    <p:extLst>
      <p:ext uri="{BB962C8B-B14F-4D97-AF65-F5344CB8AC3E}">
        <p14:creationId xmlns:p14="http://schemas.microsoft.com/office/powerpoint/2010/main" val="24790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linds(horizontal)">
                                      <p:cBhvr>
                                        <p:cTn id="11" dur="500"/>
                                        <p:tgtEl>
                                          <p:spTgt spid="3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linds(horizontal)">
                                      <p:cBhvr>
                                        <p:cTn id="19" dur="500"/>
                                        <p:tgtEl>
                                          <p:spTgt spid="46"/>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500"/>
                                        <p:tgtEl>
                                          <p:spTgt spid="39"/>
                                        </p:tgtEl>
                                      </p:cBhvr>
                                    </p:animEffect>
                                  </p:childTnLst>
                                </p:cTn>
                              </p:par>
                            </p:childTnLst>
                          </p:cTn>
                        </p:par>
                        <p:par>
                          <p:cTn id="41" fill="hold">
                            <p:stCondLst>
                              <p:cond delay="1000"/>
                            </p:stCondLst>
                            <p:childTnLst>
                              <p:par>
                                <p:cTn id="42" presetID="3" presetClass="entr" presetSubtype="1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linds(horizontal)">
                                      <p:cBhvr>
                                        <p:cTn id="44" dur="500"/>
                                        <p:tgtEl>
                                          <p:spTgt spid="47"/>
                                        </p:tgtEl>
                                      </p:cBhvr>
                                    </p:animEffect>
                                  </p:childTnLst>
                                </p:cTn>
                              </p:par>
                            </p:childTnLst>
                          </p:cTn>
                        </p:par>
                        <p:par>
                          <p:cTn id="45" fill="hold">
                            <p:stCondLst>
                              <p:cond delay="1500"/>
                            </p:stCondLst>
                            <p:childTnLst>
                              <p:par>
                                <p:cTn id="46" presetID="3" presetClass="entr" presetSubtype="1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linds(horizontal)">
                                      <p:cBhvr>
                                        <p:cTn id="48" dur="500"/>
                                        <p:tgtEl>
                                          <p:spTgt spid="45"/>
                                        </p:tgtEl>
                                      </p:cBhvr>
                                    </p:animEffect>
                                  </p:childTnLst>
                                </p:cTn>
                              </p:par>
                            </p:childTnLst>
                          </p:cTn>
                        </p:par>
                        <p:par>
                          <p:cTn id="49" fill="hold">
                            <p:stCondLst>
                              <p:cond delay="2000"/>
                            </p:stCondLst>
                            <p:childTnLst>
                              <p:par>
                                <p:cTn id="50" presetID="3" presetClass="entr" presetSubtype="1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linds(horizontal)">
                                      <p:cBhvr>
                                        <p:cTn id="52" dur="500"/>
                                        <p:tgtEl>
                                          <p:spTgt spid="40"/>
                                        </p:tgtEl>
                                      </p:cBhvr>
                                    </p:animEffect>
                                  </p:childTnLst>
                                </p:cTn>
                              </p:par>
                            </p:childTnLst>
                          </p:cTn>
                        </p:par>
                        <p:par>
                          <p:cTn id="53" fill="hold">
                            <p:stCondLst>
                              <p:cond delay="2500"/>
                            </p:stCondLst>
                            <p:childTnLst>
                              <p:par>
                                <p:cTn id="54" presetID="3" presetClass="exit" presetSubtype="10" fill="hold" nodeType="afterEffect">
                                  <p:stCondLst>
                                    <p:cond delay="0"/>
                                  </p:stCondLst>
                                  <p:childTnLst>
                                    <p:animEffect transition="out" filter="blinds(horizontal)">
                                      <p:cBhvr>
                                        <p:cTn id="55" dur="500"/>
                                        <p:tgtEl>
                                          <p:spTgt spid="44"/>
                                        </p:tgtEl>
                                      </p:cBhvr>
                                    </p:animEffect>
                                    <p:set>
                                      <p:cBhvr>
                                        <p:cTn id="56" dur="1" fill="hold">
                                          <p:stCondLst>
                                            <p:cond delay="499"/>
                                          </p:stCondLst>
                                        </p:cTn>
                                        <p:tgtEl>
                                          <p:spTgt spid="4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par>
                          <p:cTn id="62" fill="hold">
                            <p:stCondLst>
                              <p:cond delay="500"/>
                            </p:stCondLst>
                            <p:childTnLst>
                              <p:par>
                                <p:cTn id="63" presetID="3" presetClass="entr" presetSubtype="10" fill="hold" grpId="1"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linds(horizontal)">
                                      <p:cBhvr>
                                        <p:cTn id="65" dur="500"/>
                                        <p:tgtEl>
                                          <p:spTgt spid="37"/>
                                        </p:tgtEl>
                                      </p:cBhvr>
                                    </p:animEffect>
                                  </p:childTnLst>
                                </p:cTn>
                              </p:par>
                            </p:childTnLst>
                          </p:cTn>
                        </p:par>
                        <p:par>
                          <p:cTn id="66" fill="hold">
                            <p:stCondLst>
                              <p:cond delay="1000"/>
                            </p:stCondLst>
                            <p:childTnLst>
                              <p:par>
                                <p:cTn id="67" presetID="3" presetClass="entr" presetSubtype="10"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linds(horizontal)">
                                      <p:cBhvr>
                                        <p:cTn id="69" dur="500"/>
                                        <p:tgtEl>
                                          <p:spTgt spid="54"/>
                                        </p:tgtEl>
                                      </p:cBhvr>
                                    </p:animEffect>
                                  </p:childTnLst>
                                </p:cTn>
                              </p:par>
                            </p:childTnLst>
                          </p:cTn>
                        </p:par>
                        <p:par>
                          <p:cTn id="70" fill="hold">
                            <p:stCondLst>
                              <p:cond delay="1500"/>
                            </p:stCondLst>
                            <p:childTnLst>
                              <p:par>
                                <p:cTn id="71" presetID="3" presetClass="entr" presetSubtype="1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blinds(horizontal)">
                                      <p:cBhvr>
                                        <p:cTn id="73" dur="500"/>
                                        <p:tgtEl>
                                          <p:spTgt spid="52"/>
                                        </p:tgtEl>
                                      </p:cBhvr>
                                    </p:animEffect>
                                  </p:childTnLst>
                                </p:cTn>
                              </p:par>
                            </p:childTnLst>
                          </p:cTn>
                        </p:par>
                        <p:par>
                          <p:cTn id="74" fill="hold">
                            <p:stCondLst>
                              <p:cond delay="2000"/>
                            </p:stCondLst>
                            <p:childTnLst>
                              <p:par>
                                <p:cTn id="75" presetID="3" presetClass="entr" presetSubtype="1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linds(horizontal)">
                                      <p:cBhvr>
                                        <p:cTn id="77" dur="500"/>
                                        <p:tgtEl>
                                          <p:spTgt spid="53"/>
                                        </p:tgtEl>
                                      </p:cBhvr>
                                    </p:animEffect>
                                  </p:childTnLst>
                                </p:cTn>
                              </p:par>
                            </p:childTnLst>
                          </p:cTn>
                        </p:par>
                        <p:par>
                          <p:cTn id="78" fill="hold">
                            <p:stCondLst>
                              <p:cond delay="2500"/>
                            </p:stCondLst>
                            <p:childTnLst>
                              <p:par>
                                <p:cTn id="79" presetID="3" presetClass="exit" presetSubtype="10" fill="hold" grpId="1" nodeType="afterEffect">
                                  <p:stCondLst>
                                    <p:cond delay="0"/>
                                  </p:stCondLst>
                                  <p:childTnLst>
                                    <p:animEffect transition="out" filter="blinds(horizontal)">
                                      <p:cBhvr>
                                        <p:cTn id="80" dur="500"/>
                                        <p:tgtEl>
                                          <p:spTgt spid="46"/>
                                        </p:tgtEl>
                                      </p:cBhvr>
                                    </p:animEffect>
                                    <p:set>
                                      <p:cBhvr>
                                        <p:cTn id="81" dur="1" fill="hold">
                                          <p:stCondLst>
                                            <p:cond delay="499"/>
                                          </p:stCondLst>
                                        </p:cTn>
                                        <p:tgtEl>
                                          <p:spTgt spid="46"/>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3" presetClass="exit" presetSubtype="10" fill="hold" grpId="1" nodeType="withEffect">
                                  <p:stCondLst>
                                    <p:cond delay="0"/>
                                  </p:stCondLst>
                                  <p:childTnLst>
                                    <p:animEffect transition="out" filter="blinds(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blinds(horizontal)">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linds(horizontal)">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5" grpId="0" animBg="1"/>
      <p:bldP spid="25" grpId="1" animBg="1"/>
      <p:bldP spid="26" grpId="0"/>
      <p:bldP spid="26" grpId="1"/>
      <p:bldP spid="37" grpId="0" animBg="1"/>
      <p:bldP spid="37" grpId="1" animBg="1"/>
      <p:bldP spid="38" grpId="0"/>
      <p:bldP spid="39" grpId="0" animBg="1"/>
      <p:bldP spid="40" grpId="0"/>
      <p:bldP spid="43" grpId="0" animBg="1"/>
      <p:bldP spid="45" grpId="0"/>
      <p:bldP spid="46" grpId="0"/>
      <p:bldP spid="46" grpId="1"/>
      <p:bldP spid="47" grpId="0" animBg="1"/>
      <p:bldP spid="50" grpId="0" animBg="1"/>
      <p:bldP spid="51" grpId="0"/>
      <p:bldP spid="52"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pPr fontAlgn="ctr"/>
            <a:r>
              <a:rPr lang="en-US" u="none" dirty="0" err="1">
                <a:latin typeface="Huawei Sans" panose="020C0503030203020204" pitchFamily="34" charset="0"/>
              </a:rPr>
              <a:t>HyperSnap</a:t>
            </a:r>
            <a:r>
              <a:rPr lang="en-US" u="none" dirty="0">
                <a:latin typeface="Huawei Sans" panose="020C0503030203020204" pitchFamily="34" charset="0"/>
              </a:rPr>
              <a:t> Principles: Rollback</a:t>
            </a:r>
          </a:p>
        </p:txBody>
      </p:sp>
      <p:grpSp>
        <p:nvGrpSpPr>
          <p:cNvPr id="63" name="组合 62"/>
          <p:cNvGrpSpPr/>
          <p:nvPr/>
        </p:nvGrpSpPr>
        <p:grpSpPr>
          <a:xfrm>
            <a:off x="1583102" y="1305123"/>
            <a:ext cx="8806529" cy="3856254"/>
            <a:chOff x="1583102" y="1305123"/>
            <a:chExt cx="8806529" cy="3856254"/>
          </a:xfrm>
        </p:grpSpPr>
        <p:sp>
          <p:nvSpPr>
            <p:cNvPr id="152" name="右箭头 151"/>
            <p:cNvSpPr/>
            <p:nvPr/>
          </p:nvSpPr>
          <p:spPr bwMode="auto">
            <a:xfrm>
              <a:off x="2163043" y="2666543"/>
              <a:ext cx="7416824" cy="288032"/>
            </a:xfrm>
            <a:prstGeom prst="rightArrow">
              <a:avLst>
                <a:gd name="adj1" fmla="val 39483"/>
                <a:gd name="adj2" fmla="val 44742"/>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3" name="Group 3"/>
            <p:cNvGrpSpPr>
              <a:grpSpLocks/>
            </p:cNvGrpSpPr>
            <p:nvPr/>
          </p:nvGrpSpPr>
          <p:grpSpPr bwMode="auto">
            <a:xfrm>
              <a:off x="4998264" y="1795061"/>
              <a:ext cx="504825" cy="719138"/>
              <a:chOff x="2976" y="3264"/>
              <a:chExt cx="720" cy="577"/>
            </a:xfrm>
            <a:solidFill>
              <a:srgbClr val="94DAE2"/>
            </a:solidFill>
          </p:grpSpPr>
          <p:grpSp>
            <p:nvGrpSpPr>
              <p:cNvPr id="263" name="Group 4"/>
              <p:cNvGrpSpPr>
                <a:grpSpLocks/>
              </p:cNvGrpSpPr>
              <p:nvPr/>
            </p:nvGrpSpPr>
            <p:grpSpPr bwMode="auto">
              <a:xfrm>
                <a:off x="2976" y="3616"/>
                <a:ext cx="720" cy="225"/>
                <a:chOff x="2304" y="2166"/>
                <a:chExt cx="288" cy="90"/>
              </a:xfrm>
              <a:grpFill/>
            </p:grpSpPr>
            <p:sp>
              <p:nvSpPr>
                <p:cNvPr id="279"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0"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4" name="Group 7"/>
              <p:cNvGrpSpPr>
                <a:grpSpLocks/>
              </p:cNvGrpSpPr>
              <p:nvPr/>
            </p:nvGrpSpPr>
            <p:grpSpPr bwMode="auto">
              <a:xfrm>
                <a:off x="2976" y="3552"/>
                <a:ext cx="720" cy="225"/>
                <a:chOff x="2304" y="2166"/>
                <a:chExt cx="288" cy="90"/>
              </a:xfrm>
              <a:grpFill/>
            </p:grpSpPr>
            <p:sp>
              <p:nvSpPr>
                <p:cNvPr id="277"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8"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5" name="Group 10"/>
              <p:cNvGrpSpPr>
                <a:grpSpLocks/>
              </p:cNvGrpSpPr>
              <p:nvPr/>
            </p:nvGrpSpPr>
            <p:grpSpPr bwMode="auto">
              <a:xfrm>
                <a:off x="2976" y="3489"/>
                <a:ext cx="720" cy="225"/>
                <a:chOff x="2304" y="2166"/>
                <a:chExt cx="288" cy="90"/>
              </a:xfrm>
              <a:grpFill/>
            </p:grpSpPr>
            <p:sp>
              <p:nvSpPr>
                <p:cNvPr id="275"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6"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6" name="Group 13"/>
              <p:cNvGrpSpPr>
                <a:grpSpLocks/>
              </p:cNvGrpSpPr>
              <p:nvPr/>
            </p:nvGrpSpPr>
            <p:grpSpPr bwMode="auto">
              <a:xfrm>
                <a:off x="2976" y="3419"/>
                <a:ext cx="720" cy="225"/>
                <a:chOff x="2304" y="2166"/>
                <a:chExt cx="288" cy="90"/>
              </a:xfrm>
              <a:grpFill/>
            </p:grpSpPr>
            <p:sp>
              <p:nvSpPr>
                <p:cNvPr id="273"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4"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7" name="Group 16"/>
              <p:cNvGrpSpPr>
                <a:grpSpLocks/>
              </p:cNvGrpSpPr>
              <p:nvPr/>
            </p:nvGrpSpPr>
            <p:grpSpPr bwMode="auto">
              <a:xfrm>
                <a:off x="2976" y="3349"/>
                <a:ext cx="720" cy="225"/>
                <a:chOff x="2304" y="2166"/>
                <a:chExt cx="288" cy="90"/>
              </a:xfrm>
              <a:grpFill/>
            </p:grpSpPr>
            <p:sp>
              <p:nvSpPr>
                <p:cNvPr id="271"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2"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8" name="Group 19"/>
              <p:cNvGrpSpPr>
                <a:grpSpLocks/>
              </p:cNvGrpSpPr>
              <p:nvPr/>
            </p:nvGrpSpPr>
            <p:grpSpPr bwMode="auto">
              <a:xfrm>
                <a:off x="2976" y="3264"/>
                <a:ext cx="720" cy="225"/>
                <a:chOff x="2304" y="2112"/>
                <a:chExt cx="288" cy="90"/>
              </a:xfrm>
              <a:grpFill/>
            </p:grpSpPr>
            <p:sp>
              <p:nvSpPr>
                <p:cNvPr id="269"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0"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54" name="Group 22"/>
            <p:cNvGrpSpPr>
              <a:grpSpLocks/>
            </p:cNvGrpSpPr>
            <p:nvPr/>
          </p:nvGrpSpPr>
          <p:grpSpPr bwMode="auto">
            <a:xfrm>
              <a:off x="6915571" y="1781187"/>
              <a:ext cx="504825" cy="719137"/>
              <a:chOff x="2784" y="96"/>
              <a:chExt cx="336" cy="311"/>
            </a:xfrm>
            <a:solidFill>
              <a:srgbClr val="FEEEC1"/>
            </a:solidFill>
          </p:grpSpPr>
          <p:grpSp>
            <p:nvGrpSpPr>
              <p:cNvPr id="246" name="Group 23"/>
              <p:cNvGrpSpPr>
                <a:grpSpLocks/>
              </p:cNvGrpSpPr>
              <p:nvPr/>
            </p:nvGrpSpPr>
            <p:grpSpPr bwMode="auto">
              <a:xfrm>
                <a:off x="2784" y="276"/>
                <a:ext cx="336" cy="131"/>
                <a:chOff x="2784" y="240"/>
                <a:chExt cx="336" cy="131"/>
              </a:xfrm>
              <a:grpFill/>
            </p:grpSpPr>
            <p:sp>
              <p:nvSpPr>
                <p:cNvPr id="261"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2"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7" name="Group 26"/>
              <p:cNvGrpSpPr>
                <a:grpSpLocks/>
              </p:cNvGrpSpPr>
              <p:nvPr/>
            </p:nvGrpSpPr>
            <p:grpSpPr bwMode="auto">
              <a:xfrm>
                <a:off x="2784" y="240"/>
                <a:ext cx="336" cy="131"/>
                <a:chOff x="2784" y="240"/>
                <a:chExt cx="336" cy="131"/>
              </a:xfrm>
              <a:grpFill/>
            </p:grpSpPr>
            <p:sp>
              <p:nvSpPr>
                <p:cNvPr id="259"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0"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8" name="Group 29"/>
              <p:cNvGrpSpPr>
                <a:grpSpLocks/>
              </p:cNvGrpSpPr>
              <p:nvPr/>
            </p:nvGrpSpPr>
            <p:grpSpPr bwMode="auto">
              <a:xfrm>
                <a:off x="2784" y="208"/>
                <a:ext cx="336" cy="131"/>
                <a:chOff x="2784" y="240"/>
                <a:chExt cx="336" cy="131"/>
              </a:xfrm>
              <a:grpFill/>
            </p:grpSpPr>
            <p:sp>
              <p:nvSpPr>
                <p:cNvPr id="257"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8"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9" name="Group 32"/>
              <p:cNvGrpSpPr>
                <a:grpSpLocks/>
              </p:cNvGrpSpPr>
              <p:nvPr/>
            </p:nvGrpSpPr>
            <p:grpSpPr bwMode="auto">
              <a:xfrm>
                <a:off x="2784" y="172"/>
                <a:ext cx="336" cy="131"/>
                <a:chOff x="2784" y="240"/>
                <a:chExt cx="336" cy="131"/>
              </a:xfrm>
              <a:grpFill/>
            </p:grpSpPr>
            <p:sp>
              <p:nvSpPr>
                <p:cNvPr id="255"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6"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50" name="Group 35"/>
              <p:cNvGrpSpPr>
                <a:grpSpLocks/>
              </p:cNvGrpSpPr>
              <p:nvPr/>
            </p:nvGrpSpPr>
            <p:grpSpPr bwMode="auto">
              <a:xfrm>
                <a:off x="2784" y="136"/>
                <a:ext cx="336" cy="131"/>
                <a:chOff x="2784" y="240"/>
                <a:chExt cx="336" cy="131"/>
              </a:xfrm>
              <a:grpFill/>
            </p:grpSpPr>
            <p:sp>
              <p:nvSpPr>
                <p:cNvPr id="253"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4"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51"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2"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5" name="右箭头 154"/>
            <p:cNvSpPr/>
            <p:nvPr/>
          </p:nvSpPr>
          <p:spPr bwMode="auto">
            <a:xfrm>
              <a:off x="7466964" y="2060106"/>
              <a:ext cx="1444736" cy="222848"/>
            </a:xfrm>
            <a:prstGeom prst="rightArrow">
              <a:avLst>
                <a:gd name="adj1" fmla="val 39483"/>
                <a:gd name="adj2" fmla="val 44742"/>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6" name="Group 3"/>
            <p:cNvGrpSpPr>
              <a:grpSpLocks/>
            </p:cNvGrpSpPr>
            <p:nvPr/>
          </p:nvGrpSpPr>
          <p:grpSpPr bwMode="auto">
            <a:xfrm>
              <a:off x="8915154" y="1785676"/>
              <a:ext cx="504825" cy="719138"/>
              <a:chOff x="2976" y="3264"/>
              <a:chExt cx="720" cy="577"/>
            </a:xfrm>
            <a:solidFill>
              <a:srgbClr val="94DAE2"/>
            </a:solidFill>
          </p:grpSpPr>
          <p:grpSp>
            <p:nvGrpSpPr>
              <p:cNvPr id="228" name="Group 4"/>
              <p:cNvGrpSpPr>
                <a:grpSpLocks/>
              </p:cNvGrpSpPr>
              <p:nvPr/>
            </p:nvGrpSpPr>
            <p:grpSpPr bwMode="auto">
              <a:xfrm>
                <a:off x="2976" y="3616"/>
                <a:ext cx="720" cy="225"/>
                <a:chOff x="2304" y="2166"/>
                <a:chExt cx="288" cy="90"/>
              </a:xfrm>
              <a:grpFill/>
            </p:grpSpPr>
            <p:sp>
              <p:nvSpPr>
                <p:cNvPr id="244"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5"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29" name="Group 7"/>
              <p:cNvGrpSpPr>
                <a:grpSpLocks/>
              </p:cNvGrpSpPr>
              <p:nvPr/>
            </p:nvGrpSpPr>
            <p:grpSpPr bwMode="auto">
              <a:xfrm>
                <a:off x="2976" y="3552"/>
                <a:ext cx="720" cy="225"/>
                <a:chOff x="2304" y="2166"/>
                <a:chExt cx="288" cy="90"/>
              </a:xfrm>
              <a:grpFill/>
            </p:grpSpPr>
            <p:sp>
              <p:nvSpPr>
                <p:cNvPr id="242"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3"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0" name="Group 10"/>
              <p:cNvGrpSpPr>
                <a:grpSpLocks/>
              </p:cNvGrpSpPr>
              <p:nvPr/>
            </p:nvGrpSpPr>
            <p:grpSpPr bwMode="auto">
              <a:xfrm>
                <a:off x="2976" y="3489"/>
                <a:ext cx="720" cy="225"/>
                <a:chOff x="2304" y="2166"/>
                <a:chExt cx="288" cy="90"/>
              </a:xfrm>
              <a:grpFill/>
            </p:grpSpPr>
            <p:sp>
              <p:nvSpPr>
                <p:cNvPr id="240"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1"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1" name="Group 13"/>
              <p:cNvGrpSpPr>
                <a:grpSpLocks/>
              </p:cNvGrpSpPr>
              <p:nvPr/>
            </p:nvGrpSpPr>
            <p:grpSpPr bwMode="auto">
              <a:xfrm>
                <a:off x="2976" y="3419"/>
                <a:ext cx="720" cy="225"/>
                <a:chOff x="2304" y="2166"/>
                <a:chExt cx="288" cy="90"/>
              </a:xfrm>
              <a:grpFill/>
            </p:grpSpPr>
            <p:sp>
              <p:nvSpPr>
                <p:cNvPr id="238"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9"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2" name="Group 16"/>
              <p:cNvGrpSpPr>
                <a:grpSpLocks/>
              </p:cNvGrpSpPr>
              <p:nvPr/>
            </p:nvGrpSpPr>
            <p:grpSpPr bwMode="auto">
              <a:xfrm>
                <a:off x="2976" y="3349"/>
                <a:ext cx="720" cy="225"/>
                <a:chOff x="2304" y="2166"/>
                <a:chExt cx="288" cy="90"/>
              </a:xfrm>
              <a:grpFill/>
            </p:grpSpPr>
            <p:sp>
              <p:nvSpPr>
                <p:cNvPr id="236"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7"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3" name="Group 19"/>
              <p:cNvGrpSpPr>
                <a:grpSpLocks/>
              </p:cNvGrpSpPr>
              <p:nvPr/>
            </p:nvGrpSpPr>
            <p:grpSpPr bwMode="auto">
              <a:xfrm>
                <a:off x="2976" y="3264"/>
                <a:ext cx="720" cy="225"/>
                <a:chOff x="2304" y="2112"/>
                <a:chExt cx="288" cy="90"/>
              </a:xfrm>
              <a:grpFill/>
            </p:grpSpPr>
            <p:sp>
              <p:nvSpPr>
                <p:cNvPr id="234"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5"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57" name="右箭头 156"/>
            <p:cNvSpPr/>
            <p:nvPr/>
          </p:nvSpPr>
          <p:spPr bwMode="auto">
            <a:xfrm rot="8816168">
              <a:off x="5453105" y="2905456"/>
              <a:ext cx="2957273" cy="215155"/>
            </a:xfrm>
            <a:prstGeom prst="rightArrow">
              <a:avLst>
                <a:gd name="adj1" fmla="val 39483"/>
                <a:gd name="adj2" fmla="val 44742"/>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8" name="Group 3"/>
            <p:cNvGrpSpPr>
              <a:grpSpLocks/>
            </p:cNvGrpSpPr>
            <p:nvPr/>
          </p:nvGrpSpPr>
          <p:grpSpPr bwMode="auto">
            <a:xfrm>
              <a:off x="2843311" y="1808779"/>
              <a:ext cx="504825" cy="719138"/>
              <a:chOff x="2976" y="3264"/>
              <a:chExt cx="720" cy="577"/>
            </a:xfrm>
            <a:solidFill>
              <a:schemeClr val="bg1"/>
            </a:solidFill>
          </p:grpSpPr>
          <p:grpSp>
            <p:nvGrpSpPr>
              <p:cNvPr id="210" name="Group 4"/>
              <p:cNvGrpSpPr>
                <a:grpSpLocks/>
              </p:cNvGrpSpPr>
              <p:nvPr/>
            </p:nvGrpSpPr>
            <p:grpSpPr bwMode="auto">
              <a:xfrm>
                <a:off x="2976" y="3616"/>
                <a:ext cx="720" cy="225"/>
                <a:chOff x="2304" y="2166"/>
                <a:chExt cx="288" cy="90"/>
              </a:xfrm>
              <a:grpFill/>
            </p:grpSpPr>
            <p:sp>
              <p:nvSpPr>
                <p:cNvPr id="226" name="Oval 5"/>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7" name="Oval 6"/>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1" name="Group 7"/>
              <p:cNvGrpSpPr>
                <a:grpSpLocks/>
              </p:cNvGrpSpPr>
              <p:nvPr/>
            </p:nvGrpSpPr>
            <p:grpSpPr bwMode="auto">
              <a:xfrm>
                <a:off x="2976" y="3552"/>
                <a:ext cx="720" cy="225"/>
                <a:chOff x="2304" y="2166"/>
                <a:chExt cx="288" cy="90"/>
              </a:xfrm>
              <a:grpFill/>
            </p:grpSpPr>
            <p:sp>
              <p:nvSpPr>
                <p:cNvPr id="224" name="Oval 8"/>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5" name="Oval 9"/>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2" name="Group 10"/>
              <p:cNvGrpSpPr>
                <a:grpSpLocks/>
              </p:cNvGrpSpPr>
              <p:nvPr/>
            </p:nvGrpSpPr>
            <p:grpSpPr bwMode="auto">
              <a:xfrm>
                <a:off x="2976" y="3489"/>
                <a:ext cx="720" cy="225"/>
                <a:chOff x="2304" y="2166"/>
                <a:chExt cx="288" cy="90"/>
              </a:xfrm>
              <a:grpFill/>
            </p:grpSpPr>
            <p:sp>
              <p:nvSpPr>
                <p:cNvPr id="222" name="Oval 11"/>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3" name="Oval 12"/>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3" name="Group 13"/>
              <p:cNvGrpSpPr>
                <a:grpSpLocks/>
              </p:cNvGrpSpPr>
              <p:nvPr/>
            </p:nvGrpSpPr>
            <p:grpSpPr bwMode="auto">
              <a:xfrm>
                <a:off x="2976" y="3419"/>
                <a:ext cx="720" cy="225"/>
                <a:chOff x="2304" y="2166"/>
                <a:chExt cx="288" cy="90"/>
              </a:xfrm>
              <a:grpFill/>
            </p:grpSpPr>
            <p:sp>
              <p:nvSpPr>
                <p:cNvPr id="220" name="Oval 14"/>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Oval 15"/>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4" name="Group 16"/>
              <p:cNvGrpSpPr>
                <a:grpSpLocks/>
              </p:cNvGrpSpPr>
              <p:nvPr/>
            </p:nvGrpSpPr>
            <p:grpSpPr bwMode="auto">
              <a:xfrm>
                <a:off x="2976" y="3349"/>
                <a:ext cx="720" cy="225"/>
                <a:chOff x="2304" y="2166"/>
                <a:chExt cx="288" cy="90"/>
              </a:xfrm>
              <a:grpFill/>
            </p:grpSpPr>
            <p:sp>
              <p:nvSpPr>
                <p:cNvPr id="218" name="Oval 17"/>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9" name="Oval 18"/>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5" name="Group 19"/>
              <p:cNvGrpSpPr>
                <a:grpSpLocks/>
              </p:cNvGrpSpPr>
              <p:nvPr/>
            </p:nvGrpSpPr>
            <p:grpSpPr bwMode="auto">
              <a:xfrm>
                <a:off x="2976" y="3264"/>
                <a:ext cx="720" cy="225"/>
                <a:chOff x="2304" y="2112"/>
                <a:chExt cx="288" cy="90"/>
              </a:xfrm>
              <a:grpFill/>
            </p:grpSpPr>
            <p:sp>
              <p:nvSpPr>
                <p:cNvPr id="216" name="Oval 20"/>
                <p:cNvSpPr>
                  <a:spLocks noChangeArrowheads="1"/>
                </p:cNvSpPr>
                <p:nvPr/>
              </p:nvSpPr>
              <p:spPr bwMode="auto">
                <a:xfrm>
                  <a:off x="2304" y="2116"/>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7" name="Oval 21"/>
                <p:cNvSpPr>
                  <a:spLocks noChangeArrowheads="1"/>
                </p:cNvSpPr>
                <p:nvPr/>
              </p:nvSpPr>
              <p:spPr bwMode="auto">
                <a:xfrm>
                  <a:off x="2304" y="2112"/>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59" name="文本框 158"/>
            <p:cNvSpPr txBox="1"/>
            <p:nvPr/>
          </p:nvSpPr>
          <p:spPr bwMode="auto">
            <a:xfrm>
              <a:off x="8852604" y="2994762"/>
              <a:ext cx="728752"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b="1" u="none" dirty="0">
                  <a:latin typeface="Huawei Sans" panose="020C0503030203020204" pitchFamily="34" charset="0"/>
                </a:rPr>
                <a:t>Time</a:t>
              </a:r>
              <a:endParaRPr lang="en-US" altLang="zh-CN" sz="18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文本框 159"/>
            <p:cNvSpPr txBox="1"/>
            <p:nvPr/>
          </p:nvSpPr>
          <p:spPr bwMode="auto">
            <a:xfrm>
              <a:off x="2877220" y="3013034"/>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b="1" u="none" dirty="0">
                  <a:latin typeface="Huawei Sans" panose="020C0503030203020204" pitchFamily="34" charset="0"/>
                </a:rPr>
                <a:t>10</a:t>
              </a:r>
              <a:endParaRPr lang="en-US" altLang="zh-CN" sz="18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文本框 160"/>
            <p:cNvSpPr txBox="1"/>
            <p:nvPr/>
          </p:nvSpPr>
          <p:spPr bwMode="auto">
            <a:xfrm>
              <a:off x="5032173" y="3006770"/>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b="1" u="none" dirty="0">
                  <a:latin typeface="Huawei Sans" panose="020C0503030203020204" pitchFamily="34" charset="0"/>
                </a:rPr>
                <a:t>11</a:t>
              </a:r>
              <a:endParaRPr lang="en-US" altLang="zh-CN" sz="18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文本框 161"/>
            <p:cNvSpPr txBox="1"/>
            <p:nvPr/>
          </p:nvSpPr>
          <p:spPr bwMode="auto">
            <a:xfrm>
              <a:off x="6949480" y="3000607"/>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b="1" u="none" dirty="0">
                  <a:latin typeface="Huawei Sans" panose="020C0503030203020204" pitchFamily="34" charset="0"/>
                </a:rPr>
                <a:t>12</a:t>
              </a:r>
              <a:endParaRPr lang="en-US" altLang="zh-CN" sz="18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63" name="Group 3"/>
            <p:cNvGrpSpPr>
              <a:grpSpLocks/>
            </p:cNvGrpSpPr>
            <p:nvPr/>
          </p:nvGrpSpPr>
          <p:grpSpPr bwMode="auto">
            <a:xfrm>
              <a:off x="4998262" y="3883016"/>
              <a:ext cx="504825" cy="719138"/>
              <a:chOff x="2976" y="3264"/>
              <a:chExt cx="720" cy="577"/>
            </a:xfrm>
            <a:solidFill>
              <a:srgbClr val="94DAE2"/>
            </a:solidFill>
          </p:grpSpPr>
          <p:grpSp>
            <p:nvGrpSpPr>
              <p:cNvPr id="192" name="Group 4"/>
              <p:cNvGrpSpPr>
                <a:grpSpLocks/>
              </p:cNvGrpSpPr>
              <p:nvPr/>
            </p:nvGrpSpPr>
            <p:grpSpPr bwMode="auto">
              <a:xfrm>
                <a:off x="2976" y="3616"/>
                <a:ext cx="720" cy="225"/>
                <a:chOff x="2304" y="2166"/>
                <a:chExt cx="288" cy="90"/>
              </a:xfrm>
              <a:grpFill/>
            </p:grpSpPr>
            <p:sp>
              <p:nvSpPr>
                <p:cNvPr id="208"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9"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3" name="Group 7"/>
              <p:cNvGrpSpPr>
                <a:grpSpLocks/>
              </p:cNvGrpSpPr>
              <p:nvPr/>
            </p:nvGrpSpPr>
            <p:grpSpPr bwMode="auto">
              <a:xfrm>
                <a:off x="2976" y="3552"/>
                <a:ext cx="720" cy="225"/>
                <a:chOff x="2304" y="2166"/>
                <a:chExt cx="288" cy="90"/>
              </a:xfrm>
              <a:grpFill/>
            </p:grpSpPr>
            <p:sp>
              <p:nvSpPr>
                <p:cNvPr id="206"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7"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4" name="Group 10"/>
              <p:cNvGrpSpPr>
                <a:grpSpLocks/>
              </p:cNvGrpSpPr>
              <p:nvPr/>
            </p:nvGrpSpPr>
            <p:grpSpPr bwMode="auto">
              <a:xfrm>
                <a:off x="2976" y="3489"/>
                <a:ext cx="720" cy="225"/>
                <a:chOff x="2304" y="2166"/>
                <a:chExt cx="288" cy="90"/>
              </a:xfrm>
              <a:grpFill/>
            </p:grpSpPr>
            <p:sp>
              <p:nvSpPr>
                <p:cNvPr id="204"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5"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5" name="Group 13"/>
              <p:cNvGrpSpPr>
                <a:grpSpLocks/>
              </p:cNvGrpSpPr>
              <p:nvPr/>
            </p:nvGrpSpPr>
            <p:grpSpPr bwMode="auto">
              <a:xfrm>
                <a:off x="2976" y="3419"/>
                <a:ext cx="720" cy="225"/>
                <a:chOff x="2304" y="2166"/>
                <a:chExt cx="288" cy="90"/>
              </a:xfrm>
              <a:grpFill/>
            </p:grpSpPr>
            <p:sp>
              <p:nvSpPr>
                <p:cNvPr id="202"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6" name="Group 16"/>
              <p:cNvGrpSpPr>
                <a:grpSpLocks/>
              </p:cNvGrpSpPr>
              <p:nvPr/>
            </p:nvGrpSpPr>
            <p:grpSpPr bwMode="auto">
              <a:xfrm>
                <a:off x="2976" y="3349"/>
                <a:ext cx="720" cy="225"/>
                <a:chOff x="2304" y="2166"/>
                <a:chExt cx="288" cy="90"/>
              </a:xfrm>
              <a:grpFill/>
            </p:grpSpPr>
            <p:sp>
              <p:nvSpPr>
                <p:cNvPr id="200"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7" name="Group 19"/>
              <p:cNvGrpSpPr>
                <a:grpSpLocks/>
              </p:cNvGrpSpPr>
              <p:nvPr/>
            </p:nvGrpSpPr>
            <p:grpSpPr bwMode="auto">
              <a:xfrm>
                <a:off x="2976" y="3264"/>
                <a:ext cx="720" cy="225"/>
                <a:chOff x="2304" y="2112"/>
                <a:chExt cx="288" cy="90"/>
              </a:xfrm>
              <a:grpFill/>
            </p:grpSpPr>
            <p:sp>
              <p:nvSpPr>
                <p:cNvPr id="198"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64" name="Group 3"/>
            <p:cNvGrpSpPr>
              <a:grpSpLocks/>
            </p:cNvGrpSpPr>
            <p:nvPr/>
          </p:nvGrpSpPr>
          <p:grpSpPr bwMode="auto">
            <a:xfrm>
              <a:off x="2849163" y="3895479"/>
              <a:ext cx="504825" cy="719138"/>
              <a:chOff x="2976" y="3264"/>
              <a:chExt cx="720" cy="577"/>
            </a:xfrm>
            <a:solidFill>
              <a:schemeClr val="bg1"/>
            </a:solidFill>
          </p:grpSpPr>
          <p:grpSp>
            <p:nvGrpSpPr>
              <p:cNvPr id="174" name="Group 4"/>
              <p:cNvGrpSpPr>
                <a:grpSpLocks/>
              </p:cNvGrpSpPr>
              <p:nvPr/>
            </p:nvGrpSpPr>
            <p:grpSpPr bwMode="auto">
              <a:xfrm>
                <a:off x="2976" y="3616"/>
                <a:ext cx="720" cy="225"/>
                <a:chOff x="2304" y="2166"/>
                <a:chExt cx="288" cy="90"/>
              </a:xfrm>
              <a:grpFill/>
            </p:grpSpPr>
            <p:sp>
              <p:nvSpPr>
                <p:cNvPr id="190" name="Oval 5"/>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1" name="Oval 6"/>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5" name="Group 7"/>
              <p:cNvGrpSpPr>
                <a:grpSpLocks/>
              </p:cNvGrpSpPr>
              <p:nvPr/>
            </p:nvGrpSpPr>
            <p:grpSpPr bwMode="auto">
              <a:xfrm>
                <a:off x="2976" y="3552"/>
                <a:ext cx="720" cy="225"/>
                <a:chOff x="2304" y="2166"/>
                <a:chExt cx="288" cy="90"/>
              </a:xfrm>
              <a:grpFill/>
            </p:grpSpPr>
            <p:sp>
              <p:nvSpPr>
                <p:cNvPr id="188" name="Oval 8"/>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9" name="Oval 9"/>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6" name="Group 10"/>
              <p:cNvGrpSpPr>
                <a:grpSpLocks/>
              </p:cNvGrpSpPr>
              <p:nvPr/>
            </p:nvGrpSpPr>
            <p:grpSpPr bwMode="auto">
              <a:xfrm>
                <a:off x="2976" y="3489"/>
                <a:ext cx="720" cy="225"/>
                <a:chOff x="2304" y="2166"/>
                <a:chExt cx="288" cy="90"/>
              </a:xfrm>
              <a:grpFill/>
            </p:grpSpPr>
            <p:sp>
              <p:nvSpPr>
                <p:cNvPr id="186" name="Oval 11"/>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7" name="Oval 12"/>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7" name="Group 13"/>
              <p:cNvGrpSpPr>
                <a:grpSpLocks/>
              </p:cNvGrpSpPr>
              <p:nvPr/>
            </p:nvGrpSpPr>
            <p:grpSpPr bwMode="auto">
              <a:xfrm>
                <a:off x="2976" y="3419"/>
                <a:ext cx="720" cy="225"/>
                <a:chOff x="2304" y="2166"/>
                <a:chExt cx="288" cy="90"/>
              </a:xfrm>
              <a:grpFill/>
            </p:grpSpPr>
            <p:sp>
              <p:nvSpPr>
                <p:cNvPr id="184" name="Oval 14"/>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5" name="Oval 15"/>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8" name="Group 16"/>
              <p:cNvGrpSpPr>
                <a:grpSpLocks/>
              </p:cNvGrpSpPr>
              <p:nvPr/>
            </p:nvGrpSpPr>
            <p:grpSpPr bwMode="auto">
              <a:xfrm>
                <a:off x="2976" y="3349"/>
                <a:ext cx="720" cy="225"/>
                <a:chOff x="2304" y="2166"/>
                <a:chExt cx="288" cy="90"/>
              </a:xfrm>
              <a:grpFill/>
            </p:grpSpPr>
            <p:sp>
              <p:nvSpPr>
                <p:cNvPr id="182" name="Oval 17"/>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3" name="Oval 18"/>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9" name="Group 19"/>
              <p:cNvGrpSpPr>
                <a:grpSpLocks/>
              </p:cNvGrpSpPr>
              <p:nvPr/>
            </p:nvGrpSpPr>
            <p:grpSpPr bwMode="auto">
              <a:xfrm>
                <a:off x="2976" y="3264"/>
                <a:ext cx="720" cy="225"/>
                <a:chOff x="2304" y="2112"/>
                <a:chExt cx="288" cy="90"/>
              </a:xfrm>
              <a:grpFill/>
            </p:grpSpPr>
            <p:sp>
              <p:nvSpPr>
                <p:cNvPr id="180" name="Oval 20"/>
                <p:cNvSpPr>
                  <a:spLocks noChangeArrowheads="1"/>
                </p:cNvSpPr>
                <p:nvPr/>
              </p:nvSpPr>
              <p:spPr bwMode="auto">
                <a:xfrm>
                  <a:off x="2304" y="2116"/>
                  <a:ext cx="288" cy="8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Oval 21"/>
                <p:cNvSpPr>
                  <a:spLocks noChangeArrowheads="1"/>
                </p:cNvSpPr>
                <p:nvPr/>
              </p:nvSpPr>
              <p:spPr bwMode="auto">
                <a:xfrm>
                  <a:off x="2304" y="2112"/>
                  <a:ext cx="288" cy="76"/>
                </a:xfrm>
                <a:prstGeom prst="ellipse">
                  <a:avLst/>
                </a:prstGeom>
                <a:grpFill/>
                <a:ln w="9525">
                  <a:solidFill>
                    <a:schemeClr val="tx1"/>
                  </a:solidFill>
                  <a:round/>
                  <a:headEnd/>
                  <a:tailEnd/>
                </a:ln>
              </p:spPr>
              <p:txBody>
                <a:bodyPr wrap="none" anchor="ct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65" name="矩形 164"/>
            <p:cNvSpPr/>
            <p:nvPr/>
          </p:nvSpPr>
          <p:spPr bwMode="auto">
            <a:xfrm>
              <a:off x="2680295" y="3798073"/>
              <a:ext cx="848546" cy="912703"/>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矩形 165"/>
            <p:cNvSpPr/>
            <p:nvPr/>
          </p:nvSpPr>
          <p:spPr bwMode="auto">
            <a:xfrm>
              <a:off x="4826401" y="3793588"/>
              <a:ext cx="848546" cy="912703"/>
            </a:xfrm>
            <a:prstGeom prst="rect">
              <a:avLst/>
            </a:prstGeom>
            <a:noFill/>
            <a:ln w="38100" cap="flat" cmpd="sng" algn="ctr">
              <a:solidFill>
                <a:srgbClr val="30B5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文本框 166"/>
            <p:cNvSpPr txBox="1"/>
            <p:nvPr/>
          </p:nvSpPr>
          <p:spPr bwMode="auto">
            <a:xfrm>
              <a:off x="2221620" y="1305123"/>
              <a:ext cx="2126570"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u="none" dirty="0">
                  <a:latin typeface="Huawei Sans" panose="020C0503030203020204" pitchFamily="34" charset="0"/>
                </a:rPr>
                <a:t>Data at 10:00 </a:t>
              </a:r>
              <a:r>
                <a:rPr lang="en-US" altLang="zh-CN" dirty="0">
                  <a:latin typeface="Huawei Sans" panose="020C0503030203020204" pitchFamily="34" charset="0"/>
                </a:rPr>
                <a:t>a.m.</a:t>
              </a:r>
              <a:endParaRPr lang="en-US" altLang="zh-CN"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8" name="文本框 167"/>
            <p:cNvSpPr txBox="1"/>
            <p:nvPr/>
          </p:nvSpPr>
          <p:spPr bwMode="auto">
            <a:xfrm>
              <a:off x="4367726" y="1310859"/>
              <a:ext cx="2126570"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u="none" dirty="0">
                  <a:latin typeface="Huawei Sans" panose="020C0503030203020204" pitchFamily="34" charset="0"/>
                </a:rPr>
                <a:t>Data at 11:00 a.m.</a:t>
              </a:r>
              <a:endParaRPr lang="en-US" altLang="zh-CN"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文本框 168"/>
            <p:cNvSpPr txBox="1"/>
            <p:nvPr/>
          </p:nvSpPr>
          <p:spPr bwMode="auto">
            <a:xfrm>
              <a:off x="4327336" y="4794935"/>
              <a:ext cx="258823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u="none" dirty="0">
                  <a:latin typeface="Huawei Sans" panose="020C0503030203020204" pitchFamily="34" charset="0"/>
                </a:rPr>
                <a:t>Snapshot at 11:00 </a:t>
              </a:r>
              <a:r>
                <a:rPr lang="en-US" altLang="zh-CN" dirty="0">
                  <a:latin typeface="Huawei Sans" panose="020C0503030203020204" pitchFamily="34" charset="0"/>
                </a:rPr>
                <a:t>a.m.</a:t>
              </a:r>
              <a:endParaRPr lang="en-US" altLang="zh-CN"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0" name="文本框 169"/>
            <p:cNvSpPr txBox="1"/>
            <p:nvPr/>
          </p:nvSpPr>
          <p:spPr bwMode="auto">
            <a:xfrm>
              <a:off x="1583102" y="4795719"/>
              <a:ext cx="258823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altLang="zh-CN" dirty="0">
                  <a:latin typeface="Huawei Sans" panose="020C0503030203020204" pitchFamily="34" charset="0"/>
                </a:rPr>
                <a:t>Snapshot at</a:t>
              </a:r>
              <a:r>
                <a:rPr lang="en-US" sz="1800" u="none" dirty="0">
                  <a:latin typeface="Huawei Sans" panose="020C0503030203020204" pitchFamily="34" charset="0"/>
                </a:rPr>
                <a:t> 10:00 </a:t>
              </a:r>
              <a:r>
                <a:rPr lang="en-US" altLang="zh-CN" dirty="0">
                  <a:latin typeface="Huawei Sans" panose="020C0503030203020204" pitchFamily="34" charset="0"/>
                </a:rPr>
                <a:t>a.m.</a:t>
              </a:r>
              <a:endParaRPr lang="en-US" altLang="zh-CN"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1" name="文本框 170"/>
            <p:cNvSpPr txBox="1"/>
            <p:nvPr/>
          </p:nvSpPr>
          <p:spPr bwMode="auto">
            <a:xfrm>
              <a:off x="6472915" y="1316704"/>
              <a:ext cx="168574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u="none" dirty="0">
                  <a:latin typeface="Huawei Sans" panose="020C0503030203020204" pitchFamily="34" charset="0"/>
                </a:rPr>
                <a:t>Virus infection</a:t>
              </a:r>
              <a:endParaRPr lang="en-US" altLang="zh-CN"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2" name="文本框 171"/>
            <p:cNvSpPr txBox="1"/>
            <p:nvPr/>
          </p:nvSpPr>
          <p:spPr bwMode="auto">
            <a:xfrm>
              <a:off x="8263061" y="1317603"/>
              <a:ext cx="2126570"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u="none" dirty="0">
                  <a:latin typeface="Huawei Sans" panose="020C0503030203020204" pitchFamily="34" charset="0"/>
                </a:rPr>
                <a:t>Data at 11:00 a.m.</a:t>
              </a:r>
              <a:endParaRPr lang="en-US" altLang="zh-CN"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3" name="文本框 172"/>
            <p:cNvSpPr txBox="1"/>
            <p:nvPr/>
          </p:nvSpPr>
          <p:spPr bwMode="auto">
            <a:xfrm>
              <a:off x="7784571" y="1768081"/>
              <a:ext cx="1017292"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1800" b="1" u="none" dirty="0">
                  <a:latin typeface="Huawei Sans" panose="020C0503030203020204" pitchFamily="34" charset="0"/>
                </a:rPr>
                <a:t>Restore</a:t>
              </a:r>
              <a:endParaRPr lang="en-US" altLang="zh-CN" sz="18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164005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9" y="447468"/>
            <a:ext cx="10122090" cy="1001920"/>
          </a:xfrm>
        </p:spPr>
        <p:txBody>
          <a:bodyPr wrap="square">
            <a:noAutofit/>
          </a:bodyPr>
          <a:lstStyle/>
          <a:p>
            <a:pPr fontAlgn="ctr">
              <a:lnSpc>
                <a:spcPct val="100000"/>
              </a:lnSpc>
            </a:pPr>
            <a:r>
              <a:rPr lang="en-US" u="none" dirty="0" err="1">
                <a:latin typeface="Huawei Sans" panose="020C0503030203020204" pitchFamily="34" charset="0"/>
              </a:rPr>
              <a:t>HyperSnap</a:t>
            </a:r>
            <a:r>
              <a:rPr lang="en-US" u="none" dirty="0">
                <a:latin typeface="Huawei Sans" panose="020C0503030203020204" pitchFamily="34" charset="0"/>
              </a:rPr>
              <a:t> Principles</a:t>
            </a:r>
            <a:r>
              <a:rPr lang="en-US" sz="3200" u="none" dirty="0">
                <a:latin typeface="Huawei Sans" panose="020C0503030203020204" pitchFamily="34" charset="0"/>
              </a:rPr>
              <a:t>: </a:t>
            </a:r>
            <a:r>
              <a:rPr lang="en-US" u="none" dirty="0">
                <a:latin typeface="Huawei Sans" panose="020C0503030203020204" pitchFamily="34" charset="0"/>
              </a:rPr>
              <a:t>Snapshot Cascading and Cross-Level Rollback</a:t>
            </a:r>
          </a:p>
        </p:txBody>
      </p:sp>
      <p:sp>
        <p:nvSpPr>
          <p:cNvPr id="113" name="Rectangle 202"/>
          <p:cNvSpPr>
            <a:spLocks noChangeArrowheads="1"/>
          </p:cNvSpPr>
          <p:nvPr/>
        </p:nvSpPr>
        <p:spPr bwMode="auto">
          <a:xfrm>
            <a:off x="7299597" y="1559430"/>
            <a:ext cx="4157835" cy="4384170"/>
          </a:xfrm>
          <a:prstGeom prst="rect">
            <a:avLst/>
          </a:prstGeom>
          <a:noFill/>
          <a:ln w="9525">
            <a:noFill/>
            <a:miter lim="800000"/>
            <a:headEnd/>
            <a:tailEnd/>
          </a:ln>
        </p:spPr>
        <p:txBody>
          <a:bodyPr wrap="square" lIns="80152" tIns="40076" rIns="80152" bIns="40076">
            <a:noAutofit/>
          </a:bodyPr>
          <a:lstStyle/>
          <a:p>
            <a:pPr marL="292100" indent="-292100" defTabSz="801688" fontAlgn="ctr">
              <a:lnSpc>
                <a:spcPct val="140000"/>
              </a:lnSpc>
              <a:spcBef>
                <a:spcPct val="0"/>
              </a:spcBef>
              <a:spcAft>
                <a:spcPct val="0"/>
              </a:spcAft>
              <a:buSzPct val="50000"/>
              <a:buFont typeface="Wingdings" panose="05000000000000000000" pitchFamily="2" charset="2"/>
              <a:buChar char="l"/>
            </a:pPr>
            <a:r>
              <a:rPr lang="en-US" sz="1600" b="1" u="none" dirty="0">
                <a:solidFill>
                  <a:srgbClr val="C7000B"/>
                </a:solidFill>
                <a:latin typeface="Huawei Sans" panose="020C0503030203020204" pitchFamily="34" charset="0"/>
              </a:rPr>
              <a:t>Snapshot cascading: </a:t>
            </a:r>
            <a:r>
              <a:rPr lang="en-US" sz="1600" u="none" dirty="0">
                <a:solidFill>
                  <a:srgbClr val="000000"/>
                </a:solidFill>
                <a:latin typeface="Huawei Sans" panose="020C0503030203020204" pitchFamily="34" charset="0"/>
              </a:rPr>
              <a:t>It is a child snapshot of a parent snapshot. The difference between snapshot duplicates and snapshot cascading is that the latter includes the data of its parent snapshot. Other functions are the same as common snapshots.</a:t>
            </a:r>
            <a:endPar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marL="292100" indent="-292100" defTabSz="801688" fontAlgn="ctr">
              <a:lnSpc>
                <a:spcPct val="140000"/>
              </a:lnSpc>
              <a:spcBef>
                <a:spcPct val="0"/>
              </a:spcBef>
              <a:spcAft>
                <a:spcPct val="0"/>
              </a:spcAft>
              <a:buSzPct val="50000"/>
              <a:buFont typeface="Wingdings" panose="05000000000000000000" pitchFamily="2" charset="2"/>
              <a:buChar char="l"/>
            </a:pPr>
            <a:endPar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marL="292100" indent="-292100" defTabSz="801688" fontAlgn="ctr">
              <a:lnSpc>
                <a:spcPct val="140000"/>
              </a:lnSpc>
              <a:buSzPct val="50000"/>
              <a:buFont typeface="Wingdings" panose="05000000000000000000" pitchFamily="2" charset="2"/>
              <a:buChar char="l"/>
            </a:pPr>
            <a:r>
              <a:rPr lang="en-US" sz="1600" b="1" u="none" dirty="0">
                <a:solidFill>
                  <a:srgbClr val="C7000B"/>
                </a:solidFill>
                <a:latin typeface="Huawei Sans" panose="020C0503030203020204" pitchFamily="34" charset="0"/>
              </a:rPr>
              <a:t>Cross-level rollback: </a:t>
            </a:r>
            <a:r>
              <a:rPr lang="en-US" sz="1600" u="none" dirty="0">
                <a:solidFill>
                  <a:srgbClr val="000000"/>
                </a:solidFill>
                <a:latin typeface="Huawei Sans" panose="020C0503030203020204" pitchFamily="34" charset="0"/>
              </a:rPr>
              <a:t>Snapshots sharing the same source volume can roll back each other regardless of their cascading levels.</a:t>
            </a:r>
            <a:endPar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TextBox 260"/>
          <p:cNvSpPr txBox="1"/>
          <p:nvPr/>
        </p:nvSpPr>
        <p:spPr>
          <a:xfrm>
            <a:off x="5240029" y="4280969"/>
            <a:ext cx="2074129" cy="307777"/>
          </a:xfrm>
          <a:prstGeom prst="rect">
            <a:avLst/>
          </a:prstGeom>
          <a:noFill/>
        </p:spPr>
        <p:txBody>
          <a:bodyPr wrap="square" rtlCol="0">
            <a:spAutoFit/>
          </a:bodyPr>
          <a:lstStyle/>
          <a:p>
            <a:pPr defTabSz="914400" fontAlgn="ctr">
              <a:spcBef>
                <a:spcPct val="0"/>
              </a:spcBef>
              <a:spcAft>
                <a:spcPct val="0"/>
              </a:spcAft>
            </a:pPr>
            <a:r>
              <a:rPr lang="en-US" sz="1400" u="none" dirty="0">
                <a:solidFill>
                  <a:srgbClr val="000000"/>
                </a:solidFill>
                <a:latin typeface="Huawei Sans" panose="020C0503030203020204" pitchFamily="34" charset="0"/>
              </a:rPr>
              <a:t>Snapshot1.snapshot1</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 name="组合 3"/>
          <p:cNvGrpSpPr/>
          <p:nvPr/>
        </p:nvGrpSpPr>
        <p:grpSpPr>
          <a:xfrm>
            <a:off x="713011" y="1960204"/>
            <a:ext cx="6022311" cy="2628519"/>
            <a:chOff x="713011" y="1960204"/>
            <a:chExt cx="6022311" cy="2628519"/>
          </a:xfrm>
        </p:grpSpPr>
        <p:cxnSp>
          <p:nvCxnSpPr>
            <p:cNvPr id="115" name="直接连接符 114"/>
            <p:cNvCxnSpPr/>
            <p:nvPr/>
          </p:nvCxnSpPr>
          <p:spPr bwMode="auto">
            <a:xfrm>
              <a:off x="1608241" y="2600840"/>
              <a:ext cx="2529810" cy="0"/>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6" name="直接连接符 115"/>
            <p:cNvCxnSpPr/>
            <p:nvPr/>
          </p:nvCxnSpPr>
          <p:spPr bwMode="auto">
            <a:xfrm>
              <a:off x="3530896" y="260084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7" name="直接连接符 116"/>
            <p:cNvCxnSpPr/>
            <p:nvPr/>
          </p:nvCxnSpPr>
          <p:spPr bwMode="auto">
            <a:xfrm>
              <a:off x="3767012" y="3286730"/>
              <a:ext cx="2968310" cy="0"/>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8" name="直接连接符 117"/>
            <p:cNvCxnSpPr/>
            <p:nvPr/>
          </p:nvCxnSpPr>
          <p:spPr bwMode="auto">
            <a:xfrm>
              <a:off x="4576551" y="328673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9" name="直接连接符 118"/>
            <p:cNvCxnSpPr/>
            <p:nvPr/>
          </p:nvCxnSpPr>
          <p:spPr bwMode="auto">
            <a:xfrm>
              <a:off x="5959514" y="328673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0" name="直接连接符 119"/>
            <p:cNvCxnSpPr/>
            <p:nvPr/>
          </p:nvCxnSpPr>
          <p:spPr bwMode="auto">
            <a:xfrm>
              <a:off x="2417780" y="260084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nvGrpSpPr>
            <p:cNvPr id="121" name="Group 3"/>
            <p:cNvGrpSpPr>
              <a:grpSpLocks/>
            </p:cNvGrpSpPr>
            <p:nvPr/>
          </p:nvGrpSpPr>
          <p:grpSpPr bwMode="auto">
            <a:xfrm>
              <a:off x="1102279" y="2274226"/>
              <a:ext cx="472952" cy="652374"/>
              <a:chOff x="2976" y="3264"/>
              <a:chExt cx="720" cy="577"/>
            </a:xfrm>
            <a:solidFill>
              <a:srgbClr val="94DAE2"/>
            </a:solidFill>
          </p:grpSpPr>
          <p:grpSp>
            <p:nvGrpSpPr>
              <p:cNvPr id="204" name="Group 4"/>
              <p:cNvGrpSpPr>
                <a:grpSpLocks/>
              </p:cNvGrpSpPr>
              <p:nvPr/>
            </p:nvGrpSpPr>
            <p:grpSpPr bwMode="auto">
              <a:xfrm>
                <a:off x="2976" y="3616"/>
                <a:ext cx="720" cy="225"/>
                <a:chOff x="2304" y="2166"/>
                <a:chExt cx="288" cy="90"/>
              </a:xfrm>
              <a:grpFill/>
            </p:grpSpPr>
            <p:sp>
              <p:nvSpPr>
                <p:cNvPr id="220"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5" name="Group 7"/>
              <p:cNvGrpSpPr>
                <a:grpSpLocks/>
              </p:cNvGrpSpPr>
              <p:nvPr/>
            </p:nvGrpSpPr>
            <p:grpSpPr bwMode="auto">
              <a:xfrm>
                <a:off x="2976" y="3552"/>
                <a:ext cx="720" cy="225"/>
                <a:chOff x="2304" y="2166"/>
                <a:chExt cx="288" cy="90"/>
              </a:xfrm>
              <a:grpFill/>
            </p:grpSpPr>
            <p:sp>
              <p:nvSpPr>
                <p:cNvPr id="218"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9"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6" name="Group 10"/>
              <p:cNvGrpSpPr>
                <a:grpSpLocks/>
              </p:cNvGrpSpPr>
              <p:nvPr/>
            </p:nvGrpSpPr>
            <p:grpSpPr bwMode="auto">
              <a:xfrm>
                <a:off x="2976" y="3489"/>
                <a:ext cx="720" cy="225"/>
                <a:chOff x="2304" y="2166"/>
                <a:chExt cx="288" cy="90"/>
              </a:xfrm>
              <a:grpFill/>
            </p:grpSpPr>
            <p:sp>
              <p:nvSpPr>
                <p:cNvPr id="216"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7"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7" name="Group 13"/>
              <p:cNvGrpSpPr>
                <a:grpSpLocks/>
              </p:cNvGrpSpPr>
              <p:nvPr/>
            </p:nvGrpSpPr>
            <p:grpSpPr bwMode="auto">
              <a:xfrm>
                <a:off x="2976" y="3419"/>
                <a:ext cx="720" cy="225"/>
                <a:chOff x="2304" y="2166"/>
                <a:chExt cx="288" cy="90"/>
              </a:xfrm>
              <a:grpFill/>
            </p:grpSpPr>
            <p:sp>
              <p:nvSpPr>
                <p:cNvPr id="214"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5"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8" name="Group 16"/>
              <p:cNvGrpSpPr>
                <a:grpSpLocks/>
              </p:cNvGrpSpPr>
              <p:nvPr/>
            </p:nvGrpSpPr>
            <p:grpSpPr bwMode="auto">
              <a:xfrm>
                <a:off x="2976" y="3349"/>
                <a:ext cx="720" cy="225"/>
                <a:chOff x="2304" y="2166"/>
                <a:chExt cx="288" cy="90"/>
              </a:xfrm>
              <a:grpFill/>
            </p:grpSpPr>
            <p:sp>
              <p:nvSpPr>
                <p:cNvPr id="212"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3"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9" name="Group 19"/>
              <p:cNvGrpSpPr>
                <a:grpSpLocks/>
              </p:cNvGrpSpPr>
              <p:nvPr/>
            </p:nvGrpSpPr>
            <p:grpSpPr bwMode="auto">
              <a:xfrm>
                <a:off x="2976" y="3264"/>
                <a:ext cx="720" cy="225"/>
                <a:chOff x="2304" y="2112"/>
                <a:chExt cx="288" cy="90"/>
              </a:xfrm>
              <a:grpFill/>
            </p:grpSpPr>
            <p:sp>
              <p:nvSpPr>
                <p:cNvPr id="210"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1"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2" name="Group 22"/>
            <p:cNvGrpSpPr>
              <a:grpSpLocks/>
            </p:cNvGrpSpPr>
            <p:nvPr/>
          </p:nvGrpSpPr>
          <p:grpSpPr bwMode="auto">
            <a:xfrm>
              <a:off x="2181664" y="2960116"/>
              <a:ext cx="472952" cy="652373"/>
              <a:chOff x="2784" y="96"/>
              <a:chExt cx="336" cy="311"/>
            </a:xfrm>
            <a:solidFill>
              <a:srgbClr val="FEEEC1"/>
            </a:solidFill>
          </p:grpSpPr>
          <p:grpSp>
            <p:nvGrpSpPr>
              <p:cNvPr id="187" name="Group 23"/>
              <p:cNvGrpSpPr>
                <a:grpSpLocks/>
              </p:cNvGrpSpPr>
              <p:nvPr/>
            </p:nvGrpSpPr>
            <p:grpSpPr bwMode="auto">
              <a:xfrm>
                <a:off x="2784" y="276"/>
                <a:ext cx="336" cy="131"/>
                <a:chOff x="2784" y="240"/>
                <a:chExt cx="336" cy="131"/>
              </a:xfrm>
              <a:grpFill/>
            </p:grpSpPr>
            <p:sp>
              <p:nvSpPr>
                <p:cNvPr id="202"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8" name="Group 26"/>
              <p:cNvGrpSpPr>
                <a:grpSpLocks/>
              </p:cNvGrpSpPr>
              <p:nvPr/>
            </p:nvGrpSpPr>
            <p:grpSpPr bwMode="auto">
              <a:xfrm>
                <a:off x="2784" y="240"/>
                <a:ext cx="336" cy="131"/>
                <a:chOff x="2784" y="240"/>
                <a:chExt cx="336" cy="131"/>
              </a:xfrm>
              <a:grpFill/>
            </p:grpSpPr>
            <p:sp>
              <p:nvSpPr>
                <p:cNvPr id="200"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9" name="Group 29"/>
              <p:cNvGrpSpPr>
                <a:grpSpLocks/>
              </p:cNvGrpSpPr>
              <p:nvPr/>
            </p:nvGrpSpPr>
            <p:grpSpPr bwMode="auto">
              <a:xfrm>
                <a:off x="2784" y="208"/>
                <a:ext cx="336" cy="131"/>
                <a:chOff x="2784" y="240"/>
                <a:chExt cx="336" cy="131"/>
              </a:xfrm>
              <a:grpFill/>
            </p:grpSpPr>
            <p:sp>
              <p:nvSpPr>
                <p:cNvPr id="198"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0" name="Group 32"/>
              <p:cNvGrpSpPr>
                <a:grpSpLocks/>
              </p:cNvGrpSpPr>
              <p:nvPr/>
            </p:nvGrpSpPr>
            <p:grpSpPr bwMode="auto">
              <a:xfrm>
                <a:off x="2784" y="172"/>
                <a:ext cx="336" cy="131"/>
                <a:chOff x="2784" y="240"/>
                <a:chExt cx="336" cy="131"/>
              </a:xfrm>
              <a:grpFill/>
            </p:grpSpPr>
            <p:sp>
              <p:nvSpPr>
                <p:cNvPr id="196"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7"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1" name="Group 35"/>
              <p:cNvGrpSpPr>
                <a:grpSpLocks/>
              </p:cNvGrpSpPr>
              <p:nvPr/>
            </p:nvGrpSpPr>
            <p:grpSpPr bwMode="auto">
              <a:xfrm>
                <a:off x="2784" y="136"/>
                <a:ext cx="336" cy="131"/>
                <a:chOff x="2784" y="240"/>
                <a:chExt cx="336" cy="131"/>
              </a:xfrm>
              <a:grpFill/>
            </p:grpSpPr>
            <p:sp>
              <p:nvSpPr>
                <p:cNvPr id="194"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5"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92"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3"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3" name="Group 22"/>
            <p:cNvGrpSpPr>
              <a:grpSpLocks/>
            </p:cNvGrpSpPr>
            <p:nvPr/>
          </p:nvGrpSpPr>
          <p:grpSpPr bwMode="auto">
            <a:xfrm>
              <a:off x="3294781" y="2960116"/>
              <a:ext cx="472952" cy="652373"/>
              <a:chOff x="2784" y="96"/>
              <a:chExt cx="336" cy="311"/>
            </a:xfrm>
            <a:solidFill>
              <a:srgbClr val="FEEEC1"/>
            </a:solidFill>
          </p:grpSpPr>
          <p:grpSp>
            <p:nvGrpSpPr>
              <p:cNvPr id="170" name="Group 23"/>
              <p:cNvGrpSpPr>
                <a:grpSpLocks/>
              </p:cNvGrpSpPr>
              <p:nvPr/>
            </p:nvGrpSpPr>
            <p:grpSpPr bwMode="auto">
              <a:xfrm>
                <a:off x="2784" y="276"/>
                <a:ext cx="336" cy="131"/>
                <a:chOff x="2784" y="240"/>
                <a:chExt cx="336" cy="131"/>
              </a:xfrm>
              <a:grpFill/>
            </p:grpSpPr>
            <p:sp>
              <p:nvSpPr>
                <p:cNvPr id="185"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6"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1" name="Group 26"/>
              <p:cNvGrpSpPr>
                <a:grpSpLocks/>
              </p:cNvGrpSpPr>
              <p:nvPr/>
            </p:nvGrpSpPr>
            <p:grpSpPr bwMode="auto">
              <a:xfrm>
                <a:off x="2784" y="240"/>
                <a:ext cx="336" cy="131"/>
                <a:chOff x="2784" y="240"/>
                <a:chExt cx="336" cy="131"/>
              </a:xfrm>
              <a:grpFill/>
            </p:grpSpPr>
            <p:sp>
              <p:nvSpPr>
                <p:cNvPr id="183"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4"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2" name="Group 29"/>
              <p:cNvGrpSpPr>
                <a:grpSpLocks/>
              </p:cNvGrpSpPr>
              <p:nvPr/>
            </p:nvGrpSpPr>
            <p:grpSpPr bwMode="auto">
              <a:xfrm>
                <a:off x="2784" y="208"/>
                <a:ext cx="336" cy="131"/>
                <a:chOff x="2784" y="240"/>
                <a:chExt cx="336" cy="131"/>
              </a:xfrm>
              <a:grpFill/>
            </p:grpSpPr>
            <p:sp>
              <p:nvSpPr>
                <p:cNvPr id="181"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2"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3" name="Group 32"/>
              <p:cNvGrpSpPr>
                <a:grpSpLocks/>
              </p:cNvGrpSpPr>
              <p:nvPr/>
            </p:nvGrpSpPr>
            <p:grpSpPr bwMode="auto">
              <a:xfrm>
                <a:off x="2784" y="172"/>
                <a:ext cx="336" cy="131"/>
                <a:chOff x="2784" y="240"/>
                <a:chExt cx="336" cy="131"/>
              </a:xfrm>
              <a:grpFill/>
            </p:grpSpPr>
            <p:sp>
              <p:nvSpPr>
                <p:cNvPr id="179"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0"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4" name="Group 35"/>
              <p:cNvGrpSpPr>
                <a:grpSpLocks/>
              </p:cNvGrpSpPr>
              <p:nvPr/>
            </p:nvGrpSpPr>
            <p:grpSpPr bwMode="auto">
              <a:xfrm>
                <a:off x="2784" y="136"/>
                <a:ext cx="336" cy="131"/>
                <a:chOff x="2784" y="240"/>
                <a:chExt cx="336" cy="131"/>
              </a:xfrm>
              <a:grpFill/>
            </p:grpSpPr>
            <p:sp>
              <p:nvSpPr>
                <p:cNvPr id="177"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8"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5"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6"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4" name="Text Box 50"/>
            <p:cNvSpPr txBox="1">
              <a:spLocks noChangeArrowheads="1"/>
            </p:cNvSpPr>
            <p:nvPr/>
          </p:nvSpPr>
          <p:spPr bwMode="auto">
            <a:xfrm>
              <a:off x="2181664" y="3221408"/>
              <a:ext cx="519020"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8:00</a:t>
              </a:r>
            </a:p>
          </p:txBody>
        </p:sp>
        <p:sp>
          <p:nvSpPr>
            <p:cNvPr id="125" name="TextBox 216"/>
            <p:cNvSpPr txBox="1"/>
            <p:nvPr/>
          </p:nvSpPr>
          <p:spPr>
            <a:xfrm>
              <a:off x="713011" y="1960204"/>
              <a:ext cx="1232538" cy="276999"/>
            </a:xfrm>
            <a:prstGeom prst="rect">
              <a:avLst/>
            </a:prstGeom>
            <a:noFill/>
          </p:spPr>
          <p:txBody>
            <a:bodyPr wrap="square" rtlCol="0">
              <a:spAutoFit/>
            </a:bodyPr>
            <a:lstStyle/>
            <a:p>
              <a:pPr algn="ctr" defTabSz="914400" fontAlgn="ctr">
                <a:spcBef>
                  <a:spcPct val="0"/>
                </a:spcBef>
                <a:spcAft>
                  <a:spcPct val="0"/>
                </a:spcAft>
              </a:pPr>
              <a:r>
                <a:rPr lang="en-US" sz="1200" u="none" dirty="0">
                  <a:solidFill>
                    <a:srgbClr val="000000"/>
                  </a:solidFill>
                  <a:latin typeface="Huawei Sans" panose="020C0503030203020204" pitchFamily="34" charset="0"/>
                </a:rPr>
                <a:t>Source volume</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TextBox 217"/>
            <p:cNvSpPr txBox="1"/>
            <p:nvPr/>
          </p:nvSpPr>
          <p:spPr>
            <a:xfrm>
              <a:off x="1945549" y="3613345"/>
              <a:ext cx="1079386" cy="307777"/>
            </a:xfrm>
            <a:prstGeom prst="rect">
              <a:avLst/>
            </a:prstGeom>
            <a:noFill/>
          </p:spPr>
          <p:txBody>
            <a:bodyPr wrap="square" rtlCol="0">
              <a:spAutoFit/>
            </a:bodyPr>
            <a:lstStyle/>
            <a:p>
              <a:pPr defTabSz="914400" fontAlgn="ctr">
                <a:spcBef>
                  <a:spcPct val="0"/>
                </a:spcBef>
                <a:spcAft>
                  <a:spcPct val="0"/>
                </a:spcAft>
              </a:pPr>
              <a:r>
                <a:rPr lang="en-US" sz="1400" u="none" dirty="0">
                  <a:solidFill>
                    <a:srgbClr val="000000"/>
                  </a:solidFill>
                  <a:latin typeface="Huawei Sans" panose="020C0503030203020204" pitchFamily="34" charset="0"/>
                </a:rPr>
                <a:t>snapshot0</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TextBox 218"/>
            <p:cNvSpPr txBox="1"/>
            <p:nvPr/>
          </p:nvSpPr>
          <p:spPr>
            <a:xfrm>
              <a:off x="3024934" y="3613345"/>
              <a:ext cx="1079386" cy="307777"/>
            </a:xfrm>
            <a:prstGeom prst="rect">
              <a:avLst/>
            </a:prstGeom>
            <a:noFill/>
          </p:spPr>
          <p:txBody>
            <a:bodyPr wrap="square" rtlCol="0">
              <a:spAutoFit/>
            </a:bodyPr>
            <a:lstStyle/>
            <a:p>
              <a:pPr defTabSz="914400" fontAlgn="ctr">
                <a:spcBef>
                  <a:spcPct val="0"/>
                </a:spcBef>
                <a:spcAft>
                  <a:spcPct val="0"/>
                </a:spcAft>
              </a:pPr>
              <a:r>
                <a:rPr lang="en-US" sz="1400" u="none" dirty="0">
                  <a:solidFill>
                    <a:srgbClr val="000000"/>
                  </a:solidFill>
                  <a:latin typeface="Huawei Sans" panose="020C0503030203020204" pitchFamily="34" charset="0"/>
                </a:rPr>
                <a:t>snapshot1</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Text Box 50"/>
            <p:cNvSpPr txBox="1">
              <a:spLocks noChangeArrowheads="1"/>
            </p:cNvSpPr>
            <p:nvPr/>
          </p:nvSpPr>
          <p:spPr bwMode="auto">
            <a:xfrm>
              <a:off x="3294781" y="3221408"/>
              <a:ext cx="519020"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9:00</a:t>
              </a:r>
            </a:p>
          </p:txBody>
        </p:sp>
        <p:grpSp>
          <p:nvGrpSpPr>
            <p:cNvPr id="129" name="Group 22"/>
            <p:cNvGrpSpPr>
              <a:grpSpLocks/>
            </p:cNvGrpSpPr>
            <p:nvPr/>
          </p:nvGrpSpPr>
          <p:grpSpPr bwMode="auto">
            <a:xfrm>
              <a:off x="4340436" y="3646006"/>
              <a:ext cx="472952" cy="652373"/>
              <a:chOff x="2784" y="96"/>
              <a:chExt cx="336" cy="311"/>
            </a:xfrm>
            <a:solidFill>
              <a:srgbClr val="FEEEC1"/>
            </a:solidFill>
          </p:grpSpPr>
          <p:grpSp>
            <p:nvGrpSpPr>
              <p:cNvPr id="153" name="Group 23"/>
              <p:cNvGrpSpPr>
                <a:grpSpLocks/>
              </p:cNvGrpSpPr>
              <p:nvPr/>
            </p:nvGrpSpPr>
            <p:grpSpPr bwMode="auto">
              <a:xfrm>
                <a:off x="2784" y="276"/>
                <a:ext cx="336" cy="131"/>
                <a:chOff x="2784" y="240"/>
                <a:chExt cx="336" cy="131"/>
              </a:xfrm>
              <a:grpFill/>
            </p:grpSpPr>
            <p:sp>
              <p:nvSpPr>
                <p:cNvPr id="168"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4" name="Group 26"/>
              <p:cNvGrpSpPr>
                <a:grpSpLocks/>
              </p:cNvGrpSpPr>
              <p:nvPr/>
            </p:nvGrpSpPr>
            <p:grpSpPr bwMode="auto">
              <a:xfrm>
                <a:off x="2784" y="240"/>
                <a:ext cx="336" cy="131"/>
                <a:chOff x="2784" y="240"/>
                <a:chExt cx="336" cy="131"/>
              </a:xfrm>
              <a:grpFill/>
            </p:grpSpPr>
            <p:sp>
              <p:nvSpPr>
                <p:cNvPr id="166"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7"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5" name="Group 29"/>
              <p:cNvGrpSpPr>
                <a:grpSpLocks/>
              </p:cNvGrpSpPr>
              <p:nvPr/>
            </p:nvGrpSpPr>
            <p:grpSpPr bwMode="auto">
              <a:xfrm>
                <a:off x="2784" y="208"/>
                <a:ext cx="336" cy="131"/>
                <a:chOff x="2784" y="240"/>
                <a:chExt cx="336" cy="131"/>
              </a:xfrm>
              <a:grpFill/>
            </p:grpSpPr>
            <p:sp>
              <p:nvSpPr>
                <p:cNvPr id="164"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5"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6" name="Group 32"/>
              <p:cNvGrpSpPr>
                <a:grpSpLocks/>
              </p:cNvGrpSpPr>
              <p:nvPr/>
            </p:nvGrpSpPr>
            <p:grpSpPr bwMode="auto">
              <a:xfrm>
                <a:off x="2784" y="172"/>
                <a:ext cx="336" cy="131"/>
                <a:chOff x="2784" y="240"/>
                <a:chExt cx="336" cy="131"/>
              </a:xfrm>
              <a:grpFill/>
            </p:grpSpPr>
            <p:sp>
              <p:nvSpPr>
                <p:cNvPr id="162"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3"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7" name="Group 35"/>
              <p:cNvGrpSpPr>
                <a:grpSpLocks/>
              </p:cNvGrpSpPr>
              <p:nvPr/>
            </p:nvGrpSpPr>
            <p:grpSpPr bwMode="auto">
              <a:xfrm>
                <a:off x="2784" y="136"/>
                <a:ext cx="336" cy="131"/>
                <a:chOff x="2784" y="240"/>
                <a:chExt cx="336" cy="131"/>
              </a:xfrm>
              <a:grpFill/>
            </p:grpSpPr>
            <p:sp>
              <p:nvSpPr>
                <p:cNvPr id="160"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8"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9"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0" name="TextBox 238"/>
            <p:cNvSpPr txBox="1"/>
            <p:nvPr/>
          </p:nvSpPr>
          <p:spPr>
            <a:xfrm>
              <a:off x="3340501" y="4280946"/>
              <a:ext cx="2091310" cy="307777"/>
            </a:xfrm>
            <a:prstGeom prst="rect">
              <a:avLst/>
            </a:prstGeom>
            <a:noFill/>
          </p:spPr>
          <p:txBody>
            <a:bodyPr wrap="square" rtlCol="0">
              <a:spAutoFit/>
            </a:bodyPr>
            <a:lstStyle/>
            <a:p>
              <a:pPr defTabSz="914400" fontAlgn="ctr">
                <a:spcBef>
                  <a:spcPct val="0"/>
                </a:spcBef>
                <a:spcAft>
                  <a:spcPct val="0"/>
                </a:spcAft>
              </a:pPr>
              <a:r>
                <a:rPr lang="en-US" sz="1400" u="none" dirty="0">
                  <a:solidFill>
                    <a:srgbClr val="000000"/>
                  </a:solidFill>
                  <a:latin typeface="Huawei Sans" panose="020C0503030203020204" pitchFamily="34" charset="0"/>
                </a:rPr>
                <a:t>Snapshot1.snapshot0</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Text Box 50"/>
            <p:cNvSpPr txBox="1">
              <a:spLocks noChangeArrowheads="1"/>
            </p:cNvSpPr>
            <p:nvPr/>
          </p:nvSpPr>
          <p:spPr bwMode="auto">
            <a:xfrm>
              <a:off x="4272974" y="3907297"/>
              <a:ext cx="623215"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10:00</a:t>
              </a:r>
            </a:p>
          </p:txBody>
        </p:sp>
        <p:grpSp>
          <p:nvGrpSpPr>
            <p:cNvPr id="132" name="Group 22"/>
            <p:cNvGrpSpPr>
              <a:grpSpLocks/>
            </p:cNvGrpSpPr>
            <p:nvPr/>
          </p:nvGrpSpPr>
          <p:grpSpPr bwMode="auto">
            <a:xfrm>
              <a:off x="5723398" y="3646006"/>
              <a:ext cx="472952" cy="652373"/>
              <a:chOff x="2784" y="96"/>
              <a:chExt cx="336" cy="311"/>
            </a:xfrm>
            <a:solidFill>
              <a:srgbClr val="FEEEC1"/>
            </a:solidFill>
          </p:grpSpPr>
          <p:grpSp>
            <p:nvGrpSpPr>
              <p:cNvPr id="136" name="Group 23"/>
              <p:cNvGrpSpPr>
                <a:grpSpLocks/>
              </p:cNvGrpSpPr>
              <p:nvPr/>
            </p:nvGrpSpPr>
            <p:grpSpPr bwMode="auto">
              <a:xfrm>
                <a:off x="2784" y="276"/>
                <a:ext cx="336" cy="131"/>
                <a:chOff x="2784" y="240"/>
                <a:chExt cx="336" cy="131"/>
              </a:xfrm>
              <a:grpFill/>
            </p:grpSpPr>
            <p:sp>
              <p:nvSpPr>
                <p:cNvPr id="151"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7" name="Group 26"/>
              <p:cNvGrpSpPr>
                <a:grpSpLocks/>
              </p:cNvGrpSpPr>
              <p:nvPr/>
            </p:nvGrpSpPr>
            <p:grpSpPr bwMode="auto">
              <a:xfrm>
                <a:off x="2784" y="240"/>
                <a:ext cx="336" cy="131"/>
                <a:chOff x="2784" y="240"/>
                <a:chExt cx="336" cy="131"/>
              </a:xfrm>
              <a:grpFill/>
            </p:grpSpPr>
            <p:sp>
              <p:nvSpPr>
                <p:cNvPr id="149"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8" name="Group 29"/>
              <p:cNvGrpSpPr>
                <a:grpSpLocks/>
              </p:cNvGrpSpPr>
              <p:nvPr/>
            </p:nvGrpSpPr>
            <p:grpSpPr bwMode="auto">
              <a:xfrm>
                <a:off x="2784" y="208"/>
                <a:ext cx="336" cy="131"/>
                <a:chOff x="2784" y="240"/>
                <a:chExt cx="336" cy="131"/>
              </a:xfrm>
              <a:grpFill/>
            </p:grpSpPr>
            <p:sp>
              <p:nvSpPr>
                <p:cNvPr id="147"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9" name="Group 32"/>
              <p:cNvGrpSpPr>
                <a:grpSpLocks/>
              </p:cNvGrpSpPr>
              <p:nvPr/>
            </p:nvGrpSpPr>
            <p:grpSpPr bwMode="auto">
              <a:xfrm>
                <a:off x="2784" y="172"/>
                <a:ext cx="336" cy="131"/>
                <a:chOff x="2784" y="240"/>
                <a:chExt cx="336" cy="131"/>
              </a:xfrm>
              <a:grpFill/>
            </p:grpSpPr>
            <p:sp>
              <p:nvSpPr>
                <p:cNvPr id="145"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0" name="Group 35"/>
              <p:cNvGrpSpPr>
                <a:grpSpLocks/>
              </p:cNvGrpSpPr>
              <p:nvPr/>
            </p:nvGrpSpPr>
            <p:grpSpPr bwMode="auto">
              <a:xfrm>
                <a:off x="2784" y="136"/>
                <a:ext cx="336" cy="131"/>
                <a:chOff x="2784" y="240"/>
                <a:chExt cx="336" cy="131"/>
              </a:xfrm>
              <a:grpFill/>
            </p:grpSpPr>
            <p:sp>
              <p:nvSpPr>
                <p:cNvPr id="143"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41"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4" name="Text Box 50"/>
            <p:cNvSpPr txBox="1">
              <a:spLocks noChangeArrowheads="1"/>
            </p:cNvSpPr>
            <p:nvPr/>
          </p:nvSpPr>
          <p:spPr bwMode="auto">
            <a:xfrm>
              <a:off x="5655937" y="3939959"/>
              <a:ext cx="623215"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11:00</a:t>
              </a:r>
            </a:p>
          </p:txBody>
        </p:sp>
        <p:sp>
          <p:nvSpPr>
            <p:cNvPr id="135" name="直角上箭头 134"/>
            <p:cNvSpPr/>
            <p:nvPr/>
          </p:nvSpPr>
          <p:spPr bwMode="auto">
            <a:xfrm flipH="1">
              <a:off x="1270933" y="3040007"/>
              <a:ext cx="2867118" cy="1054782"/>
            </a:xfrm>
            <a:prstGeom prst="bentUpArrow">
              <a:avLst>
                <a:gd name="adj1" fmla="val 9224"/>
                <a:gd name="adj2" fmla="val 9320"/>
                <a:gd name="adj3" fmla="val 25000"/>
              </a:avLst>
            </a:prstGeom>
            <a:solidFill>
              <a:schemeClr val="accent1">
                <a:lumMod val="20000"/>
                <a:lumOff val="80000"/>
              </a:schemeClr>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defTabSz="914400" fontAlgn="ctr">
                <a:spcBef>
                  <a:spcPct val="0"/>
                </a:spcBef>
                <a:spcAft>
                  <a:spcPct val="0"/>
                </a:spcAft>
                <a:buClr>
                  <a:srgbClr val="CC9900"/>
                </a:buClr>
                <a:buFont typeface="Wingdings" pitchFamily="2" charset="2"/>
                <a:buChar char="n"/>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9156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blinds(horizontal)">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3">
                                            <p:txEl>
                                              <p:pRg st="2" end="2"/>
                                            </p:txEl>
                                          </p:spTgt>
                                        </p:tgtEl>
                                        <p:attrNameLst>
                                          <p:attrName>style.visibility</p:attrName>
                                        </p:attrNameLst>
                                      </p:cBhvr>
                                      <p:to>
                                        <p:strVal val="visible"/>
                                      </p:to>
                                    </p:set>
                                    <p:animEffect transition="in" filter="blinds(horizontal)">
                                      <p:cBhvr>
                                        <p:cTn id="12" dur="500"/>
                                        <p:tgtEl>
                                          <p:spTgt spid="1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Key Technologies of </a:t>
            </a:r>
            <a:r>
              <a:rPr lang="en-US" u="none" dirty="0" err="1">
                <a:latin typeface="Huawei Sans" panose="020C0503030203020204" pitchFamily="34" charset="0"/>
              </a:rPr>
              <a:t>HyperSnap</a:t>
            </a:r>
            <a:r>
              <a:rPr lang="en-US" u="none" dirty="0">
                <a:latin typeface="Huawei Sans" panose="020C0503030203020204" pitchFamily="34" charset="0"/>
              </a:rPr>
              <a:t>: Duplicate</a:t>
            </a:r>
            <a:endParaRPr lang="en-US" altLang="zh-CN" dirty="0">
              <a:latin typeface="Huawei Sans" panose="020C0503030203020204" pitchFamily="34" charset="0"/>
              <a:sym typeface="Huawei Sans" panose="020C0503030203020204" pitchFamily="34" charset="0"/>
            </a:endParaRPr>
          </a:p>
        </p:txBody>
      </p:sp>
      <p:sp>
        <p:nvSpPr>
          <p:cNvPr id="108" name="矩形标注 107"/>
          <p:cNvSpPr/>
          <p:nvPr/>
        </p:nvSpPr>
        <p:spPr bwMode="auto">
          <a:xfrm>
            <a:off x="5551839" y="4073143"/>
            <a:ext cx="2979814" cy="847199"/>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Text Box 49"/>
          <p:cNvSpPr txBox="1">
            <a:spLocks noChangeArrowheads="1"/>
          </p:cNvSpPr>
          <p:nvPr/>
        </p:nvSpPr>
        <p:spPr bwMode="auto">
          <a:xfrm>
            <a:off x="5610823" y="4196383"/>
            <a:ext cx="2854448" cy="1003303"/>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pPr>
            <a:r>
              <a:rPr lang="en-US" sz="1600" u="none" dirty="0">
                <a:solidFill>
                  <a:srgbClr val="000000"/>
                </a:solidFill>
                <a:latin typeface="Huawei Sans" panose="020C0503030203020204" pitchFamily="34" charset="0"/>
              </a:rPr>
              <a:t>Snapshots are</a:t>
            </a:r>
            <a:r>
              <a:rPr lang="en-US" sz="1600" u="none" dirty="0">
                <a:latin typeface="Huawei Sans" panose="020C0503030203020204" pitchFamily="34" charset="0"/>
              </a:rPr>
              <a:t> </a:t>
            </a:r>
            <a:r>
              <a:rPr lang="en-US" sz="1600" b="1" u="none" dirty="0">
                <a:solidFill>
                  <a:srgbClr val="C00000"/>
                </a:solidFill>
                <a:latin typeface="Huawei Sans" panose="020C0503030203020204" pitchFamily="34" charset="0"/>
              </a:rPr>
              <a:t>virtual</a:t>
            </a:r>
            <a:r>
              <a:rPr lang="en-US" sz="1600" u="none" dirty="0">
                <a:latin typeface="Huawei Sans" panose="020C0503030203020204" pitchFamily="34" charset="0"/>
              </a:rPr>
              <a:t>, </a:t>
            </a:r>
            <a:r>
              <a:rPr lang="en-US" sz="1600" u="none" dirty="0">
                <a:solidFill>
                  <a:srgbClr val="000000"/>
                </a:solidFill>
                <a:latin typeface="Huawei Sans" panose="020C0503030203020204" pitchFamily="34" charset="0"/>
              </a:rPr>
              <a:t>so they can be duplicated fast.</a:t>
            </a:r>
          </a:p>
          <a:p>
            <a:pPr defTabSz="801688"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2" name="组合 41"/>
          <p:cNvGrpSpPr/>
          <p:nvPr/>
        </p:nvGrpSpPr>
        <p:grpSpPr>
          <a:xfrm>
            <a:off x="1339765" y="2236128"/>
            <a:ext cx="3171832" cy="2494063"/>
            <a:chOff x="1339765" y="2236128"/>
            <a:chExt cx="3171832" cy="2494063"/>
          </a:xfrm>
        </p:grpSpPr>
        <p:grpSp>
          <p:nvGrpSpPr>
            <p:cNvPr id="116" name="Group 3"/>
            <p:cNvGrpSpPr>
              <a:grpSpLocks/>
            </p:cNvGrpSpPr>
            <p:nvPr/>
          </p:nvGrpSpPr>
          <p:grpSpPr bwMode="auto">
            <a:xfrm>
              <a:off x="1787082" y="2533302"/>
              <a:ext cx="504825" cy="719138"/>
              <a:chOff x="2976" y="3264"/>
              <a:chExt cx="720" cy="577"/>
            </a:xfrm>
            <a:solidFill>
              <a:srgbClr val="94DAE2"/>
            </a:solidFill>
          </p:grpSpPr>
          <p:grpSp>
            <p:nvGrpSpPr>
              <p:cNvPr id="199" name="Group 4"/>
              <p:cNvGrpSpPr>
                <a:grpSpLocks/>
              </p:cNvGrpSpPr>
              <p:nvPr/>
            </p:nvGrpSpPr>
            <p:grpSpPr bwMode="auto">
              <a:xfrm>
                <a:off x="2976" y="3616"/>
                <a:ext cx="720" cy="225"/>
                <a:chOff x="2304" y="2166"/>
                <a:chExt cx="288" cy="90"/>
              </a:xfrm>
              <a:grpFill/>
            </p:grpSpPr>
            <p:sp>
              <p:nvSpPr>
                <p:cNvPr id="215"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6"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0" name="Group 7"/>
              <p:cNvGrpSpPr>
                <a:grpSpLocks/>
              </p:cNvGrpSpPr>
              <p:nvPr/>
            </p:nvGrpSpPr>
            <p:grpSpPr bwMode="auto">
              <a:xfrm>
                <a:off x="2976" y="3552"/>
                <a:ext cx="720" cy="225"/>
                <a:chOff x="2304" y="2166"/>
                <a:chExt cx="288" cy="90"/>
              </a:xfrm>
              <a:grpFill/>
            </p:grpSpPr>
            <p:sp>
              <p:nvSpPr>
                <p:cNvPr id="213"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4"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1" name="Group 10"/>
              <p:cNvGrpSpPr>
                <a:grpSpLocks/>
              </p:cNvGrpSpPr>
              <p:nvPr/>
            </p:nvGrpSpPr>
            <p:grpSpPr bwMode="auto">
              <a:xfrm>
                <a:off x="2976" y="3489"/>
                <a:ext cx="720" cy="225"/>
                <a:chOff x="2304" y="2166"/>
                <a:chExt cx="288" cy="90"/>
              </a:xfrm>
              <a:grpFill/>
            </p:grpSpPr>
            <p:sp>
              <p:nvSpPr>
                <p:cNvPr id="211"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2"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2" name="Group 13"/>
              <p:cNvGrpSpPr>
                <a:grpSpLocks/>
              </p:cNvGrpSpPr>
              <p:nvPr/>
            </p:nvGrpSpPr>
            <p:grpSpPr bwMode="auto">
              <a:xfrm>
                <a:off x="2976" y="3419"/>
                <a:ext cx="720" cy="225"/>
                <a:chOff x="2304" y="2166"/>
                <a:chExt cx="288" cy="90"/>
              </a:xfrm>
              <a:grpFill/>
            </p:grpSpPr>
            <p:sp>
              <p:nvSpPr>
                <p:cNvPr id="209"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0"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3" name="Group 16"/>
              <p:cNvGrpSpPr>
                <a:grpSpLocks/>
              </p:cNvGrpSpPr>
              <p:nvPr/>
            </p:nvGrpSpPr>
            <p:grpSpPr bwMode="auto">
              <a:xfrm>
                <a:off x="2976" y="3349"/>
                <a:ext cx="720" cy="225"/>
                <a:chOff x="2304" y="2166"/>
                <a:chExt cx="288" cy="90"/>
              </a:xfrm>
              <a:grpFill/>
            </p:grpSpPr>
            <p:sp>
              <p:nvSpPr>
                <p:cNvPr id="207"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8"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4" name="Group 19"/>
              <p:cNvGrpSpPr>
                <a:grpSpLocks/>
              </p:cNvGrpSpPr>
              <p:nvPr/>
            </p:nvGrpSpPr>
            <p:grpSpPr bwMode="auto">
              <a:xfrm>
                <a:off x="2976" y="3264"/>
                <a:ext cx="720" cy="225"/>
                <a:chOff x="2304" y="2112"/>
                <a:chExt cx="288" cy="90"/>
              </a:xfrm>
              <a:grpFill/>
            </p:grpSpPr>
            <p:sp>
              <p:nvSpPr>
                <p:cNvPr id="205"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6"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7" name="Group 22"/>
            <p:cNvGrpSpPr>
              <a:grpSpLocks/>
            </p:cNvGrpSpPr>
            <p:nvPr/>
          </p:nvGrpSpPr>
          <p:grpSpPr bwMode="auto">
            <a:xfrm>
              <a:off x="2939607" y="2531715"/>
              <a:ext cx="504825" cy="719137"/>
              <a:chOff x="2784" y="96"/>
              <a:chExt cx="336" cy="311"/>
            </a:xfrm>
            <a:solidFill>
              <a:srgbClr val="FEEEC1"/>
            </a:solidFill>
          </p:grpSpPr>
          <p:grpSp>
            <p:nvGrpSpPr>
              <p:cNvPr id="182" name="Group 23"/>
              <p:cNvGrpSpPr>
                <a:grpSpLocks/>
              </p:cNvGrpSpPr>
              <p:nvPr/>
            </p:nvGrpSpPr>
            <p:grpSpPr bwMode="auto">
              <a:xfrm>
                <a:off x="2784" y="276"/>
                <a:ext cx="336" cy="131"/>
                <a:chOff x="2784" y="240"/>
                <a:chExt cx="336" cy="131"/>
              </a:xfrm>
              <a:grpFill/>
            </p:grpSpPr>
            <p:sp>
              <p:nvSpPr>
                <p:cNvPr id="197"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8"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3" name="Group 26"/>
              <p:cNvGrpSpPr>
                <a:grpSpLocks/>
              </p:cNvGrpSpPr>
              <p:nvPr/>
            </p:nvGrpSpPr>
            <p:grpSpPr bwMode="auto">
              <a:xfrm>
                <a:off x="2784" y="240"/>
                <a:ext cx="336" cy="131"/>
                <a:chOff x="2784" y="240"/>
                <a:chExt cx="336" cy="131"/>
              </a:xfrm>
              <a:grpFill/>
            </p:grpSpPr>
            <p:sp>
              <p:nvSpPr>
                <p:cNvPr id="195"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6"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4" name="Group 29"/>
              <p:cNvGrpSpPr>
                <a:grpSpLocks/>
              </p:cNvGrpSpPr>
              <p:nvPr/>
            </p:nvGrpSpPr>
            <p:grpSpPr bwMode="auto">
              <a:xfrm>
                <a:off x="2784" y="208"/>
                <a:ext cx="336" cy="131"/>
                <a:chOff x="2784" y="240"/>
                <a:chExt cx="336" cy="131"/>
              </a:xfrm>
              <a:grpFill/>
            </p:grpSpPr>
            <p:sp>
              <p:nvSpPr>
                <p:cNvPr id="193"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4"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5" name="Group 32"/>
              <p:cNvGrpSpPr>
                <a:grpSpLocks/>
              </p:cNvGrpSpPr>
              <p:nvPr/>
            </p:nvGrpSpPr>
            <p:grpSpPr bwMode="auto">
              <a:xfrm>
                <a:off x="2784" y="172"/>
                <a:ext cx="336" cy="131"/>
                <a:chOff x="2784" y="240"/>
                <a:chExt cx="336" cy="131"/>
              </a:xfrm>
              <a:grpFill/>
            </p:grpSpPr>
            <p:sp>
              <p:nvSpPr>
                <p:cNvPr id="191"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2"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6" name="Group 35"/>
              <p:cNvGrpSpPr>
                <a:grpSpLocks/>
              </p:cNvGrpSpPr>
              <p:nvPr/>
            </p:nvGrpSpPr>
            <p:grpSpPr bwMode="auto">
              <a:xfrm>
                <a:off x="2784" y="136"/>
                <a:ext cx="336" cy="131"/>
                <a:chOff x="2784" y="240"/>
                <a:chExt cx="336" cy="131"/>
              </a:xfrm>
              <a:grpFill/>
            </p:grpSpPr>
            <p:sp>
              <p:nvSpPr>
                <p:cNvPr id="189"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0"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87"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8"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8" name="Text Box 50"/>
            <p:cNvSpPr txBox="1">
              <a:spLocks noChangeArrowheads="1"/>
            </p:cNvSpPr>
            <p:nvPr/>
          </p:nvSpPr>
          <p:spPr bwMode="auto">
            <a:xfrm>
              <a:off x="2939966" y="2853915"/>
              <a:ext cx="519020"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8:00</a:t>
              </a:r>
            </a:p>
          </p:txBody>
        </p:sp>
        <p:grpSp>
          <p:nvGrpSpPr>
            <p:cNvPr id="119" name="Group 51"/>
            <p:cNvGrpSpPr>
              <a:grpSpLocks/>
            </p:cNvGrpSpPr>
            <p:nvPr/>
          </p:nvGrpSpPr>
          <p:grpSpPr bwMode="auto">
            <a:xfrm>
              <a:off x="2111874" y="4006291"/>
              <a:ext cx="504825" cy="719137"/>
              <a:chOff x="2784" y="96"/>
              <a:chExt cx="336" cy="311"/>
            </a:xfrm>
            <a:solidFill>
              <a:srgbClr val="FEEEC1"/>
            </a:solidFill>
          </p:grpSpPr>
          <p:grpSp>
            <p:nvGrpSpPr>
              <p:cNvPr id="165" name="Group 52"/>
              <p:cNvGrpSpPr>
                <a:grpSpLocks/>
              </p:cNvGrpSpPr>
              <p:nvPr/>
            </p:nvGrpSpPr>
            <p:grpSpPr bwMode="auto">
              <a:xfrm>
                <a:off x="2784" y="276"/>
                <a:ext cx="336" cy="131"/>
                <a:chOff x="2784" y="240"/>
                <a:chExt cx="336" cy="131"/>
              </a:xfrm>
              <a:grpFill/>
            </p:grpSpPr>
            <p:sp>
              <p:nvSpPr>
                <p:cNvPr id="180" name="Oval 5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Oval 5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6" name="Group 55"/>
              <p:cNvGrpSpPr>
                <a:grpSpLocks/>
              </p:cNvGrpSpPr>
              <p:nvPr/>
            </p:nvGrpSpPr>
            <p:grpSpPr bwMode="auto">
              <a:xfrm>
                <a:off x="2784" y="240"/>
                <a:ext cx="336" cy="131"/>
                <a:chOff x="2784" y="240"/>
                <a:chExt cx="336" cy="131"/>
              </a:xfrm>
              <a:grpFill/>
            </p:grpSpPr>
            <p:sp>
              <p:nvSpPr>
                <p:cNvPr id="178" name="Oval 5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9" name="Oval 5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7" name="Group 58"/>
              <p:cNvGrpSpPr>
                <a:grpSpLocks/>
              </p:cNvGrpSpPr>
              <p:nvPr/>
            </p:nvGrpSpPr>
            <p:grpSpPr bwMode="auto">
              <a:xfrm>
                <a:off x="2784" y="208"/>
                <a:ext cx="336" cy="131"/>
                <a:chOff x="2784" y="240"/>
                <a:chExt cx="336" cy="131"/>
              </a:xfrm>
              <a:grpFill/>
            </p:grpSpPr>
            <p:sp>
              <p:nvSpPr>
                <p:cNvPr id="176" name="Oval 5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7" name="Oval 6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8" name="Group 61"/>
              <p:cNvGrpSpPr>
                <a:grpSpLocks/>
              </p:cNvGrpSpPr>
              <p:nvPr/>
            </p:nvGrpSpPr>
            <p:grpSpPr bwMode="auto">
              <a:xfrm>
                <a:off x="2784" y="172"/>
                <a:ext cx="336" cy="131"/>
                <a:chOff x="2784" y="240"/>
                <a:chExt cx="336" cy="131"/>
              </a:xfrm>
              <a:grpFill/>
            </p:grpSpPr>
            <p:sp>
              <p:nvSpPr>
                <p:cNvPr id="174" name="Oval 6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5" name="Oval 6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9" name="Group 64"/>
              <p:cNvGrpSpPr>
                <a:grpSpLocks/>
              </p:cNvGrpSpPr>
              <p:nvPr/>
            </p:nvGrpSpPr>
            <p:grpSpPr bwMode="auto">
              <a:xfrm>
                <a:off x="2784" y="136"/>
                <a:ext cx="336" cy="131"/>
                <a:chOff x="2784" y="240"/>
                <a:chExt cx="336" cy="131"/>
              </a:xfrm>
              <a:grpFill/>
            </p:grpSpPr>
            <p:sp>
              <p:nvSpPr>
                <p:cNvPr id="172" name="Oval 6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3" name="Oval 6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0" name="Oval 6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1" name="Oval 6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0" name="Text Box 69"/>
            <p:cNvSpPr txBox="1">
              <a:spLocks noChangeArrowheads="1"/>
            </p:cNvSpPr>
            <p:nvPr/>
          </p:nvSpPr>
          <p:spPr bwMode="auto">
            <a:xfrm>
              <a:off x="2120369" y="4328218"/>
              <a:ext cx="519020"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8:00</a:t>
              </a:r>
            </a:p>
          </p:txBody>
        </p:sp>
        <p:sp>
          <p:nvSpPr>
            <p:cNvPr id="121" name="Line 70"/>
            <p:cNvSpPr>
              <a:spLocks noChangeShapeType="1"/>
            </p:cNvSpPr>
            <p:nvPr/>
          </p:nvSpPr>
          <p:spPr bwMode="auto">
            <a:xfrm flipH="1">
              <a:off x="2399905" y="3290031"/>
              <a:ext cx="756084" cy="721667"/>
            </a:xfrm>
            <a:prstGeom prst="line">
              <a:avLst/>
            </a:prstGeom>
            <a:noFill/>
            <a:ln w="9525">
              <a:solidFill>
                <a:schemeClr val="tx1"/>
              </a:solidFill>
              <a:prstDash val="dash"/>
              <a:round/>
              <a:headEnd/>
              <a:tailEnd type="triangle" w="med" len="med"/>
            </a:ln>
          </p:spPr>
          <p:txBody>
            <a:bodyPr wrap="square" anchor="ctr">
              <a:spAutoFit/>
            </a:bodyP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2" name="Group 71"/>
            <p:cNvGrpSpPr>
              <a:grpSpLocks/>
            </p:cNvGrpSpPr>
            <p:nvPr/>
          </p:nvGrpSpPr>
          <p:grpSpPr bwMode="auto">
            <a:xfrm>
              <a:off x="3056436" y="4011053"/>
              <a:ext cx="504825" cy="719138"/>
              <a:chOff x="2784" y="96"/>
              <a:chExt cx="336" cy="311"/>
            </a:xfrm>
            <a:solidFill>
              <a:srgbClr val="FEEEC1"/>
            </a:solidFill>
          </p:grpSpPr>
          <p:grpSp>
            <p:nvGrpSpPr>
              <p:cNvPr id="148" name="Group 72"/>
              <p:cNvGrpSpPr>
                <a:grpSpLocks/>
              </p:cNvGrpSpPr>
              <p:nvPr/>
            </p:nvGrpSpPr>
            <p:grpSpPr bwMode="auto">
              <a:xfrm>
                <a:off x="2784" y="276"/>
                <a:ext cx="336" cy="131"/>
                <a:chOff x="2784" y="240"/>
                <a:chExt cx="336" cy="131"/>
              </a:xfrm>
              <a:grpFill/>
            </p:grpSpPr>
            <p:sp>
              <p:nvSpPr>
                <p:cNvPr id="163" name="Oval 7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Oval 7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9" name="Group 75"/>
              <p:cNvGrpSpPr>
                <a:grpSpLocks/>
              </p:cNvGrpSpPr>
              <p:nvPr/>
            </p:nvGrpSpPr>
            <p:grpSpPr bwMode="auto">
              <a:xfrm>
                <a:off x="2784" y="240"/>
                <a:ext cx="336" cy="131"/>
                <a:chOff x="2784" y="240"/>
                <a:chExt cx="336" cy="131"/>
              </a:xfrm>
              <a:grpFill/>
            </p:grpSpPr>
            <p:sp>
              <p:nvSpPr>
                <p:cNvPr id="161" name="Oval 7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Oval 7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0" name="Group 78"/>
              <p:cNvGrpSpPr>
                <a:grpSpLocks/>
              </p:cNvGrpSpPr>
              <p:nvPr/>
            </p:nvGrpSpPr>
            <p:grpSpPr bwMode="auto">
              <a:xfrm>
                <a:off x="2784" y="208"/>
                <a:ext cx="336" cy="131"/>
                <a:chOff x="2784" y="240"/>
                <a:chExt cx="336" cy="131"/>
              </a:xfrm>
              <a:grpFill/>
            </p:grpSpPr>
            <p:sp>
              <p:nvSpPr>
                <p:cNvPr id="159" name="Oval 7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Oval 8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1" name="Group 81"/>
              <p:cNvGrpSpPr>
                <a:grpSpLocks/>
              </p:cNvGrpSpPr>
              <p:nvPr/>
            </p:nvGrpSpPr>
            <p:grpSpPr bwMode="auto">
              <a:xfrm>
                <a:off x="2784" y="172"/>
                <a:ext cx="336" cy="131"/>
                <a:chOff x="2784" y="240"/>
                <a:chExt cx="336" cy="131"/>
              </a:xfrm>
              <a:grpFill/>
            </p:grpSpPr>
            <p:sp>
              <p:nvSpPr>
                <p:cNvPr id="157" name="Oval 8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8" name="Oval 8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2" name="Group 84"/>
              <p:cNvGrpSpPr>
                <a:grpSpLocks/>
              </p:cNvGrpSpPr>
              <p:nvPr/>
            </p:nvGrpSpPr>
            <p:grpSpPr bwMode="auto">
              <a:xfrm>
                <a:off x="2784" y="136"/>
                <a:ext cx="336" cy="131"/>
                <a:chOff x="2784" y="240"/>
                <a:chExt cx="336" cy="131"/>
              </a:xfrm>
              <a:grpFill/>
            </p:grpSpPr>
            <p:sp>
              <p:nvSpPr>
                <p:cNvPr id="155" name="Oval 8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Oval 8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3" name="Oval 8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4" name="Oval 8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3" name="Text Box 89"/>
            <p:cNvSpPr txBox="1">
              <a:spLocks noChangeArrowheads="1"/>
            </p:cNvSpPr>
            <p:nvPr/>
          </p:nvSpPr>
          <p:spPr bwMode="auto">
            <a:xfrm>
              <a:off x="3056473" y="4328218"/>
              <a:ext cx="519020"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8:00</a:t>
              </a:r>
            </a:p>
          </p:txBody>
        </p:sp>
        <p:sp>
          <p:nvSpPr>
            <p:cNvPr id="124" name="Line 90"/>
            <p:cNvSpPr>
              <a:spLocks noChangeShapeType="1"/>
            </p:cNvSpPr>
            <p:nvPr/>
          </p:nvSpPr>
          <p:spPr bwMode="auto">
            <a:xfrm>
              <a:off x="3228533" y="3252440"/>
              <a:ext cx="35470" cy="757671"/>
            </a:xfrm>
            <a:prstGeom prst="line">
              <a:avLst/>
            </a:prstGeom>
            <a:noFill/>
            <a:ln w="9525">
              <a:solidFill>
                <a:schemeClr val="tx1"/>
              </a:solidFill>
              <a:prstDash val="dash"/>
              <a:round/>
              <a:headEnd/>
              <a:tailEnd type="triangle" w="med" len="med"/>
            </a:ln>
          </p:spPr>
          <p:txBody>
            <a:bodyPr wrap="square" anchor="ctr">
              <a:spAutoFit/>
            </a:bodyP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5" name="Group 91"/>
            <p:cNvGrpSpPr>
              <a:grpSpLocks/>
            </p:cNvGrpSpPr>
            <p:nvPr/>
          </p:nvGrpSpPr>
          <p:grpSpPr bwMode="auto">
            <a:xfrm>
              <a:off x="3985124" y="4011053"/>
              <a:ext cx="504825" cy="719138"/>
              <a:chOff x="2784" y="96"/>
              <a:chExt cx="336" cy="311"/>
            </a:xfrm>
            <a:solidFill>
              <a:srgbClr val="FEEEC1"/>
            </a:solidFill>
          </p:grpSpPr>
          <p:grpSp>
            <p:nvGrpSpPr>
              <p:cNvPr id="131" name="Group 92"/>
              <p:cNvGrpSpPr>
                <a:grpSpLocks/>
              </p:cNvGrpSpPr>
              <p:nvPr/>
            </p:nvGrpSpPr>
            <p:grpSpPr bwMode="auto">
              <a:xfrm>
                <a:off x="2784" y="276"/>
                <a:ext cx="336" cy="131"/>
                <a:chOff x="2784" y="240"/>
                <a:chExt cx="336" cy="131"/>
              </a:xfrm>
              <a:grpFill/>
            </p:grpSpPr>
            <p:sp>
              <p:nvSpPr>
                <p:cNvPr id="146" name="Oval 9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Oval 9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2" name="Group 95"/>
              <p:cNvGrpSpPr>
                <a:grpSpLocks/>
              </p:cNvGrpSpPr>
              <p:nvPr/>
            </p:nvGrpSpPr>
            <p:grpSpPr bwMode="auto">
              <a:xfrm>
                <a:off x="2784" y="240"/>
                <a:ext cx="336" cy="131"/>
                <a:chOff x="2784" y="240"/>
                <a:chExt cx="336" cy="131"/>
              </a:xfrm>
              <a:grpFill/>
            </p:grpSpPr>
            <p:sp>
              <p:nvSpPr>
                <p:cNvPr id="144" name="Oval 9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Oval 9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3" name="Group 98"/>
              <p:cNvGrpSpPr>
                <a:grpSpLocks/>
              </p:cNvGrpSpPr>
              <p:nvPr/>
            </p:nvGrpSpPr>
            <p:grpSpPr bwMode="auto">
              <a:xfrm>
                <a:off x="2784" y="208"/>
                <a:ext cx="336" cy="131"/>
                <a:chOff x="2784" y="240"/>
                <a:chExt cx="336" cy="131"/>
              </a:xfrm>
              <a:grpFill/>
            </p:grpSpPr>
            <p:sp>
              <p:nvSpPr>
                <p:cNvPr id="142" name="Oval 9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Oval 10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4" name="Group 101"/>
              <p:cNvGrpSpPr>
                <a:grpSpLocks/>
              </p:cNvGrpSpPr>
              <p:nvPr/>
            </p:nvGrpSpPr>
            <p:grpSpPr bwMode="auto">
              <a:xfrm>
                <a:off x="2784" y="172"/>
                <a:ext cx="336" cy="131"/>
                <a:chOff x="2784" y="240"/>
                <a:chExt cx="336" cy="131"/>
              </a:xfrm>
              <a:grpFill/>
            </p:grpSpPr>
            <p:sp>
              <p:nvSpPr>
                <p:cNvPr id="140" name="Oval 10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Oval 10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5" name="Group 104"/>
              <p:cNvGrpSpPr>
                <a:grpSpLocks/>
              </p:cNvGrpSpPr>
              <p:nvPr/>
            </p:nvGrpSpPr>
            <p:grpSpPr bwMode="auto">
              <a:xfrm>
                <a:off x="2784" y="136"/>
                <a:ext cx="336" cy="131"/>
                <a:chOff x="2784" y="240"/>
                <a:chExt cx="336" cy="131"/>
              </a:xfrm>
              <a:grpFill/>
            </p:grpSpPr>
            <p:sp>
              <p:nvSpPr>
                <p:cNvPr id="138" name="Oval 10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Oval 10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6" name="Oval 10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7" name="Oval 10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6" name="Text Box 109"/>
            <p:cNvSpPr txBox="1">
              <a:spLocks noChangeArrowheads="1"/>
            </p:cNvSpPr>
            <p:nvPr/>
          </p:nvSpPr>
          <p:spPr bwMode="auto">
            <a:xfrm>
              <a:off x="3992577" y="4328218"/>
              <a:ext cx="519020" cy="295417"/>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400" b="1" u="none" dirty="0">
                  <a:solidFill>
                    <a:srgbClr val="000000"/>
                  </a:solidFill>
                  <a:latin typeface="Huawei Sans" panose="020C0503030203020204" pitchFamily="34" charset="0"/>
                </a:rPr>
                <a:t>8:00</a:t>
              </a:r>
            </a:p>
          </p:txBody>
        </p:sp>
        <p:sp>
          <p:nvSpPr>
            <p:cNvPr id="127" name="Line 110"/>
            <p:cNvSpPr>
              <a:spLocks noChangeShapeType="1"/>
            </p:cNvSpPr>
            <p:nvPr/>
          </p:nvSpPr>
          <p:spPr bwMode="auto">
            <a:xfrm>
              <a:off x="3336011" y="3290030"/>
              <a:ext cx="900100" cy="756085"/>
            </a:xfrm>
            <a:prstGeom prst="line">
              <a:avLst/>
            </a:prstGeom>
            <a:noFill/>
            <a:ln w="9525">
              <a:solidFill>
                <a:schemeClr val="tx1"/>
              </a:solidFill>
              <a:prstDash val="dash"/>
              <a:round/>
              <a:headEnd/>
              <a:tailEnd type="triangle" w="med" len="med"/>
            </a:ln>
          </p:spPr>
          <p:txBody>
            <a:bodyPr wrap="square" anchor="ctr">
              <a:spAutoFit/>
            </a:bodyPr>
            <a:lstStyle/>
            <a:p>
              <a:pPr defTabSz="914400" fontAlgn="ctr">
                <a:spcBef>
                  <a:spcPct val="0"/>
                </a:spcBef>
                <a:spcAft>
                  <a:spcPct val="0"/>
                </a:spcAft>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8" name="直接箭头连接符 127"/>
            <p:cNvCxnSpPr>
              <a:stCxn id="213" idx="6"/>
              <a:endCxn id="118" idx="1"/>
            </p:cNvCxnSpPr>
            <p:nvPr/>
          </p:nvCxnSpPr>
          <p:spPr>
            <a:xfrm flipV="1">
              <a:off x="2291907" y="3001624"/>
              <a:ext cx="648059" cy="37069"/>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Line 70"/>
            <p:cNvSpPr>
              <a:spLocks noChangeShapeType="1"/>
            </p:cNvSpPr>
            <p:nvPr/>
          </p:nvSpPr>
          <p:spPr bwMode="auto">
            <a:xfrm flipH="1">
              <a:off x="2399905" y="3290031"/>
              <a:ext cx="756084" cy="721667"/>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Line 90"/>
            <p:cNvSpPr>
              <a:spLocks noChangeShapeType="1"/>
            </p:cNvSpPr>
            <p:nvPr/>
          </p:nvSpPr>
          <p:spPr bwMode="auto">
            <a:xfrm>
              <a:off x="3228533" y="3252440"/>
              <a:ext cx="35470" cy="757671"/>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Line 110"/>
            <p:cNvSpPr>
              <a:spLocks noChangeShapeType="1"/>
            </p:cNvSpPr>
            <p:nvPr/>
          </p:nvSpPr>
          <p:spPr bwMode="auto">
            <a:xfrm>
              <a:off x="3336011" y="3290030"/>
              <a:ext cx="900100" cy="756085"/>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TextBox 103"/>
            <p:cNvSpPr txBox="1"/>
            <p:nvPr/>
          </p:nvSpPr>
          <p:spPr>
            <a:xfrm>
              <a:off x="1339765" y="2236128"/>
              <a:ext cx="1396639" cy="287259"/>
            </a:xfrm>
            <a:prstGeom prst="rect">
              <a:avLst/>
            </a:prstGeom>
            <a:noFill/>
          </p:spPr>
          <p:txBody>
            <a:bodyPr wrap="square" rtlCol="0">
              <a:noAutofit/>
            </a:bodyPr>
            <a:lstStyle/>
            <a:p>
              <a:pPr algn="ctr" defTabSz="914400" fontAlgn="ctr">
                <a:spcBef>
                  <a:spcPct val="0"/>
                </a:spcBef>
                <a:spcAft>
                  <a:spcPct val="0"/>
                </a:spcAft>
              </a:pPr>
              <a:r>
                <a:rPr lang="en-US" sz="1200" u="none" dirty="0">
                  <a:solidFill>
                    <a:srgbClr val="000000"/>
                  </a:solidFill>
                  <a:latin typeface="Huawei Sans" panose="020C0503030203020204" pitchFamily="34" charset="0"/>
                </a:rPr>
                <a:t>Source volume</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TextBox 104"/>
            <p:cNvSpPr txBox="1"/>
            <p:nvPr/>
          </p:nvSpPr>
          <p:spPr>
            <a:xfrm>
              <a:off x="2798965" y="2259662"/>
              <a:ext cx="903449" cy="461665"/>
            </a:xfrm>
            <a:prstGeom prst="rect">
              <a:avLst/>
            </a:prstGeom>
            <a:noFill/>
          </p:spPr>
          <p:txBody>
            <a:bodyPr wrap="square" rtlCol="0">
              <a:noAutofit/>
            </a:bodyPr>
            <a:lstStyle/>
            <a:p>
              <a:pPr algn="ctr" defTabSz="914400" fontAlgn="ctr">
                <a:spcBef>
                  <a:spcPct val="0"/>
                </a:spcBef>
                <a:spcAft>
                  <a:spcPct val="0"/>
                </a:spcAft>
              </a:pPr>
              <a:r>
                <a:rPr lang="en-US" sz="1200" u="none" dirty="0">
                  <a:solidFill>
                    <a:srgbClr val="000000"/>
                  </a:solidFill>
                  <a:latin typeface="Huawei Sans" panose="020C0503030203020204" pitchFamily="34" charset="0"/>
                </a:rPr>
                <a:t>Snapshot</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1" name="组合 110"/>
          <p:cNvGrpSpPr/>
          <p:nvPr/>
        </p:nvGrpSpPr>
        <p:grpSpPr>
          <a:xfrm>
            <a:off x="5551839" y="1736812"/>
            <a:ext cx="3038797" cy="881859"/>
            <a:chOff x="4796067" y="1491131"/>
            <a:chExt cx="3038797" cy="895278"/>
          </a:xfrm>
        </p:grpSpPr>
        <p:sp>
          <p:nvSpPr>
            <p:cNvPr id="112" name="矩形标注 111"/>
            <p:cNvSpPr/>
            <p:nvPr/>
          </p:nvSpPr>
          <p:spPr bwMode="auto">
            <a:xfrm>
              <a:off x="4796067" y="1491131"/>
              <a:ext cx="3038797" cy="895278"/>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Text Box 48"/>
            <p:cNvSpPr txBox="1">
              <a:spLocks noChangeArrowheads="1"/>
            </p:cNvSpPr>
            <p:nvPr/>
          </p:nvSpPr>
          <p:spPr bwMode="auto">
            <a:xfrm>
              <a:off x="4915057" y="1971925"/>
              <a:ext cx="2757789" cy="268666"/>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buSzPct val="60000"/>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14" name="矩形 113"/>
          <p:cNvSpPr/>
          <p:nvPr/>
        </p:nvSpPr>
        <p:spPr>
          <a:xfrm>
            <a:off x="5589319" y="1761779"/>
            <a:ext cx="2983029" cy="338554"/>
          </a:xfrm>
          <a:prstGeom prst="rect">
            <a:avLst/>
          </a:prstGeom>
        </p:spPr>
        <p:txBody>
          <a:bodyPr wrap="square">
            <a:noAutofit/>
          </a:bodyPr>
          <a:lstStyle/>
          <a:p>
            <a:pPr defTabSz="801688" fontAlgn="ctr">
              <a:spcBef>
                <a:spcPct val="0"/>
              </a:spcBef>
              <a:spcAft>
                <a:spcPct val="0"/>
              </a:spcAft>
              <a:buSzPct val="60000"/>
            </a:pPr>
            <a:r>
              <a:rPr lang="en-US" sz="1600" u="none" dirty="0">
                <a:solidFill>
                  <a:srgbClr val="000000"/>
                </a:solidFill>
                <a:latin typeface="Huawei Sans" panose="020C0503030203020204" pitchFamily="34" charset="0"/>
              </a:rPr>
              <a:t>How can I obtain</a:t>
            </a:r>
            <a:r>
              <a:rPr lang="en-US" sz="1600" u="none" dirty="0">
                <a:latin typeface="Huawei Sans" panose="020C0503030203020204" pitchFamily="34" charset="0"/>
              </a:rPr>
              <a:t> </a:t>
            </a:r>
            <a:r>
              <a:rPr lang="en-US" sz="1600" b="1" u="none" dirty="0">
                <a:solidFill>
                  <a:srgbClr val="C00000"/>
                </a:solidFill>
                <a:latin typeface="Huawei Sans" panose="020C0503030203020204" pitchFamily="34" charset="0"/>
              </a:rPr>
              <a:t>multiple duplicates of</a:t>
            </a:r>
            <a:r>
              <a:rPr lang="en-US" sz="1600" u="none" dirty="0">
                <a:solidFill>
                  <a:srgbClr val="000000"/>
                </a:solidFill>
                <a:latin typeface="Huawei Sans" panose="020C0503030203020204" pitchFamily="34" charset="0"/>
              </a:rPr>
              <a:t> the same snapshot?</a:t>
            </a:r>
            <a:endPar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9" name="组合 128"/>
          <p:cNvGrpSpPr>
            <a:grpSpLocks noChangeAspect="1"/>
          </p:cNvGrpSpPr>
          <p:nvPr/>
        </p:nvGrpSpPr>
        <p:grpSpPr>
          <a:xfrm>
            <a:off x="9332642" y="4429578"/>
            <a:ext cx="1152241" cy="1080000"/>
            <a:chOff x="5173663" y="2378076"/>
            <a:chExt cx="506412" cy="474662"/>
          </a:xfrm>
          <a:solidFill>
            <a:schemeClr val="tx1">
              <a:lumMod val="65000"/>
              <a:lumOff val="35000"/>
            </a:schemeClr>
          </a:solidFill>
        </p:grpSpPr>
        <p:sp>
          <p:nvSpPr>
            <p:cNvPr id="130" name="Freeform 127"/>
            <p:cNvSpPr>
              <a:spLocks noEditPoints="1"/>
            </p:cNvSpPr>
            <p:nvPr/>
          </p:nvSpPr>
          <p:spPr bwMode="auto">
            <a:xfrm>
              <a:off x="5384800" y="2378076"/>
              <a:ext cx="212725" cy="212725"/>
            </a:xfrm>
            <a:custGeom>
              <a:avLst/>
              <a:gdLst>
                <a:gd name="T0" fmla="*/ 125 w 249"/>
                <a:gd name="T1" fmla="*/ 24 h 249"/>
                <a:gd name="T2" fmla="*/ 125 w 249"/>
                <a:gd name="T3" fmla="*/ 24 h 249"/>
                <a:gd name="T4" fmla="*/ 25 w 249"/>
                <a:gd name="T5" fmla="*/ 124 h 249"/>
                <a:gd name="T6" fmla="*/ 125 w 249"/>
                <a:gd name="T7" fmla="*/ 224 h 249"/>
                <a:gd name="T8" fmla="*/ 225 w 249"/>
                <a:gd name="T9" fmla="*/ 124 h 249"/>
                <a:gd name="T10" fmla="*/ 125 w 249"/>
                <a:gd name="T11" fmla="*/ 24 h 249"/>
                <a:gd name="T12" fmla="*/ 125 w 249"/>
                <a:gd name="T13" fmla="*/ 249 h 249"/>
                <a:gd name="T14" fmla="*/ 125 w 249"/>
                <a:gd name="T15" fmla="*/ 249 h 249"/>
                <a:gd name="T16" fmla="*/ 0 w 249"/>
                <a:gd name="T17" fmla="*/ 124 h 249"/>
                <a:gd name="T18" fmla="*/ 125 w 249"/>
                <a:gd name="T19" fmla="*/ 0 h 249"/>
                <a:gd name="T20" fmla="*/ 249 w 249"/>
                <a:gd name="T21" fmla="*/ 124 h 249"/>
                <a:gd name="T22" fmla="*/ 125 w 249"/>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49">
                  <a:moveTo>
                    <a:pt x="125" y="24"/>
                  </a:moveTo>
                  <a:lnTo>
                    <a:pt x="125" y="24"/>
                  </a:lnTo>
                  <a:cubicBezTo>
                    <a:pt x="70" y="24"/>
                    <a:pt x="25" y="69"/>
                    <a:pt x="25" y="124"/>
                  </a:cubicBezTo>
                  <a:cubicBezTo>
                    <a:pt x="25" y="179"/>
                    <a:pt x="70" y="224"/>
                    <a:pt x="125" y="224"/>
                  </a:cubicBezTo>
                  <a:cubicBezTo>
                    <a:pt x="180" y="224"/>
                    <a:pt x="225" y="179"/>
                    <a:pt x="225" y="124"/>
                  </a:cubicBezTo>
                  <a:cubicBezTo>
                    <a:pt x="225" y="69"/>
                    <a:pt x="180" y="24"/>
                    <a:pt x="125" y="24"/>
                  </a:cubicBezTo>
                  <a:close/>
                  <a:moveTo>
                    <a:pt x="125" y="249"/>
                  </a:moveTo>
                  <a:lnTo>
                    <a:pt x="125" y="249"/>
                  </a:lnTo>
                  <a:cubicBezTo>
                    <a:pt x="56" y="249"/>
                    <a:pt x="0" y="193"/>
                    <a:pt x="0" y="124"/>
                  </a:cubicBezTo>
                  <a:cubicBezTo>
                    <a:pt x="0" y="56"/>
                    <a:pt x="56" y="0"/>
                    <a:pt x="125" y="0"/>
                  </a:cubicBezTo>
                  <a:cubicBezTo>
                    <a:pt x="194" y="0"/>
                    <a:pt x="249" y="56"/>
                    <a:pt x="249" y="124"/>
                  </a:cubicBezTo>
                  <a:cubicBezTo>
                    <a:pt x="249" y="193"/>
                    <a:pt x="194" y="249"/>
                    <a:pt x="125" y="249"/>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217" name="Freeform 128"/>
            <p:cNvSpPr>
              <a:spLocks noEditPoints="1"/>
            </p:cNvSpPr>
            <p:nvPr/>
          </p:nvSpPr>
          <p:spPr bwMode="auto">
            <a:xfrm>
              <a:off x="5189538" y="2625726"/>
              <a:ext cx="200025" cy="142875"/>
            </a:xfrm>
            <a:custGeom>
              <a:avLst/>
              <a:gdLst>
                <a:gd name="T0" fmla="*/ 19 w 235"/>
                <a:gd name="T1" fmla="*/ 147 h 167"/>
                <a:gd name="T2" fmla="*/ 19 w 235"/>
                <a:gd name="T3" fmla="*/ 147 h 167"/>
                <a:gd name="T4" fmla="*/ 215 w 235"/>
                <a:gd name="T5" fmla="*/ 147 h 167"/>
                <a:gd name="T6" fmla="*/ 215 w 235"/>
                <a:gd name="T7" fmla="*/ 19 h 167"/>
                <a:gd name="T8" fmla="*/ 19 w 235"/>
                <a:gd name="T9" fmla="*/ 19 h 167"/>
                <a:gd name="T10" fmla="*/ 19 w 235"/>
                <a:gd name="T11" fmla="*/ 147 h 167"/>
                <a:gd name="T12" fmla="*/ 225 w 235"/>
                <a:gd name="T13" fmla="*/ 167 h 167"/>
                <a:gd name="T14" fmla="*/ 225 w 235"/>
                <a:gd name="T15" fmla="*/ 167 h 167"/>
                <a:gd name="T16" fmla="*/ 9 w 235"/>
                <a:gd name="T17" fmla="*/ 167 h 167"/>
                <a:gd name="T18" fmla="*/ 0 w 235"/>
                <a:gd name="T19" fmla="*/ 157 h 167"/>
                <a:gd name="T20" fmla="*/ 0 w 235"/>
                <a:gd name="T21" fmla="*/ 10 h 167"/>
                <a:gd name="T22" fmla="*/ 9 w 235"/>
                <a:gd name="T23" fmla="*/ 0 h 167"/>
                <a:gd name="T24" fmla="*/ 225 w 235"/>
                <a:gd name="T25" fmla="*/ 0 h 167"/>
                <a:gd name="T26" fmla="*/ 235 w 235"/>
                <a:gd name="T27" fmla="*/ 10 h 167"/>
                <a:gd name="T28" fmla="*/ 235 w 235"/>
                <a:gd name="T29" fmla="*/ 157 h 167"/>
                <a:gd name="T30" fmla="*/ 225 w 235"/>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67">
                  <a:moveTo>
                    <a:pt x="19" y="147"/>
                  </a:moveTo>
                  <a:lnTo>
                    <a:pt x="19" y="147"/>
                  </a:lnTo>
                  <a:lnTo>
                    <a:pt x="215" y="147"/>
                  </a:lnTo>
                  <a:lnTo>
                    <a:pt x="215" y="19"/>
                  </a:lnTo>
                  <a:lnTo>
                    <a:pt x="19" y="19"/>
                  </a:lnTo>
                  <a:lnTo>
                    <a:pt x="19" y="147"/>
                  </a:lnTo>
                  <a:close/>
                  <a:moveTo>
                    <a:pt x="225" y="167"/>
                  </a:moveTo>
                  <a:lnTo>
                    <a:pt x="225" y="167"/>
                  </a:lnTo>
                  <a:lnTo>
                    <a:pt x="9" y="167"/>
                  </a:lnTo>
                  <a:cubicBezTo>
                    <a:pt x="4" y="167"/>
                    <a:pt x="0" y="163"/>
                    <a:pt x="0" y="157"/>
                  </a:cubicBezTo>
                  <a:lnTo>
                    <a:pt x="0" y="10"/>
                  </a:lnTo>
                  <a:cubicBezTo>
                    <a:pt x="0" y="4"/>
                    <a:pt x="4" y="0"/>
                    <a:pt x="9" y="0"/>
                  </a:cubicBezTo>
                  <a:lnTo>
                    <a:pt x="225" y="0"/>
                  </a:lnTo>
                  <a:cubicBezTo>
                    <a:pt x="230" y="0"/>
                    <a:pt x="235" y="4"/>
                    <a:pt x="235" y="10"/>
                  </a:cubicBezTo>
                  <a:lnTo>
                    <a:pt x="235" y="157"/>
                  </a:lnTo>
                  <a:cubicBezTo>
                    <a:pt x="235" y="163"/>
                    <a:pt x="230" y="167"/>
                    <a:pt x="225" y="167"/>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218" name="Freeform 129"/>
            <p:cNvSpPr>
              <a:spLocks/>
            </p:cNvSpPr>
            <p:nvPr/>
          </p:nvSpPr>
          <p:spPr bwMode="auto">
            <a:xfrm>
              <a:off x="5173663" y="2778126"/>
              <a:ext cx="231775" cy="28575"/>
            </a:xfrm>
            <a:custGeom>
              <a:avLst/>
              <a:gdLst>
                <a:gd name="T0" fmla="*/ 244 w 272"/>
                <a:gd name="T1" fmla="*/ 0 h 34"/>
                <a:gd name="T2" fmla="*/ 244 w 272"/>
                <a:gd name="T3" fmla="*/ 0 h 34"/>
                <a:gd name="T4" fmla="*/ 19 w 272"/>
                <a:gd name="T5" fmla="*/ 0 h 34"/>
                <a:gd name="T6" fmla="*/ 0 w 272"/>
                <a:gd name="T7" fmla="*/ 18 h 34"/>
                <a:gd name="T8" fmla="*/ 0 w 272"/>
                <a:gd name="T9" fmla="*/ 34 h 34"/>
                <a:gd name="T10" fmla="*/ 272 w 272"/>
                <a:gd name="T11" fmla="*/ 34 h 34"/>
                <a:gd name="T12" fmla="*/ 272 w 272"/>
                <a:gd name="T13" fmla="*/ 18 h 34"/>
                <a:gd name="T14" fmla="*/ 244 w 27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34">
                  <a:moveTo>
                    <a:pt x="244" y="0"/>
                  </a:moveTo>
                  <a:lnTo>
                    <a:pt x="244" y="0"/>
                  </a:lnTo>
                  <a:lnTo>
                    <a:pt x="19" y="0"/>
                  </a:lnTo>
                  <a:lnTo>
                    <a:pt x="0" y="18"/>
                  </a:lnTo>
                  <a:lnTo>
                    <a:pt x="0" y="34"/>
                  </a:lnTo>
                  <a:lnTo>
                    <a:pt x="272" y="34"/>
                  </a:lnTo>
                  <a:lnTo>
                    <a:pt x="272" y="18"/>
                  </a:lnTo>
                  <a:lnTo>
                    <a:pt x="244" y="0"/>
                  </a:ln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219" name="Freeform 130"/>
            <p:cNvSpPr>
              <a:spLocks/>
            </p:cNvSpPr>
            <p:nvPr/>
          </p:nvSpPr>
          <p:spPr bwMode="auto">
            <a:xfrm>
              <a:off x="5305425" y="2800351"/>
              <a:ext cx="206375" cy="41275"/>
            </a:xfrm>
            <a:custGeom>
              <a:avLst/>
              <a:gdLst>
                <a:gd name="T0" fmla="*/ 241 w 241"/>
                <a:gd name="T1" fmla="*/ 48 h 48"/>
                <a:gd name="T2" fmla="*/ 241 w 241"/>
                <a:gd name="T3" fmla="*/ 48 h 48"/>
                <a:gd name="T4" fmla="*/ 12 w 241"/>
                <a:gd name="T5" fmla="*/ 48 h 48"/>
                <a:gd name="T6" fmla="*/ 0 w 241"/>
                <a:gd name="T7" fmla="*/ 36 h 48"/>
                <a:gd name="T8" fmla="*/ 0 w 241"/>
                <a:gd name="T9" fmla="*/ 0 h 48"/>
                <a:gd name="T10" fmla="*/ 25 w 241"/>
                <a:gd name="T11" fmla="*/ 0 h 48"/>
                <a:gd name="T12" fmla="*/ 25 w 241"/>
                <a:gd name="T13" fmla="*/ 24 h 48"/>
                <a:gd name="T14" fmla="*/ 241 w 241"/>
                <a:gd name="T15" fmla="*/ 24 h 48"/>
                <a:gd name="T16" fmla="*/ 241 w 24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8">
                  <a:moveTo>
                    <a:pt x="241" y="48"/>
                  </a:moveTo>
                  <a:lnTo>
                    <a:pt x="241" y="48"/>
                  </a:lnTo>
                  <a:lnTo>
                    <a:pt x="12" y="48"/>
                  </a:lnTo>
                  <a:cubicBezTo>
                    <a:pt x="6" y="48"/>
                    <a:pt x="0" y="43"/>
                    <a:pt x="0" y="36"/>
                  </a:cubicBezTo>
                  <a:lnTo>
                    <a:pt x="0" y="0"/>
                  </a:lnTo>
                  <a:lnTo>
                    <a:pt x="25" y="0"/>
                  </a:lnTo>
                  <a:lnTo>
                    <a:pt x="25" y="24"/>
                  </a:lnTo>
                  <a:lnTo>
                    <a:pt x="241" y="24"/>
                  </a:lnTo>
                  <a:lnTo>
                    <a:pt x="241" y="48"/>
                  </a:ln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220" name="Freeform 131"/>
            <p:cNvSpPr>
              <a:spLocks/>
            </p:cNvSpPr>
            <p:nvPr/>
          </p:nvSpPr>
          <p:spPr bwMode="auto">
            <a:xfrm>
              <a:off x="5324475" y="2584451"/>
              <a:ext cx="355600" cy="257175"/>
            </a:xfrm>
            <a:custGeom>
              <a:avLst/>
              <a:gdLst>
                <a:gd name="T0" fmla="*/ 406 w 418"/>
                <a:gd name="T1" fmla="*/ 300 h 300"/>
                <a:gd name="T2" fmla="*/ 406 w 418"/>
                <a:gd name="T3" fmla="*/ 300 h 300"/>
                <a:gd name="T4" fmla="*/ 328 w 418"/>
                <a:gd name="T5" fmla="*/ 300 h 300"/>
                <a:gd name="T6" fmla="*/ 328 w 418"/>
                <a:gd name="T7" fmla="*/ 276 h 300"/>
                <a:gd name="T8" fmla="*/ 394 w 418"/>
                <a:gd name="T9" fmla="*/ 276 h 300"/>
                <a:gd name="T10" fmla="*/ 394 w 418"/>
                <a:gd name="T11" fmla="*/ 73 h 300"/>
                <a:gd name="T12" fmla="*/ 317 w 418"/>
                <a:gd name="T13" fmla="*/ 29 h 300"/>
                <a:gd name="T14" fmla="*/ 266 w 418"/>
                <a:gd name="T15" fmla="*/ 84 h 300"/>
                <a:gd name="T16" fmla="*/ 249 w 418"/>
                <a:gd name="T17" fmla="*/ 86 h 300"/>
                <a:gd name="T18" fmla="*/ 216 w 418"/>
                <a:gd name="T19" fmla="*/ 61 h 300"/>
                <a:gd name="T20" fmla="*/ 173 w 418"/>
                <a:gd name="T21" fmla="*/ 61 h 300"/>
                <a:gd name="T22" fmla="*/ 141 w 418"/>
                <a:gd name="T23" fmla="*/ 86 h 300"/>
                <a:gd name="T24" fmla="*/ 124 w 418"/>
                <a:gd name="T25" fmla="*/ 85 h 300"/>
                <a:gd name="T26" fmla="*/ 73 w 418"/>
                <a:gd name="T27" fmla="*/ 29 h 300"/>
                <a:gd name="T28" fmla="*/ 14 w 418"/>
                <a:gd name="T29" fmla="*/ 68 h 300"/>
                <a:gd name="T30" fmla="*/ 0 w 418"/>
                <a:gd name="T31" fmla="*/ 47 h 300"/>
                <a:gd name="T32" fmla="*/ 69 w 418"/>
                <a:gd name="T33" fmla="*/ 3 h 300"/>
                <a:gd name="T34" fmla="*/ 85 w 418"/>
                <a:gd name="T35" fmla="*/ 5 h 300"/>
                <a:gd name="T36" fmla="*/ 134 w 418"/>
                <a:gd name="T37" fmla="*/ 60 h 300"/>
                <a:gd name="T38" fmla="*/ 161 w 418"/>
                <a:gd name="T39" fmla="*/ 39 h 300"/>
                <a:gd name="T40" fmla="*/ 168 w 418"/>
                <a:gd name="T41" fmla="*/ 36 h 300"/>
                <a:gd name="T42" fmla="*/ 220 w 418"/>
                <a:gd name="T43" fmla="*/ 36 h 300"/>
                <a:gd name="T44" fmla="*/ 227 w 418"/>
                <a:gd name="T45" fmla="*/ 39 h 300"/>
                <a:gd name="T46" fmla="*/ 255 w 418"/>
                <a:gd name="T47" fmla="*/ 59 h 300"/>
                <a:gd name="T48" fmla="*/ 306 w 418"/>
                <a:gd name="T49" fmla="*/ 5 h 300"/>
                <a:gd name="T50" fmla="*/ 321 w 418"/>
                <a:gd name="T51" fmla="*/ 3 h 300"/>
                <a:gd name="T52" fmla="*/ 413 w 418"/>
                <a:gd name="T53" fmla="*/ 57 h 300"/>
                <a:gd name="T54" fmla="*/ 418 w 418"/>
                <a:gd name="T55" fmla="*/ 67 h 300"/>
                <a:gd name="T56" fmla="*/ 418 w 418"/>
                <a:gd name="T57" fmla="*/ 288 h 300"/>
                <a:gd name="T58" fmla="*/ 406 w 418"/>
                <a:gd name="T5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300">
                  <a:moveTo>
                    <a:pt x="406" y="300"/>
                  </a:moveTo>
                  <a:lnTo>
                    <a:pt x="406" y="300"/>
                  </a:lnTo>
                  <a:lnTo>
                    <a:pt x="328" y="300"/>
                  </a:lnTo>
                  <a:lnTo>
                    <a:pt x="328" y="276"/>
                  </a:lnTo>
                  <a:lnTo>
                    <a:pt x="394" y="276"/>
                  </a:lnTo>
                  <a:lnTo>
                    <a:pt x="394" y="73"/>
                  </a:lnTo>
                  <a:cubicBezTo>
                    <a:pt x="375" y="61"/>
                    <a:pt x="335" y="38"/>
                    <a:pt x="317" y="29"/>
                  </a:cubicBezTo>
                  <a:lnTo>
                    <a:pt x="266" y="84"/>
                  </a:lnTo>
                  <a:cubicBezTo>
                    <a:pt x="262" y="89"/>
                    <a:pt x="255" y="89"/>
                    <a:pt x="249" y="86"/>
                  </a:cubicBezTo>
                  <a:lnTo>
                    <a:pt x="216" y="61"/>
                  </a:lnTo>
                  <a:lnTo>
                    <a:pt x="173" y="61"/>
                  </a:lnTo>
                  <a:lnTo>
                    <a:pt x="141" y="86"/>
                  </a:lnTo>
                  <a:cubicBezTo>
                    <a:pt x="136" y="90"/>
                    <a:pt x="128" y="90"/>
                    <a:pt x="124" y="85"/>
                  </a:cubicBezTo>
                  <a:lnTo>
                    <a:pt x="73" y="29"/>
                  </a:lnTo>
                  <a:lnTo>
                    <a:pt x="14" y="68"/>
                  </a:lnTo>
                  <a:lnTo>
                    <a:pt x="0" y="47"/>
                  </a:lnTo>
                  <a:lnTo>
                    <a:pt x="69" y="3"/>
                  </a:lnTo>
                  <a:cubicBezTo>
                    <a:pt x="74" y="0"/>
                    <a:pt x="80" y="1"/>
                    <a:pt x="85" y="5"/>
                  </a:cubicBezTo>
                  <a:lnTo>
                    <a:pt x="134" y="60"/>
                  </a:lnTo>
                  <a:lnTo>
                    <a:pt x="161" y="39"/>
                  </a:lnTo>
                  <a:cubicBezTo>
                    <a:pt x="163" y="37"/>
                    <a:pt x="166" y="36"/>
                    <a:pt x="168" y="36"/>
                  </a:cubicBezTo>
                  <a:lnTo>
                    <a:pt x="220" y="36"/>
                  </a:lnTo>
                  <a:cubicBezTo>
                    <a:pt x="223" y="36"/>
                    <a:pt x="225" y="37"/>
                    <a:pt x="227" y="39"/>
                  </a:cubicBezTo>
                  <a:lnTo>
                    <a:pt x="255" y="59"/>
                  </a:lnTo>
                  <a:lnTo>
                    <a:pt x="306" y="5"/>
                  </a:lnTo>
                  <a:cubicBezTo>
                    <a:pt x="309" y="1"/>
                    <a:pt x="316" y="0"/>
                    <a:pt x="321" y="3"/>
                  </a:cubicBezTo>
                  <a:cubicBezTo>
                    <a:pt x="323" y="4"/>
                    <a:pt x="393" y="42"/>
                    <a:pt x="413" y="57"/>
                  </a:cubicBezTo>
                  <a:cubicBezTo>
                    <a:pt x="417" y="59"/>
                    <a:pt x="418" y="63"/>
                    <a:pt x="418" y="67"/>
                  </a:cubicBezTo>
                  <a:lnTo>
                    <a:pt x="418" y="288"/>
                  </a:lnTo>
                  <a:cubicBezTo>
                    <a:pt x="418" y="295"/>
                    <a:pt x="413" y="300"/>
                    <a:pt x="406" y="300"/>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221" name="Freeform 132"/>
            <p:cNvSpPr>
              <a:spLocks/>
            </p:cNvSpPr>
            <p:nvPr/>
          </p:nvSpPr>
          <p:spPr bwMode="auto">
            <a:xfrm>
              <a:off x="5500688" y="2808288"/>
              <a:ext cx="42863" cy="44450"/>
            </a:xfrm>
            <a:custGeom>
              <a:avLst/>
              <a:gdLst>
                <a:gd name="T0" fmla="*/ 25 w 51"/>
                <a:gd name="T1" fmla="*/ 52 h 52"/>
                <a:gd name="T2" fmla="*/ 25 w 51"/>
                <a:gd name="T3" fmla="*/ 52 h 52"/>
                <a:gd name="T4" fmla="*/ 0 w 51"/>
                <a:gd name="T5" fmla="*/ 26 h 52"/>
                <a:gd name="T6" fmla="*/ 25 w 51"/>
                <a:gd name="T7" fmla="*/ 0 h 52"/>
                <a:gd name="T8" fmla="*/ 51 w 51"/>
                <a:gd name="T9" fmla="*/ 26 h 52"/>
                <a:gd name="T10" fmla="*/ 25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5" y="52"/>
                  </a:moveTo>
                  <a:lnTo>
                    <a:pt x="25" y="52"/>
                  </a:lnTo>
                  <a:cubicBezTo>
                    <a:pt x="11" y="52"/>
                    <a:pt x="0" y="40"/>
                    <a:pt x="0" y="26"/>
                  </a:cubicBezTo>
                  <a:cubicBezTo>
                    <a:pt x="0" y="12"/>
                    <a:pt x="11" y="0"/>
                    <a:pt x="25" y="0"/>
                  </a:cubicBezTo>
                  <a:cubicBezTo>
                    <a:pt x="39" y="0"/>
                    <a:pt x="51" y="12"/>
                    <a:pt x="51" y="26"/>
                  </a:cubicBezTo>
                  <a:cubicBezTo>
                    <a:pt x="51" y="40"/>
                    <a:pt x="39" y="52"/>
                    <a:pt x="25" y="52"/>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222" name="Freeform 133"/>
            <p:cNvSpPr>
              <a:spLocks/>
            </p:cNvSpPr>
            <p:nvPr/>
          </p:nvSpPr>
          <p:spPr bwMode="auto">
            <a:xfrm>
              <a:off x="5567363" y="2808288"/>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223" name="Freeform 134"/>
            <p:cNvSpPr>
              <a:spLocks/>
            </p:cNvSpPr>
            <p:nvPr/>
          </p:nvSpPr>
          <p:spPr bwMode="auto">
            <a:xfrm>
              <a:off x="5459413" y="2625726"/>
              <a:ext cx="63500" cy="152400"/>
            </a:xfrm>
            <a:custGeom>
              <a:avLst/>
              <a:gdLst>
                <a:gd name="T0" fmla="*/ 6 w 75"/>
                <a:gd name="T1" fmla="*/ 0 h 177"/>
                <a:gd name="T2" fmla="*/ 6 w 75"/>
                <a:gd name="T3" fmla="*/ 0 h 177"/>
                <a:gd name="T4" fmla="*/ 16 w 75"/>
                <a:gd name="T5" fmla="*/ 36 h 177"/>
                <a:gd name="T6" fmla="*/ 0 w 75"/>
                <a:gd name="T7" fmla="*/ 137 h 177"/>
                <a:gd name="T8" fmla="*/ 39 w 75"/>
                <a:gd name="T9" fmla="*/ 177 h 177"/>
                <a:gd name="T10" fmla="*/ 75 w 75"/>
                <a:gd name="T11" fmla="*/ 137 h 177"/>
                <a:gd name="T12" fmla="*/ 56 w 75"/>
                <a:gd name="T13" fmla="*/ 37 h 177"/>
                <a:gd name="T14" fmla="*/ 64 w 75"/>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7">
                  <a:moveTo>
                    <a:pt x="6" y="0"/>
                  </a:moveTo>
                  <a:lnTo>
                    <a:pt x="6" y="0"/>
                  </a:lnTo>
                  <a:lnTo>
                    <a:pt x="16" y="36"/>
                  </a:lnTo>
                  <a:lnTo>
                    <a:pt x="0" y="137"/>
                  </a:lnTo>
                  <a:lnTo>
                    <a:pt x="39" y="177"/>
                  </a:lnTo>
                  <a:lnTo>
                    <a:pt x="75" y="137"/>
                  </a:lnTo>
                  <a:lnTo>
                    <a:pt x="56" y="37"/>
                  </a:lnTo>
                  <a:lnTo>
                    <a:pt x="64" y="0"/>
                  </a:lnTo>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grpSp>
      <p:grpSp>
        <p:nvGrpSpPr>
          <p:cNvPr id="224" name="组合 320"/>
          <p:cNvGrpSpPr>
            <a:grpSpLocks noChangeAspect="1"/>
          </p:cNvGrpSpPr>
          <p:nvPr/>
        </p:nvGrpSpPr>
        <p:grpSpPr bwMode="auto">
          <a:xfrm>
            <a:off x="9713509" y="1857372"/>
            <a:ext cx="789613" cy="1080000"/>
            <a:chOff x="649288" y="2289176"/>
            <a:chExt cx="561975" cy="769938"/>
          </a:xfrm>
          <a:solidFill>
            <a:schemeClr val="bg1">
              <a:lumMod val="50000"/>
            </a:schemeClr>
          </a:solidFill>
        </p:grpSpPr>
        <p:sp>
          <p:nvSpPr>
            <p:cNvPr id="225"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226"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227"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228"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229"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230"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grpSp>
    </p:spTree>
    <p:extLst>
      <p:ext uri="{BB962C8B-B14F-4D97-AF65-F5344CB8AC3E}">
        <p14:creationId xmlns:p14="http://schemas.microsoft.com/office/powerpoint/2010/main" val="299252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Key Technologies of </a:t>
            </a:r>
            <a:r>
              <a:rPr lang="en-US" u="none" dirty="0" err="1">
                <a:latin typeface="Huawei Sans" panose="020C0503030203020204" pitchFamily="34" charset="0"/>
              </a:rPr>
              <a:t>HyperSnap</a:t>
            </a:r>
            <a:r>
              <a:rPr lang="en-US" u="none" dirty="0">
                <a:latin typeface="Huawei Sans" panose="020C0503030203020204" pitchFamily="34" charset="0"/>
              </a:rPr>
              <a:t>: Rollback Before Write</a:t>
            </a:r>
          </a:p>
        </p:txBody>
      </p:sp>
      <p:grpSp>
        <p:nvGrpSpPr>
          <p:cNvPr id="42" name="组合 41"/>
          <p:cNvGrpSpPr/>
          <p:nvPr/>
        </p:nvGrpSpPr>
        <p:grpSpPr>
          <a:xfrm>
            <a:off x="971715" y="1801293"/>
            <a:ext cx="7877379" cy="3834340"/>
            <a:chOff x="971715" y="1974914"/>
            <a:chExt cx="7877379" cy="3834340"/>
          </a:xfrm>
        </p:grpSpPr>
        <p:sp>
          <p:nvSpPr>
            <p:cNvPr id="50" name="矩形标注 49"/>
            <p:cNvSpPr/>
            <p:nvPr/>
          </p:nvSpPr>
          <p:spPr bwMode="auto">
            <a:xfrm>
              <a:off x="5448804" y="3500647"/>
              <a:ext cx="2979814" cy="2308607"/>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Text Box 49"/>
            <p:cNvSpPr txBox="1">
              <a:spLocks noChangeArrowheads="1"/>
            </p:cNvSpPr>
            <p:nvPr/>
          </p:nvSpPr>
          <p:spPr bwMode="auto">
            <a:xfrm>
              <a:off x="5512074" y="3541352"/>
              <a:ext cx="2774087" cy="2171314"/>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pPr>
              <a:r>
                <a:rPr lang="en-US" sz="1400" u="none" dirty="0">
                  <a:solidFill>
                    <a:srgbClr val="000000"/>
                  </a:solidFill>
                  <a:latin typeface="Huawei Sans" panose="020C0503030203020204" pitchFamily="34" charset="0"/>
                </a:rPr>
                <a:t>During the rollback, when a host</a:t>
              </a:r>
              <a:r>
                <a:rPr lang="en-US" sz="1400" u="none" dirty="0">
                  <a:latin typeface="Huawei Sans" panose="020C0503030203020204" pitchFamily="34" charset="0"/>
                </a:rPr>
                <a:t> </a:t>
              </a:r>
              <a:r>
                <a:rPr lang="en-US" sz="1400" b="1" u="none" dirty="0">
                  <a:solidFill>
                    <a:srgbClr val="C00000"/>
                  </a:solidFill>
                  <a:latin typeface="Huawei Sans" panose="020C0503030203020204" pitchFamily="34" charset="0"/>
                </a:rPr>
                <a:t>writes data </a:t>
              </a:r>
              <a:r>
                <a:rPr lang="en-US" sz="1400" u="none" dirty="0">
                  <a:solidFill>
                    <a:srgbClr val="000000"/>
                  </a:solidFill>
                  <a:latin typeface="Huawei Sans" panose="020C0503030203020204" pitchFamily="34" charset="0"/>
                </a:rPr>
                <a:t>to a source LUN</a:t>
              </a:r>
              <a:r>
                <a:rPr lang="en-US" sz="1400" u="none" dirty="0">
                  <a:latin typeface="Huawei Sans" panose="020C0503030203020204" pitchFamily="34" charset="0"/>
                </a:rPr>
                <a:t>, </a:t>
              </a:r>
              <a:r>
                <a:rPr lang="en-US" sz="1400" u="none" dirty="0">
                  <a:solidFill>
                    <a:srgbClr val="000000"/>
                  </a:solidFill>
                  <a:latin typeface="Huawei Sans" panose="020C0503030203020204" pitchFamily="34" charset="0"/>
                </a:rPr>
                <a:t>the snapshot copies the data blocks to the source LUN, and then the host continues to write data.</a:t>
              </a:r>
            </a:p>
            <a:p>
              <a:pPr defTabSz="801688" fontAlgn="ctr">
                <a:spcBef>
                  <a:spcPct val="0"/>
                </a:spcBef>
                <a:spcAft>
                  <a:spcPct val="0"/>
                </a:spcAft>
              </a:pPr>
              <a:r>
                <a:rPr lang="en-US" sz="1400" b="1" u="none" dirty="0">
                  <a:solidFill>
                    <a:srgbClr val="C00000"/>
                  </a:solidFill>
                  <a:latin typeface="Huawei Sans" panose="020C0503030203020204" pitchFamily="34" charset="0"/>
                </a:rPr>
                <a:t>When no host reads or writes data</a:t>
              </a:r>
              <a:r>
                <a:rPr lang="en-US" sz="1400" u="none" dirty="0">
                  <a:latin typeface="Huawei Sans" panose="020C0503030203020204" pitchFamily="34" charset="0"/>
                </a:rPr>
                <a:t>, </a:t>
              </a:r>
              <a:r>
                <a:rPr lang="en-US" sz="1400" u="none" dirty="0">
                  <a:solidFill>
                    <a:srgbClr val="000000"/>
                  </a:solidFill>
                  <a:latin typeface="Huawei Sans" panose="020C0503030203020204" pitchFamily="34" charset="0"/>
                </a:rPr>
                <a:t>the snapshot data is rolled back to the source volume in sequence.</a:t>
              </a:r>
            </a:p>
            <a:p>
              <a:pPr defTabSz="801688" fontAlgn="ctr">
                <a:spcBef>
                  <a:spcPct val="0"/>
                </a:spcBef>
                <a:spcAft>
                  <a:spcPct val="0"/>
                </a:spcAft>
              </a:pP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4" name="组合 53"/>
            <p:cNvGrpSpPr/>
            <p:nvPr/>
          </p:nvGrpSpPr>
          <p:grpSpPr>
            <a:xfrm>
              <a:off x="5448804" y="1974914"/>
              <a:ext cx="3141832" cy="499380"/>
              <a:chOff x="4855050" y="1879430"/>
              <a:chExt cx="2979814" cy="506979"/>
            </a:xfrm>
          </p:grpSpPr>
          <p:sp>
            <p:nvSpPr>
              <p:cNvPr id="55" name="矩形标注 54"/>
              <p:cNvSpPr/>
              <p:nvPr/>
            </p:nvSpPr>
            <p:spPr bwMode="auto">
              <a:xfrm>
                <a:off x="4855050" y="1879430"/>
                <a:ext cx="2979814" cy="506979"/>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 Box 48"/>
              <p:cNvSpPr txBox="1">
                <a:spLocks noChangeArrowheads="1"/>
              </p:cNvSpPr>
              <p:nvPr/>
            </p:nvSpPr>
            <p:spPr bwMode="auto">
              <a:xfrm>
                <a:off x="4915057" y="1971925"/>
                <a:ext cx="2757789" cy="268666"/>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buSzPct val="60000"/>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7" name="矩形 56"/>
            <p:cNvSpPr/>
            <p:nvPr/>
          </p:nvSpPr>
          <p:spPr>
            <a:xfrm>
              <a:off x="5448804" y="2067266"/>
              <a:ext cx="3400290" cy="338554"/>
            </a:xfrm>
            <a:prstGeom prst="rect">
              <a:avLst/>
            </a:prstGeom>
          </p:spPr>
          <p:txBody>
            <a:bodyPr wrap="square">
              <a:noAutofit/>
            </a:bodyPr>
            <a:lstStyle/>
            <a:p>
              <a:pPr defTabSz="801688" fontAlgn="ctr">
                <a:spcBef>
                  <a:spcPct val="0"/>
                </a:spcBef>
                <a:spcAft>
                  <a:spcPct val="0"/>
                </a:spcAft>
                <a:buSzPct val="60000"/>
              </a:pPr>
              <a:r>
                <a:rPr lang="en-US" sz="1400" u="none" dirty="0">
                  <a:solidFill>
                    <a:srgbClr val="000000"/>
                  </a:solidFill>
                  <a:latin typeface="Huawei Sans" panose="020C0503030203020204" pitchFamily="34" charset="0"/>
                </a:rPr>
                <a:t>How can I</a:t>
              </a:r>
              <a:r>
                <a:rPr lang="en-US" sz="1400" u="none" dirty="0">
                  <a:latin typeface="Huawei Sans" panose="020C0503030203020204" pitchFamily="34" charset="0"/>
                </a:rPr>
                <a:t> </a:t>
              </a:r>
              <a:r>
                <a:rPr lang="en-US" sz="1400" b="1" u="none" dirty="0">
                  <a:solidFill>
                    <a:srgbClr val="C00000"/>
                  </a:solidFill>
                  <a:latin typeface="Huawei Sans" panose="020C0503030203020204" pitchFamily="34" charset="0"/>
                </a:rPr>
                <a:t>instantly</a:t>
              </a:r>
              <a:r>
                <a:rPr lang="en-US" sz="1400" u="none" dirty="0">
                  <a:latin typeface="Huawei Sans" panose="020C0503030203020204" pitchFamily="34" charset="0"/>
                </a:rPr>
                <a:t> </a:t>
              </a:r>
              <a:r>
                <a:rPr lang="en-US" sz="1400" u="none" dirty="0">
                  <a:solidFill>
                    <a:srgbClr val="000000"/>
                  </a:solidFill>
                  <a:latin typeface="Huawei Sans" panose="020C0503030203020204" pitchFamily="34" charset="0"/>
                </a:rPr>
                <a:t>recover data?</a:t>
              </a:r>
            </a:p>
          </p:txBody>
        </p:sp>
        <p:grpSp>
          <p:nvGrpSpPr>
            <p:cNvPr id="4" name="组合 3"/>
            <p:cNvGrpSpPr/>
            <p:nvPr/>
          </p:nvGrpSpPr>
          <p:grpSpPr>
            <a:xfrm>
              <a:off x="971715" y="2775180"/>
              <a:ext cx="3834035" cy="1412262"/>
              <a:chOff x="971715" y="2775180"/>
              <a:chExt cx="3834035" cy="1412262"/>
            </a:xfrm>
          </p:grpSpPr>
          <p:grpSp>
            <p:nvGrpSpPr>
              <p:cNvPr id="59" name="Group 3"/>
              <p:cNvGrpSpPr>
                <a:grpSpLocks/>
              </p:cNvGrpSpPr>
              <p:nvPr/>
            </p:nvGrpSpPr>
            <p:grpSpPr bwMode="auto">
              <a:xfrm>
                <a:off x="1431728" y="3167220"/>
                <a:ext cx="715568" cy="1020222"/>
                <a:chOff x="2976" y="3264"/>
                <a:chExt cx="720" cy="577"/>
              </a:xfrm>
              <a:solidFill>
                <a:srgbClr val="94DAE2"/>
              </a:solidFill>
            </p:grpSpPr>
            <p:grpSp>
              <p:nvGrpSpPr>
                <p:cNvPr id="84" name="Group 4"/>
                <p:cNvGrpSpPr>
                  <a:grpSpLocks/>
                </p:cNvGrpSpPr>
                <p:nvPr/>
              </p:nvGrpSpPr>
              <p:grpSpPr bwMode="auto">
                <a:xfrm>
                  <a:off x="2976" y="3616"/>
                  <a:ext cx="720" cy="225"/>
                  <a:chOff x="2304" y="2166"/>
                  <a:chExt cx="288" cy="90"/>
                </a:xfrm>
                <a:grpFill/>
              </p:grpSpPr>
              <p:sp>
                <p:nvSpPr>
                  <p:cNvPr id="100"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5" name="Group 7"/>
                <p:cNvGrpSpPr>
                  <a:grpSpLocks/>
                </p:cNvGrpSpPr>
                <p:nvPr/>
              </p:nvGrpSpPr>
              <p:grpSpPr bwMode="auto">
                <a:xfrm>
                  <a:off x="2976" y="3552"/>
                  <a:ext cx="720" cy="225"/>
                  <a:chOff x="2304" y="2166"/>
                  <a:chExt cx="288" cy="90"/>
                </a:xfrm>
                <a:grpFill/>
              </p:grpSpPr>
              <p:sp>
                <p:nvSpPr>
                  <p:cNvPr id="98"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6" name="Group 10"/>
                <p:cNvGrpSpPr>
                  <a:grpSpLocks/>
                </p:cNvGrpSpPr>
                <p:nvPr/>
              </p:nvGrpSpPr>
              <p:grpSpPr bwMode="auto">
                <a:xfrm>
                  <a:off x="2976" y="3489"/>
                  <a:ext cx="720" cy="225"/>
                  <a:chOff x="2304" y="2166"/>
                  <a:chExt cx="288" cy="90"/>
                </a:xfrm>
                <a:grpFill/>
              </p:grpSpPr>
              <p:sp>
                <p:nvSpPr>
                  <p:cNvPr id="96"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7" name="Group 13"/>
                <p:cNvGrpSpPr>
                  <a:grpSpLocks/>
                </p:cNvGrpSpPr>
                <p:nvPr/>
              </p:nvGrpSpPr>
              <p:grpSpPr bwMode="auto">
                <a:xfrm>
                  <a:off x="2976" y="3419"/>
                  <a:ext cx="720" cy="225"/>
                  <a:chOff x="2304" y="2166"/>
                  <a:chExt cx="288" cy="90"/>
                </a:xfrm>
                <a:grpFill/>
              </p:grpSpPr>
              <p:sp>
                <p:nvSpPr>
                  <p:cNvPr id="94"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8" name="Group 16"/>
                <p:cNvGrpSpPr>
                  <a:grpSpLocks/>
                </p:cNvGrpSpPr>
                <p:nvPr/>
              </p:nvGrpSpPr>
              <p:grpSpPr bwMode="auto">
                <a:xfrm>
                  <a:off x="2976" y="3349"/>
                  <a:ext cx="720" cy="225"/>
                  <a:chOff x="2304" y="2166"/>
                  <a:chExt cx="288" cy="90"/>
                </a:xfrm>
                <a:grpFill/>
              </p:grpSpPr>
              <p:sp>
                <p:nvSpPr>
                  <p:cNvPr id="92"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9" name="Group 19"/>
                <p:cNvGrpSpPr>
                  <a:grpSpLocks/>
                </p:cNvGrpSpPr>
                <p:nvPr/>
              </p:nvGrpSpPr>
              <p:grpSpPr bwMode="auto">
                <a:xfrm>
                  <a:off x="2976" y="3264"/>
                  <a:ext cx="720" cy="225"/>
                  <a:chOff x="2304" y="2112"/>
                  <a:chExt cx="288" cy="90"/>
                </a:xfrm>
                <a:grpFill/>
              </p:grpSpPr>
              <p:sp>
                <p:nvSpPr>
                  <p:cNvPr id="90"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60" name="Group 22"/>
              <p:cNvGrpSpPr>
                <a:grpSpLocks/>
              </p:cNvGrpSpPr>
              <p:nvPr/>
            </p:nvGrpSpPr>
            <p:grpSpPr bwMode="auto">
              <a:xfrm>
                <a:off x="3830331" y="3167220"/>
                <a:ext cx="715568" cy="1020221"/>
                <a:chOff x="2784" y="96"/>
                <a:chExt cx="336" cy="311"/>
              </a:xfrm>
              <a:solidFill>
                <a:srgbClr val="FEEEC1"/>
              </a:solidFill>
            </p:grpSpPr>
            <p:grpSp>
              <p:nvGrpSpPr>
                <p:cNvPr id="67" name="Group 23"/>
                <p:cNvGrpSpPr>
                  <a:grpSpLocks/>
                </p:cNvGrpSpPr>
                <p:nvPr/>
              </p:nvGrpSpPr>
              <p:grpSpPr bwMode="auto">
                <a:xfrm>
                  <a:off x="2784" y="276"/>
                  <a:ext cx="336" cy="131"/>
                  <a:chOff x="2784" y="240"/>
                  <a:chExt cx="336" cy="131"/>
                </a:xfrm>
                <a:grpFill/>
              </p:grpSpPr>
              <p:sp>
                <p:nvSpPr>
                  <p:cNvPr id="82"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8" name="Group 26"/>
                <p:cNvGrpSpPr>
                  <a:grpSpLocks/>
                </p:cNvGrpSpPr>
                <p:nvPr/>
              </p:nvGrpSpPr>
              <p:grpSpPr bwMode="auto">
                <a:xfrm>
                  <a:off x="2784" y="240"/>
                  <a:ext cx="336" cy="131"/>
                  <a:chOff x="2784" y="240"/>
                  <a:chExt cx="336" cy="131"/>
                </a:xfrm>
                <a:grpFill/>
              </p:grpSpPr>
              <p:sp>
                <p:nvSpPr>
                  <p:cNvPr id="80"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Group 29"/>
                <p:cNvGrpSpPr>
                  <a:grpSpLocks/>
                </p:cNvGrpSpPr>
                <p:nvPr/>
              </p:nvGrpSpPr>
              <p:grpSpPr bwMode="auto">
                <a:xfrm>
                  <a:off x="2784" y="208"/>
                  <a:ext cx="336" cy="131"/>
                  <a:chOff x="2784" y="240"/>
                  <a:chExt cx="336" cy="131"/>
                </a:xfrm>
                <a:grpFill/>
              </p:grpSpPr>
              <p:sp>
                <p:nvSpPr>
                  <p:cNvPr id="78"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0" name="Group 32"/>
                <p:cNvGrpSpPr>
                  <a:grpSpLocks/>
                </p:cNvGrpSpPr>
                <p:nvPr/>
              </p:nvGrpSpPr>
              <p:grpSpPr bwMode="auto">
                <a:xfrm>
                  <a:off x="2784" y="172"/>
                  <a:ext cx="336" cy="131"/>
                  <a:chOff x="2784" y="240"/>
                  <a:chExt cx="336" cy="131"/>
                </a:xfrm>
                <a:grpFill/>
              </p:grpSpPr>
              <p:sp>
                <p:nvSpPr>
                  <p:cNvPr id="76"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1" name="Group 35"/>
                <p:cNvGrpSpPr>
                  <a:grpSpLocks/>
                </p:cNvGrpSpPr>
                <p:nvPr/>
              </p:nvGrpSpPr>
              <p:grpSpPr bwMode="auto">
                <a:xfrm>
                  <a:off x="2784" y="136"/>
                  <a:ext cx="336" cy="131"/>
                  <a:chOff x="2784" y="240"/>
                  <a:chExt cx="336" cy="131"/>
                </a:xfrm>
                <a:grpFill/>
              </p:grpSpPr>
              <p:sp>
                <p:nvSpPr>
                  <p:cNvPr id="74"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2"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61" name="Text Box 50"/>
              <p:cNvSpPr txBox="1">
                <a:spLocks noChangeArrowheads="1"/>
              </p:cNvSpPr>
              <p:nvPr/>
            </p:nvSpPr>
            <p:spPr bwMode="auto">
              <a:xfrm>
                <a:off x="3923149" y="3626921"/>
                <a:ext cx="568713" cy="326196"/>
              </a:xfrm>
              <a:prstGeom prst="rect">
                <a:avLst/>
              </a:prstGeom>
              <a:noFill/>
              <a:ln w="9525" algn="ctr">
                <a:noFill/>
                <a:miter lim="800000"/>
                <a:headEnd/>
                <a:tailEnd/>
              </a:ln>
            </p:spPr>
            <p:txBody>
              <a:bodyPr wrap="none" lIns="79200" tIns="39600" rIns="79200" bIns="39600">
                <a:spAutoFit/>
              </a:bodyPr>
              <a:lstStyle/>
              <a:p>
                <a:pPr defTabSz="801688" fontAlgn="ctr">
                  <a:spcBef>
                    <a:spcPct val="0"/>
                  </a:spcBef>
                  <a:spcAft>
                    <a:spcPct val="0"/>
                  </a:spcAft>
                </a:pPr>
                <a:r>
                  <a:rPr lang="en-US" sz="1600" b="1" u="none" dirty="0">
                    <a:solidFill>
                      <a:srgbClr val="000000"/>
                    </a:solidFill>
                    <a:latin typeface="Huawei Sans" panose="020C0503030203020204" pitchFamily="34" charset="0"/>
                  </a:rPr>
                  <a:t>8:00</a:t>
                </a:r>
              </a:p>
            </p:txBody>
          </p:sp>
          <p:sp>
            <p:nvSpPr>
              <p:cNvPr id="62" name="Line 90"/>
              <p:cNvSpPr>
                <a:spLocks noChangeShapeType="1"/>
              </p:cNvSpPr>
              <p:nvPr/>
            </p:nvSpPr>
            <p:spPr bwMode="auto">
              <a:xfrm flipH="1">
                <a:off x="2248272" y="3780155"/>
                <a:ext cx="1428957" cy="0"/>
              </a:xfrm>
              <a:prstGeom prst="line">
                <a:avLst/>
              </a:prstGeom>
              <a:noFill/>
              <a:ln w="9525">
                <a:solidFill>
                  <a:srgbClr val="FF0000"/>
                </a:solidFill>
                <a:prstDash val="dash"/>
                <a:round/>
                <a:headEnd/>
                <a:tailEnd type="triangle" w="med" len="med"/>
              </a:ln>
            </p:spPr>
            <p:txBody>
              <a:bodyPr wrap="square" anchor="ctr">
                <a:spAutoFit/>
              </a:bodyPr>
              <a:lstStyle/>
              <a:p>
                <a:pPr defTabSz="914400" fontAlgn="ctr">
                  <a:spcBef>
                    <a:spcPct val="0"/>
                  </a:spcBef>
                  <a:spcAft>
                    <a:spcPct val="0"/>
                  </a:spcAft>
                </a:pP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63" name="直接箭头连接符 62"/>
              <p:cNvCxnSpPr/>
              <p:nvPr/>
            </p:nvCxnSpPr>
            <p:spPr>
              <a:xfrm>
                <a:off x="2147296" y="3893349"/>
                <a:ext cx="1683036" cy="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113"/>
              <p:cNvSpPr txBox="1"/>
              <p:nvPr/>
            </p:nvSpPr>
            <p:spPr>
              <a:xfrm>
                <a:off x="2341091" y="3186442"/>
                <a:ext cx="1235271" cy="584775"/>
              </a:xfrm>
              <a:prstGeom prst="rect">
                <a:avLst/>
              </a:prstGeom>
              <a:noFill/>
            </p:spPr>
            <p:txBody>
              <a:bodyPr wrap="square" rtlCol="0">
                <a:spAutoFit/>
              </a:bodyPr>
              <a:lstStyle/>
              <a:p>
                <a:pPr algn="ctr" defTabSz="914400" fontAlgn="ctr">
                  <a:spcBef>
                    <a:spcPct val="0"/>
                  </a:spcBef>
                  <a:spcAft>
                    <a:spcPct val="0"/>
                  </a:spcAft>
                </a:pPr>
                <a:r>
                  <a:rPr lang="en-US" sz="1600" u="none" dirty="0">
                    <a:solidFill>
                      <a:srgbClr val="000000"/>
                    </a:solidFill>
                    <a:latin typeface="Huawei Sans" panose="020C0503030203020204" pitchFamily="34" charset="0"/>
                  </a:rPr>
                  <a:t>Snapshot rollback</a:t>
                </a: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TextBox 114"/>
              <p:cNvSpPr txBox="1"/>
              <p:nvPr/>
            </p:nvSpPr>
            <p:spPr>
              <a:xfrm>
                <a:off x="971715" y="2775180"/>
                <a:ext cx="1635594" cy="338554"/>
              </a:xfrm>
              <a:prstGeom prst="rect">
                <a:avLst/>
              </a:prstGeom>
              <a:noFill/>
            </p:spPr>
            <p:txBody>
              <a:bodyPr wrap="square" rtlCol="0">
                <a:spAutoFit/>
              </a:bodyPr>
              <a:lstStyle/>
              <a:p>
                <a:pPr algn="ctr" defTabSz="914400" fontAlgn="ctr">
                  <a:spcBef>
                    <a:spcPct val="0"/>
                  </a:spcBef>
                  <a:spcAft>
                    <a:spcPct val="0"/>
                  </a:spcAft>
                </a:pPr>
                <a:r>
                  <a:rPr lang="en-US" sz="1600" u="none" dirty="0">
                    <a:solidFill>
                      <a:srgbClr val="000000"/>
                    </a:solidFill>
                    <a:latin typeface="Huawei Sans" panose="020C0503030203020204" pitchFamily="34" charset="0"/>
                  </a:rPr>
                  <a:t>Source volume</a:t>
                </a: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TextBox 115"/>
              <p:cNvSpPr txBox="1"/>
              <p:nvPr/>
            </p:nvSpPr>
            <p:spPr>
              <a:xfrm>
                <a:off x="3570479" y="2782279"/>
                <a:ext cx="1235271" cy="338554"/>
              </a:xfrm>
              <a:prstGeom prst="rect">
                <a:avLst/>
              </a:prstGeom>
              <a:noFill/>
            </p:spPr>
            <p:txBody>
              <a:bodyPr wrap="square" rtlCol="0">
                <a:spAutoFit/>
              </a:bodyPr>
              <a:lstStyle/>
              <a:p>
                <a:pPr algn="ctr" defTabSz="914400" fontAlgn="ctr">
                  <a:spcBef>
                    <a:spcPct val="0"/>
                  </a:spcBef>
                  <a:spcAft>
                    <a:spcPct val="0"/>
                  </a:spcAft>
                </a:pPr>
                <a:r>
                  <a:rPr lang="en-US" sz="1600" u="none" dirty="0">
                    <a:solidFill>
                      <a:srgbClr val="000000"/>
                    </a:solidFill>
                    <a:latin typeface="Huawei Sans" panose="020C0503030203020204" pitchFamily="34" charset="0"/>
                  </a:rPr>
                  <a:t>Snapshot</a:t>
                </a: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58" name="组合 57"/>
          <p:cNvGrpSpPr>
            <a:grpSpLocks noChangeAspect="1"/>
          </p:cNvGrpSpPr>
          <p:nvPr/>
        </p:nvGrpSpPr>
        <p:grpSpPr>
          <a:xfrm>
            <a:off x="9332642" y="4255957"/>
            <a:ext cx="1152241" cy="1080000"/>
            <a:chOff x="5173663" y="2378076"/>
            <a:chExt cx="506412" cy="474662"/>
          </a:xfrm>
          <a:solidFill>
            <a:schemeClr val="tx1">
              <a:lumMod val="65000"/>
              <a:lumOff val="35000"/>
            </a:schemeClr>
          </a:solidFill>
        </p:grpSpPr>
        <p:sp>
          <p:nvSpPr>
            <p:cNvPr id="102" name="Freeform 127"/>
            <p:cNvSpPr>
              <a:spLocks noEditPoints="1"/>
            </p:cNvSpPr>
            <p:nvPr/>
          </p:nvSpPr>
          <p:spPr bwMode="auto">
            <a:xfrm>
              <a:off x="5384800" y="2378076"/>
              <a:ext cx="212725" cy="212725"/>
            </a:xfrm>
            <a:custGeom>
              <a:avLst/>
              <a:gdLst>
                <a:gd name="T0" fmla="*/ 125 w 249"/>
                <a:gd name="T1" fmla="*/ 24 h 249"/>
                <a:gd name="T2" fmla="*/ 125 w 249"/>
                <a:gd name="T3" fmla="*/ 24 h 249"/>
                <a:gd name="T4" fmla="*/ 25 w 249"/>
                <a:gd name="T5" fmla="*/ 124 h 249"/>
                <a:gd name="T6" fmla="*/ 125 w 249"/>
                <a:gd name="T7" fmla="*/ 224 h 249"/>
                <a:gd name="T8" fmla="*/ 225 w 249"/>
                <a:gd name="T9" fmla="*/ 124 h 249"/>
                <a:gd name="T10" fmla="*/ 125 w 249"/>
                <a:gd name="T11" fmla="*/ 24 h 249"/>
                <a:gd name="T12" fmla="*/ 125 w 249"/>
                <a:gd name="T13" fmla="*/ 249 h 249"/>
                <a:gd name="T14" fmla="*/ 125 w 249"/>
                <a:gd name="T15" fmla="*/ 249 h 249"/>
                <a:gd name="T16" fmla="*/ 0 w 249"/>
                <a:gd name="T17" fmla="*/ 124 h 249"/>
                <a:gd name="T18" fmla="*/ 125 w 249"/>
                <a:gd name="T19" fmla="*/ 0 h 249"/>
                <a:gd name="T20" fmla="*/ 249 w 249"/>
                <a:gd name="T21" fmla="*/ 124 h 249"/>
                <a:gd name="T22" fmla="*/ 125 w 249"/>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49">
                  <a:moveTo>
                    <a:pt x="125" y="24"/>
                  </a:moveTo>
                  <a:lnTo>
                    <a:pt x="125" y="24"/>
                  </a:lnTo>
                  <a:cubicBezTo>
                    <a:pt x="70" y="24"/>
                    <a:pt x="25" y="69"/>
                    <a:pt x="25" y="124"/>
                  </a:cubicBezTo>
                  <a:cubicBezTo>
                    <a:pt x="25" y="179"/>
                    <a:pt x="70" y="224"/>
                    <a:pt x="125" y="224"/>
                  </a:cubicBezTo>
                  <a:cubicBezTo>
                    <a:pt x="180" y="224"/>
                    <a:pt x="225" y="179"/>
                    <a:pt x="225" y="124"/>
                  </a:cubicBezTo>
                  <a:cubicBezTo>
                    <a:pt x="225" y="69"/>
                    <a:pt x="180" y="24"/>
                    <a:pt x="125" y="24"/>
                  </a:cubicBezTo>
                  <a:close/>
                  <a:moveTo>
                    <a:pt x="125" y="249"/>
                  </a:moveTo>
                  <a:lnTo>
                    <a:pt x="125" y="249"/>
                  </a:lnTo>
                  <a:cubicBezTo>
                    <a:pt x="56" y="249"/>
                    <a:pt x="0" y="193"/>
                    <a:pt x="0" y="124"/>
                  </a:cubicBezTo>
                  <a:cubicBezTo>
                    <a:pt x="0" y="56"/>
                    <a:pt x="56" y="0"/>
                    <a:pt x="125" y="0"/>
                  </a:cubicBezTo>
                  <a:cubicBezTo>
                    <a:pt x="194" y="0"/>
                    <a:pt x="249" y="56"/>
                    <a:pt x="249" y="124"/>
                  </a:cubicBezTo>
                  <a:cubicBezTo>
                    <a:pt x="249" y="193"/>
                    <a:pt x="194" y="249"/>
                    <a:pt x="125" y="249"/>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103" name="Freeform 128"/>
            <p:cNvSpPr>
              <a:spLocks noEditPoints="1"/>
            </p:cNvSpPr>
            <p:nvPr/>
          </p:nvSpPr>
          <p:spPr bwMode="auto">
            <a:xfrm>
              <a:off x="5189538" y="2625726"/>
              <a:ext cx="200025" cy="142875"/>
            </a:xfrm>
            <a:custGeom>
              <a:avLst/>
              <a:gdLst>
                <a:gd name="T0" fmla="*/ 19 w 235"/>
                <a:gd name="T1" fmla="*/ 147 h 167"/>
                <a:gd name="T2" fmla="*/ 19 w 235"/>
                <a:gd name="T3" fmla="*/ 147 h 167"/>
                <a:gd name="T4" fmla="*/ 215 w 235"/>
                <a:gd name="T5" fmla="*/ 147 h 167"/>
                <a:gd name="T6" fmla="*/ 215 w 235"/>
                <a:gd name="T7" fmla="*/ 19 h 167"/>
                <a:gd name="T8" fmla="*/ 19 w 235"/>
                <a:gd name="T9" fmla="*/ 19 h 167"/>
                <a:gd name="T10" fmla="*/ 19 w 235"/>
                <a:gd name="T11" fmla="*/ 147 h 167"/>
                <a:gd name="T12" fmla="*/ 225 w 235"/>
                <a:gd name="T13" fmla="*/ 167 h 167"/>
                <a:gd name="T14" fmla="*/ 225 w 235"/>
                <a:gd name="T15" fmla="*/ 167 h 167"/>
                <a:gd name="T16" fmla="*/ 9 w 235"/>
                <a:gd name="T17" fmla="*/ 167 h 167"/>
                <a:gd name="T18" fmla="*/ 0 w 235"/>
                <a:gd name="T19" fmla="*/ 157 h 167"/>
                <a:gd name="T20" fmla="*/ 0 w 235"/>
                <a:gd name="T21" fmla="*/ 10 h 167"/>
                <a:gd name="T22" fmla="*/ 9 w 235"/>
                <a:gd name="T23" fmla="*/ 0 h 167"/>
                <a:gd name="T24" fmla="*/ 225 w 235"/>
                <a:gd name="T25" fmla="*/ 0 h 167"/>
                <a:gd name="T26" fmla="*/ 235 w 235"/>
                <a:gd name="T27" fmla="*/ 10 h 167"/>
                <a:gd name="T28" fmla="*/ 235 w 235"/>
                <a:gd name="T29" fmla="*/ 157 h 167"/>
                <a:gd name="T30" fmla="*/ 225 w 235"/>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67">
                  <a:moveTo>
                    <a:pt x="19" y="147"/>
                  </a:moveTo>
                  <a:lnTo>
                    <a:pt x="19" y="147"/>
                  </a:lnTo>
                  <a:lnTo>
                    <a:pt x="215" y="147"/>
                  </a:lnTo>
                  <a:lnTo>
                    <a:pt x="215" y="19"/>
                  </a:lnTo>
                  <a:lnTo>
                    <a:pt x="19" y="19"/>
                  </a:lnTo>
                  <a:lnTo>
                    <a:pt x="19" y="147"/>
                  </a:lnTo>
                  <a:close/>
                  <a:moveTo>
                    <a:pt x="225" y="167"/>
                  </a:moveTo>
                  <a:lnTo>
                    <a:pt x="225" y="167"/>
                  </a:lnTo>
                  <a:lnTo>
                    <a:pt x="9" y="167"/>
                  </a:lnTo>
                  <a:cubicBezTo>
                    <a:pt x="4" y="167"/>
                    <a:pt x="0" y="163"/>
                    <a:pt x="0" y="157"/>
                  </a:cubicBezTo>
                  <a:lnTo>
                    <a:pt x="0" y="10"/>
                  </a:lnTo>
                  <a:cubicBezTo>
                    <a:pt x="0" y="4"/>
                    <a:pt x="4" y="0"/>
                    <a:pt x="9" y="0"/>
                  </a:cubicBezTo>
                  <a:lnTo>
                    <a:pt x="225" y="0"/>
                  </a:lnTo>
                  <a:cubicBezTo>
                    <a:pt x="230" y="0"/>
                    <a:pt x="235" y="4"/>
                    <a:pt x="235" y="10"/>
                  </a:cubicBezTo>
                  <a:lnTo>
                    <a:pt x="235" y="157"/>
                  </a:lnTo>
                  <a:cubicBezTo>
                    <a:pt x="235" y="163"/>
                    <a:pt x="230" y="167"/>
                    <a:pt x="225" y="167"/>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104" name="Freeform 129"/>
            <p:cNvSpPr>
              <a:spLocks/>
            </p:cNvSpPr>
            <p:nvPr/>
          </p:nvSpPr>
          <p:spPr bwMode="auto">
            <a:xfrm>
              <a:off x="5173663" y="2778126"/>
              <a:ext cx="231775" cy="28575"/>
            </a:xfrm>
            <a:custGeom>
              <a:avLst/>
              <a:gdLst>
                <a:gd name="T0" fmla="*/ 244 w 272"/>
                <a:gd name="T1" fmla="*/ 0 h 34"/>
                <a:gd name="T2" fmla="*/ 244 w 272"/>
                <a:gd name="T3" fmla="*/ 0 h 34"/>
                <a:gd name="T4" fmla="*/ 19 w 272"/>
                <a:gd name="T5" fmla="*/ 0 h 34"/>
                <a:gd name="T6" fmla="*/ 0 w 272"/>
                <a:gd name="T7" fmla="*/ 18 h 34"/>
                <a:gd name="T8" fmla="*/ 0 w 272"/>
                <a:gd name="T9" fmla="*/ 34 h 34"/>
                <a:gd name="T10" fmla="*/ 272 w 272"/>
                <a:gd name="T11" fmla="*/ 34 h 34"/>
                <a:gd name="T12" fmla="*/ 272 w 272"/>
                <a:gd name="T13" fmla="*/ 18 h 34"/>
                <a:gd name="T14" fmla="*/ 244 w 27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34">
                  <a:moveTo>
                    <a:pt x="244" y="0"/>
                  </a:moveTo>
                  <a:lnTo>
                    <a:pt x="244" y="0"/>
                  </a:lnTo>
                  <a:lnTo>
                    <a:pt x="19" y="0"/>
                  </a:lnTo>
                  <a:lnTo>
                    <a:pt x="0" y="18"/>
                  </a:lnTo>
                  <a:lnTo>
                    <a:pt x="0" y="34"/>
                  </a:lnTo>
                  <a:lnTo>
                    <a:pt x="272" y="34"/>
                  </a:lnTo>
                  <a:lnTo>
                    <a:pt x="272" y="18"/>
                  </a:lnTo>
                  <a:lnTo>
                    <a:pt x="244" y="0"/>
                  </a:ln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105" name="Freeform 130"/>
            <p:cNvSpPr>
              <a:spLocks/>
            </p:cNvSpPr>
            <p:nvPr/>
          </p:nvSpPr>
          <p:spPr bwMode="auto">
            <a:xfrm>
              <a:off x="5305425" y="2800351"/>
              <a:ext cx="206375" cy="41275"/>
            </a:xfrm>
            <a:custGeom>
              <a:avLst/>
              <a:gdLst>
                <a:gd name="T0" fmla="*/ 241 w 241"/>
                <a:gd name="T1" fmla="*/ 48 h 48"/>
                <a:gd name="T2" fmla="*/ 241 w 241"/>
                <a:gd name="T3" fmla="*/ 48 h 48"/>
                <a:gd name="T4" fmla="*/ 12 w 241"/>
                <a:gd name="T5" fmla="*/ 48 h 48"/>
                <a:gd name="T6" fmla="*/ 0 w 241"/>
                <a:gd name="T7" fmla="*/ 36 h 48"/>
                <a:gd name="T8" fmla="*/ 0 w 241"/>
                <a:gd name="T9" fmla="*/ 0 h 48"/>
                <a:gd name="T10" fmla="*/ 25 w 241"/>
                <a:gd name="T11" fmla="*/ 0 h 48"/>
                <a:gd name="T12" fmla="*/ 25 w 241"/>
                <a:gd name="T13" fmla="*/ 24 h 48"/>
                <a:gd name="T14" fmla="*/ 241 w 241"/>
                <a:gd name="T15" fmla="*/ 24 h 48"/>
                <a:gd name="T16" fmla="*/ 241 w 24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8">
                  <a:moveTo>
                    <a:pt x="241" y="48"/>
                  </a:moveTo>
                  <a:lnTo>
                    <a:pt x="241" y="48"/>
                  </a:lnTo>
                  <a:lnTo>
                    <a:pt x="12" y="48"/>
                  </a:lnTo>
                  <a:cubicBezTo>
                    <a:pt x="6" y="48"/>
                    <a:pt x="0" y="43"/>
                    <a:pt x="0" y="36"/>
                  </a:cubicBezTo>
                  <a:lnTo>
                    <a:pt x="0" y="0"/>
                  </a:lnTo>
                  <a:lnTo>
                    <a:pt x="25" y="0"/>
                  </a:lnTo>
                  <a:lnTo>
                    <a:pt x="25" y="24"/>
                  </a:lnTo>
                  <a:lnTo>
                    <a:pt x="241" y="24"/>
                  </a:lnTo>
                  <a:lnTo>
                    <a:pt x="241" y="48"/>
                  </a:ln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106" name="Freeform 131"/>
            <p:cNvSpPr>
              <a:spLocks/>
            </p:cNvSpPr>
            <p:nvPr/>
          </p:nvSpPr>
          <p:spPr bwMode="auto">
            <a:xfrm>
              <a:off x="5324475" y="2584451"/>
              <a:ext cx="355600" cy="257175"/>
            </a:xfrm>
            <a:custGeom>
              <a:avLst/>
              <a:gdLst>
                <a:gd name="T0" fmla="*/ 406 w 418"/>
                <a:gd name="T1" fmla="*/ 300 h 300"/>
                <a:gd name="T2" fmla="*/ 406 w 418"/>
                <a:gd name="T3" fmla="*/ 300 h 300"/>
                <a:gd name="T4" fmla="*/ 328 w 418"/>
                <a:gd name="T5" fmla="*/ 300 h 300"/>
                <a:gd name="T6" fmla="*/ 328 w 418"/>
                <a:gd name="T7" fmla="*/ 276 h 300"/>
                <a:gd name="T8" fmla="*/ 394 w 418"/>
                <a:gd name="T9" fmla="*/ 276 h 300"/>
                <a:gd name="T10" fmla="*/ 394 w 418"/>
                <a:gd name="T11" fmla="*/ 73 h 300"/>
                <a:gd name="T12" fmla="*/ 317 w 418"/>
                <a:gd name="T13" fmla="*/ 29 h 300"/>
                <a:gd name="T14" fmla="*/ 266 w 418"/>
                <a:gd name="T15" fmla="*/ 84 h 300"/>
                <a:gd name="T16" fmla="*/ 249 w 418"/>
                <a:gd name="T17" fmla="*/ 86 h 300"/>
                <a:gd name="T18" fmla="*/ 216 w 418"/>
                <a:gd name="T19" fmla="*/ 61 h 300"/>
                <a:gd name="T20" fmla="*/ 173 w 418"/>
                <a:gd name="T21" fmla="*/ 61 h 300"/>
                <a:gd name="T22" fmla="*/ 141 w 418"/>
                <a:gd name="T23" fmla="*/ 86 h 300"/>
                <a:gd name="T24" fmla="*/ 124 w 418"/>
                <a:gd name="T25" fmla="*/ 85 h 300"/>
                <a:gd name="T26" fmla="*/ 73 w 418"/>
                <a:gd name="T27" fmla="*/ 29 h 300"/>
                <a:gd name="T28" fmla="*/ 14 w 418"/>
                <a:gd name="T29" fmla="*/ 68 h 300"/>
                <a:gd name="T30" fmla="*/ 0 w 418"/>
                <a:gd name="T31" fmla="*/ 47 h 300"/>
                <a:gd name="T32" fmla="*/ 69 w 418"/>
                <a:gd name="T33" fmla="*/ 3 h 300"/>
                <a:gd name="T34" fmla="*/ 85 w 418"/>
                <a:gd name="T35" fmla="*/ 5 h 300"/>
                <a:gd name="T36" fmla="*/ 134 w 418"/>
                <a:gd name="T37" fmla="*/ 60 h 300"/>
                <a:gd name="T38" fmla="*/ 161 w 418"/>
                <a:gd name="T39" fmla="*/ 39 h 300"/>
                <a:gd name="T40" fmla="*/ 168 w 418"/>
                <a:gd name="T41" fmla="*/ 36 h 300"/>
                <a:gd name="T42" fmla="*/ 220 w 418"/>
                <a:gd name="T43" fmla="*/ 36 h 300"/>
                <a:gd name="T44" fmla="*/ 227 w 418"/>
                <a:gd name="T45" fmla="*/ 39 h 300"/>
                <a:gd name="T46" fmla="*/ 255 w 418"/>
                <a:gd name="T47" fmla="*/ 59 h 300"/>
                <a:gd name="T48" fmla="*/ 306 w 418"/>
                <a:gd name="T49" fmla="*/ 5 h 300"/>
                <a:gd name="T50" fmla="*/ 321 w 418"/>
                <a:gd name="T51" fmla="*/ 3 h 300"/>
                <a:gd name="T52" fmla="*/ 413 w 418"/>
                <a:gd name="T53" fmla="*/ 57 h 300"/>
                <a:gd name="T54" fmla="*/ 418 w 418"/>
                <a:gd name="T55" fmla="*/ 67 h 300"/>
                <a:gd name="T56" fmla="*/ 418 w 418"/>
                <a:gd name="T57" fmla="*/ 288 h 300"/>
                <a:gd name="T58" fmla="*/ 406 w 418"/>
                <a:gd name="T5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300">
                  <a:moveTo>
                    <a:pt x="406" y="300"/>
                  </a:moveTo>
                  <a:lnTo>
                    <a:pt x="406" y="300"/>
                  </a:lnTo>
                  <a:lnTo>
                    <a:pt x="328" y="300"/>
                  </a:lnTo>
                  <a:lnTo>
                    <a:pt x="328" y="276"/>
                  </a:lnTo>
                  <a:lnTo>
                    <a:pt x="394" y="276"/>
                  </a:lnTo>
                  <a:lnTo>
                    <a:pt x="394" y="73"/>
                  </a:lnTo>
                  <a:cubicBezTo>
                    <a:pt x="375" y="61"/>
                    <a:pt x="335" y="38"/>
                    <a:pt x="317" y="29"/>
                  </a:cubicBezTo>
                  <a:lnTo>
                    <a:pt x="266" y="84"/>
                  </a:lnTo>
                  <a:cubicBezTo>
                    <a:pt x="262" y="89"/>
                    <a:pt x="255" y="89"/>
                    <a:pt x="249" y="86"/>
                  </a:cubicBezTo>
                  <a:lnTo>
                    <a:pt x="216" y="61"/>
                  </a:lnTo>
                  <a:lnTo>
                    <a:pt x="173" y="61"/>
                  </a:lnTo>
                  <a:lnTo>
                    <a:pt x="141" y="86"/>
                  </a:lnTo>
                  <a:cubicBezTo>
                    <a:pt x="136" y="90"/>
                    <a:pt x="128" y="90"/>
                    <a:pt x="124" y="85"/>
                  </a:cubicBezTo>
                  <a:lnTo>
                    <a:pt x="73" y="29"/>
                  </a:lnTo>
                  <a:lnTo>
                    <a:pt x="14" y="68"/>
                  </a:lnTo>
                  <a:lnTo>
                    <a:pt x="0" y="47"/>
                  </a:lnTo>
                  <a:lnTo>
                    <a:pt x="69" y="3"/>
                  </a:lnTo>
                  <a:cubicBezTo>
                    <a:pt x="74" y="0"/>
                    <a:pt x="80" y="1"/>
                    <a:pt x="85" y="5"/>
                  </a:cubicBezTo>
                  <a:lnTo>
                    <a:pt x="134" y="60"/>
                  </a:lnTo>
                  <a:lnTo>
                    <a:pt x="161" y="39"/>
                  </a:lnTo>
                  <a:cubicBezTo>
                    <a:pt x="163" y="37"/>
                    <a:pt x="166" y="36"/>
                    <a:pt x="168" y="36"/>
                  </a:cubicBezTo>
                  <a:lnTo>
                    <a:pt x="220" y="36"/>
                  </a:lnTo>
                  <a:cubicBezTo>
                    <a:pt x="223" y="36"/>
                    <a:pt x="225" y="37"/>
                    <a:pt x="227" y="39"/>
                  </a:cubicBezTo>
                  <a:lnTo>
                    <a:pt x="255" y="59"/>
                  </a:lnTo>
                  <a:lnTo>
                    <a:pt x="306" y="5"/>
                  </a:lnTo>
                  <a:cubicBezTo>
                    <a:pt x="309" y="1"/>
                    <a:pt x="316" y="0"/>
                    <a:pt x="321" y="3"/>
                  </a:cubicBezTo>
                  <a:cubicBezTo>
                    <a:pt x="323" y="4"/>
                    <a:pt x="393" y="42"/>
                    <a:pt x="413" y="57"/>
                  </a:cubicBezTo>
                  <a:cubicBezTo>
                    <a:pt x="417" y="59"/>
                    <a:pt x="418" y="63"/>
                    <a:pt x="418" y="67"/>
                  </a:cubicBezTo>
                  <a:lnTo>
                    <a:pt x="418" y="288"/>
                  </a:lnTo>
                  <a:cubicBezTo>
                    <a:pt x="418" y="295"/>
                    <a:pt x="413" y="300"/>
                    <a:pt x="406" y="300"/>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107" name="Freeform 132"/>
            <p:cNvSpPr>
              <a:spLocks/>
            </p:cNvSpPr>
            <p:nvPr/>
          </p:nvSpPr>
          <p:spPr bwMode="auto">
            <a:xfrm>
              <a:off x="5500688" y="2808288"/>
              <a:ext cx="42863" cy="44450"/>
            </a:xfrm>
            <a:custGeom>
              <a:avLst/>
              <a:gdLst>
                <a:gd name="T0" fmla="*/ 25 w 51"/>
                <a:gd name="T1" fmla="*/ 52 h 52"/>
                <a:gd name="T2" fmla="*/ 25 w 51"/>
                <a:gd name="T3" fmla="*/ 52 h 52"/>
                <a:gd name="T4" fmla="*/ 0 w 51"/>
                <a:gd name="T5" fmla="*/ 26 h 52"/>
                <a:gd name="T6" fmla="*/ 25 w 51"/>
                <a:gd name="T7" fmla="*/ 0 h 52"/>
                <a:gd name="T8" fmla="*/ 51 w 51"/>
                <a:gd name="T9" fmla="*/ 26 h 52"/>
                <a:gd name="T10" fmla="*/ 25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5" y="52"/>
                  </a:moveTo>
                  <a:lnTo>
                    <a:pt x="25" y="52"/>
                  </a:lnTo>
                  <a:cubicBezTo>
                    <a:pt x="11" y="52"/>
                    <a:pt x="0" y="40"/>
                    <a:pt x="0" y="26"/>
                  </a:cubicBezTo>
                  <a:cubicBezTo>
                    <a:pt x="0" y="12"/>
                    <a:pt x="11" y="0"/>
                    <a:pt x="25" y="0"/>
                  </a:cubicBezTo>
                  <a:cubicBezTo>
                    <a:pt x="39" y="0"/>
                    <a:pt x="51" y="12"/>
                    <a:pt x="51" y="26"/>
                  </a:cubicBezTo>
                  <a:cubicBezTo>
                    <a:pt x="51" y="40"/>
                    <a:pt x="39" y="52"/>
                    <a:pt x="25" y="52"/>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108" name="Freeform 133"/>
            <p:cNvSpPr>
              <a:spLocks/>
            </p:cNvSpPr>
            <p:nvPr/>
          </p:nvSpPr>
          <p:spPr bwMode="auto">
            <a:xfrm>
              <a:off x="5567363" y="2808288"/>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sp>
          <p:nvSpPr>
            <p:cNvPr id="109" name="Freeform 134"/>
            <p:cNvSpPr>
              <a:spLocks/>
            </p:cNvSpPr>
            <p:nvPr/>
          </p:nvSpPr>
          <p:spPr bwMode="auto">
            <a:xfrm>
              <a:off x="5459413" y="2625726"/>
              <a:ext cx="63500" cy="152400"/>
            </a:xfrm>
            <a:custGeom>
              <a:avLst/>
              <a:gdLst>
                <a:gd name="T0" fmla="*/ 6 w 75"/>
                <a:gd name="T1" fmla="*/ 0 h 177"/>
                <a:gd name="T2" fmla="*/ 6 w 75"/>
                <a:gd name="T3" fmla="*/ 0 h 177"/>
                <a:gd name="T4" fmla="*/ 16 w 75"/>
                <a:gd name="T5" fmla="*/ 36 h 177"/>
                <a:gd name="T6" fmla="*/ 0 w 75"/>
                <a:gd name="T7" fmla="*/ 137 h 177"/>
                <a:gd name="T8" fmla="*/ 39 w 75"/>
                <a:gd name="T9" fmla="*/ 177 h 177"/>
                <a:gd name="T10" fmla="*/ 75 w 75"/>
                <a:gd name="T11" fmla="*/ 137 h 177"/>
                <a:gd name="T12" fmla="*/ 56 w 75"/>
                <a:gd name="T13" fmla="*/ 37 h 177"/>
                <a:gd name="T14" fmla="*/ 64 w 75"/>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7">
                  <a:moveTo>
                    <a:pt x="6" y="0"/>
                  </a:moveTo>
                  <a:lnTo>
                    <a:pt x="6" y="0"/>
                  </a:lnTo>
                  <a:lnTo>
                    <a:pt x="16" y="36"/>
                  </a:lnTo>
                  <a:lnTo>
                    <a:pt x="0" y="137"/>
                  </a:lnTo>
                  <a:lnTo>
                    <a:pt x="39" y="177"/>
                  </a:lnTo>
                  <a:lnTo>
                    <a:pt x="75" y="137"/>
                  </a:lnTo>
                  <a:lnTo>
                    <a:pt x="56" y="37"/>
                  </a:lnTo>
                  <a:lnTo>
                    <a:pt x="64" y="0"/>
                  </a:lnTo>
                </a:path>
              </a:pathLst>
            </a:custGeom>
            <a:grpFill/>
            <a:ln w="0">
              <a:noFill/>
              <a:prstDash val="solid"/>
              <a:round/>
              <a:headEnd/>
              <a:tailEnd/>
            </a:ln>
          </p:spPr>
          <p:txBody>
            <a:bodyPr/>
            <a:lstStyle/>
            <a:p>
              <a:pPr defTabSz="543689" fontAlgn="ctr">
                <a:defRPr/>
              </a:pPr>
              <a:endParaRPr lang="en-US" altLang="zh-CN" sz="3201" dirty="0">
                <a:latin typeface="Huawei Sans" panose="020C0503030203020204" pitchFamily="34" charset="0"/>
              </a:endParaRPr>
            </a:p>
          </p:txBody>
        </p:sp>
      </p:grpSp>
      <p:grpSp>
        <p:nvGrpSpPr>
          <p:cNvPr id="110" name="组合 320"/>
          <p:cNvGrpSpPr>
            <a:grpSpLocks noChangeAspect="1"/>
          </p:cNvGrpSpPr>
          <p:nvPr/>
        </p:nvGrpSpPr>
        <p:grpSpPr bwMode="auto">
          <a:xfrm>
            <a:off x="9713509" y="1683751"/>
            <a:ext cx="789613" cy="1080000"/>
            <a:chOff x="649288" y="2289176"/>
            <a:chExt cx="561975" cy="769938"/>
          </a:xfrm>
          <a:solidFill>
            <a:schemeClr val="bg1">
              <a:lumMod val="50000"/>
            </a:schemeClr>
          </a:solidFill>
        </p:grpSpPr>
        <p:sp>
          <p:nvSpPr>
            <p:cNvPr id="111"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112"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113"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114"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115"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sp>
          <p:nvSpPr>
            <p:cNvPr id="116"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n>
                  <a:solidFill>
                    <a:srgbClr val="FFFFFF"/>
                  </a:solidFill>
                </a:ln>
                <a:latin typeface="Huawei Sans" panose="020C0503030203020204" pitchFamily="34" charset="0"/>
              </a:endParaRPr>
            </a:p>
          </p:txBody>
        </p:sp>
      </p:grpSp>
    </p:spTree>
    <p:extLst>
      <p:ext uri="{BB962C8B-B14F-4D97-AF65-F5344CB8AC3E}">
        <p14:creationId xmlns:p14="http://schemas.microsoft.com/office/powerpoint/2010/main" val="345361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Application Scenario</a:t>
            </a:r>
            <a:endParaRPr lang="en-US" altLang="zh-CN" dirty="0">
              <a:latin typeface="Huawei Sans" panose="020C0503030203020204" pitchFamily="34" charset="0"/>
              <a:sym typeface="Huawei Sans" panose="020C0503030203020204" pitchFamily="34" charset="0"/>
            </a:endParaRPr>
          </a:p>
        </p:txBody>
      </p:sp>
      <p:grpSp>
        <p:nvGrpSpPr>
          <p:cNvPr id="24" name="组合 23"/>
          <p:cNvGrpSpPr/>
          <p:nvPr/>
        </p:nvGrpSpPr>
        <p:grpSpPr>
          <a:xfrm>
            <a:off x="851294" y="1421677"/>
            <a:ext cx="3901981" cy="3263493"/>
            <a:chOff x="1085420" y="1798818"/>
            <a:chExt cx="4055905" cy="3255830"/>
          </a:xfrm>
        </p:grpSpPr>
        <p:grpSp>
          <p:nvGrpSpPr>
            <p:cNvPr id="8" name="组合 7"/>
            <p:cNvGrpSpPr/>
            <p:nvPr/>
          </p:nvGrpSpPr>
          <p:grpSpPr>
            <a:xfrm>
              <a:off x="1085420" y="2386991"/>
              <a:ext cx="3925160" cy="2667657"/>
              <a:chOff x="1085420" y="2095171"/>
              <a:chExt cx="3925160" cy="2667657"/>
            </a:xfrm>
          </p:grpSpPr>
          <p:pic>
            <p:nvPicPr>
              <p:cNvPr id="5" name="图片 4"/>
              <p:cNvPicPr>
                <a:picLocks noChangeAspect="1"/>
              </p:cNvPicPr>
              <p:nvPr/>
            </p:nvPicPr>
            <p:blipFill>
              <a:blip r:embed="rId3"/>
              <a:stretch>
                <a:fillRect/>
              </a:stretch>
            </p:blipFill>
            <p:spPr>
              <a:xfrm>
                <a:off x="1085420" y="2095171"/>
                <a:ext cx="3925160" cy="2667657"/>
              </a:xfrm>
              <a:prstGeom prst="rect">
                <a:avLst/>
              </a:prstGeom>
            </p:spPr>
          </p:pic>
          <p:sp>
            <p:nvSpPr>
              <p:cNvPr id="7" name="乘号 6"/>
              <p:cNvSpPr/>
              <p:nvPr/>
            </p:nvSpPr>
            <p:spPr>
              <a:xfrm>
                <a:off x="4394200" y="2286000"/>
                <a:ext cx="482600" cy="533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文本框 8"/>
            <p:cNvSpPr txBox="1"/>
            <p:nvPr/>
          </p:nvSpPr>
          <p:spPr>
            <a:xfrm>
              <a:off x="4099925" y="1798818"/>
              <a:ext cx="1041400" cy="583402"/>
            </a:xfrm>
            <a:prstGeom prst="rect">
              <a:avLst/>
            </a:prstGeom>
            <a:noFill/>
          </p:spPr>
          <p:txBody>
            <a:bodyPr wrap="square" rtlCol="0">
              <a:noAutofit/>
            </a:bodyPr>
            <a:lstStyle/>
            <a:p>
              <a:pPr algn="ctr" fontAlgn="ctr"/>
              <a:r>
                <a:rPr lang="en-US" sz="1600" u="none" dirty="0">
                  <a:latin typeface="Huawei Sans" panose="020C0503030203020204" pitchFamily="34" charset="0"/>
                </a:rPr>
                <a:t>Source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文本框 9"/>
            <p:cNvSpPr txBox="1"/>
            <p:nvPr/>
          </p:nvSpPr>
          <p:spPr>
            <a:xfrm>
              <a:off x="1861795" y="3198827"/>
              <a:ext cx="1846748" cy="583402"/>
            </a:xfrm>
            <a:prstGeom prst="rect">
              <a:avLst/>
            </a:prstGeom>
            <a:noFill/>
          </p:spPr>
          <p:txBody>
            <a:bodyPr wrap="square" rtlCol="0">
              <a:noAutofit/>
            </a:bodyPr>
            <a:lstStyle/>
            <a:p>
              <a:pPr algn="ctr" fontAlgn="ctr"/>
              <a:r>
                <a:rPr lang="en-US" sz="1600" u="none" dirty="0">
                  <a:latin typeface="Huawei Sans" panose="020C0503030203020204" pitchFamily="34" charset="0"/>
                </a:rPr>
                <a:t>Snapshot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3" name="矩形 22"/>
          <p:cNvSpPr/>
          <p:nvPr/>
        </p:nvSpPr>
        <p:spPr>
          <a:xfrm>
            <a:off x="1751394" y="5622344"/>
            <a:ext cx="3356676" cy="738664"/>
          </a:xfrm>
          <a:prstGeom prst="rect">
            <a:avLst/>
          </a:prstGeom>
        </p:spPr>
        <p:txBody>
          <a:bodyPr wrap="square">
            <a:noAutofit/>
          </a:bodyPr>
          <a:lstStyle/>
          <a:p>
            <a:pPr marL="285750" indent="-285750" fontAlgn="ctr">
              <a:buSzPct val="50000"/>
              <a:buFont typeface="Wingdings" panose="05000000000000000000" pitchFamily="2" charset="2"/>
              <a:buChar char="l"/>
            </a:pPr>
            <a:r>
              <a:rPr lang="en-US" sz="1400" b="1" u="none" dirty="0">
                <a:solidFill>
                  <a:srgbClr val="C00000"/>
                </a:solidFill>
                <a:latin typeface="Huawei Sans" panose="020C0503030203020204" pitchFamily="34" charset="0"/>
              </a:rPr>
              <a:t>Continuous data protection</a:t>
            </a:r>
            <a:endParaRPr lang="en-US" altLang="zh-CN" sz="1400" dirty="0">
              <a:solidFill>
                <a:srgbClr val="C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5" name="TextBox 5"/>
          <p:cNvSpPr txBox="1"/>
          <p:nvPr/>
        </p:nvSpPr>
        <p:spPr>
          <a:xfrm>
            <a:off x="7642718" y="5616382"/>
            <a:ext cx="3794212" cy="523220"/>
          </a:xfrm>
          <a:prstGeom prst="rect">
            <a:avLst/>
          </a:prstGeom>
          <a:noFill/>
        </p:spPr>
        <p:txBody>
          <a:bodyPr wrap="square" rtlCol="0">
            <a:noAutofit/>
          </a:bodyPr>
          <a:lstStyle/>
          <a:p>
            <a:pPr marL="285750" indent="-285750" fontAlgn="ctr">
              <a:buSzPct val="50000"/>
              <a:buFont typeface="Wingdings" panose="05000000000000000000" pitchFamily="2" charset="2"/>
              <a:buChar char="l"/>
            </a:pPr>
            <a:r>
              <a:rPr lang="en-US" sz="1400" b="1" u="none" dirty="0">
                <a:solidFill>
                  <a:srgbClr val="C00000"/>
                </a:solidFill>
                <a:latin typeface="Huawei Sans" panose="020C0503030203020204" pitchFamily="34" charset="0"/>
              </a:rPr>
              <a:t>Data backup and restoration</a:t>
            </a:r>
            <a:endParaRPr lang="en-US" altLang="zh-CN" sz="1400" b="1" dirty="0">
              <a:solidFill>
                <a:srgbClr val="C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6" name="图片 5"/>
          <p:cNvPicPr>
            <a:picLocks noChangeAspect="1"/>
          </p:cNvPicPr>
          <p:nvPr/>
        </p:nvPicPr>
        <p:blipFill>
          <a:blip r:embed="rId4"/>
          <a:stretch>
            <a:fillRect/>
          </a:stretch>
        </p:blipFill>
        <p:spPr>
          <a:xfrm>
            <a:off x="4991754" y="1579884"/>
            <a:ext cx="5906087" cy="3270464"/>
          </a:xfrm>
          <a:prstGeom prst="rect">
            <a:avLst/>
          </a:prstGeom>
        </p:spPr>
      </p:pic>
      <p:sp>
        <p:nvSpPr>
          <p:cNvPr id="13" name="文本框 12"/>
          <p:cNvSpPr txBox="1"/>
          <p:nvPr/>
        </p:nvSpPr>
        <p:spPr>
          <a:xfrm>
            <a:off x="7480963" y="2883570"/>
            <a:ext cx="927668" cy="461665"/>
          </a:xfrm>
          <a:prstGeom prst="rect">
            <a:avLst/>
          </a:prstGeom>
          <a:noFill/>
        </p:spPr>
        <p:txBody>
          <a:bodyPr wrap="square" rtlCol="0">
            <a:noAutofit/>
          </a:bodyPr>
          <a:lstStyle/>
          <a:p>
            <a:pPr algn="ctr" fontAlgn="ctr"/>
            <a:r>
              <a:rPr lang="en-US" sz="1200" u="none" spc="-50" dirty="0">
                <a:latin typeface="Huawei Sans" panose="020C0503030203020204" pitchFamily="34" charset="0"/>
              </a:rPr>
              <a:t>Duplicate</a:t>
            </a:r>
            <a:endParaRPr lang="en-US" altLang="zh-CN" sz="1200" spc="-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文本框 14"/>
          <p:cNvSpPr txBox="1"/>
          <p:nvPr/>
        </p:nvSpPr>
        <p:spPr>
          <a:xfrm>
            <a:off x="8345059" y="2883570"/>
            <a:ext cx="927668" cy="461665"/>
          </a:xfrm>
          <a:prstGeom prst="rect">
            <a:avLst/>
          </a:prstGeom>
          <a:noFill/>
        </p:spPr>
        <p:txBody>
          <a:bodyPr wrap="square" rtlCol="0">
            <a:noAutofit/>
          </a:bodyPr>
          <a:lstStyle/>
          <a:p>
            <a:pPr algn="ctr" fontAlgn="ctr"/>
            <a:r>
              <a:rPr lang="en-US" sz="1200" u="none" spc="-50" dirty="0">
                <a:latin typeface="Huawei Sans" panose="020C0503030203020204" pitchFamily="34" charset="0"/>
              </a:rPr>
              <a:t>Duplicate</a:t>
            </a:r>
            <a:endParaRPr lang="en-US" altLang="zh-CN" sz="1200" spc="-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9209155" y="2883570"/>
            <a:ext cx="927668" cy="461665"/>
          </a:xfrm>
          <a:prstGeom prst="rect">
            <a:avLst/>
          </a:prstGeom>
          <a:noFill/>
        </p:spPr>
        <p:txBody>
          <a:bodyPr wrap="square" rtlCol="0">
            <a:noAutofit/>
          </a:bodyPr>
          <a:lstStyle/>
          <a:p>
            <a:pPr algn="ctr" fontAlgn="ctr"/>
            <a:r>
              <a:rPr lang="en-US" sz="1200" u="none" spc="-50" dirty="0">
                <a:latin typeface="Huawei Sans" panose="020C0503030203020204" pitchFamily="34" charset="0"/>
              </a:rPr>
              <a:t>Duplicate</a:t>
            </a:r>
            <a:endParaRPr lang="en-US" altLang="zh-CN" sz="1200" spc="-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10060335" y="2883570"/>
            <a:ext cx="927668" cy="461665"/>
          </a:xfrm>
          <a:prstGeom prst="rect">
            <a:avLst/>
          </a:prstGeom>
          <a:noFill/>
        </p:spPr>
        <p:txBody>
          <a:bodyPr wrap="square" rtlCol="0">
            <a:noAutofit/>
          </a:bodyPr>
          <a:lstStyle/>
          <a:p>
            <a:pPr algn="ctr" fontAlgn="ctr"/>
            <a:r>
              <a:rPr lang="en-US" sz="1200" u="none" spc="-50" dirty="0">
                <a:latin typeface="Huawei Sans" panose="020C0503030203020204" pitchFamily="34" charset="0"/>
              </a:rPr>
              <a:t>Duplicate</a:t>
            </a:r>
            <a:endParaRPr lang="en-US" altLang="zh-CN" sz="1200" spc="-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Box 34"/>
          <p:cNvSpPr txBox="1"/>
          <p:nvPr/>
        </p:nvSpPr>
        <p:spPr>
          <a:xfrm>
            <a:off x="10136824" y="4846761"/>
            <a:ext cx="946412" cy="738664"/>
          </a:xfrm>
          <a:prstGeom prst="rect">
            <a:avLst/>
          </a:prstGeom>
          <a:noFill/>
        </p:spPr>
        <p:txBody>
          <a:bodyPr wrap="square" rtlCol="0">
            <a:noAutofit/>
          </a:bodyPr>
          <a:lstStyle/>
          <a:p>
            <a:pPr algn="ctr" fontAlgn="ctr"/>
            <a:r>
              <a:rPr lang="en-US" sz="1200" u="none" dirty="0">
                <a:latin typeface="Huawei Sans" panose="020C0503030203020204" pitchFamily="34" charset="0"/>
              </a:rPr>
              <a:t>Decision-making support</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9" name="TextBox 35"/>
          <p:cNvSpPr txBox="1"/>
          <p:nvPr/>
        </p:nvSpPr>
        <p:spPr>
          <a:xfrm>
            <a:off x="9242820" y="4846761"/>
            <a:ext cx="921294" cy="523220"/>
          </a:xfrm>
          <a:prstGeom prst="rect">
            <a:avLst/>
          </a:prstGeom>
          <a:noFill/>
        </p:spPr>
        <p:txBody>
          <a:bodyPr wrap="square" rtlCol="0">
            <a:noAutofit/>
          </a:bodyPr>
          <a:lstStyle/>
          <a:p>
            <a:pPr algn="ctr" fontAlgn="ctr"/>
            <a:r>
              <a:rPr lang="en-US" sz="1200" u="none" dirty="0">
                <a:latin typeface="Huawei Sans" panose="020C0503030203020204" pitchFamily="34" charset="0"/>
              </a:rPr>
              <a:t>Data analysis</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0" name="TextBox 36"/>
          <p:cNvSpPr txBox="1"/>
          <p:nvPr/>
        </p:nvSpPr>
        <p:spPr>
          <a:xfrm>
            <a:off x="8436397" y="4846761"/>
            <a:ext cx="763613" cy="523220"/>
          </a:xfrm>
          <a:prstGeom prst="rect">
            <a:avLst/>
          </a:prstGeom>
          <a:noFill/>
        </p:spPr>
        <p:txBody>
          <a:bodyPr wrap="square" rtlCol="0">
            <a:noAutofit/>
          </a:bodyPr>
          <a:lstStyle/>
          <a:p>
            <a:pPr algn="ctr" fontAlgn="ctr"/>
            <a:r>
              <a:rPr lang="en-US" sz="1200" u="none" dirty="0">
                <a:latin typeface="Huawei Sans" panose="020C0503030203020204" pitchFamily="34" charset="0"/>
              </a:rPr>
              <a:t>Data test</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1" name="TextBox 38"/>
          <p:cNvSpPr txBox="1"/>
          <p:nvPr/>
        </p:nvSpPr>
        <p:spPr>
          <a:xfrm>
            <a:off x="7452162" y="4846761"/>
            <a:ext cx="1044646" cy="738664"/>
          </a:xfrm>
          <a:prstGeom prst="rect">
            <a:avLst/>
          </a:prstGeom>
          <a:noFill/>
        </p:spPr>
        <p:txBody>
          <a:bodyPr wrap="square" rtlCol="0">
            <a:noAutofit/>
          </a:bodyPr>
          <a:lstStyle/>
          <a:p>
            <a:pPr algn="ctr" fontAlgn="ctr"/>
            <a:r>
              <a:rPr lang="en-US" sz="1200" u="none" dirty="0">
                <a:latin typeface="Huawei Sans" panose="020C0503030203020204" pitchFamily="34" charset="0"/>
              </a:rPr>
              <a:t>Report generation</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6" name="文本框 25"/>
          <p:cNvSpPr txBox="1"/>
          <p:nvPr/>
        </p:nvSpPr>
        <p:spPr>
          <a:xfrm>
            <a:off x="4905477" y="1040715"/>
            <a:ext cx="1041400" cy="584775"/>
          </a:xfrm>
          <a:prstGeom prst="rect">
            <a:avLst/>
          </a:prstGeom>
          <a:noFill/>
        </p:spPr>
        <p:txBody>
          <a:bodyPr wrap="square" rtlCol="0">
            <a:noAutofit/>
          </a:bodyPr>
          <a:lstStyle/>
          <a:p>
            <a:pPr algn="ctr" fontAlgn="ctr"/>
            <a:r>
              <a:rPr lang="en-US" sz="1600" u="none" dirty="0">
                <a:latin typeface="Huawei Sans" panose="020C0503030203020204" pitchFamily="34" charset="0"/>
              </a:rPr>
              <a:t>Source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文本框 26"/>
          <p:cNvSpPr txBox="1"/>
          <p:nvPr/>
        </p:nvSpPr>
        <p:spPr>
          <a:xfrm>
            <a:off x="6198442" y="1052345"/>
            <a:ext cx="1133004" cy="584775"/>
          </a:xfrm>
          <a:prstGeom prst="rect">
            <a:avLst/>
          </a:prstGeom>
          <a:noFill/>
        </p:spPr>
        <p:txBody>
          <a:bodyPr wrap="square" rtlCol="0">
            <a:noAutofit/>
          </a:bodyPr>
          <a:lstStyle/>
          <a:p>
            <a:pPr algn="ctr" fontAlgn="ctr"/>
            <a:r>
              <a:rPr lang="en-US" sz="1600" u="none" dirty="0">
                <a:latin typeface="Huawei Sans" panose="020C0503030203020204" pitchFamily="34" charset="0"/>
              </a:rPr>
              <a:t>Snapshot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99766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solidFill>
                  <a:schemeClr val="tx1"/>
                </a:solidFill>
                <a:latin typeface="Huawei Sans" panose="020C0503030203020204" pitchFamily="34" charset="0"/>
              </a:rPr>
              <a:t>Configuration Process</a:t>
            </a:r>
            <a:endParaRPr lang="en-US" altLang="zh-CN" dirty="0">
              <a:solidFill>
                <a:schemeClr val="tx1"/>
              </a:solidFill>
              <a:latin typeface="Huawei Sans" panose="020C0503030203020204" pitchFamily="34" charset="0"/>
              <a:sym typeface="Huawei Sans" panose="020C0503030203020204" pitchFamily="34" charset="0"/>
            </a:endParaRPr>
          </a:p>
        </p:txBody>
      </p:sp>
      <p:sp>
        <p:nvSpPr>
          <p:cNvPr id="9" name="圆角矩形 8"/>
          <p:cNvSpPr/>
          <p:nvPr/>
        </p:nvSpPr>
        <p:spPr bwMode="auto">
          <a:xfrm>
            <a:off x="4539372" y="4024075"/>
            <a:ext cx="2192019" cy="54933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en-US" sz="1600" u="none" dirty="0">
                <a:solidFill>
                  <a:prstClr val="black"/>
                </a:solidFill>
                <a:latin typeface="Huawei Sans" panose="020C0503030203020204" pitchFamily="34" charset="0"/>
              </a:rPr>
              <a:t>Create a snapshot.</a:t>
            </a:r>
          </a:p>
        </p:txBody>
      </p:sp>
      <p:cxnSp>
        <p:nvCxnSpPr>
          <p:cNvPr id="12" name="直接箭头连接符 11"/>
          <p:cNvCxnSpPr>
            <a:stCxn id="32" idx="2"/>
            <a:endCxn id="19" idx="0"/>
          </p:cNvCxnSpPr>
          <p:nvPr/>
        </p:nvCxnSpPr>
        <p:spPr bwMode="auto">
          <a:xfrm>
            <a:off x="5635381" y="1963953"/>
            <a:ext cx="1" cy="36149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4" name="直接箭头连接符 13"/>
          <p:cNvCxnSpPr>
            <a:stCxn id="19" idx="2"/>
            <a:endCxn id="20" idx="0"/>
          </p:cNvCxnSpPr>
          <p:nvPr/>
        </p:nvCxnSpPr>
        <p:spPr bwMode="auto">
          <a:xfrm>
            <a:off x="5635382" y="2874781"/>
            <a:ext cx="0" cy="33543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6" name="直接箭头连接符 15"/>
          <p:cNvCxnSpPr>
            <a:stCxn id="20" idx="2"/>
            <a:endCxn id="9" idx="0"/>
          </p:cNvCxnSpPr>
          <p:nvPr/>
        </p:nvCxnSpPr>
        <p:spPr bwMode="auto">
          <a:xfrm>
            <a:off x="5635382" y="3759554"/>
            <a:ext cx="0" cy="26452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8" name="直接箭头连接符 17"/>
          <p:cNvCxnSpPr>
            <a:stCxn id="9" idx="2"/>
            <a:endCxn id="33" idx="0"/>
          </p:cNvCxnSpPr>
          <p:nvPr/>
        </p:nvCxnSpPr>
        <p:spPr bwMode="auto">
          <a:xfrm flipH="1">
            <a:off x="5635381" y="4573410"/>
            <a:ext cx="1" cy="41610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2" name="直接连接符 21"/>
          <p:cNvCxnSpPr/>
          <p:nvPr/>
        </p:nvCxnSpPr>
        <p:spPr bwMode="auto">
          <a:xfrm>
            <a:off x="3999019" y="2146764"/>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直接连接符 22"/>
          <p:cNvCxnSpPr/>
          <p:nvPr/>
        </p:nvCxnSpPr>
        <p:spPr bwMode="auto">
          <a:xfrm>
            <a:off x="3999019" y="3104578"/>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4" name="直接连接符 23"/>
          <p:cNvCxnSpPr/>
          <p:nvPr/>
        </p:nvCxnSpPr>
        <p:spPr bwMode="auto">
          <a:xfrm>
            <a:off x="3999019" y="4724411"/>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文本框 24"/>
          <p:cNvSpPr txBox="1"/>
          <p:nvPr/>
        </p:nvSpPr>
        <p:spPr bwMode="auto">
          <a:xfrm>
            <a:off x="2076692" y="2071035"/>
            <a:ext cx="2449588" cy="105815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u="none" dirty="0">
                <a:latin typeface="Huawei Sans" panose="020C0503030203020204" pitchFamily="34" charset="0"/>
              </a:rPr>
              <a:t>1. Checking the availability of the snapshot function</a:t>
            </a:r>
          </a:p>
        </p:txBody>
      </p:sp>
      <p:sp>
        <p:nvSpPr>
          <p:cNvPr id="27" name="文本框 26"/>
          <p:cNvSpPr txBox="1"/>
          <p:nvPr/>
        </p:nvSpPr>
        <p:spPr bwMode="auto">
          <a:xfrm>
            <a:off x="2076692" y="4011139"/>
            <a:ext cx="2093970" cy="4118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50000"/>
              </a:lnSpc>
            </a:pPr>
            <a:r>
              <a:rPr lang="en-US" sz="1400" u="none" dirty="0">
                <a:latin typeface="Huawei Sans" panose="020C0503030203020204" pitchFamily="34" charset="0"/>
              </a:rPr>
              <a:t>2. Creating a snapshot</a:t>
            </a:r>
          </a:p>
        </p:txBody>
      </p:sp>
      <p:sp>
        <p:nvSpPr>
          <p:cNvPr id="28" name="文本框 27"/>
          <p:cNvSpPr txBox="1"/>
          <p:nvPr/>
        </p:nvSpPr>
        <p:spPr bwMode="auto">
          <a:xfrm>
            <a:off x="7051399" y="2775840"/>
            <a:ext cx="3540399" cy="13813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u="none" dirty="0">
                <a:latin typeface="Huawei Sans" panose="020C0503030203020204" pitchFamily="34" charset="0"/>
              </a:rPr>
              <a:t>Performing this operation when a storage system does not have the source LUN or file system of a snapshot.</a:t>
            </a:r>
          </a:p>
        </p:txBody>
      </p:sp>
      <p:sp>
        <p:nvSpPr>
          <p:cNvPr id="32" name="流程图: 终止 31"/>
          <p:cNvSpPr/>
          <p:nvPr/>
        </p:nvSpPr>
        <p:spPr>
          <a:xfrm>
            <a:off x="4599447" y="1422039"/>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600" u="none" dirty="0">
                <a:solidFill>
                  <a:prstClr val="black"/>
                </a:solidFill>
                <a:latin typeface="Huawei Sans" panose="020C0503030203020204" pitchFamily="34" charset="0"/>
              </a:rPr>
              <a:t>Start</a:t>
            </a:r>
          </a:p>
        </p:txBody>
      </p:sp>
      <p:sp>
        <p:nvSpPr>
          <p:cNvPr id="33" name="流程图: 终止 32"/>
          <p:cNvSpPr/>
          <p:nvPr/>
        </p:nvSpPr>
        <p:spPr>
          <a:xfrm>
            <a:off x="4599447" y="4989519"/>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600" u="none" dirty="0">
                <a:solidFill>
                  <a:prstClr val="black"/>
                </a:solidFill>
                <a:latin typeface="Huawei Sans" panose="020C0503030203020204" pitchFamily="34" charset="0"/>
              </a:rPr>
              <a:t>End</a:t>
            </a:r>
          </a:p>
        </p:txBody>
      </p:sp>
      <p:sp>
        <p:nvSpPr>
          <p:cNvPr id="19" name="圆角矩形 18"/>
          <p:cNvSpPr/>
          <p:nvPr/>
        </p:nvSpPr>
        <p:spPr bwMode="auto">
          <a:xfrm>
            <a:off x="4539372" y="2325446"/>
            <a:ext cx="2192019" cy="549335"/>
          </a:xfrm>
          <a:prstGeom prst="roundRect">
            <a:avLst/>
          </a:prstGeom>
          <a:no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78" fontAlgn="ctr">
              <a:spcBef>
                <a:spcPts val="0"/>
              </a:spcBef>
              <a:spcAft>
                <a:spcPts val="0"/>
              </a:spcAft>
            </a:pPr>
            <a:r>
              <a:rPr lang="en-US" sz="1600" u="none" dirty="0">
                <a:solidFill>
                  <a:prstClr val="black"/>
                </a:solidFill>
                <a:latin typeface="Huawei Sans" panose="020C0503030203020204" pitchFamily="34" charset="0"/>
              </a:rPr>
              <a:t>Check the </a:t>
            </a:r>
            <a:r>
              <a:rPr lang="en-US" sz="1600" u="none" dirty="0" err="1">
                <a:solidFill>
                  <a:prstClr val="black"/>
                </a:solidFill>
                <a:latin typeface="Huawei Sans" panose="020C0503030203020204" pitchFamily="34" charset="0"/>
              </a:rPr>
              <a:t>HyperSnap</a:t>
            </a:r>
            <a:r>
              <a:rPr lang="en-US" sz="1600" u="none" dirty="0">
                <a:solidFill>
                  <a:prstClr val="black"/>
                </a:solidFill>
                <a:latin typeface="Huawei Sans" panose="020C0503030203020204" pitchFamily="34" charset="0"/>
              </a:rPr>
              <a:t> license file.</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角矩形 19"/>
          <p:cNvSpPr/>
          <p:nvPr/>
        </p:nvSpPr>
        <p:spPr bwMode="auto">
          <a:xfrm>
            <a:off x="4539372" y="3210219"/>
            <a:ext cx="2192019" cy="54933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en-US" sz="1600" u="none" dirty="0">
                <a:solidFill>
                  <a:prstClr val="black"/>
                </a:solidFill>
                <a:latin typeface="Huawei Sans" panose="020C0503030203020204" pitchFamily="34" charset="0"/>
              </a:rPr>
              <a:t>Create a source LUN (or file system).</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角矩形 20"/>
          <p:cNvSpPr/>
          <p:nvPr/>
        </p:nvSpPr>
        <p:spPr bwMode="auto">
          <a:xfrm>
            <a:off x="7684240" y="1212609"/>
            <a:ext cx="1447665" cy="36279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en-US" sz="1600" u="none" dirty="0">
                <a:solidFill>
                  <a:prstClr val="black"/>
                </a:solidFill>
                <a:latin typeface="Huawei Sans" panose="020C0503030203020204" pitchFamily="34" charset="0"/>
              </a:rPr>
              <a:t>Required</a:t>
            </a:r>
          </a:p>
        </p:txBody>
      </p:sp>
      <p:sp>
        <p:nvSpPr>
          <p:cNvPr id="26" name="圆角矩形 25"/>
          <p:cNvSpPr/>
          <p:nvPr/>
        </p:nvSpPr>
        <p:spPr bwMode="auto">
          <a:xfrm>
            <a:off x="7684240" y="1662052"/>
            <a:ext cx="1447665" cy="36279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en-US" sz="1600" u="none" dirty="0">
                <a:solidFill>
                  <a:prstClr val="black"/>
                </a:solidFill>
                <a:latin typeface="Huawei Sans" panose="020C0503030203020204" pitchFamily="34" charset="0"/>
              </a:rPr>
              <a:t>Optional</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12800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u="none" dirty="0" err="1">
                <a:solidFill>
                  <a:schemeClr val="bg1">
                    <a:lumMod val="50000"/>
                  </a:schemeClr>
                </a:solidFill>
                <a:latin typeface="Huawei Sans" panose="020C0503030203020204" pitchFamily="34" charset="0"/>
              </a:rPr>
              <a:t>HyperSnap</a:t>
            </a:r>
            <a:r>
              <a:rPr lang="en-US" u="none" dirty="0">
                <a:solidFill>
                  <a:schemeClr val="bg1">
                    <a:lumMod val="50000"/>
                  </a:schemeClr>
                </a:solidFill>
                <a:latin typeface="Huawei Sans" panose="020C0503030203020204" pitchFamily="34" charset="0"/>
              </a:rPr>
              <a:t> </a:t>
            </a:r>
          </a:p>
          <a:p>
            <a:r>
              <a:rPr lang="en-US" b="1" dirty="0" err="1">
                <a:latin typeface="Huawei Sans" panose="020C0503030203020204" pitchFamily="34" charset="0"/>
              </a:rPr>
              <a:t>HyperClone</a:t>
            </a:r>
            <a:r>
              <a:rPr lang="en-US" b="1" dirty="0">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HyperCDP</a:t>
            </a:r>
            <a:r>
              <a:rPr lang="en-US" u="none" dirty="0">
                <a:solidFill>
                  <a:schemeClr val="bg1">
                    <a:lumMod val="50000"/>
                  </a:schemeClr>
                </a:solidFill>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HyperLock</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42227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pPr fontAlgn="ctr"/>
            <a:r>
              <a:rPr lang="en-US" u="none" dirty="0">
                <a:latin typeface="Huawei Sans" panose="020C0503030203020204" pitchFamily="34" charset="0"/>
              </a:rPr>
              <a:t>Overview</a:t>
            </a:r>
            <a:endParaRPr lang="en-US" altLang="zh-CN" dirty="0">
              <a:latin typeface="Huawei Sans" panose="020C0503030203020204" pitchFamily="34" charset="0"/>
              <a:sym typeface="Huawei Sans" panose="020C0503030203020204" pitchFamily="34" charset="0"/>
            </a:endParaRPr>
          </a:p>
        </p:txBody>
      </p:sp>
      <p:sp>
        <p:nvSpPr>
          <p:cNvPr id="2" name="文本占位符 1"/>
          <p:cNvSpPr>
            <a:spLocks noGrp="1"/>
          </p:cNvSpPr>
          <p:nvPr>
            <p:ph type="body" sz="quarter" idx="10"/>
          </p:nvPr>
        </p:nvSpPr>
        <p:spPr/>
        <p:txBody>
          <a:bodyPr wrap="square" anchor="t">
            <a:noAutofit/>
          </a:bodyPr>
          <a:lstStyle/>
          <a:p>
            <a:pPr marL="300038" indent="-300038">
              <a:lnSpc>
                <a:spcPct val="125000"/>
              </a:lnSpc>
              <a:buClr>
                <a:schemeClr val="tx1"/>
              </a:buClr>
              <a:defRPr/>
            </a:pPr>
            <a:r>
              <a:rPr lang="en-US" sz="1800" b="1" u="none" dirty="0">
                <a:latin typeface="Huawei Sans" panose="020C0503030203020204" pitchFamily="34" charset="0"/>
              </a:rPr>
              <a:t>Definition</a:t>
            </a:r>
            <a:endParaRPr lang="en-US" altLang="zh-CN" sz="1800" b="1" dirty="0">
              <a:latin typeface="Huawei Sans" panose="020C0503030203020204" pitchFamily="34" charset="0"/>
              <a:sym typeface="Huawei Sans" panose="020C0503030203020204" pitchFamily="34" charset="0"/>
            </a:endParaRPr>
          </a:p>
          <a:p>
            <a:pPr marL="757278" lvl="1" indent="-300038">
              <a:lnSpc>
                <a:spcPct val="125000"/>
              </a:lnSpc>
              <a:buClr>
                <a:schemeClr val="tx2"/>
              </a:buClr>
              <a:buSzPct val="60000"/>
              <a:defRPr/>
            </a:pPr>
            <a:r>
              <a:rPr lang="en-US" sz="1800" u="none" dirty="0" err="1">
                <a:latin typeface="Huawei Sans" panose="020C0503030203020204" pitchFamily="34" charset="0"/>
              </a:rPr>
              <a:t>HyperClone</a:t>
            </a:r>
            <a:r>
              <a:rPr lang="en-US" sz="1800" u="none" dirty="0">
                <a:latin typeface="Huawei Sans" panose="020C0503030203020204" pitchFamily="34" charset="0"/>
              </a:rPr>
              <a:t> creates a full data copy (a target LUN) of a source LUN at a specified point in time (synchronization start time).</a:t>
            </a:r>
          </a:p>
          <a:p>
            <a:pPr marL="757278" lvl="1" indent="-300038">
              <a:lnSpc>
                <a:spcPct val="125000"/>
              </a:lnSpc>
              <a:buClr>
                <a:schemeClr val="tx2"/>
              </a:buClr>
              <a:buSzPct val="60000"/>
              <a:defRPr/>
            </a:pPr>
            <a:r>
              <a:rPr lang="en-US" sz="1800" u="none" dirty="0" err="1">
                <a:latin typeface="Huawei Sans" panose="020C0503030203020204" pitchFamily="34" charset="0"/>
              </a:rPr>
              <a:t>HyperClone</a:t>
            </a:r>
            <a:r>
              <a:rPr lang="en-US" sz="1800" u="none" dirty="0">
                <a:latin typeface="Huawei Sans" panose="020C0503030203020204" pitchFamily="34" charset="0"/>
              </a:rPr>
              <a:t> is to create a clone for a file system or a snapshot of the file system at a specific point in time. After a clone file system has been created, its data (including the </a:t>
            </a:r>
            <a:r>
              <a:rPr lang="en-US" sz="1800" u="none" dirty="0" err="1">
                <a:latin typeface="Huawei Sans" panose="020C0503030203020204" pitchFamily="34" charset="0"/>
              </a:rPr>
              <a:t>dtree</a:t>
            </a:r>
            <a:r>
              <a:rPr lang="en-US" sz="1800" u="none" dirty="0">
                <a:latin typeface="Huawei Sans" panose="020C0503030203020204" pitchFamily="34" charset="0"/>
              </a:rPr>
              <a:t> configuration and </a:t>
            </a:r>
            <a:r>
              <a:rPr lang="en-US" sz="1800" u="none" dirty="0" err="1">
                <a:latin typeface="Huawei Sans" panose="020C0503030203020204" pitchFamily="34" charset="0"/>
              </a:rPr>
              <a:t>dtree</a:t>
            </a:r>
            <a:r>
              <a:rPr lang="en-US" sz="1800" u="none" dirty="0">
                <a:latin typeface="Huawei Sans" panose="020C0503030203020204" pitchFamily="34" charset="0"/>
              </a:rPr>
              <a:t> data) is consistent with that of the parent file system at the corresponding point in time.</a:t>
            </a:r>
            <a:endParaRPr lang="en-US" altLang="zh-CN" sz="1800" dirty="0">
              <a:latin typeface="Huawei Sans" panose="020C0503030203020204" pitchFamily="34" charset="0"/>
              <a:cs typeface="Arial" pitchFamily="34" charset="0"/>
              <a:sym typeface="Huawei Sans" panose="020C0503030203020204" pitchFamily="34" charset="0"/>
            </a:endParaRPr>
          </a:p>
          <a:p>
            <a:pPr marL="300038" indent="-300038">
              <a:lnSpc>
                <a:spcPct val="125000"/>
              </a:lnSpc>
              <a:buClr>
                <a:schemeClr val="tx1"/>
              </a:buClr>
              <a:defRPr/>
            </a:pPr>
            <a:r>
              <a:rPr lang="en-US" sz="1800" b="1" u="none" dirty="0">
                <a:latin typeface="Huawei Sans" panose="020C0503030203020204" pitchFamily="34" charset="0"/>
              </a:rPr>
              <a:t>Features</a:t>
            </a:r>
            <a:endParaRPr lang="en-US" altLang="zh-CN" sz="1800" b="1" dirty="0">
              <a:latin typeface="Huawei Sans" panose="020C0503030203020204" pitchFamily="34" charset="0"/>
              <a:sym typeface="Huawei Sans" panose="020C0503030203020204" pitchFamily="34" charset="0"/>
            </a:endParaRPr>
          </a:p>
          <a:p>
            <a:pPr marL="757278" lvl="1" indent="-300038">
              <a:lnSpc>
                <a:spcPct val="125000"/>
              </a:lnSpc>
              <a:buClr>
                <a:schemeClr val="tx2"/>
              </a:buClr>
              <a:buSzPct val="60000"/>
              <a:defRPr/>
            </a:pPr>
            <a:r>
              <a:rPr lang="en-US" sz="1800" u="none" dirty="0">
                <a:latin typeface="Huawei Sans" panose="020C0503030203020204" pitchFamily="34" charset="0"/>
              </a:rPr>
              <a:t>A target LUN can be read and written during synchronization.</a:t>
            </a:r>
            <a:endParaRPr lang="en-US" altLang="zh-CN" sz="1800" dirty="0">
              <a:latin typeface="Huawei Sans" panose="020C0503030203020204" pitchFamily="34" charset="0"/>
              <a:cs typeface="Arial" pitchFamily="34" charset="0"/>
              <a:sym typeface="Huawei Sans" panose="020C0503030203020204" pitchFamily="34" charset="0"/>
            </a:endParaRPr>
          </a:p>
          <a:p>
            <a:pPr marL="757278" lvl="1" indent="-300038">
              <a:lnSpc>
                <a:spcPct val="125000"/>
              </a:lnSpc>
              <a:buClr>
                <a:schemeClr val="tx2"/>
              </a:buClr>
              <a:buSzPct val="60000"/>
              <a:defRPr/>
            </a:pPr>
            <a:r>
              <a:rPr lang="en-US" sz="1800" u="none" dirty="0">
                <a:latin typeface="Huawei Sans" panose="020C0503030203020204" pitchFamily="34" charset="0"/>
              </a:rPr>
              <a:t>Full synchronization and incremental synchronization are supported.</a:t>
            </a:r>
            <a:endParaRPr lang="en-US" altLang="zh-CN" sz="1800" dirty="0">
              <a:latin typeface="Huawei Sans" panose="020C0503030203020204" pitchFamily="34" charset="0"/>
              <a:cs typeface="Arial" pitchFamily="34" charset="0"/>
              <a:sym typeface="Huawei Sans" panose="020C0503030203020204" pitchFamily="34" charset="0"/>
            </a:endParaRPr>
          </a:p>
          <a:p>
            <a:pPr marL="757278" lvl="1" indent="-300038">
              <a:lnSpc>
                <a:spcPct val="125000"/>
              </a:lnSpc>
              <a:buClr>
                <a:schemeClr val="tx2"/>
              </a:buClr>
              <a:buSzPct val="60000"/>
              <a:defRPr/>
            </a:pPr>
            <a:r>
              <a:rPr lang="en-US" sz="1800" u="none" dirty="0">
                <a:latin typeface="Huawei Sans" panose="020C0503030203020204" pitchFamily="34" charset="0"/>
              </a:rPr>
              <a:t>Forward synchronization and reverse synchronization are supported.</a:t>
            </a:r>
            <a:endParaRPr lang="en-US" altLang="zh-CN" sz="1800" dirty="0">
              <a:latin typeface="Huawei Sans" panose="020C0503030203020204" pitchFamily="34" charset="0"/>
              <a:cs typeface="Arial" pitchFamily="34" charset="0"/>
              <a:sym typeface="Huawei Sans" panose="020C0503030203020204" pitchFamily="34" charset="0"/>
            </a:endParaRPr>
          </a:p>
          <a:p>
            <a:pPr marL="757278" lvl="1" indent="-300038">
              <a:lnSpc>
                <a:spcPct val="125000"/>
              </a:lnSpc>
              <a:buClr>
                <a:schemeClr val="tx2"/>
              </a:buClr>
              <a:buSzPct val="60000"/>
              <a:defRPr/>
            </a:pPr>
            <a:r>
              <a:rPr lang="en-US" sz="1800" u="none" dirty="0">
                <a:latin typeface="Huawei Sans" panose="020C0503030203020204" pitchFamily="34" charset="0"/>
              </a:rPr>
              <a:t>Consistency groups are supported.</a:t>
            </a:r>
          </a:p>
          <a:p>
            <a:pPr>
              <a:lnSpc>
                <a:spcPct val="125000"/>
              </a:lnSpc>
            </a:pPr>
            <a:endParaRPr lang="en-US" altLang="zh-CN" sz="20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08226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ctr"/>
            <a:r>
              <a:rPr lang="en-US" u="none" dirty="0">
                <a:latin typeface="Huawei Sans" panose="020C0503030203020204" pitchFamily="34" charset="0"/>
              </a:rPr>
              <a:t>Working Principles of </a:t>
            </a:r>
            <a:r>
              <a:rPr lang="en-US" u="none" dirty="0" err="1">
                <a:latin typeface="Huawei Sans" panose="020C0503030203020204" pitchFamily="34" charset="0"/>
              </a:rPr>
              <a:t>HyperClone</a:t>
            </a:r>
            <a:endParaRPr lang="en-US"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a:xfrm>
            <a:off x="731838" y="1052514"/>
            <a:ext cx="10728325" cy="4875042"/>
          </a:xfrm>
        </p:spPr>
        <p:txBody>
          <a:bodyPr/>
          <a:lstStyle/>
          <a:p>
            <a:r>
              <a:rPr lang="en-US" sz="1600" u="none" dirty="0">
                <a:solidFill>
                  <a:srgbClr val="C7000B"/>
                </a:solidFill>
                <a:latin typeface="Huawei Sans" panose="020C0503030203020204" pitchFamily="34" charset="0"/>
              </a:rPr>
              <a:t>Definition:</a:t>
            </a:r>
            <a:r>
              <a:rPr lang="en-US" sz="1600" u="none" dirty="0">
                <a:latin typeface="Huawei Sans" panose="020C0503030203020204" pitchFamily="34" charset="0"/>
              </a:rPr>
              <a:t> Clone is a consistent data copy of a source data at a specific point in time. It functions as a complete data copy after data synchronization. It serves as a data backup and is accessible to hosts.</a:t>
            </a:r>
          </a:p>
          <a:p>
            <a:r>
              <a:rPr lang="en-US" sz="1600" u="none" dirty="0">
                <a:solidFill>
                  <a:srgbClr val="C7000B"/>
                </a:solidFill>
                <a:latin typeface="Huawei Sans" panose="020C0503030203020204" pitchFamily="34" charset="0"/>
              </a:rPr>
              <a:t>Main features</a:t>
            </a:r>
            <a:endParaRPr lang="en-US" altLang="zh-CN" sz="1600" dirty="0">
              <a:latin typeface="Huawei Sans" panose="020C0503030203020204" pitchFamily="34" charset="0"/>
              <a:sym typeface="Huawei Sans" panose="020C0503030203020204" pitchFamily="34" charset="0"/>
            </a:endParaRPr>
          </a:p>
          <a:p>
            <a:pPr marL="520700" lvl="1" indent="-228600"/>
            <a:r>
              <a:rPr lang="en-US" sz="1400" b="1" u="none" dirty="0">
                <a:latin typeface="Huawei Sans" panose="020C0503030203020204" pitchFamily="34" charset="0"/>
              </a:rPr>
              <a:t>Quick clone generation</a:t>
            </a:r>
            <a:r>
              <a:rPr lang="en-US" sz="1400" u="none" dirty="0">
                <a:latin typeface="Huawei Sans" panose="020C0503030203020204" pitchFamily="34" charset="0"/>
              </a:rPr>
              <a:t>: A storage system can generate a clone within several seconds to obtain a consistency copy of a source data. The generated clone can be read and written immediately. Users can configure different deduplication and compression attributes for the generated clone.</a:t>
            </a:r>
          </a:p>
          <a:p>
            <a:pPr marL="520700" lvl="1" indent="-228600"/>
            <a:r>
              <a:rPr lang="en-US" sz="1400" b="1" u="none" dirty="0">
                <a:latin typeface="Huawei Sans" panose="020C0503030203020204" pitchFamily="34" charset="0"/>
              </a:rPr>
              <a:t>Online splitting</a:t>
            </a:r>
            <a:r>
              <a:rPr lang="en-US" sz="1400" u="none" dirty="0">
                <a:latin typeface="Huawei Sans" panose="020C0503030203020204" pitchFamily="34" charset="0"/>
              </a:rPr>
              <a:t>: A split can be performed to cancel the association between a source LUN and a clone LUN without interrupting services. The split read and write operation on the clone LUN will not affect the I/O process of the source LUN.</a:t>
            </a:r>
          </a:p>
        </p:txBody>
      </p:sp>
      <p:grpSp>
        <p:nvGrpSpPr>
          <p:cNvPr id="4" name="组合 3"/>
          <p:cNvGrpSpPr/>
          <p:nvPr/>
        </p:nvGrpSpPr>
        <p:grpSpPr>
          <a:xfrm>
            <a:off x="2826003" y="4315069"/>
            <a:ext cx="6539994" cy="1734839"/>
            <a:chOff x="2818431" y="4382848"/>
            <a:chExt cx="6539994" cy="1734839"/>
          </a:xfrm>
        </p:grpSpPr>
        <p:sp>
          <p:nvSpPr>
            <p:cNvPr id="158" name="圆柱形 157"/>
            <p:cNvSpPr/>
            <p:nvPr/>
          </p:nvSpPr>
          <p:spPr>
            <a:xfrm>
              <a:off x="7908883" y="4382848"/>
              <a:ext cx="1449542" cy="168815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7" name="圆柱形 156"/>
            <p:cNvSpPr/>
            <p:nvPr/>
          </p:nvSpPr>
          <p:spPr>
            <a:xfrm>
              <a:off x="5331442" y="4429530"/>
              <a:ext cx="1449542" cy="1688157"/>
            </a:xfrm>
            <a:prstGeom prst="ca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 name="圆柱形 1"/>
            <p:cNvSpPr/>
            <p:nvPr/>
          </p:nvSpPr>
          <p:spPr>
            <a:xfrm>
              <a:off x="2818431" y="4382848"/>
              <a:ext cx="1449542" cy="168815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09" name="Group 50"/>
            <p:cNvGrpSpPr>
              <a:grpSpLocks/>
            </p:cNvGrpSpPr>
            <p:nvPr/>
          </p:nvGrpSpPr>
          <p:grpSpPr bwMode="auto">
            <a:xfrm>
              <a:off x="3070459" y="4916604"/>
              <a:ext cx="969450" cy="967514"/>
              <a:chOff x="744" y="1158"/>
              <a:chExt cx="504" cy="438"/>
            </a:xfrm>
            <a:solidFill>
              <a:srgbClr val="69BCD9"/>
            </a:solidFill>
          </p:grpSpPr>
          <p:sp>
            <p:nvSpPr>
              <p:cNvPr id="110" name="Rectangle 51"/>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a</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Rectangle 52"/>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d</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Rectangle 53"/>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g</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Rectangle 54"/>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j</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Rectangle 55"/>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b</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Rectangle 56"/>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e</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Rectangle 57"/>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h</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Rectangle 58"/>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k</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Rectangle 59"/>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c</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Rectangle 60"/>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f</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Rectangle 61"/>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err="1">
                    <a:latin typeface="Huawei Sans" panose="020C0503030203020204" pitchFamily="34" charset="0"/>
                  </a:rPr>
                  <a:t>i</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Rectangle 62"/>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l</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2" name="Group 63"/>
            <p:cNvGrpSpPr>
              <a:grpSpLocks/>
            </p:cNvGrpSpPr>
            <p:nvPr/>
          </p:nvGrpSpPr>
          <p:grpSpPr bwMode="auto">
            <a:xfrm>
              <a:off x="5590099" y="4916604"/>
              <a:ext cx="972748" cy="967514"/>
              <a:chOff x="744" y="1158"/>
              <a:chExt cx="504" cy="438"/>
            </a:xfrm>
            <a:solidFill>
              <a:srgbClr val="69BCD9"/>
            </a:solidFill>
          </p:grpSpPr>
          <p:sp>
            <p:nvSpPr>
              <p:cNvPr id="123" name="Rectangle 64"/>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a</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 name="Rectangle 65"/>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d</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Rectangle 66"/>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g</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Rectangle 67"/>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j</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Rectangle 68"/>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b</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Rectangle 69"/>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e</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Rectangle 70"/>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h</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Rectangle 71"/>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k</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Rectangle 72"/>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c</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Rectangle 73"/>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f</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Rectangle 74"/>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err="1">
                    <a:latin typeface="Huawei Sans" panose="020C0503030203020204" pitchFamily="34" charset="0"/>
                  </a:rPr>
                  <a:t>i</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Rectangle 75"/>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l</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7" name="AutoShape 78"/>
            <p:cNvSpPr>
              <a:spLocks noChangeArrowheads="1"/>
            </p:cNvSpPr>
            <p:nvPr/>
          </p:nvSpPr>
          <p:spPr bwMode="auto">
            <a:xfrm>
              <a:off x="4295800" y="5007026"/>
              <a:ext cx="1015615" cy="379059"/>
            </a:xfrm>
            <a:prstGeom prst="rightArrow">
              <a:avLst>
                <a:gd name="adj1" fmla="val 50000"/>
                <a:gd name="adj2" fmla="val 41739"/>
              </a:avLst>
            </a:prstGeom>
            <a:solidFill>
              <a:schemeClr val="bg1"/>
            </a:solidFill>
            <a:ln w="22225">
              <a:solidFill>
                <a:srgbClr val="0070C0"/>
              </a:solidFill>
              <a:miter lim="800000"/>
              <a:headEnd/>
              <a:tailEnd/>
            </a:ln>
          </p:spPr>
          <p:txBody>
            <a:bodyPr wrap="square" lIns="18288" tIns="18288" rIns="18288" bIns="18288" anchor="ctr">
              <a:noAutofit/>
            </a:bodyPr>
            <a:lstStyle/>
            <a:p>
              <a:pP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Text Box 79"/>
            <p:cNvSpPr txBox="1">
              <a:spLocks noChangeArrowheads="1"/>
            </p:cNvSpPr>
            <p:nvPr/>
          </p:nvSpPr>
          <p:spPr bwMode="auto">
            <a:xfrm>
              <a:off x="4252731" y="4516326"/>
              <a:ext cx="1035642" cy="590931"/>
            </a:xfrm>
            <a:prstGeom prst="rect">
              <a:avLst/>
            </a:prstGeom>
            <a:noFill/>
            <a:ln w="22225">
              <a:noFill/>
              <a:miter lim="800000"/>
              <a:headEnd/>
              <a:tailEnd/>
            </a:ln>
          </p:spPr>
          <p:txBody>
            <a:bodyPr wrap="square" lIns="18288" tIns="18288" rIns="18288" bIns="18288" anchor="ctr">
              <a:noAutofit/>
            </a:bodyPr>
            <a:lstStyle/>
            <a:p>
              <a:pPr algn="ctr" eaLnBrk="0" fontAlgn="ctr" hangingPunct="0">
                <a:spcBef>
                  <a:spcPct val="50000"/>
                </a:spcBef>
                <a:buClr>
                  <a:schemeClr val="accent1"/>
                </a:buClr>
                <a:buSzPct val="90000"/>
                <a:buFont typeface="Wingdings" pitchFamily="2" charset="2"/>
                <a:buNone/>
              </a:pPr>
              <a:r>
                <a:rPr lang="en-US" sz="1200" b="1" u="none" dirty="0">
                  <a:latin typeface="Huawei Sans" panose="020C0503030203020204" pitchFamily="34" charset="0"/>
                </a:rPr>
                <a:t>Create </a:t>
              </a:r>
              <a:r>
                <a:rPr lang="en-US" sz="1200" b="1" u="none" dirty="0" err="1">
                  <a:latin typeface="Huawei Sans" panose="020C0503030203020204" pitchFamily="34" charset="0"/>
                </a:rPr>
                <a:t>HyperClone</a:t>
              </a:r>
              <a:r>
                <a:rPr lang="en-US" sz="1200" b="1" u="none" dirty="0">
                  <a:latin typeface="Huawei Sans" panose="020C0503030203020204" pitchFamily="34" charset="0"/>
                </a:rPr>
                <a:t>.</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0" name="Group 63"/>
            <p:cNvGrpSpPr>
              <a:grpSpLocks/>
            </p:cNvGrpSpPr>
            <p:nvPr/>
          </p:nvGrpSpPr>
          <p:grpSpPr bwMode="auto">
            <a:xfrm>
              <a:off x="8147023" y="4899514"/>
              <a:ext cx="972748" cy="967514"/>
              <a:chOff x="744" y="1158"/>
              <a:chExt cx="504" cy="438"/>
            </a:xfrm>
            <a:solidFill>
              <a:srgbClr val="69BCD9"/>
            </a:solidFill>
          </p:grpSpPr>
          <p:sp>
            <p:nvSpPr>
              <p:cNvPr id="141" name="Rectangle 64"/>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a</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Rectangle 65"/>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d</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Rectangle 66"/>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g</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Rectangle 67"/>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j</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Rectangle 68"/>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b</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Rectangle 69"/>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e</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Rectangle 70"/>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h</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Rectangle 71"/>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k</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Rectangle 72"/>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c</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Rectangle 73"/>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f</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Rectangle 74"/>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err="1">
                    <a:latin typeface="Huawei Sans" panose="020C0503030203020204" pitchFamily="34" charset="0"/>
                  </a:rPr>
                  <a:t>i</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Rectangle 75"/>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u="none" dirty="0">
                    <a:latin typeface="Huawei Sans" panose="020C0503030203020204" pitchFamily="34" charset="0"/>
                  </a:rPr>
                  <a:t>l</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3" name="Group 76"/>
            <p:cNvGrpSpPr>
              <a:grpSpLocks/>
            </p:cNvGrpSpPr>
            <p:nvPr/>
          </p:nvGrpSpPr>
          <p:grpSpPr bwMode="auto">
            <a:xfrm>
              <a:off x="6800640" y="4450636"/>
              <a:ext cx="1082217" cy="929068"/>
              <a:chOff x="2339" y="1284"/>
              <a:chExt cx="508" cy="456"/>
            </a:xfrm>
            <a:solidFill>
              <a:srgbClr val="0070C0"/>
            </a:solidFill>
          </p:grpSpPr>
          <p:sp>
            <p:nvSpPr>
              <p:cNvPr id="155" name="AutoShape 78"/>
              <p:cNvSpPr>
                <a:spLocks noChangeArrowheads="1"/>
              </p:cNvSpPr>
              <p:nvPr/>
            </p:nvSpPr>
            <p:spPr bwMode="auto">
              <a:xfrm>
                <a:off x="2343" y="1554"/>
                <a:ext cx="504" cy="186"/>
              </a:xfrm>
              <a:prstGeom prst="rightArrow">
                <a:avLst>
                  <a:gd name="adj1" fmla="val 50000"/>
                  <a:gd name="adj2" fmla="val 41739"/>
                </a:avLst>
              </a:prstGeom>
              <a:solidFill>
                <a:schemeClr val="bg1"/>
              </a:solidFill>
              <a:ln w="22225">
                <a:solidFill>
                  <a:srgbClr val="0070C0"/>
                </a:solidFill>
                <a:miter lim="800000"/>
                <a:headEnd/>
                <a:tailEnd/>
              </a:ln>
            </p:spPr>
            <p:txBody>
              <a:bodyPr wrap="square" lIns="18288" tIns="18288" rIns="18288" bIns="18288" anchor="ctr">
                <a:noAutofit/>
              </a:bodyPr>
              <a:lstStyle/>
              <a:p>
                <a:pP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Text Box 79"/>
              <p:cNvSpPr txBox="1">
                <a:spLocks noChangeArrowheads="1"/>
              </p:cNvSpPr>
              <p:nvPr/>
            </p:nvSpPr>
            <p:spPr bwMode="auto">
              <a:xfrm>
                <a:off x="2339" y="1284"/>
                <a:ext cx="500" cy="381"/>
              </a:xfrm>
              <a:prstGeom prst="rect">
                <a:avLst/>
              </a:prstGeom>
              <a:noFill/>
              <a:ln w="22225">
                <a:noFill/>
                <a:miter lim="800000"/>
                <a:headEnd/>
                <a:tailEnd/>
              </a:ln>
            </p:spPr>
            <p:txBody>
              <a:bodyPr wrap="square" lIns="18288" tIns="18288" rIns="18288" bIns="18288" anchor="ctr">
                <a:noAutofit/>
              </a:bodyPr>
              <a:lstStyle/>
              <a:p>
                <a:pPr algn="ctr" eaLnBrk="0" fontAlgn="ctr" hangingPunct="0">
                  <a:spcBef>
                    <a:spcPct val="50000"/>
                  </a:spcBef>
                  <a:buClr>
                    <a:schemeClr val="accent1"/>
                  </a:buClr>
                  <a:buSzPct val="90000"/>
                  <a:buFont typeface="Wingdings" pitchFamily="2" charset="2"/>
                  <a:buNone/>
                </a:pPr>
                <a:r>
                  <a:rPr lang="en-US" sz="1200" b="1" u="none" dirty="0">
                    <a:latin typeface="Huawei Sans" panose="020C0503030203020204" pitchFamily="34" charset="0"/>
                  </a:rPr>
                  <a:t>Synchronize </a:t>
                </a:r>
                <a:r>
                  <a:rPr lang="en-US" sz="1200" b="1" u="none" dirty="0" err="1">
                    <a:latin typeface="Huawei Sans" panose="020C0503030203020204" pitchFamily="34" charset="0"/>
                  </a:rPr>
                  <a:t>HyperClone</a:t>
                </a:r>
                <a:r>
                  <a:rPr lang="en-US" sz="1200" b="1" u="none" dirty="0">
                    <a:latin typeface="Huawei Sans" panose="020C0503030203020204" pitchFamily="34" charset="0"/>
                  </a:rPr>
                  <a:t>.</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39972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ctrTitle"/>
          </p:nvPr>
        </p:nvSpPr>
        <p:spPr>
          <a:xfrm>
            <a:off x="916561" y="907092"/>
            <a:ext cx="6051168" cy="1045533"/>
          </a:xfrm>
        </p:spPr>
        <p:txBody>
          <a:bodyPr wrap="square">
            <a:noAutofit/>
          </a:bodyPr>
          <a:lstStyle/>
          <a:p>
            <a:pPr fontAlgn="ctr">
              <a:lnSpc>
                <a:spcPct val="100000"/>
              </a:lnSpc>
            </a:pPr>
            <a:r>
              <a:rPr lang="en-US" u="none" dirty="0">
                <a:latin typeface="Huawei Sans" panose="020C0503030203020204" pitchFamily="34" charset="0"/>
              </a:rPr>
              <a:t>Storage Data Protection Technologies and Applications</a:t>
            </a:r>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6368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err="1">
                <a:latin typeface="Huawei Sans" panose="020C0503030203020204" pitchFamily="34" charset="0"/>
              </a:rPr>
              <a:t>HyperClone</a:t>
            </a:r>
            <a:r>
              <a:rPr lang="en-US" u="none" dirty="0">
                <a:latin typeface="Huawei Sans" panose="020C0503030203020204" pitchFamily="34" charset="0"/>
              </a:rPr>
              <a:t> Principles: Synchronization</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970168" y="1135719"/>
            <a:ext cx="3445710" cy="4736661"/>
            <a:chOff x="1055440" y="1619002"/>
            <a:chExt cx="3445710" cy="4736661"/>
          </a:xfrm>
        </p:grpSpPr>
        <p:sp>
          <p:nvSpPr>
            <p:cNvPr id="74" name="文本框 73"/>
            <p:cNvSpPr txBox="1"/>
            <p:nvPr/>
          </p:nvSpPr>
          <p:spPr>
            <a:xfrm>
              <a:off x="1346733" y="6047886"/>
              <a:ext cx="2408292"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Copy all data a and b to the target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75" name="组合 74"/>
            <p:cNvGrpSpPr/>
            <p:nvPr/>
          </p:nvGrpSpPr>
          <p:grpSpPr>
            <a:xfrm>
              <a:off x="1055440" y="1619002"/>
              <a:ext cx="3445710" cy="4698716"/>
              <a:chOff x="727276" y="1222202"/>
              <a:chExt cx="3541151" cy="4698716"/>
            </a:xfrm>
          </p:grpSpPr>
          <p:sp>
            <p:nvSpPr>
              <p:cNvPr id="76" name="圆柱形 75"/>
              <p:cNvSpPr/>
              <p:nvPr/>
            </p:nvSpPr>
            <p:spPr>
              <a:xfrm>
                <a:off x="1073775" y="3239438"/>
                <a:ext cx="1216860" cy="802664"/>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圆柱形 78"/>
              <p:cNvSpPr/>
              <p:nvPr/>
            </p:nvSpPr>
            <p:spPr>
              <a:xfrm>
                <a:off x="2893205" y="3239438"/>
                <a:ext cx="1216860" cy="802664"/>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圆角矩形 79"/>
              <p:cNvSpPr/>
              <p:nvPr/>
            </p:nvSpPr>
            <p:spPr>
              <a:xfrm>
                <a:off x="2121325" y="1885449"/>
                <a:ext cx="900526" cy="606227"/>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矩形 83"/>
              <p:cNvSpPr/>
              <p:nvPr/>
            </p:nvSpPr>
            <p:spPr>
              <a:xfrm>
                <a:off x="2369429" y="2220966"/>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 name="矩形 97"/>
              <p:cNvSpPr/>
              <p:nvPr/>
            </p:nvSpPr>
            <p:spPr>
              <a:xfrm>
                <a:off x="1461089" y="3753352"/>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3321324" y="3506993"/>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a</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矩形 104"/>
              <p:cNvSpPr/>
              <p:nvPr/>
            </p:nvSpPr>
            <p:spPr>
              <a:xfrm>
                <a:off x="3321324" y="3753352"/>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6" name="直接箭头连接符 105"/>
              <p:cNvCxnSpPr>
                <a:stCxn id="76" idx="1"/>
                <a:endCxn id="80" idx="1"/>
              </p:cNvCxnSpPr>
              <p:nvPr/>
            </p:nvCxnSpPr>
            <p:spPr>
              <a:xfrm flipV="1">
                <a:off x="1682205" y="2188563"/>
                <a:ext cx="439120" cy="1050875"/>
              </a:xfrm>
              <a:prstGeom prst="straightConnector1">
                <a:avLst/>
              </a:prstGeom>
              <a:noFill/>
              <a:ln w="9525" cap="flat" cmpd="sng" algn="ctr">
                <a:solidFill>
                  <a:srgbClr val="0070C0"/>
                </a:solidFill>
                <a:prstDash val="solid"/>
                <a:tailEnd type="triangle"/>
              </a:ln>
              <a:effectLst/>
            </p:spPr>
          </p:cxnSp>
          <p:cxnSp>
            <p:nvCxnSpPr>
              <p:cNvPr id="107" name="直接箭头连接符 106"/>
              <p:cNvCxnSpPr>
                <a:stCxn id="80" idx="3"/>
                <a:endCxn id="79" idx="1"/>
              </p:cNvCxnSpPr>
              <p:nvPr/>
            </p:nvCxnSpPr>
            <p:spPr>
              <a:xfrm>
                <a:off x="3021851" y="2188563"/>
                <a:ext cx="479784" cy="1050875"/>
              </a:xfrm>
              <a:prstGeom prst="straightConnector1">
                <a:avLst/>
              </a:prstGeom>
              <a:noFill/>
              <a:ln w="9525" cap="flat" cmpd="sng" algn="ctr">
                <a:solidFill>
                  <a:srgbClr val="0070C0"/>
                </a:solidFill>
                <a:prstDash val="solid"/>
                <a:tailEnd type="triangle"/>
              </a:ln>
              <a:effectLst/>
            </p:spPr>
          </p:cxnSp>
          <p:cxnSp>
            <p:nvCxnSpPr>
              <p:cNvPr id="110" name="直接连接符 109"/>
              <p:cNvCxnSpPr>
                <a:stCxn id="76" idx="4"/>
                <a:endCxn id="79" idx="2"/>
              </p:cNvCxnSpPr>
              <p:nvPr/>
            </p:nvCxnSpPr>
            <p:spPr>
              <a:xfrm>
                <a:off x="2290635" y="3640770"/>
                <a:ext cx="602569" cy="0"/>
              </a:xfrm>
              <a:prstGeom prst="line">
                <a:avLst/>
              </a:prstGeom>
              <a:noFill/>
              <a:ln w="9525" cap="flat" cmpd="sng" algn="ctr">
                <a:solidFill>
                  <a:srgbClr val="0070C0"/>
                </a:solidFill>
                <a:prstDash val="dash"/>
              </a:ln>
              <a:effectLst/>
            </p:spPr>
          </p:cxnSp>
          <p:sp>
            <p:nvSpPr>
              <p:cNvPr id="111" name="流程图: 联系 110"/>
              <p:cNvSpPr/>
              <p:nvPr/>
            </p:nvSpPr>
            <p:spPr>
              <a:xfrm>
                <a:off x="2468047" y="3339013"/>
                <a:ext cx="209902" cy="207444"/>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流程图: 联系 111"/>
              <p:cNvSpPr/>
              <p:nvPr/>
            </p:nvSpPr>
            <p:spPr>
              <a:xfrm>
                <a:off x="1548679" y="2524106"/>
                <a:ext cx="209902" cy="201418"/>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流程图: 联系 112"/>
              <p:cNvSpPr/>
              <p:nvPr/>
            </p:nvSpPr>
            <p:spPr>
              <a:xfrm>
                <a:off x="3348879" y="2527366"/>
                <a:ext cx="209902" cy="199579"/>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3</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文本框 113"/>
              <p:cNvSpPr txBox="1"/>
              <p:nvPr/>
            </p:nvSpPr>
            <p:spPr>
              <a:xfrm>
                <a:off x="1030326" y="4081008"/>
                <a:ext cx="1229876" cy="280976"/>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Source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文本框 114"/>
              <p:cNvSpPr txBox="1"/>
              <p:nvPr/>
            </p:nvSpPr>
            <p:spPr>
              <a:xfrm>
                <a:off x="2704150" y="4062720"/>
                <a:ext cx="1524463" cy="340369"/>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Target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文本框 115"/>
              <p:cNvSpPr txBox="1"/>
              <p:nvPr/>
            </p:nvSpPr>
            <p:spPr>
              <a:xfrm>
                <a:off x="2082532" y="2574124"/>
                <a:ext cx="1030113"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Snapshot</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流程图: 联系 116"/>
              <p:cNvSpPr/>
              <p:nvPr/>
            </p:nvSpPr>
            <p:spPr>
              <a:xfrm>
                <a:off x="727276" y="467753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流程图: 联系 117"/>
              <p:cNvSpPr/>
              <p:nvPr/>
            </p:nvSpPr>
            <p:spPr>
              <a:xfrm>
                <a:off x="727276" y="50435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流程图: 联系 118"/>
              <p:cNvSpPr/>
              <p:nvPr/>
            </p:nvSpPr>
            <p:spPr>
              <a:xfrm>
                <a:off x="727276" y="5735716"/>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3</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文本框 119"/>
              <p:cNvSpPr txBox="1"/>
              <p:nvPr/>
            </p:nvSpPr>
            <p:spPr>
              <a:xfrm>
                <a:off x="1073774" y="4611126"/>
                <a:ext cx="2561757"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Create a </a:t>
                </a:r>
                <a:r>
                  <a:rPr lang="en-US" sz="1400" b="0" u="none" dirty="0" err="1">
                    <a:solidFill>
                      <a:srgbClr val="000000"/>
                    </a:solidFill>
                    <a:latin typeface="Huawei Sans" panose="020C0503030203020204" pitchFamily="34" charset="0"/>
                  </a:rPr>
                  <a:t>HyperClone</a:t>
                </a:r>
                <a:r>
                  <a:rPr lang="en-US" sz="1400" b="0" u="none" dirty="0">
                    <a:solidFill>
                      <a:srgbClr val="000000"/>
                    </a:solidFill>
                    <a:latin typeface="Huawei Sans" panose="020C0503030203020204" pitchFamily="34" charset="0"/>
                  </a:rPr>
                  <a:t> pair.</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文本框 120"/>
              <p:cNvSpPr txBox="1"/>
              <p:nvPr/>
            </p:nvSpPr>
            <p:spPr>
              <a:xfrm>
                <a:off x="1073774" y="4948070"/>
                <a:ext cx="2857044" cy="394395"/>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Create a snapshot for the source LUN after synchronization is started.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文本框 121"/>
              <p:cNvSpPr txBox="1"/>
              <p:nvPr/>
            </p:nvSpPr>
            <p:spPr>
              <a:xfrm>
                <a:off x="1054980" y="1222202"/>
                <a:ext cx="3213447"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1" u="none" dirty="0">
                    <a:solidFill>
                      <a:srgbClr val="C00000"/>
                    </a:solidFill>
                    <a:latin typeface="Huawei Sans" panose="020C0503030203020204" pitchFamily="34" charset="0"/>
                  </a:rPr>
                  <a:t>Scenario 1: Initial synchronization and full copy are performed.</a:t>
                </a:r>
                <a:endParaRPr kumimoji="0" lang="en-US" altLang="zh-CN" sz="1400" b="1" i="0" u="none" strike="noStrike" kern="0" cap="none" spc="0" normalizeH="0" baseline="0" noProof="0" dirty="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3" name="组合 122"/>
          <p:cNvGrpSpPr/>
          <p:nvPr/>
        </p:nvGrpSpPr>
        <p:grpSpPr>
          <a:xfrm>
            <a:off x="4487410" y="1108288"/>
            <a:ext cx="4100260" cy="4925093"/>
            <a:chOff x="4650560" y="1025401"/>
            <a:chExt cx="4244601" cy="4925093"/>
          </a:xfrm>
        </p:grpSpPr>
        <p:grpSp>
          <p:nvGrpSpPr>
            <p:cNvPr id="124" name="组合 123"/>
            <p:cNvGrpSpPr/>
            <p:nvPr/>
          </p:nvGrpSpPr>
          <p:grpSpPr>
            <a:xfrm>
              <a:off x="4819296" y="4861881"/>
              <a:ext cx="4075865" cy="1088613"/>
              <a:chOff x="5641304" y="4940251"/>
              <a:chExt cx="4075865" cy="1088613"/>
            </a:xfrm>
          </p:grpSpPr>
          <p:sp>
            <p:nvSpPr>
              <p:cNvPr id="146" name="流程图: 联系 145"/>
              <p:cNvSpPr/>
              <p:nvPr/>
            </p:nvSpPr>
            <p:spPr>
              <a:xfrm>
                <a:off x="5641304" y="50498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流程图: 联系 146"/>
              <p:cNvSpPr/>
              <p:nvPr/>
            </p:nvSpPr>
            <p:spPr>
              <a:xfrm>
                <a:off x="5641304" y="557880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文本框 147"/>
              <p:cNvSpPr txBox="1"/>
              <p:nvPr/>
            </p:nvSpPr>
            <p:spPr>
              <a:xfrm>
                <a:off x="5875109" y="4940251"/>
                <a:ext cx="3536132" cy="54455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Create a snapshot for the source LUN after a second synchronization.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文本框 148"/>
              <p:cNvSpPr txBox="1"/>
              <p:nvPr/>
            </p:nvSpPr>
            <p:spPr>
              <a:xfrm>
                <a:off x="5875109" y="5505644"/>
                <a:ext cx="3842060"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Copy incremental data c to the target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5" name="圆柱形 124"/>
            <p:cNvSpPr/>
            <p:nvPr/>
          </p:nvSpPr>
          <p:spPr>
            <a:xfrm>
              <a:off x="4974346" y="3289354"/>
              <a:ext cx="1216860" cy="1079371"/>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圆柱形 125"/>
            <p:cNvSpPr/>
            <p:nvPr/>
          </p:nvSpPr>
          <p:spPr>
            <a:xfrm>
              <a:off x="6793775" y="3289355"/>
              <a:ext cx="1216860" cy="107937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圆角矩形 126"/>
            <p:cNvSpPr/>
            <p:nvPr/>
          </p:nvSpPr>
          <p:spPr>
            <a:xfrm>
              <a:off x="6021896" y="1935366"/>
              <a:ext cx="900526" cy="823859"/>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6274540" y="2268296"/>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矩形 130"/>
            <p:cNvSpPr/>
            <p:nvPr/>
          </p:nvSpPr>
          <p:spPr>
            <a:xfrm>
              <a:off x="5361660" y="3888475"/>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7221895" y="3627045"/>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a</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7221895" y="3873404"/>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4" name="直接箭头连接符 133"/>
            <p:cNvCxnSpPr>
              <a:stCxn id="125" idx="1"/>
              <a:endCxn id="127" idx="1"/>
            </p:cNvCxnSpPr>
            <p:nvPr/>
          </p:nvCxnSpPr>
          <p:spPr>
            <a:xfrm flipV="1">
              <a:off x="5582776" y="2347296"/>
              <a:ext cx="439120" cy="942058"/>
            </a:xfrm>
            <a:prstGeom prst="straightConnector1">
              <a:avLst/>
            </a:prstGeom>
            <a:noFill/>
            <a:ln w="9525" cap="flat" cmpd="sng" algn="ctr">
              <a:solidFill>
                <a:srgbClr val="0070C0"/>
              </a:solidFill>
              <a:prstDash val="solid"/>
              <a:tailEnd type="triangle"/>
            </a:ln>
            <a:effectLst/>
          </p:spPr>
        </p:cxnSp>
        <p:cxnSp>
          <p:nvCxnSpPr>
            <p:cNvPr id="135" name="直接箭头连接符 134"/>
            <p:cNvCxnSpPr>
              <a:stCxn id="127" idx="3"/>
              <a:endCxn id="126" idx="1"/>
            </p:cNvCxnSpPr>
            <p:nvPr/>
          </p:nvCxnSpPr>
          <p:spPr>
            <a:xfrm>
              <a:off x="6922422" y="2347296"/>
              <a:ext cx="479783" cy="942059"/>
            </a:xfrm>
            <a:prstGeom prst="straightConnector1">
              <a:avLst/>
            </a:prstGeom>
            <a:noFill/>
            <a:ln w="9525" cap="flat" cmpd="sng" algn="ctr">
              <a:solidFill>
                <a:srgbClr val="0070C0"/>
              </a:solidFill>
              <a:prstDash val="solid"/>
              <a:tailEnd type="triangle"/>
            </a:ln>
            <a:effectLst/>
          </p:spPr>
        </p:cxnSp>
        <p:cxnSp>
          <p:nvCxnSpPr>
            <p:cNvPr id="136" name="直接连接符 135"/>
            <p:cNvCxnSpPr>
              <a:stCxn id="125" idx="4"/>
              <a:endCxn id="126" idx="2"/>
            </p:cNvCxnSpPr>
            <p:nvPr/>
          </p:nvCxnSpPr>
          <p:spPr>
            <a:xfrm>
              <a:off x="6191206" y="3829040"/>
              <a:ext cx="602569" cy="0"/>
            </a:xfrm>
            <a:prstGeom prst="line">
              <a:avLst/>
            </a:prstGeom>
            <a:noFill/>
            <a:ln w="9525" cap="flat" cmpd="sng" algn="ctr">
              <a:solidFill>
                <a:srgbClr val="0070C0"/>
              </a:solidFill>
              <a:prstDash val="dash"/>
            </a:ln>
            <a:effectLst/>
          </p:spPr>
        </p:cxnSp>
        <p:sp>
          <p:nvSpPr>
            <p:cNvPr id="137" name="流程图: 联系 136"/>
            <p:cNvSpPr/>
            <p:nvPr/>
          </p:nvSpPr>
          <p:spPr>
            <a:xfrm>
              <a:off x="5439007" y="257402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流程图: 联系 137"/>
            <p:cNvSpPr/>
            <p:nvPr/>
          </p:nvSpPr>
          <p:spPr>
            <a:xfrm>
              <a:off x="7248739" y="257402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文本框 138"/>
            <p:cNvSpPr txBox="1"/>
            <p:nvPr/>
          </p:nvSpPr>
          <p:spPr>
            <a:xfrm>
              <a:off x="4927736" y="4394065"/>
              <a:ext cx="1277606" cy="305504"/>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Source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文本框 139"/>
            <p:cNvSpPr txBox="1"/>
            <p:nvPr/>
          </p:nvSpPr>
          <p:spPr>
            <a:xfrm>
              <a:off x="6735887" y="4387867"/>
              <a:ext cx="1447056" cy="305504"/>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Target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文本框 140"/>
            <p:cNvSpPr txBox="1"/>
            <p:nvPr/>
          </p:nvSpPr>
          <p:spPr>
            <a:xfrm>
              <a:off x="5932585" y="2850650"/>
              <a:ext cx="1124346"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Snapshot</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矩形 141"/>
            <p:cNvSpPr/>
            <p:nvPr/>
          </p:nvSpPr>
          <p:spPr>
            <a:xfrm>
              <a:off x="5361660" y="4165182"/>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矩形 142"/>
            <p:cNvSpPr/>
            <p:nvPr/>
          </p:nvSpPr>
          <p:spPr>
            <a:xfrm>
              <a:off x="7221895" y="4129031"/>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矩形 143"/>
            <p:cNvSpPr/>
            <p:nvPr/>
          </p:nvSpPr>
          <p:spPr>
            <a:xfrm>
              <a:off x="6274540" y="2545002"/>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文本框 144"/>
            <p:cNvSpPr txBox="1"/>
            <p:nvPr/>
          </p:nvSpPr>
          <p:spPr>
            <a:xfrm>
              <a:off x="4650560" y="1025401"/>
              <a:ext cx="3865963" cy="758076"/>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1" u="none" dirty="0">
                  <a:solidFill>
                    <a:srgbClr val="C00000"/>
                  </a:solidFill>
                  <a:latin typeface="Huawei Sans" panose="020C0503030203020204" pitchFamily="34" charset="0"/>
                </a:rPr>
                <a:t>Scenario 2: Synchronization is performed again after the first synchronization, and differential copy is performed.</a:t>
              </a:r>
              <a:endParaRPr kumimoji="0" lang="en-US" altLang="zh-CN" sz="1400" b="1" i="0" u="none" strike="noStrike" kern="0" cap="none" spc="0" normalizeH="0" baseline="0" noProof="0" dirty="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0" name="组合 149"/>
          <p:cNvGrpSpPr/>
          <p:nvPr/>
        </p:nvGrpSpPr>
        <p:grpSpPr>
          <a:xfrm>
            <a:off x="8291831" y="2005099"/>
            <a:ext cx="3665251" cy="2531381"/>
            <a:chOff x="8822654" y="2177782"/>
            <a:chExt cx="3649209" cy="2531381"/>
          </a:xfrm>
        </p:grpSpPr>
        <p:grpSp>
          <p:nvGrpSpPr>
            <p:cNvPr id="151" name="组合 150"/>
            <p:cNvGrpSpPr/>
            <p:nvPr/>
          </p:nvGrpSpPr>
          <p:grpSpPr>
            <a:xfrm>
              <a:off x="9398756" y="2177782"/>
              <a:ext cx="1816126" cy="307777"/>
              <a:chOff x="9593796" y="2299855"/>
              <a:chExt cx="1816126" cy="307777"/>
            </a:xfrm>
          </p:grpSpPr>
          <p:sp>
            <p:nvSpPr>
              <p:cNvPr id="164" name="矩形 163"/>
              <p:cNvSpPr/>
              <p:nvPr/>
            </p:nvSpPr>
            <p:spPr>
              <a:xfrm>
                <a:off x="9593796" y="2359302"/>
                <a:ext cx="404318" cy="188882"/>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5" name="文本框 164"/>
              <p:cNvSpPr txBox="1"/>
              <p:nvPr/>
            </p:nvSpPr>
            <p:spPr>
              <a:xfrm>
                <a:off x="10151906" y="2299855"/>
                <a:ext cx="1258016"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Stored data</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2" name="组合 151"/>
            <p:cNvGrpSpPr/>
            <p:nvPr/>
          </p:nvGrpSpPr>
          <p:grpSpPr>
            <a:xfrm>
              <a:off x="8822654" y="2756808"/>
              <a:ext cx="3649209" cy="523220"/>
              <a:chOff x="9035686" y="3398641"/>
              <a:chExt cx="3649209" cy="523220"/>
            </a:xfrm>
          </p:grpSpPr>
          <p:sp>
            <p:nvSpPr>
              <p:cNvPr id="159" name="矩形 158"/>
              <p:cNvSpPr/>
              <p:nvPr/>
            </p:nvSpPr>
            <p:spPr>
              <a:xfrm>
                <a:off x="10122232" y="3489889"/>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矩形 159"/>
              <p:cNvSpPr/>
              <p:nvPr/>
            </p:nvSpPr>
            <p:spPr>
              <a:xfrm>
                <a:off x="9035686" y="3489889"/>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a</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矩形 160"/>
              <p:cNvSpPr/>
              <p:nvPr/>
            </p:nvSpPr>
            <p:spPr>
              <a:xfrm>
                <a:off x="9578959" y="3489889"/>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文本框 161"/>
              <p:cNvSpPr txBox="1"/>
              <p:nvPr/>
            </p:nvSpPr>
            <p:spPr>
              <a:xfrm>
                <a:off x="10590554" y="3398641"/>
                <a:ext cx="2094341"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Newly copied data</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153" name="直接连接符 152"/>
            <p:cNvCxnSpPr/>
            <p:nvPr/>
          </p:nvCxnSpPr>
          <p:spPr>
            <a:xfrm>
              <a:off x="8840646" y="4580509"/>
              <a:ext cx="602569" cy="0"/>
            </a:xfrm>
            <a:prstGeom prst="line">
              <a:avLst/>
            </a:prstGeom>
            <a:noFill/>
            <a:ln w="12700" cap="flat" cmpd="sng" algn="ctr">
              <a:solidFill>
                <a:srgbClr val="0070C0"/>
              </a:solidFill>
              <a:prstDash val="dash"/>
            </a:ln>
            <a:effectLst/>
          </p:spPr>
        </p:cxnSp>
        <p:sp>
          <p:nvSpPr>
            <p:cNvPr id="154" name="矩形 153"/>
            <p:cNvSpPr/>
            <p:nvPr/>
          </p:nvSpPr>
          <p:spPr>
            <a:xfrm>
              <a:off x="8827572" y="3417373"/>
              <a:ext cx="334001" cy="163871"/>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5" name="文本框 154"/>
            <p:cNvSpPr txBox="1"/>
            <p:nvPr/>
          </p:nvSpPr>
          <p:spPr>
            <a:xfrm>
              <a:off x="9235505" y="3343636"/>
              <a:ext cx="2747527"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New data written to the host</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56" name="直接箭头连接符 155"/>
            <p:cNvCxnSpPr/>
            <p:nvPr/>
          </p:nvCxnSpPr>
          <p:spPr>
            <a:xfrm>
              <a:off x="8827572" y="4079976"/>
              <a:ext cx="558110" cy="0"/>
            </a:xfrm>
            <a:prstGeom prst="straightConnector1">
              <a:avLst/>
            </a:prstGeom>
            <a:noFill/>
            <a:ln w="12700" cap="flat" cmpd="sng" algn="ctr">
              <a:solidFill>
                <a:srgbClr val="0070C0"/>
              </a:solidFill>
              <a:prstDash val="solid"/>
              <a:tailEnd type="triangle"/>
            </a:ln>
            <a:effectLst/>
          </p:spPr>
        </p:cxnSp>
        <p:sp>
          <p:nvSpPr>
            <p:cNvPr id="157" name="文本框 156"/>
            <p:cNvSpPr txBox="1"/>
            <p:nvPr/>
          </p:nvSpPr>
          <p:spPr>
            <a:xfrm>
              <a:off x="9420730" y="3807060"/>
              <a:ext cx="1934600"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Internal signal flow of the storage system</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8" name="文本框 157"/>
            <p:cNvSpPr txBox="1"/>
            <p:nvPr/>
          </p:nvSpPr>
          <p:spPr>
            <a:xfrm>
              <a:off x="9429307" y="4401386"/>
              <a:ext cx="1785575"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err="1">
                  <a:solidFill>
                    <a:srgbClr val="000000"/>
                  </a:solidFill>
                  <a:latin typeface="Huawei Sans" panose="020C0503030203020204" pitchFamily="34" charset="0"/>
                </a:rPr>
                <a:t>HyperClone</a:t>
              </a:r>
              <a:r>
                <a:rPr lang="en-US" sz="1400" b="0" u="none" dirty="0">
                  <a:solidFill>
                    <a:srgbClr val="000000"/>
                  </a:solidFill>
                  <a:latin typeface="Huawei Sans" panose="020C0503030203020204" pitchFamily="34" charset="0"/>
                </a:rPr>
                <a:t> pair</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3" name="矩形 72">
            <a:extLst>
              <a:ext uri="{FF2B5EF4-FFF2-40B4-BE49-F238E27FC236}">
                <a16:creationId xmlns:a16="http://schemas.microsoft.com/office/drawing/2014/main" id="{794C8B23-5AB3-46EF-A1D9-F9574C8305CC}"/>
              </a:ext>
            </a:extLst>
          </p:cNvPr>
          <p:cNvSpPr/>
          <p:nvPr/>
        </p:nvSpPr>
        <p:spPr>
          <a:xfrm>
            <a:off x="2568883" y="1871831"/>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矩形 76">
            <a:extLst>
              <a:ext uri="{FF2B5EF4-FFF2-40B4-BE49-F238E27FC236}">
                <a16:creationId xmlns:a16="http://schemas.microsoft.com/office/drawing/2014/main" id="{4A88F8AC-F6C4-4384-8D7E-917C64B666C1}"/>
              </a:ext>
            </a:extLst>
          </p:cNvPr>
          <p:cNvSpPr/>
          <p:nvPr/>
        </p:nvSpPr>
        <p:spPr>
          <a:xfrm>
            <a:off x="1665676" y="3420510"/>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矩形 77">
            <a:extLst>
              <a:ext uri="{FF2B5EF4-FFF2-40B4-BE49-F238E27FC236}">
                <a16:creationId xmlns:a16="http://schemas.microsoft.com/office/drawing/2014/main" id="{1C389850-B43B-4266-8EB4-6F400CAE7CD5}"/>
              </a:ext>
            </a:extLst>
          </p:cNvPr>
          <p:cNvSpPr/>
          <p:nvPr/>
        </p:nvSpPr>
        <p:spPr>
          <a:xfrm>
            <a:off x="5159092" y="3721620"/>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矩形 80">
            <a:extLst>
              <a:ext uri="{FF2B5EF4-FFF2-40B4-BE49-F238E27FC236}">
                <a16:creationId xmlns:a16="http://schemas.microsoft.com/office/drawing/2014/main" id="{43D77966-3CB8-4AEC-906B-82B7E16709C5}"/>
              </a:ext>
            </a:extLst>
          </p:cNvPr>
          <p:cNvSpPr/>
          <p:nvPr/>
        </p:nvSpPr>
        <p:spPr>
          <a:xfrm>
            <a:off x="6038354" y="2100053"/>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矩形 81">
            <a:extLst>
              <a:ext uri="{FF2B5EF4-FFF2-40B4-BE49-F238E27FC236}">
                <a16:creationId xmlns:a16="http://schemas.microsoft.com/office/drawing/2014/main" id="{33E56A7D-709F-47C0-8306-78813E10B101}"/>
              </a:ext>
            </a:extLst>
          </p:cNvPr>
          <p:cNvSpPr/>
          <p:nvPr/>
        </p:nvSpPr>
        <p:spPr>
          <a:xfrm>
            <a:off x="8304505" y="2085128"/>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8147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err="1">
                <a:latin typeface="Huawei Sans" panose="020C0503030203020204" pitchFamily="34" charset="0"/>
              </a:rPr>
              <a:t>HyperClone</a:t>
            </a:r>
            <a:r>
              <a:rPr lang="en-US" u="none" dirty="0">
                <a:latin typeface="Huawei Sans" panose="020C0503030203020204" pitchFamily="34" charset="0"/>
              </a:rPr>
              <a:t> Principles: Reverse Synchronization</a:t>
            </a:r>
            <a:endParaRPr lang="en-US" altLang="zh-CN" dirty="0">
              <a:latin typeface="Huawei Sans" panose="020C0503030203020204" pitchFamily="34" charset="0"/>
              <a:sym typeface="Huawei Sans" panose="020C0503030203020204" pitchFamily="34" charset="0"/>
            </a:endParaRPr>
          </a:p>
        </p:txBody>
      </p:sp>
      <p:grpSp>
        <p:nvGrpSpPr>
          <p:cNvPr id="127" name="组合 126"/>
          <p:cNvGrpSpPr/>
          <p:nvPr/>
        </p:nvGrpSpPr>
        <p:grpSpPr>
          <a:xfrm>
            <a:off x="7902326" y="1135097"/>
            <a:ext cx="4019959" cy="2098849"/>
            <a:chOff x="8346651" y="2277357"/>
            <a:chExt cx="4045609" cy="2098849"/>
          </a:xfrm>
        </p:grpSpPr>
        <p:grpSp>
          <p:nvGrpSpPr>
            <p:cNvPr id="128" name="组合 127"/>
            <p:cNvGrpSpPr/>
            <p:nvPr/>
          </p:nvGrpSpPr>
          <p:grpSpPr>
            <a:xfrm>
              <a:off x="8893882" y="2277357"/>
              <a:ext cx="2357025" cy="523220"/>
              <a:chOff x="9593796" y="2293070"/>
              <a:chExt cx="2499011" cy="523220"/>
            </a:xfrm>
          </p:grpSpPr>
          <p:sp>
            <p:nvSpPr>
              <p:cNvPr id="158" name="矩形 157"/>
              <p:cNvSpPr/>
              <p:nvPr/>
            </p:nvSpPr>
            <p:spPr>
              <a:xfrm>
                <a:off x="9593796" y="2359302"/>
                <a:ext cx="404318" cy="188882"/>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b</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9" name="文本框 158"/>
              <p:cNvSpPr txBox="1"/>
              <p:nvPr/>
            </p:nvSpPr>
            <p:spPr>
              <a:xfrm>
                <a:off x="10654375" y="2293070"/>
                <a:ext cx="1438432"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Stored data</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矩形 159"/>
              <p:cNvSpPr/>
              <p:nvPr/>
            </p:nvSpPr>
            <p:spPr>
              <a:xfrm>
                <a:off x="10142239" y="2359302"/>
                <a:ext cx="404318" cy="188882"/>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c</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9" name="组合 138"/>
            <p:cNvGrpSpPr/>
            <p:nvPr/>
          </p:nvGrpSpPr>
          <p:grpSpPr>
            <a:xfrm>
              <a:off x="8346651" y="2761036"/>
              <a:ext cx="4045609" cy="523220"/>
              <a:chOff x="9035686" y="3451296"/>
              <a:chExt cx="4136236" cy="523220"/>
            </a:xfrm>
          </p:grpSpPr>
          <p:sp>
            <p:nvSpPr>
              <p:cNvPr id="147" name="矩形 146"/>
              <p:cNvSpPr/>
              <p:nvPr/>
            </p:nvSpPr>
            <p:spPr>
              <a:xfrm>
                <a:off x="10122232" y="3489889"/>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c</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矩形 147"/>
              <p:cNvSpPr/>
              <p:nvPr/>
            </p:nvSpPr>
            <p:spPr>
              <a:xfrm>
                <a:off x="9035686" y="3489889"/>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a</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3" name="矩形 152"/>
              <p:cNvSpPr/>
              <p:nvPr/>
            </p:nvSpPr>
            <p:spPr>
              <a:xfrm>
                <a:off x="9578959" y="3489889"/>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b</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5" name="文本框 154"/>
              <p:cNvSpPr txBox="1"/>
              <p:nvPr/>
            </p:nvSpPr>
            <p:spPr>
              <a:xfrm>
                <a:off x="11083077" y="3451296"/>
                <a:ext cx="2088845"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Newly copied data</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矩形 155"/>
              <p:cNvSpPr/>
              <p:nvPr/>
            </p:nvSpPr>
            <p:spPr>
              <a:xfrm>
                <a:off x="10649047" y="3489889"/>
                <a:ext cx="404318" cy="145939"/>
              </a:xfrm>
              <a:prstGeom prst="rect">
                <a:avLst/>
              </a:prstGeom>
              <a:no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d</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0" name="组合 139"/>
            <p:cNvGrpSpPr/>
            <p:nvPr/>
          </p:nvGrpSpPr>
          <p:grpSpPr>
            <a:xfrm>
              <a:off x="8374843" y="3173917"/>
              <a:ext cx="3796861" cy="1202289"/>
              <a:chOff x="8827572" y="3335265"/>
              <a:chExt cx="3938747" cy="1210557"/>
            </a:xfrm>
          </p:grpSpPr>
          <p:cxnSp>
            <p:nvCxnSpPr>
              <p:cNvPr id="141" name="直接连接符 140"/>
              <p:cNvCxnSpPr/>
              <p:nvPr/>
            </p:nvCxnSpPr>
            <p:spPr>
              <a:xfrm>
                <a:off x="8840646" y="4423754"/>
                <a:ext cx="602569" cy="0"/>
              </a:xfrm>
              <a:prstGeom prst="line">
                <a:avLst/>
              </a:prstGeom>
              <a:noFill/>
              <a:ln w="12700" cap="flat" cmpd="sng" algn="ctr">
                <a:solidFill>
                  <a:srgbClr val="0070C0"/>
                </a:solidFill>
                <a:prstDash val="dash"/>
              </a:ln>
              <a:effectLst/>
            </p:spPr>
          </p:cxnSp>
          <p:sp>
            <p:nvSpPr>
              <p:cNvPr id="142" name="矩形 141"/>
              <p:cNvSpPr/>
              <p:nvPr/>
            </p:nvSpPr>
            <p:spPr>
              <a:xfrm>
                <a:off x="8827572" y="3417373"/>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d</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文本框 142"/>
              <p:cNvSpPr txBox="1"/>
              <p:nvPr/>
            </p:nvSpPr>
            <p:spPr>
              <a:xfrm>
                <a:off x="9321299" y="3335265"/>
                <a:ext cx="2781956" cy="526818"/>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New data written to the host</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44" name="直接箭头连接符 143"/>
              <p:cNvCxnSpPr/>
              <p:nvPr/>
            </p:nvCxnSpPr>
            <p:spPr>
              <a:xfrm>
                <a:off x="8827572" y="3940516"/>
                <a:ext cx="558110" cy="0"/>
              </a:xfrm>
              <a:prstGeom prst="straightConnector1">
                <a:avLst/>
              </a:prstGeom>
              <a:noFill/>
              <a:ln w="12700" cap="flat" cmpd="sng" algn="ctr">
                <a:solidFill>
                  <a:srgbClr val="0070C0"/>
                </a:solidFill>
                <a:prstDash val="solid"/>
                <a:tailEnd type="triangle"/>
              </a:ln>
              <a:effectLst/>
            </p:spPr>
          </p:cxnSp>
          <p:sp>
            <p:nvSpPr>
              <p:cNvPr id="145" name="文本框 144"/>
              <p:cNvSpPr txBox="1"/>
              <p:nvPr/>
            </p:nvSpPr>
            <p:spPr>
              <a:xfrm>
                <a:off x="9337414" y="3790318"/>
                <a:ext cx="3428905" cy="260722"/>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200" b="0" u="none" dirty="0">
                    <a:solidFill>
                      <a:srgbClr val="000000"/>
                    </a:solidFill>
                    <a:latin typeface="Huawei Sans" panose="020C0503030203020204" pitchFamily="34" charset="0"/>
                  </a:rPr>
                  <a:t>Internal signal flow of the storage system</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文本框 145"/>
              <p:cNvSpPr txBox="1"/>
              <p:nvPr/>
            </p:nvSpPr>
            <p:spPr>
              <a:xfrm>
                <a:off x="9352296" y="4235928"/>
                <a:ext cx="1785575" cy="30989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200" b="0" u="none" dirty="0" err="1">
                    <a:solidFill>
                      <a:srgbClr val="000000"/>
                    </a:solidFill>
                    <a:latin typeface="Huawei Sans" panose="020C0503030203020204" pitchFamily="34" charset="0"/>
                  </a:rPr>
                  <a:t>HyperClone</a:t>
                </a:r>
                <a:r>
                  <a:rPr lang="en-US" sz="1200" b="0" u="none" dirty="0">
                    <a:solidFill>
                      <a:srgbClr val="000000"/>
                    </a:solidFill>
                    <a:latin typeface="Huawei Sans" panose="020C0503030203020204" pitchFamily="34" charset="0"/>
                  </a:rPr>
                  <a:t> pair</a:t>
                </a:r>
                <a:endParaRPr kumimoji="0" lang="en-US" altLang="zh-CN"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3" name="组合 2"/>
          <p:cNvGrpSpPr/>
          <p:nvPr/>
        </p:nvGrpSpPr>
        <p:grpSpPr>
          <a:xfrm>
            <a:off x="853099" y="1093950"/>
            <a:ext cx="3345416" cy="5030442"/>
            <a:chOff x="924431" y="1362131"/>
            <a:chExt cx="3345416" cy="5030442"/>
          </a:xfrm>
        </p:grpSpPr>
        <p:sp>
          <p:nvSpPr>
            <p:cNvPr id="97" name="文本框 96"/>
            <p:cNvSpPr txBox="1"/>
            <p:nvPr/>
          </p:nvSpPr>
          <p:spPr>
            <a:xfrm>
              <a:off x="1484048" y="1362131"/>
              <a:ext cx="2704744"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1" u="none" dirty="0">
                  <a:solidFill>
                    <a:srgbClr val="C00000"/>
                  </a:solidFill>
                  <a:latin typeface="Huawei Sans" panose="020C0503030203020204" pitchFamily="34" charset="0"/>
                </a:rPr>
                <a:t>Scenario 1: Full copy</a:t>
              </a:r>
              <a:endParaRPr kumimoji="0" lang="en-US" altLang="zh-CN" sz="1400" b="1" i="0" u="none" strike="noStrike" kern="0" cap="none" spc="0" normalizeH="0" baseline="0" noProof="0" dirty="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61" name="组合 160"/>
            <p:cNvGrpSpPr/>
            <p:nvPr/>
          </p:nvGrpSpPr>
          <p:grpSpPr>
            <a:xfrm>
              <a:off x="924431" y="5101460"/>
              <a:ext cx="3345416" cy="1291113"/>
              <a:chOff x="1019436" y="5097047"/>
              <a:chExt cx="3345416" cy="1291113"/>
            </a:xfrm>
          </p:grpSpPr>
          <p:sp>
            <p:nvSpPr>
              <p:cNvPr id="162" name="文本框 161"/>
              <p:cNvSpPr txBox="1"/>
              <p:nvPr/>
            </p:nvSpPr>
            <p:spPr>
              <a:xfrm>
                <a:off x="1243789" y="5864940"/>
                <a:ext cx="2451005"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Copy all data a, b, c, and d to the source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3" name="流程图: 联系 162"/>
              <p:cNvSpPr/>
              <p:nvPr/>
            </p:nvSpPr>
            <p:spPr>
              <a:xfrm>
                <a:off x="1019436" y="5157978"/>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流程图: 联系 163"/>
              <p:cNvSpPr/>
              <p:nvPr/>
            </p:nvSpPr>
            <p:spPr>
              <a:xfrm>
                <a:off x="1019436" y="591815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5" name="文本框 164"/>
              <p:cNvSpPr txBox="1"/>
              <p:nvPr/>
            </p:nvSpPr>
            <p:spPr>
              <a:xfrm>
                <a:off x="1264334" y="5097047"/>
                <a:ext cx="3100518"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Create a snapshot for the target LUN after the reverse synchronization is started.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6" name="组合 165"/>
            <p:cNvGrpSpPr/>
            <p:nvPr/>
          </p:nvGrpSpPr>
          <p:grpSpPr>
            <a:xfrm>
              <a:off x="1115494" y="1734905"/>
              <a:ext cx="3105096" cy="3420744"/>
              <a:chOff x="895835" y="1615200"/>
              <a:chExt cx="3105096" cy="3420744"/>
            </a:xfrm>
          </p:grpSpPr>
          <p:sp>
            <p:nvSpPr>
              <p:cNvPr id="167" name="圆柱形 166"/>
              <p:cNvSpPr/>
              <p:nvPr/>
            </p:nvSpPr>
            <p:spPr>
              <a:xfrm>
                <a:off x="895835" y="3227336"/>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8" name="圆柱形 167"/>
              <p:cNvSpPr/>
              <p:nvPr/>
            </p:nvSpPr>
            <p:spPr>
              <a:xfrm>
                <a:off x="2715265" y="3227336"/>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圆角矩形 168"/>
              <p:cNvSpPr/>
              <p:nvPr/>
            </p:nvSpPr>
            <p:spPr>
              <a:xfrm>
                <a:off x="1943385" y="1615200"/>
                <a:ext cx="900526" cy="978373"/>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1" name="矩形 170"/>
              <p:cNvSpPr/>
              <p:nvPr/>
            </p:nvSpPr>
            <p:spPr>
              <a:xfrm>
                <a:off x="2191489" y="1886105"/>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72" name="直接箭头连接符 171"/>
              <p:cNvCxnSpPr>
                <a:stCxn id="169" idx="1"/>
                <a:endCxn id="167" idx="1"/>
              </p:cNvCxnSpPr>
              <p:nvPr/>
            </p:nvCxnSpPr>
            <p:spPr>
              <a:xfrm flipH="1">
                <a:off x="1504265" y="2104387"/>
                <a:ext cx="439120" cy="1122949"/>
              </a:xfrm>
              <a:prstGeom prst="straightConnector1">
                <a:avLst/>
              </a:prstGeom>
              <a:noFill/>
              <a:ln w="9525" cap="flat" cmpd="sng" algn="ctr">
                <a:solidFill>
                  <a:srgbClr val="0070C0"/>
                </a:solidFill>
                <a:prstDash val="solid"/>
                <a:tailEnd type="triangle"/>
              </a:ln>
              <a:effectLst/>
            </p:spPr>
          </p:cxnSp>
          <p:cxnSp>
            <p:nvCxnSpPr>
              <p:cNvPr id="173" name="直接箭头连接符 172"/>
              <p:cNvCxnSpPr>
                <a:stCxn id="168" idx="1"/>
                <a:endCxn id="169" idx="3"/>
              </p:cNvCxnSpPr>
              <p:nvPr/>
            </p:nvCxnSpPr>
            <p:spPr>
              <a:xfrm flipH="1" flipV="1">
                <a:off x="2843911" y="2104387"/>
                <a:ext cx="479784" cy="1122949"/>
              </a:xfrm>
              <a:prstGeom prst="straightConnector1">
                <a:avLst/>
              </a:prstGeom>
              <a:noFill/>
              <a:ln w="9525" cap="flat" cmpd="sng" algn="ctr">
                <a:solidFill>
                  <a:srgbClr val="0070C0"/>
                </a:solidFill>
                <a:prstDash val="solid"/>
                <a:tailEnd type="triangle"/>
              </a:ln>
              <a:effectLst/>
            </p:spPr>
          </p:cxnSp>
          <p:cxnSp>
            <p:nvCxnSpPr>
              <p:cNvPr id="174" name="直接连接符 173"/>
              <p:cNvCxnSpPr>
                <a:stCxn id="167" idx="4"/>
                <a:endCxn id="168" idx="2"/>
              </p:cNvCxnSpPr>
              <p:nvPr/>
            </p:nvCxnSpPr>
            <p:spPr>
              <a:xfrm>
                <a:off x="2112695" y="3857111"/>
                <a:ext cx="602570" cy="0"/>
              </a:xfrm>
              <a:prstGeom prst="line">
                <a:avLst/>
              </a:prstGeom>
              <a:noFill/>
              <a:ln w="9525" cap="flat" cmpd="sng" algn="ctr">
                <a:solidFill>
                  <a:srgbClr val="0070C0"/>
                </a:solidFill>
                <a:prstDash val="dash"/>
              </a:ln>
              <a:effectLst/>
            </p:spPr>
          </p:cxnSp>
          <p:sp>
            <p:nvSpPr>
              <p:cNvPr id="175" name="流程图: 联系 174"/>
              <p:cNvSpPr/>
              <p:nvPr/>
            </p:nvSpPr>
            <p:spPr>
              <a:xfrm>
                <a:off x="1360496" y="2512004"/>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6" name="流程图: 联系 175"/>
              <p:cNvSpPr/>
              <p:nvPr/>
            </p:nvSpPr>
            <p:spPr>
              <a:xfrm>
                <a:off x="3170228" y="2512004"/>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7" name="文本框 176"/>
              <p:cNvSpPr txBox="1"/>
              <p:nvPr/>
            </p:nvSpPr>
            <p:spPr>
              <a:xfrm>
                <a:off x="921208" y="4512505"/>
                <a:ext cx="1166113"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Source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8" name="文本框 177"/>
              <p:cNvSpPr txBox="1"/>
              <p:nvPr/>
            </p:nvSpPr>
            <p:spPr>
              <a:xfrm>
                <a:off x="2595807" y="4512724"/>
                <a:ext cx="1405124"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Target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9" name="文本框 178"/>
              <p:cNvSpPr txBox="1"/>
              <p:nvPr/>
            </p:nvSpPr>
            <p:spPr>
              <a:xfrm>
                <a:off x="1924000" y="2675227"/>
                <a:ext cx="989565"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Snapshot</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0" name="矩形 179"/>
              <p:cNvSpPr/>
              <p:nvPr/>
            </p:nvSpPr>
            <p:spPr>
              <a:xfrm>
                <a:off x="1288498" y="3595311"/>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a</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矩形 180"/>
              <p:cNvSpPr/>
              <p:nvPr/>
            </p:nvSpPr>
            <p:spPr>
              <a:xfrm>
                <a:off x="1288498" y="3803570"/>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2" name="矩形 181"/>
              <p:cNvSpPr/>
              <p:nvPr/>
            </p:nvSpPr>
            <p:spPr>
              <a:xfrm>
                <a:off x="1288498" y="3999224"/>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3" name="矩形 182"/>
              <p:cNvSpPr/>
              <p:nvPr/>
            </p:nvSpPr>
            <p:spPr>
              <a:xfrm>
                <a:off x="1288498" y="4207483"/>
                <a:ext cx="404318" cy="145939"/>
              </a:xfrm>
              <a:prstGeom prst="rect">
                <a:avLst/>
              </a:prstGeom>
              <a:no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4" name="矩形 183"/>
              <p:cNvSpPr/>
              <p:nvPr/>
            </p:nvSpPr>
            <p:spPr>
              <a:xfrm>
                <a:off x="2191489" y="2104386"/>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5" name="矩形 184"/>
              <p:cNvSpPr/>
              <p:nvPr/>
            </p:nvSpPr>
            <p:spPr>
              <a:xfrm>
                <a:off x="2191489" y="2306973"/>
                <a:ext cx="404318" cy="176082"/>
              </a:xfrm>
              <a:prstGeom prst="rect">
                <a:avLst/>
              </a:prstGeom>
              <a:solidFill>
                <a:srgbClr val="FFFFFF">
                  <a:lumMod val="50000"/>
                </a:srgbClr>
              </a:solidFill>
              <a:ln w="1905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7" name="矩形 186"/>
              <p:cNvSpPr/>
              <p:nvPr/>
            </p:nvSpPr>
            <p:spPr>
              <a:xfrm>
                <a:off x="3102578" y="3784013"/>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8" name="矩形 187"/>
              <p:cNvSpPr/>
              <p:nvPr/>
            </p:nvSpPr>
            <p:spPr>
              <a:xfrm>
                <a:off x="3102578" y="4002294"/>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9" name="矩形 188"/>
              <p:cNvSpPr/>
              <p:nvPr/>
            </p:nvSpPr>
            <p:spPr>
              <a:xfrm>
                <a:off x="3102578" y="4204881"/>
                <a:ext cx="404318" cy="176082"/>
              </a:xfrm>
              <a:prstGeom prst="rect">
                <a:avLst/>
              </a:prstGeom>
              <a:solidFill>
                <a:srgbClr val="FFFFFF">
                  <a:lumMod val="50000"/>
                </a:srgbClr>
              </a:solidFill>
              <a:ln w="19050" cap="flat" cmpd="sng" algn="ctr">
                <a:solidFill>
                  <a:srgbClr val="CCFF99"/>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 name="组合 3"/>
          <p:cNvGrpSpPr/>
          <p:nvPr/>
        </p:nvGrpSpPr>
        <p:grpSpPr>
          <a:xfrm>
            <a:off x="4743250" y="1102241"/>
            <a:ext cx="4199373" cy="4907730"/>
            <a:chOff x="4907868" y="1334699"/>
            <a:chExt cx="4199373" cy="4907730"/>
          </a:xfrm>
        </p:grpSpPr>
        <p:grpSp>
          <p:nvGrpSpPr>
            <p:cNvPr id="98" name="组合 97"/>
            <p:cNvGrpSpPr/>
            <p:nvPr/>
          </p:nvGrpSpPr>
          <p:grpSpPr>
            <a:xfrm>
              <a:off x="5121981" y="5120616"/>
              <a:ext cx="3985260" cy="1121813"/>
              <a:chOff x="5641304" y="4958539"/>
              <a:chExt cx="4637068" cy="1121813"/>
            </a:xfrm>
          </p:grpSpPr>
          <p:sp>
            <p:nvSpPr>
              <p:cNvPr id="104" name="流程图: 联系 103"/>
              <p:cNvSpPr/>
              <p:nvPr/>
            </p:nvSpPr>
            <p:spPr>
              <a:xfrm>
                <a:off x="5641304" y="50498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流程图: 联系 107"/>
              <p:cNvSpPr/>
              <p:nvPr/>
            </p:nvSpPr>
            <p:spPr>
              <a:xfrm>
                <a:off x="5641304" y="560285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文本框 110"/>
              <p:cNvSpPr txBox="1"/>
              <p:nvPr/>
            </p:nvSpPr>
            <p:spPr>
              <a:xfrm>
                <a:off x="5875110" y="4958539"/>
                <a:ext cx="4248705" cy="50236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Create a snapshot for the target LUN after the reverse synchronization is started.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文本框 124"/>
              <p:cNvSpPr txBox="1"/>
              <p:nvPr/>
            </p:nvSpPr>
            <p:spPr>
              <a:xfrm>
                <a:off x="5875110" y="5557132"/>
                <a:ext cx="4403262"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Copy incremental data d to the source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6" name="文本框 125"/>
            <p:cNvSpPr txBox="1"/>
            <p:nvPr/>
          </p:nvSpPr>
          <p:spPr>
            <a:xfrm>
              <a:off x="5194368" y="1334699"/>
              <a:ext cx="2836006"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1400" b="1" u="none" dirty="0">
                  <a:solidFill>
                    <a:srgbClr val="C00000"/>
                  </a:solidFill>
                  <a:latin typeface="Huawei Sans" panose="020C0503030203020204" pitchFamily="34" charset="0"/>
                </a:rPr>
                <a:t>Scenario 2: Differential copy</a:t>
              </a:r>
              <a:endParaRPr kumimoji="0" lang="en-US" altLang="zh-CN" sz="1400" b="1" i="0" u="none" strike="noStrike" kern="0" cap="none" spc="0" normalizeH="0" baseline="0" noProof="0" dirty="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0" name="圆柱形 189"/>
            <p:cNvSpPr/>
            <p:nvPr/>
          </p:nvSpPr>
          <p:spPr>
            <a:xfrm>
              <a:off x="4907868" y="3347041"/>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1" name="圆柱形 190"/>
            <p:cNvSpPr/>
            <p:nvPr/>
          </p:nvSpPr>
          <p:spPr>
            <a:xfrm>
              <a:off x="6727298" y="3347041"/>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2" name="圆角矩形 191"/>
            <p:cNvSpPr/>
            <p:nvPr/>
          </p:nvSpPr>
          <p:spPr>
            <a:xfrm>
              <a:off x="5955418" y="1734905"/>
              <a:ext cx="900526" cy="978373"/>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4" name="矩形 193"/>
            <p:cNvSpPr/>
            <p:nvPr/>
          </p:nvSpPr>
          <p:spPr>
            <a:xfrm>
              <a:off x="6203522" y="2005810"/>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95" name="直接箭头连接符 194"/>
            <p:cNvCxnSpPr>
              <a:stCxn id="192" idx="1"/>
              <a:endCxn id="190" idx="1"/>
            </p:cNvCxnSpPr>
            <p:nvPr/>
          </p:nvCxnSpPr>
          <p:spPr>
            <a:xfrm flipH="1">
              <a:off x="5516298" y="2224092"/>
              <a:ext cx="439120" cy="1122949"/>
            </a:xfrm>
            <a:prstGeom prst="straightConnector1">
              <a:avLst/>
            </a:prstGeom>
            <a:noFill/>
            <a:ln w="9525" cap="flat" cmpd="sng" algn="ctr">
              <a:solidFill>
                <a:srgbClr val="0070C0"/>
              </a:solidFill>
              <a:prstDash val="solid"/>
              <a:tailEnd type="triangle"/>
            </a:ln>
            <a:effectLst/>
          </p:spPr>
        </p:cxnSp>
        <p:cxnSp>
          <p:nvCxnSpPr>
            <p:cNvPr id="196" name="直接箭头连接符 195"/>
            <p:cNvCxnSpPr>
              <a:stCxn id="191" idx="1"/>
              <a:endCxn id="192" idx="3"/>
            </p:cNvCxnSpPr>
            <p:nvPr/>
          </p:nvCxnSpPr>
          <p:spPr>
            <a:xfrm flipH="1" flipV="1">
              <a:off x="6855944" y="2224092"/>
              <a:ext cx="479784" cy="1122949"/>
            </a:xfrm>
            <a:prstGeom prst="straightConnector1">
              <a:avLst/>
            </a:prstGeom>
            <a:noFill/>
            <a:ln w="9525" cap="flat" cmpd="sng" algn="ctr">
              <a:solidFill>
                <a:srgbClr val="0070C0"/>
              </a:solidFill>
              <a:prstDash val="solid"/>
              <a:tailEnd type="triangle"/>
            </a:ln>
            <a:effectLst/>
          </p:spPr>
        </p:cxnSp>
        <p:cxnSp>
          <p:nvCxnSpPr>
            <p:cNvPr id="197" name="直接连接符 196"/>
            <p:cNvCxnSpPr>
              <a:stCxn id="190" idx="4"/>
              <a:endCxn id="191" idx="2"/>
            </p:cNvCxnSpPr>
            <p:nvPr/>
          </p:nvCxnSpPr>
          <p:spPr>
            <a:xfrm>
              <a:off x="6124728" y="3976816"/>
              <a:ext cx="602570" cy="0"/>
            </a:xfrm>
            <a:prstGeom prst="line">
              <a:avLst/>
            </a:prstGeom>
            <a:noFill/>
            <a:ln w="9525" cap="flat" cmpd="sng" algn="ctr">
              <a:solidFill>
                <a:srgbClr val="0070C0"/>
              </a:solidFill>
              <a:prstDash val="dash"/>
            </a:ln>
            <a:effectLst/>
          </p:spPr>
        </p:cxnSp>
        <p:sp>
          <p:nvSpPr>
            <p:cNvPr id="198" name="流程图: 联系 197"/>
            <p:cNvSpPr/>
            <p:nvPr/>
          </p:nvSpPr>
          <p:spPr>
            <a:xfrm>
              <a:off x="5372529" y="263170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2</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流程图: 联系 198"/>
            <p:cNvSpPr/>
            <p:nvPr/>
          </p:nvSpPr>
          <p:spPr>
            <a:xfrm>
              <a:off x="7182261" y="263170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0" name="文本框 199"/>
            <p:cNvSpPr txBox="1"/>
            <p:nvPr/>
          </p:nvSpPr>
          <p:spPr>
            <a:xfrm>
              <a:off x="4983933" y="4629930"/>
              <a:ext cx="1168640"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Source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文本框 200"/>
            <p:cNvSpPr txBox="1"/>
            <p:nvPr/>
          </p:nvSpPr>
          <p:spPr>
            <a:xfrm>
              <a:off x="6643741" y="4615669"/>
              <a:ext cx="1463739"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Target LUN</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2" name="文本框 201"/>
            <p:cNvSpPr txBox="1"/>
            <p:nvPr/>
          </p:nvSpPr>
          <p:spPr>
            <a:xfrm>
              <a:off x="5869828" y="2753536"/>
              <a:ext cx="1029409"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Snapshot</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矩形 202"/>
            <p:cNvSpPr/>
            <p:nvPr/>
          </p:nvSpPr>
          <p:spPr>
            <a:xfrm>
              <a:off x="6203522" y="2224091"/>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4" name="矩形 203"/>
            <p:cNvSpPr/>
            <p:nvPr/>
          </p:nvSpPr>
          <p:spPr>
            <a:xfrm>
              <a:off x="6203522" y="2426678"/>
              <a:ext cx="404318" cy="176082"/>
            </a:xfrm>
            <a:prstGeom prst="rect">
              <a:avLst/>
            </a:prstGeom>
            <a:solidFill>
              <a:srgbClr val="FFFFFF">
                <a:lumMod val="50000"/>
              </a:srgbClr>
            </a:solidFill>
            <a:ln w="1905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6" name="矩形 205"/>
            <p:cNvSpPr/>
            <p:nvPr/>
          </p:nvSpPr>
          <p:spPr>
            <a:xfrm>
              <a:off x="7114611" y="3903718"/>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7" name="矩形 206"/>
            <p:cNvSpPr/>
            <p:nvPr/>
          </p:nvSpPr>
          <p:spPr>
            <a:xfrm>
              <a:off x="7114611" y="4121999"/>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8" name="矩形 207"/>
            <p:cNvSpPr/>
            <p:nvPr/>
          </p:nvSpPr>
          <p:spPr>
            <a:xfrm>
              <a:off x="7114611" y="4324586"/>
              <a:ext cx="404318" cy="176082"/>
            </a:xfrm>
            <a:prstGeom prst="rect">
              <a:avLst/>
            </a:prstGeom>
            <a:solidFill>
              <a:srgbClr val="FFFFFF">
                <a:lumMod val="50000"/>
              </a:srgbClr>
            </a:solidFill>
            <a:ln w="19050" cap="flat" cmpd="sng" algn="ctr">
              <a:solidFill>
                <a:srgbClr val="CCFF99"/>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0" name="矩形 209"/>
            <p:cNvSpPr/>
            <p:nvPr/>
          </p:nvSpPr>
          <p:spPr>
            <a:xfrm>
              <a:off x="5324176" y="3911309"/>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b</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1" name="矩形 210"/>
            <p:cNvSpPr/>
            <p:nvPr/>
          </p:nvSpPr>
          <p:spPr>
            <a:xfrm>
              <a:off x="5324176" y="4129590"/>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c</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2" name="矩形 211"/>
            <p:cNvSpPr/>
            <p:nvPr/>
          </p:nvSpPr>
          <p:spPr>
            <a:xfrm>
              <a:off x="5324176" y="4332177"/>
              <a:ext cx="404318" cy="176082"/>
            </a:xfrm>
            <a:prstGeom prst="rect">
              <a:avLst/>
            </a:prstGeom>
            <a:no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d</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83" name="矩形 82">
            <a:extLst>
              <a:ext uri="{FF2B5EF4-FFF2-40B4-BE49-F238E27FC236}">
                <a16:creationId xmlns:a16="http://schemas.microsoft.com/office/drawing/2014/main" id="{5B68A75A-3876-4C86-9950-3B974BDA1B8F}"/>
              </a:ext>
            </a:extLst>
          </p:cNvPr>
          <p:cNvSpPr/>
          <p:nvPr/>
        </p:nvSpPr>
        <p:spPr>
          <a:xfrm>
            <a:off x="2341878" y="1503325"/>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矩形 83">
            <a:extLst>
              <a:ext uri="{FF2B5EF4-FFF2-40B4-BE49-F238E27FC236}">
                <a16:creationId xmlns:a16="http://schemas.microsoft.com/office/drawing/2014/main" id="{7A62B663-F4B9-4EC7-A2EC-AF2BE692DC30}"/>
              </a:ext>
            </a:extLst>
          </p:cNvPr>
          <p:cNvSpPr/>
          <p:nvPr/>
        </p:nvSpPr>
        <p:spPr>
          <a:xfrm>
            <a:off x="6023203" y="1547759"/>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矩形 84">
            <a:extLst>
              <a:ext uri="{FF2B5EF4-FFF2-40B4-BE49-F238E27FC236}">
                <a16:creationId xmlns:a16="http://schemas.microsoft.com/office/drawing/2014/main" id="{479A8456-06EB-410B-B90E-5800D1D7C768}"/>
              </a:ext>
            </a:extLst>
          </p:cNvPr>
          <p:cNvSpPr/>
          <p:nvPr/>
        </p:nvSpPr>
        <p:spPr>
          <a:xfrm>
            <a:off x="7927269" y="1212428"/>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矩形 85">
            <a:extLst>
              <a:ext uri="{FF2B5EF4-FFF2-40B4-BE49-F238E27FC236}">
                <a16:creationId xmlns:a16="http://schemas.microsoft.com/office/drawing/2014/main" id="{BBCBF471-D09F-467A-889F-92BEA386735F}"/>
              </a:ext>
            </a:extLst>
          </p:cNvPr>
          <p:cNvSpPr/>
          <p:nvPr/>
        </p:nvSpPr>
        <p:spPr>
          <a:xfrm>
            <a:off x="3261802" y="3406515"/>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矩形 86">
            <a:extLst>
              <a:ext uri="{FF2B5EF4-FFF2-40B4-BE49-F238E27FC236}">
                <a16:creationId xmlns:a16="http://schemas.microsoft.com/office/drawing/2014/main" id="{E86EB344-6090-46F0-9CB9-AA7F3FC16FBA}"/>
              </a:ext>
            </a:extLst>
          </p:cNvPr>
          <p:cNvSpPr/>
          <p:nvPr/>
        </p:nvSpPr>
        <p:spPr>
          <a:xfrm>
            <a:off x="5159558" y="3490275"/>
            <a:ext cx="393421" cy="121291"/>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矩形 87">
            <a:extLst>
              <a:ext uri="{FF2B5EF4-FFF2-40B4-BE49-F238E27FC236}">
                <a16:creationId xmlns:a16="http://schemas.microsoft.com/office/drawing/2014/main" id="{ACCE6A2C-1A0F-40BE-8281-EE0A934D62F6}"/>
              </a:ext>
            </a:extLst>
          </p:cNvPr>
          <p:cNvSpPr/>
          <p:nvPr/>
        </p:nvSpPr>
        <p:spPr>
          <a:xfrm>
            <a:off x="6949993" y="3482664"/>
            <a:ext cx="393421" cy="146547"/>
          </a:xfrm>
          <a:prstGeom prst="rect">
            <a:avLst/>
          </a:prstGeom>
          <a:solidFill>
            <a:srgbClr val="FCC8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a:t>
            </a: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93572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CED92-CD33-40F4-BD95-5A55A6854220}"/>
              </a:ext>
            </a:extLst>
          </p:cNvPr>
          <p:cNvSpPr>
            <a:spLocks noGrp="1"/>
          </p:cNvSpPr>
          <p:nvPr>
            <p:ph type="title"/>
          </p:nvPr>
        </p:nvSpPr>
        <p:spPr/>
        <p:txBody>
          <a:bodyPr/>
          <a:lstStyle/>
          <a:p>
            <a:pPr fontAlgn="ctr"/>
            <a:r>
              <a:rPr lang="en-US" u="none" dirty="0">
                <a:latin typeface="Huawei Sans" panose="020C0503030203020204" pitchFamily="34" charset="0"/>
              </a:rPr>
              <a:t>Read/Write Principles of a Clone File System</a:t>
            </a:r>
          </a:p>
        </p:txBody>
      </p:sp>
      <p:pic>
        <p:nvPicPr>
          <p:cNvPr id="1026" name="Picture 2" descr="http://127.0.0.1:51299/icslite/hdx/pages/HDXYZL01239_02_zh/HDXYZL01239_02_zh/resources/zh-cn_image_0000001212475968.png">
            <a:extLst>
              <a:ext uri="{FF2B5EF4-FFF2-40B4-BE49-F238E27FC236}">
                <a16:creationId xmlns:a16="http://schemas.microsoft.com/office/drawing/2014/main" id="{FDFE566F-7D60-45F4-B305-B2353564F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59"/>
          <a:stretch/>
        </p:blipFill>
        <p:spPr bwMode="auto">
          <a:xfrm>
            <a:off x="1322614" y="2493034"/>
            <a:ext cx="4188494" cy="2246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27.0.0.1:51299/icslite/hdx/pages/HDXYZL01239_02_zh/HDXYZL01239_02_zh/resources/zh-cn_image_0000001212795932.png">
            <a:extLst>
              <a:ext uri="{FF2B5EF4-FFF2-40B4-BE49-F238E27FC236}">
                <a16:creationId xmlns:a16="http://schemas.microsoft.com/office/drawing/2014/main" id="{A3686CBC-71CD-4CD8-9D99-C56FDC26ED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59"/>
          <a:stretch/>
        </p:blipFill>
        <p:spPr bwMode="auto">
          <a:xfrm>
            <a:off x="6799490" y="2444920"/>
            <a:ext cx="4230821" cy="224633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C8CA5D54-6211-4693-9F36-5A35A31F6EF4}"/>
              </a:ext>
            </a:extLst>
          </p:cNvPr>
          <p:cNvSpPr/>
          <p:nvPr/>
        </p:nvSpPr>
        <p:spPr>
          <a:xfrm>
            <a:off x="706169" y="5031191"/>
            <a:ext cx="5384807" cy="338554"/>
          </a:xfrm>
          <a:prstGeom prst="rect">
            <a:avLst/>
          </a:prstGeom>
        </p:spPr>
        <p:txBody>
          <a:bodyPr wrap="none">
            <a:spAutoFit/>
          </a:bodyPr>
          <a:lstStyle/>
          <a:p>
            <a:pPr fontAlgn="ctr"/>
            <a:r>
              <a:rPr lang="en-US" sz="1600" u="none" dirty="0">
                <a:latin typeface="Huawei Sans" panose="020C0503030203020204" pitchFamily="34" charset="0"/>
              </a:rPr>
              <a:t>Data status in the clone file system before data change</a:t>
            </a:r>
          </a:p>
        </p:txBody>
      </p:sp>
      <p:sp>
        <p:nvSpPr>
          <p:cNvPr id="5" name="矩形 4">
            <a:extLst>
              <a:ext uri="{FF2B5EF4-FFF2-40B4-BE49-F238E27FC236}">
                <a16:creationId xmlns:a16="http://schemas.microsoft.com/office/drawing/2014/main" id="{3839D4F8-4F84-40A2-B61B-EF80F55D04AC}"/>
              </a:ext>
            </a:extLst>
          </p:cNvPr>
          <p:cNvSpPr/>
          <p:nvPr/>
        </p:nvSpPr>
        <p:spPr>
          <a:xfrm>
            <a:off x="6291899" y="5041090"/>
            <a:ext cx="5227713" cy="338554"/>
          </a:xfrm>
          <a:prstGeom prst="rect">
            <a:avLst/>
          </a:prstGeom>
        </p:spPr>
        <p:txBody>
          <a:bodyPr wrap="none">
            <a:spAutoFit/>
          </a:bodyPr>
          <a:lstStyle/>
          <a:p>
            <a:pPr fontAlgn="ctr"/>
            <a:r>
              <a:rPr lang="en-US" sz="1600" u="none" dirty="0">
                <a:latin typeface="Huawei Sans" panose="020C0503030203020204" pitchFamily="34" charset="0"/>
              </a:rPr>
              <a:t>Data status in the clone file system after data change</a:t>
            </a:r>
          </a:p>
        </p:txBody>
      </p:sp>
      <p:grpSp>
        <p:nvGrpSpPr>
          <p:cNvPr id="7" name="组合 6">
            <a:extLst>
              <a:ext uri="{FF2B5EF4-FFF2-40B4-BE49-F238E27FC236}">
                <a16:creationId xmlns:a16="http://schemas.microsoft.com/office/drawing/2014/main" id="{6CB7253D-9EF1-446F-A3F5-E9E1725FF498}"/>
              </a:ext>
            </a:extLst>
          </p:cNvPr>
          <p:cNvGrpSpPr/>
          <p:nvPr/>
        </p:nvGrpSpPr>
        <p:grpSpPr>
          <a:xfrm>
            <a:off x="1383162" y="2096216"/>
            <a:ext cx="4114798" cy="475446"/>
            <a:chOff x="1419738" y="1897810"/>
            <a:chExt cx="4114798" cy="475446"/>
          </a:xfrm>
        </p:grpSpPr>
        <p:sp>
          <p:nvSpPr>
            <p:cNvPr id="6" name="文本框 5">
              <a:extLst>
                <a:ext uri="{FF2B5EF4-FFF2-40B4-BE49-F238E27FC236}">
                  <a16:creationId xmlns:a16="http://schemas.microsoft.com/office/drawing/2014/main" id="{3FB3F9A2-3FA1-4724-9281-8D9DA18AFD3C}"/>
                </a:ext>
              </a:extLst>
            </p:cNvPr>
            <p:cNvSpPr txBox="1"/>
            <p:nvPr/>
          </p:nvSpPr>
          <p:spPr>
            <a:xfrm>
              <a:off x="1419738" y="1897810"/>
              <a:ext cx="1086928" cy="461665"/>
            </a:xfrm>
            <a:prstGeom prst="rect">
              <a:avLst/>
            </a:prstGeom>
            <a:noFill/>
          </p:spPr>
          <p:txBody>
            <a:bodyPr wrap="square" rtlCol="0">
              <a:spAutoFit/>
            </a:bodyPr>
            <a:lstStyle/>
            <a:p>
              <a:pPr algn="ctr" fontAlgn="ctr"/>
              <a:r>
                <a:rPr lang="en-US" sz="1200" u="none" dirty="0">
                  <a:latin typeface="Huawei Sans" panose="020C0503030203020204" pitchFamily="34" charset="0"/>
                </a:rPr>
                <a:t>Parent file system</a:t>
              </a:r>
            </a:p>
          </p:txBody>
        </p:sp>
        <p:sp>
          <p:nvSpPr>
            <p:cNvPr id="9" name="文本框 8">
              <a:extLst>
                <a:ext uri="{FF2B5EF4-FFF2-40B4-BE49-F238E27FC236}">
                  <a16:creationId xmlns:a16="http://schemas.microsoft.com/office/drawing/2014/main" id="{FD256EB8-9F0B-4016-AD33-F4F408DBA87D}"/>
                </a:ext>
              </a:extLst>
            </p:cNvPr>
            <p:cNvSpPr txBox="1"/>
            <p:nvPr/>
          </p:nvSpPr>
          <p:spPr>
            <a:xfrm>
              <a:off x="2741016" y="1904701"/>
              <a:ext cx="1279585" cy="461665"/>
            </a:xfrm>
            <a:prstGeom prst="rect">
              <a:avLst/>
            </a:prstGeom>
            <a:noFill/>
          </p:spPr>
          <p:txBody>
            <a:bodyPr wrap="square" rtlCol="0">
              <a:spAutoFit/>
            </a:bodyPr>
            <a:lstStyle/>
            <a:p>
              <a:pPr algn="ctr" fontAlgn="ctr"/>
              <a:r>
                <a:rPr lang="en-US" sz="1200" u="none" dirty="0">
                  <a:latin typeface="Huawei Sans" panose="020C0503030203020204" pitchFamily="34" charset="0"/>
                </a:rPr>
                <a:t>File system snapshot</a:t>
              </a:r>
            </a:p>
          </p:txBody>
        </p:sp>
        <p:sp>
          <p:nvSpPr>
            <p:cNvPr id="10" name="文本框 9">
              <a:extLst>
                <a:ext uri="{FF2B5EF4-FFF2-40B4-BE49-F238E27FC236}">
                  <a16:creationId xmlns:a16="http://schemas.microsoft.com/office/drawing/2014/main" id="{83D265EB-65EB-458A-A0D0-64D0E6F0958A}"/>
                </a:ext>
              </a:extLst>
            </p:cNvPr>
            <p:cNvSpPr txBox="1"/>
            <p:nvPr/>
          </p:nvSpPr>
          <p:spPr>
            <a:xfrm>
              <a:off x="4254952" y="1911591"/>
              <a:ext cx="1279584" cy="461665"/>
            </a:xfrm>
            <a:prstGeom prst="rect">
              <a:avLst/>
            </a:prstGeom>
            <a:noFill/>
          </p:spPr>
          <p:txBody>
            <a:bodyPr wrap="square" rtlCol="0">
              <a:spAutoFit/>
            </a:bodyPr>
            <a:lstStyle/>
            <a:p>
              <a:pPr algn="ctr" fontAlgn="ctr"/>
              <a:r>
                <a:rPr lang="en-US" sz="1200" u="none" dirty="0">
                  <a:latin typeface="Huawei Sans" panose="020C0503030203020204" pitchFamily="34" charset="0"/>
                </a:rPr>
                <a:t>Clone file system</a:t>
              </a:r>
            </a:p>
          </p:txBody>
        </p:sp>
      </p:grpSp>
      <p:grpSp>
        <p:nvGrpSpPr>
          <p:cNvPr id="12" name="组合 11">
            <a:extLst>
              <a:ext uri="{FF2B5EF4-FFF2-40B4-BE49-F238E27FC236}">
                <a16:creationId xmlns:a16="http://schemas.microsoft.com/office/drawing/2014/main" id="{D02792AC-5D4F-4C2B-97BB-F5F7F7ADE784}"/>
              </a:ext>
            </a:extLst>
          </p:cNvPr>
          <p:cNvGrpSpPr/>
          <p:nvPr/>
        </p:nvGrpSpPr>
        <p:grpSpPr>
          <a:xfrm>
            <a:off x="6800254" y="2048141"/>
            <a:ext cx="4187950" cy="475446"/>
            <a:chOff x="1465458" y="1861234"/>
            <a:chExt cx="4187950" cy="475446"/>
          </a:xfrm>
        </p:grpSpPr>
        <p:sp>
          <p:nvSpPr>
            <p:cNvPr id="13" name="文本框 12">
              <a:extLst>
                <a:ext uri="{FF2B5EF4-FFF2-40B4-BE49-F238E27FC236}">
                  <a16:creationId xmlns:a16="http://schemas.microsoft.com/office/drawing/2014/main" id="{9BD13542-9045-40A6-9A89-57AA3EBE603D}"/>
                </a:ext>
              </a:extLst>
            </p:cNvPr>
            <p:cNvSpPr txBox="1"/>
            <p:nvPr/>
          </p:nvSpPr>
          <p:spPr>
            <a:xfrm>
              <a:off x="1465458" y="1861234"/>
              <a:ext cx="1086928" cy="461665"/>
            </a:xfrm>
            <a:prstGeom prst="rect">
              <a:avLst/>
            </a:prstGeom>
            <a:noFill/>
          </p:spPr>
          <p:txBody>
            <a:bodyPr wrap="square" rtlCol="0">
              <a:spAutoFit/>
            </a:bodyPr>
            <a:lstStyle/>
            <a:p>
              <a:pPr algn="ctr" fontAlgn="ctr"/>
              <a:r>
                <a:rPr lang="en-US" sz="1200" u="none" dirty="0">
                  <a:latin typeface="Huawei Sans" panose="020C0503030203020204" pitchFamily="34" charset="0"/>
                </a:rPr>
                <a:t>Parent file system</a:t>
              </a:r>
            </a:p>
          </p:txBody>
        </p:sp>
        <p:sp>
          <p:nvSpPr>
            <p:cNvPr id="14" name="文本框 13">
              <a:extLst>
                <a:ext uri="{FF2B5EF4-FFF2-40B4-BE49-F238E27FC236}">
                  <a16:creationId xmlns:a16="http://schemas.microsoft.com/office/drawing/2014/main" id="{E1DA049D-7991-43D2-9278-27CABD41D030}"/>
                </a:ext>
              </a:extLst>
            </p:cNvPr>
            <p:cNvSpPr txBox="1"/>
            <p:nvPr/>
          </p:nvSpPr>
          <p:spPr>
            <a:xfrm>
              <a:off x="2786736" y="1868125"/>
              <a:ext cx="1279585" cy="461665"/>
            </a:xfrm>
            <a:prstGeom prst="rect">
              <a:avLst/>
            </a:prstGeom>
            <a:noFill/>
          </p:spPr>
          <p:txBody>
            <a:bodyPr wrap="square" rtlCol="0">
              <a:spAutoFit/>
            </a:bodyPr>
            <a:lstStyle/>
            <a:p>
              <a:pPr algn="ctr" fontAlgn="ctr"/>
              <a:r>
                <a:rPr lang="en-US" sz="1200" u="none" dirty="0">
                  <a:latin typeface="Huawei Sans" panose="020C0503030203020204" pitchFamily="34" charset="0"/>
                </a:rPr>
                <a:t>File system snapshot</a:t>
              </a:r>
            </a:p>
          </p:txBody>
        </p:sp>
        <p:sp>
          <p:nvSpPr>
            <p:cNvPr id="15" name="文本框 14">
              <a:extLst>
                <a:ext uri="{FF2B5EF4-FFF2-40B4-BE49-F238E27FC236}">
                  <a16:creationId xmlns:a16="http://schemas.microsoft.com/office/drawing/2014/main" id="{E4B19B35-14B5-4FA0-BDB7-DC9900DA818F}"/>
                </a:ext>
              </a:extLst>
            </p:cNvPr>
            <p:cNvSpPr txBox="1"/>
            <p:nvPr/>
          </p:nvSpPr>
          <p:spPr>
            <a:xfrm>
              <a:off x="4373824" y="1875015"/>
              <a:ext cx="1279584" cy="461665"/>
            </a:xfrm>
            <a:prstGeom prst="rect">
              <a:avLst/>
            </a:prstGeom>
            <a:noFill/>
          </p:spPr>
          <p:txBody>
            <a:bodyPr wrap="square" rtlCol="0">
              <a:spAutoFit/>
            </a:bodyPr>
            <a:lstStyle/>
            <a:p>
              <a:pPr algn="ctr" fontAlgn="ctr"/>
              <a:r>
                <a:rPr lang="en-US" sz="1200" u="none" dirty="0">
                  <a:latin typeface="Huawei Sans" panose="020C0503030203020204" pitchFamily="34" charset="0"/>
                </a:rPr>
                <a:t>Clone file system</a:t>
              </a:r>
            </a:p>
          </p:txBody>
        </p:sp>
      </p:grpSp>
    </p:spTree>
    <p:extLst>
      <p:ext uri="{BB962C8B-B14F-4D97-AF65-F5344CB8AC3E}">
        <p14:creationId xmlns:p14="http://schemas.microsoft.com/office/powerpoint/2010/main" val="404663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Application Scenarios: Data Backup and Restoration</a:t>
            </a:r>
            <a:endParaRPr lang="en-US" altLang="zh-CN" dirty="0">
              <a:latin typeface="Huawei Sans" panose="020C0503030203020204" pitchFamily="34" charset="0"/>
              <a:sym typeface="Huawei Sans" panose="020C0503030203020204" pitchFamily="34" charset="0"/>
            </a:endParaRPr>
          </a:p>
        </p:txBody>
      </p:sp>
      <p:grpSp>
        <p:nvGrpSpPr>
          <p:cNvPr id="12" name="组合 11"/>
          <p:cNvGrpSpPr/>
          <p:nvPr/>
        </p:nvGrpSpPr>
        <p:grpSpPr>
          <a:xfrm>
            <a:off x="2127550" y="1122864"/>
            <a:ext cx="4150683" cy="4601456"/>
            <a:chOff x="5463216" y="1253244"/>
            <a:chExt cx="4150683" cy="4601456"/>
          </a:xfrm>
        </p:grpSpPr>
        <p:pic>
          <p:nvPicPr>
            <p:cNvPr id="3" name="图片 2"/>
            <p:cNvPicPr>
              <a:picLocks noChangeAspect="1"/>
            </p:cNvPicPr>
            <p:nvPr/>
          </p:nvPicPr>
          <p:blipFill>
            <a:blip r:embed="rId3"/>
            <a:stretch>
              <a:fillRect/>
            </a:stretch>
          </p:blipFill>
          <p:spPr>
            <a:xfrm>
              <a:off x="6546484" y="1795884"/>
              <a:ext cx="2861769" cy="4058816"/>
            </a:xfrm>
            <a:prstGeom prst="rect">
              <a:avLst/>
            </a:prstGeom>
          </p:spPr>
        </p:pic>
        <p:sp>
          <p:nvSpPr>
            <p:cNvPr id="4" name="文本框 3"/>
            <p:cNvSpPr txBox="1"/>
            <p:nvPr/>
          </p:nvSpPr>
          <p:spPr>
            <a:xfrm>
              <a:off x="5463216" y="1893501"/>
              <a:ext cx="1047384" cy="523220"/>
            </a:xfrm>
            <a:prstGeom prst="rect">
              <a:avLst/>
            </a:prstGeom>
            <a:solidFill>
              <a:srgbClr val="0070C0"/>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Time point 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文本框 6"/>
            <p:cNvSpPr txBox="1"/>
            <p:nvPr/>
          </p:nvSpPr>
          <p:spPr>
            <a:xfrm>
              <a:off x="5463216" y="3007517"/>
              <a:ext cx="1047384" cy="523220"/>
            </a:xfrm>
            <a:prstGeom prst="rect">
              <a:avLst/>
            </a:prstGeom>
            <a:solidFill>
              <a:srgbClr val="0070C0"/>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Time point B</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5463216" y="3988317"/>
              <a:ext cx="1047384" cy="523220"/>
            </a:xfrm>
            <a:prstGeom prst="rect">
              <a:avLst/>
            </a:prstGeom>
            <a:solidFill>
              <a:srgbClr val="0070C0"/>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Time point C</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文本框 8"/>
            <p:cNvSpPr txBox="1"/>
            <p:nvPr/>
          </p:nvSpPr>
          <p:spPr>
            <a:xfrm>
              <a:off x="5463216" y="4969560"/>
              <a:ext cx="1047384" cy="523220"/>
            </a:xfrm>
            <a:prstGeom prst="rect">
              <a:avLst/>
            </a:prstGeom>
            <a:solidFill>
              <a:srgbClr val="0070C0"/>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Time point D</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文本框 9"/>
            <p:cNvSpPr txBox="1"/>
            <p:nvPr/>
          </p:nvSpPr>
          <p:spPr>
            <a:xfrm>
              <a:off x="6711189" y="1253244"/>
              <a:ext cx="1266179" cy="523220"/>
            </a:xfrm>
            <a:prstGeom prst="rect">
              <a:avLst/>
            </a:prstGeom>
            <a:solidFill>
              <a:schemeClr val="bg1"/>
            </a:solidFill>
          </p:spPr>
          <p:txBody>
            <a:bodyPr wrap="square" rtlCol="0" anchor="ctr">
              <a:noAutofit/>
            </a:bodyPr>
            <a:lstStyle/>
            <a:p>
              <a:pPr algn="ctr" fontAlgn="ctr"/>
              <a:r>
                <a:rPr lang="en-US" sz="1400" u="none" dirty="0">
                  <a:latin typeface="Huawei Sans" panose="020C0503030203020204" pitchFamily="34" charset="0"/>
                </a:rPr>
                <a:t>Source LUN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文本框 10"/>
            <p:cNvSpPr txBox="1"/>
            <p:nvPr/>
          </p:nvSpPr>
          <p:spPr>
            <a:xfrm>
              <a:off x="8347720" y="1360965"/>
              <a:ext cx="1266179" cy="307777"/>
            </a:xfrm>
            <a:prstGeom prst="rect">
              <a:avLst/>
            </a:prstGeom>
            <a:solidFill>
              <a:schemeClr val="bg1"/>
            </a:solidFill>
          </p:spPr>
          <p:txBody>
            <a:bodyPr wrap="square" rtlCol="0" anchor="ctr">
              <a:noAutofit/>
            </a:bodyPr>
            <a:lstStyle/>
            <a:p>
              <a:pPr algn="ctr" fontAlgn="ctr"/>
              <a:r>
                <a:rPr lang="en-US" sz="1400" u="none" dirty="0">
                  <a:latin typeface="Huawei Sans" panose="020C0503030203020204" pitchFamily="34" charset="0"/>
                </a:rPr>
                <a:t>Target LUN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 name="文本框 12"/>
          <p:cNvSpPr txBox="1"/>
          <p:nvPr/>
        </p:nvSpPr>
        <p:spPr>
          <a:xfrm>
            <a:off x="3800931" y="1963084"/>
            <a:ext cx="501963" cy="307777"/>
          </a:xfrm>
          <a:prstGeom prst="rect">
            <a:avLst/>
          </a:prstGeom>
          <a:solidFill>
            <a:srgbClr val="69BCD9"/>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文本框 13"/>
          <p:cNvSpPr txBox="1"/>
          <p:nvPr/>
        </p:nvSpPr>
        <p:spPr>
          <a:xfrm>
            <a:off x="3800931" y="2988200"/>
            <a:ext cx="501963" cy="307777"/>
          </a:xfrm>
          <a:prstGeom prst="rect">
            <a:avLst/>
          </a:prstGeom>
          <a:solidFill>
            <a:srgbClr val="69BCD9"/>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文本框 14"/>
          <p:cNvSpPr txBox="1"/>
          <p:nvPr/>
        </p:nvSpPr>
        <p:spPr>
          <a:xfrm>
            <a:off x="5343361" y="2988200"/>
            <a:ext cx="501963" cy="307777"/>
          </a:xfrm>
          <a:prstGeom prst="rect">
            <a:avLst/>
          </a:prstGeom>
          <a:solidFill>
            <a:srgbClr val="69BCD9"/>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文本框 15"/>
          <p:cNvSpPr txBox="1"/>
          <p:nvPr/>
        </p:nvSpPr>
        <p:spPr>
          <a:xfrm>
            <a:off x="5343360" y="4019343"/>
            <a:ext cx="501963" cy="307777"/>
          </a:xfrm>
          <a:prstGeom prst="rect">
            <a:avLst/>
          </a:prstGeom>
          <a:solidFill>
            <a:srgbClr val="69BCD9"/>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文本框 16"/>
          <p:cNvSpPr txBox="1"/>
          <p:nvPr/>
        </p:nvSpPr>
        <p:spPr>
          <a:xfrm>
            <a:off x="5394161" y="5071256"/>
            <a:ext cx="501963" cy="307777"/>
          </a:xfrm>
          <a:prstGeom prst="rect">
            <a:avLst/>
          </a:prstGeom>
          <a:solidFill>
            <a:srgbClr val="69BCD9"/>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文本框 17"/>
          <p:cNvSpPr txBox="1"/>
          <p:nvPr/>
        </p:nvSpPr>
        <p:spPr>
          <a:xfrm>
            <a:off x="3800931" y="5070708"/>
            <a:ext cx="501963" cy="307777"/>
          </a:xfrm>
          <a:prstGeom prst="rect">
            <a:avLst/>
          </a:prstGeom>
          <a:solidFill>
            <a:srgbClr val="69BCD9"/>
          </a:solidFill>
        </p:spPr>
        <p:txBody>
          <a:bodyPr wrap="square" rtlCol="0" anchor="ctr">
            <a:noAutofit/>
          </a:bodyPr>
          <a:lstStyle/>
          <a:p>
            <a:pPr algn="ctr" fontAlgn="ctr"/>
            <a:r>
              <a:rPr lang="en-US" sz="1400" u="none" dirty="0">
                <a:solidFill>
                  <a:schemeClr val="bg1"/>
                </a:solidFill>
                <a:latin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文本框 18"/>
          <p:cNvSpPr txBox="1"/>
          <p:nvPr/>
        </p:nvSpPr>
        <p:spPr>
          <a:xfrm>
            <a:off x="3800930" y="4029454"/>
            <a:ext cx="501963" cy="307777"/>
          </a:xfrm>
          <a:prstGeom prst="rect">
            <a:avLst/>
          </a:prstGeom>
          <a:solidFill>
            <a:srgbClr val="69BCD9"/>
          </a:solidFill>
        </p:spPr>
        <p:txBody>
          <a:bodyPr wrap="square" rtlCol="0" anchor="ctr">
            <a:noAutofit/>
          </a:bodyPr>
          <a:lstStyle/>
          <a:p>
            <a:pPr algn="ctr" fontAlgn="ct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乘号 19"/>
          <p:cNvSpPr/>
          <p:nvPr/>
        </p:nvSpPr>
        <p:spPr>
          <a:xfrm>
            <a:off x="3943339" y="4070729"/>
            <a:ext cx="232884" cy="272951"/>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文本框 20"/>
          <p:cNvSpPr txBox="1"/>
          <p:nvPr/>
        </p:nvSpPr>
        <p:spPr>
          <a:xfrm>
            <a:off x="6348125" y="1917064"/>
            <a:ext cx="3289023" cy="307777"/>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u="none" dirty="0">
                <a:latin typeface="Huawei Sans" panose="020C0503030203020204" pitchFamily="34" charset="0"/>
              </a:rPr>
              <a:t>Create </a:t>
            </a:r>
            <a:r>
              <a:rPr lang="en-US" sz="1400" u="none" dirty="0" err="1">
                <a:latin typeface="Huawei Sans" panose="020C0503030203020204" pitchFamily="34" charset="0"/>
              </a:rPr>
              <a:t>HyperCopy</a:t>
            </a:r>
            <a:r>
              <a:rPr lang="en-US" sz="1400" u="none" dirty="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文本框 21"/>
          <p:cNvSpPr txBox="1"/>
          <p:nvPr/>
        </p:nvSpPr>
        <p:spPr>
          <a:xfrm>
            <a:off x="6348125" y="2560513"/>
            <a:ext cx="4636409" cy="1061829"/>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u="none" dirty="0">
                <a:latin typeface="Huawei Sans" panose="020C0503030203020204" pitchFamily="34" charset="0"/>
              </a:rPr>
              <a:t>Synchronize data on a source LUN to a target LUN. In this case, the target LUN stores the data on the source LUN at time point B.</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文本框 22"/>
          <p:cNvSpPr txBox="1"/>
          <p:nvPr/>
        </p:nvSpPr>
        <p:spPr>
          <a:xfrm>
            <a:off x="6348125" y="4006977"/>
            <a:ext cx="3289023" cy="307777"/>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u="none" dirty="0">
                <a:latin typeface="Huawei Sans" panose="020C0503030203020204" pitchFamily="34" charset="0"/>
              </a:rPr>
              <a:t>Data on the source LUN is lost.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文本框 23"/>
          <p:cNvSpPr txBox="1"/>
          <p:nvPr/>
        </p:nvSpPr>
        <p:spPr>
          <a:xfrm>
            <a:off x="6348125" y="4622851"/>
            <a:ext cx="4258036" cy="1061829"/>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u="none" dirty="0">
                <a:latin typeface="Huawei Sans" panose="020C0503030203020204" pitchFamily="34" charset="0"/>
              </a:rPr>
              <a:t>Reversely synchronize data on the target LUN to the source LUN. In this case, the source LUN is restored to the status at time point B.</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0986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Application Scenarios: Data Analysis and Reproduction</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723863" y="1696837"/>
            <a:ext cx="5754804" cy="3548667"/>
            <a:chOff x="1127570" y="1879717"/>
            <a:chExt cx="5754804" cy="3548667"/>
          </a:xfrm>
        </p:grpSpPr>
        <p:sp>
          <p:nvSpPr>
            <p:cNvPr id="40" name="圆柱形 39"/>
            <p:cNvSpPr/>
            <p:nvPr/>
          </p:nvSpPr>
          <p:spPr>
            <a:xfrm>
              <a:off x="2853119" y="2621532"/>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圆柱形 41"/>
            <p:cNvSpPr/>
            <p:nvPr/>
          </p:nvSpPr>
          <p:spPr>
            <a:xfrm>
              <a:off x="1419692"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圆柱形 42"/>
            <p:cNvSpPr/>
            <p:nvPr/>
          </p:nvSpPr>
          <p:spPr>
            <a:xfrm>
              <a:off x="2853119"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圆柱形 43"/>
            <p:cNvSpPr/>
            <p:nvPr/>
          </p:nvSpPr>
          <p:spPr>
            <a:xfrm>
              <a:off x="4286546"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5" name="组合 1002"/>
            <p:cNvGrpSpPr>
              <a:grpSpLocks/>
            </p:cNvGrpSpPr>
            <p:nvPr/>
          </p:nvGrpSpPr>
          <p:grpSpPr bwMode="auto">
            <a:xfrm>
              <a:off x="4391628" y="2556284"/>
              <a:ext cx="543936" cy="642938"/>
              <a:chOff x="7356475" y="2392363"/>
              <a:chExt cx="339725" cy="641350"/>
            </a:xfrm>
          </p:grpSpPr>
          <p:sp>
            <p:nvSpPr>
              <p:cNvPr id="4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59" name="直接连接符 58"/>
            <p:cNvCxnSpPr>
              <a:stCxn id="40" idx="3"/>
              <a:endCxn id="43" idx="1"/>
            </p:cNvCxnSpPr>
            <p:nvPr/>
          </p:nvCxnSpPr>
          <p:spPr>
            <a:xfrm>
              <a:off x="3227192" y="3314259"/>
              <a:ext cx="0" cy="762297"/>
            </a:xfrm>
            <a:prstGeom prst="line">
              <a:avLst/>
            </a:prstGeom>
            <a:noFill/>
            <a:ln w="9525" cap="flat" cmpd="sng" algn="ctr">
              <a:solidFill>
                <a:srgbClr val="0070C0"/>
              </a:solidFill>
              <a:prstDash val="solid"/>
            </a:ln>
            <a:effectLst/>
          </p:spPr>
        </p:cxnSp>
        <p:cxnSp>
          <p:nvCxnSpPr>
            <p:cNvPr id="60" name="肘形连接符 59"/>
            <p:cNvCxnSpPr>
              <a:endCxn id="42" idx="1"/>
            </p:cNvCxnSpPr>
            <p:nvPr/>
          </p:nvCxnSpPr>
          <p:spPr>
            <a:xfrm rot="10800000" flipV="1">
              <a:off x="1793766" y="3695406"/>
              <a:ext cx="1433427" cy="381149"/>
            </a:xfrm>
            <a:prstGeom prst="bentConnector2">
              <a:avLst/>
            </a:prstGeom>
            <a:noFill/>
            <a:ln w="9525" cap="flat" cmpd="sng" algn="ctr">
              <a:solidFill>
                <a:srgbClr val="0070C0"/>
              </a:solidFill>
              <a:prstDash val="solid"/>
            </a:ln>
            <a:effectLst/>
          </p:spPr>
        </p:cxnSp>
        <p:cxnSp>
          <p:nvCxnSpPr>
            <p:cNvPr id="61" name="肘形连接符 60"/>
            <p:cNvCxnSpPr>
              <a:endCxn id="44" idx="1"/>
            </p:cNvCxnSpPr>
            <p:nvPr/>
          </p:nvCxnSpPr>
          <p:spPr>
            <a:xfrm>
              <a:off x="3227192" y="3695406"/>
              <a:ext cx="1433427" cy="381150"/>
            </a:xfrm>
            <a:prstGeom prst="bentConnector2">
              <a:avLst/>
            </a:prstGeom>
            <a:noFill/>
            <a:ln w="9525" cap="flat" cmpd="sng" algn="ctr">
              <a:solidFill>
                <a:srgbClr val="0070C0"/>
              </a:solidFill>
              <a:prstDash val="solid"/>
            </a:ln>
            <a:effectLst/>
          </p:spPr>
        </p:cxnSp>
        <p:cxnSp>
          <p:nvCxnSpPr>
            <p:cNvPr id="62" name="直接箭头连接符 61"/>
            <p:cNvCxnSpPr/>
            <p:nvPr/>
          </p:nvCxnSpPr>
          <p:spPr>
            <a:xfrm>
              <a:off x="4785601" y="3199222"/>
              <a:ext cx="0" cy="877334"/>
            </a:xfrm>
            <a:prstGeom prst="straightConnector1">
              <a:avLst/>
            </a:prstGeom>
            <a:noFill/>
            <a:ln w="9525" cap="flat" cmpd="sng" algn="ctr">
              <a:solidFill>
                <a:srgbClr val="0070C0"/>
              </a:solidFill>
              <a:prstDash val="solid"/>
              <a:tailEnd type="triangle"/>
            </a:ln>
            <a:effectLst/>
          </p:spPr>
        </p:cxnSp>
        <p:sp>
          <p:nvSpPr>
            <p:cNvPr id="63" name="文本框 62"/>
            <p:cNvSpPr txBox="1"/>
            <p:nvPr/>
          </p:nvSpPr>
          <p:spPr>
            <a:xfrm>
              <a:off x="1127570" y="3089334"/>
              <a:ext cx="1692394" cy="830997"/>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b="0" u="none" dirty="0">
                  <a:solidFill>
                    <a:srgbClr val="000000"/>
                  </a:solidFill>
                  <a:latin typeface="Huawei Sans" panose="020C0503030203020204" pitchFamily="34" charset="0"/>
                </a:rPr>
                <a:t>Reproducing </a:t>
              </a:r>
              <a:r>
                <a:rPr lang="en-US" sz="1600" b="0" i="1" u="none" dirty="0">
                  <a:solidFill>
                    <a:srgbClr val="000000"/>
                  </a:solidFill>
                  <a:latin typeface="Huawei Sans" panose="020C0503030203020204" pitchFamily="34" charset="0"/>
                </a:rPr>
                <a:t>n</a:t>
              </a:r>
              <a:r>
                <a:rPr lang="en-US" sz="1600" b="0" u="none" dirty="0">
                  <a:solidFill>
                    <a:srgbClr val="000000"/>
                  </a:solidFill>
                  <a:latin typeface="Huawei Sans" panose="020C0503030203020204" pitchFamily="34" charset="0"/>
                </a:rPr>
                <a:t> pieces of data</a:t>
              </a: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文本框 63"/>
            <p:cNvSpPr txBox="1"/>
            <p:nvPr/>
          </p:nvSpPr>
          <p:spPr>
            <a:xfrm>
              <a:off x="1267172" y="4905164"/>
              <a:ext cx="1053186"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Target LUN (1)</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文本框 64"/>
            <p:cNvSpPr txBox="1"/>
            <p:nvPr/>
          </p:nvSpPr>
          <p:spPr>
            <a:xfrm>
              <a:off x="2648686" y="4905164"/>
              <a:ext cx="122975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Target LUN (</a:t>
              </a:r>
              <a:r>
                <a:rPr lang="en-US" sz="1400" b="0" i="1" u="none" dirty="0">
                  <a:solidFill>
                    <a:srgbClr val="000000"/>
                  </a:solidFill>
                  <a:latin typeface="Huawei Sans" panose="020C0503030203020204" pitchFamily="34" charset="0"/>
                </a:rPr>
                <a:t>n-1</a:t>
              </a:r>
              <a:r>
                <a:rPr lang="en-US" sz="1400" b="0" u="none" dirty="0">
                  <a:solidFill>
                    <a:srgbClr val="000000"/>
                  </a:solidFill>
                  <a:latin typeface="Huawei Sans" panose="020C0503030203020204" pitchFamily="34" charset="0"/>
                </a:rPr>
                <a:t>)</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文本框 65"/>
            <p:cNvSpPr txBox="1"/>
            <p:nvPr/>
          </p:nvSpPr>
          <p:spPr>
            <a:xfrm>
              <a:off x="4070275" y="4895582"/>
              <a:ext cx="1278711"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000000"/>
                  </a:solidFill>
                  <a:latin typeface="Huawei Sans" panose="020C0503030203020204" pitchFamily="34" charset="0"/>
                </a:rPr>
                <a:t>Target LUN (</a:t>
              </a:r>
              <a:r>
                <a:rPr lang="en-US" sz="1400" b="0" i="1" u="none" dirty="0">
                  <a:solidFill>
                    <a:srgbClr val="000000"/>
                  </a:solidFill>
                  <a:latin typeface="Huawei Sans" panose="020C0503030203020204" pitchFamily="34" charset="0"/>
                </a:rPr>
                <a:t>n</a:t>
              </a:r>
              <a:r>
                <a:rPr lang="en-US" sz="1400" b="0" u="none" dirty="0">
                  <a:solidFill>
                    <a:srgbClr val="000000"/>
                  </a:solidFill>
                  <a:latin typeface="Huawei Sans" panose="020C0503030203020204" pitchFamily="34" charset="0"/>
                </a:rPr>
                <a:t>)</a:t>
              </a:r>
              <a:endParaRPr kumimoji="0" lang="en-US" altLang="zh-CN" sz="14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文本框 66"/>
            <p:cNvSpPr txBox="1"/>
            <p:nvPr/>
          </p:nvSpPr>
          <p:spPr>
            <a:xfrm>
              <a:off x="5034692" y="3123590"/>
              <a:ext cx="1847682" cy="830997"/>
            </a:xfrm>
            <a:prstGeom prst="rect">
              <a:avLst/>
            </a:prstGeom>
            <a:noFill/>
            <a:ln>
              <a:solidFill>
                <a:srgbClr val="C00000"/>
              </a:solidFill>
            </a:ln>
          </p:spPr>
          <p:txBody>
            <a:bodyPr wrap="square" rtlCol="0" anchor="ctr">
              <a:noAutofit/>
            </a:bodyPr>
            <a:lstStyle/>
            <a:p>
              <a:pPr marL="0" marR="0" lvl="0" indent="0" algn="ctr" defTabSz="914400" eaLnBrk="1" fontAlgn="ctr" latinLnBrk="0" hangingPunct="1">
                <a:spcBef>
                  <a:spcPts val="0"/>
                </a:spcBef>
                <a:spcAft>
                  <a:spcPts val="0"/>
                </a:spcAft>
                <a:buClrTx/>
                <a:buSzTx/>
                <a:buFontTx/>
                <a:buNone/>
                <a:tabLst/>
                <a:defRPr/>
              </a:pPr>
              <a:r>
                <a:rPr lang="en-US" sz="1600" b="0" u="none" dirty="0">
                  <a:solidFill>
                    <a:srgbClr val="000000"/>
                  </a:solidFill>
                  <a:latin typeface="Huawei Sans" panose="020C0503030203020204" pitchFamily="34" charset="0"/>
                </a:rPr>
                <a:t>Only for data analysis</a:t>
              </a: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文本框 67"/>
            <p:cNvSpPr txBox="1"/>
            <p:nvPr/>
          </p:nvSpPr>
          <p:spPr>
            <a:xfrm>
              <a:off x="2797931" y="1951027"/>
              <a:ext cx="950699" cy="646331"/>
            </a:xfrm>
            <a:prstGeom prst="rect">
              <a:avLst/>
            </a:prstGeom>
            <a:noFill/>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800" b="0" u="none" dirty="0">
                  <a:solidFill>
                    <a:srgbClr val="000000"/>
                  </a:solidFill>
                  <a:latin typeface="Huawei Sans" panose="020C0503030203020204" pitchFamily="34" charset="0"/>
                </a:rPr>
                <a:t>Source LUN</a:t>
              </a: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文本框 68"/>
            <p:cNvSpPr txBox="1"/>
            <p:nvPr/>
          </p:nvSpPr>
          <p:spPr>
            <a:xfrm>
              <a:off x="3839978" y="1879717"/>
              <a:ext cx="1726031" cy="646331"/>
            </a:xfrm>
            <a:prstGeom prst="rect">
              <a:avLst/>
            </a:prstGeom>
            <a:noFill/>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800" b="0" u="none" dirty="0">
                  <a:solidFill>
                    <a:srgbClr val="000000"/>
                  </a:solidFill>
                  <a:latin typeface="Huawei Sans" panose="020C0503030203020204" pitchFamily="34" charset="0"/>
                </a:rPr>
                <a:t>Data analysis host</a:t>
              </a: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0" name="文本框 69"/>
          <p:cNvSpPr txBox="1"/>
          <p:nvPr/>
        </p:nvSpPr>
        <p:spPr>
          <a:xfrm>
            <a:off x="6926837" y="1340191"/>
            <a:ext cx="4245294" cy="2308324"/>
          </a:xfrm>
          <a:prstGeom prst="rect">
            <a:avLst/>
          </a:prstGeom>
          <a:noFill/>
        </p:spPr>
        <p:txBody>
          <a:bodyPr wrap="square" rtlCol="0">
            <a:noAutofit/>
          </a:bodyPr>
          <a:lstStyle/>
          <a:p>
            <a:pPr marL="0" marR="0" lvl="0" indent="0" defTabSz="914400" eaLnBrk="1" fontAlgn="ctr" latinLnBrk="0" hangingPunct="1">
              <a:lnSpc>
                <a:spcPct val="150000"/>
              </a:lnSpc>
              <a:spcBef>
                <a:spcPts val="0"/>
              </a:spcBef>
              <a:spcAft>
                <a:spcPts val="0"/>
              </a:spcAft>
              <a:buClrTx/>
              <a:buSzTx/>
              <a:buFontTx/>
              <a:buNone/>
              <a:tabLst/>
              <a:defRPr/>
            </a:pPr>
            <a:r>
              <a:rPr lang="en-US" sz="1600" b="1" u="none" dirty="0">
                <a:solidFill>
                  <a:srgbClr val="C00000"/>
                </a:solidFill>
                <a:latin typeface="Huawei Sans" panose="020C0503030203020204" pitchFamily="34" charset="0"/>
              </a:rPr>
              <a:t>Data analysis</a:t>
            </a:r>
            <a:endParaRPr kumimoji="0" lang="en-US" altLang="zh-CN" sz="1600" b="1" i="0" u="none" strike="noStrike" kern="0" cap="none" spc="0" normalizeH="0" baseline="0" noProof="0" dirty="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marR="0" lvl="0" indent="0" defTabSz="914400" eaLnBrk="1" fontAlgn="ctr" latinLnBrk="0" hangingPunct="1">
              <a:lnSpc>
                <a:spcPct val="150000"/>
              </a:lnSpc>
              <a:spcBef>
                <a:spcPts val="0"/>
              </a:spcBef>
              <a:spcAft>
                <a:spcPts val="0"/>
              </a:spcAft>
              <a:buClrTx/>
              <a:buSzTx/>
              <a:buFontTx/>
              <a:buNone/>
              <a:tabLst/>
              <a:defRPr/>
            </a:pPr>
            <a:r>
              <a:rPr lang="en-US" sz="1600" b="0" u="none" dirty="0">
                <a:solidFill>
                  <a:srgbClr val="3D3F43"/>
                </a:solidFill>
                <a:latin typeface="Huawei Sans" panose="020C0503030203020204" pitchFamily="34" charset="0"/>
              </a:rPr>
              <a:t>The data analysis service uses data on a target LUN to prevent the data analysis service and production service from contending for resources of a source LUN and affecting performance.</a:t>
            </a: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6926837" y="4125050"/>
            <a:ext cx="4533326" cy="1200329"/>
          </a:xfrm>
          <a:prstGeom prst="rect">
            <a:avLst/>
          </a:prstGeom>
        </p:spPr>
        <p:txBody>
          <a:bodyPr wrap="square">
            <a:noAutofit/>
          </a:bodyPr>
          <a:lstStyle/>
          <a:p>
            <a:pPr marL="0" marR="0" lvl="0" indent="0" defTabSz="914400" eaLnBrk="1" fontAlgn="ctr" latinLnBrk="0" hangingPunct="1">
              <a:lnSpc>
                <a:spcPct val="150000"/>
              </a:lnSpc>
              <a:spcBef>
                <a:spcPts val="0"/>
              </a:spcBef>
              <a:spcAft>
                <a:spcPts val="0"/>
              </a:spcAft>
              <a:buClrTx/>
              <a:buSzTx/>
              <a:buFontTx/>
              <a:buNone/>
              <a:tabLst/>
              <a:defRPr/>
            </a:pPr>
            <a:r>
              <a:rPr lang="en-US" sz="1600" b="1" u="none" dirty="0">
                <a:solidFill>
                  <a:srgbClr val="C00000"/>
                </a:solidFill>
                <a:latin typeface="Huawei Sans" panose="020C0503030203020204" pitchFamily="34" charset="0"/>
              </a:rPr>
              <a:t>Data reproduction</a:t>
            </a:r>
            <a:endParaRPr kumimoji="0" lang="en-US" altLang="zh-CN" sz="1600" b="1" i="0" u="none" strike="noStrike" kern="0" cap="none" spc="0" normalizeH="0" baseline="0" noProof="0" dirty="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marR="0" lvl="0" indent="0" defTabSz="914400" eaLnBrk="1" fontAlgn="ctr" latinLnBrk="0" hangingPunct="1">
              <a:lnSpc>
                <a:spcPct val="150000"/>
              </a:lnSpc>
              <a:spcBef>
                <a:spcPts val="0"/>
              </a:spcBef>
              <a:spcAft>
                <a:spcPts val="0"/>
              </a:spcAft>
              <a:buClrTx/>
              <a:buSzTx/>
              <a:buFontTx/>
              <a:buNone/>
              <a:tabLst/>
              <a:defRPr/>
            </a:pPr>
            <a:r>
              <a:rPr lang="en-US" sz="1600" b="0" u="none" dirty="0" err="1">
                <a:solidFill>
                  <a:srgbClr val="3D3F43"/>
                </a:solidFill>
                <a:latin typeface="Huawei Sans" panose="020C0503030203020204" pitchFamily="34" charset="0"/>
              </a:rPr>
              <a:t>HyperClone</a:t>
            </a:r>
            <a:r>
              <a:rPr lang="en-US" sz="1600" b="0" u="none" dirty="0">
                <a:solidFill>
                  <a:srgbClr val="3D3F43"/>
                </a:solidFill>
                <a:latin typeface="Huawei Sans" panose="020C0503030203020204" pitchFamily="34" charset="0"/>
              </a:rPr>
              <a:t> can create multiple copies of the same source LUN for multiple target LUNs. </a:t>
            </a:r>
          </a:p>
        </p:txBody>
      </p:sp>
    </p:spTree>
    <p:extLst>
      <p:ext uri="{BB962C8B-B14F-4D97-AF65-F5344CB8AC3E}">
        <p14:creationId xmlns:p14="http://schemas.microsoft.com/office/powerpoint/2010/main" val="332970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5140CC3-045C-4F26-9075-70621B35DDF6}"/>
              </a:ext>
            </a:extLst>
          </p:cNvPr>
          <p:cNvSpPr>
            <a:spLocks noGrp="1"/>
          </p:cNvSpPr>
          <p:nvPr>
            <p:ph type="title"/>
          </p:nvPr>
        </p:nvSpPr>
        <p:spPr>
          <a:xfrm>
            <a:off x="731838" y="447468"/>
            <a:ext cx="10728325" cy="497095"/>
          </a:xfrm>
        </p:spPr>
        <p:txBody>
          <a:bodyPr/>
          <a:lstStyle/>
          <a:p>
            <a:pPr fontAlgn="ctr"/>
            <a:r>
              <a:rPr lang="en-US" u="none" dirty="0">
                <a:latin typeface="Huawei Sans" panose="020C0503030203020204" pitchFamily="34" charset="0"/>
              </a:rPr>
              <a:t>Application Scenarios: Application Test and Data Analysis</a:t>
            </a:r>
          </a:p>
        </p:txBody>
      </p:sp>
      <p:pic>
        <p:nvPicPr>
          <p:cNvPr id="1026" name="Picture 2" descr="C:\Users\WWX488356\AppData\Roaming\eSpace_Desktop\UserData\wwx488356\imagefiles\95E0952A-3A57-42B2-9365-08BFAE5AE10C.png">
            <a:extLst>
              <a:ext uri="{FF2B5EF4-FFF2-40B4-BE49-F238E27FC236}">
                <a16:creationId xmlns:a16="http://schemas.microsoft.com/office/drawing/2014/main" id="{CB1FCEB9-531A-442D-AF75-2DFA1F2C1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1213354"/>
            <a:ext cx="6475412" cy="4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7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Configuration Process</a:t>
            </a:r>
            <a:endParaRPr lang="en-US" altLang="zh-CN" dirty="0">
              <a:latin typeface="Huawei Sans" panose="020C0503030203020204" pitchFamily="34" charset="0"/>
              <a:sym typeface="Huawei Sans" panose="020C0503030203020204" pitchFamily="34" charset="0"/>
            </a:endParaRPr>
          </a:p>
        </p:txBody>
      </p:sp>
      <p:sp>
        <p:nvSpPr>
          <p:cNvPr id="5" name="圆角矩形 4"/>
          <p:cNvSpPr/>
          <p:nvPr/>
        </p:nvSpPr>
        <p:spPr>
          <a:xfrm>
            <a:off x="4693449" y="2081327"/>
            <a:ext cx="2184400" cy="4699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u="none" dirty="0">
                <a:solidFill>
                  <a:prstClr val="black"/>
                </a:solidFill>
                <a:latin typeface="Huawei Sans" panose="020C0503030203020204" pitchFamily="34" charset="0"/>
              </a:rPr>
              <a:t>Check the license.</a:t>
            </a:r>
          </a:p>
        </p:txBody>
      </p:sp>
      <p:sp>
        <p:nvSpPr>
          <p:cNvPr id="7" name="圆角矩形 6"/>
          <p:cNvSpPr/>
          <p:nvPr/>
        </p:nvSpPr>
        <p:spPr>
          <a:xfrm>
            <a:off x="3805429" y="3162300"/>
            <a:ext cx="1860295" cy="69836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u="none" dirty="0">
                <a:solidFill>
                  <a:prstClr val="black"/>
                </a:solidFill>
                <a:latin typeface="Huawei Sans" panose="020C0503030203020204" pitchFamily="34" charset="0"/>
              </a:rPr>
              <a:t>Create a clone pair (with LUNs or file systems).</a:t>
            </a:r>
          </a:p>
        </p:txBody>
      </p:sp>
      <p:cxnSp>
        <p:nvCxnSpPr>
          <p:cNvPr id="11" name="直接箭头连接符 10"/>
          <p:cNvCxnSpPr>
            <a:stCxn id="20" idx="2"/>
            <a:endCxn id="5" idx="0"/>
          </p:cNvCxnSpPr>
          <p:nvPr/>
        </p:nvCxnSpPr>
        <p:spPr>
          <a:xfrm>
            <a:off x="5785649" y="1783930"/>
            <a:ext cx="0" cy="297397"/>
          </a:xfrm>
          <a:prstGeom prst="straightConnector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cxnSpLocks/>
            <a:endCxn id="7" idx="0"/>
          </p:cNvCxnSpPr>
          <p:nvPr/>
        </p:nvCxnSpPr>
        <p:spPr>
          <a:xfrm rot="10800000" flipV="1">
            <a:off x="4735578" y="2734218"/>
            <a:ext cx="1050079" cy="428082"/>
          </a:xfrm>
          <a:prstGeom prst="bentConnector2">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6200000" flipH="1">
            <a:off x="6350986" y="1985890"/>
            <a:ext cx="372026" cy="1502700"/>
          </a:xfrm>
          <a:prstGeom prst="bentConnector3">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8" idx="2"/>
          </p:cNvCxnSpPr>
          <p:nvPr/>
        </p:nvCxnSpPr>
        <p:spPr>
          <a:xfrm>
            <a:off x="7288349" y="3425311"/>
            <a:ext cx="0" cy="266122"/>
          </a:xfrm>
          <a:prstGeom prst="straightConnector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a:cxnSpLocks/>
            <a:stCxn id="7" idx="2"/>
            <a:endCxn id="22" idx="0"/>
          </p:cNvCxnSpPr>
          <p:nvPr/>
        </p:nvCxnSpPr>
        <p:spPr>
          <a:xfrm rot="16200000" flipH="1">
            <a:off x="4719969" y="3876272"/>
            <a:ext cx="1139323" cy="1108106"/>
          </a:xfrm>
          <a:prstGeom prst="bentConnector3">
            <a:avLst>
              <a:gd name="adj1" fmla="val 72472"/>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肘形连接符 22"/>
          <p:cNvCxnSpPr>
            <a:cxnSpLocks/>
            <a:stCxn id="9" idx="2"/>
            <a:endCxn id="22" idx="0"/>
          </p:cNvCxnSpPr>
          <p:nvPr/>
        </p:nvCxnSpPr>
        <p:spPr>
          <a:xfrm rot="5400000">
            <a:off x="6246866" y="3958504"/>
            <a:ext cx="638300" cy="1444666"/>
          </a:xfrm>
          <a:prstGeom prst="bentConnector3">
            <a:avLst>
              <a:gd name="adj1" fmla="val 50000"/>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流程图: 终止 19"/>
          <p:cNvSpPr/>
          <p:nvPr/>
        </p:nvSpPr>
        <p:spPr>
          <a:xfrm>
            <a:off x="4749715" y="1242016"/>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400" u="none" dirty="0">
                <a:solidFill>
                  <a:prstClr val="black"/>
                </a:solidFill>
                <a:latin typeface="Huawei Sans" panose="020C0503030203020204" pitchFamily="34" charset="0"/>
              </a:rPr>
              <a:t>Start</a:t>
            </a:r>
          </a:p>
        </p:txBody>
      </p:sp>
      <p:sp>
        <p:nvSpPr>
          <p:cNvPr id="22" name="流程图: 终止 21"/>
          <p:cNvSpPr/>
          <p:nvPr/>
        </p:nvSpPr>
        <p:spPr>
          <a:xfrm>
            <a:off x="4807749" y="4999987"/>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400" u="none" dirty="0">
                <a:solidFill>
                  <a:prstClr val="black"/>
                </a:solidFill>
                <a:latin typeface="Huawei Sans" panose="020C0503030203020204" pitchFamily="34" charset="0"/>
              </a:rPr>
              <a:t>End</a:t>
            </a:r>
          </a:p>
        </p:txBody>
      </p:sp>
      <p:sp>
        <p:nvSpPr>
          <p:cNvPr id="9" name="圆角矩形 8"/>
          <p:cNvSpPr/>
          <p:nvPr/>
        </p:nvSpPr>
        <p:spPr>
          <a:xfrm>
            <a:off x="6206599" y="3711576"/>
            <a:ext cx="2163500" cy="65011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u="none" dirty="0">
                <a:solidFill>
                  <a:prstClr val="black"/>
                </a:solidFill>
                <a:latin typeface="Huawei Sans" panose="020C0503030203020204" pitchFamily="34" charset="0"/>
              </a:rPr>
              <a:t>Create a clone consistency group (with LUNs).</a:t>
            </a:r>
          </a:p>
        </p:txBody>
      </p:sp>
      <p:sp>
        <p:nvSpPr>
          <p:cNvPr id="8" name="圆角矩形 7"/>
          <p:cNvSpPr/>
          <p:nvPr/>
        </p:nvSpPr>
        <p:spPr>
          <a:xfrm>
            <a:off x="6206599" y="2923252"/>
            <a:ext cx="2163500" cy="502059"/>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u="none" dirty="0">
                <a:solidFill>
                  <a:prstClr val="black"/>
                </a:solidFill>
                <a:latin typeface="Huawei Sans" panose="020C0503030203020204" pitchFamily="34" charset="0"/>
              </a:rPr>
              <a:t>Create a protection group (with LUNs).</a:t>
            </a:r>
          </a:p>
        </p:txBody>
      </p:sp>
    </p:spTree>
    <p:extLst>
      <p:ext uri="{BB962C8B-B14F-4D97-AF65-F5344CB8AC3E}">
        <p14:creationId xmlns:p14="http://schemas.microsoft.com/office/powerpoint/2010/main" val="334311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u="none" dirty="0" err="1">
                <a:solidFill>
                  <a:schemeClr val="bg1">
                    <a:lumMod val="50000"/>
                  </a:schemeClr>
                </a:solidFill>
                <a:latin typeface="Huawei Sans" panose="020C0503030203020204" pitchFamily="34" charset="0"/>
              </a:rPr>
              <a:t>HyperSnap</a:t>
            </a:r>
            <a:r>
              <a:rPr lang="en-US" u="none" dirty="0">
                <a:solidFill>
                  <a:schemeClr val="bg1">
                    <a:lumMod val="50000"/>
                  </a:schemeClr>
                </a:solidFill>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HyperClone</a:t>
            </a:r>
            <a:r>
              <a:rPr lang="en-US" u="none" dirty="0">
                <a:solidFill>
                  <a:schemeClr val="bg1">
                    <a:lumMod val="50000"/>
                  </a:schemeClr>
                </a:solidFill>
                <a:latin typeface="Huawei Sans" panose="020C0503030203020204" pitchFamily="34" charset="0"/>
              </a:rPr>
              <a:t> </a:t>
            </a:r>
          </a:p>
          <a:p>
            <a:r>
              <a:rPr lang="en-US" b="1" dirty="0" err="1">
                <a:latin typeface="Huawei Sans" panose="020C0503030203020204" pitchFamily="34" charset="0"/>
              </a:rPr>
              <a:t>HyperCDP</a:t>
            </a:r>
            <a:endParaRPr lang="en-US" b="1" dirty="0">
              <a:latin typeface="Huawei Sans" panose="020C0503030203020204" pitchFamily="34" charset="0"/>
            </a:endParaRPr>
          </a:p>
          <a:p>
            <a:pPr lvl="1"/>
            <a:r>
              <a:rPr lang="en-US" b="1" dirty="0">
                <a:latin typeface="Huawei Sans" panose="020C0503030203020204" pitchFamily="34" charset="0"/>
              </a:rPr>
              <a:t>LUN </a:t>
            </a:r>
            <a:r>
              <a:rPr lang="en-US" b="1" dirty="0" err="1">
                <a:latin typeface="Huawei Sans" panose="020C0503030203020204" pitchFamily="34" charset="0"/>
              </a:rPr>
              <a:t>HyperCDP</a:t>
            </a:r>
            <a:endParaRPr lang="en-US" b="1" dirty="0">
              <a:latin typeface="Huawei Sans" panose="020C0503030203020204" pitchFamily="34" charset="0"/>
            </a:endParaRPr>
          </a:p>
          <a:p>
            <a:pPr lvl="1"/>
            <a:r>
              <a:rPr lang="en-US" dirty="0">
                <a:solidFill>
                  <a:schemeClr val="bg1">
                    <a:lumMod val="50000"/>
                  </a:schemeClr>
                </a:solidFill>
                <a:latin typeface="Huawei Sans" panose="020C0503030203020204" pitchFamily="34" charset="0"/>
              </a:rPr>
              <a:t>File System </a:t>
            </a:r>
            <a:r>
              <a:rPr lang="en-US" dirty="0" err="1">
                <a:solidFill>
                  <a:schemeClr val="bg1">
                    <a:lumMod val="50000"/>
                  </a:schemeClr>
                </a:solidFill>
                <a:latin typeface="Huawei Sans" panose="020C0503030203020204" pitchFamily="34" charset="0"/>
              </a:rPr>
              <a:t>HyperCDP</a:t>
            </a:r>
            <a:r>
              <a:rPr lang="en-US" b="1" dirty="0">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HyperLock</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pPr marL="0" indent="0">
              <a:buNone/>
            </a:pPr>
            <a:endParaRPr lang="en-US" altLang="zh-CN" dirty="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8082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fontAlgn="ctr"/>
            <a:r>
              <a:rPr lang="en-US" u="none" dirty="0">
                <a:latin typeface="Huawei Sans" panose="020C0503030203020204" pitchFamily="34" charset="0"/>
              </a:rPr>
              <a:t>HyperCDP (for Block)</a:t>
            </a:r>
          </a:p>
        </p:txBody>
      </p:sp>
      <p:sp>
        <p:nvSpPr>
          <p:cNvPr id="2" name="文本占位符 1"/>
          <p:cNvSpPr>
            <a:spLocks noGrp="1"/>
          </p:cNvSpPr>
          <p:nvPr>
            <p:ph type="body" sz="quarter" idx="10"/>
          </p:nvPr>
        </p:nvSpPr>
        <p:spPr>
          <a:xfrm>
            <a:off x="731838" y="1052514"/>
            <a:ext cx="10728326" cy="4875042"/>
          </a:xfrm>
        </p:spPr>
        <p:txBody>
          <a:bodyPr>
            <a:normAutofit fontScale="77500" lnSpcReduction="20000"/>
          </a:bodyPr>
          <a:lstStyle/>
          <a:p>
            <a:pPr>
              <a:lnSpc>
                <a:spcPct val="145000"/>
              </a:lnSpc>
            </a:pPr>
            <a:r>
              <a:rPr lang="en-US" u="none" dirty="0" err="1">
                <a:latin typeface="Huawei Sans" panose="020C0503030203020204" pitchFamily="34" charset="0"/>
              </a:rPr>
              <a:t>HyperCDP</a:t>
            </a:r>
            <a:r>
              <a:rPr lang="en-US" u="none" dirty="0">
                <a:latin typeface="Huawei Sans" panose="020C0503030203020204" pitchFamily="34" charset="0"/>
              </a:rPr>
              <a:t> creates high-density snapshots on a storage system to provide continuous data protection. A </a:t>
            </a:r>
            <a:r>
              <a:rPr lang="en-US" u="none" dirty="0" err="1">
                <a:latin typeface="Huawei Sans" panose="020C0503030203020204" pitchFamily="34" charset="0"/>
              </a:rPr>
              <a:t>HyperCDP</a:t>
            </a:r>
            <a:r>
              <a:rPr lang="en-US" u="none" dirty="0">
                <a:latin typeface="Huawei Sans" panose="020C0503030203020204" pitchFamily="34" charset="0"/>
              </a:rPr>
              <a:t> object is similar to a common writable snapshot, which is a point-in-time consistent copy of original data to which the user can roll back to, if and when it is needed. It contains a static image of the source data at the data copy time point.</a:t>
            </a:r>
            <a:endParaRPr lang="en-US" altLang="zh-CN" dirty="0">
              <a:latin typeface="Huawei Sans" panose="020C0503030203020204" pitchFamily="34" charset="0"/>
              <a:sym typeface="Huawei Sans" panose="020C0503030203020204" pitchFamily="34" charset="0"/>
            </a:endParaRPr>
          </a:p>
          <a:p>
            <a:pPr>
              <a:lnSpc>
                <a:spcPct val="145000"/>
              </a:lnSpc>
            </a:pPr>
            <a:r>
              <a:rPr lang="en-US" sz="2200" u="none" dirty="0">
                <a:latin typeface="Huawei Sans" panose="020C0503030203020204" pitchFamily="34" charset="0"/>
              </a:rPr>
              <a:t>Main features</a:t>
            </a:r>
          </a:p>
          <a:p>
            <a:pPr lvl="1">
              <a:lnSpc>
                <a:spcPct val="145000"/>
              </a:lnSpc>
            </a:pPr>
            <a:r>
              <a:rPr lang="en-US" sz="2000" u="none" dirty="0">
                <a:latin typeface="Huawei Sans" panose="020C0503030203020204" pitchFamily="34" charset="0"/>
              </a:rPr>
              <a:t>It provides intensive and persistent data protection. A single LUN supports 60,000 </a:t>
            </a:r>
            <a:r>
              <a:rPr lang="en-US" sz="2000" u="none" dirty="0" err="1">
                <a:latin typeface="Huawei Sans" panose="020C0503030203020204" pitchFamily="34" charset="0"/>
              </a:rPr>
              <a:t>HyperCDP</a:t>
            </a:r>
            <a:r>
              <a:rPr lang="en-US" sz="2000" u="none" dirty="0">
                <a:latin typeface="Huawei Sans" panose="020C0503030203020204" pitchFamily="34" charset="0"/>
              </a:rPr>
              <a:t> objects. The minimum interval is 3 seconds.</a:t>
            </a:r>
            <a:endParaRPr lang="en-US" altLang="zh-CN" sz="2000" dirty="0">
              <a:latin typeface="Huawei Sans" panose="020C0503030203020204" pitchFamily="34" charset="0"/>
              <a:sym typeface="Huawei Sans" panose="020C0503030203020204" pitchFamily="34" charset="0"/>
            </a:endParaRPr>
          </a:p>
          <a:p>
            <a:pPr lvl="1">
              <a:lnSpc>
                <a:spcPct val="145000"/>
              </a:lnSpc>
            </a:pPr>
            <a:r>
              <a:rPr lang="en-US" sz="2000" u="none" dirty="0">
                <a:latin typeface="Huawei Sans" panose="020C0503030203020204" pitchFamily="34" charset="0"/>
              </a:rPr>
              <a:t>It provides data protection at an interval of seconds, with zero impact on performance and small space occupation.</a:t>
            </a:r>
          </a:p>
          <a:p>
            <a:pPr lvl="1">
              <a:lnSpc>
                <a:spcPct val="145000"/>
              </a:lnSpc>
            </a:pPr>
            <a:r>
              <a:rPr lang="en-US" sz="2000" u="none" dirty="0">
                <a:latin typeface="Huawei Sans" panose="020C0503030203020204" pitchFamily="34" charset="0"/>
              </a:rPr>
              <a:t>It supports scheduled tasks. You can specify HyperCDP schedules by day, week, month, or specific interval.</a:t>
            </a:r>
            <a:endParaRPr lang="en-US" altLang="zh-CN" sz="2000" dirty="0">
              <a:latin typeface="Huawei Sans" panose="020C0503030203020204" pitchFamily="34" charset="0"/>
              <a:sym typeface="Huawei Sans" panose="020C0503030203020204" pitchFamily="34" charset="0"/>
            </a:endParaRPr>
          </a:p>
          <a:p>
            <a:pPr lvl="1">
              <a:lnSpc>
                <a:spcPct val="145000"/>
              </a:lnSpc>
            </a:pPr>
            <a:r>
              <a:rPr lang="en-US" sz="2000" u="none" dirty="0">
                <a:latin typeface="Huawei Sans" panose="020C0503030203020204" pitchFamily="34" charset="0"/>
              </a:rPr>
              <a:t>It supports HyperCDP consistency groups.</a:t>
            </a:r>
            <a:endParaRPr lang="en-US" altLang="zh-CN" sz="2000" dirty="0">
              <a:latin typeface="Huawei Sans" panose="020C0503030203020204" pitchFamily="34" charset="0"/>
              <a:sym typeface="Huawei Sans" panose="020C0503030203020204" pitchFamily="34" charset="0"/>
            </a:endParaRPr>
          </a:p>
          <a:p>
            <a:pPr lvl="1">
              <a:lnSpc>
                <a:spcPct val="145000"/>
              </a:lnSpc>
            </a:pPr>
            <a:r>
              <a:rPr lang="en-US" sz="2000" u="none" dirty="0">
                <a:latin typeface="Huawei Sans" panose="020C0503030203020204" pitchFamily="34" charset="0"/>
              </a:rPr>
              <a:t>A </a:t>
            </a:r>
            <a:r>
              <a:rPr lang="en-US" sz="2000" u="none" dirty="0" err="1">
                <a:latin typeface="Huawei Sans" panose="020C0503030203020204" pitchFamily="34" charset="0"/>
              </a:rPr>
              <a:t>HyperCDP</a:t>
            </a:r>
            <a:r>
              <a:rPr lang="en-US" sz="2000" u="none" dirty="0">
                <a:latin typeface="Huawei Sans" panose="020C0503030203020204" pitchFamily="34" charset="0"/>
              </a:rPr>
              <a:t> object cannot be directly mapped to a host for read and write operations but can be mapped to a host after being converted to a writable snapshot by creating a duplicate.</a:t>
            </a:r>
            <a:endParaRPr lang="en-US" altLang="zh-CN" sz="2000" dirty="0">
              <a:latin typeface="Huawei Sans" panose="020C0503030203020204" pitchFamily="34" charset="0"/>
              <a:sym typeface="Huawei Sans" panose="020C0503030203020204" pitchFamily="34" charset="0"/>
            </a:endParaRPr>
          </a:p>
        </p:txBody>
      </p:sp>
      <p:sp>
        <p:nvSpPr>
          <p:cNvPr id="4" name="文本占位符 1"/>
          <p:cNvSpPr txBox="1">
            <a:spLocks/>
          </p:cNvSpPr>
          <p:nvPr/>
        </p:nvSpPr>
        <p:spPr>
          <a:xfrm>
            <a:off x="1596919" y="1407316"/>
            <a:ext cx="7920037" cy="4397948"/>
          </a:xfrm>
          <a:prstGeom prst="rect">
            <a:avLst/>
          </a:prstGeom>
        </p:spPr>
        <p:txBody>
          <a:bodyPr/>
          <a:lst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Arial"/>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Arial"/>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Arial"/>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Arial"/>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Arial"/>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Arial"/>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Arial"/>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Arial"/>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Arial"/>
                <a:ea typeface="+mn-ea"/>
                <a:cs typeface="+mn-cs"/>
              </a:defRPr>
            </a:lvl9pPr>
          </a:lstStyle>
          <a:p>
            <a:pPr marL="342900" marR="0" lvl="0" indent="-342900" algn="l" defTabSz="914478" rtl="0" eaLnBrk="0" fontAlgn="ctr" latinLnBrk="0" hangingPunct="0">
              <a:lnSpc>
                <a:spcPct val="140000"/>
              </a:lnSpc>
              <a:spcBef>
                <a:spcPct val="0"/>
              </a:spcBef>
              <a:spcAft>
                <a:spcPct val="0"/>
              </a:spcAft>
              <a:buClr>
                <a:srgbClr val="777777"/>
              </a:buClr>
              <a:buSzPct val="60000"/>
              <a:buFont typeface="Wingdings" panose="05000000000000000000" pitchFamily="2" charset="2"/>
              <a:buChar char="u"/>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Tree>
    <p:extLst>
      <p:ext uri="{BB962C8B-B14F-4D97-AF65-F5344CB8AC3E}">
        <p14:creationId xmlns:p14="http://schemas.microsoft.com/office/powerpoint/2010/main" val="626580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fontAlgn="ctr"/>
            <a:r>
              <a:rPr lang="en-US" u="none" dirty="0">
                <a:latin typeface="Huawei Sans" panose="020C0503030203020204" pitchFamily="34" charset="0"/>
              </a:rPr>
              <a:t>Working Principles of </a:t>
            </a:r>
            <a:r>
              <a:rPr lang="en-US" u="none" dirty="0" err="1">
                <a:latin typeface="Huawei Sans" panose="020C0503030203020204" pitchFamily="34" charset="0"/>
              </a:rPr>
              <a:t>HyperCDP</a:t>
            </a:r>
            <a:endParaRPr lang="en-US" altLang="zh-CN" dirty="0">
              <a:latin typeface="Huawei Sans" panose="020C0503030203020204" pitchFamily="34" charset="0"/>
            </a:endParaRPr>
          </a:p>
        </p:txBody>
      </p:sp>
      <p:sp>
        <p:nvSpPr>
          <p:cNvPr id="2" name="文本占位符 1"/>
          <p:cNvSpPr>
            <a:spLocks noGrp="1"/>
          </p:cNvSpPr>
          <p:nvPr>
            <p:ph type="body" sz="quarter" idx="10"/>
          </p:nvPr>
        </p:nvSpPr>
        <p:spPr/>
        <p:txBody>
          <a:bodyPr/>
          <a:lstStyle/>
          <a:p>
            <a:r>
              <a:rPr lang="en-US" sz="1800" u="none" dirty="0">
                <a:latin typeface="Huawei Sans" panose="020C0503030203020204" pitchFamily="34" charset="0"/>
              </a:rPr>
              <a:t>Based on the lossless snapshot technology, </a:t>
            </a:r>
            <a:r>
              <a:rPr lang="en-US" sz="1800" u="none" dirty="0" err="1">
                <a:latin typeface="Huawei Sans" panose="020C0503030203020204" pitchFamily="34" charset="0"/>
              </a:rPr>
              <a:t>HyperCDP</a:t>
            </a:r>
            <a:r>
              <a:rPr lang="en-US" sz="1800" u="none" dirty="0">
                <a:latin typeface="Huawei Sans" panose="020C0503030203020204" pitchFamily="34" charset="0"/>
              </a:rPr>
              <a:t> has little impact on the performance of source LUNs. Compared with writable snapshots, </a:t>
            </a:r>
            <a:r>
              <a:rPr lang="en-US" sz="1800" u="none" dirty="0" err="1">
                <a:latin typeface="Huawei Sans" panose="020C0503030203020204" pitchFamily="34" charset="0"/>
              </a:rPr>
              <a:t>HyperCDP</a:t>
            </a:r>
            <a:r>
              <a:rPr lang="en-US" sz="1800" u="none" dirty="0">
                <a:latin typeface="Huawei Sans" panose="020C0503030203020204" pitchFamily="34" charset="0"/>
              </a:rPr>
              <a:t> does not need to build LUNs, greatly reducing memory overhead and providing stronger and continuous protection.</a:t>
            </a:r>
          </a:p>
          <a:p>
            <a:r>
              <a:rPr lang="en-US" sz="1800" u="none" dirty="0" err="1">
                <a:latin typeface="Huawei Sans" panose="020C0503030203020204" pitchFamily="34" charset="0"/>
              </a:rPr>
              <a:t>HyperCDP</a:t>
            </a:r>
            <a:r>
              <a:rPr lang="en-US" sz="1800" u="none" dirty="0">
                <a:latin typeface="Huawei Sans" panose="020C0503030203020204" pitchFamily="34" charset="0"/>
              </a:rPr>
              <a:t> objects cannot be mapped to hosts directly. To read data from a </a:t>
            </a:r>
            <a:r>
              <a:rPr lang="en-US" sz="1800" u="none" dirty="0" err="1">
                <a:latin typeface="Huawei Sans" panose="020C0503030203020204" pitchFamily="34" charset="0"/>
              </a:rPr>
              <a:t>HyperCDP</a:t>
            </a:r>
            <a:r>
              <a:rPr lang="en-US" sz="1800" u="none" dirty="0">
                <a:latin typeface="Huawei Sans" panose="020C0503030203020204" pitchFamily="34" charset="0"/>
              </a:rPr>
              <a:t> object, you can create a duplicate for it and map the duplicate to the host.</a:t>
            </a:r>
          </a:p>
        </p:txBody>
      </p:sp>
      <p:pic>
        <p:nvPicPr>
          <p:cNvPr id="2050" name="Picture 2" descr="C:\Users\WWX488356\AppData\Roaming\eSpace_Desktop\UserData\wwx488356\imagefiles\58F3011A-5980-45BB-9F83-BF898AF57785.png">
            <a:extLst>
              <a:ext uri="{FF2B5EF4-FFF2-40B4-BE49-F238E27FC236}">
                <a16:creationId xmlns:a16="http://schemas.microsoft.com/office/drawing/2014/main" id="{292F6E42-2B24-4E3C-824F-7C6B64725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3114685"/>
            <a:ext cx="6457950" cy="308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8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noAutofit/>
          </a:bodyPr>
          <a:lstStyle/>
          <a:p>
            <a:r>
              <a:rPr lang="en-US" u="none" dirty="0">
                <a:latin typeface="Huawei Sans" panose="020C0503030203020204" pitchFamily="34" charset="0"/>
              </a:rPr>
              <a:t>Traditional data protection solutions focus on periodic data backup. Therefore, problems such as no backup window, inconsistent data, and impact on the production system always occur.</a:t>
            </a:r>
            <a:endParaRPr lang="en-US" altLang="zh-CN" dirty="0">
              <a:latin typeface="Huawei Sans" panose="020C0503030203020204" pitchFamily="34" charset="0"/>
              <a:sym typeface="Huawei Sans" panose="020C0503030203020204" pitchFamily="34" charset="0"/>
            </a:endParaRPr>
          </a:p>
          <a:p>
            <a:r>
              <a:rPr lang="en-US" u="none" dirty="0">
                <a:latin typeface="Huawei Sans" panose="020C0503030203020204" pitchFamily="34" charset="0"/>
              </a:rPr>
              <a:t>This course describes storage data protection technologies such as </a:t>
            </a:r>
            <a:r>
              <a:rPr lang="en-US" u="none" dirty="0" err="1">
                <a:latin typeface="Huawei Sans" panose="020C0503030203020204" pitchFamily="34" charset="0"/>
              </a:rPr>
              <a:t>HyperSnap</a:t>
            </a:r>
            <a:r>
              <a:rPr lang="en-US" u="none" dirty="0">
                <a:latin typeface="Huawei Sans" panose="020C0503030203020204" pitchFamily="34" charset="0"/>
              </a:rPr>
              <a:t>, </a:t>
            </a:r>
            <a:r>
              <a:rPr lang="en-US" u="none" dirty="0" err="1">
                <a:latin typeface="Huawei Sans" panose="020C0503030203020204" pitchFamily="34" charset="0"/>
              </a:rPr>
              <a:t>HyperClone</a:t>
            </a:r>
            <a:r>
              <a:rPr lang="en-US" u="none" dirty="0">
                <a:latin typeface="Huawei Sans" panose="020C0503030203020204" pitchFamily="34" charset="0"/>
              </a:rPr>
              <a:t>, </a:t>
            </a:r>
            <a:r>
              <a:rPr lang="en-US" u="none" dirty="0" err="1">
                <a:latin typeface="Huawei Sans" panose="020C0503030203020204" pitchFamily="34" charset="0"/>
              </a:rPr>
              <a:t>HyperCDP</a:t>
            </a:r>
            <a:r>
              <a:rPr lang="en-US" u="none" dirty="0">
                <a:latin typeface="Huawei Sans" panose="020C0503030203020204" pitchFamily="34" charset="0"/>
              </a:rPr>
              <a:t>, and </a:t>
            </a:r>
            <a:r>
              <a:rPr lang="en-US" u="none" dirty="0" err="1">
                <a:latin typeface="Huawei Sans" panose="020C0503030203020204" pitchFamily="34" charset="0"/>
              </a:rPr>
              <a:t>HyperLock</a:t>
            </a:r>
            <a:r>
              <a:rPr lang="en-US" u="none" dirty="0">
                <a:latin typeface="Huawei Sans" panose="020C0503030203020204" pitchFamily="34" charset="0"/>
              </a:rPr>
              <a:t>.</a:t>
            </a:r>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098006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fontAlgn="ctr"/>
            <a:r>
              <a:rPr lang="en-US" u="none" dirty="0">
                <a:latin typeface="Huawei Sans" panose="020C0503030203020204" pitchFamily="34" charset="0"/>
              </a:rPr>
              <a:t>Creating a </a:t>
            </a:r>
            <a:r>
              <a:rPr lang="en-US" u="none" dirty="0" err="1">
                <a:latin typeface="Huawei Sans" panose="020C0503030203020204" pitchFamily="34" charset="0"/>
              </a:rPr>
              <a:t>HyperCDP</a:t>
            </a:r>
            <a:r>
              <a:rPr lang="en-US" u="none" dirty="0">
                <a:latin typeface="Huawei Sans" panose="020C0503030203020204" pitchFamily="34" charset="0"/>
              </a:rPr>
              <a:t> Object</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a:xfrm>
            <a:off x="731838" y="997650"/>
            <a:ext cx="10728326" cy="4875042"/>
          </a:xfrm>
        </p:spPr>
        <p:txBody>
          <a:bodyPr/>
          <a:lstStyle/>
          <a:p>
            <a:pPr>
              <a:lnSpc>
                <a:spcPct val="125000"/>
              </a:lnSpc>
            </a:pPr>
            <a:r>
              <a:rPr lang="en-US" sz="1800" u="none" dirty="0">
                <a:latin typeface="Huawei Sans" panose="020C0503030203020204" pitchFamily="34" charset="0"/>
              </a:rPr>
              <a:t>Creating a </a:t>
            </a:r>
            <a:r>
              <a:rPr lang="en-US" sz="1800" u="none" dirty="0" err="1">
                <a:latin typeface="Huawei Sans" panose="020C0503030203020204" pitchFamily="34" charset="0"/>
              </a:rPr>
              <a:t>HyperCDP</a:t>
            </a:r>
            <a:r>
              <a:rPr lang="en-US" sz="1800" u="none" dirty="0">
                <a:latin typeface="Huawei Sans" panose="020C0503030203020204" pitchFamily="34" charset="0"/>
              </a:rPr>
              <a:t> object is to save the data status of the source LUN at the activation time.</a:t>
            </a:r>
          </a:p>
        </p:txBody>
      </p:sp>
      <p:grpSp>
        <p:nvGrpSpPr>
          <p:cNvPr id="7" name="组合 6"/>
          <p:cNvGrpSpPr/>
          <p:nvPr/>
        </p:nvGrpSpPr>
        <p:grpSpPr>
          <a:xfrm>
            <a:off x="1436753" y="2000303"/>
            <a:ext cx="3767318" cy="3247370"/>
            <a:chOff x="5292080" y="2345644"/>
            <a:chExt cx="3168352" cy="3086935"/>
          </a:xfrm>
        </p:grpSpPr>
        <p:sp>
          <p:nvSpPr>
            <p:cNvPr id="8" name="矩形 7"/>
            <p:cNvSpPr/>
            <p:nvPr/>
          </p:nvSpPr>
          <p:spPr bwMode="auto">
            <a:xfrm>
              <a:off x="5898059"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bwMode="auto">
            <a:xfrm>
              <a:off x="6186091"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B</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bwMode="auto">
            <a:xfrm>
              <a:off x="6474123"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C</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bwMode="auto">
            <a:xfrm>
              <a:off x="6762155"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D</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bwMode="auto">
            <a:xfrm>
              <a:off x="7050187"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E</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bwMode="auto">
            <a:xfrm>
              <a:off x="7338219"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srgbClr val="FF0000"/>
                  </a:solidFill>
                  <a:latin typeface="Huawei Sans" panose="020C0503030203020204" pitchFamily="34" charset="0"/>
                </a:rPr>
                <a:t>F</a:t>
              </a:r>
              <a:endParaRPr kumimoji="0" lang="en-US" altLang="zh-CN" sz="2000" b="0" i="0" u="none" strike="noStrike" kern="1200" cap="none" spc="0" normalizeH="0" baseline="0" noProof="0" dirty="0">
                <a:ln>
                  <a:noFill/>
                </a:ln>
                <a:solidFill>
                  <a:srgbClr val="FF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bwMode="auto">
            <a:xfrm>
              <a:off x="7626251"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bwMode="auto">
            <a:xfrm>
              <a:off x="7914283" y="47971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5853553"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P0</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6166846"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P1</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6454879"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P2</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6742911"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P3</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7030943"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P4</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7318975"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P5</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7632268"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P6</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7895039" y="5140008"/>
              <a:ext cx="326520" cy="29257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P7</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bwMode="auto">
            <a:xfrm>
              <a:off x="5292080" y="3717032"/>
              <a:ext cx="72008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L0-&gt;P0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矩形 24"/>
            <p:cNvSpPr/>
            <p:nvPr/>
          </p:nvSpPr>
          <p:spPr bwMode="auto">
            <a:xfrm>
              <a:off x="6300192" y="3717032"/>
              <a:ext cx="72008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L2-&gt;P2</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bwMode="auto">
            <a:xfrm>
              <a:off x="5796136" y="2980029"/>
              <a:ext cx="72008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L1-&gt;P1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bwMode="auto">
            <a:xfrm>
              <a:off x="6331908" y="2345644"/>
              <a:ext cx="72008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L3-&gt;P3</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bwMode="auto">
            <a:xfrm>
              <a:off x="7164288" y="2980029"/>
              <a:ext cx="72008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L4-&gt;P4</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bwMode="auto">
            <a:xfrm>
              <a:off x="7740352" y="3717032"/>
              <a:ext cx="720080" cy="288032"/>
            </a:xfrm>
            <a:prstGeom prst="rect">
              <a:avLst/>
            </a:prstGeom>
            <a:ln>
              <a:solidFill>
                <a:srgbClr val="FF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L2-&gt;P5</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0" name="直接连接符 29"/>
            <p:cNvCxnSpPr>
              <a:stCxn id="27" idx="2"/>
              <a:endCxn id="26" idx="0"/>
            </p:cNvCxnSpPr>
            <p:nvPr/>
          </p:nvCxnSpPr>
          <p:spPr bwMode="auto">
            <a:xfrm flipH="1">
              <a:off x="6156176" y="2633676"/>
              <a:ext cx="535772" cy="346353"/>
            </a:xfrm>
            <a:prstGeom prst="line">
              <a:avLst/>
            </a:prstGeom>
            <a:ln w="28575">
              <a:solidFill>
                <a:srgbClr val="00B0F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31" name="直接连接符 30"/>
            <p:cNvCxnSpPr>
              <a:stCxn id="26" idx="2"/>
              <a:endCxn id="24" idx="0"/>
            </p:cNvCxnSpPr>
            <p:nvPr/>
          </p:nvCxnSpPr>
          <p:spPr bwMode="auto">
            <a:xfrm flipH="1">
              <a:off x="5652120" y="3268061"/>
              <a:ext cx="504056" cy="448971"/>
            </a:xfrm>
            <a:prstGeom prst="line">
              <a:avLst/>
            </a:prstGeom>
            <a:ln w="28575">
              <a:solidFill>
                <a:srgbClr val="00B0F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32" name="直接连接符 31"/>
            <p:cNvCxnSpPr>
              <a:stCxn id="26" idx="2"/>
              <a:endCxn id="29" idx="0"/>
            </p:cNvCxnSpPr>
            <p:nvPr/>
          </p:nvCxnSpPr>
          <p:spPr bwMode="auto">
            <a:xfrm>
              <a:off x="6156176" y="3268061"/>
              <a:ext cx="1944216" cy="448971"/>
            </a:xfrm>
            <a:prstGeom prst="line">
              <a:avLst/>
            </a:prstGeom>
            <a:ln w="28575">
              <a:solidFill>
                <a:srgbClr val="FF000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33" name="直接连接符 32"/>
            <p:cNvCxnSpPr>
              <a:stCxn id="27" idx="2"/>
              <a:endCxn id="28" idx="0"/>
            </p:cNvCxnSpPr>
            <p:nvPr/>
          </p:nvCxnSpPr>
          <p:spPr bwMode="auto">
            <a:xfrm>
              <a:off x="6691948" y="2633676"/>
              <a:ext cx="832380" cy="346353"/>
            </a:xfrm>
            <a:prstGeom prst="line">
              <a:avLst/>
            </a:prstGeom>
            <a:ln w="28575">
              <a:solidFill>
                <a:srgbClr val="00B0F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34" name="直接连接符 33"/>
            <p:cNvCxnSpPr>
              <a:stCxn id="26" idx="2"/>
              <a:endCxn id="25" idx="0"/>
            </p:cNvCxnSpPr>
            <p:nvPr/>
          </p:nvCxnSpPr>
          <p:spPr bwMode="auto">
            <a:xfrm>
              <a:off x="6156176" y="3268061"/>
              <a:ext cx="504056" cy="448971"/>
            </a:xfrm>
            <a:prstGeom prst="line">
              <a:avLst/>
            </a:prstGeom>
            <a:ln w="28575">
              <a:solidFill>
                <a:srgbClr val="00B0F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
          <p:nvSpPr>
            <p:cNvPr id="35" name="右箭头 34"/>
            <p:cNvSpPr/>
            <p:nvPr/>
          </p:nvSpPr>
          <p:spPr bwMode="auto">
            <a:xfrm>
              <a:off x="7231642" y="3799349"/>
              <a:ext cx="288032" cy="144016"/>
            </a:xfrm>
            <a:prstGeom prst="rightArrow">
              <a:avLst/>
            </a:prstGeom>
            <a:solidFill>
              <a:srgbClr val="FF0000"/>
            </a:solidFill>
            <a:ln>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36" name="右箭头 35"/>
            <p:cNvSpPr/>
            <p:nvPr/>
          </p:nvSpPr>
          <p:spPr bwMode="auto">
            <a:xfrm rot="7869562">
              <a:off x="7425969" y="4312029"/>
              <a:ext cx="756285" cy="125924"/>
            </a:xfrm>
            <a:prstGeom prst="rightArrow">
              <a:avLst/>
            </a:prstGeom>
            <a:solidFill>
              <a:srgbClr val="FF0000"/>
            </a:solidFill>
            <a:ln>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grpSp>
        <p:nvGrpSpPr>
          <p:cNvPr id="38" name="组合 37"/>
          <p:cNvGrpSpPr/>
          <p:nvPr/>
        </p:nvGrpSpPr>
        <p:grpSpPr>
          <a:xfrm>
            <a:off x="5993876" y="2148479"/>
            <a:ext cx="5104653" cy="1801510"/>
            <a:chOff x="2123728" y="1975592"/>
            <a:chExt cx="4536504" cy="1645307"/>
          </a:xfrm>
        </p:grpSpPr>
        <p:sp>
          <p:nvSpPr>
            <p:cNvPr id="39" name="矩形 38"/>
            <p:cNvSpPr/>
            <p:nvPr/>
          </p:nvSpPr>
          <p:spPr bwMode="auto">
            <a:xfrm>
              <a:off x="3491880"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bwMode="auto">
            <a:xfrm>
              <a:off x="3779912"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B</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bwMode="auto">
            <a:xfrm>
              <a:off x="4067944"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C</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p:cNvSpPr/>
            <p:nvPr/>
          </p:nvSpPr>
          <p:spPr bwMode="auto">
            <a:xfrm>
              <a:off x="2915815" y="2996952"/>
              <a:ext cx="504057" cy="288032"/>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600" b="0" u="none" dirty="0">
                  <a:solidFill>
                    <a:prstClr val="black"/>
                  </a:solidFill>
                  <a:latin typeface="Huawei Sans" panose="020C0503030203020204" pitchFamily="34" charset="0"/>
                </a:rPr>
                <a:t>T0</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bwMode="auto">
            <a:xfrm>
              <a:off x="4355976"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D</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矩形 46"/>
            <p:cNvSpPr/>
            <p:nvPr/>
          </p:nvSpPr>
          <p:spPr bwMode="auto">
            <a:xfrm>
              <a:off x="4644008"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E</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矩形 47"/>
            <p:cNvSpPr/>
            <p:nvPr/>
          </p:nvSpPr>
          <p:spPr bwMode="auto">
            <a:xfrm>
              <a:off x="4932040"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bwMode="auto">
            <a:xfrm>
              <a:off x="5220072"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矩形 49"/>
            <p:cNvSpPr/>
            <p:nvPr/>
          </p:nvSpPr>
          <p:spPr bwMode="auto">
            <a:xfrm>
              <a:off x="5508104" y="2996952"/>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bwMode="auto">
            <a:xfrm>
              <a:off x="3491880"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矩形 51"/>
            <p:cNvSpPr/>
            <p:nvPr/>
          </p:nvSpPr>
          <p:spPr bwMode="auto">
            <a:xfrm>
              <a:off x="3779912"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矩形 52"/>
            <p:cNvSpPr/>
            <p:nvPr/>
          </p:nvSpPr>
          <p:spPr bwMode="auto">
            <a:xfrm>
              <a:off x="4067944"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srgbClr val="FF0000"/>
                  </a:solidFill>
                  <a:latin typeface="Huawei Sans" panose="020C0503030203020204" pitchFamily="34" charset="0"/>
                </a:rPr>
                <a:t>F</a:t>
              </a:r>
              <a:endParaRPr kumimoji="0" lang="en-US" altLang="zh-CN" sz="2000" b="0" i="0" u="none" strike="noStrike" kern="1200" cap="none" spc="0" normalizeH="0" baseline="0" noProof="0" dirty="0">
                <a:ln>
                  <a:noFill/>
                </a:ln>
                <a:solidFill>
                  <a:srgbClr val="FF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矩形 53"/>
            <p:cNvSpPr/>
            <p:nvPr/>
          </p:nvSpPr>
          <p:spPr bwMode="auto">
            <a:xfrm>
              <a:off x="2915815" y="2492896"/>
              <a:ext cx="504057" cy="288032"/>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600" b="0" u="none" dirty="0">
                  <a:solidFill>
                    <a:prstClr val="black"/>
                  </a:solidFill>
                  <a:latin typeface="Huawei Sans" panose="020C0503030203020204" pitchFamily="34" charset="0"/>
                </a:rPr>
                <a:t>T1</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bwMode="auto">
            <a:xfrm>
              <a:off x="4355976"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矩形 55"/>
            <p:cNvSpPr/>
            <p:nvPr/>
          </p:nvSpPr>
          <p:spPr bwMode="auto">
            <a:xfrm>
              <a:off x="4644008"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bwMode="auto">
            <a:xfrm>
              <a:off x="4932040"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bwMode="auto">
            <a:xfrm>
              <a:off x="5220072"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bwMode="auto">
            <a:xfrm>
              <a:off x="5508104" y="2492896"/>
              <a:ext cx="28803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2000" b="0" u="none" dirty="0">
                  <a:solidFill>
                    <a:prstClr val="black"/>
                  </a:solidFill>
                  <a:latin typeface="Huawei Sans" panose="020C0503030203020204" pitchFamily="34" charset="0"/>
                </a:rPr>
                <a:t>-</a:t>
              </a:r>
              <a:endParaRPr kumimoji="0" lang="en-US" altLang="zh-CN" sz="20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bwMode="auto">
            <a:xfrm>
              <a:off x="2123728" y="1975592"/>
              <a:ext cx="1296144"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600" b="0" u="none" dirty="0">
                  <a:solidFill>
                    <a:prstClr val="black"/>
                  </a:solidFill>
                  <a:latin typeface="Huawei Sans" panose="020C0503030203020204" pitchFamily="34" charset="0"/>
                </a:rPr>
                <a:t>Source LUN</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矩形 60"/>
            <p:cNvSpPr/>
            <p:nvPr/>
          </p:nvSpPr>
          <p:spPr bwMode="auto">
            <a:xfrm>
              <a:off x="6084167" y="1975592"/>
              <a:ext cx="576065" cy="301278"/>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600" b="0" u="none" dirty="0">
                  <a:solidFill>
                    <a:prstClr val="black"/>
                  </a:solidFill>
                  <a:latin typeface="Huawei Sans" panose="020C0503030203020204" pitchFamily="34" charset="0"/>
                </a:rPr>
                <a:t>CDP</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2" name="曲线连接符 61"/>
            <p:cNvCxnSpPr>
              <a:stCxn id="60" idx="2"/>
              <a:endCxn id="54" idx="1"/>
            </p:cNvCxnSpPr>
            <p:nvPr/>
          </p:nvCxnSpPr>
          <p:spPr bwMode="auto">
            <a:xfrm rot="16200000" flipH="1">
              <a:off x="2663787" y="2384883"/>
              <a:ext cx="360041" cy="144015"/>
            </a:xfrm>
            <a:prstGeom prst="curvedConnector2">
              <a:avLst/>
            </a:prstGeom>
            <a:ln>
              <a:solidFill>
                <a:srgbClr val="0070C0"/>
              </a:solidFill>
              <a:prstDash val="dash"/>
              <a:tailEnd type="triangle"/>
            </a:ln>
            <a:extLst/>
          </p:spPr>
          <p:style>
            <a:lnRef idx="2">
              <a:schemeClr val="accent1"/>
            </a:lnRef>
            <a:fillRef idx="0">
              <a:schemeClr val="accent1"/>
            </a:fillRef>
            <a:effectRef idx="1">
              <a:schemeClr val="accent1"/>
            </a:effectRef>
            <a:fontRef idx="minor">
              <a:schemeClr val="tx1"/>
            </a:fontRef>
          </p:style>
        </p:cxnSp>
        <p:cxnSp>
          <p:nvCxnSpPr>
            <p:cNvPr id="63" name="曲线连接符 62"/>
            <p:cNvCxnSpPr>
              <a:stCxn id="61" idx="2"/>
              <a:endCxn id="50" idx="3"/>
            </p:cNvCxnSpPr>
            <p:nvPr/>
          </p:nvCxnSpPr>
          <p:spPr bwMode="auto">
            <a:xfrm rot="5400000">
              <a:off x="5652119" y="2420887"/>
              <a:ext cx="864098" cy="576064"/>
            </a:xfrm>
            <a:prstGeom prst="curvedConnector2">
              <a:avLst/>
            </a:prstGeom>
            <a:ln>
              <a:solidFill>
                <a:srgbClr val="0070C0"/>
              </a:solidFill>
              <a:prstDash val="dash"/>
              <a:tailEnd type="triangle"/>
            </a:ln>
            <a:extLst/>
          </p:spPr>
          <p:style>
            <a:lnRef idx="2">
              <a:schemeClr val="accent1"/>
            </a:lnRef>
            <a:fillRef idx="0">
              <a:schemeClr val="accent1"/>
            </a:fillRef>
            <a:effectRef idx="1">
              <a:schemeClr val="accent1"/>
            </a:effectRef>
            <a:fontRef idx="minor">
              <a:schemeClr val="tx1"/>
            </a:fontRef>
          </p:style>
        </p:cxnSp>
        <p:sp>
          <p:nvSpPr>
            <p:cNvPr id="64" name="矩形 63"/>
            <p:cNvSpPr/>
            <p:nvPr/>
          </p:nvSpPr>
          <p:spPr>
            <a:xfrm>
              <a:off x="3443103"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L0</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矩形 64"/>
            <p:cNvSpPr/>
            <p:nvPr/>
          </p:nvSpPr>
          <p:spPr>
            <a:xfrm>
              <a:off x="3756397"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L1</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矩形 65"/>
            <p:cNvSpPr/>
            <p:nvPr/>
          </p:nvSpPr>
          <p:spPr>
            <a:xfrm>
              <a:off x="4044429"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L2</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矩形 66"/>
            <p:cNvSpPr/>
            <p:nvPr/>
          </p:nvSpPr>
          <p:spPr>
            <a:xfrm>
              <a:off x="4332461"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L3</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矩形 67"/>
            <p:cNvSpPr/>
            <p:nvPr/>
          </p:nvSpPr>
          <p:spPr>
            <a:xfrm>
              <a:off x="4620493"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L4</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矩形 68"/>
            <p:cNvSpPr/>
            <p:nvPr/>
          </p:nvSpPr>
          <p:spPr>
            <a:xfrm>
              <a:off x="4908525"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L5</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矩形 69"/>
            <p:cNvSpPr/>
            <p:nvPr/>
          </p:nvSpPr>
          <p:spPr>
            <a:xfrm>
              <a:off x="5221817"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L6</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矩形 70"/>
            <p:cNvSpPr/>
            <p:nvPr/>
          </p:nvSpPr>
          <p:spPr>
            <a:xfrm>
              <a:off x="5484589" y="3339808"/>
              <a:ext cx="335063" cy="281091"/>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400" b="0" u="none" dirty="0">
                  <a:solidFill>
                    <a:prstClr val="white">
                      <a:lumMod val="50000"/>
                    </a:prstClr>
                  </a:solidFill>
                  <a:latin typeface="Huawei Sans" panose="020C0503030203020204" pitchFamily="34" charset="0"/>
                </a:rPr>
                <a:t>L7</a:t>
              </a:r>
              <a:endParaRPr kumimoji="0" lang="en-US" altLang="zh-CN" sz="14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 name="文本框 3"/>
          <p:cNvSpPr txBox="1"/>
          <p:nvPr/>
        </p:nvSpPr>
        <p:spPr>
          <a:xfrm>
            <a:off x="2245730" y="1549731"/>
            <a:ext cx="1802096" cy="369332"/>
          </a:xfrm>
          <a:prstGeom prst="rect">
            <a:avLst/>
          </a:prstGeom>
          <a:noFill/>
        </p:spPr>
        <p:txBody>
          <a:bodyPr wrap="non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800" b="1" u="none" dirty="0">
                <a:solidFill>
                  <a:prstClr val="black"/>
                </a:solidFill>
                <a:latin typeface="Huawei Sans" panose="020C0503030203020204" pitchFamily="34" charset="0"/>
              </a:rPr>
              <a:t>ROW principle</a:t>
            </a:r>
          </a:p>
        </p:txBody>
      </p:sp>
      <p:sp>
        <p:nvSpPr>
          <p:cNvPr id="72" name="文本框 71"/>
          <p:cNvSpPr txBox="1"/>
          <p:nvPr/>
        </p:nvSpPr>
        <p:spPr>
          <a:xfrm>
            <a:off x="6645718" y="1549731"/>
            <a:ext cx="2029119" cy="369332"/>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800" b="1" u="none" dirty="0">
                <a:solidFill>
                  <a:prstClr val="black"/>
                </a:solidFill>
                <a:latin typeface="Huawei Sans" panose="020C0503030203020204" pitchFamily="34" charset="0"/>
              </a:rPr>
              <a:t>Host data access</a:t>
            </a:r>
            <a:endParaRPr kumimoji="0" lang="en-US" altLang="zh-CN" sz="1800" b="1"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文本框 72"/>
          <p:cNvSpPr txBox="1"/>
          <p:nvPr/>
        </p:nvSpPr>
        <p:spPr>
          <a:xfrm>
            <a:off x="5885830" y="3922783"/>
            <a:ext cx="5663042" cy="2323713"/>
          </a:xfrm>
          <a:prstGeom prst="rect">
            <a:avLst/>
          </a:prstGeom>
          <a:noFill/>
        </p:spPr>
        <p:txBody>
          <a:bodyPr wrap="square" rtlCol="0">
            <a:spAutoFit/>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sz="1600" b="0" u="none" dirty="0">
                <a:solidFill>
                  <a:prstClr val="black"/>
                </a:solidFill>
                <a:latin typeface="Huawei Sans" panose="020C0503030203020204" pitchFamily="34" charset="0"/>
              </a:rPr>
              <a:t>When a host accesses the source LUN data, the mapping table of the source LUN is accessed from the T1 layer. If the T1 layer does not exist, the data at the T0 layer is returned. For example, if the host accesses data of L2, F is returned. If the host accesses data of L0, A is returned.</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sz="1600" b="0" u="none" dirty="0">
                <a:solidFill>
                  <a:prstClr val="black"/>
                </a:solidFill>
                <a:latin typeface="Huawei Sans" panose="020C0503030203020204" pitchFamily="34" charset="0"/>
              </a:rPr>
              <a:t>The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mapping table is accessed from the T0 layer. If the host accesses data of L2, C is returned.</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97044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Reading and Writing a </a:t>
            </a:r>
            <a:r>
              <a:rPr lang="en-US" u="none" dirty="0" err="1">
                <a:latin typeface="Huawei Sans" panose="020C0503030203020204" pitchFamily="34" charset="0"/>
              </a:rPr>
              <a:t>HyperCDP</a:t>
            </a:r>
            <a:r>
              <a:rPr lang="en-US" u="none" dirty="0">
                <a:latin typeface="Huawei Sans" panose="020C0503030203020204" pitchFamily="34" charset="0"/>
              </a:rPr>
              <a:t> Object</a:t>
            </a:r>
          </a:p>
        </p:txBody>
      </p:sp>
      <p:sp>
        <p:nvSpPr>
          <p:cNvPr id="3" name="文本占位符 2"/>
          <p:cNvSpPr>
            <a:spLocks noGrp="1"/>
          </p:cNvSpPr>
          <p:nvPr>
            <p:ph type="body" sz="quarter" idx="10"/>
          </p:nvPr>
        </p:nvSpPr>
        <p:spPr/>
        <p:txBody>
          <a:bodyPr/>
          <a:lstStyle/>
          <a:p>
            <a:r>
              <a:rPr lang="en-US" sz="2000" u="none" dirty="0">
                <a:latin typeface="Huawei Sans" panose="020C0503030203020204" pitchFamily="34" charset="0"/>
              </a:rPr>
              <a:t>A </a:t>
            </a:r>
            <a:r>
              <a:rPr lang="en-US" sz="2000" u="none" dirty="0" err="1">
                <a:latin typeface="Huawei Sans" panose="020C0503030203020204" pitchFamily="34" charset="0"/>
              </a:rPr>
              <a:t>HyperCDP</a:t>
            </a:r>
            <a:r>
              <a:rPr lang="en-US" sz="2000" u="none" dirty="0">
                <a:latin typeface="Huawei Sans" panose="020C0503030203020204" pitchFamily="34" charset="0"/>
              </a:rPr>
              <a:t> object cannot be directly mapped to a host for read and write operations but instead, should be mapped to a host after being converted to a writable snapshot.</a:t>
            </a:r>
          </a:p>
        </p:txBody>
      </p:sp>
      <p:grpSp>
        <p:nvGrpSpPr>
          <p:cNvPr id="5" name="组合 4"/>
          <p:cNvGrpSpPr/>
          <p:nvPr/>
        </p:nvGrpSpPr>
        <p:grpSpPr>
          <a:xfrm>
            <a:off x="4362909" y="2116302"/>
            <a:ext cx="3298974" cy="1675598"/>
            <a:chOff x="971600" y="476672"/>
            <a:chExt cx="3298974" cy="1675598"/>
          </a:xfrm>
        </p:grpSpPr>
        <p:sp>
          <p:nvSpPr>
            <p:cNvPr id="6" name="圆柱形 114"/>
            <p:cNvSpPr>
              <a:spLocks noChangeArrowheads="1"/>
            </p:cNvSpPr>
            <p:nvPr/>
          </p:nvSpPr>
          <p:spPr bwMode="auto">
            <a:xfrm>
              <a:off x="973368" y="476672"/>
              <a:ext cx="1071032" cy="432016"/>
            </a:xfrm>
            <a:prstGeom prst="can">
              <a:avLst>
                <a:gd name="adj" fmla="val 25023"/>
              </a:avLst>
            </a:prstGeom>
            <a:solidFill>
              <a:srgbClr val="00B0F0"/>
            </a:solidFill>
            <a:ln w="9525" algn="ctr">
              <a:solidFill>
                <a:srgbClr val="66CCFF"/>
              </a:solidFill>
              <a:round/>
              <a:headEnd/>
              <a:tailEnd/>
            </a:ln>
          </p:spPr>
          <p:txBody>
            <a:bodyPr lIns="0" tIns="0" rIns="0" bIns="0"/>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Source LUN</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bwMode="auto">
            <a:xfrm>
              <a:off x="2598986" y="548680"/>
              <a:ext cx="720079" cy="288000"/>
            </a:xfrm>
            <a:prstGeom prst="roundRect">
              <a:avLst/>
            </a:prstGeom>
            <a:solidFill>
              <a:srgbClr val="00B050"/>
            </a:solidFill>
            <a:ln w="9525" algn="ctr">
              <a:solidFill>
                <a:srgbClr val="66CCFF"/>
              </a:solidFill>
              <a:round/>
              <a:headEnd/>
              <a:tailEnd/>
            </a:ln>
            <a:effectLst>
              <a:reflection blurRad="6350" stA="52000" endA="300" endPos="35000" dir="5400000" sy="-100000" algn="bl" rotWithShape="0"/>
            </a:effectLst>
            <a:extLst/>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bwMode="auto">
            <a:xfrm>
              <a:off x="3535940" y="548680"/>
              <a:ext cx="734634" cy="288000"/>
            </a:xfrm>
            <a:prstGeom prst="roundRect">
              <a:avLst/>
            </a:prstGeom>
            <a:solidFill>
              <a:srgbClr val="00B050"/>
            </a:solidFill>
            <a:ln w="9525" algn="ctr">
              <a:solidFill>
                <a:srgbClr val="66CCFF"/>
              </a:solidFill>
              <a:round/>
              <a:headEnd/>
              <a:tailEnd/>
            </a:ln>
            <a:effectLst>
              <a:reflection blurRad="6350" stA="52000" endA="300" endPos="35000" dir="5400000" sy="-100000" algn="bl" rotWithShape="0"/>
            </a:effectLst>
            <a:extLst/>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肘形连接符 10"/>
            <p:cNvCxnSpPr/>
            <p:nvPr/>
          </p:nvCxnSpPr>
          <p:spPr bwMode="auto">
            <a:xfrm rot="5400000">
              <a:off x="2553242" y="1242463"/>
              <a:ext cx="811566" cy="1"/>
            </a:xfrm>
            <a:prstGeom prst="bentConnector3">
              <a:avLst/>
            </a:prstGeom>
            <a:ln>
              <a:solidFill>
                <a:schemeClr val="tx2">
                  <a:lumMod val="60000"/>
                  <a:lumOff val="40000"/>
                </a:schemeClr>
              </a:solidFill>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sp>
          <p:nvSpPr>
            <p:cNvPr id="12" name="流程图: 磁盘 11"/>
            <p:cNvSpPr/>
            <p:nvPr/>
          </p:nvSpPr>
          <p:spPr bwMode="auto">
            <a:xfrm>
              <a:off x="971600" y="1576238"/>
              <a:ext cx="1040367" cy="576032"/>
            </a:xfrm>
            <a:prstGeom prst="flowChartMagneticDisk">
              <a:avLst/>
            </a:prstGeom>
            <a:solidFill>
              <a:schemeClr val="bg1">
                <a:lumMod val="50000"/>
              </a:schemeClr>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Host</a:t>
              </a:r>
            </a:p>
          </p:txBody>
        </p:sp>
        <p:sp>
          <p:nvSpPr>
            <p:cNvPr id="13" name="圆柱形 114"/>
            <p:cNvSpPr>
              <a:spLocks noChangeArrowheads="1"/>
            </p:cNvSpPr>
            <p:nvPr/>
          </p:nvSpPr>
          <p:spPr bwMode="auto">
            <a:xfrm>
              <a:off x="2598985" y="1648246"/>
              <a:ext cx="895138" cy="432016"/>
            </a:xfrm>
            <a:prstGeom prst="can">
              <a:avLst>
                <a:gd name="adj" fmla="val 25023"/>
              </a:avLst>
            </a:prstGeom>
            <a:solidFill>
              <a:srgbClr val="00B0F0"/>
            </a:solidFill>
            <a:ln w="9525" algn="ctr">
              <a:solidFill>
                <a:srgbClr val="66CCFF"/>
              </a:solidFill>
              <a:round/>
              <a:headEnd/>
              <a:tailEnd/>
            </a:ln>
          </p:spPr>
          <p:txBody>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SNAP0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直接箭头连接符 13"/>
            <p:cNvCxnSpPr>
              <a:stCxn id="12" idx="4"/>
              <a:endCxn id="13" idx="2"/>
            </p:cNvCxnSpPr>
            <p:nvPr/>
          </p:nvCxnSpPr>
          <p:spPr bwMode="auto">
            <a:xfrm>
              <a:off x="2011967" y="1864254"/>
              <a:ext cx="587018" cy="0"/>
            </a:xfrm>
            <a:prstGeom prst="straightConnector1">
              <a:avLst/>
            </a:prstGeom>
            <a:ln>
              <a:solidFill>
                <a:schemeClr val="tx2">
                  <a:lumMod val="60000"/>
                  <a:lumOff val="40000"/>
                </a:schemeClr>
              </a:solidFill>
              <a:headEnd type="triangle" w="med" len="med"/>
              <a:tailEnd type="triangle" w="med" len="med"/>
            </a:ln>
            <a:extLst/>
          </p:spPr>
          <p:style>
            <a:lnRef idx="2">
              <a:schemeClr val="accent4"/>
            </a:lnRef>
            <a:fillRef idx="0">
              <a:schemeClr val="accent4"/>
            </a:fillRef>
            <a:effectRef idx="1">
              <a:schemeClr val="accent4"/>
            </a:effectRef>
            <a:fontRef idx="minor">
              <a:schemeClr val="tx1"/>
            </a:fontRef>
          </p:style>
        </p:cxnSp>
        <p:sp>
          <p:nvSpPr>
            <p:cNvPr id="15" name="文本框 14"/>
            <p:cNvSpPr txBox="1"/>
            <p:nvPr/>
          </p:nvSpPr>
          <p:spPr>
            <a:xfrm>
              <a:off x="2959024" y="915074"/>
              <a:ext cx="1095460" cy="646331"/>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Create a snapshot duplicate.</a:t>
              </a:r>
            </a:p>
          </p:txBody>
        </p:sp>
        <p:sp>
          <p:nvSpPr>
            <p:cNvPr id="16" name="文本框 15"/>
            <p:cNvSpPr txBox="1"/>
            <p:nvPr/>
          </p:nvSpPr>
          <p:spPr>
            <a:xfrm>
              <a:off x="2056265" y="1556760"/>
              <a:ext cx="545115" cy="276999"/>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Map</a:t>
              </a:r>
            </a:p>
          </p:txBody>
        </p:sp>
      </p:grpSp>
      <p:grpSp>
        <p:nvGrpSpPr>
          <p:cNvPr id="17" name="组合 16"/>
          <p:cNvGrpSpPr/>
          <p:nvPr/>
        </p:nvGrpSpPr>
        <p:grpSpPr>
          <a:xfrm>
            <a:off x="4362909" y="4455748"/>
            <a:ext cx="4908091" cy="1675598"/>
            <a:chOff x="1037434" y="3164681"/>
            <a:chExt cx="4908091" cy="1675598"/>
          </a:xfrm>
        </p:grpSpPr>
        <p:sp>
          <p:nvSpPr>
            <p:cNvPr id="18" name="圆柱形 114"/>
            <p:cNvSpPr>
              <a:spLocks noChangeArrowheads="1"/>
            </p:cNvSpPr>
            <p:nvPr/>
          </p:nvSpPr>
          <p:spPr bwMode="auto">
            <a:xfrm>
              <a:off x="1037434" y="3164681"/>
              <a:ext cx="1072800" cy="432016"/>
            </a:xfrm>
            <a:prstGeom prst="can">
              <a:avLst>
                <a:gd name="adj" fmla="val 25023"/>
              </a:avLst>
            </a:prstGeom>
            <a:solidFill>
              <a:srgbClr val="00B0F0"/>
            </a:solidFill>
            <a:ln w="9525" algn="ctr">
              <a:solidFill>
                <a:srgbClr val="66CCFF"/>
              </a:solidFill>
              <a:round/>
              <a:headEnd/>
              <a:tailEnd/>
            </a:ln>
          </p:spPr>
          <p:txBody>
            <a:bodyPr lIns="0" tIns="0" rIns="0" bIns="0"/>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Source LUN</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角矩形 18"/>
            <p:cNvSpPr/>
            <p:nvPr/>
          </p:nvSpPr>
          <p:spPr bwMode="auto">
            <a:xfrm>
              <a:off x="2715454" y="3236689"/>
              <a:ext cx="720079" cy="288000"/>
            </a:xfrm>
            <a:prstGeom prst="roundRect">
              <a:avLst/>
            </a:prstGeom>
            <a:solidFill>
              <a:srgbClr val="00B050"/>
            </a:solidFill>
            <a:ln w="9525" algn="ctr">
              <a:solidFill>
                <a:srgbClr val="66CCFF"/>
              </a:solidFill>
              <a:round/>
              <a:headEnd/>
              <a:tailEnd/>
            </a:ln>
            <a:effectLst>
              <a:reflection blurRad="6350" stA="52000" endA="300" endPos="35000" dir="5400000" sy="-100000" algn="bl" rotWithShape="0"/>
            </a:effectLst>
            <a:extLst/>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角矩形 19"/>
            <p:cNvSpPr/>
            <p:nvPr/>
          </p:nvSpPr>
          <p:spPr bwMode="auto">
            <a:xfrm>
              <a:off x="3688983" y="3236689"/>
              <a:ext cx="748797" cy="288000"/>
            </a:xfrm>
            <a:prstGeom prst="roundRect">
              <a:avLst/>
            </a:prstGeom>
            <a:solidFill>
              <a:srgbClr val="00B050"/>
            </a:solidFill>
            <a:ln w="9525" algn="ctr">
              <a:solidFill>
                <a:srgbClr val="66CCFF"/>
              </a:solidFill>
              <a:round/>
              <a:headEnd/>
              <a:tailEnd/>
            </a:ln>
            <a:effectLst>
              <a:reflection blurRad="6350" stA="52000" endA="300" endPos="35000" dir="5400000" sy="-100000" algn="bl" rotWithShape="0"/>
            </a:effectLst>
            <a:extLst/>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 name="肘形连接符 20"/>
            <p:cNvCxnSpPr>
              <a:stCxn id="20" idx="2"/>
              <a:endCxn id="23" idx="1"/>
            </p:cNvCxnSpPr>
            <p:nvPr/>
          </p:nvCxnSpPr>
          <p:spPr bwMode="auto">
            <a:xfrm rot="5400000">
              <a:off x="3251835" y="3524708"/>
              <a:ext cx="811566" cy="811529"/>
            </a:xfrm>
            <a:prstGeom prst="bentConnector3">
              <a:avLst>
                <a:gd name="adj1" fmla="val 50000"/>
              </a:avLst>
            </a:prstGeom>
            <a:ln>
              <a:solidFill>
                <a:schemeClr val="tx2">
                  <a:lumMod val="60000"/>
                  <a:lumOff val="40000"/>
                </a:schemeClr>
              </a:solidFill>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sp>
          <p:nvSpPr>
            <p:cNvPr id="22" name="流程图: 磁盘 21"/>
            <p:cNvSpPr/>
            <p:nvPr/>
          </p:nvSpPr>
          <p:spPr bwMode="auto">
            <a:xfrm>
              <a:off x="1088068" y="4264247"/>
              <a:ext cx="989733" cy="576032"/>
            </a:xfrm>
            <a:prstGeom prst="flowChartMagneticDisk">
              <a:avLst/>
            </a:prstGeom>
            <a:solidFill>
              <a:schemeClr val="bg1">
                <a:lumMod val="50000"/>
              </a:schemeClr>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Host</a:t>
              </a:r>
            </a:p>
          </p:txBody>
        </p:sp>
        <p:sp>
          <p:nvSpPr>
            <p:cNvPr id="23" name="圆柱形 114"/>
            <p:cNvSpPr>
              <a:spLocks noChangeArrowheads="1"/>
            </p:cNvSpPr>
            <p:nvPr/>
          </p:nvSpPr>
          <p:spPr bwMode="auto">
            <a:xfrm>
              <a:off x="2715453" y="4336255"/>
              <a:ext cx="1072800" cy="432016"/>
            </a:xfrm>
            <a:prstGeom prst="can">
              <a:avLst>
                <a:gd name="adj" fmla="val 25023"/>
              </a:avLst>
            </a:prstGeom>
            <a:solidFill>
              <a:srgbClr val="00B0F0"/>
            </a:solidFill>
            <a:ln w="9525" algn="ctr">
              <a:solidFill>
                <a:srgbClr val="66CCFF"/>
              </a:solidFill>
              <a:round/>
              <a:headEnd/>
              <a:tailEnd/>
            </a:ln>
          </p:spPr>
          <p:txBody>
            <a:bodyPr lIns="0" tIns="0" rIns="0" bIns="0"/>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SNAP0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 name="直接箭头连接符 23"/>
            <p:cNvCxnSpPr>
              <a:stCxn id="22" idx="4"/>
              <a:endCxn id="23" idx="2"/>
            </p:cNvCxnSpPr>
            <p:nvPr/>
          </p:nvCxnSpPr>
          <p:spPr bwMode="auto">
            <a:xfrm>
              <a:off x="2077801" y="4552263"/>
              <a:ext cx="637652" cy="0"/>
            </a:xfrm>
            <a:prstGeom prst="straightConnector1">
              <a:avLst/>
            </a:prstGeom>
            <a:ln>
              <a:headEnd type="triangle" w="med" len="med"/>
              <a:tailEnd type="triangle" w="med" len="med"/>
            </a:ln>
            <a:extLst/>
          </p:spPr>
          <p:style>
            <a:lnRef idx="1">
              <a:schemeClr val="dk1"/>
            </a:lnRef>
            <a:fillRef idx="0">
              <a:schemeClr val="dk1"/>
            </a:fillRef>
            <a:effectRef idx="0">
              <a:schemeClr val="dk1"/>
            </a:effectRef>
            <a:fontRef idx="minor">
              <a:schemeClr val="tx1"/>
            </a:fontRef>
          </p:style>
        </p:cxnSp>
        <p:sp>
          <p:nvSpPr>
            <p:cNvPr id="25" name="文本框 24"/>
            <p:cNvSpPr txBox="1"/>
            <p:nvPr/>
          </p:nvSpPr>
          <p:spPr>
            <a:xfrm>
              <a:off x="4063383" y="3508929"/>
              <a:ext cx="1882142" cy="276999"/>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Reactivate the snapshot.</a:t>
              </a:r>
            </a:p>
          </p:txBody>
        </p:sp>
        <p:sp>
          <p:nvSpPr>
            <p:cNvPr id="26" name="文本框 25"/>
            <p:cNvSpPr txBox="1"/>
            <p:nvPr/>
          </p:nvSpPr>
          <p:spPr>
            <a:xfrm>
              <a:off x="2141809" y="4264247"/>
              <a:ext cx="545115" cy="276999"/>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Map</a:t>
              </a:r>
            </a:p>
          </p:txBody>
        </p:sp>
      </p:grpSp>
      <p:cxnSp>
        <p:nvCxnSpPr>
          <p:cNvPr id="27" name="直接连接符 26"/>
          <p:cNvCxnSpPr/>
          <p:nvPr/>
        </p:nvCxnSpPr>
        <p:spPr bwMode="auto">
          <a:xfrm flipH="1">
            <a:off x="1576418" y="4151940"/>
            <a:ext cx="8240017"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9" name="矩形 28"/>
          <p:cNvSpPr/>
          <p:nvPr/>
        </p:nvSpPr>
        <p:spPr>
          <a:xfrm>
            <a:off x="2070539" y="3079152"/>
            <a:ext cx="1923925" cy="424732"/>
          </a:xfrm>
          <a:prstGeom prst="rect">
            <a:avLst/>
          </a:prstGeom>
        </p:spPr>
        <p:txBody>
          <a:bodyPr wrap="none">
            <a:spAutoFit/>
          </a:bodyPr>
          <a:lstStyle/>
          <a:p>
            <a:pPr marL="285750" marR="0" lvl="0" indent="-285750" algn="l" defTabSz="914478" rtl="0" eaLnBrk="1" fontAlgn="ctr" latinLnBrk="0" hangingPunct="1">
              <a:lnSpc>
                <a:spcPct val="120000"/>
              </a:lnSpc>
              <a:spcBef>
                <a:spcPts val="0"/>
              </a:spcBef>
              <a:spcAft>
                <a:spcPts val="0"/>
              </a:spcAft>
              <a:buClr>
                <a:srgbClr val="777777"/>
              </a:buClr>
              <a:buSzPct val="60000"/>
              <a:buFont typeface="Wingdings" panose="05000000000000000000" pitchFamily="2" charset="2"/>
              <a:buChar char="u"/>
              <a:tabLst/>
              <a:defRPr/>
            </a:pPr>
            <a:r>
              <a:rPr lang="en-US" sz="1800" b="0" u="none" dirty="0">
                <a:solidFill>
                  <a:prstClr val="black"/>
                </a:solidFill>
                <a:latin typeface="Huawei Sans" panose="020C0503030203020204" pitchFamily="34" charset="0"/>
              </a:rPr>
              <a:t>First mapping</a:t>
            </a:r>
            <a:endParaRPr kumimoji="0" lang="en-US" altLang="zh-CN" sz="1800" b="0" i="0" u="none" strike="noStrike" kern="1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 name="矩形 29"/>
          <p:cNvSpPr/>
          <p:nvPr/>
        </p:nvSpPr>
        <p:spPr>
          <a:xfrm>
            <a:off x="2070539" y="5481447"/>
            <a:ext cx="2226892" cy="424732"/>
          </a:xfrm>
          <a:prstGeom prst="rect">
            <a:avLst/>
          </a:prstGeom>
        </p:spPr>
        <p:txBody>
          <a:bodyPr wrap="none">
            <a:spAutoFit/>
          </a:bodyPr>
          <a:lstStyle/>
          <a:p>
            <a:pPr marL="285750" marR="0" lvl="0" indent="-285750" algn="l" defTabSz="914478" rtl="0" eaLnBrk="1" fontAlgn="ctr" latinLnBrk="0" hangingPunct="1">
              <a:lnSpc>
                <a:spcPct val="120000"/>
              </a:lnSpc>
              <a:spcBef>
                <a:spcPts val="0"/>
              </a:spcBef>
              <a:spcAft>
                <a:spcPts val="0"/>
              </a:spcAft>
              <a:buClr>
                <a:srgbClr val="777777"/>
              </a:buClr>
              <a:buSzPct val="60000"/>
              <a:buFont typeface="Wingdings" panose="05000000000000000000" pitchFamily="2" charset="2"/>
              <a:buChar char="u"/>
              <a:tabLst/>
              <a:defRPr/>
            </a:pPr>
            <a:r>
              <a:rPr lang="en-US" sz="1800" b="0" u="none" dirty="0">
                <a:solidFill>
                  <a:prstClr val="black"/>
                </a:solidFill>
                <a:latin typeface="Huawei Sans" panose="020C0503030203020204" pitchFamily="34" charset="0"/>
              </a:rPr>
              <a:t>Second mapping</a:t>
            </a:r>
            <a:endParaRPr kumimoji="0" lang="en-US" altLang="zh-CN" sz="1800" b="0" i="0" u="none" strike="noStrike" kern="1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27983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Rolling Back a </a:t>
            </a:r>
            <a:r>
              <a:rPr lang="en-US" u="none" dirty="0" err="1">
                <a:latin typeface="Huawei Sans" panose="020C0503030203020204" pitchFamily="34" charset="0"/>
              </a:rPr>
              <a:t>HyperCDP</a:t>
            </a:r>
            <a:r>
              <a:rPr lang="en-US" u="none" dirty="0">
                <a:latin typeface="Huawei Sans" panose="020C0503030203020204" pitchFamily="34" charset="0"/>
              </a:rPr>
              <a:t> Object (1)</a:t>
            </a:r>
            <a:endParaRPr lang="en-US" altLang="zh-CN" dirty="0">
              <a:latin typeface="Huawei Sans" panose="020C0503030203020204" pitchFamily="34" charset="0"/>
            </a:endParaRPr>
          </a:p>
        </p:txBody>
      </p:sp>
      <p:sp>
        <p:nvSpPr>
          <p:cNvPr id="2" name="文本占位符 1"/>
          <p:cNvSpPr>
            <a:spLocks noGrp="1"/>
          </p:cNvSpPr>
          <p:nvPr>
            <p:ph type="body" sz="quarter" idx="10"/>
          </p:nvPr>
        </p:nvSpPr>
        <p:spPr>
          <a:xfrm>
            <a:off x="731838" y="979362"/>
            <a:ext cx="10728326" cy="4875042"/>
          </a:xfrm>
        </p:spPr>
        <p:txBody>
          <a:bodyPr/>
          <a:lstStyle/>
          <a:p>
            <a:r>
              <a:rPr lang="en-US" sz="2000" u="none" dirty="0" err="1">
                <a:latin typeface="Huawei Sans" panose="020C0503030203020204" pitchFamily="34" charset="0"/>
              </a:rPr>
              <a:t>HyperCDP</a:t>
            </a:r>
            <a:r>
              <a:rPr lang="en-US" sz="2000" u="none" dirty="0">
                <a:latin typeface="Huawei Sans" panose="020C0503030203020204" pitchFamily="34" charset="0"/>
              </a:rPr>
              <a:t> rollback is a process of copying data from a </a:t>
            </a:r>
            <a:r>
              <a:rPr lang="en-US" sz="2000" u="none" dirty="0" err="1">
                <a:latin typeface="Huawei Sans" panose="020C0503030203020204" pitchFamily="34" charset="0"/>
              </a:rPr>
              <a:t>HyperCDP</a:t>
            </a:r>
            <a:r>
              <a:rPr lang="en-US" sz="2000" u="none" dirty="0">
                <a:latin typeface="Huawei Sans" panose="020C0503030203020204" pitchFamily="34" charset="0"/>
              </a:rPr>
              <a:t> object to the source LUN. The source LUN is available immediately after the rollback is started (data on the source LUN is the data on a </a:t>
            </a:r>
            <a:r>
              <a:rPr lang="en-US" sz="2000" u="none" dirty="0" err="1">
                <a:latin typeface="Huawei Sans" panose="020C0503030203020204" pitchFamily="34" charset="0"/>
              </a:rPr>
              <a:t>HyperCDP</a:t>
            </a:r>
            <a:r>
              <a:rPr lang="en-US" sz="2000" u="none" dirty="0">
                <a:latin typeface="Huawei Sans" panose="020C0503030203020204" pitchFamily="34" charset="0"/>
              </a:rPr>
              <a:t> object).</a:t>
            </a:r>
          </a:p>
        </p:txBody>
      </p:sp>
      <p:grpSp>
        <p:nvGrpSpPr>
          <p:cNvPr id="17" name="组合 16"/>
          <p:cNvGrpSpPr/>
          <p:nvPr/>
        </p:nvGrpSpPr>
        <p:grpSpPr>
          <a:xfrm>
            <a:off x="1732080" y="3038104"/>
            <a:ext cx="2805716" cy="3096344"/>
            <a:chOff x="932736" y="980728"/>
            <a:chExt cx="2805716" cy="3096344"/>
          </a:xfrm>
        </p:grpSpPr>
        <p:sp>
          <p:nvSpPr>
            <p:cNvPr id="18" name="圆柱形 17"/>
            <p:cNvSpPr/>
            <p:nvPr/>
          </p:nvSpPr>
          <p:spPr bwMode="auto">
            <a:xfrm>
              <a:off x="1364784" y="1219177"/>
              <a:ext cx="1118985" cy="1201711"/>
            </a:xfrm>
            <a:prstGeom prst="can">
              <a:avLst>
                <a:gd name="adj" fmla="val 34040"/>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 name="矩形 18"/>
            <p:cNvSpPr/>
            <p:nvPr/>
          </p:nvSpPr>
          <p:spPr bwMode="auto">
            <a:xfrm>
              <a:off x="1856006" y="1700808"/>
              <a:ext cx="42888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0" name="矩形 19"/>
            <p:cNvSpPr/>
            <p:nvPr/>
          </p:nvSpPr>
          <p:spPr bwMode="auto">
            <a:xfrm>
              <a:off x="1856006" y="1988840"/>
              <a:ext cx="42888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B'</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bwMode="auto">
            <a:xfrm>
              <a:off x="1353953" y="1246609"/>
              <a:ext cx="1146672" cy="25200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Source LUN</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bwMode="auto">
            <a:xfrm>
              <a:off x="932736" y="1772816"/>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1460535" y="1711841"/>
              <a:ext cx="354584" cy="276999"/>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1460535" y="1985936"/>
              <a:ext cx="354584" cy="276999"/>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柱形 24"/>
            <p:cNvSpPr/>
            <p:nvPr/>
          </p:nvSpPr>
          <p:spPr bwMode="auto">
            <a:xfrm>
              <a:off x="1364784" y="2954135"/>
              <a:ext cx="1118985" cy="1122937"/>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6" name="矩形 25"/>
            <p:cNvSpPr/>
            <p:nvPr/>
          </p:nvSpPr>
          <p:spPr bwMode="auto">
            <a:xfrm>
              <a:off x="1850550" y="3341174"/>
              <a:ext cx="42888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bwMode="auto">
            <a:xfrm>
              <a:off x="1850550" y="3629206"/>
              <a:ext cx="428882"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B</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bwMode="auto">
            <a:xfrm>
              <a:off x="1552747" y="2924944"/>
              <a:ext cx="720080"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CDP1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bwMode="auto">
            <a:xfrm>
              <a:off x="932736" y="3356992"/>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1455079" y="3352207"/>
              <a:ext cx="354584" cy="276999"/>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1455079" y="3626302"/>
              <a:ext cx="354584" cy="276999"/>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2" name="曲线连接符 31"/>
            <p:cNvCxnSpPr>
              <a:endCxn id="20" idx="3"/>
            </p:cNvCxnSpPr>
            <p:nvPr/>
          </p:nvCxnSpPr>
          <p:spPr bwMode="auto">
            <a:xfrm rot="5400000">
              <a:off x="2068864" y="1196752"/>
              <a:ext cx="1152128" cy="720080"/>
            </a:xfrm>
            <a:prstGeom prst="curvedConnector2">
              <a:avLst/>
            </a:prstGeom>
            <a:ln>
              <a:solidFill>
                <a:srgbClr val="0070C0"/>
              </a:solidFill>
              <a:prstDash val="dash"/>
              <a:headEnd type="none" w="med" len="med"/>
              <a:tailEnd type="triangle" w="med" len="med"/>
            </a:ln>
            <a:extLst/>
          </p:spPr>
          <p:style>
            <a:lnRef idx="1">
              <a:schemeClr val="accent4"/>
            </a:lnRef>
            <a:fillRef idx="0">
              <a:schemeClr val="accent4"/>
            </a:fillRef>
            <a:effectRef idx="0">
              <a:schemeClr val="accent4"/>
            </a:effectRef>
            <a:fontRef idx="minor">
              <a:schemeClr val="tx1"/>
            </a:fontRef>
          </p:style>
        </p:cxnSp>
        <p:cxnSp>
          <p:nvCxnSpPr>
            <p:cNvPr id="33" name="曲线连接符 32"/>
            <p:cNvCxnSpPr>
              <a:stCxn id="20" idx="3"/>
              <a:endCxn id="27" idx="3"/>
            </p:cNvCxnSpPr>
            <p:nvPr/>
          </p:nvCxnSpPr>
          <p:spPr bwMode="auto">
            <a:xfrm flipH="1">
              <a:off x="2279432" y="2132856"/>
              <a:ext cx="5456" cy="1640366"/>
            </a:xfrm>
            <a:prstGeom prst="curvedConnector3">
              <a:avLst>
                <a:gd name="adj1" fmla="val -4189883"/>
              </a:avLst>
            </a:prstGeom>
            <a:ln>
              <a:solidFill>
                <a:srgbClr val="0070C0"/>
              </a:solidFill>
              <a:prstDash val="dash"/>
              <a:headEnd type="none" w="med" len="med"/>
              <a:tailEnd type="triangle" w="med" len="med"/>
            </a:ln>
            <a:extLst/>
          </p:spPr>
          <p:style>
            <a:lnRef idx="1">
              <a:schemeClr val="accent4"/>
            </a:lnRef>
            <a:fillRef idx="0">
              <a:schemeClr val="accent4"/>
            </a:fillRef>
            <a:effectRef idx="0">
              <a:schemeClr val="accent4"/>
            </a:effectRef>
            <a:fontRef idx="minor">
              <a:schemeClr val="tx1"/>
            </a:fontRef>
          </p:style>
        </p:cxnSp>
        <p:cxnSp>
          <p:nvCxnSpPr>
            <p:cNvPr id="34" name="曲线连接符 33"/>
            <p:cNvCxnSpPr>
              <a:endCxn id="27" idx="3"/>
            </p:cNvCxnSpPr>
            <p:nvPr/>
          </p:nvCxnSpPr>
          <p:spPr bwMode="auto">
            <a:xfrm rot="5400000">
              <a:off x="1495253" y="1764907"/>
              <a:ext cx="2792494" cy="1224136"/>
            </a:xfrm>
            <a:prstGeom prst="curvedConnector2">
              <a:avLst/>
            </a:prstGeom>
            <a:ln>
              <a:solidFill>
                <a:srgbClr val="0070C0"/>
              </a:solidFill>
              <a:prstDash val="dash"/>
              <a:headEnd type="triangle" w="med" len="med"/>
              <a:tailEnd type="none" w="med" len="med"/>
            </a:ln>
            <a:extLst/>
          </p:spPr>
          <p:style>
            <a:lnRef idx="1">
              <a:schemeClr val="accent4"/>
            </a:lnRef>
            <a:fillRef idx="0">
              <a:schemeClr val="accent4"/>
            </a:fillRef>
            <a:effectRef idx="0">
              <a:schemeClr val="accent4"/>
            </a:effectRef>
            <a:fontRef idx="minor">
              <a:schemeClr val="tx1"/>
            </a:fontRef>
          </p:style>
        </p:cxnSp>
        <p:sp>
          <p:nvSpPr>
            <p:cNvPr id="35" name="矩形 34"/>
            <p:cNvSpPr/>
            <p:nvPr/>
          </p:nvSpPr>
          <p:spPr bwMode="auto">
            <a:xfrm>
              <a:off x="2627783" y="1392082"/>
              <a:ext cx="360040"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1</a:t>
              </a:r>
            </a:p>
          </p:txBody>
        </p:sp>
        <p:sp>
          <p:nvSpPr>
            <p:cNvPr id="36" name="矩形 35"/>
            <p:cNvSpPr/>
            <p:nvPr/>
          </p:nvSpPr>
          <p:spPr bwMode="auto">
            <a:xfrm>
              <a:off x="2637947" y="2431259"/>
              <a:ext cx="360040"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2</a:t>
              </a:r>
            </a:p>
          </p:txBody>
        </p:sp>
        <p:sp>
          <p:nvSpPr>
            <p:cNvPr id="37" name="矩形 36"/>
            <p:cNvSpPr/>
            <p:nvPr/>
          </p:nvSpPr>
          <p:spPr bwMode="auto">
            <a:xfrm>
              <a:off x="3378412" y="2075696"/>
              <a:ext cx="360040"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3</a:t>
              </a:r>
            </a:p>
          </p:txBody>
        </p:sp>
      </p:grpSp>
      <p:sp>
        <p:nvSpPr>
          <p:cNvPr id="38" name="矩形 37"/>
          <p:cNvSpPr/>
          <p:nvPr/>
        </p:nvSpPr>
        <p:spPr bwMode="auto">
          <a:xfrm>
            <a:off x="5878041" y="3266276"/>
            <a:ext cx="5591267" cy="2170398"/>
          </a:xfrm>
          <a:prstGeom prst="rect">
            <a:avLst/>
          </a:prstGeom>
          <a:noFill/>
          <a:ln w="3175">
            <a:solidFill>
              <a:schemeClr val="tx1"/>
            </a:solidFill>
            <a:prstDash val="dash"/>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28600" marR="0" lvl="0" indent="-228600" algn="l" defTabSz="914400" rtl="0" eaLnBrk="1" fontAlgn="ctr" latinLnBrk="0" hangingPunct="1">
              <a:lnSpc>
                <a:spcPct val="150000"/>
              </a:lnSpc>
              <a:spcBef>
                <a:spcPct val="0"/>
              </a:spcBef>
              <a:spcAft>
                <a:spcPct val="0"/>
              </a:spcAft>
              <a:buClr>
                <a:srgbClr val="CC9900"/>
              </a:buClr>
              <a:buSzTx/>
              <a:buFontTx/>
              <a:buNone/>
              <a:tabLst/>
              <a:defRPr/>
            </a:pPr>
            <a:r>
              <a:rPr lang="en-US" sz="1600" b="0" u="none" dirty="0">
                <a:solidFill>
                  <a:prstClr val="black"/>
                </a:solidFill>
                <a:latin typeface="Huawei Sans" panose="020C0503030203020204" pitchFamily="34" charset="0"/>
              </a:rPr>
              <a:t>1. The host reads L1.</a:t>
            </a:r>
          </a:p>
          <a:p>
            <a:pPr marL="228600" marR="0" lvl="0" indent="-228600" algn="l" defTabSz="914400" rtl="0" eaLnBrk="1" fontAlgn="ctr" latinLnBrk="0" hangingPunct="1">
              <a:lnSpc>
                <a:spcPct val="150000"/>
              </a:lnSpc>
              <a:spcBef>
                <a:spcPct val="0"/>
              </a:spcBef>
              <a:spcAft>
                <a:spcPct val="0"/>
              </a:spcAft>
              <a:buClr>
                <a:srgbClr val="CC9900"/>
              </a:buClr>
              <a:buSzTx/>
              <a:buFontTx/>
              <a:buNone/>
              <a:tabLst/>
              <a:defRPr/>
            </a:pPr>
            <a:r>
              <a:rPr lang="en-US" sz="1600" b="0" u="none" dirty="0">
                <a:solidFill>
                  <a:prstClr val="black"/>
                </a:solidFill>
                <a:latin typeface="Huawei Sans" panose="020C0503030203020204" pitchFamily="34" charset="0"/>
              </a:rPr>
              <a:t>2. If L1 is not rolled back and the host has not written data to L1 after the rollback is started, the host reads data from CDP1 (T0) instead.</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228600" marR="0" lvl="0" indent="-228600" algn="l" defTabSz="914400" rtl="0" eaLnBrk="1" fontAlgn="ctr" latinLnBrk="0" hangingPunct="1">
              <a:lnSpc>
                <a:spcPct val="150000"/>
              </a:lnSpc>
              <a:spcBef>
                <a:spcPct val="0"/>
              </a:spcBef>
              <a:spcAft>
                <a:spcPct val="0"/>
              </a:spcAft>
              <a:buClr>
                <a:srgbClr val="CC9900"/>
              </a:buClr>
              <a:buSzTx/>
              <a:buFontTx/>
              <a:buNone/>
              <a:tabLst/>
              <a:defRPr/>
            </a:pPr>
            <a:r>
              <a:rPr lang="en-US" sz="1600" b="0" u="none" dirty="0">
                <a:solidFill>
                  <a:prstClr val="black"/>
                </a:solidFill>
                <a:latin typeface="Huawei Sans" panose="020C0503030203020204" pitchFamily="34" charset="0"/>
              </a:rPr>
              <a:t>3. Data </a:t>
            </a:r>
            <a:r>
              <a:rPr lang="en-US" sz="1600" b="1" u="none" dirty="0">
                <a:solidFill>
                  <a:prstClr val="black"/>
                </a:solidFill>
                <a:latin typeface="Huawei Sans" panose="020C0503030203020204" pitchFamily="34" charset="0"/>
              </a:rPr>
              <a:t>B</a:t>
            </a:r>
            <a:r>
              <a:rPr lang="en-US" sz="1600" u="none" dirty="0">
                <a:solidFill>
                  <a:prstClr val="black"/>
                </a:solidFill>
                <a:latin typeface="Huawei Sans" panose="020C0503030203020204" pitchFamily="34" charset="0"/>
              </a:rPr>
              <a:t> is returned to the host.</a:t>
            </a:r>
          </a:p>
        </p:txBody>
      </p:sp>
      <p:sp>
        <p:nvSpPr>
          <p:cNvPr id="3" name="文本框 2"/>
          <p:cNvSpPr txBox="1"/>
          <p:nvPr/>
        </p:nvSpPr>
        <p:spPr>
          <a:xfrm>
            <a:off x="1000357" y="2460512"/>
            <a:ext cx="5005700" cy="584775"/>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600" b="1" u="none" dirty="0">
                <a:solidFill>
                  <a:prstClr val="black"/>
                </a:solidFill>
                <a:latin typeface="Huawei Sans" panose="020C0503030203020204" pitchFamily="34" charset="0"/>
              </a:rPr>
              <a:t>Read data from the source LUN during </a:t>
            </a:r>
            <a:r>
              <a:rPr lang="en-US" sz="1600" b="1" u="none" dirty="0" err="1">
                <a:solidFill>
                  <a:prstClr val="black"/>
                </a:solidFill>
                <a:latin typeface="Huawei Sans" panose="020C0503030203020204" pitchFamily="34" charset="0"/>
              </a:rPr>
              <a:t>HyperCDP</a:t>
            </a:r>
            <a:r>
              <a:rPr lang="en-US" sz="1600" b="1" u="none" dirty="0">
                <a:solidFill>
                  <a:prstClr val="black"/>
                </a:solidFill>
                <a:latin typeface="Huawei Sans" panose="020C0503030203020204" pitchFamily="34" charset="0"/>
              </a:rPr>
              <a:t> rollback and perform read redirection.</a:t>
            </a:r>
            <a:endParaRPr kumimoji="0" lang="en-US" altLang="zh-CN" sz="1600" b="1"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spTree>
    <p:extLst>
      <p:ext uri="{BB962C8B-B14F-4D97-AF65-F5344CB8AC3E}">
        <p14:creationId xmlns:p14="http://schemas.microsoft.com/office/powerpoint/2010/main" val="99634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Rolling Back a </a:t>
            </a:r>
            <a:r>
              <a:rPr lang="en-US" u="none" dirty="0" err="1">
                <a:latin typeface="Huawei Sans" panose="020C0503030203020204" pitchFamily="34" charset="0"/>
              </a:rPr>
              <a:t>HyperCDP</a:t>
            </a:r>
            <a:r>
              <a:rPr lang="en-US" u="none" dirty="0">
                <a:latin typeface="Huawei Sans" panose="020C0503030203020204" pitchFamily="34" charset="0"/>
              </a:rPr>
              <a:t> Object (2)</a:t>
            </a:r>
            <a:endParaRPr lang="en-US" altLang="zh-CN" dirty="0">
              <a:latin typeface="Huawei Sans" panose="020C0503030203020204" pitchFamily="34" charset="0"/>
            </a:endParaRPr>
          </a:p>
        </p:txBody>
      </p:sp>
      <p:grpSp>
        <p:nvGrpSpPr>
          <p:cNvPr id="169" name="组合 168"/>
          <p:cNvGrpSpPr/>
          <p:nvPr/>
        </p:nvGrpSpPr>
        <p:grpSpPr>
          <a:xfrm>
            <a:off x="3359695" y="1335272"/>
            <a:ext cx="7456978" cy="4824003"/>
            <a:chOff x="1109329" y="131164"/>
            <a:chExt cx="7079812" cy="5602092"/>
          </a:xfrm>
        </p:grpSpPr>
        <p:sp>
          <p:nvSpPr>
            <p:cNvPr id="170" name="圆柱形 169"/>
            <p:cNvSpPr/>
            <p:nvPr/>
          </p:nvSpPr>
          <p:spPr bwMode="auto">
            <a:xfrm>
              <a:off x="1619671" y="233649"/>
              <a:ext cx="864097" cy="1107119"/>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1" name="矩形 170"/>
            <p:cNvSpPr/>
            <p:nvPr/>
          </p:nvSpPr>
          <p:spPr bwMode="auto">
            <a:xfrm>
              <a:off x="1979712" y="620688"/>
              <a:ext cx="438102" cy="285128"/>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矩形 171"/>
            <p:cNvSpPr/>
            <p:nvPr/>
          </p:nvSpPr>
          <p:spPr bwMode="auto">
            <a:xfrm>
              <a:off x="1979712" y="908720"/>
              <a:ext cx="438102" cy="285128"/>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B'</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矩形 172"/>
            <p:cNvSpPr/>
            <p:nvPr/>
          </p:nvSpPr>
          <p:spPr bwMode="auto">
            <a:xfrm>
              <a:off x="1518049" y="220497"/>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Source LUN</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矩形 173"/>
            <p:cNvSpPr/>
            <p:nvPr/>
          </p:nvSpPr>
          <p:spPr bwMode="auto">
            <a:xfrm>
              <a:off x="1115616" y="692696"/>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矩形 174"/>
            <p:cNvSpPr/>
            <p:nvPr/>
          </p:nvSpPr>
          <p:spPr>
            <a:xfrm>
              <a:off x="1636377" y="631722"/>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矩形 175"/>
            <p:cNvSpPr/>
            <p:nvPr/>
          </p:nvSpPr>
          <p:spPr>
            <a:xfrm>
              <a:off x="1636377" y="905816"/>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圆柱形 176"/>
            <p:cNvSpPr/>
            <p:nvPr/>
          </p:nvSpPr>
          <p:spPr bwMode="auto">
            <a:xfrm>
              <a:off x="1619671" y="1513975"/>
              <a:ext cx="864097" cy="1122937"/>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8" name="矩形 177"/>
            <p:cNvSpPr/>
            <p:nvPr/>
          </p:nvSpPr>
          <p:spPr bwMode="auto">
            <a:xfrm>
              <a:off x="1974256" y="1901014"/>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矩形 178"/>
            <p:cNvSpPr/>
            <p:nvPr/>
          </p:nvSpPr>
          <p:spPr bwMode="auto">
            <a:xfrm>
              <a:off x="1974256" y="2189046"/>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B</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矩形 179"/>
            <p:cNvSpPr/>
            <p:nvPr/>
          </p:nvSpPr>
          <p:spPr bwMode="auto">
            <a:xfrm>
              <a:off x="1518049" y="1516640"/>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CDP1</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矩形 180"/>
            <p:cNvSpPr/>
            <p:nvPr/>
          </p:nvSpPr>
          <p:spPr bwMode="auto">
            <a:xfrm>
              <a:off x="1115616" y="1916832"/>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矩形 181"/>
            <p:cNvSpPr/>
            <p:nvPr/>
          </p:nvSpPr>
          <p:spPr>
            <a:xfrm>
              <a:off x="1630922" y="1912048"/>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矩形 182"/>
            <p:cNvSpPr/>
            <p:nvPr/>
          </p:nvSpPr>
          <p:spPr>
            <a:xfrm>
              <a:off x="1630922" y="2186143"/>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84" name="曲线连接符 183"/>
            <p:cNvCxnSpPr>
              <a:cxnSpLocks/>
              <a:endCxn id="172" idx="3"/>
            </p:cNvCxnSpPr>
            <p:nvPr/>
          </p:nvCxnSpPr>
          <p:spPr bwMode="auto">
            <a:xfrm rot="5400000">
              <a:off x="2260763" y="288215"/>
              <a:ext cx="920119" cy="606017"/>
            </a:xfrm>
            <a:prstGeom prst="curvedConnector2">
              <a:avLst/>
            </a:prstGeom>
            <a:ln>
              <a:solidFill>
                <a:srgbClr val="0070C0"/>
              </a:solidFill>
              <a:prstDash val="dash"/>
              <a:headEnd type="none" w="med" len="med"/>
              <a:tailEnd type="triangle" w="med" len="med"/>
            </a:ln>
            <a:extLst/>
          </p:spPr>
          <p:style>
            <a:lnRef idx="1">
              <a:schemeClr val="accent4"/>
            </a:lnRef>
            <a:fillRef idx="0">
              <a:schemeClr val="accent4"/>
            </a:fillRef>
            <a:effectRef idx="0">
              <a:schemeClr val="accent4"/>
            </a:effectRef>
            <a:fontRef idx="minor">
              <a:schemeClr val="tx1"/>
            </a:fontRef>
          </p:style>
        </p:cxnSp>
        <p:sp>
          <p:nvSpPr>
            <p:cNvPr id="185" name="矩形 184"/>
            <p:cNvSpPr/>
            <p:nvPr/>
          </p:nvSpPr>
          <p:spPr bwMode="auto">
            <a:xfrm>
              <a:off x="2959227" y="291324"/>
              <a:ext cx="1091414" cy="47294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1. The host writes data C to L1.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圆柱形 185"/>
            <p:cNvSpPr/>
            <p:nvPr/>
          </p:nvSpPr>
          <p:spPr bwMode="auto">
            <a:xfrm>
              <a:off x="5004048" y="253853"/>
              <a:ext cx="864097" cy="1107119"/>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7" name="矩形 186"/>
            <p:cNvSpPr/>
            <p:nvPr/>
          </p:nvSpPr>
          <p:spPr bwMode="auto">
            <a:xfrm>
              <a:off x="5364089" y="640891"/>
              <a:ext cx="386080" cy="295084"/>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矩形 187"/>
            <p:cNvSpPr/>
            <p:nvPr/>
          </p:nvSpPr>
          <p:spPr bwMode="auto">
            <a:xfrm>
              <a:off x="5364089" y="928924"/>
              <a:ext cx="384198" cy="279739"/>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srgbClr val="FF0000"/>
                  </a:solidFill>
                  <a:latin typeface="Huawei Sans" panose="020C0503030203020204" pitchFamily="34" charset="0"/>
                </a:rPr>
                <a:t>C</a:t>
              </a:r>
              <a:endParaRPr kumimoji="0" lang="en-US" altLang="zh-CN" sz="1800" b="0" i="0" u="none" strike="noStrike" kern="1200" cap="none" spc="0" normalizeH="0" baseline="0" noProof="0" dirty="0">
                <a:ln>
                  <a:noFill/>
                </a:ln>
                <a:solidFill>
                  <a:srgbClr val="FF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矩形 188"/>
            <p:cNvSpPr/>
            <p:nvPr/>
          </p:nvSpPr>
          <p:spPr bwMode="auto">
            <a:xfrm>
              <a:off x="4902427" y="240701"/>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Source LUN</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矩形 189"/>
            <p:cNvSpPr/>
            <p:nvPr/>
          </p:nvSpPr>
          <p:spPr bwMode="auto">
            <a:xfrm>
              <a:off x="4499993" y="712900"/>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矩形 190"/>
            <p:cNvSpPr/>
            <p:nvPr/>
          </p:nvSpPr>
          <p:spPr>
            <a:xfrm>
              <a:off x="5020756" y="651927"/>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矩形 191"/>
            <p:cNvSpPr/>
            <p:nvPr/>
          </p:nvSpPr>
          <p:spPr>
            <a:xfrm>
              <a:off x="5020756" y="926020"/>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圆柱形 192"/>
            <p:cNvSpPr/>
            <p:nvPr/>
          </p:nvSpPr>
          <p:spPr bwMode="auto">
            <a:xfrm>
              <a:off x="5004048" y="1534179"/>
              <a:ext cx="864097" cy="1122937"/>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4" name="矩形 193"/>
            <p:cNvSpPr/>
            <p:nvPr/>
          </p:nvSpPr>
          <p:spPr bwMode="auto">
            <a:xfrm>
              <a:off x="5358633" y="1921218"/>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矩形 194"/>
            <p:cNvSpPr/>
            <p:nvPr/>
          </p:nvSpPr>
          <p:spPr bwMode="auto">
            <a:xfrm>
              <a:off x="5358633" y="2209250"/>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B</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矩形 195"/>
            <p:cNvSpPr/>
            <p:nvPr/>
          </p:nvSpPr>
          <p:spPr bwMode="auto">
            <a:xfrm>
              <a:off x="4902427" y="1536845"/>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CDP1</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矩形 196"/>
            <p:cNvSpPr/>
            <p:nvPr/>
          </p:nvSpPr>
          <p:spPr bwMode="auto">
            <a:xfrm>
              <a:off x="4499993" y="1937036"/>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矩形 197"/>
            <p:cNvSpPr/>
            <p:nvPr/>
          </p:nvSpPr>
          <p:spPr>
            <a:xfrm>
              <a:off x="5015299" y="1932251"/>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矩形 198"/>
            <p:cNvSpPr/>
            <p:nvPr/>
          </p:nvSpPr>
          <p:spPr>
            <a:xfrm>
              <a:off x="5015299" y="2206346"/>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矩形 199"/>
            <p:cNvSpPr/>
            <p:nvPr/>
          </p:nvSpPr>
          <p:spPr bwMode="auto">
            <a:xfrm>
              <a:off x="6225627" y="1268760"/>
              <a:ext cx="1434705"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2. Roll back L0.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01" name="曲线连接符 200"/>
            <p:cNvCxnSpPr>
              <a:cxnSpLocks/>
              <a:stCxn id="194" idx="3"/>
              <a:endCxn id="187" idx="3"/>
            </p:cNvCxnSpPr>
            <p:nvPr/>
          </p:nvCxnSpPr>
          <p:spPr bwMode="auto">
            <a:xfrm flipV="1">
              <a:off x="5718673" y="788434"/>
              <a:ext cx="31496" cy="1276800"/>
            </a:xfrm>
            <a:prstGeom prst="curvedConnector3">
              <a:avLst>
                <a:gd name="adj1" fmla="val 789094"/>
              </a:avLst>
            </a:prstGeom>
            <a:ln>
              <a:solidFill>
                <a:srgbClr val="0070C0"/>
              </a:solidFill>
              <a:prstDash val="dash"/>
              <a:headEnd type="none" w="med" len="med"/>
              <a:tailEnd type="triangle" w="med" len="med"/>
            </a:ln>
            <a:extLst/>
          </p:spPr>
          <p:style>
            <a:lnRef idx="1">
              <a:schemeClr val="accent4"/>
            </a:lnRef>
            <a:fillRef idx="0">
              <a:schemeClr val="accent4"/>
            </a:fillRef>
            <a:effectRef idx="0">
              <a:schemeClr val="accent4"/>
            </a:effectRef>
            <a:fontRef idx="minor">
              <a:schemeClr val="tx1"/>
            </a:fontRef>
          </p:style>
        </p:cxnSp>
        <p:sp>
          <p:nvSpPr>
            <p:cNvPr id="202" name="圆柱形 201"/>
            <p:cNvSpPr/>
            <p:nvPr/>
          </p:nvSpPr>
          <p:spPr bwMode="auto">
            <a:xfrm>
              <a:off x="5035544" y="3336950"/>
              <a:ext cx="864097" cy="1107119"/>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03" name="矩形 202"/>
            <p:cNvSpPr/>
            <p:nvPr/>
          </p:nvSpPr>
          <p:spPr bwMode="auto">
            <a:xfrm>
              <a:off x="5395585" y="3723989"/>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srgbClr val="FF0000"/>
                  </a:solidFill>
                  <a:latin typeface="Huawei Sans" panose="020C0503030203020204" pitchFamily="34" charset="0"/>
                </a:rPr>
                <a:t>A</a:t>
              </a:r>
              <a:endParaRPr kumimoji="0" lang="en-US" altLang="zh-CN" sz="1800" b="0" i="0" u="none" strike="noStrike" kern="1200" cap="none" spc="0" normalizeH="0" baseline="0" noProof="0" dirty="0">
                <a:ln>
                  <a:noFill/>
                </a:ln>
                <a:solidFill>
                  <a:srgbClr val="FF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矩形 203"/>
            <p:cNvSpPr/>
            <p:nvPr/>
          </p:nvSpPr>
          <p:spPr bwMode="auto">
            <a:xfrm>
              <a:off x="5395585" y="4012021"/>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C</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矩形 204"/>
            <p:cNvSpPr/>
            <p:nvPr/>
          </p:nvSpPr>
          <p:spPr bwMode="auto">
            <a:xfrm>
              <a:off x="4933923" y="3323798"/>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Source LUN</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矩形 205"/>
            <p:cNvSpPr/>
            <p:nvPr/>
          </p:nvSpPr>
          <p:spPr bwMode="auto">
            <a:xfrm>
              <a:off x="4531489" y="3795997"/>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矩形 206"/>
            <p:cNvSpPr/>
            <p:nvPr/>
          </p:nvSpPr>
          <p:spPr>
            <a:xfrm>
              <a:off x="5052250" y="3735021"/>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矩形 207"/>
            <p:cNvSpPr/>
            <p:nvPr/>
          </p:nvSpPr>
          <p:spPr>
            <a:xfrm>
              <a:off x="5052250" y="4009118"/>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圆柱形 208"/>
            <p:cNvSpPr/>
            <p:nvPr/>
          </p:nvSpPr>
          <p:spPr bwMode="auto">
            <a:xfrm>
              <a:off x="5035544" y="4610319"/>
              <a:ext cx="864097" cy="1122937"/>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10" name="矩形 209"/>
            <p:cNvSpPr/>
            <p:nvPr/>
          </p:nvSpPr>
          <p:spPr bwMode="auto">
            <a:xfrm>
              <a:off x="5390129" y="4997358"/>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矩形 210"/>
            <p:cNvSpPr/>
            <p:nvPr/>
          </p:nvSpPr>
          <p:spPr bwMode="auto">
            <a:xfrm>
              <a:off x="5390129" y="5285390"/>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B</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矩形 211"/>
            <p:cNvSpPr/>
            <p:nvPr/>
          </p:nvSpPr>
          <p:spPr bwMode="auto">
            <a:xfrm>
              <a:off x="4933923" y="4612985"/>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CDP1</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3" name="矩形 212"/>
            <p:cNvSpPr/>
            <p:nvPr/>
          </p:nvSpPr>
          <p:spPr bwMode="auto">
            <a:xfrm>
              <a:off x="4531489" y="5013176"/>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4" name="矩形 213"/>
            <p:cNvSpPr/>
            <p:nvPr/>
          </p:nvSpPr>
          <p:spPr>
            <a:xfrm>
              <a:off x="5046796" y="5008391"/>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5" name="矩形 214"/>
            <p:cNvSpPr/>
            <p:nvPr/>
          </p:nvSpPr>
          <p:spPr>
            <a:xfrm>
              <a:off x="5046796" y="5282485"/>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矩形 215"/>
            <p:cNvSpPr/>
            <p:nvPr/>
          </p:nvSpPr>
          <p:spPr bwMode="auto">
            <a:xfrm>
              <a:off x="6216947" y="4365104"/>
              <a:ext cx="1972194" cy="54763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3. Roll back L1. Skip this step if the host has written data to L1.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7" name="曲线连接符 216"/>
            <p:cNvCxnSpPr>
              <a:stCxn id="211" idx="3"/>
              <a:endCxn id="204" idx="3"/>
            </p:cNvCxnSpPr>
            <p:nvPr/>
          </p:nvCxnSpPr>
          <p:spPr bwMode="auto">
            <a:xfrm flipV="1">
              <a:off x="5750169" y="4156037"/>
              <a:ext cx="5456" cy="1273369"/>
            </a:xfrm>
            <a:prstGeom prst="curvedConnector3">
              <a:avLst>
                <a:gd name="adj1" fmla="val 7826301"/>
              </a:avLst>
            </a:prstGeom>
            <a:ln>
              <a:solidFill>
                <a:srgbClr val="0070C0"/>
              </a:solidFill>
              <a:prstDash val="dash"/>
              <a:headEnd type="none" w="med" len="med"/>
              <a:tailEnd type="triangle" w="med" len="med"/>
            </a:ln>
            <a:extLst/>
          </p:spPr>
          <p:style>
            <a:lnRef idx="1">
              <a:schemeClr val="accent4"/>
            </a:lnRef>
            <a:fillRef idx="0">
              <a:schemeClr val="accent4"/>
            </a:fillRef>
            <a:effectRef idx="0">
              <a:schemeClr val="accent4"/>
            </a:effectRef>
            <a:fontRef idx="minor">
              <a:schemeClr val="tx1"/>
            </a:fontRef>
          </p:style>
        </p:cxnSp>
        <p:sp>
          <p:nvSpPr>
            <p:cNvPr id="218" name="圆柱形 217"/>
            <p:cNvSpPr/>
            <p:nvPr/>
          </p:nvSpPr>
          <p:spPr bwMode="auto">
            <a:xfrm>
              <a:off x="1613384" y="3334046"/>
              <a:ext cx="864097" cy="1107119"/>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19" name="矩形 218"/>
            <p:cNvSpPr/>
            <p:nvPr/>
          </p:nvSpPr>
          <p:spPr bwMode="auto">
            <a:xfrm>
              <a:off x="1973425" y="3721085"/>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矩形 219"/>
            <p:cNvSpPr/>
            <p:nvPr/>
          </p:nvSpPr>
          <p:spPr bwMode="auto">
            <a:xfrm>
              <a:off x="1973425" y="4009117"/>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C</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矩形 220"/>
            <p:cNvSpPr/>
            <p:nvPr/>
          </p:nvSpPr>
          <p:spPr bwMode="auto">
            <a:xfrm>
              <a:off x="1511763" y="3320894"/>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Source LUN</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矩形 221"/>
            <p:cNvSpPr/>
            <p:nvPr/>
          </p:nvSpPr>
          <p:spPr bwMode="auto">
            <a:xfrm>
              <a:off x="1109329" y="3793093"/>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矩形 222"/>
            <p:cNvSpPr/>
            <p:nvPr/>
          </p:nvSpPr>
          <p:spPr>
            <a:xfrm>
              <a:off x="1630092" y="3732118"/>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矩形 223"/>
            <p:cNvSpPr/>
            <p:nvPr/>
          </p:nvSpPr>
          <p:spPr>
            <a:xfrm>
              <a:off x="1630092" y="4006212"/>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圆柱形 224"/>
            <p:cNvSpPr/>
            <p:nvPr/>
          </p:nvSpPr>
          <p:spPr bwMode="auto">
            <a:xfrm>
              <a:off x="1613384" y="4607415"/>
              <a:ext cx="864097" cy="1122937"/>
            </a:xfrm>
            <a:prstGeom prst="can">
              <a:avLst/>
            </a:prstGeom>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26" name="矩形 225"/>
            <p:cNvSpPr/>
            <p:nvPr/>
          </p:nvSpPr>
          <p:spPr bwMode="auto">
            <a:xfrm>
              <a:off x="1967969" y="4994454"/>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A</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矩形 226"/>
            <p:cNvSpPr/>
            <p:nvPr/>
          </p:nvSpPr>
          <p:spPr bwMode="auto">
            <a:xfrm>
              <a:off x="1967969" y="5282486"/>
              <a:ext cx="360040" cy="288032"/>
            </a:xfrm>
            <a:prstGeom prst="rect">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800" b="0" u="none" dirty="0">
                  <a:solidFill>
                    <a:prstClr val="black"/>
                  </a:solidFill>
                  <a:latin typeface="Huawei Sans" panose="020C0503030203020204" pitchFamily="34" charset="0"/>
                </a:rPr>
                <a:t>B</a:t>
              </a: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矩形 227"/>
            <p:cNvSpPr/>
            <p:nvPr/>
          </p:nvSpPr>
          <p:spPr bwMode="auto">
            <a:xfrm>
              <a:off x="1511763" y="4610080"/>
              <a:ext cx="1080118" cy="30127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
                  <a:srgbClr val="CC9900"/>
                </a:buClr>
                <a:buSzTx/>
                <a:buFontTx/>
                <a:buNone/>
                <a:tabLst/>
                <a:defRPr/>
              </a:pPr>
              <a:r>
                <a:rPr lang="en-US" sz="1200" b="0" u="none" dirty="0">
                  <a:solidFill>
                    <a:prstClr val="black"/>
                  </a:solidFill>
                  <a:latin typeface="Huawei Sans" panose="020C0503030203020204" pitchFamily="34" charset="0"/>
                </a:rPr>
                <a:t>CDP1</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矩形 228"/>
            <p:cNvSpPr/>
            <p:nvPr/>
          </p:nvSpPr>
          <p:spPr bwMode="auto">
            <a:xfrm>
              <a:off x="1109329" y="5010272"/>
              <a:ext cx="432048" cy="30127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r"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T0</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矩形 229"/>
            <p:cNvSpPr/>
            <p:nvPr/>
          </p:nvSpPr>
          <p:spPr>
            <a:xfrm>
              <a:off x="1624634" y="5005486"/>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L0</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矩形 230"/>
            <p:cNvSpPr/>
            <p:nvPr/>
          </p:nvSpPr>
          <p:spPr>
            <a:xfrm>
              <a:off x="1624634" y="5279582"/>
              <a:ext cx="332084" cy="321678"/>
            </a:xfrm>
            <a:prstGeom prst="rect">
              <a:avLst/>
            </a:prstGeom>
          </p:spPr>
          <p:txBody>
            <a:bodyPr wrap="none">
              <a:spAutoFit/>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1200" b="0" u="none" dirty="0">
                  <a:solidFill>
                    <a:prstClr val="white">
                      <a:lumMod val="50000"/>
                    </a:prstClr>
                  </a:solidFill>
                  <a:latin typeface="Huawei Sans" panose="020C0503030203020204" pitchFamily="34" charset="0"/>
                </a:rPr>
                <a:t>L1</a:t>
              </a:r>
              <a:endParaRPr kumimoji="0" lang="en-US" altLang="zh-CN" sz="1200" b="0" i="0" u="none" strike="noStrike" kern="1200" cap="none" spc="0" normalizeH="0" baseline="0" noProof="0" dirty="0">
                <a:ln>
                  <a:noFill/>
                </a:ln>
                <a:solidFill>
                  <a:prstClr val="white">
                    <a:lumMod val="50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右箭头 231"/>
            <p:cNvSpPr/>
            <p:nvPr/>
          </p:nvSpPr>
          <p:spPr bwMode="auto">
            <a:xfrm>
              <a:off x="3419872" y="1340768"/>
              <a:ext cx="576064" cy="229271"/>
            </a:xfrm>
            <a:prstGeom prst="rightArrow">
              <a:avLst/>
            </a:prstGeom>
            <a:solidFill>
              <a:srgbClr val="00B050"/>
            </a:solidFill>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33" name="右箭头 232"/>
            <p:cNvSpPr/>
            <p:nvPr/>
          </p:nvSpPr>
          <p:spPr bwMode="auto">
            <a:xfrm rot="10800000">
              <a:off x="3419873" y="4492779"/>
              <a:ext cx="576064" cy="229271"/>
            </a:xfrm>
            <a:prstGeom prst="rightArrow">
              <a:avLst/>
            </a:prstGeom>
            <a:solidFill>
              <a:srgbClr val="00B050"/>
            </a:solidFill>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34" name="右箭头 233"/>
            <p:cNvSpPr/>
            <p:nvPr/>
          </p:nvSpPr>
          <p:spPr bwMode="auto">
            <a:xfrm rot="5400000">
              <a:off x="5309165" y="2907860"/>
              <a:ext cx="339117" cy="229271"/>
            </a:xfrm>
            <a:prstGeom prst="rightArrow">
              <a:avLst/>
            </a:prstGeom>
            <a:solidFill>
              <a:srgbClr val="00B050"/>
            </a:solidFill>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35" name="矩形 234"/>
            <p:cNvSpPr/>
            <p:nvPr/>
          </p:nvSpPr>
          <p:spPr bwMode="auto">
            <a:xfrm>
              <a:off x="2514761" y="3711158"/>
              <a:ext cx="1395042" cy="54763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Tx/>
                <a:buNone/>
                <a:tabLst/>
                <a:defRPr/>
              </a:pPr>
              <a:r>
                <a:rPr lang="en-US" sz="1400" b="0" u="none" dirty="0">
                  <a:solidFill>
                    <a:prstClr val="black"/>
                  </a:solidFill>
                  <a:latin typeface="Huawei Sans" panose="020C0503030203020204" pitchFamily="34" charset="0"/>
                </a:rPr>
                <a:t>4. The rollback is complete.</a:t>
              </a:r>
            </a:p>
          </p:txBody>
        </p:sp>
      </p:grpSp>
      <p:sp>
        <p:nvSpPr>
          <p:cNvPr id="6" name="文本框 5"/>
          <p:cNvSpPr txBox="1"/>
          <p:nvPr/>
        </p:nvSpPr>
        <p:spPr>
          <a:xfrm>
            <a:off x="1342113" y="955556"/>
            <a:ext cx="5622052" cy="369332"/>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800" b="1" u="none" dirty="0">
                <a:solidFill>
                  <a:prstClr val="black"/>
                </a:solidFill>
                <a:latin typeface="Huawei Sans" panose="020C0503030203020204" pitchFamily="34" charset="0"/>
              </a:rPr>
              <a:t>Write the source LUN during HyperCDP rollback.</a:t>
            </a:r>
            <a:endParaRPr kumimoji="0" lang="en-US" altLang="zh-CN" sz="1800" b="1"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spTree>
    <p:extLst>
      <p:ext uri="{BB962C8B-B14F-4D97-AF65-F5344CB8AC3E}">
        <p14:creationId xmlns:p14="http://schemas.microsoft.com/office/powerpoint/2010/main" val="3562146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err="1">
                <a:latin typeface="Huawei Sans" panose="020C0503030203020204" pitchFamily="34" charset="0"/>
              </a:rPr>
              <a:t>HyperCDP</a:t>
            </a:r>
            <a:r>
              <a:rPr lang="en-US" u="none" dirty="0">
                <a:latin typeface="Huawei Sans" panose="020C0503030203020204" pitchFamily="34" charset="0"/>
              </a:rPr>
              <a:t> Consistency Group</a:t>
            </a:r>
            <a:endParaRPr lang="en-US" altLang="zh-CN" dirty="0">
              <a:latin typeface="Huawei Sans" panose="020C0503030203020204" pitchFamily="34" charset="0"/>
            </a:endParaRPr>
          </a:p>
        </p:txBody>
      </p:sp>
      <p:sp>
        <p:nvSpPr>
          <p:cNvPr id="5" name="文本占位符 4"/>
          <p:cNvSpPr>
            <a:spLocks noGrp="1"/>
          </p:cNvSpPr>
          <p:nvPr>
            <p:ph type="body" sz="quarter" idx="10"/>
          </p:nvPr>
        </p:nvSpPr>
        <p:spPr/>
        <p:txBody>
          <a:bodyPr/>
          <a:lstStyle/>
          <a:p>
            <a:r>
              <a:rPr lang="en-US" sz="1800" u="none" dirty="0">
                <a:latin typeface="Huawei Sans" panose="020C0503030203020204" pitchFamily="34" charset="0"/>
              </a:rPr>
              <a:t>Medium- and large-size databases' data, logs, and modification information are stored on different LUNs. If data on one of these LUNs is unavailable, data on the other LUNs is also invalid. The </a:t>
            </a:r>
            <a:r>
              <a:rPr lang="en-US" sz="1800" u="none" dirty="0" err="1">
                <a:latin typeface="Huawei Sans" panose="020C0503030203020204" pitchFamily="34" charset="0"/>
              </a:rPr>
              <a:t>HyperCDP</a:t>
            </a:r>
            <a:r>
              <a:rPr lang="en-US" sz="1800" u="none" dirty="0">
                <a:latin typeface="Huawei Sans" panose="020C0503030203020204" pitchFamily="34" charset="0"/>
              </a:rPr>
              <a:t> consistency group ensures the consistency of application data during restoration.</a:t>
            </a:r>
          </a:p>
          <a:p>
            <a:r>
              <a:rPr lang="en-US" sz="1800" u="none" dirty="0">
                <a:latin typeface="Huawei Sans" panose="020C0503030203020204" pitchFamily="34" charset="0"/>
              </a:rPr>
              <a:t>Similar to individual </a:t>
            </a:r>
            <a:r>
              <a:rPr lang="en-US" sz="1800" u="none" dirty="0" err="1">
                <a:latin typeface="Huawei Sans" panose="020C0503030203020204" pitchFamily="34" charset="0"/>
              </a:rPr>
              <a:t>HyperCDP</a:t>
            </a:r>
            <a:r>
              <a:rPr lang="en-US" sz="1800" u="none" dirty="0">
                <a:latin typeface="Huawei Sans" panose="020C0503030203020204" pitchFamily="34" charset="0"/>
              </a:rPr>
              <a:t> objects, you can create, delete, roll back, or stop rolling back a </a:t>
            </a:r>
            <a:r>
              <a:rPr lang="en-US" sz="1800" u="none" dirty="0" err="1">
                <a:latin typeface="Huawei Sans" panose="020C0503030203020204" pitchFamily="34" charset="0"/>
              </a:rPr>
              <a:t>HyperCDP</a:t>
            </a:r>
            <a:r>
              <a:rPr lang="en-US" sz="1800" u="none" dirty="0">
                <a:latin typeface="Huawei Sans" panose="020C0503030203020204" pitchFamily="34" charset="0"/>
              </a:rPr>
              <a:t> consistency group as required. You can also create or rebuild duplicates for </a:t>
            </a:r>
            <a:r>
              <a:rPr lang="en-US" sz="1800" u="none" dirty="0" err="1">
                <a:latin typeface="Huawei Sans" panose="020C0503030203020204" pitchFamily="34" charset="0"/>
              </a:rPr>
              <a:t>HyperCDP</a:t>
            </a:r>
            <a:r>
              <a:rPr lang="en-US" sz="1800" u="none" dirty="0">
                <a:latin typeface="Huawei Sans" panose="020C0503030203020204" pitchFamily="34" charset="0"/>
              </a:rPr>
              <a:t> consistency groups.</a:t>
            </a:r>
          </a:p>
        </p:txBody>
      </p:sp>
      <p:sp>
        <p:nvSpPr>
          <p:cNvPr id="176" name="文本框 175"/>
          <p:cNvSpPr txBox="1"/>
          <p:nvPr/>
        </p:nvSpPr>
        <p:spPr>
          <a:xfrm>
            <a:off x="3670042" y="4815035"/>
            <a:ext cx="1875140" cy="584775"/>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Create a protection group.</a:t>
            </a:r>
          </a:p>
        </p:txBody>
      </p:sp>
      <p:sp>
        <p:nvSpPr>
          <p:cNvPr id="177" name="文本框 176"/>
          <p:cNvSpPr txBox="1"/>
          <p:nvPr/>
        </p:nvSpPr>
        <p:spPr>
          <a:xfrm>
            <a:off x="5747903" y="5429408"/>
            <a:ext cx="2074333" cy="584775"/>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Create a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consistency group.</a:t>
            </a:r>
          </a:p>
        </p:txBody>
      </p:sp>
      <p:grpSp>
        <p:nvGrpSpPr>
          <p:cNvPr id="178" name="组合 177"/>
          <p:cNvGrpSpPr/>
          <p:nvPr/>
        </p:nvGrpSpPr>
        <p:grpSpPr>
          <a:xfrm>
            <a:off x="2243845" y="3395658"/>
            <a:ext cx="7704309" cy="1990572"/>
            <a:chOff x="3422503" y="3789039"/>
            <a:chExt cx="4537833" cy="1990572"/>
          </a:xfrm>
        </p:grpSpPr>
        <p:sp>
          <p:nvSpPr>
            <p:cNvPr id="179" name="圆柱形 114"/>
            <p:cNvSpPr>
              <a:spLocks noChangeArrowheads="1"/>
            </p:cNvSpPr>
            <p:nvPr/>
          </p:nvSpPr>
          <p:spPr bwMode="auto">
            <a:xfrm>
              <a:off x="3422503" y="4501278"/>
              <a:ext cx="557930"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LUN1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右箭头 179"/>
            <p:cNvSpPr/>
            <p:nvPr/>
          </p:nvSpPr>
          <p:spPr bwMode="auto">
            <a:xfrm>
              <a:off x="4041873" y="4731864"/>
              <a:ext cx="314103" cy="76526"/>
            </a:xfrm>
            <a:prstGeom prst="rightArrow">
              <a:avLst/>
            </a:prstGeom>
            <a:solidFill>
              <a:srgbClr val="0070C0"/>
            </a:solidFill>
            <a:ln>
              <a:solidFill>
                <a:srgbClr val="0070C0"/>
              </a:solidFill>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1" name="圆柱形 114"/>
            <p:cNvSpPr>
              <a:spLocks noChangeArrowheads="1"/>
            </p:cNvSpPr>
            <p:nvPr/>
          </p:nvSpPr>
          <p:spPr bwMode="auto">
            <a:xfrm>
              <a:off x="3422503" y="4808389"/>
              <a:ext cx="557930"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LUN2</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圆柱形 114"/>
            <p:cNvSpPr>
              <a:spLocks noChangeArrowheads="1"/>
            </p:cNvSpPr>
            <p:nvPr/>
          </p:nvSpPr>
          <p:spPr bwMode="auto">
            <a:xfrm>
              <a:off x="4525024" y="4425075"/>
              <a:ext cx="557930"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LUN1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圆柱形 114"/>
            <p:cNvSpPr>
              <a:spLocks noChangeArrowheads="1"/>
            </p:cNvSpPr>
            <p:nvPr/>
          </p:nvSpPr>
          <p:spPr bwMode="auto">
            <a:xfrm>
              <a:off x="4525024" y="4732186"/>
              <a:ext cx="557930"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LUN2</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圆角矩形 183"/>
            <p:cNvSpPr/>
            <p:nvPr/>
          </p:nvSpPr>
          <p:spPr bwMode="auto">
            <a:xfrm>
              <a:off x="4437011" y="4340293"/>
              <a:ext cx="763387" cy="828000"/>
            </a:xfrm>
            <a:prstGeom prst="roundRect">
              <a:avLst/>
            </a:prstGeom>
            <a:noFill/>
            <a:ln w="12700">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5" name="圆柱形 114"/>
            <p:cNvSpPr>
              <a:spLocks noChangeArrowheads="1"/>
            </p:cNvSpPr>
            <p:nvPr/>
          </p:nvSpPr>
          <p:spPr bwMode="auto">
            <a:xfrm>
              <a:off x="5794521" y="3873821"/>
              <a:ext cx="639041"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圆柱形 114"/>
            <p:cNvSpPr>
              <a:spLocks noChangeArrowheads="1"/>
            </p:cNvSpPr>
            <p:nvPr/>
          </p:nvSpPr>
          <p:spPr bwMode="auto">
            <a:xfrm>
              <a:off x="5794521" y="4180932"/>
              <a:ext cx="639041"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CDP2</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圆角矩形 186"/>
            <p:cNvSpPr/>
            <p:nvPr/>
          </p:nvSpPr>
          <p:spPr bwMode="auto">
            <a:xfrm>
              <a:off x="5706508" y="3789039"/>
              <a:ext cx="844498" cy="792000"/>
            </a:xfrm>
            <a:prstGeom prst="roundRect">
              <a:avLst/>
            </a:prstGeom>
            <a:noFill/>
            <a:ln w="12700">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78"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8" name="圆柱形 114"/>
            <p:cNvSpPr>
              <a:spLocks noChangeArrowheads="1"/>
            </p:cNvSpPr>
            <p:nvPr/>
          </p:nvSpPr>
          <p:spPr bwMode="auto">
            <a:xfrm>
              <a:off x="5794521" y="5072394"/>
              <a:ext cx="639041"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CDP1-1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圆柱形 114"/>
            <p:cNvSpPr>
              <a:spLocks noChangeArrowheads="1"/>
            </p:cNvSpPr>
            <p:nvPr/>
          </p:nvSpPr>
          <p:spPr bwMode="auto">
            <a:xfrm>
              <a:off x="5794521" y="5379505"/>
              <a:ext cx="639041"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CDP2-1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圆角矩形 189"/>
            <p:cNvSpPr/>
            <p:nvPr/>
          </p:nvSpPr>
          <p:spPr bwMode="auto">
            <a:xfrm>
              <a:off x="5706508" y="4987611"/>
              <a:ext cx="844498" cy="792000"/>
            </a:xfrm>
            <a:prstGeom prst="roundRect">
              <a:avLst/>
            </a:prstGeom>
            <a:noFill/>
            <a:ln w="12700">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78"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1" name="圆柱形 114"/>
            <p:cNvSpPr>
              <a:spLocks noChangeArrowheads="1"/>
            </p:cNvSpPr>
            <p:nvPr/>
          </p:nvSpPr>
          <p:spPr bwMode="auto">
            <a:xfrm>
              <a:off x="7247260" y="4508308"/>
              <a:ext cx="675374"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Snapshot1</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圆柱形 114"/>
            <p:cNvSpPr>
              <a:spLocks noChangeArrowheads="1"/>
            </p:cNvSpPr>
            <p:nvPr/>
          </p:nvSpPr>
          <p:spPr bwMode="auto">
            <a:xfrm>
              <a:off x="7247260" y="4815419"/>
              <a:ext cx="675374" cy="324000"/>
            </a:xfrm>
            <a:prstGeom prst="can">
              <a:avLst>
                <a:gd name="adj" fmla="val 25023"/>
              </a:avLst>
            </a:prstGeom>
            <a:solidFill>
              <a:srgbClr val="00B0F0"/>
            </a:solidFill>
            <a:ln w="9525" algn="ctr">
              <a:solidFill>
                <a:srgbClr val="66CCFF"/>
              </a:solidFill>
              <a:round/>
              <a:headEnd/>
              <a:tailEnd/>
            </a:ln>
          </p:spPr>
          <p:txBody>
            <a:bodyPr anchor="ct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400" b="0" u="none" dirty="0">
                  <a:solidFill>
                    <a:prstClr val="black"/>
                  </a:solidFill>
                  <a:latin typeface="Huawei Sans" panose="020C0503030203020204" pitchFamily="34" charset="0"/>
                </a:rPr>
                <a:t>Snapshot2</a:t>
              </a:r>
              <a:endParaRPr kumimoji="0" lang="en-US" altLang="zh-CN" sz="1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圆角矩形 192"/>
            <p:cNvSpPr/>
            <p:nvPr/>
          </p:nvSpPr>
          <p:spPr bwMode="auto">
            <a:xfrm>
              <a:off x="7196949" y="4423526"/>
              <a:ext cx="763387" cy="828000"/>
            </a:xfrm>
            <a:prstGeom prst="roundRect">
              <a:avLst/>
            </a:prstGeom>
            <a:noFill/>
            <a:ln w="12700">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cxnSp>
          <p:nvCxnSpPr>
            <p:cNvPr id="194" name="肘形连接符 193"/>
            <p:cNvCxnSpPr>
              <a:stCxn id="184" idx="3"/>
              <a:endCxn id="187" idx="1"/>
            </p:cNvCxnSpPr>
            <p:nvPr/>
          </p:nvCxnSpPr>
          <p:spPr bwMode="auto">
            <a:xfrm flipV="1">
              <a:off x="5200398" y="4185039"/>
              <a:ext cx="506110" cy="569254"/>
            </a:xfrm>
            <a:prstGeom prst="bentConnector3">
              <a:avLst/>
            </a:prstGeom>
            <a:ln w="12700" cap="flat" cmpd="sng" algn="ctr">
              <a:solidFill>
                <a:srgbClr val="0070C0"/>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5" name="肘形连接符 194"/>
            <p:cNvCxnSpPr>
              <a:stCxn id="184" idx="3"/>
              <a:endCxn id="190" idx="1"/>
            </p:cNvCxnSpPr>
            <p:nvPr/>
          </p:nvCxnSpPr>
          <p:spPr bwMode="auto">
            <a:xfrm>
              <a:off x="5200398" y="4754293"/>
              <a:ext cx="506110" cy="629318"/>
            </a:xfrm>
            <a:prstGeom prst="bentConnector3">
              <a:avLst/>
            </a:prstGeom>
            <a:ln w="12700" cap="flat" cmpd="sng" algn="ctr">
              <a:solidFill>
                <a:srgbClr val="0070C0"/>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6" name="肘形连接符 195"/>
            <p:cNvCxnSpPr>
              <a:stCxn id="187" idx="3"/>
              <a:endCxn id="193" idx="1"/>
            </p:cNvCxnSpPr>
            <p:nvPr/>
          </p:nvCxnSpPr>
          <p:spPr bwMode="auto">
            <a:xfrm>
              <a:off x="6551006" y="4185039"/>
              <a:ext cx="645943" cy="652487"/>
            </a:xfrm>
            <a:prstGeom prst="bentConnector3">
              <a:avLst>
                <a:gd name="adj1" fmla="val 50000"/>
              </a:avLst>
            </a:prstGeom>
            <a:ln w="12700" cap="flat" cmpd="sng" algn="ctr">
              <a:solidFill>
                <a:srgbClr val="0070C0"/>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7" name="肘形连接符 196"/>
            <p:cNvCxnSpPr>
              <a:stCxn id="190" idx="3"/>
              <a:endCxn id="193" idx="1"/>
            </p:cNvCxnSpPr>
            <p:nvPr/>
          </p:nvCxnSpPr>
          <p:spPr bwMode="auto">
            <a:xfrm flipV="1">
              <a:off x="6551006" y="4837526"/>
              <a:ext cx="645943" cy="546085"/>
            </a:xfrm>
            <a:prstGeom prst="bentConnector3">
              <a:avLst>
                <a:gd name="adj1" fmla="val 50000"/>
              </a:avLst>
            </a:prstGeom>
            <a:ln w="12700" cap="flat" cmpd="sng" algn="ctr">
              <a:solidFill>
                <a:srgbClr val="0070C0"/>
              </a:solidFill>
              <a:prstDash val="dash"/>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198" name="文本框 197"/>
          <p:cNvSpPr txBox="1"/>
          <p:nvPr/>
        </p:nvSpPr>
        <p:spPr>
          <a:xfrm>
            <a:off x="8388610" y="5294559"/>
            <a:ext cx="2114168" cy="830997"/>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Create a duplicate for a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consistency group.</a:t>
            </a:r>
          </a:p>
        </p:txBody>
      </p:sp>
    </p:spTree>
    <p:extLst>
      <p:ext uri="{BB962C8B-B14F-4D97-AF65-F5344CB8AC3E}">
        <p14:creationId xmlns:p14="http://schemas.microsoft.com/office/powerpoint/2010/main" val="351171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err="1">
                <a:latin typeface="Huawei Sans" panose="020C0503030203020204" pitchFamily="34" charset="0"/>
              </a:rPr>
              <a:t>HyperCDP</a:t>
            </a:r>
            <a:r>
              <a:rPr lang="en-US" u="none" dirty="0">
                <a:latin typeface="Huawei Sans" panose="020C0503030203020204" pitchFamily="34" charset="0"/>
              </a:rPr>
              <a:t> Schedule</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a:xfrm>
            <a:off x="731837" y="1047751"/>
            <a:ext cx="10670639" cy="1927182"/>
          </a:xfrm>
        </p:spPr>
        <p:txBody>
          <a:bodyPr/>
          <a:lstStyle/>
          <a:p>
            <a:r>
              <a:rPr lang="en-US" sz="1400" u="none" dirty="0">
                <a:latin typeface="Huawei Sans" panose="020C0503030203020204" pitchFamily="34" charset="0"/>
              </a:rPr>
              <a:t>You can specify </a:t>
            </a:r>
            <a:r>
              <a:rPr lang="en-US" sz="1400" u="none" dirty="0" err="1">
                <a:latin typeface="Huawei Sans" panose="020C0503030203020204" pitchFamily="34" charset="0"/>
              </a:rPr>
              <a:t>HyperCDP</a:t>
            </a:r>
            <a:r>
              <a:rPr lang="en-US" sz="1400" u="none" dirty="0">
                <a:latin typeface="Huawei Sans" panose="020C0503030203020204" pitchFamily="34" charset="0"/>
              </a:rPr>
              <a:t> schedules by day, week, month, specific interval, or any combination of them. You can also specify the quantity of </a:t>
            </a:r>
            <a:r>
              <a:rPr lang="en-US" sz="1400" u="none" dirty="0" err="1">
                <a:latin typeface="Huawei Sans" panose="020C0503030203020204" pitchFamily="34" charset="0"/>
              </a:rPr>
              <a:t>HyperCDP</a:t>
            </a:r>
            <a:r>
              <a:rPr lang="en-US" sz="1400" u="none" dirty="0">
                <a:latin typeface="Huawei Sans" panose="020C0503030203020204" pitchFamily="34" charset="0"/>
              </a:rPr>
              <a:t> objects that can be retained for each schedule.</a:t>
            </a:r>
          </a:p>
          <a:p>
            <a:r>
              <a:rPr lang="en-US" sz="1400" u="none" dirty="0">
                <a:latin typeface="Huawei Sans" panose="020C0503030203020204" pitchFamily="34" charset="0"/>
              </a:rPr>
              <a:t>You can add multiple LUNs and LUN consistency groups to a </a:t>
            </a:r>
            <a:r>
              <a:rPr lang="en-US" sz="1400" u="none" dirty="0" err="1">
                <a:latin typeface="Huawei Sans" panose="020C0503030203020204" pitchFamily="34" charset="0"/>
              </a:rPr>
              <a:t>HyperCDP</a:t>
            </a:r>
            <a:r>
              <a:rPr lang="en-US" sz="1400" u="none" dirty="0">
                <a:latin typeface="Huawei Sans" panose="020C0503030203020204" pitchFamily="34" charset="0"/>
              </a:rPr>
              <a:t> schedule, but you can add a LUN or a LUN consistency group to only one </a:t>
            </a:r>
            <a:r>
              <a:rPr lang="en-US" sz="1400" u="none" dirty="0" err="1">
                <a:latin typeface="Huawei Sans" panose="020C0503030203020204" pitchFamily="34" charset="0"/>
              </a:rPr>
              <a:t>HyperCDP</a:t>
            </a:r>
            <a:r>
              <a:rPr lang="en-US" sz="1400" u="none" dirty="0">
                <a:latin typeface="Huawei Sans" panose="020C0503030203020204" pitchFamily="34" charset="0"/>
              </a:rPr>
              <a:t> schedule.</a:t>
            </a:r>
          </a:p>
          <a:p>
            <a:r>
              <a:rPr lang="en-US" sz="1400" u="none" dirty="0">
                <a:latin typeface="Huawei Sans" panose="020C0503030203020204" pitchFamily="34" charset="0"/>
              </a:rPr>
              <a:t>A </a:t>
            </a:r>
            <a:r>
              <a:rPr lang="en-US" sz="1400" u="none" dirty="0" err="1">
                <a:latin typeface="Huawei Sans" panose="020C0503030203020204" pitchFamily="34" charset="0"/>
              </a:rPr>
              <a:t>HyperCDP</a:t>
            </a:r>
            <a:r>
              <a:rPr lang="en-US" sz="1400" u="none" dirty="0">
                <a:latin typeface="Huawei Sans" panose="020C0503030203020204" pitchFamily="34" charset="0"/>
              </a:rPr>
              <a:t> schedule supports the minimum interval of 3 seconds and retention of up to 60,000 objects.</a:t>
            </a:r>
          </a:p>
        </p:txBody>
      </p:sp>
      <p:pic>
        <p:nvPicPr>
          <p:cNvPr id="5" name="图片 4">
            <a:extLst>
              <a:ext uri="{FF2B5EF4-FFF2-40B4-BE49-F238E27FC236}">
                <a16:creationId xmlns:a16="http://schemas.microsoft.com/office/drawing/2014/main" id="{8F8FF023-89D7-407B-9E4B-052FA616F669}"/>
              </a:ext>
            </a:extLst>
          </p:cNvPr>
          <p:cNvPicPr>
            <a:picLocks noChangeAspect="1"/>
          </p:cNvPicPr>
          <p:nvPr/>
        </p:nvPicPr>
        <p:blipFill>
          <a:blip r:embed="rId3"/>
          <a:stretch>
            <a:fillRect/>
          </a:stretch>
        </p:blipFill>
        <p:spPr>
          <a:xfrm>
            <a:off x="3036662" y="2974933"/>
            <a:ext cx="6098565" cy="3096344"/>
          </a:xfrm>
          <a:prstGeom prst="rect">
            <a:avLst/>
          </a:prstGeom>
        </p:spPr>
      </p:pic>
    </p:spTree>
    <p:extLst>
      <p:ext uri="{BB962C8B-B14F-4D97-AF65-F5344CB8AC3E}">
        <p14:creationId xmlns:p14="http://schemas.microsoft.com/office/powerpoint/2010/main" val="3983713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
            <a:extLst>
              <a:ext uri="{FF2B5EF4-FFF2-40B4-BE49-F238E27FC236}">
                <a16:creationId xmlns:a16="http://schemas.microsoft.com/office/drawing/2014/main" id="{C84CFCD4-A091-4C27-89EC-F47C11755D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314" y="3825044"/>
            <a:ext cx="4537451" cy="21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
            <a:extLst>
              <a:ext uri="{FF2B5EF4-FFF2-40B4-BE49-F238E27FC236}">
                <a16:creationId xmlns:a16="http://schemas.microsoft.com/office/drawing/2014/main" id="{52913673-0B6A-46B4-BE3E-4711D76F26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938" y="3825044"/>
            <a:ext cx="4527456" cy="216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p:cNvSpPr>
            <a:spLocks noGrp="1"/>
          </p:cNvSpPr>
          <p:nvPr>
            <p:ph type="title"/>
          </p:nvPr>
        </p:nvSpPr>
        <p:spPr/>
        <p:txBody>
          <a:bodyPr/>
          <a:lstStyle/>
          <a:p>
            <a:pPr fontAlgn="ctr"/>
            <a:r>
              <a:rPr lang="en-US" u="none" dirty="0">
                <a:latin typeface="Huawei Sans" panose="020C0503030203020204" pitchFamily="34" charset="0"/>
              </a:rPr>
              <a:t>Storage Pool Capacity Threshold</a:t>
            </a:r>
            <a:endParaRPr lang="en-US" altLang="zh-CN" dirty="0">
              <a:latin typeface="Huawei Sans" panose="020C0503030203020204" pitchFamily="34" charset="0"/>
            </a:endParaRPr>
          </a:p>
        </p:txBody>
      </p:sp>
      <p:sp>
        <p:nvSpPr>
          <p:cNvPr id="5" name="文本占位符 4"/>
          <p:cNvSpPr>
            <a:spLocks noGrp="1"/>
          </p:cNvSpPr>
          <p:nvPr>
            <p:ph type="body" sz="quarter" idx="10"/>
          </p:nvPr>
        </p:nvSpPr>
        <p:spPr/>
        <p:txBody>
          <a:bodyPr/>
          <a:lstStyle/>
          <a:p>
            <a:pPr>
              <a:lnSpc>
                <a:spcPct val="125000"/>
              </a:lnSpc>
            </a:pPr>
            <a:r>
              <a:rPr lang="en-US" sz="1600" u="none" dirty="0">
                <a:latin typeface="Huawei Sans" panose="020C0503030203020204" pitchFamily="34" charset="0"/>
              </a:rPr>
              <a:t>Because </a:t>
            </a:r>
            <a:r>
              <a:rPr lang="en-US" sz="1600" u="none" dirty="0" err="1">
                <a:latin typeface="Huawei Sans" panose="020C0503030203020204" pitchFamily="34" charset="0"/>
              </a:rPr>
              <a:t>HyperCDP</a:t>
            </a:r>
            <a:r>
              <a:rPr lang="en-US" sz="1600" u="none" dirty="0">
                <a:latin typeface="Huawei Sans" panose="020C0503030203020204" pitchFamily="34" charset="0"/>
              </a:rPr>
              <a:t> supports a minimum interval of 3 seconds, a large amount of data protection capacity may be required if new data is writing to the source LUN constantly. As a result, the space of the storage pool may be used up, affecting host services.</a:t>
            </a:r>
          </a:p>
          <a:p>
            <a:pPr>
              <a:lnSpc>
                <a:spcPct val="125000"/>
              </a:lnSpc>
            </a:pPr>
            <a:r>
              <a:rPr lang="en-US" sz="1600" u="none" dirty="0">
                <a:latin typeface="Huawei Sans" panose="020C0503030203020204" pitchFamily="34" charset="0"/>
              </a:rPr>
              <a:t>You can set a threshold to the used capacity of the storage pool and the protection capacity, respectively. You can enable or disable it by using </a:t>
            </a:r>
            <a:r>
              <a:rPr lang="en-US" sz="1600" dirty="0">
                <a:latin typeface="Huawei Sans" panose="020C0503030203020204" pitchFamily="34" charset="0"/>
              </a:rPr>
              <a:t>automatic deletion of protection data</a:t>
            </a:r>
            <a:r>
              <a:rPr lang="en-US" sz="1600" u="none" dirty="0">
                <a:latin typeface="Huawei Sans" panose="020C0503030203020204" pitchFamily="34" charset="0"/>
              </a:rPr>
              <a:t>.</a:t>
            </a:r>
          </a:p>
        </p:txBody>
      </p:sp>
      <p:sp>
        <p:nvSpPr>
          <p:cNvPr id="16" name="593154112">
            <a:extLst>
              <a:ext uri="{FF2B5EF4-FFF2-40B4-BE49-F238E27FC236}">
                <a16:creationId xmlns:a16="http://schemas.microsoft.com/office/drawing/2014/main" id="{24AEAE22-1088-44FF-8042-F0D2002E7C5E}"/>
              </a:ext>
            </a:extLst>
          </p:cNvPr>
          <p:cNvSpPr txBox="1"/>
          <p:nvPr/>
        </p:nvSpPr>
        <p:spPr>
          <a:xfrm>
            <a:off x="4468744" y="4350744"/>
            <a:ext cx="1269349" cy="400110"/>
          </a:xfrm>
          <a:prstGeom prst="rect">
            <a:avLst/>
          </a:prstGeom>
          <a:noFill/>
        </p:spPr>
        <p:txBody>
          <a:bodyPr wrap="square" rtlCol="0">
            <a:spAutoFit/>
          </a:bodyPr>
          <a:lstStyle/>
          <a:p>
            <a:r>
              <a:rPr lang="en-US" altLang="zh-CN" sz="1000" dirty="0">
                <a:solidFill>
                  <a:srgbClr val="FF0000"/>
                </a:solidFill>
                <a:latin typeface="+mn-lt"/>
                <a:cs typeface="Arial" panose="020B0604020202020204" pitchFamily="34" charset="0"/>
              </a:rPr>
              <a:t>Used capacity thresholds</a:t>
            </a:r>
            <a:endParaRPr lang="zh-CN" altLang="en-US" sz="1000" dirty="0">
              <a:solidFill>
                <a:srgbClr val="FF0000"/>
              </a:solidFill>
              <a:latin typeface="+mn-lt"/>
              <a:cs typeface="Arial" panose="020B0604020202020204" pitchFamily="34" charset="0"/>
            </a:endParaRPr>
          </a:p>
        </p:txBody>
      </p:sp>
      <p:sp>
        <p:nvSpPr>
          <p:cNvPr id="17" name="295159220">
            <a:extLst>
              <a:ext uri="{FF2B5EF4-FFF2-40B4-BE49-F238E27FC236}">
                <a16:creationId xmlns:a16="http://schemas.microsoft.com/office/drawing/2014/main" id="{90944D88-A424-48F9-84DB-55417CFEBBC0}"/>
              </a:ext>
            </a:extLst>
          </p:cNvPr>
          <p:cNvSpPr txBox="1"/>
          <p:nvPr/>
        </p:nvSpPr>
        <p:spPr>
          <a:xfrm>
            <a:off x="9727477" y="5314528"/>
            <a:ext cx="1088014" cy="553998"/>
          </a:xfrm>
          <a:prstGeom prst="rect">
            <a:avLst/>
          </a:prstGeom>
          <a:noFill/>
        </p:spPr>
        <p:txBody>
          <a:bodyPr wrap="square" rtlCol="0">
            <a:spAutoFit/>
          </a:bodyPr>
          <a:lstStyle/>
          <a:p>
            <a:r>
              <a:rPr lang="en-US" altLang="zh-CN" sz="1000" dirty="0">
                <a:solidFill>
                  <a:srgbClr val="FF0000"/>
                </a:solidFill>
                <a:latin typeface="+mn-lt"/>
                <a:cs typeface="Arial" panose="020B0604020202020204" pitchFamily="34" charset="0"/>
              </a:rPr>
              <a:t>Protection capacity thresholds</a:t>
            </a:r>
            <a:endParaRPr lang="zh-CN" altLang="en-US" sz="1000" dirty="0">
              <a:solidFill>
                <a:srgbClr val="FF0000"/>
              </a:solidFill>
              <a:latin typeface="+mn-lt"/>
              <a:cs typeface="Arial" panose="020B0604020202020204" pitchFamily="34" charset="0"/>
            </a:endParaRPr>
          </a:p>
        </p:txBody>
      </p:sp>
      <p:sp>
        <p:nvSpPr>
          <p:cNvPr id="18" name="165333051">
            <a:extLst>
              <a:ext uri="{FF2B5EF4-FFF2-40B4-BE49-F238E27FC236}">
                <a16:creationId xmlns:a16="http://schemas.microsoft.com/office/drawing/2014/main" id="{EC990BA4-7E59-4B8B-9D21-2DC6C91D58AD}"/>
              </a:ext>
            </a:extLst>
          </p:cNvPr>
          <p:cNvSpPr txBox="1"/>
          <p:nvPr/>
        </p:nvSpPr>
        <p:spPr>
          <a:xfrm>
            <a:off x="3471398" y="5226912"/>
            <a:ext cx="1904024" cy="246221"/>
          </a:xfrm>
          <a:prstGeom prst="rect">
            <a:avLst/>
          </a:prstGeom>
          <a:noFill/>
        </p:spPr>
        <p:txBody>
          <a:bodyPr wrap="square" rtlCol="0">
            <a:spAutoFit/>
          </a:bodyPr>
          <a:lstStyle/>
          <a:p>
            <a:r>
              <a:rPr lang="en-US" altLang="zh-CN" sz="1000" dirty="0">
                <a:solidFill>
                  <a:srgbClr val="FF0000"/>
                </a:solidFill>
                <a:latin typeface="+mn-lt"/>
                <a:cs typeface="Arial" panose="020B0604020202020204" pitchFamily="34" charset="0"/>
              </a:rPr>
              <a:t>Automatic deletion</a:t>
            </a:r>
            <a:endParaRPr lang="zh-CN" altLang="en-US" sz="1000" dirty="0">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val="614566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31838" y="447468"/>
            <a:ext cx="11129962" cy="497095"/>
          </a:xfrm>
        </p:spPr>
        <p:txBody>
          <a:bodyPr>
            <a:noAutofit/>
          </a:bodyPr>
          <a:lstStyle/>
          <a:p>
            <a:pPr fontAlgn="ctr"/>
            <a:r>
              <a:rPr lang="en-US" u="none" dirty="0">
                <a:latin typeface="Huawei Sans" panose="020C0503030203020204" pitchFamily="34" charset="0"/>
              </a:rPr>
              <a:t>Application Scenario: Quick Data Backup and Restoration</a:t>
            </a:r>
          </a:p>
        </p:txBody>
      </p:sp>
      <p:sp>
        <p:nvSpPr>
          <p:cNvPr id="3" name="文本占位符 2"/>
          <p:cNvSpPr>
            <a:spLocks noGrp="1"/>
          </p:cNvSpPr>
          <p:nvPr>
            <p:ph type="body" sz="quarter" idx="10"/>
          </p:nvPr>
        </p:nvSpPr>
        <p:spPr>
          <a:xfrm>
            <a:off x="731838" y="1052514"/>
            <a:ext cx="4860460" cy="4875042"/>
          </a:xfrm>
        </p:spPr>
        <p:txBody>
          <a:bodyPr>
            <a:normAutofit fontScale="92500" lnSpcReduction="10000"/>
          </a:bodyPr>
          <a:lstStyle/>
          <a:p>
            <a:r>
              <a:rPr lang="en-US" u="none" dirty="0" err="1">
                <a:latin typeface="Huawei Sans" panose="020C0503030203020204" pitchFamily="34" charset="0"/>
              </a:rPr>
              <a:t>HyperCDP</a:t>
            </a:r>
            <a:r>
              <a:rPr lang="en-US" u="none" dirty="0">
                <a:latin typeface="Huawei Sans" panose="020C0503030203020204" pitchFamily="34" charset="0"/>
              </a:rPr>
              <a:t> backup allows fast data restoration in the following scenarios:</a:t>
            </a:r>
          </a:p>
          <a:p>
            <a:pPr marL="539750" lvl="1" indent="-228600"/>
            <a:r>
              <a:rPr lang="en-US" u="none" dirty="0">
                <a:latin typeface="Huawei Sans" panose="020C0503030203020204" pitchFamily="34" charset="0"/>
              </a:rPr>
              <a:t>Virus infection</a:t>
            </a:r>
          </a:p>
          <a:p>
            <a:pPr marL="539750" lvl="1" indent="-228600"/>
            <a:r>
              <a:rPr lang="en-US" u="none" dirty="0" err="1">
                <a:latin typeface="Huawei Sans" panose="020C0503030203020204" pitchFamily="34" charset="0"/>
              </a:rPr>
              <a:t>Misoperations</a:t>
            </a:r>
            <a:endParaRPr lang="en-US" u="none" dirty="0">
              <a:latin typeface="Huawei Sans" panose="020C0503030203020204" pitchFamily="34" charset="0"/>
            </a:endParaRPr>
          </a:p>
          <a:p>
            <a:pPr marL="539750" lvl="1" indent="-228600"/>
            <a:r>
              <a:rPr lang="en-US" u="none" dirty="0">
                <a:latin typeface="Huawei Sans" panose="020C0503030203020204" pitchFamily="34" charset="0"/>
              </a:rPr>
              <a:t>Malicious tampering</a:t>
            </a:r>
          </a:p>
          <a:p>
            <a:pPr marL="539750" lvl="1" indent="-228600"/>
            <a:r>
              <a:rPr lang="en-US" u="none" dirty="0">
                <a:latin typeface="Huawei Sans" panose="020C0503030203020204" pitchFamily="34" charset="0"/>
              </a:rPr>
              <a:t>Data corruption caused by system breakdown</a:t>
            </a:r>
          </a:p>
          <a:p>
            <a:pPr marL="539750" lvl="1" indent="-228600"/>
            <a:r>
              <a:rPr lang="en-US" u="none" dirty="0">
                <a:latin typeface="Huawei Sans" panose="020C0503030203020204" pitchFamily="34" charset="0"/>
              </a:rPr>
              <a:t>Data corruption caused by application bugs</a:t>
            </a:r>
          </a:p>
          <a:p>
            <a:pPr marL="539750" lvl="1" indent="-228600"/>
            <a:r>
              <a:rPr lang="en-US" u="none" dirty="0">
                <a:latin typeface="Huawei Sans" panose="020C0503030203020204" pitchFamily="34" charset="0"/>
              </a:rPr>
              <a:t>Data corruption caused by storage system bugs</a:t>
            </a:r>
          </a:p>
        </p:txBody>
      </p:sp>
      <p:grpSp>
        <p:nvGrpSpPr>
          <p:cNvPr id="2052" name="组合 2051"/>
          <p:cNvGrpSpPr/>
          <p:nvPr/>
        </p:nvGrpSpPr>
        <p:grpSpPr>
          <a:xfrm>
            <a:off x="5571105" y="1870106"/>
            <a:ext cx="5959479" cy="4242742"/>
            <a:chOff x="5743703" y="1937775"/>
            <a:chExt cx="5959479" cy="4242742"/>
          </a:xfrm>
        </p:grpSpPr>
        <p:grpSp>
          <p:nvGrpSpPr>
            <p:cNvPr id="2049" name="组合 2048"/>
            <p:cNvGrpSpPr/>
            <p:nvPr/>
          </p:nvGrpSpPr>
          <p:grpSpPr>
            <a:xfrm>
              <a:off x="5743703" y="2894378"/>
              <a:ext cx="5863862" cy="2545258"/>
              <a:chOff x="5743703" y="2328892"/>
              <a:chExt cx="5863862" cy="2545258"/>
            </a:xfrm>
          </p:grpSpPr>
          <p:grpSp>
            <p:nvGrpSpPr>
              <p:cNvPr id="202" name="组合 201"/>
              <p:cNvGrpSpPr/>
              <p:nvPr/>
            </p:nvGrpSpPr>
            <p:grpSpPr>
              <a:xfrm>
                <a:off x="5743703" y="2781050"/>
                <a:ext cx="1289135" cy="1069647"/>
                <a:chOff x="5743703" y="1796100"/>
                <a:chExt cx="1289135" cy="1069647"/>
              </a:xfrm>
            </p:grpSpPr>
            <p:grpSp>
              <p:nvGrpSpPr>
                <p:cNvPr id="8" name="组合 366"/>
                <p:cNvGrpSpPr>
                  <a:grpSpLocks/>
                </p:cNvGrpSpPr>
                <p:nvPr/>
              </p:nvGrpSpPr>
              <p:grpSpPr bwMode="auto">
                <a:xfrm>
                  <a:off x="5962143" y="2122866"/>
                  <a:ext cx="586587" cy="742881"/>
                  <a:chOff x="8951913" y="4081463"/>
                  <a:chExt cx="482600" cy="611187"/>
                </a:xfrm>
                <a:solidFill>
                  <a:srgbClr val="F28944"/>
                </a:solidFill>
              </p:grpSpPr>
              <p:sp>
                <p:nvSpPr>
                  <p:cNvPr id="149"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0"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1"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2"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3"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4"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5"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6"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7"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58"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grpSp>
            <p:sp>
              <p:nvSpPr>
                <p:cNvPr id="15" name="文本框 14"/>
                <p:cNvSpPr txBox="1"/>
                <p:nvPr/>
              </p:nvSpPr>
              <p:spPr>
                <a:xfrm>
                  <a:off x="5743703" y="1796100"/>
                  <a:ext cx="1289135"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Source LUN</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cxnSp>
            <p:nvCxnSpPr>
              <p:cNvPr id="29" name="肘形连接符 28"/>
              <p:cNvCxnSpPr/>
              <p:nvPr/>
            </p:nvCxnSpPr>
            <p:spPr>
              <a:xfrm rot="16200000" flipH="1">
                <a:off x="8748432" y="1382626"/>
                <a:ext cx="354267" cy="5363999"/>
              </a:xfrm>
              <a:prstGeom prst="bentConnector2">
                <a:avLst/>
              </a:prstGeom>
              <a:ln w="38100">
                <a:solidFill>
                  <a:srgbClr val="56C4D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6987837" y="2770742"/>
                <a:ext cx="1135247" cy="2103408"/>
                <a:chOff x="6987837" y="1785329"/>
                <a:chExt cx="1135247" cy="2103408"/>
              </a:xfrm>
            </p:grpSpPr>
            <p:grpSp>
              <p:nvGrpSpPr>
                <p:cNvPr id="161" name="组合 160"/>
                <p:cNvGrpSpPr/>
                <p:nvPr/>
              </p:nvGrpSpPr>
              <p:grpSpPr>
                <a:xfrm>
                  <a:off x="6987837" y="1785329"/>
                  <a:ext cx="1135247" cy="1080418"/>
                  <a:chOff x="7279208" y="2052124"/>
                  <a:chExt cx="1135247" cy="1080418"/>
                </a:xfrm>
              </p:grpSpPr>
              <p:grpSp>
                <p:nvGrpSpPr>
                  <p:cNvPr id="9" name="组合 366"/>
                  <p:cNvGrpSpPr>
                    <a:grpSpLocks/>
                  </p:cNvGrpSpPr>
                  <p:nvPr/>
                </p:nvGrpSpPr>
                <p:grpSpPr bwMode="auto">
                  <a:xfrm>
                    <a:off x="7612850" y="2389661"/>
                    <a:ext cx="586587" cy="742881"/>
                    <a:chOff x="8951913" y="4081463"/>
                    <a:chExt cx="482600" cy="611187"/>
                  </a:xfrm>
                  <a:solidFill>
                    <a:srgbClr val="56C4D2"/>
                  </a:solidFill>
                </p:grpSpPr>
                <p:sp>
                  <p:nvSpPr>
                    <p:cNvPr id="139"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0"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1"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2"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3"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4"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5"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6"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7"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148"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grpSp>
              <p:sp>
                <p:nvSpPr>
                  <p:cNvPr id="16" name="文本框 15"/>
                  <p:cNvSpPr txBox="1"/>
                  <p:nvPr/>
                </p:nvSpPr>
                <p:spPr>
                  <a:xfrm>
                    <a:off x="7279208" y="2052124"/>
                    <a:ext cx="1135247"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err="1">
                        <a:solidFill>
                          <a:prstClr val="black"/>
                        </a:solidFill>
                        <a:latin typeface="Huawei Sans" panose="020C0503030203020204" pitchFamily="34" charset="0"/>
                      </a:rPr>
                      <a:t>HyperCDP</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sp>
              <p:nvSpPr>
                <p:cNvPr id="205" name="文本框 204"/>
                <p:cNvSpPr txBox="1"/>
                <p:nvPr/>
              </p:nvSpPr>
              <p:spPr>
                <a:xfrm>
                  <a:off x="7114509" y="3550183"/>
                  <a:ext cx="973343"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01:00:00</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grpSp>
            <p:nvGrpSpPr>
              <p:cNvPr id="207" name="组合 206"/>
              <p:cNvGrpSpPr/>
              <p:nvPr/>
            </p:nvGrpSpPr>
            <p:grpSpPr>
              <a:xfrm>
                <a:off x="8099705" y="2770742"/>
                <a:ext cx="1135247" cy="2103408"/>
                <a:chOff x="6987837" y="1785329"/>
                <a:chExt cx="1135247" cy="2103408"/>
              </a:xfrm>
            </p:grpSpPr>
            <p:grpSp>
              <p:nvGrpSpPr>
                <p:cNvPr id="208" name="组合 207"/>
                <p:cNvGrpSpPr/>
                <p:nvPr/>
              </p:nvGrpSpPr>
              <p:grpSpPr>
                <a:xfrm>
                  <a:off x="6987837" y="1785329"/>
                  <a:ext cx="1135247" cy="1080418"/>
                  <a:chOff x="7279208" y="2052124"/>
                  <a:chExt cx="1135247" cy="1080418"/>
                </a:xfrm>
              </p:grpSpPr>
              <p:grpSp>
                <p:nvGrpSpPr>
                  <p:cNvPr id="210" name="组合 366"/>
                  <p:cNvGrpSpPr>
                    <a:grpSpLocks/>
                  </p:cNvGrpSpPr>
                  <p:nvPr/>
                </p:nvGrpSpPr>
                <p:grpSpPr bwMode="auto">
                  <a:xfrm>
                    <a:off x="7612850" y="2389661"/>
                    <a:ext cx="586587" cy="742881"/>
                    <a:chOff x="8951913" y="4081463"/>
                    <a:chExt cx="482600" cy="611187"/>
                  </a:xfrm>
                  <a:solidFill>
                    <a:srgbClr val="56C4D2"/>
                  </a:solidFill>
                </p:grpSpPr>
                <p:sp>
                  <p:nvSpPr>
                    <p:cNvPr id="212"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13"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14"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15"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16"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17"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18"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19"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20"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21"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grpSp>
              <p:sp>
                <p:nvSpPr>
                  <p:cNvPr id="211" name="文本框 210"/>
                  <p:cNvSpPr txBox="1"/>
                  <p:nvPr/>
                </p:nvSpPr>
                <p:spPr>
                  <a:xfrm>
                    <a:off x="7279208" y="2052124"/>
                    <a:ext cx="1135247"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err="1">
                        <a:solidFill>
                          <a:prstClr val="black"/>
                        </a:solidFill>
                        <a:latin typeface="Huawei Sans" panose="020C0503030203020204" pitchFamily="34" charset="0"/>
                      </a:rPr>
                      <a:t>HyperCDP</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sp>
              <p:nvSpPr>
                <p:cNvPr id="209" name="文本框 208"/>
                <p:cNvSpPr txBox="1"/>
                <p:nvPr/>
              </p:nvSpPr>
              <p:spPr>
                <a:xfrm>
                  <a:off x="7114509" y="3550183"/>
                  <a:ext cx="973343"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02:00:00</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grpSp>
            <p:nvGrpSpPr>
              <p:cNvPr id="222" name="组合 221"/>
              <p:cNvGrpSpPr/>
              <p:nvPr/>
            </p:nvGrpSpPr>
            <p:grpSpPr>
              <a:xfrm>
                <a:off x="9211573" y="2770742"/>
                <a:ext cx="1135247" cy="2103408"/>
                <a:chOff x="6987837" y="1785329"/>
                <a:chExt cx="1135247" cy="2103408"/>
              </a:xfrm>
            </p:grpSpPr>
            <p:grpSp>
              <p:nvGrpSpPr>
                <p:cNvPr id="223" name="组合 222"/>
                <p:cNvGrpSpPr/>
                <p:nvPr/>
              </p:nvGrpSpPr>
              <p:grpSpPr>
                <a:xfrm>
                  <a:off x="6987837" y="1785329"/>
                  <a:ext cx="1135247" cy="1080418"/>
                  <a:chOff x="7279208" y="2052124"/>
                  <a:chExt cx="1135247" cy="1080418"/>
                </a:xfrm>
              </p:grpSpPr>
              <p:grpSp>
                <p:nvGrpSpPr>
                  <p:cNvPr id="225" name="组合 366"/>
                  <p:cNvGrpSpPr>
                    <a:grpSpLocks/>
                  </p:cNvGrpSpPr>
                  <p:nvPr/>
                </p:nvGrpSpPr>
                <p:grpSpPr bwMode="auto">
                  <a:xfrm>
                    <a:off x="7612850" y="2389661"/>
                    <a:ext cx="586587" cy="742881"/>
                    <a:chOff x="8951913" y="4081463"/>
                    <a:chExt cx="482600" cy="611187"/>
                  </a:xfrm>
                  <a:solidFill>
                    <a:srgbClr val="56C4D2"/>
                  </a:solidFill>
                </p:grpSpPr>
                <p:sp>
                  <p:nvSpPr>
                    <p:cNvPr id="227"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28"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29"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30"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31"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32"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33"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34"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35"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36"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grpSp>
              <p:sp>
                <p:nvSpPr>
                  <p:cNvPr id="226" name="文本框 225"/>
                  <p:cNvSpPr txBox="1"/>
                  <p:nvPr/>
                </p:nvSpPr>
                <p:spPr>
                  <a:xfrm>
                    <a:off x="7279208" y="2052124"/>
                    <a:ext cx="1135247"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err="1">
                        <a:solidFill>
                          <a:prstClr val="black"/>
                        </a:solidFill>
                        <a:latin typeface="Huawei Sans" panose="020C0503030203020204" pitchFamily="34" charset="0"/>
                      </a:rPr>
                      <a:t>HyperCDP</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sp>
              <p:nvSpPr>
                <p:cNvPr id="224" name="文本框 223"/>
                <p:cNvSpPr txBox="1"/>
                <p:nvPr/>
              </p:nvSpPr>
              <p:spPr>
                <a:xfrm>
                  <a:off x="7114509" y="3550183"/>
                  <a:ext cx="973343"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03:00:00</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grpSp>
            <p:nvGrpSpPr>
              <p:cNvPr id="237" name="组合 236"/>
              <p:cNvGrpSpPr/>
              <p:nvPr/>
            </p:nvGrpSpPr>
            <p:grpSpPr>
              <a:xfrm>
                <a:off x="10323442" y="2770742"/>
                <a:ext cx="1135247" cy="2103408"/>
                <a:chOff x="6987837" y="1785329"/>
                <a:chExt cx="1135247" cy="2103408"/>
              </a:xfrm>
            </p:grpSpPr>
            <p:grpSp>
              <p:nvGrpSpPr>
                <p:cNvPr id="238" name="组合 237"/>
                <p:cNvGrpSpPr/>
                <p:nvPr/>
              </p:nvGrpSpPr>
              <p:grpSpPr>
                <a:xfrm>
                  <a:off x="6987837" y="1785329"/>
                  <a:ext cx="1135247" cy="1080418"/>
                  <a:chOff x="7279208" y="2052124"/>
                  <a:chExt cx="1135247" cy="1080418"/>
                </a:xfrm>
              </p:grpSpPr>
              <p:grpSp>
                <p:nvGrpSpPr>
                  <p:cNvPr id="240" name="组合 366"/>
                  <p:cNvGrpSpPr>
                    <a:grpSpLocks/>
                  </p:cNvGrpSpPr>
                  <p:nvPr/>
                </p:nvGrpSpPr>
                <p:grpSpPr bwMode="auto">
                  <a:xfrm>
                    <a:off x="7612850" y="2389661"/>
                    <a:ext cx="586587" cy="742881"/>
                    <a:chOff x="8951913" y="4081463"/>
                    <a:chExt cx="482600" cy="611187"/>
                  </a:xfrm>
                  <a:solidFill>
                    <a:srgbClr val="56C4D2"/>
                  </a:solidFill>
                </p:grpSpPr>
                <p:sp>
                  <p:nvSpPr>
                    <p:cNvPr id="242"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43"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44"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45"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46"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47"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48"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49"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50"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251"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grpSp>
              <p:sp>
                <p:nvSpPr>
                  <p:cNvPr id="241" name="文本框 240"/>
                  <p:cNvSpPr txBox="1"/>
                  <p:nvPr/>
                </p:nvSpPr>
                <p:spPr>
                  <a:xfrm>
                    <a:off x="7279208" y="2052124"/>
                    <a:ext cx="1135247"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err="1">
                        <a:solidFill>
                          <a:prstClr val="black"/>
                        </a:solidFill>
                        <a:latin typeface="Huawei Sans" panose="020C0503030203020204" pitchFamily="34" charset="0"/>
                      </a:rPr>
                      <a:t>HyperCDP</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sp>
              <p:nvSpPr>
                <p:cNvPr id="239" name="文本框 238"/>
                <p:cNvSpPr txBox="1"/>
                <p:nvPr/>
              </p:nvSpPr>
              <p:spPr>
                <a:xfrm>
                  <a:off x="7114509" y="3550183"/>
                  <a:ext cx="973343"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04:00:00</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endParaRPr>
                </a:p>
              </p:txBody>
            </p:sp>
          </p:grpSp>
          <p:cxnSp>
            <p:nvCxnSpPr>
              <p:cNvPr id="254" name="肘形连接符 253"/>
              <p:cNvCxnSpPr>
                <a:endCxn id="15" idx="0"/>
              </p:cNvCxnSpPr>
              <p:nvPr/>
            </p:nvCxnSpPr>
            <p:spPr>
              <a:xfrm rot="10800000" flipV="1">
                <a:off x="6388271" y="2328892"/>
                <a:ext cx="4868190" cy="452158"/>
              </a:xfrm>
              <a:prstGeom prst="bentConnector2">
                <a:avLst/>
              </a:prstGeom>
              <a:ln w="38100">
                <a:solidFill>
                  <a:srgbClr val="00B0F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9" name="文本框 258"/>
            <p:cNvSpPr txBox="1"/>
            <p:nvPr/>
          </p:nvSpPr>
          <p:spPr>
            <a:xfrm>
              <a:off x="6186518" y="5479540"/>
              <a:ext cx="2751074"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Continuous data protection</a:t>
              </a:r>
            </a:p>
          </p:txBody>
        </p:sp>
        <p:grpSp>
          <p:nvGrpSpPr>
            <p:cNvPr id="2051" name="组合 2050"/>
            <p:cNvGrpSpPr/>
            <p:nvPr/>
          </p:nvGrpSpPr>
          <p:grpSpPr>
            <a:xfrm>
              <a:off x="9411060" y="5555215"/>
              <a:ext cx="1743522" cy="625302"/>
              <a:chOff x="9411060" y="5555215"/>
              <a:chExt cx="1743522" cy="625302"/>
            </a:xfrm>
          </p:grpSpPr>
          <p:sp>
            <p:nvSpPr>
              <p:cNvPr id="67" name="下箭头 66"/>
              <p:cNvSpPr/>
              <p:nvPr/>
            </p:nvSpPr>
            <p:spPr bwMode="auto">
              <a:xfrm rot="16200000">
                <a:off x="10791411" y="5723240"/>
                <a:ext cx="131271" cy="576000"/>
              </a:xfrm>
              <a:prstGeom prst="downArrow">
                <a:avLst/>
              </a:prstGeom>
              <a:solidFill>
                <a:srgbClr val="56C4D2"/>
              </a:solidFill>
              <a:ln w="0" cap="flat">
                <a:solidFill>
                  <a:srgbClr val="00B0F0"/>
                </a:solid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a:cs typeface="+mn-cs"/>
                  <a:sym typeface="Huawei Sans" panose="020C0503030203020204" pitchFamily="34" charset="0"/>
                </a:endParaRPr>
              </a:p>
            </p:txBody>
          </p:sp>
          <p:cxnSp>
            <p:nvCxnSpPr>
              <p:cNvPr id="257" name="肘形连接符 256"/>
              <p:cNvCxnSpPr/>
              <p:nvPr/>
            </p:nvCxnSpPr>
            <p:spPr>
              <a:xfrm>
                <a:off x="10569046" y="5724492"/>
                <a:ext cx="585536" cy="0"/>
              </a:xfrm>
              <a:prstGeom prst="bentConnector3">
                <a:avLst>
                  <a:gd name="adj1" fmla="val 50000"/>
                </a:avLst>
              </a:prstGeom>
              <a:ln w="38100">
                <a:solidFill>
                  <a:srgbClr val="00B0F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9411060" y="5555215"/>
                <a:ext cx="1109599"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Data flow</a:t>
                </a:r>
              </a:p>
            </p:txBody>
          </p:sp>
          <p:sp>
            <p:nvSpPr>
              <p:cNvPr id="261" name="文本框 260"/>
              <p:cNvSpPr txBox="1"/>
              <p:nvPr/>
            </p:nvSpPr>
            <p:spPr>
              <a:xfrm>
                <a:off x="9411060" y="5841963"/>
                <a:ext cx="1120820" cy="33855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Time flow</a:t>
                </a:r>
              </a:p>
            </p:txBody>
          </p:sp>
        </p:grpSp>
        <p:sp>
          <p:nvSpPr>
            <p:cNvPr id="264" name="文本框 263"/>
            <p:cNvSpPr txBox="1"/>
            <p:nvPr/>
          </p:nvSpPr>
          <p:spPr>
            <a:xfrm>
              <a:off x="6243566" y="1937775"/>
              <a:ext cx="5459616" cy="830997"/>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If a source LUN covered by continuous data protection is damaged, the source LUN's data can be recovered to any point in time preserved by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objects.</a:t>
              </a:r>
            </a:p>
          </p:txBody>
        </p:sp>
      </p:grpSp>
    </p:spTree>
    <p:extLst>
      <p:ext uri="{BB962C8B-B14F-4D97-AF65-F5344CB8AC3E}">
        <p14:creationId xmlns:p14="http://schemas.microsoft.com/office/powerpoint/2010/main" val="4149417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fontAlgn="ctr"/>
            <a:r>
              <a:rPr lang="en-US" u="none" dirty="0">
                <a:latin typeface="Huawei Sans" panose="020C0503030203020204" pitchFamily="34" charset="0"/>
              </a:rPr>
              <a:t>Configuration Process</a:t>
            </a:r>
            <a:endParaRPr lang="en-US" altLang="zh-CN" dirty="0">
              <a:latin typeface="Huawei Sans" panose="020C0503030203020204" pitchFamily="34" charset="0"/>
            </a:endParaRPr>
          </a:p>
        </p:txBody>
      </p:sp>
      <p:sp>
        <p:nvSpPr>
          <p:cNvPr id="6" name="流程图: 可选过程 5"/>
          <p:cNvSpPr/>
          <p:nvPr/>
        </p:nvSpPr>
        <p:spPr bwMode="auto">
          <a:xfrm>
            <a:off x="5595747" y="1035169"/>
            <a:ext cx="1013454" cy="376815"/>
          </a:xfrm>
          <a:prstGeom prst="flowChartAlternate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Start</a:t>
            </a:r>
          </a:p>
        </p:txBody>
      </p:sp>
      <p:sp>
        <p:nvSpPr>
          <p:cNvPr id="7" name="流程图: 过程 6"/>
          <p:cNvSpPr/>
          <p:nvPr/>
        </p:nvSpPr>
        <p:spPr bwMode="auto">
          <a:xfrm>
            <a:off x="4714274" y="1788584"/>
            <a:ext cx="2772000" cy="549335"/>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Check the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license.</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endParaRPr>
          </a:p>
        </p:txBody>
      </p:sp>
      <p:sp>
        <p:nvSpPr>
          <p:cNvPr id="8" name="流程图: 过程 7"/>
          <p:cNvSpPr/>
          <p:nvPr/>
        </p:nvSpPr>
        <p:spPr bwMode="auto">
          <a:xfrm>
            <a:off x="6600225" y="2947749"/>
            <a:ext cx="1836001" cy="549335"/>
          </a:xfrm>
          <a:prstGeom prst="flowChartProces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Create a LUN.</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endParaRPr>
          </a:p>
        </p:txBody>
      </p:sp>
      <p:sp>
        <p:nvSpPr>
          <p:cNvPr id="9" name="流程图: 过程 8"/>
          <p:cNvSpPr/>
          <p:nvPr/>
        </p:nvSpPr>
        <p:spPr bwMode="auto">
          <a:xfrm>
            <a:off x="6600225" y="3701047"/>
            <a:ext cx="1836001" cy="549335"/>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Create a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object.</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endParaRPr>
          </a:p>
        </p:txBody>
      </p:sp>
      <p:sp>
        <p:nvSpPr>
          <p:cNvPr id="10" name="流程图: 可选过程 9"/>
          <p:cNvSpPr/>
          <p:nvPr/>
        </p:nvSpPr>
        <p:spPr bwMode="auto">
          <a:xfrm>
            <a:off x="5601322" y="5201050"/>
            <a:ext cx="1013454" cy="376815"/>
          </a:xfrm>
          <a:prstGeom prst="flowChartAlternate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End</a:t>
            </a:r>
          </a:p>
        </p:txBody>
      </p:sp>
      <p:cxnSp>
        <p:nvCxnSpPr>
          <p:cNvPr id="12" name="直接箭头连接符 11"/>
          <p:cNvCxnSpPr>
            <a:stCxn id="6" idx="2"/>
            <a:endCxn id="7" idx="0"/>
          </p:cNvCxnSpPr>
          <p:nvPr/>
        </p:nvCxnSpPr>
        <p:spPr bwMode="auto">
          <a:xfrm flipH="1">
            <a:off x="6100274" y="1411984"/>
            <a:ext cx="2200" cy="376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直接箭头连接符 15"/>
          <p:cNvCxnSpPr>
            <a:stCxn id="8" idx="2"/>
            <a:endCxn id="9" idx="0"/>
          </p:cNvCxnSpPr>
          <p:nvPr/>
        </p:nvCxnSpPr>
        <p:spPr bwMode="auto">
          <a:xfrm>
            <a:off x="7518226" y="3497084"/>
            <a:ext cx="0" cy="2039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流程图: 过程 18"/>
          <p:cNvSpPr/>
          <p:nvPr/>
        </p:nvSpPr>
        <p:spPr bwMode="auto">
          <a:xfrm>
            <a:off x="8203707" y="4984936"/>
            <a:ext cx="1099179" cy="466857"/>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Mandatory</a:t>
            </a:r>
          </a:p>
        </p:txBody>
      </p:sp>
      <p:sp>
        <p:nvSpPr>
          <p:cNvPr id="20" name="流程图: 过程 19"/>
          <p:cNvSpPr/>
          <p:nvPr/>
        </p:nvSpPr>
        <p:spPr bwMode="auto">
          <a:xfrm>
            <a:off x="9443853" y="4984223"/>
            <a:ext cx="1099179" cy="467570"/>
          </a:xfrm>
          <a:prstGeom prst="flowChartProcess">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Optional</a:t>
            </a:r>
          </a:p>
        </p:txBody>
      </p:sp>
      <p:cxnSp>
        <p:nvCxnSpPr>
          <p:cNvPr id="22" name="直接连接符 21"/>
          <p:cNvCxnSpPr/>
          <p:nvPr/>
        </p:nvCxnSpPr>
        <p:spPr bwMode="auto">
          <a:xfrm>
            <a:off x="3042499" y="1600284"/>
            <a:ext cx="5400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直接连接符 22"/>
          <p:cNvCxnSpPr/>
          <p:nvPr/>
        </p:nvCxnSpPr>
        <p:spPr bwMode="auto">
          <a:xfrm>
            <a:off x="3042499" y="2499209"/>
            <a:ext cx="5400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文本框 24"/>
          <p:cNvSpPr txBox="1"/>
          <p:nvPr/>
        </p:nvSpPr>
        <p:spPr bwMode="auto">
          <a:xfrm>
            <a:off x="757009" y="1603165"/>
            <a:ext cx="2339509"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0" marR="0" lvl="0" indent="0" algn="l" defTabSz="914478" rtl="0" eaLnBrk="1" fontAlgn="ctr" latinLnBrk="0" hangingPunct="1">
              <a:lnSpc>
                <a:spcPct val="125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1. Check the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feature availability.</a:t>
            </a:r>
          </a:p>
        </p:txBody>
      </p:sp>
      <p:sp>
        <p:nvSpPr>
          <p:cNvPr id="27" name="文本框 26"/>
          <p:cNvSpPr txBox="1"/>
          <p:nvPr/>
        </p:nvSpPr>
        <p:spPr bwMode="auto">
          <a:xfrm>
            <a:off x="757009" y="2988595"/>
            <a:ext cx="2285490" cy="101198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0" marR="0" lvl="0" indent="0" algn="l" defTabSz="914478" rtl="0" eaLnBrk="1" fontAlgn="ctr" latinLnBrk="0" hangingPunct="1">
              <a:lnSpc>
                <a:spcPct val="125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2. Create a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object or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consistency group.</a:t>
            </a:r>
          </a:p>
        </p:txBody>
      </p:sp>
      <p:sp>
        <p:nvSpPr>
          <p:cNvPr id="29" name="文本框 28"/>
          <p:cNvSpPr txBox="1"/>
          <p:nvPr/>
        </p:nvSpPr>
        <p:spPr bwMode="auto">
          <a:xfrm>
            <a:off x="6981485" y="5070746"/>
            <a:ext cx="1170089"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2000" b="0" u="none" dirty="0">
                <a:solidFill>
                  <a:prstClr val="black"/>
                </a:solidFill>
                <a:latin typeface="Huawei Sans" panose="020C0503030203020204" pitchFamily="34" charset="0"/>
              </a:rPr>
              <a:t>Legend:</a:t>
            </a:r>
          </a:p>
        </p:txBody>
      </p:sp>
      <p:sp>
        <p:nvSpPr>
          <p:cNvPr id="30" name="流程图: 过程 29"/>
          <p:cNvSpPr/>
          <p:nvPr/>
        </p:nvSpPr>
        <p:spPr bwMode="auto">
          <a:xfrm>
            <a:off x="3448899" y="2947749"/>
            <a:ext cx="2552400" cy="549335"/>
          </a:xfrm>
          <a:prstGeom prst="flowChartProcess">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Create a protection group.</a:t>
            </a:r>
          </a:p>
        </p:txBody>
      </p:sp>
      <p:sp>
        <p:nvSpPr>
          <p:cNvPr id="31" name="流程图: 过程 30"/>
          <p:cNvSpPr/>
          <p:nvPr/>
        </p:nvSpPr>
        <p:spPr bwMode="auto">
          <a:xfrm>
            <a:off x="3448899" y="3701047"/>
            <a:ext cx="2553248" cy="549335"/>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Create a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consistency group.</a:t>
            </a:r>
          </a:p>
        </p:txBody>
      </p:sp>
      <p:cxnSp>
        <p:nvCxnSpPr>
          <p:cNvPr id="33" name="直接箭头连接符 32"/>
          <p:cNvCxnSpPr>
            <a:stCxn id="30" idx="2"/>
            <a:endCxn id="31" idx="0"/>
          </p:cNvCxnSpPr>
          <p:nvPr/>
        </p:nvCxnSpPr>
        <p:spPr bwMode="auto">
          <a:xfrm>
            <a:off x="4725099" y="3497084"/>
            <a:ext cx="424" cy="2039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肘形连接符 41"/>
          <p:cNvCxnSpPr>
            <a:stCxn id="7" idx="2"/>
            <a:endCxn id="30" idx="0"/>
          </p:cNvCxnSpPr>
          <p:nvPr/>
        </p:nvCxnSpPr>
        <p:spPr>
          <a:xfrm rot="5400000">
            <a:off x="5107772" y="1955247"/>
            <a:ext cx="609830" cy="137517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7" idx="2"/>
            <a:endCxn id="8" idx="0"/>
          </p:cNvCxnSpPr>
          <p:nvPr/>
        </p:nvCxnSpPr>
        <p:spPr>
          <a:xfrm rot="16200000" flipH="1">
            <a:off x="6504335" y="1933858"/>
            <a:ext cx="609830" cy="141795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9" idx="2"/>
            <a:endCxn id="10" idx="0"/>
          </p:cNvCxnSpPr>
          <p:nvPr/>
        </p:nvCxnSpPr>
        <p:spPr>
          <a:xfrm rot="5400000">
            <a:off x="6337804" y="4020628"/>
            <a:ext cx="950668" cy="141017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1" idx="2"/>
            <a:endCxn id="10" idx="0"/>
          </p:cNvCxnSpPr>
          <p:nvPr/>
        </p:nvCxnSpPr>
        <p:spPr>
          <a:xfrm rot="16200000" flipH="1">
            <a:off x="4941452" y="4034453"/>
            <a:ext cx="950668" cy="138252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728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u="none" dirty="0" err="1">
                <a:solidFill>
                  <a:schemeClr val="bg1">
                    <a:lumMod val="50000"/>
                  </a:schemeClr>
                </a:solidFill>
                <a:latin typeface="Huawei Sans" panose="020C0503030203020204" pitchFamily="34" charset="0"/>
              </a:rPr>
              <a:t>HyperSnap</a:t>
            </a:r>
            <a:r>
              <a:rPr lang="en-US" u="none" dirty="0">
                <a:solidFill>
                  <a:schemeClr val="bg1">
                    <a:lumMod val="50000"/>
                  </a:schemeClr>
                </a:solidFill>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HyperClone</a:t>
            </a:r>
            <a:r>
              <a:rPr lang="en-US" u="none" dirty="0">
                <a:solidFill>
                  <a:schemeClr val="bg1">
                    <a:lumMod val="50000"/>
                  </a:schemeClr>
                </a:solidFill>
                <a:latin typeface="Huawei Sans" panose="020C0503030203020204" pitchFamily="34" charset="0"/>
              </a:rPr>
              <a:t> </a:t>
            </a:r>
          </a:p>
          <a:p>
            <a:r>
              <a:rPr lang="en-US" b="1" dirty="0" err="1">
                <a:latin typeface="Huawei Sans" panose="020C0503030203020204" pitchFamily="34" charset="0"/>
              </a:rPr>
              <a:t>HyperCDP</a:t>
            </a:r>
            <a:endParaRPr lang="en-US" b="1" dirty="0">
              <a:latin typeface="Huawei Sans" panose="020C0503030203020204" pitchFamily="34" charset="0"/>
            </a:endParaRPr>
          </a:p>
          <a:p>
            <a:pPr lvl="1"/>
            <a:r>
              <a:rPr lang="en-US" u="none" dirty="0">
                <a:solidFill>
                  <a:schemeClr val="bg1">
                    <a:lumMod val="50000"/>
                  </a:schemeClr>
                </a:solidFill>
                <a:latin typeface="Huawei Sans" panose="020C0503030203020204" pitchFamily="34" charset="0"/>
              </a:rPr>
              <a:t>LUN </a:t>
            </a:r>
            <a:r>
              <a:rPr lang="en-US" u="none" dirty="0" err="1">
                <a:solidFill>
                  <a:schemeClr val="bg1">
                    <a:lumMod val="50000"/>
                  </a:schemeClr>
                </a:solidFill>
                <a:latin typeface="Huawei Sans" panose="020C0503030203020204" pitchFamily="34" charset="0"/>
              </a:rPr>
              <a:t>HyperCDP</a:t>
            </a:r>
            <a:endParaRPr lang="en-US" u="none" dirty="0">
              <a:solidFill>
                <a:schemeClr val="bg1">
                  <a:lumMod val="50000"/>
                </a:schemeClr>
              </a:solidFill>
              <a:latin typeface="Huawei Sans" panose="020C0503030203020204" pitchFamily="34" charset="0"/>
            </a:endParaRPr>
          </a:p>
          <a:p>
            <a:pPr lvl="1"/>
            <a:r>
              <a:rPr lang="en-US" b="1" dirty="0">
                <a:latin typeface="Huawei Sans" panose="020C0503030203020204" pitchFamily="34" charset="0"/>
              </a:rPr>
              <a:t>File System </a:t>
            </a:r>
            <a:r>
              <a:rPr lang="en-US" b="1" dirty="0" err="1">
                <a:latin typeface="Huawei Sans" panose="020C0503030203020204" pitchFamily="34" charset="0"/>
              </a:rPr>
              <a:t>HyperCDP</a:t>
            </a:r>
            <a:r>
              <a:rPr lang="en-US" b="1" dirty="0">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HyperLock</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pPr marL="0" indent="0">
              <a:buNone/>
            </a:pPr>
            <a:endParaRPr lang="en-US" altLang="zh-CN" dirty="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65250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wrap="square">
            <a:noAutofit/>
          </a:bodyPr>
          <a:lstStyle/>
          <a:p>
            <a:r>
              <a:rPr lang="en-US" u="none" dirty="0">
                <a:latin typeface="Huawei Sans" panose="020C0503030203020204" pitchFamily="34" charset="0"/>
              </a:rPr>
              <a:t>On completion of this course, you will be able to understand the principles, configuration methods, and application scenarios of the following features:</a:t>
            </a:r>
            <a:endParaRPr lang="en-US" altLang="zh-CN" dirty="0">
              <a:latin typeface="Huawei Sans" panose="020C0503030203020204" pitchFamily="34" charset="0"/>
              <a:sym typeface="Huawei Sans" panose="020C0503030203020204" pitchFamily="34" charset="0"/>
            </a:endParaRPr>
          </a:p>
          <a:p>
            <a:pPr lvl="1"/>
            <a:r>
              <a:rPr lang="en-US" u="none" dirty="0" err="1">
                <a:latin typeface="Huawei Sans" panose="020C0503030203020204" pitchFamily="34" charset="0"/>
              </a:rPr>
              <a:t>HyperSnap</a:t>
            </a:r>
            <a:endParaRPr lang="en-US" altLang="zh-CN" dirty="0">
              <a:latin typeface="Huawei Sans" panose="020C0503030203020204" pitchFamily="34" charset="0"/>
              <a:sym typeface="Huawei Sans" panose="020C0503030203020204" pitchFamily="34" charset="0"/>
            </a:endParaRPr>
          </a:p>
          <a:p>
            <a:pPr lvl="1"/>
            <a:r>
              <a:rPr lang="en-US" u="none" dirty="0" err="1">
                <a:latin typeface="Huawei Sans" panose="020C0503030203020204" pitchFamily="34" charset="0"/>
              </a:rPr>
              <a:t>HyperClone</a:t>
            </a:r>
            <a:endParaRPr lang="en-US" altLang="zh-CN" dirty="0">
              <a:latin typeface="Huawei Sans" panose="020C0503030203020204" pitchFamily="34" charset="0"/>
              <a:sym typeface="Huawei Sans" panose="020C0503030203020204" pitchFamily="34" charset="0"/>
            </a:endParaRPr>
          </a:p>
          <a:p>
            <a:pPr lvl="1"/>
            <a:r>
              <a:rPr lang="en-US" u="none" dirty="0" err="1">
                <a:latin typeface="Huawei Sans" panose="020C0503030203020204" pitchFamily="34" charset="0"/>
              </a:rPr>
              <a:t>HyperCDP</a:t>
            </a:r>
            <a:endParaRPr lang="en-US" altLang="zh-CN" dirty="0">
              <a:latin typeface="Huawei Sans" panose="020C0503030203020204" pitchFamily="34" charset="0"/>
              <a:sym typeface="Huawei Sans" panose="020C0503030203020204" pitchFamily="34" charset="0"/>
            </a:endParaRPr>
          </a:p>
          <a:p>
            <a:pPr lvl="1"/>
            <a:r>
              <a:rPr lang="en-US" u="none" dirty="0" err="1">
                <a:latin typeface="Huawei Sans" panose="020C0503030203020204" pitchFamily="34" charset="0"/>
              </a:rPr>
              <a:t>HyperLock</a:t>
            </a:r>
            <a:endParaRPr lang="en-US" altLang="zh-CN" dirty="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858975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FB580F5-8FB4-455A-962C-853D99C33D32}"/>
              </a:ext>
            </a:extLst>
          </p:cNvPr>
          <p:cNvSpPr>
            <a:spLocks noGrp="1"/>
          </p:cNvSpPr>
          <p:nvPr>
            <p:ph type="title"/>
          </p:nvPr>
        </p:nvSpPr>
        <p:spPr/>
        <p:txBody>
          <a:bodyPr/>
          <a:lstStyle/>
          <a:p>
            <a:pPr fontAlgn="ctr"/>
            <a:r>
              <a:rPr lang="en-US" u="none" dirty="0">
                <a:latin typeface="Huawei Sans" panose="020C0503030203020204" pitchFamily="34" charset="0"/>
              </a:rPr>
              <a:t>HyperCDP (for File)</a:t>
            </a:r>
          </a:p>
        </p:txBody>
      </p:sp>
      <p:sp>
        <p:nvSpPr>
          <p:cNvPr id="4" name="文本占位符 3">
            <a:extLst>
              <a:ext uri="{FF2B5EF4-FFF2-40B4-BE49-F238E27FC236}">
                <a16:creationId xmlns:a16="http://schemas.microsoft.com/office/drawing/2014/main" id="{C3014495-4765-4679-8762-7914AEFAE947}"/>
              </a:ext>
            </a:extLst>
          </p:cNvPr>
          <p:cNvSpPr>
            <a:spLocks noGrp="1"/>
          </p:cNvSpPr>
          <p:nvPr>
            <p:ph type="body" sz="quarter" idx="10"/>
          </p:nvPr>
        </p:nvSpPr>
        <p:spPr/>
        <p:txBody>
          <a:bodyPr/>
          <a:lstStyle/>
          <a:p>
            <a:r>
              <a:rPr lang="en-US" sz="2000" u="none" dirty="0" err="1">
                <a:latin typeface="Huawei Sans" panose="020C0503030203020204" pitchFamily="34" charset="0"/>
              </a:rPr>
              <a:t>HyperCDP</a:t>
            </a:r>
            <a:r>
              <a:rPr lang="en-US" sz="2000" u="none" dirty="0">
                <a:latin typeface="Huawei Sans" panose="020C0503030203020204" pitchFamily="34" charset="0"/>
              </a:rPr>
              <a:t> creates high-density snapshots on a storage system to provide continuous data protection. Based on the lossless snapshot technology, </a:t>
            </a:r>
            <a:r>
              <a:rPr lang="en-US" sz="2000" u="none" dirty="0" err="1">
                <a:latin typeface="Huawei Sans" panose="020C0503030203020204" pitchFamily="34" charset="0"/>
              </a:rPr>
              <a:t>HyperCDP</a:t>
            </a:r>
            <a:r>
              <a:rPr lang="en-US" sz="2000" u="none" dirty="0">
                <a:latin typeface="Huawei Sans" panose="020C0503030203020204" pitchFamily="34" charset="0"/>
              </a:rPr>
              <a:t> has little impact on the performance of source file systems. Compared with common writable snapshots, </a:t>
            </a:r>
            <a:r>
              <a:rPr lang="en-US" sz="2000" u="none" dirty="0" err="1">
                <a:latin typeface="Huawei Sans" panose="020C0503030203020204" pitchFamily="34" charset="0"/>
              </a:rPr>
              <a:t>HyperCDP</a:t>
            </a:r>
            <a:r>
              <a:rPr lang="en-US" sz="2000" u="none" dirty="0">
                <a:latin typeface="Huawei Sans" panose="020C0503030203020204" pitchFamily="34" charset="0"/>
              </a:rPr>
              <a:t> does not need to build file system objects, which greatly reduces the memory overhead, delivering more intensive and continuous protection.</a:t>
            </a:r>
            <a:endParaRPr lang="en-US" altLang="zh-CN" sz="2000" dirty="0">
              <a:latin typeface="Huawei Sans" panose="020C0503030203020204" pitchFamily="34" charset="0"/>
            </a:endParaRPr>
          </a:p>
          <a:p>
            <a:r>
              <a:rPr lang="en-US" sz="2000" u="none" dirty="0" err="1">
                <a:latin typeface="Huawei Sans" panose="020C0503030203020204" pitchFamily="34" charset="0"/>
              </a:rPr>
              <a:t>OceanStor</a:t>
            </a:r>
            <a:r>
              <a:rPr lang="en-US" sz="2000" u="none" dirty="0">
                <a:latin typeface="Huawei Sans" panose="020C0503030203020204" pitchFamily="34" charset="0"/>
              </a:rPr>
              <a:t> storage system supports </a:t>
            </a:r>
            <a:r>
              <a:rPr lang="en-US" sz="2000" u="none" dirty="0" err="1">
                <a:latin typeface="Huawei Sans" panose="020C0503030203020204" pitchFamily="34" charset="0"/>
              </a:rPr>
              <a:t>HyperCDP</a:t>
            </a:r>
            <a:r>
              <a:rPr lang="en-US" sz="2000" u="none" dirty="0">
                <a:latin typeface="Huawei Sans" panose="020C0503030203020204" pitchFamily="34" charset="0"/>
              </a:rPr>
              <a:t> schedules to meet customers' backup requirements. </a:t>
            </a:r>
            <a:r>
              <a:rPr lang="en-US" sz="2000" u="none" dirty="0" err="1">
                <a:latin typeface="Huawei Sans" panose="020C0503030203020204" pitchFamily="34" charset="0"/>
              </a:rPr>
              <a:t>HyperCDP</a:t>
            </a:r>
            <a:r>
              <a:rPr lang="en-US" sz="2000" u="none" dirty="0">
                <a:latin typeface="Huawei Sans" panose="020C0503030203020204" pitchFamily="34" charset="0"/>
              </a:rPr>
              <a:t> objects cannot be directly mapped to hosts. To read data from a </a:t>
            </a:r>
            <a:r>
              <a:rPr lang="en-US" sz="2000" u="none" dirty="0" err="1">
                <a:latin typeface="Huawei Sans" panose="020C0503030203020204" pitchFamily="34" charset="0"/>
              </a:rPr>
              <a:t>HyperCDP</a:t>
            </a:r>
            <a:r>
              <a:rPr lang="en-US" sz="2000" u="none" dirty="0">
                <a:latin typeface="Huawei Sans" panose="020C0503030203020204" pitchFamily="34" charset="0"/>
              </a:rPr>
              <a:t> object, you need to share the file system with the host so that the host can read the source file system data at the point in time when the </a:t>
            </a:r>
            <a:r>
              <a:rPr lang="en-US" sz="2000" u="none" dirty="0" err="1">
                <a:latin typeface="Huawei Sans" panose="020C0503030203020204" pitchFamily="34" charset="0"/>
              </a:rPr>
              <a:t>HyperCDP</a:t>
            </a:r>
            <a:r>
              <a:rPr lang="en-US" sz="2000" u="none" dirty="0">
                <a:latin typeface="Huawei Sans" panose="020C0503030203020204" pitchFamily="34" charset="0"/>
              </a:rPr>
              <a:t> object was created.</a:t>
            </a:r>
          </a:p>
        </p:txBody>
      </p:sp>
    </p:spTree>
    <p:extLst>
      <p:ext uri="{BB962C8B-B14F-4D97-AF65-F5344CB8AC3E}">
        <p14:creationId xmlns:p14="http://schemas.microsoft.com/office/powerpoint/2010/main" val="2181561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68B4743-D8A0-4A05-87B5-A6C3357E84C0}"/>
              </a:ext>
            </a:extLst>
          </p:cNvPr>
          <p:cNvSpPr>
            <a:spLocks noGrp="1"/>
          </p:cNvSpPr>
          <p:nvPr>
            <p:ph type="title"/>
          </p:nvPr>
        </p:nvSpPr>
        <p:spPr/>
        <p:txBody>
          <a:bodyPr/>
          <a:lstStyle/>
          <a:p>
            <a:pPr fontAlgn="ctr"/>
            <a:r>
              <a:rPr lang="en-US" u="none" dirty="0">
                <a:latin typeface="Huawei Sans" panose="020C0503030203020204" pitchFamily="34" charset="0"/>
              </a:rPr>
              <a:t>Creating </a:t>
            </a:r>
            <a:r>
              <a:rPr lang="en-US" u="none" dirty="0" err="1">
                <a:latin typeface="Huawei Sans" panose="020C0503030203020204" pitchFamily="34" charset="0"/>
              </a:rPr>
              <a:t>HyperCDP</a:t>
            </a:r>
            <a:r>
              <a:rPr lang="en-US" u="none" dirty="0">
                <a:latin typeface="Huawei Sans" panose="020C0503030203020204" pitchFamily="34" charset="0"/>
              </a:rPr>
              <a:t> Duplicates</a:t>
            </a:r>
          </a:p>
        </p:txBody>
      </p:sp>
      <p:sp>
        <p:nvSpPr>
          <p:cNvPr id="5" name="矩形 3">
            <a:extLst>
              <a:ext uri="{FF2B5EF4-FFF2-40B4-BE49-F238E27FC236}">
                <a16:creationId xmlns:a16="http://schemas.microsoft.com/office/drawing/2014/main" id="{8A6DE516-9E53-452D-98B3-D948DBA27ADD}"/>
              </a:ext>
            </a:extLst>
          </p:cNvPr>
          <p:cNvSpPr>
            <a:spLocks noChangeArrowheads="1"/>
          </p:cNvSpPr>
          <p:nvPr/>
        </p:nvSpPr>
        <p:spPr bwMode="auto">
          <a:xfrm>
            <a:off x="2212601" y="4984219"/>
            <a:ext cx="4032250" cy="412750"/>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100" dirty="0">
              <a:latin typeface="Huawei Sans" panose="020C0503030203020204" pitchFamily="34" charset="0"/>
              <a:ea typeface="+mn-ea"/>
            </a:endParaRPr>
          </a:p>
        </p:txBody>
      </p:sp>
      <p:cxnSp>
        <p:nvCxnSpPr>
          <p:cNvPr id="6" name="直接连接符 4">
            <a:extLst>
              <a:ext uri="{FF2B5EF4-FFF2-40B4-BE49-F238E27FC236}">
                <a16:creationId xmlns:a16="http://schemas.microsoft.com/office/drawing/2014/main" id="{22DCE8B4-E508-4FA5-976F-F5A353D63EE2}"/>
              </a:ext>
            </a:extLst>
          </p:cNvPr>
          <p:cNvCxnSpPr>
            <a:cxnSpLocks noChangeShapeType="1"/>
          </p:cNvCxnSpPr>
          <p:nvPr/>
        </p:nvCxnSpPr>
        <p:spPr bwMode="auto">
          <a:xfrm>
            <a:off x="2658688" y="4979457"/>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5">
            <a:extLst>
              <a:ext uri="{FF2B5EF4-FFF2-40B4-BE49-F238E27FC236}">
                <a16:creationId xmlns:a16="http://schemas.microsoft.com/office/drawing/2014/main" id="{53769794-C77B-4B4C-BB3F-9E5B95B6E515}"/>
              </a:ext>
            </a:extLst>
          </p:cNvPr>
          <p:cNvCxnSpPr>
            <a:cxnSpLocks noChangeShapeType="1"/>
          </p:cNvCxnSpPr>
          <p:nvPr/>
        </p:nvCxnSpPr>
        <p:spPr bwMode="auto">
          <a:xfrm>
            <a:off x="3112713" y="4992157"/>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6">
            <a:extLst>
              <a:ext uri="{FF2B5EF4-FFF2-40B4-BE49-F238E27FC236}">
                <a16:creationId xmlns:a16="http://schemas.microsoft.com/office/drawing/2014/main" id="{F9E3C7AF-C60F-40FB-AE2D-AC6F6416F7AE}"/>
              </a:ext>
            </a:extLst>
          </p:cNvPr>
          <p:cNvCxnSpPr>
            <a:cxnSpLocks noChangeShapeType="1"/>
          </p:cNvCxnSpPr>
          <p:nvPr/>
        </p:nvCxnSpPr>
        <p:spPr bwMode="auto">
          <a:xfrm>
            <a:off x="3566738" y="4988982"/>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7">
            <a:extLst>
              <a:ext uri="{FF2B5EF4-FFF2-40B4-BE49-F238E27FC236}">
                <a16:creationId xmlns:a16="http://schemas.microsoft.com/office/drawing/2014/main" id="{928A0249-D000-4918-AE02-AE7D1ACE051A}"/>
              </a:ext>
            </a:extLst>
          </p:cNvPr>
          <p:cNvCxnSpPr>
            <a:cxnSpLocks noChangeShapeType="1"/>
          </p:cNvCxnSpPr>
          <p:nvPr/>
        </p:nvCxnSpPr>
        <p:spPr bwMode="auto">
          <a:xfrm>
            <a:off x="4025526" y="4988982"/>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8">
            <a:extLst>
              <a:ext uri="{FF2B5EF4-FFF2-40B4-BE49-F238E27FC236}">
                <a16:creationId xmlns:a16="http://schemas.microsoft.com/office/drawing/2014/main" id="{99F69564-2552-450B-8CA6-11C9D1C5B97E}"/>
              </a:ext>
            </a:extLst>
          </p:cNvPr>
          <p:cNvCxnSpPr>
            <a:cxnSpLocks noChangeShapeType="1"/>
          </p:cNvCxnSpPr>
          <p:nvPr/>
        </p:nvCxnSpPr>
        <p:spPr bwMode="auto">
          <a:xfrm>
            <a:off x="4482726" y="4987394"/>
            <a:ext cx="0" cy="4111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9">
            <a:extLst>
              <a:ext uri="{FF2B5EF4-FFF2-40B4-BE49-F238E27FC236}">
                <a16:creationId xmlns:a16="http://schemas.microsoft.com/office/drawing/2014/main" id="{7C8A85BD-7846-4E85-8525-707D0C0E03F9}"/>
              </a:ext>
            </a:extLst>
          </p:cNvPr>
          <p:cNvCxnSpPr>
            <a:cxnSpLocks noChangeShapeType="1"/>
          </p:cNvCxnSpPr>
          <p:nvPr/>
        </p:nvCxnSpPr>
        <p:spPr bwMode="auto">
          <a:xfrm>
            <a:off x="4930401" y="4982632"/>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0">
            <a:extLst>
              <a:ext uri="{FF2B5EF4-FFF2-40B4-BE49-F238E27FC236}">
                <a16:creationId xmlns:a16="http://schemas.microsoft.com/office/drawing/2014/main" id="{98008180-0C52-4216-91A3-D5EA0FFE8866}"/>
              </a:ext>
            </a:extLst>
          </p:cNvPr>
          <p:cNvCxnSpPr>
            <a:cxnSpLocks noChangeShapeType="1"/>
          </p:cNvCxnSpPr>
          <p:nvPr/>
        </p:nvCxnSpPr>
        <p:spPr bwMode="auto">
          <a:xfrm>
            <a:off x="5376488" y="4988982"/>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7">
            <a:extLst>
              <a:ext uri="{FF2B5EF4-FFF2-40B4-BE49-F238E27FC236}">
                <a16:creationId xmlns:a16="http://schemas.microsoft.com/office/drawing/2014/main" id="{BAD79F31-FCDB-40DC-A5C8-7FC92CBB3FBC}"/>
              </a:ext>
            </a:extLst>
          </p:cNvPr>
          <p:cNvSpPr txBox="1">
            <a:spLocks noChangeArrowheads="1"/>
          </p:cNvSpPr>
          <p:nvPr/>
        </p:nvSpPr>
        <p:spPr bwMode="auto">
          <a:xfrm>
            <a:off x="2357063" y="5057244"/>
            <a:ext cx="21129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400" b="1" u="none" dirty="0">
                <a:latin typeface="Huawei Sans" panose="020C0503030203020204" pitchFamily="34" charset="0"/>
              </a:rPr>
              <a:t>A      B      C      D      E       </a:t>
            </a:r>
            <a:r>
              <a:rPr lang="en-US" sz="1400" b="1" u="none" dirty="0">
                <a:solidFill>
                  <a:srgbClr val="FF0000"/>
                </a:solidFill>
                <a:latin typeface="Huawei Sans" panose="020C0503030203020204" pitchFamily="34" charset="0"/>
              </a:rPr>
              <a:t>            </a:t>
            </a:r>
            <a:endParaRPr lang="en-US" altLang="zh-CN" sz="1400" b="1" dirty="0">
              <a:solidFill>
                <a:srgbClr val="FF0000"/>
              </a:solidFill>
              <a:latin typeface="Huawei Sans" panose="020C0503030203020204" pitchFamily="34" charset="0"/>
              <a:ea typeface="+mn-ea"/>
            </a:endParaRPr>
          </a:p>
        </p:txBody>
      </p:sp>
      <p:sp>
        <p:nvSpPr>
          <p:cNvPr id="16" name="TextBox 66">
            <a:extLst>
              <a:ext uri="{FF2B5EF4-FFF2-40B4-BE49-F238E27FC236}">
                <a16:creationId xmlns:a16="http://schemas.microsoft.com/office/drawing/2014/main" id="{67B6ADCA-2749-4777-8A51-C971376389E3}"/>
              </a:ext>
            </a:extLst>
          </p:cNvPr>
          <p:cNvSpPr txBox="1"/>
          <p:nvPr/>
        </p:nvSpPr>
        <p:spPr>
          <a:xfrm>
            <a:off x="688624" y="4980196"/>
            <a:ext cx="1352010" cy="288718"/>
          </a:xfrm>
          <a:prstGeom prst="rect">
            <a:avLst/>
          </a:prstGeom>
          <a:noFill/>
        </p:spPr>
        <p:txBody>
          <a:bodyPr wrap="non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400" b="1" u="none" dirty="0">
                <a:latin typeface="Huawei Sans" panose="020C0503030203020204" pitchFamily="34" charset="0"/>
              </a:rPr>
              <a:t>Storage space</a:t>
            </a:r>
          </a:p>
        </p:txBody>
      </p:sp>
      <p:sp>
        <p:nvSpPr>
          <p:cNvPr id="42" name="TextBox 18">
            <a:extLst>
              <a:ext uri="{FF2B5EF4-FFF2-40B4-BE49-F238E27FC236}">
                <a16:creationId xmlns:a16="http://schemas.microsoft.com/office/drawing/2014/main" id="{65865AEC-EC09-46FB-A7E9-CCC90C1E5EAF}"/>
              </a:ext>
            </a:extLst>
          </p:cNvPr>
          <p:cNvSpPr txBox="1">
            <a:spLocks noChangeArrowheads="1"/>
          </p:cNvSpPr>
          <p:nvPr/>
        </p:nvSpPr>
        <p:spPr bwMode="auto">
          <a:xfrm>
            <a:off x="2201344" y="5428720"/>
            <a:ext cx="4133673"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u="none" dirty="0">
                <a:latin typeface="Huawei Sans" panose="020C0503030203020204" pitchFamily="34" charset="0"/>
              </a:rPr>
              <a:t>P0       P1      P2       P3      P4     P5     P6     P7     P8</a:t>
            </a:r>
            <a:endParaRPr lang="en-US" altLang="zh-CN" sz="1200" dirty="0">
              <a:latin typeface="Huawei Sans" panose="020C0503030203020204" pitchFamily="34" charset="0"/>
              <a:ea typeface="+mn-ea"/>
            </a:endParaRPr>
          </a:p>
        </p:txBody>
      </p:sp>
      <p:cxnSp>
        <p:nvCxnSpPr>
          <p:cNvPr id="55" name="直接连接符 68">
            <a:extLst>
              <a:ext uri="{FF2B5EF4-FFF2-40B4-BE49-F238E27FC236}">
                <a16:creationId xmlns:a16="http://schemas.microsoft.com/office/drawing/2014/main" id="{9D2C174C-8C5C-49E5-A31A-E1D2F513D98F}"/>
              </a:ext>
            </a:extLst>
          </p:cNvPr>
          <p:cNvCxnSpPr>
            <a:cxnSpLocks noChangeShapeType="1"/>
          </p:cNvCxnSpPr>
          <p:nvPr/>
        </p:nvCxnSpPr>
        <p:spPr bwMode="auto">
          <a:xfrm>
            <a:off x="5813051" y="4971519"/>
            <a:ext cx="0" cy="4111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组合 2">
            <a:extLst>
              <a:ext uri="{FF2B5EF4-FFF2-40B4-BE49-F238E27FC236}">
                <a16:creationId xmlns:a16="http://schemas.microsoft.com/office/drawing/2014/main" id="{8AFCA43F-F337-4FF0-8E92-BBC501044FE6}"/>
              </a:ext>
            </a:extLst>
          </p:cNvPr>
          <p:cNvGrpSpPr/>
          <p:nvPr/>
        </p:nvGrpSpPr>
        <p:grpSpPr>
          <a:xfrm>
            <a:off x="1216330" y="1573871"/>
            <a:ext cx="4870820" cy="2770310"/>
            <a:chOff x="2329452" y="1990413"/>
            <a:chExt cx="3321261" cy="1888991"/>
          </a:xfrm>
        </p:grpSpPr>
        <p:sp>
          <p:nvSpPr>
            <p:cNvPr id="14" name="TextBox 44">
              <a:extLst>
                <a:ext uri="{FF2B5EF4-FFF2-40B4-BE49-F238E27FC236}">
                  <a16:creationId xmlns:a16="http://schemas.microsoft.com/office/drawing/2014/main" id="{99F0EB88-C404-4CB9-82AB-394F1CBB1EBC}"/>
                </a:ext>
              </a:extLst>
            </p:cNvPr>
            <p:cNvSpPr txBox="1"/>
            <p:nvPr/>
          </p:nvSpPr>
          <p:spPr>
            <a:xfrm>
              <a:off x="2329452" y="3570929"/>
              <a:ext cx="527272"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L0-&gt;P0</a:t>
              </a:r>
              <a:endParaRPr lang="en-US" altLang="zh-CN" sz="1200" dirty="0">
                <a:latin typeface="Huawei Sans" panose="020C0503030203020204" pitchFamily="34" charset="0"/>
                <a:ea typeface="+mn-ea"/>
              </a:endParaRPr>
            </a:p>
          </p:txBody>
        </p:sp>
        <p:sp>
          <p:nvSpPr>
            <p:cNvPr id="17" name="矩形 16">
              <a:extLst>
                <a:ext uri="{FF2B5EF4-FFF2-40B4-BE49-F238E27FC236}">
                  <a16:creationId xmlns:a16="http://schemas.microsoft.com/office/drawing/2014/main" id="{EA4136E9-A7D4-4D0D-BC37-C94DC9143FE9}"/>
                </a:ext>
              </a:extLst>
            </p:cNvPr>
            <p:cNvSpPr/>
            <p:nvPr/>
          </p:nvSpPr>
          <p:spPr bwMode="auto">
            <a:xfrm>
              <a:off x="4230049" y="1990413"/>
              <a:ext cx="1324113" cy="360161"/>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defRPr/>
              </a:pPr>
              <a:r>
                <a:rPr lang="en-US" sz="1400" u="none" dirty="0">
                  <a:latin typeface="Huawei Sans" panose="020C0503030203020204" pitchFamily="34" charset="0"/>
                </a:rPr>
                <a:t>Source file system's mapping table</a:t>
              </a:r>
            </a:p>
          </p:txBody>
        </p:sp>
        <p:sp>
          <p:nvSpPr>
            <p:cNvPr id="18" name="椭圆 17">
              <a:extLst>
                <a:ext uri="{FF2B5EF4-FFF2-40B4-BE49-F238E27FC236}">
                  <a16:creationId xmlns:a16="http://schemas.microsoft.com/office/drawing/2014/main" id="{B5B6F9C1-399A-408B-A4C6-BE1D5D1E0A08}"/>
                </a:ext>
              </a:extLst>
            </p:cNvPr>
            <p:cNvSpPr>
              <a:spLocks noChangeArrowheads="1"/>
            </p:cNvSpPr>
            <p:nvPr/>
          </p:nvSpPr>
          <p:spPr bwMode="auto">
            <a:xfrm>
              <a:off x="2356361" y="3453954"/>
              <a:ext cx="455612"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19" name="椭圆 18">
              <a:extLst>
                <a:ext uri="{FF2B5EF4-FFF2-40B4-BE49-F238E27FC236}">
                  <a16:creationId xmlns:a16="http://schemas.microsoft.com/office/drawing/2014/main" id="{DC84F163-3D84-42B9-B9C5-00C8A363F245}"/>
                </a:ext>
              </a:extLst>
            </p:cNvPr>
            <p:cNvSpPr>
              <a:spLocks noChangeArrowheads="1"/>
            </p:cNvSpPr>
            <p:nvPr/>
          </p:nvSpPr>
          <p:spPr bwMode="auto">
            <a:xfrm>
              <a:off x="3040573" y="3453954"/>
              <a:ext cx="455613"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20" name="TextBox 40">
              <a:extLst>
                <a:ext uri="{FF2B5EF4-FFF2-40B4-BE49-F238E27FC236}">
                  <a16:creationId xmlns:a16="http://schemas.microsoft.com/office/drawing/2014/main" id="{E28E33CB-B232-451F-B24D-0C296840643F}"/>
                </a:ext>
              </a:extLst>
            </p:cNvPr>
            <p:cNvSpPr txBox="1"/>
            <p:nvPr/>
          </p:nvSpPr>
          <p:spPr>
            <a:xfrm>
              <a:off x="3024570" y="3572881"/>
              <a:ext cx="506542"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L1-&gt;P1</a:t>
              </a:r>
              <a:endParaRPr lang="en-US" altLang="zh-CN" sz="1200" dirty="0">
                <a:latin typeface="Huawei Sans" panose="020C0503030203020204" pitchFamily="34" charset="0"/>
                <a:ea typeface="+mn-ea"/>
              </a:endParaRPr>
            </a:p>
          </p:txBody>
        </p:sp>
        <p:sp>
          <p:nvSpPr>
            <p:cNvPr id="21" name="椭圆 20">
              <a:extLst>
                <a:ext uri="{FF2B5EF4-FFF2-40B4-BE49-F238E27FC236}">
                  <a16:creationId xmlns:a16="http://schemas.microsoft.com/office/drawing/2014/main" id="{6D02D19E-FF93-4DA4-B4BA-F04C6D4E7081}"/>
                </a:ext>
              </a:extLst>
            </p:cNvPr>
            <p:cNvSpPr>
              <a:spLocks noChangeArrowheads="1"/>
            </p:cNvSpPr>
            <p:nvPr/>
          </p:nvSpPr>
          <p:spPr bwMode="auto">
            <a:xfrm>
              <a:off x="4443923" y="3453954"/>
              <a:ext cx="457200"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800" dirty="0">
                <a:latin typeface="Huawei Sans" panose="020C0503030203020204" pitchFamily="34" charset="0"/>
                <a:ea typeface="+mn-ea"/>
              </a:endParaRPr>
            </a:p>
          </p:txBody>
        </p:sp>
        <p:sp>
          <p:nvSpPr>
            <p:cNvPr id="22" name="TextBox 46">
              <a:extLst>
                <a:ext uri="{FF2B5EF4-FFF2-40B4-BE49-F238E27FC236}">
                  <a16:creationId xmlns:a16="http://schemas.microsoft.com/office/drawing/2014/main" id="{766621B5-D8FD-42EC-8B76-BA34184E9234}"/>
                </a:ext>
              </a:extLst>
            </p:cNvPr>
            <p:cNvSpPr txBox="1"/>
            <p:nvPr/>
          </p:nvSpPr>
          <p:spPr>
            <a:xfrm>
              <a:off x="4417016" y="3569244"/>
              <a:ext cx="522598"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L3-&gt;P3</a:t>
              </a:r>
              <a:endParaRPr lang="en-US" altLang="zh-CN" sz="1200" dirty="0">
                <a:latin typeface="Huawei Sans" panose="020C0503030203020204" pitchFamily="34" charset="0"/>
                <a:ea typeface="+mn-ea"/>
              </a:endParaRPr>
            </a:p>
          </p:txBody>
        </p:sp>
        <p:sp>
          <p:nvSpPr>
            <p:cNvPr id="23" name="椭圆 22">
              <a:extLst>
                <a:ext uri="{FF2B5EF4-FFF2-40B4-BE49-F238E27FC236}">
                  <a16:creationId xmlns:a16="http://schemas.microsoft.com/office/drawing/2014/main" id="{F41EBBE8-CE63-42A5-9F3A-48FE540C964D}"/>
                </a:ext>
              </a:extLst>
            </p:cNvPr>
            <p:cNvSpPr>
              <a:spLocks noChangeArrowheads="1"/>
            </p:cNvSpPr>
            <p:nvPr/>
          </p:nvSpPr>
          <p:spPr bwMode="auto">
            <a:xfrm>
              <a:off x="5128136" y="3453954"/>
              <a:ext cx="457200"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24" name="TextBox 47">
              <a:extLst>
                <a:ext uri="{FF2B5EF4-FFF2-40B4-BE49-F238E27FC236}">
                  <a16:creationId xmlns:a16="http://schemas.microsoft.com/office/drawing/2014/main" id="{DB724A6C-61BB-4233-A329-966D53AAB6C0}"/>
                </a:ext>
              </a:extLst>
            </p:cNvPr>
            <p:cNvSpPr txBox="1"/>
            <p:nvPr/>
          </p:nvSpPr>
          <p:spPr>
            <a:xfrm>
              <a:off x="5100369" y="3569059"/>
              <a:ext cx="550344"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L4-&gt;P4</a:t>
              </a:r>
              <a:endParaRPr lang="en-US" altLang="zh-CN" sz="1200" dirty="0">
                <a:latin typeface="Huawei Sans" panose="020C0503030203020204" pitchFamily="34" charset="0"/>
                <a:ea typeface="+mn-ea"/>
              </a:endParaRPr>
            </a:p>
          </p:txBody>
        </p:sp>
        <p:cxnSp>
          <p:nvCxnSpPr>
            <p:cNvPr id="27" name="直接连接符 27">
              <a:extLst>
                <a:ext uri="{FF2B5EF4-FFF2-40B4-BE49-F238E27FC236}">
                  <a16:creationId xmlns:a16="http://schemas.microsoft.com/office/drawing/2014/main" id="{BFFFB7EA-88E5-42FC-8D98-1212AE5CB8C3}"/>
                </a:ext>
              </a:extLst>
            </p:cNvPr>
            <p:cNvCxnSpPr>
              <a:cxnSpLocks noChangeShapeType="1"/>
              <a:stCxn id="17" idx="2"/>
              <a:endCxn id="19" idx="0"/>
            </p:cNvCxnSpPr>
            <p:nvPr/>
          </p:nvCxnSpPr>
          <p:spPr bwMode="auto">
            <a:xfrm flipH="1">
              <a:off x="3268380" y="2350574"/>
              <a:ext cx="1623726" cy="1103380"/>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8">
              <a:extLst>
                <a:ext uri="{FF2B5EF4-FFF2-40B4-BE49-F238E27FC236}">
                  <a16:creationId xmlns:a16="http://schemas.microsoft.com/office/drawing/2014/main" id="{79A10AB0-C6FF-4320-B7F4-5CEF59E33332}"/>
                </a:ext>
              </a:extLst>
            </p:cNvPr>
            <p:cNvCxnSpPr>
              <a:cxnSpLocks noChangeShapeType="1"/>
              <a:stCxn id="17" idx="2"/>
              <a:endCxn id="21" idx="0"/>
            </p:cNvCxnSpPr>
            <p:nvPr/>
          </p:nvCxnSpPr>
          <p:spPr bwMode="auto">
            <a:xfrm flipH="1">
              <a:off x="4672523" y="2350574"/>
              <a:ext cx="219583" cy="1103380"/>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椭圆 30">
              <a:extLst>
                <a:ext uri="{FF2B5EF4-FFF2-40B4-BE49-F238E27FC236}">
                  <a16:creationId xmlns:a16="http://schemas.microsoft.com/office/drawing/2014/main" id="{34767581-8C2B-499F-B006-E58265BE9736}"/>
                </a:ext>
              </a:extLst>
            </p:cNvPr>
            <p:cNvSpPr>
              <a:spLocks noChangeArrowheads="1"/>
            </p:cNvSpPr>
            <p:nvPr/>
          </p:nvSpPr>
          <p:spPr bwMode="auto">
            <a:xfrm>
              <a:off x="3712086" y="3453954"/>
              <a:ext cx="455612"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800" dirty="0">
                <a:latin typeface="Huawei Sans" panose="020C0503030203020204" pitchFamily="34" charset="0"/>
                <a:ea typeface="+mn-ea"/>
              </a:endParaRPr>
            </a:p>
          </p:txBody>
        </p:sp>
        <p:sp>
          <p:nvSpPr>
            <p:cNvPr id="31" name="TextBox 46">
              <a:extLst>
                <a:ext uri="{FF2B5EF4-FFF2-40B4-BE49-F238E27FC236}">
                  <a16:creationId xmlns:a16="http://schemas.microsoft.com/office/drawing/2014/main" id="{4B27B1B6-C6BD-4B99-97DE-8E510EDC9BA2}"/>
                </a:ext>
              </a:extLst>
            </p:cNvPr>
            <p:cNvSpPr txBox="1"/>
            <p:nvPr/>
          </p:nvSpPr>
          <p:spPr>
            <a:xfrm>
              <a:off x="3684395" y="3569244"/>
              <a:ext cx="537034"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L2-&gt;P2</a:t>
              </a:r>
              <a:endParaRPr lang="en-US" altLang="zh-CN" sz="1200" dirty="0">
                <a:latin typeface="Huawei Sans" panose="020C0503030203020204" pitchFamily="34" charset="0"/>
                <a:ea typeface="+mn-ea"/>
              </a:endParaRPr>
            </a:p>
          </p:txBody>
        </p:sp>
        <p:cxnSp>
          <p:nvCxnSpPr>
            <p:cNvPr id="32" name="直接连接符 32">
              <a:extLst>
                <a:ext uri="{FF2B5EF4-FFF2-40B4-BE49-F238E27FC236}">
                  <a16:creationId xmlns:a16="http://schemas.microsoft.com/office/drawing/2014/main" id="{CB62709C-136C-4446-8FE7-9A4A4403EF9E}"/>
                </a:ext>
              </a:extLst>
            </p:cNvPr>
            <p:cNvCxnSpPr>
              <a:cxnSpLocks noChangeShapeType="1"/>
              <a:stCxn id="17" idx="2"/>
              <a:endCxn id="23" idx="0"/>
            </p:cNvCxnSpPr>
            <p:nvPr/>
          </p:nvCxnSpPr>
          <p:spPr bwMode="auto">
            <a:xfrm>
              <a:off x="4892106" y="2350574"/>
              <a:ext cx="464630" cy="1103380"/>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3">
              <a:extLst>
                <a:ext uri="{FF2B5EF4-FFF2-40B4-BE49-F238E27FC236}">
                  <a16:creationId xmlns:a16="http://schemas.microsoft.com/office/drawing/2014/main" id="{D4F33311-35E6-4C25-8060-875C8F3B7DE6}"/>
                </a:ext>
              </a:extLst>
            </p:cNvPr>
            <p:cNvCxnSpPr>
              <a:cxnSpLocks noChangeShapeType="1"/>
              <a:stCxn id="56" idx="2"/>
              <a:endCxn id="19" idx="0"/>
            </p:cNvCxnSpPr>
            <p:nvPr/>
          </p:nvCxnSpPr>
          <p:spPr bwMode="auto">
            <a:xfrm>
              <a:off x="3184165" y="2352460"/>
              <a:ext cx="84215" cy="110149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4">
              <a:extLst>
                <a:ext uri="{FF2B5EF4-FFF2-40B4-BE49-F238E27FC236}">
                  <a16:creationId xmlns:a16="http://schemas.microsoft.com/office/drawing/2014/main" id="{200FA740-69C8-49CC-A271-D508FF42136D}"/>
                </a:ext>
              </a:extLst>
            </p:cNvPr>
            <p:cNvCxnSpPr>
              <a:cxnSpLocks noChangeShapeType="1"/>
              <a:stCxn id="56" idx="2"/>
              <a:endCxn id="30" idx="0"/>
            </p:cNvCxnSpPr>
            <p:nvPr/>
          </p:nvCxnSpPr>
          <p:spPr bwMode="auto">
            <a:xfrm>
              <a:off x="3184165" y="2352460"/>
              <a:ext cx="755727" cy="110149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5">
              <a:extLst>
                <a:ext uri="{FF2B5EF4-FFF2-40B4-BE49-F238E27FC236}">
                  <a16:creationId xmlns:a16="http://schemas.microsoft.com/office/drawing/2014/main" id="{DDF23CD3-7666-46F3-A7A4-13780764E244}"/>
                </a:ext>
              </a:extLst>
            </p:cNvPr>
            <p:cNvCxnSpPr>
              <a:cxnSpLocks noChangeShapeType="1"/>
              <a:stCxn id="56" idx="2"/>
              <a:endCxn id="21" idx="0"/>
            </p:cNvCxnSpPr>
            <p:nvPr/>
          </p:nvCxnSpPr>
          <p:spPr bwMode="auto">
            <a:xfrm>
              <a:off x="3184165" y="2352460"/>
              <a:ext cx="1488358" cy="110149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6">
              <a:extLst>
                <a:ext uri="{FF2B5EF4-FFF2-40B4-BE49-F238E27FC236}">
                  <a16:creationId xmlns:a16="http://schemas.microsoft.com/office/drawing/2014/main" id="{2B2329A7-54F7-4D9F-BA56-46CF2E333789}"/>
                </a:ext>
              </a:extLst>
            </p:cNvPr>
            <p:cNvCxnSpPr>
              <a:cxnSpLocks noChangeShapeType="1"/>
              <a:stCxn id="56" idx="2"/>
              <a:endCxn id="23" idx="0"/>
            </p:cNvCxnSpPr>
            <p:nvPr/>
          </p:nvCxnSpPr>
          <p:spPr bwMode="auto">
            <a:xfrm>
              <a:off x="3184165" y="2352460"/>
              <a:ext cx="2172571" cy="110149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a:extLst>
                <a:ext uri="{FF2B5EF4-FFF2-40B4-BE49-F238E27FC236}">
                  <a16:creationId xmlns:a16="http://schemas.microsoft.com/office/drawing/2014/main" id="{B4F482D1-BE66-44F8-BCDD-8B733A2F8B26}"/>
                </a:ext>
              </a:extLst>
            </p:cNvPr>
            <p:cNvCxnSpPr>
              <a:cxnSpLocks noChangeShapeType="1"/>
              <a:stCxn id="56" idx="2"/>
              <a:endCxn id="18" idx="0"/>
            </p:cNvCxnSpPr>
            <p:nvPr/>
          </p:nvCxnSpPr>
          <p:spPr bwMode="auto">
            <a:xfrm flipH="1">
              <a:off x="2584168" y="2352460"/>
              <a:ext cx="599998" cy="110149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矩形 55">
              <a:extLst>
                <a:ext uri="{FF2B5EF4-FFF2-40B4-BE49-F238E27FC236}">
                  <a16:creationId xmlns:a16="http://schemas.microsoft.com/office/drawing/2014/main" id="{BEEA87AE-6479-4CA7-B7A9-01CE5CE02151}"/>
                </a:ext>
              </a:extLst>
            </p:cNvPr>
            <p:cNvSpPr/>
            <p:nvPr/>
          </p:nvSpPr>
          <p:spPr bwMode="auto">
            <a:xfrm>
              <a:off x="2522615" y="1992299"/>
              <a:ext cx="1323099" cy="360161"/>
            </a:xfrm>
            <a:prstGeom prst="rect">
              <a:avLst/>
            </a:prstGeom>
            <a:solidFill>
              <a:schemeClr val="bg1"/>
            </a:solidFill>
            <a:ln w="25400">
              <a:solidFill>
                <a:srgbClr val="00B0F0"/>
              </a:solidFill>
            </a:ln>
            <a:effectLst/>
            <a:extLst/>
          </p:spPr>
          <p:txBody>
            <a:bodyPr lIns="0" tIns="0" rIns="0" bIns="0" anchor="ctr" anchorCtr="0"/>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defRPr/>
              </a:pPr>
              <a:r>
                <a:rPr lang="en-US" sz="1400" u="none" dirty="0" err="1">
                  <a:latin typeface="Huawei Sans" panose="020C0503030203020204" pitchFamily="34" charset="0"/>
                </a:rPr>
                <a:t>HyperCDP</a:t>
              </a:r>
              <a:r>
                <a:rPr lang="en-US" sz="1400" u="none" dirty="0">
                  <a:latin typeface="Huawei Sans" panose="020C0503030203020204" pitchFamily="34" charset="0"/>
                </a:rPr>
                <a:t> object's mapping table</a:t>
              </a:r>
            </a:p>
          </p:txBody>
        </p:sp>
      </p:grpSp>
      <p:sp>
        <p:nvSpPr>
          <p:cNvPr id="47" name="TextBox 66">
            <a:extLst>
              <a:ext uri="{FF2B5EF4-FFF2-40B4-BE49-F238E27FC236}">
                <a16:creationId xmlns:a16="http://schemas.microsoft.com/office/drawing/2014/main" id="{C2399686-46B7-4494-BA76-B840DC889343}"/>
              </a:ext>
            </a:extLst>
          </p:cNvPr>
          <p:cNvSpPr txBox="1"/>
          <p:nvPr/>
        </p:nvSpPr>
        <p:spPr>
          <a:xfrm>
            <a:off x="685977" y="5384774"/>
            <a:ext cx="1557194" cy="288718"/>
          </a:xfrm>
          <a:prstGeom prst="rect">
            <a:avLst/>
          </a:prstGeom>
          <a:noFill/>
        </p:spPr>
        <p:txBody>
          <a:bodyPr wrap="non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400" b="1" u="none" dirty="0">
                <a:latin typeface="Huawei Sans" panose="020C0503030203020204" pitchFamily="34" charset="0"/>
              </a:rPr>
              <a:t>Physical address</a:t>
            </a:r>
          </a:p>
        </p:txBody>
      </p:sp>
      <p:cxnSp>
        <p:nvCxnSpPr>
          <p:cNvPr id="48" name="直接连接符 27">
            <a:extLst>
              <a:ext uri="{FF2B5EF4-FFF2-40B4-BE49-F238E27FC236}">
                <a16:creationId xmlns:a16="http://schemas.microsoft.com/office/drawing/2014/main" id="{9A078B6A-D0DE-4AE7-8AE0-56685A674426}"/>
              </a:ext>
            </a:extLst>
          </p:cNvPr>
          <p:cNvCxnSpPr>
            <a:cxnSpLocks noChangeShapeType="1"/>
            <a:stCxn id="17" idx="2"/>
            <a:endCxn id="30" idx="0"/>
          </p:cNvCxnSpPr>
          <p:nvPr/>
        </p:nvCxnSpPr>
        <p:spPr bwMode="auto">
          <a:xfrm flipH="1">
            <a:off x="3578133" y="2102067"/>
            <a:ext cx="1396476" cy="1618168"/>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27">
            <a:extLst>
              <a:ext uri="{FF2B5EF4-FFF2-40B4-BE49-F238E27FC236}">
                <a16:creationId xmlns:a16="http://schemas.microsoft.com/office/drawing/2014/main" id="{61B36035-B4F9-4C1F-85C8-0572791C9DC5}"/>
              </a:ext>
            </a:extLst>
          </p:cNvPr>
          <p:cNvCxnSpPr>
            <a:cxnSpLocks noChangeShapeType="1"/>
            <a:stCxn id="17" idx="2"/>
            <a:endCxn id="18" idx="0"/>
          </p:cNvCxnSpPr>
          <p:nvPr/>
        </p:nvCxnSpPr>
        <p:spPr bwMode="auto">
          <a:xfrm flipH="1">
            <a:off x="1589885" y="2102067"/>
            <a:ext cx="3384724" cy="1618168"/>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矩形 38">
            <a:extLst>
              <a:ext uri="{FF2B5EF4-FFF2-40B4-BE49-F238E27FC236}">
                <a16:creationId xmlns:a16="http://schemas.microsoft.com/office/drawing/2014/main" id="{36AAA21A-2291-425F-ABF2-27E89C53B714}"/>
              </a:ext>
            </a:extLst>
          </p:cNvPr>
          <p:cNvSpPr/>
          <p:nvPr/>
        </p:nvSpPr>
        <p:spPr>
          <a:xfrm>
            <a:off x="6711696" y="1145731"/>
            <a:ext cx="4870223" cy="2554545"/>
          </a:xfrm>
          <a:prstGeom prst="rect">
            <a:avLst/>
          </a:prstGeom>
        </p:spPr>
        <p:txBody>
          <a:bodyPr wrap="square">
            <a:spAutoFit/>
          </a:bodyPr>
          <a:lstStyle/>
          <a:p>
            <a:pPr marL="285750" indent="-285750" fontAlgn="ctr">
              <a:lnSpc>
                <a:spcPct val="125000"/>
              </a:lnSpc>
              <a:buFont typeface="Arial" panose="020B0604020202020204" pitchFamily="34" charset="0"/>
              <a:buChar char="•"/>
            </a:pPr>
            <a:r>
              <a:rPr lang="en-US" sz="1600" u="none" dirty="0">
                <a:latin typeface="Huawei Sans" panose="020C0503030203020204" pitchFamily="34" charset="0"/>
              </a:rPr>
              <a:t>After </a:t>
            </a:r>
            <a:r>
              <a:rPr lang="en-US" sz="1600" u="none" dirty="0" err="1">
                <a:latin typeface="Huawei Sans" panose="020C0503030203020204" pitchFamily="34" charset="0"/>
              </a:rPr>
              <a:t>HyperCDP</a:t>
            </a:r>
            <a:r>
              <a:rPr lang="en-US" sz="1600" u="none" dirty="0">
                <a:latin typeface="Huawei Sans" panose="020C0503030203020204" pitchFamily="34" charset="0"/>
              </a:rPr>
              <a:t> is enabled, the system generates a </a:t>
            </a:r>
            <a:r>
              <a:rPr lang="en-US" sz="1600" u="none" dirty="0" err="1">
                <a:latin typeface="Huawei Sans" panose="020C0503030203020204" pitchFamily="34" charset="0"/>
              </a:rPr>
              <a:t>HyperCDP</a:t>
            </a:r>
            <a:r>
              <a:rPr lang="en-US" sz="1600" u="none" dirty="0">
                <a:latin typeface="Huawei Sans" panose="020C0503030203020204" pitchFamily="34" charset="0"/>
              </a:rPr>
              <a:t> object for the file system. After the </a:t>
            </a:r>
            <a:r>
              <a:rPr lang="en-US" sz="1600" u="none" dirty="0" err="1">
                <a:latin typeface="Huawei Sans" panose="020C0503030203020204" pitchFamily="34" charset="0"/>
              </a:rPr>
              <a:t>HyperCDP</a:t>
            </a:r>
            <a:r>
              <a:rPr lang="en-US" sz="1600" u="none" dirty="0">
                <a:latin typeface="Huawei Sans" panose="020C0503030203020204" pitchFamily="34" charset="0"/>
              </a:rPr>
              <a:t> object is created, it shares the mapping table of the source file system. In addition, the creation of the </a:t>
            </a:r>
            <a:r>
              <a:rPr lang="en-US" sz="1600" u="none" dirty="0" err="1">
                <a:latin typeface="Huawei Sans" panose="020C0503030203020204" pitchFamily="34" charset="0"/>
              </a:rPr>
              <a:t>HyperCDP</a:t>
            </a:r>
            <a:r>
              <a:rPr lang="en-US" sz="1600" u="none" dirty="0">
                <a:latin typeface="Huawei Sans" panose="020C0503030203020204" pitchFamily="34" charset="0"/>
              </a:rPr>
              <a:t> object does not affect the data read or write performance of the source file system. The </a:t>
            </a:r>
            <a:r>
              <a:rPr lang="en-US" sz="1600" u="none" dirty="0" err="1">
                <a:latin typeface="Huawei Sans" panose="020C0503030203020204" pitchFamily="34" charset="0"/>
              </a:rPr>
              <a:t>HyperCDP</a:t>
            </a:r>
            <a:r>
              <a:rPr lang="en-US" sz="1600" u="none" dirty="0">
                <a:latin typeface="Huawei Sans" panose="020C0503030203020204" pitchFamily="34" charset="0"/>
              </a:rPr>
              <a:t> object is read-only.</a:t>
            </a:r>
          </a:p>
        </p:txBody>
      </p:sp>
      <p:sp>
        <p:nvSpPr>
          <p:cNvPr id="40" name="矩形 39">
            <a:extLst>
              <a:ext uri="{FF2B5EF4-FFF2-40B4-BE49-F238E27FC236}">
                <a16:creationId xmlns:a16="http://schemas.microsoft.com/office/drawing/2014/main" id="{9492ED49-32F3-42A6-9447-8B4F3602A944}"/>
              </a:ext>
            </a:extLst>
          </p:cNvPr>
          <p:cNvSpPr/>
          <p:nvPr/>
        </p:nvSpPr>
        <p:spPr>
          <a:xfrm>
            <a:off x="6711696" y="4244761"/>
            <a:ext cx="4733501" cy="1938992"/>
          </a:xfrm>
          <a:prstGeom prst="rect">
            <a:avLst/>
          </a:prstGeom>
        </p:spPr>
        <p:txBody>
          <a:bodyPr wrap="square">
            <a:spAutoFit/>
          </a:bodyPr>
          <a:lstStyle/>
          <a:p>
            <a:pPr marL="285750" indent="-285750" fontAlgn="ctr">
              <a:lnSpc>
                <a:spcPct val="125000"/>
              </a:lnSpc>
              <a:buFont typeface="Arial" panose="020B0604020202020204" pitchFamily="34" charset="0"/>
              <a:buChar char="•"/>
            </a:pPr>
            <a:r>
              <a:rPr lang="en-US" sz="1600" u="none" dirty="0">
                <a:latin typeface="Huawei Sans" panose="020C0503030203020204" pitchFamily="34" charset="0"/>
              </a:rPr>
              <a:t>The original data in the source file system is ABCDE. A </a:t>
            </a:r>
            <a:r>
              <a:rPr lang="en-US" sz="1600" u="none" dirty="0" err="1">
                <a:latin typeface="Huawei Sans" panose="020C0503030203020204" pitchFamily="34" charset="0"/>
              </a:rPr>
              <a:t>HyperCDP</a:t>
            </a:r>
            <a:r>
              <a:rPr lang="en-US" sz="1600" u="none" dirty="0">
                <a:latin typeface="Huawei Sans" panose="020C0503030203020204" pitchFamily="34" charset="0"/>
              </a:rPr>
              <a:t> object is created and shares the mapping table of the source file system. In the figure, L0 to L4 are logical addresses, P0 to P8 are physical addresses, and A to E are the data.</a:t>
            </a:r>
          </a:p>
        </p:txBody>
      </p:sp>
    </p:spTree>
    <p:extLst>
      <p:ext uri="{BB962C8B-B14F-4D97-AF65-F5344CB8AC3E}">
        <p14:creationId xmlns:p14="http://schemas.microsoft.com/office/powerpoint/2010/main" val="3774907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68B4743-D8A0-4A05-87B5-A6C3357E84C0}"/>
              </a:ext>
            </a:extLst>
          </p:cNvPr>
          <p:cNvSpPr>
            <a:spLocks noGrp="1"/>
          </p:cNvSpPr>
          <p:nvPr>
            <p:ph type="title"/>
          </p:nvPr>
        </p:nvSpPr>
        <p:spPr/>
        <p:txBody>
          <a:bodyPr/>
          <a:lstStyle/>
          <a:p>
            <a:pPr fontAlgn="ctr"/>
            <a:r>
              <a:rPr lang="en-US" u="none" dirty="0">
                <a:latin typeface="Huawei Sans" panose="020C0503030203020204" pitchFamily="34" charset="0"/>
              </a:rPr>
              <a:t>Data Writing to the Source File System</a:t>
            </a:r>
          </a:p>
        </p:txBody>
      </p:sp>
      <p:sp>
        <p:nvSpPr>
          <p:cNvPr id="5" name="矩形 3">
            <a:extLst>
              <a:ext uri="{FF2B5EF4-FFF2-40B4-BE49-F238E27FC236}">
                <a16:creationId xmlns:a16="http://schemas.microsoft.com/office/drawing/2014/main" id="{8A6DE516-9E53-452D-98B3-D948DBA27ADD}"/>
              </a:ext>
            </a:extLst>
          </p:cNvPr>
          <p:cNvSpPr>
            <a:spLocks noChangeArrowheads="1"/>
          </p:cNvSpPr>
          <p:nvPr/>
        </p:nvSpPr>
        <p:spPr bwMode="auto">
          <a:xfrm>
            <a:off x="2103565" y="4811695"/>
            <a:ext cx="4032250" cy="412750"/>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100" dirty="0">
              <a:latin typeface="Huawei Sans" panose="020C0503030203020204" pitchFamily="34" charset="0"/>
              <a:ea typeface="+mn-ea"/>
            </a:endParaRPr>
          </a:p>
        </p:txBody>
      </p:sp>
      <p:cxnSp>
        <p:nvCxnSpPr>
          <p:cNvPr id="6" name="直接连接符 4">
            <a:extLst>
              <a:ext uri="{FF2B5EF4-FFF2-40B4-BE49-F238E27FC236}">
                <a16:creationId xmlns:a16="http://schemas.microsoft.com/office/drawing/2014/main" id="{22DCE8B4-E508-4FA5-976F-F5A353D63EE2}"/>
              </a:ext>
            </a:extLst>
          </p:cNvPr>
          <p:cNvCxnSpPr>
            <a:cxnSpLocks noChangeShapeType="1"/>
          </p:cNvCxnSpPr>
          <p:nvPr/>
        </p:nvCxnSpPr>
        <p:spPr bwMode="auto">
          <a:xfrm>
            <a:off x="2549652" y="4806933"/>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5">
            <a:extLst>
              <a:ext uri="{FF2B5EF4-FFF2-40B4-BE49-F238E27FC236}">
                <a16:creationId xmlns:a16="http://schemas.microsoft.com/office/drawing/2014/main" id="{53769794-C77B-4B4C-BB3F-9E5B95B6E515}"/>
              </a:ext>
            </a:extLst>
          </p:cNvPr>
          <p:cNvCxnSpPr>
            <a:cxnSpLocks noChangeShapeType="1"/>
          </p:cNvCxnSpPr>
          <p:nvPr/>
        </p:nvCxnSpPr>
        <p:spPr bwMode="auto">
          <a:xfrm>
            <a:off x="3003677" y="4819633"/>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6">
            <a:extLst>
              <a:ext uri="{FF2B5EF4-FFF2-40B4-BE49-F238E27FC236}">
                <a16:creationId xmlns:a16="http://schemas.microsoft.com/office/drawing/2014/main" id="{F9E3C7AF-C60F-40FB-AE2D-AC6F6416F7AE}"/>
              </a:ext>
            </a:extLst>
          </p:cNvPr>
          <p:cNvCxnSpPr>
            <a:cxnSpLocks noChangeShapeType="1"/>
          </p:cNvCxnSpPr>
          <p:nvPr/>
        </p:nvCxnSpPr>
        <p:spPr bwMode="auto">
          <a:xfrm>
            <a:off x="3457702" y="4816458"/>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7">
            <a:extLst>
              <a:ext uri="{FF2B5EF4-FFF2-40B4-BE49-F238E27FC236}">
                <a16:creationId xmlns:a16="http://schemas.microsoft.com/office/drawing/2014/main" id="{928A0249-D000-4918-AE02-AE7D1ACE051A}"/>
              </a:ext>
            </a:extLst>
          </p:cNvPr>
          <p:cNvCxnSpPr>
            <a:cxnSpLocks noChangeShapeType="1"/>
          </p:cNvCxnSpPr>
          <p:nvPr/>
        </p:nvCxnSpPr>
        <p:spPr bwMode="auto">
          <a:xfrm>
            <a:off x="3916490" y="4816458"/>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8">
            <a:extLst>
              <a:ext uri="{FF2B5EF4-FFF2-40B4-BE49-F238E27FC236}">
                <a16:creationId xmlns:a16="http://schemas.microsoft.com/office/drawing/2014/main" id="{99F69564-2552-450B-8CA6-11C9D1C5B97E}"/>
              </a:ext>
            </a:extLst>
          </p:cNvPr>
          <p:cNvCxnSpPr>
            <a:cxnSpLocks noChangeShapeType="1"/>
          </p:cNvCxnSpPr>
          <p:nvPr/>
        </p:nvCxnSpPr>
        <p:spPr bwMode="auto">
          <a:xfrm>
            <a:off x="4373690" y="4814870"/>
            <a:ext cx="0" cy="4111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9">
            <a:extLst>
              <a:ext uri="{FF2B5EF4-FFF2-40B4-BE49-F238E27FC236}">
                <a16:creationId xmlns:a16="http://schemas.microsoft.com/office/drawing/2014/main" id="{7C8A85BD-7846-4E85-8525-707D0C0E03F9}"/>
              </a:ext>
            </a:extLst>
          </p:cNvPr>
          <p:cNvCxnSpPr>
            <a:cxnSpLocks noChangeShapeType="1"/>
          </p:cNvCxnSpPr>
          <p:nvPr/>
        </p:nvCxnSpPr>
        <p:spPr bwMode="auto">
          <a:xfrm>
            <a:off x="4821365" y="4810108"/>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0">
            <a:extLst>
              <a:ext uri="{FF2B5EF4-FFF2-40B4-BE49-F238E27FC236}">
                <a16:creationId xmlns:a16="http://schemas.microsoft.com/office/drawing/2014/main" id="{98008180-0C52-4216-91A3-D5EA0FFE8866}"/>
              </a:ext>
            </a:extLst>
          </p:cNvPr>
          <p:cNvCxnSpPr>
            <a:cxnSpLocks noChangeShapeType="1"/>
          </p:cNvCxnSpPr>
          <p:nvPr/>
        </p:nvCxnSpPr>
        <p:spPr bwMode="auto">
          <a:xfrm>
            <a:off x="5267452" y="4816458"/>
            <a:ext cx="0" cy="41116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7">
            <a:extLst>
              <a:ext uri="{FF2B5EF4-FFF2-40B4-BE49-F238E27FC236}">
                <a16:creationId xmlns:a16="http://schemas.microsoft.com/office/drawing/2014/main" id="{BAD79F31-FCDB-40DC-A5C8-7FC92CBB3FBC}"/>
              </a:ext>
            </a:extLst>
          </p:cNvPr>
          <p:cNvSpPr txBox="1">
            <a:spLocks noChangeArrowheads="1"/>
          </p:cNvSpPr>
          <p:nvPr/>
        </p:nvSpPr>
        <p:spPr bwMode="auto">
          <a:xfrm>
            <a:off x="2248027" y="4884720"/>
            <a:ext cx="21129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400" b="1" u="none" dirty="0">
                <a:latin typeface="Huawei Sans" panose="020C0503030203020204" pitchFamily="34" charset="0"/>
              </a:rPr>
              <a:t>A      B      C      D      E       </a:t>
            </a:r>
            <a:r>
              <a:rPr lang="en-US" sz="1400" b="1" u="none" dirty="0">
                <a:solidFill>
                  <a:srgbClr val="FF0000"/>
                </a:solidFill>
                <a:latin typeface="Huawei Sans" panose="020C0503030203020204" pitchFamily="34" charset="0"/>
              </a:rPr>
              <a:t>            </a:t>
            </a:r>
            <a:endParaRPr lang="en-US" altLang="zh-CN" sz="1400" b="1" dirty="0">
              <a:solidFill>
                <a:srgbClr val="FF0000"/>
              </a:solidFill>
              <a:latin typeface="Huawei Sans" panose="020C0503030203020204" pitchFamily="34" charset="0"/>
              <a:ea typeface="+mn-ea"/>
            </a:endParaRPr>
          </a:p>
        </p:txBody>
      </p:sp>
      <p:sp>
        <p:nvSpPr>
          <p:cNvPr id="16" name="TextBox 66">
            <a:extLst>
              <a:ext uri="{FF2B5EF4-FFF2-40B4-BE49-F238E27FC236}">
                <a16:creationId xmlns:a16="http://schemas.microsoft.com/office/drawing/2014/main" id="{67B6ADCA-2749-4777-8A51-C971376389E3}"/>
              </a:ext>
            </a:extLst>
          </p:cNvPr>
          <p:cNvSpPr txBox="1"/>
          <p:nvPr/>
        </p:nvSpPr>
        <p:spPr>
          <a:xfrm>
            <a:off x="663512" y="4866432"/>
            <a:ext cx="1352010" cy="288718"/>
          </a:xfrm>
          <a:prstGeom prst="rect">
            <a:avLst/>
          </a:prstGeom>
          <a:noFill/>
        </p:spPr>
        <p:txBody>
          <a:bodyPr wrap="non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400" b="1" u="none" dirty="0">
                <a:latin typeface="Huawei Sans" panose="020C0503030203020204" pitchFamily="34" charset="0"/>
              </a:rPr>
              <a:t>Storage space</a:t>
            </a:r>
          </a:p>
        </p:txBody>
      </p:sp>
      <p:sp>
        <p:nvSpPr>
          <p:cNvPr id="42" name="TextBox 18">
            <a:extLst>
              <a:ext uri="{FF2B5EF4-FFF2-40B4-BE49-F238E27FC236}">
                <a16:creationId xmlns:a16="http://schemas.microsoft.com/office/drawing/2014/main" id="{65865AEC-EC09-46FB-A7E9-CCC90C1E5EAF}"/>
              </a:ext>
            </a:extLst>
          </p:cNvPr>
          <p:cNvSpPr txBox="1">
            <a:spLocks noChangeArrowheads="1"/>
          </p:cNvSpPr>
          <p:nvPr/>
        </p:nvSpPr>
        <p:spPr bwMode="auto">
          <a:xfrm>
            <a:off x="2092308" y="5256196"/>
            <a:ext cx="4133673"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u="none" dirty="0">
                <a:latin typeface="Huawei Sans" panose="020C0503030203020204" pitchFamily="34" charset="0"/>
              </a:rPr>
              <a:t>P0       P1      P2       P3      P4     P5     P6     P7     P8</a:t>
            </a:r>
            <a:endParaRPr lang="en-US" altLang="zh-CN" sz="1200" dirty="0">
              <a:latin typeface="Huawei Sans" panose="020C0503030203020204" pitchFamily="34" charset="0"/>
              <a:ea typeface="+mn-ea"/>
            </a:endParaRPr>
          </a:p>
        </p:txBody>
      </p:sp>
      <p:sp>
        <p:nvSpPr>
          <p:cNvPr id="45" name="TextBox 17">
            <a:extLst>
              <a:ext uri="{FF2B5EF4-FFF2-40B4-BE49-F238E27FC236}">
                <a16:creationId xmlns:a16="http://schemas.microsoft.com/office/drawing/2014/main" id="{4FD54553-F6C1-4DBF-96FF-185F8B6ADA41}"/>
              </a:ext>
            </a:extLst>
          </p:cNvPr>
          <p:cNvSpPr txBox="1">
            <a:spLocks noChangeArrowheads="1"/>
          </p:cNvSpPr>
          <p:nvPr/>
        </p:nvSpPr>
        <p:spPr bwMode="auto">
          <a:xfrm>
            <a:off x="4900740" y="4872020"/>
            <a:ext cx="4476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400" b="1" u="none" dirty="0">
                <a:solidFill>
                  <a:srgbClr val="FF0000"/>
                </a:solidFill>
                <a:latin typeface="Huawei Sans" panose="020C0503030203020204" pitchFamily="34" charset="0"/>
              </a:rPr>
              <a:t>G      </a:t>
            </a:r>
            <a:endParaRPr lang="en-US" altLang="zh-CN" sz="1400" b="1" dirty="0">
              <a:solidFill>
                <a:srgbClr val="FF0000"/>
              </a:solidFill>
              <a:latin typeface="Huawei Sans" panose="020C0503030203020204" pitchFamily="34" charset="0"/>
              <a:ea typeface="+mn-ea"/>
            </a:endParaRPr>
          </a:p>
        </p:txBody>
      </p:sp>
      <p:sp>
        <p:nvSpPr>
          <p:cNvPr id="46" name="TextBox 17">
            <a:extLst>
              <a:ext uri="{FF2B5EF4-FFF2-40B4-BE49-F238E27FC236}">
                <a16:creationId xmlns:a16="http://schemas.microsoft.com/office/drawing/2014/main" id="{4AEA6838-8112-4CC3-9DCB-A5D9E718C549}"/>
              </a:ext>
            </a:extLst>
          </p:cNvPr>
          <p:cNvSpPr txBox="1">
            <a:spLocks noChangeArrowheads="1"/>
          </p:cNvSpPr>
          <p:nvPr/>
        </p:nvSpPr>
        <p:spPr bwMode="auto">
          <a:xfrm>
            <a:off x="4468940" y="4872020"/>
            <a:ext cx="339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400" b="1" u="none" dirty="0">
                <a:solidFill>
                  <a:srgbClr val="FF0000"/>
                </a:solidFill>
                <a:latin typeface="Huawei Sans" panose="020C0503030203020204" pitchFamily="34" charset="0"/>
              </a:rPr>
              <a:t>F            </a:t>
            </a:r>
            <a:endParaRPr lang="en-US" altLang="zh-CN" sz="1400" b="1" dirty="0">
              <a:solidFill>
                <a:srgbClr val="FF0000"/>
              </a:solidFill>
              <a:latin typeface="Huawei Sans" panose="020C0503030203020204" pitchFamily="34" charset="0"/>
              <a:ea typeface="+mn-ea"/>
            </a:endParaRPr>
          </a:p>
        </p:txBody>
      </p:sp>
      <p:cxnSp>
        <p:nvCxnSpPr>
          <p:cNvPr id="55" name="直接连接符 68">
            <a:extLst>
              <a:ext uri="{FF2B5EF4-FFF2-40B4-BE49-F238E27FC236}">
                <a16:creationId xmlns:a16="http://schemas.microsoft.com/office/drawing/2014/main" id="{9D2C174C-8C5C-49E5-A31A-E1D2F513D98F}"/>
              </a:ext>
            </a:extLst>
          </p:cNvPr>
          <p:cNvCxnSpPr>
            <a:cxnSpLocks noChangeShapeType="1"/>
          </p:cNvCxnSpPr>
          <p:nvPr/>
        </p:nvCxnSpPr>
        <p:spPr bwMode="auto">
          <a:xfrm>
            <a:off x="5704015" y="4798995"/>
            <a:ext cx="0" cy="4111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组合 2">
            <a:extLst>
              <a:ext uri="{FF2B5EF4-FFF2-40B4-BE49-F238E27FC236}">
                <a16:creationId xmlns:a16="http://schemas.microsoft.com/office/drawing/2014/main" id="{8AFCA43F-F337-4FF0-8E92-BBC501044FE6}"/>
              </a:ext>
            </a:extLst>
          </p:cNvPr>
          <p:cNvGrpSpPr/>
          <p:nvPr/>
        </p:nvGrpSpPr>
        <p:grpSpPr>
          <a:xfrm>
            <a:off x="831247" y="1250827"/>
            <a:ext cx="6742753" cy="2654100"/>
            <a:chOff x="2329452" y="2076003"/>
            <a:chExt cx="4597676" cy="1809751"/>
          </a:xfrm>
        </p:grpSpPr>
        <p:sp>
          <p:nvSpPr>
            <p:cNvPr id="14" name="TextBox 44">
              <a:extLst>
                <a:ext uri="{FF2B5EF4-FFF2-40B4-BE49-F238E27FC236}">
                  <a16:creationId xmlns:a16="http://schemas.microsoft.com/office/drawing/2014/main" id="{99F0EB88-C404-4CB9-82AB-394F1CBB1EBC}"/>
                </a:ext>
              </a:extLst>
            </p:cNvPr>
            <p:cNvSpPr txBox="1"/>
            <p:nvPr/>
          </p:nvSpPr>
          <p:spPr>
            <a:xfrm>
              <a:off x="2329452" y="3570929"/>
              <a:ext cx="527272"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L0-&gt;P0</a:t>
              </a:r>
              <a:endParaRPr lang="en-US" altLang="zh-CN" sz="1200" dirty="0">
                <a:latin typeface="Huawei Sans" panose="020C0503030203020204" pitchFamily="34" charset="0"/>
                <a:ea typeface="+mn-ea"/>
              </a:endParaRPr>
            </a:p>
          </p:txBody>
        </p:sp>
        <p:sp>
          <p:nvSpPr>
            <p:cNvPr id="17" name="矩形 16">
              <a:extLst>
                <a:ext uri="{FF2B5EF4-FFF2-40B4-BE49-F238E27FC236}">
                  <a16:creationId xmlns:a16="http://schemas.microsoft.com/office/drawing/2014/main" id="{EA4136E9-A7D4-4D0D-BC37-C94DC9143FE9}"/>
                </a:ext>
              </a:extLst>
            </p:cNvPr>
            <p:cNvSpPr/>
            <p:nvPr/>
          </p:nvSpPr>
          <p:spPr bwMode="auto">
            <a:xfrm>
              <a:off x="4815917" y="2085528"/>
              <a:ext cx="1323099" cy="360846"/>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nchor="ctr" anchorCtr="0"/>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defRPr/>
              </a:pPr>
              <a:r>
                <a:rPr lang="en-US" sz="1400" u="none" dirty="0">
                  <a:latin typeface="Huawei Sans" panose="020C0503030203020204" pitchFamily="34" charset="0"/>
                </a:rPr>
                <a:t>Source file system's mapping table</a:t>
              </a:r>
            </a:p>
          </p:txBody>
        </p:sp>
        <p:sp>
          <p:nvSpPr>
            <p:cNvPr id="18" name="椭圆 17">
              <a:extLst>
                <a:ext uri="{FF2B5EF4-FFF2-40B4-BE49-F238E27FC236}">
                  <a16:creationId xmlns:a16="http://schemas.microsoft.com/office/drawing/2014/main" id="{B5B6F9C1-399A-408B-A4C6-BE1D5D1E0A08}"/>
                </a:ext>
              </a:extLst>
            </p:cNvPr>
            <p:cNvSpPr>
              <a:spLocks noChangeArrowheads="1"/>
            </p:cNvSpPr>
            <p:nvPr/>
          </p:nvSpPr>
          <p:spPr bwMode="auto">
            <a:xfrm>
              <a:off x="2356361" y="3453954"/>
              <a:ext cx="455612"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19" name="椭圆 18">
              <a:extLst>
                <a:ext uri="{FF2B5EF4-FFF2-40B4-BE49-F238E27FC236}">
                  <a16:creationId xmlns:a16="http://schemas.microsoft.com/office/drawing/2014/main" id="{DC84F163-3D84-42B9-B9C5-00C8A363F245}"/>
                </a:ext>
              </a:extLst>
            </p:cNvPr>
            <p:cNvSpPr>
              <a:spLocks noChangeArrowheads="1"/>
            </p:cNvSpPr>
            <p:nvPr/>
          </p:nvSpPr>
          <p:spPr bwMode="auto">
            <a:xfrm>
              <a:off x="3040573" y="3453954"/>
              <a:ext cx="455613"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20" name="TextBox 40">
              <a:extLst>
                <a:ext uri="{FF2B5EF4-FFF2-40B4-BE49-F238E27FC236}">
                  <a16:creationId xmlns:a16="http://schemas.microsoft.com/office/drawing/2014/main" id="{E28E33CB-B232-451F-B24D-0C296840643F}"/>
                </a:ext>
              </a:extLst>
            </p:cNvPr>
            <p:cNvSpPr txBox="1"/>
            <p:nvPr/>
          </p:nvSpPr>
          <p:spPr>
            <a:xfrm>
              <a:off x="3024570" y="3572881"/>
              <a:ext cx="506542"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L1-&gt;P1</a:t>
              </a:r>
              <a:endParaRPr lang="en-US" altLang="zh-CN" sz="1200" dirty="0">
                <a:latin typeface="Huawei Sans" panose="020C0503030203020204" pitchFamily="34" charset="0"/>
                <a:ea typeface="+mn-ea"/>
              </a:endParaRPr>
            </a:p>
          </p:txBody>
        </p:sp>
        <p:sp>
          <p:nvSpPr>
            <p:cNvPr id="21" name="椭圆 20">
              <a:extLst>
                <a:ext uri="{FF2B5EF4-FFF2-40B4-BE49-F238E27FC236}">
                  <a16:creationId xmlns:a16="http://schemas.microsoft.com/office/drawing/2014/main" id="{6D02D19E-FF93-4DA4-B4BA-F04C6D4E7081}"/>
                </a:ext>
              </a:extLst>
            </p:cNvPr>
            <p:cNvSpPr>
              <a:spLocks noChangeArrowheads="1"/>
            </p:cNvSpPr>
            <p:nvPr/>
          </p:nvSpPr>
          <p:spPr bwMode="auto">
            <a:xfrm>
              <a:off x="4443923" y="3453954"/>
              <a:ext cx="457200"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800" dirty="0">
                <a:latin typeface="Huawei Sans" panose="020C0503030203020204" pitchFamily="34" charset="0"/>
                <a:ea typeface="+mn-ea"/>
              </a:endParaRPr>
            </a:p>
          </p:txBody>
        </p:sp>
        <p:sp>
          <p:nvSpPr>
            <p:cNvPr id="22" name="TextBox 46">
              <a:extLst>
                <a:ext uri="{FF2B5EF4-FFF2-40B4-BE49-F238E27FC236}">
                  <a16:creationId xmlns:a16="http://schemas.microsoft.com/office/drawing/2014/main" id="{766621B5-D8FD-42EC-8B76-BA34184E9234}"/>
                </a:ext>
              </a:extLst>
            </p:cNvPr>
            <p:cNvSpPr txBox="1"/>
            <p:nvPr/>
          </p:nvSpPr>
          <p:spPr>
            <a:xfrm>
              <a:off x="4417016" y="3569244"/>
              <a:ext cx="522598"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L3-&gt;P3</a:t>
              </a:r>
              <a:endParaRPr lang="en-US" altLang="zh-CN" sz="1200" dirty="0">
                <a:latin typeface="Huawei Sans" panose="020C0503030203020204" pitchFamily="34" charset="0"/>
                <a:ea typeface="+mn-ea"/>
              </a:endParaRPr>
            </a:p>
          </p:txBody>
        </p:sp>
        <p:sp>
          <p:nvSpPr>
            <p:cNvPr id="23" name="椭圆 22">
              <a:extLst>
                <a:ext uri="{FF2B5EF4-FFF2-40B4-BE49-F238E27FC236}">
                  <a16:creationId xmlns:a16="http://schemas.microsoft.com/office/drawing/2014/main" id="{F41EBBE8-CE63-42A5-9F3A-48FE540C964D}"/>
                </a:ext>
              </a:extLst>
            </p:cNvPr>
            <p:cNvSpPr>
              <a:spLocks noChangeArrowheads="1"/>
            </p:cNvSpPr>
            <p:nvPr/>
          </p:nvSpPr>
          <p:spPr bwMode="auto">
            <a:xfrm>
              <a:off x="5128136" y="3453954"/>
              <a:ext cx="457200"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latin typeface="Huawei Sans" panose="020C0503030203020204" pitchFamily="34" charset="0"/>
                <a:ea typeface="+mn-ea"/>
              </a:endParaRPr>
            </a:p>
          </p:txBody>
        </p:sp>
        <p:sp>
          <p:nvSpPr>
            <p:cNvPr id="24" name="TextBox 47">
              <a:extLst>
                <a:ext uri="{FF2B5EF4-FFF2-40B4-BE49-F238E27FC236}">
                  <a16:creationId xmlns:a16="http://schemas.microsoft.com/office/drawing/2014/main" id="{DB724A6C-61BB-4233-A329-966D53AAB6C0}"/>
                </a:ext>
              </a:extLst>
            </p:cNvPr>
            <p:cNvSpPr txBox="1"/>
            <p:nvPr/>
          </p:nvSpPr>
          <p:spPr>
            <a:xfrm>
              <a:off x="5100369" y="3569059"/>
              <a:ext cx="550344"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L4-&gt;P4</a:t>
              </a:r>
              <a:endParaRPr lang="en-US" altLang="zh-CN" sz="1200" dirty="0">
                <a:latin typeface="Huawei Sans" panose="020C0503030203020204" pitchFamily="34" charset="0"/>
                <a:ea typeface="+mn-ea"/>
              </a:endParaRPr>
            </a:p>
          </p:txBody>
        </p:sp>
        <p:sp>
          <p:nvSpPr>
            <p:cNvPr id="25" name="椭圆 24">
              <a:extLst>
                <a:ext uri="{FF2B5EF4-FFF2-40B4-BE49-F238E27FC236}">
                  <a16:creationId xmlns:a16="http://schemas.microsoft.com/office/drawing/2014/main" id="{75949605-E80A-4841-AD21-7F6B517F0B46}"/>
                </a:ext>
              </a:extLst>
            </p:cNvPr>
            <p:cNvSpPr>
              <a:spLocks noChangeArrowheads="1"/>
            </p:cNvSpPr>
            <p:nvPr/>
          </p:nvSpPr>
          <p:spPr bwMode="auto">
            <a:xfrm>
              <a:off x="5836161" y="3453954"/>
              <a:ext cx="455612" cy="4254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solidFill>
                  <a:srgbClr val="FF0000"/>
                </a:solidFill>
                <a:latin typeface="Huawei Sans" panose="020C0503030203020204" pitchFamily="34" charset="0"/>
                <a:ea typeface="+mn-ea"/>
              </a:endParaRPr>
            </a:p>
          </p:txBody>
        </p:sp>
        <p:sp>
          <p:nvSpPr>
            <p:cNvPr id="26" name="TextBox 50">
              <a:extLst>
                <a:ext uri="{FF2B5EF4-FFF2-40B4-BE49-F238E27FC236}">
                  <a16:creationId xmlns:a16="http://schemas.microsoft.com/office/drawing/2014/main" id="{2E803AE9-2071-4B86-9085-76E6ECE0C2E6}"/>
                </a:ext>
              </a:extLst>
            </p:cNvPr>
            <p:cNvSpPr txBox="1"/>
            <p:nvPr/>
          </p:nvSpPr>
          <p:spPr>
            <a:xfrm>
              <a:off x="5809465" y="3580824"/>
              <a:ext cx="529365"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L2-&gt;P5</a:t>
              </a:r>
              <a:endParaRPr lang="en-US" altLang="zh-CN" sz="1200" dirty="0">
                <a:latin typeface="Huawei Sans" panose="020C0503030203020204" pitchFamily="34" charset="0"/>
                <a:ea typeface="+mn-ea"/>
              </a:endParaRPr>
            </a:p>
          </p:txBody>
        </p:sp>
        <p:cxnSp>
          <p:nvCxnSpPr>
            <p:cNvPr id="27" name="直接连接符 27">
              <a:extLst>
                <a:ext uri="{FF2B5EF4-FFF2-40B4-BE49-F238E27FC236}">
                  <a16:creationId xmlns:a16="http://schemas.microsoft.com/office/drawing/2014/main" id="{BFFFB7EA-88E5-42FC-8D98-1212AE5CB8C3}"/>
                </a:ext>
              </a:extLst>
            </p:cNvPr>
            <p:cNvCxnSpPr>
              <a:cxnSpLocks noChangeShapeType="1"/>
              <a:stCxn id="17" idx="2"/>
              <a:endCxn id="19" idx="0"/>
            </p:cNvCxnSpPr>
            <p:nvPr/>
          </p:nvCxnSpPr>
          <p:spPr bwMode="auto">
            <a:xfrm flipH="1">
              <a:off x="3268379" y="2446374"/>
              <a:ext cx="2209087" cy="1007579"/>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8">
              <a:extLst>
                <a:ext uri="{FF2B5EF4-FFF2-40B4-BE49-F238E27FC236}">
                  <a16:creationId xmlns:a16="http://schemas.microsoft.com/office/drawing/2014/main" id="{79A10AB0-C6FF-4320-B7F4-5CEF59E33332}"/>
                </a:ext>
              </a:extLst>
            </p:cNvPr>
            <p:cNvCxnSpPr>
              <a:cxnSpLocks noChangeShapeType="1"/>
              <a:stCxn id="17" idx="2"/>
              <a:endCxn id="21" idx="0"/>
            </p:cNvCxnSpPr>
            <p:nvPr/>
          </p:nvCxnSpPr>
          <p:spPr bwMode="auto">
            <a:xfrm flipH="1">
              <a:off x="4672523" y="2446374"/>
              <a:ext cx="804943" cy="1007579"/>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a:extLst>
                <a:ext uri="{FF2B5EF4-FFF2-40B4-BE49-F238E27FC236}">
                  <a16:creationId xmlns:a16="http://schemas.microsoft.com/office/drawing/2014/main" id="{C964597D-D1BF-49D9-BDF7-276BE8DA1D13}"/>
                </a:ext>
              </a:extLst>
            </p:cNvPr>
            <p:cNvCxnSpPr>
              <a:cxnSpLocks noChangeShapeType="1"/>
              <a:stCxn id="17" idx="2"/>
              <a:endCxn id="25" idx="0"/>
            </p:cNvCxnSpPr>
            <p:nvPr/>
          </p:nvCxnSpPr>
          <p:spPr bwMode="auto">
            <a:xfrm>
              <a:off x="5477466" y="2446374"/>
              <a:ext cx="586501" cy="100757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椭圆 30">
              <a:extLst>
                <a:ext uri="{FF2B5EF4-FFF2-40B4-BE49-F238E27FC236}">
                  <a16:creationId xmlns:a16="http://schemas.microsoft.com/office/drawing/2014/main" id="{34767581-8C2B-499F-B006-E58265BE9736}"/>
                </a:ext>
              </a:extLst>
            </p:cNvPr>
            <p:cNvSpPr>
              <a:spLocks noChangeArrowheads="1"/>
            </p:cNvSpPr>
            <p:nvPr/>
          </p:nvSpPr>
          <p:spPr bwMode="auto">
            <a:xfrm>
              <a:off x="3712086" y="3453954"/>
              <a:ext cx="455612" cy="425450"/>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800" dirty="0">
                <a:latin typeface="Huawei Sans" panose="020C0503030203020204" pitchFamily="34" charset="0"/>
                <a:ea typeface="+mn-ea"/>
              </a:endParaRPr>
            </a:p>
          </p:txBody>
        </p:sp>
        <p:sp>
          <p:nvSpPr>
            <p:cNvPr id="31" name="TextBox 46">
              <a:extLst>
                <a:ext uri="{FF2B5EF4-FFF2-40B4-BE49-F238E27FC236}">
                  <a16:creationId xmlns:a16="http://schemas.microsoft.com/office/drawing/2014/main" id="{4B27B1B6-C6BD-4B99-97DE-8E510EDC9BA2}"/>
                </a:ext>
              </a:extLst>
            </p:cNvPr>
            <p:cNvSpPr txBox="1"/>
            <p:nvPr/>
          </p:nvSpPr>
          <p:spPr>
            <a:xfrm>
              <a:off x="3684395" y="3569244"/>
              <a:ext cx="537034"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L2-&gt;P2</a:t>
              </a:r>
              <a:endParaRPr lang="en-US" altLang="zh-CN" sz="1200" dirty="0">
                <a:latin typeface="Huawei Sans" panose="020C0503030203020204" pitchFamily="34" charset="0"/>
                <a:ea typeface="+mn-ea"/>
              </a:endParaRPr>
            </a:p>
          </p:txBody>
        </p:sp>
        <p:cxnSp>
          <p:nvCxnSpPr>
            <p:cNvPr id="32" name="直接连接符 32">
              <a:extLst>
                <a:ext uri="{FF2B5EF4-FFF2-40B4-BE49-F238E27FC236}">
                  <a16:creationId xmlns:a16="http://schemas.microsoft.com/office/drawing/2014/main" id="{CB62709C-136C-4446-8FE7-9A4A4403EF9E}"/>
                </a:ext>
              </a:extLst>
            </p:cNvPr>
            <p:cNvCxnSpPr>
              <a:cxnSpLocks noChangeShapeType="1"/>
              <a:stCxn id="17" idx="2"/>
              <a:endCxn id="23" idx="0"/>
            </p:cNvCxnSpPr>
            <p:nvPr/>
          </p:nvCxnSpPr>
          <p:spPr bwMode="auto">
            <a:xfrm flipH="1">
              <a:off x="5356736" y="2446374"/>
              <a:ext cx="120730" cy="1007579"/>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3">
              <a:extLst>
                <a:ext uri="{FF2B5EF4-FFF2-40B4-BE49-F238E27FC236}">
                  <a16:creationId xmlns:a16="http://schemas.microsoft.com/office/drawing/2014/main" id="{D4F33311-35E6-4C25-8060-875C8F3B7DE6}"/>
                </a:ext>
              </a:extLst>
            </p:cNvPr>
            <p:cNvCxnSpPr>
              <a:cxnSpLocks noChangeShapeType="1"/>
              <a:stCxn id="56" idx="2"/>
              <a:endCxn id="19" idx="0"/>
            </p:cNvCxnSpPr>
            <p:nvPr/>
          </p:nvCxnSpPr>
          <p:spPr bwMode="auto">
            <a:xfrm flipH="1">
              <a:off x="3268379" y="2436849"/>
              <a:ext cx="175257" cy="101710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4">
              <a:extLst>
                <a:ext uri="{FF2B5EF4-FFF2-40B4-BE49-F238E27FC236}">
                  <a16:creationId xmlns:a16="http://schemas.microsoft.com/office/drawing/2014/main" id="{200FA740-69C8-49CC-A271-D508FF42136D}"/>
                </a:ext>
              </a:extLst>
            </p:cNvPr>
            <p:cNvCxnSpPr>
              <a:cxnSpLocks noChangeShapeType="1"/>
              <a:stCxn id="56" idx="2"/>
              <a:endCxn id="30" idx="0"/>
            </p:cNvCxnSpPr>
            <p:nvPr/>
          </p:nvCxnSpPr>
          <p:spPr bwMode="auto">
            <a:xfrm>
              <a:off x="3443637" y="2436849"/>
              <a:ext cx="496256" cy="101710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5">
              <a:extLst>
                <a:ext uri="{FF2B5EF4-FFF2-40B4-BE49-F238E27FC236}">
                  <a16:creationId xmlns:a16="http://schemas.microsoft.com/office/drawing/2014/main" id="{DDF23CD3-7666-46F3-A7A4-13780764E244}"/>
                </a:ext>
              </a:extLst>
            </p:cNvPr>
            <p:cNvCxnSpPr>
              <a:cxnSpLocks noChangeShapeType="1"/>
              <a:stCxn id="56" idx="2"/>
              <a:endCxn id="21" idx="0"/>
            </p:cNvCxnSpPr>
            <p:nvPr/>
          </p:nvCxnSpPr>
          <p:spPr bwMode="auto">
            <a:xfrm>
              <a:off x="3443637" y="2436849"/>
              <a:ext cx="1228887" cy="101710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6">
              <a:extLst>
                <a:ext uri="{FF2B5EF4-FFF2-40B4-BE49-F238E27FC236}">
                  <a16:creationId xmlns:a16="http://schemas.microsoft.com/office/drawing/2014/main" id="{2B2329A7-54F7-4D9F-BA56-46CF2E333789}"/>
                </a:ext>
              </a:extLst>
            </p:cNvPr>
            <p:cNvCxnSpPr>
              <a:cxnSpLocks noChangeShapeType="1"/>
              <a:stCxn id="56" idx="2"/>
              <a:endCxn id="23" idx="0"/>
            </p:cNvCxnSpPr>
            <p:nvPr/>
          </p:nvCxnSpPr>
          <p:spPr bwMode="auto">
            <a:xfrm>
              <a:off x="3443637" y="2436849"/>
              <a:ext cx="1913099" cy="101710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a:extLst>
                <a:ext uri="{FF2B5EF4-FFF2-40B4-BE49-F238E27FC236}">
                  <a16:creationId xmlns:a16="http://schemas.microsoft.com/office/drawing/2014/main" id="{B4F482D1-BE66-44F8-BCDD-8B733A2F8B26}"/>
                </a:ext>
              </a:extLst>
            </p:cNvPr>
            <p:cNvCxnSpPr>
              <a:cxnSpLocks noChangeShapeType="1"/>
              <a:stCxn id="56" idx="2"/>
              <a:endCxn id="18" idx="0"/>
            </p:cNvCxnSpPr>
            <p:nvPr/>
          </p:nvCxnSpPr>
          <p:spPr bwMode="auto">
            <a:xfrm flipH="1">
              <a:off x="2584168" y="2436849"/>
              <a:ext cx="859469" cy="1017104"/>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椭圆 51">
              <a:extLst>
                <a:ext uri="{FF2B5EF4-FFF2-40B4-BE49-F238E27FC236}">
                  <a16:creationId xmlns:a16="http://schemas.microsoft.com/office/drawing/2014/main" id="{B799970C-4D46-4E3B-9CA4-E223A220D3D9}"/>
                </a:ext>
              </a:extLst>
            </p:cNvPr>
            <p:cNvSpPr>
              <a:spLocks noChangeArrowheads="1"/>
            </p:cNvSpPr>
            <p:nvPr/>
          </p:nvSpPr>
          <p:spPr bwMode="auto">
            <a:xfrm>
              <a:off x="6426711" y="3461891"/>
              <a:ext cx="455612" cy="4238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800" dirty="0">
                <a:solidFill>
                  <a:srgbClr val="FF0000"/>
                </a:solidFill>
                <a:latin typeface="Huawei Sans" panose="020C0503030203020204" pitchFamily="34" charset="0"/>
                <a:ea typeface="+mn-ea"/>
              </a:endParaRPr>
            </a:p>
          </p:txBody>
        </p:sp>
        <p:sp>
          <p:nvSpPr>
            <p:cNvPr id="53" name="TextBox 50">
              <a:extLst>
                <a:ext uri="{FF2B5EF4-FFF2-40B4-BE49-F238E27FC236}">
                  <a16:creationId xmlns:a16="http://schemas.microsoft.com/office/drawing/2014/main" id="{E10990CF-A2A9-4790-98B5-B32FE181D0E5}"/>
                </a:ext>
              </a:extLst>
            </p:cNvPr>
            <p:cNvSpPr txBox="1"/>
            <p:nvPr/>
          </p:nvSpPr>
          <p:spPr>
            <a:xfrm>
              <a:off x="6404586" y="3576991"/>
              <a:ext cx="522542" cy="175882"/>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200" u="none" dirty="0">
                  <a:latin typeface="Huawei Sans" panose="020C0503030203020204" pitchFamily="34" charset="0"/>
                </a:rPr>
                <a:t>L0-&gt;P6</a:t>
              </a:r>
              <a:endParaRPr lang="en-US" altLang="zh-CN" sz="1200" dirty="0">
                <a:latin typeface="Huawei Sans" panose="020C0503030203020204" pitchFamily="34" charset="0"/>
                <a:ea typeface="+mn-ea"/>
              </a:endParaRPr>
            </a:p>
          </p:txBody>
        </p:sp>
        <p:cxnSp>
          <p:nvCxnSpPr>
            <p:cNvPr id="54" name="直接连接符 53">
              <a:extLst>
                <a:ext uri="{FF2B5EF4-FFF2-40B4-BE49-F238E27FC236}">
                  <a16:creationId xmlns:a16="http://schemas.microsoft.com/office/drawing/2014/main" id="{B273A1BC-FFEF-4DF7-8552-056CA8FB6059}"/>
                </a:ext>
              </a:extLst>
            </p:cNvPr>
            <p:cNvCxnSpPr>
              <a:cxnSpLocks noChangeShapeType="1"/>
              <a:stCxn id="17" idx="2"/>
              <a:endCxn id="52" idx="0"/>
            </p:cNvCxnSpPr>
            <p:nvPr/>
          </p:nvCxnSpPr>
          <p:spPr bwMode="auto">
            <a:xfrm>
              <a:off x="5477466" y="2446374"/>
              <a:ext cx="1177051" cy="101551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矩形 55">
              <a:extLst>
                <a:ext uri="{FF2B5EF4-FFF2-40B4-BE49-F238E27FC236}">
                  <a16:creationId xmlns:a16="http://schemas.microsoft.com/office/drawing/2014/main" id="{BEEA87AE-6479-4CA7-B7A9-01CE5CE02151}"/>
                </a:ext>
              </a:extLst>
            </p:cNvPr>
            <p:cNvSpPr/>
            <p:nvPr/>
          </p:nvSpPr>
          <p:spPr bwMode="auto">
            <a:xfrm>
              <a:off x="2782087" y="2076003"/>
              <a:ext cx="1323099" cy="360846"/>
            </a:xfrm>
            <a:prstGeom prst="rect">
              <a:avLst/>
            </a:prstGeom>
            <a:solidFill>
              <a:schemeClr val="bg1"/>
            </a:solidFill>
            <a:ln w="25400">
              <a:solidFill>
                <a:srgbClr val="00B0F0"/>
              </a:solidFill>
            </a:ln>
            <a:effectLst/>
            <a:extLst/>
          </p:spPr>
          <p:txBody>
            <a:bodyPr lIns="72567" tIns="36283" rIns="72567" bIns="36283" anchor="ctr" anchorCtr="0"/>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defRPr/>
              </a:pPr>
              <a:r>
                <a:rPr lang="en-US" sz="1400" u="none" dirty="0" err="1">
                  <a:latin typeface="Huawei Sans" panose="020C0503030203020204" pitchFamily="34" charset="0"/>
                </a:rPr>
                <a:t>HyperCDP</a:t>
              </a:r>
              <a:r>
                <a:rPr lang="en-US" sz="1400" u="none" dirty="0">
                  <a:latin typeface="Huawei Sans" panose="020C0503030203020204" pitchFamily="34" charset="0"/>
                </a:rPr>
                <a:t> object's mapping table</a:t>
              </a:r>
            </a:p>
          </p:txBody>
        </p:sp>
      </p:grpSp>
      <p:sp>
        <p:nvSpPr>
          <p:cNvPr id="47" name="TextBox 66">
            <a:extLst>
              <a:ext uri="{FF2B5EF4-FFF2-40B4-BE49-F238E27FC236}">
                <a16:creationId xmlns:a16="http://schemas.microsoft.com/office/drawing/2014/main" id="{C2399686-46B7-4494-BA76-B840DC889343}"/>
              </a:ext>
            </a:extLst>
          </p:cNvPr>
          <p:cNvSpPr txBox="1"/>
          <p:nvPr/>
        </p:nvSpPr>
        <p:spPr>
          <a:xfrm>
            <a:off x="642865" y="5224823"/>
            <a:ext cx="1557194" cy="288718"/>
          </a:xfrm>
          <a:prstGeom prst="rect">
            <a:avLst/>
          </a:prstGeom>
          <a:noFill/>
        </p:spPr>
        <p:txBody>
          <a:bodyPr wrap="non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defRPr/>
            </a:pPr>
            <a:r>
              <a:rPr lang="en-US" sz="1400" b="1" u="none" dirty="0">
                <a:latin typeface="Huawei Sans" panose="020C0503030203020204" pitchFamily="34" charset="0"/>
              </a:rPr>
              <a:t>Physical address</a:t>
            </a:r>
          </a:p>
        </p:txBody>
      </p:sp>
      <p:sp>
        <p:nvSpPr>
          <p:cNvPr id="2" name="矩形 1">
            <a:extLst>
              <a:ext uri="{FF2B5EF4-FFF2-40B4-BE49-F238E27FC236}">
                <a16:creationId xmlns:a16="http://schemas.microsoft.com/office/drawing/2014/main" id="{9284F797-08A8-49EA-925E-CE7FFD566409}"/>
              </a:ext>
            </a:extLst>
          </p:cNvPr>
          <p:cNvSpPr/>
          <p:nvPr/>
        </p:nvSpPr>
        <p:spPr>
          <a:xfrm>
            <a:off x="7505827" y="944563"/>
            <a:ext cx="4032251" cy="5262979"/>
          </a:xfrm>
          <a:prstGeom prst="rect">
            <a:avLst/>
          </a:prstGeom>
        </p:spPr>
        <p:txBody>
          <a:bodyPr wrap="square">
            <a:spAutoFit/>
          </a:bodyPr>
          <a:lstStyle/>
          <a:p>
            <a:pPr marL="285750" indent="-285750" fontAlgn="ctr">
              <a:lnSpc>
                <a:spcPct val="150000"/>
              </a:lnSpc>
              <a:buFont typeface="Arial" panose="020B0604020202020204" pitchFamily="34" charset="0"/>
              <a:buChar char="•"/>
            </a:pPr>
            <a:r>
              <a:rPr lang="en-US" sz="1600" u="none" dirty="0">
                <a:latin typeface="Huawei Sans" panose="020C0503030203020204" pitchFamily="34" charset="0"/>
              </a:rPr>
              <a:t>After the </a:t>
            </a:r>
            <a:r>
              <a:rPr lang="en-US" sz="1600" u="none" dirty="0" err="1">
                <a:latin typeface="Huawei Sans" panose="020C0503030203020204" pitchFamily="34" charset="0"/>
              </a:rPr>
              <a:t>HyperCDP</a:t>
            </a:r>
            <a:r>
              <a:rPr lang="en-US" sz="1600" u="none" dirty="0">
                <a:latin typeface="Huawei Sans" panose="020C0503030203020204" pitchFamily="34" charset="0"/>
              </a:rPr>
              <a:t> object is created, the host writes data F and G to L0 and L2 of the source file system. Because the ROW mechanism is used, the host directly applies for new physical addresses P5 and P6 for data writing, and the original addresses P0 and P2 are referenced by the </a:t>
            </a:r>
            <a:r>
              <a:rPr lang="en-US" sz="1600" u="none" dirty="0" err="1">
                <a:latin typeface="Huawei Sans" panose="020C0503030203020204" pitchFamily="34" charset="0"/>
              </a:rPr>
              <a:t>HyperCDP</a:t>
            </a:r>
            <a:r>
              <a:rPr lang="en-US" sz="1600" u="none" dirty="0">
                <a:latin typeface="Huawei Sans" panose="020C0503030203020204" pitchFamily="34" charset="0"/>
              </a:rPr>
              <a:t> object.</a:t>
            </a:r>
            <a:endParaRPr lang="en-US" altLang="zh-CN" sz="1600" dirty="0">
              <a:latin typeface="Huawei Sans" panose="020C0503030203020204" pitchFamily="34" charset="0"/>
            </a:endParaRPr>
          </a:p>
          <a:p>
            <a:pPr marL="285750" indent="-285750" fontAlgn="ctr">
              <a:lnSpc>
                <a:spcPct val="150000"/>
              </a:lnSpc>
              <a:buFont typeface="Arial" panose="020B0604020202020204" pitchFamily="34" charset="0"/>
              <a:buChar char="•"/>
            </a:pPr>
            <a:r>
              <a:rPr lang="en-US" sz="1600" u="none" dirty="0">
                <a:latin typeface="Huawei Sans" panose="020C0503030203020204" pitchFamily="34" charset="0"/>
              </a:rPr>
              <a:t>The </a:t>
            </a:r>
            <a:r>
              <a:rPr lang="en-US" sz="1600" u="none" dirty="0" err="1">
                <a:latin typeface="Huawei Sans" panose="020C0503030203020204" pitchFamily="34" charset="0"/>
              </a:rPr>
              <a:t>HyperCDP</a:t>
            </a:r>
            <a:r>
              <a:rPr lang="en-US" sz="1600" u="none" dirty="0">
                <a:latin typeface="Huawei Sans" panose="020C0503030203020204" pitchFamily="34" charset="0"/>
              </a:rPr>
              <a:t> object does not change the write process of the source file system or cause any extra overhead. This avoids any loss of performance.</a:t>
            </a:r>
          </a:p>
        </p:txBody>
      </p:sp>
    </p:spTree>
    <p:extLst>
      <p:ext uri="{BB962C8B-B14F-4D97-AF65-F5344CB8AC3E}">
        <p14:creationId xmlns:p14="http://schemas.microsoft.com/office/powerpoint/2010/main" val="19344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linds(horizontal)">
                                      <p:cBhvr>
                                        <p:cTn id="11" dur="500"/>
                                        <p:tgtEl>
                                          <p:spTgt spid="45"/>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5CA14D-5C81-4674-BF33-45F5B61B0B39}"/>
              </a:ext>
            </a:extLst>
          </p:cNvPr>
          <p:cNvSpPr>
            <a:spLocks noGrp="1"/>
          </p:cNvSpPr>
          <p:nvPr>
            <p:ph type="title"/>
          </p:nvPr>
        </p:nvSpPr>
        <p:spPr/>
        <p:txBody>
          <a:bodyPr/>
          <a:lstStyle/>
          <a:p>
            <a:pPr fontAlgn="ctr"/>
            <a:r>
              <a:rPr lang="en-US" u="none" dirty="0">
                <a:latin typeface="Huawei Sans" panose="020C0503030203020204" pitchFamily="34" charset="0"/>
              </a:rPr>
              <a:t>Read Principle of </a:t>
            </a:r>
            <a:r>
              <a:rPr lang="en-US" u="none" dirty="0" err="1">
                <a:latin typeface="Huawei Sans" panose="020C0503030203020204" pitchFamily="34" charset="0"/>
              </a:rPr>
              <a:t>HyperCDP</a:t>
            </a:r>
            <a:endParaRPr lang="en-US" u="none" dirty="0">
              <a:latin typeface="Huawei Sans" panose="020C0503030203020204" pitchFamily="34" charset="0"/>
            </a:endParaRPr>
          </a:p>
        </p:txBody>
      </p:sp>
      <p:sp>
        <p:nvSpPr>
          <p:cNvPr id="3" name="文本占位符 2">
            <a:extLst>
              <a:ext uri="{FF2B5EF4-FFF2-40B4-BE49-F238E27FC236}">
                <a16:creationId xmlns:a16="http://schemas.microsoft.com/office/drawing/2014/main" id="{30FEEFFB-F7C1-43DC-930A-C8F0D8CDC9E0}"/>
              </a:ext>
            </a:extLst>
          </p:cNvPr>
          <p:cNvSpPr>
            <a:spLocks noGrp="1"/>
          </p:cNvSpPr>
          <p:nvPr>
            <p:ph type="body" sz="quarter" idx="10"/>
          </p:nvPr>
        </p:nvSpPr>
        <p:spPr>
          <a:xfrm>
            <a:off x="731838" y="1061658"/>
            <a:ext cx="10728326" cy="4875042"/>
          </a:xfrm>
        </p:spPr>
        <p:txBody>
          <a:bodyPr/>
          <a:lstStyle/>
          <a:p>
            <a:r>
              <a:rPr lang="en-US" sz="1800" u="none" dirty="0">
                <a:latin typeface="Huawei Sans" panose="020C0503030203020204" pitchFamily="34" charset="0"/>
              </a:rPr>
              <a:t>You can configure the NFS or CIFS sharing service in a storage system to share file systems with clients. A </a:t>
            </a:r>
            <a:r>
              <a:rPr lang="en-US" sz="1800" u="none" dirty="0" err="1">
                <a:latin typeface="Huawei Sans" panose="020C0503030203020204" pitchFamily="34" charset="0"/>
              </a:rPr>
              <a:t>HyperCDP</a:t>
            </a:r>
            <a:r>
              <a:rPr lang="en-US" sz="1800" u="none" dirty="0">
                <a:latin typeface="Huawei Sans" panose="020C0503030203020204" pitchFamily="34" charset="0"/>
              </a:rPr>
              <a:t> object is a periodic read-only snapshot of the file system. After a </a:t>
            </a:r>
            <a:r>
              <a:rPr lang="en-US" sz="1800" u="none" dirty="0" err="1">
                <a:latin typeface="Huawei Sans" panose="020C0503030203020204" pitchFamily="34" charset="0"/>
              </a:rPr>
              <a:t>HyperCDP</a:t>
            </a:r>
            <a:r>
              <a:rPr lang="en-US" sz="1800" u="none" dirty="0">
                <a:latin typeface="Huawei Sans" panose="020C0503030203020204" pitchFamily="34" charset="0"/>
              </a:rPr>
              <a:t> object is created, client applications can access the specified share path (</a:t>
            </a:r>
            <a:r>
              <a:rPr lang="en-US" sz="1800" b="1" u="none" dirty="0">
                <a:latin typeface="Huawei Sans" panose="020C0503030203020204" pitchFamily="34" charset="0"/>
              </a:rPr>
              <a:t>.snapshot</a:t>
            </a:r>
            <a:r>
              <a:rPr lang="en-US" sz="1800" u="none" dirty="0">
                <a:latin typeface="Huawei Sans" panose="020C0503030203020204" pitchFamily="34" charset="0"/>
              </a:rPr>
              <a:t> directory) in the file system to read the source file system data at the point in time when the </a:t>
            </a:r>
            <a:r>
              <a:rPr lang="en-US" sz="1800" u="none" dirty="0" err="1">
                <a:latin typeface="Huawei Sans" panose="020C0503030203020204" pitchFamily="34" charset="0"/>
              </a:rPr>
              <a:t>HyperCDP</a:t>
            </a:r>
            <a:r>
              <a:rPr lang="en-US" sz="1800" u="none" dirty="0">
                <a:latin typeface="Huawei Sans" panose="020C0503030203020204" pitchFamily="34" charset="0"/>
              </a:rPr>
              <a:t> object was created.</a:t>
            </a:r>
            <a:endParaRPr lang="en-US" altLang="zh-CN" sz="1800" dirty="0">
              <a:latin typeface="Huawei Sans" panose="020C0503030203020204" pitchFamily="34" charset="0"/>
            </a:endParaRPr>
          </a:p>
          <a:p>
            <a:r>
              <a:rPr lang="en-US" sz="1800" u="none" dirty="0">
                <a:latin typeface="Huawei Sans" panose="020C0503030203020204" pitchFamily="34" charset="0"/>
              </a:rPr>
              <a:t>The scheduled snapshot can be accessed in the following three modes:</a:t>
            </a:r>
          </a:p>
          <a:p>
            <a:pPr lvl="1"/>
            <a:r>
              <a:rPr lang="en-US" sz="1600" u="none" dirty="0">
                <a:latin typeface="Huawei Sans" panose="020C0503030203020204" pitchFamily="34" charset="0"/>
              </a:rPr>
              <a:t>Enter the </a:t>
            </a:r>
            <a:r>
              <a:rPr lang="en-US" sz="1600" b="1" u="none" dirty="0">
                <a:latin typeface="Huawei Sans" panose="020C0503030203020204" pitchFamily="34" charset="0"/>
              </a:rPr>
              <a:t>.snapshot</a:t>
            </a:r>
            <a:r>
              <a:rPr lang="en-US" sz="1600" u="none" dirty="0">
                <a:latin typeface="Huawei Sans" panose="020C0503030203020204" pitchFamily="34" charset="0"/>
              </a:rPr>
              <a:t> directory through the shared root directory or </a:t>
            </a:r>
            <a:r>
              <a:rPr lang="en-US" sz="1600" u="none" dirty="0" err="1">
                <a:latin typeface="Huawei Sans" panose="020C0503030203020204" pitchFamily="34" charset="0"/>
              </a:rPr>
              <a:t>dtree</a:t>
            </a:r>
            <a:r>
              <a:rPr lang="en-US" sz="1600" u="none" dirty="0">
                <a:latin typeface="Huawei Sans" panose="020C0503030203020204" pitchFamily="34" charset="0"/>
              </a:rPr>
              <a:t> directory of the file system to access the data of any snapshot.</a:t>
            </a:r>
          </a:p>
          <a:p>
            <a:pPr lvl="1"/>
            <a:r>
              <a:rPr lang="en-US" sz="1600" u="none" dirty="0">
                <a:latin typeface="Huawei Sans" panose="020C0503030203020204" pitchFamily="34" charset="0"/>
              </a:rPr>
              <a:t>You can go to the </a:t>
            </a:r>
            <a:r>
              <a:rPr lang="en-US" sz="1600" b="1" u="none" dirty="0">
                <a:latin typeface="Huawei Sans" panose="020C0503030203020204" pitchFamily="34" charset="0"/>
              </a:rPr>
              <a:t>.snapshot</a:t>
            </a:r>
            <a:r>
              <a:rPr lang="en-US" sz="1600" u="none" dirty="0">
                <a:latin typeface="Huawei Sans" panose="020C0503030203020204" pitchFamily="34" charset="0"/>
              </a:rPr>
              <a:t> directory from any directory. All scheduled snapshots for the directory are displayed.</a:t>
            </a:r>
          </a:p>
          <a:p>
            <a:pPr lvl="1"/>
            <a:r>
              <a:rPr lang="en-US" sz="1600" u="none" dirty="0">
                <a:latin typeface="Huawei Sans" panose="020C0503030203020204" pitchFamily="34" charset="0"/>
              </a:rPr>
              <a:t>You can enter the specific path to go to the </a:t>
            </a:r>
            <a:r>
              <a:rPr lang="en-US" sz="1600" b="1" u="none" dirty="0">
                <a:latin typeface="Huawei Sans" panose="020C0503030203020204" pitchFamily="34" charset="0"/>
              </a:rPr>
              <a:t>.snapshot</a:t>
            </a:r>
            <a:r>
              <a:rPr lang="en-US" sz="1600" u="none" dirty="0">
                <a:latin typeface="Huawei Sans" panose="020C0503030203020204" pitchFamily="34" charset="0"/>
              </a:rPr>
              <a:t> directory from any directory and access the snapshot. Access to a scheduled snapshot that does not protect the previous directory will fail.</a:t>
            </a:r>
          </a:p>
        </p:txBody>
      </p:sp>
    </p:spTree>
    <p:extLst>
      <p:ext uri="{BB962C8B-B14F-4D97-AF65-F5344CB8AC3E}">
        <p14:creationId xmlns:p14="http://schemas.microsoft.com/office/powerpoint/2010/main" val="4198730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ctr"/>
            <a:r>
              <a:rPr lang="en-US" u="none" dirty="0">
                <a:latin typeface="Huawei Sans" panose="020C0503030203020204" pitchFamily="34" charset="0"/>
              </a:rPr>
              <a:t>Application Scenario - Data Mining and Test Scenario</a:t>
            </a:r>
          </a:p>
        </p:txBody>
      </p:sp>
      <p:sp>
        <p:nvSpPr>
          <p:cNvPr id="3" name="文本占位符 2"/>
          <p:cNvSpPr>
            <a:spLocks noGrp="1"/>
          </p:cNvSpPr>
          <p:nvPr>
            <p:ph type="body" sz="quarter" idx="10"/>
          </p:nvPr>
        </p:nvSpPr>
        <p:spPr/>
        <p:txBody>
          <a:bodyPr/>
          <a:lstStyle/>
          <a:p>
            <a:r>
              <a:rPr lang="en-US" sz="1400" u="none" dirty="0">
                <a:latin typeface="Huawei Sans" panose="020C0503030203020204" pitchFamily="34" charset="0"/>
              </a:rPr>
              <a:t>Duplicates can be created for </a:t>
            </a:r>
            <a:r>
              <a:rPr lang="en-US" sz="1400" u="none" dirty="0" err="1">
                <a:latin typeface="Huawei Sans" panose="020C0503030203020204" pitchFamily="34" charset="0"/>
              </a:rPr>
              <a:t>HyperCDP</a:t>
            </a:r>
            <a:r>
              <a:rPr lang="en-US" sz="1400" u="none" dirty="0">
                <a:latin typeface="Huawei Sans" panose="020C0503030203020204" pitchFamily="34" charset="0"/>
              </a:rPr>
              <a:t> objects and used for data mining and testing, which will not affect service data.</a:t>
            </a:r>
          </a:p>
          <a:p>
            <a:pPr lvl="1"/>
            <a:r>
              <a:rPr lang="en-US" sz="1200" u="none" dirty="0">
                <a:latin typeface="Huawei Sans" panose="020C0503030203020204" pitchFamily="34" charset="0"/>
              </a:rPr>
              <a:t>A </a:t>
            </a:r>
            <a:r>
              <a:rPr lang="en-US" sz="1200" u="none" dirty="0" err="1">
                <a:latin typeface="Huawei Sans" panose="020C0503030203020204" pitchFamily="34" charset="0"/>
              </a:rPr>
              <a:t>HyperCDP</a:t>
            </a:r>
            <a:r>
              <a:rPr lang="en-US" sz="1200" u="none" dirty="0">
                <a:latin typeface="Huawei Sans" panose="020C0503030203020204" pitchFamily="34" charset="0"/>
              </a:rPr>
              <a:t> object is generated for the data to be tested at 11:00 a.m.</a:t>
            </a:r>
          </a:p>
          <a:p>
            <a:pPr lvl="1"/>
            <a:r>
              <a:rPr lang="en-US" sz="1200" u="none" dirty="0">
                <a:latin typeface="Huawei Sans" panose="020C0503030203020204" pitchFamily="34" charset="0"/>
              </a:rPr>
              <a:t>A duplicate is created for the </a:t>
            </a:r>
            <a:r>
              <a:rPr lang="en-US" sz="1200" u="none" dirty="0" err="1">
                <a:latin typeface="Huawei Sans" panose="020C0503030203020204" pitchFamily="34" charset="0"/>
              </a:rPr>
              <a:t>HyperCDP</a:t>
            </a:r>
            <a:r>
              <a:rPr lang="en-US" sz="1200" u="none" dirty="0">
                <a:latin typeface="Huawei Sans" panose="020C0503030203020204" pitchFamily="34" charset="0"/>
              </a:rPr>
              <a:t> object and is read and written by the test server. During the test, the source data and services accessing the source data are not affected.</a:t>
            </a:r>
          </a:p>
          <a:p>
            <a:pPr lvl="1"/>
            <a:r>
              <a:rPr lang="en-US" sz="1200" u="none" dirty="0">
                <a:latin typeface="Huawei Sans" panose="020C0503030203020204" pitchFamily="34" charset="0"/>
              </a:rPr>
              <a:t>1 hour later, the source data and duplicate data are changed based on the data at 11:00.</a:t>
            </a:r>
          </a:p>
          <a:p>
            <a:pPr lvl="1"/>
            <a:r>
              <a:rPr lang="en-US" sz="1200" u="none" dirty="0">
                <a:latin typeface="Huawei Sans" panose="020C0503030203020204" pitchFamily="34" charset="0"/>
              </a:rPr>
              <a:t>After the test, users can create another duplicate for the </a:t>
            </a:r>
            <a:r>
              <a:rPr lang="en-US" sz="1200" u="none" dirty="0" err="1">
                <a:latin typeface="Huawei Sans" panose="020C0503030203020204" pitchFamily="34" charset="0"/>
              </a:rPr>
              <a:t>HyperCDP</a:t>
            </a:r>
            <a:r>
              <a:rPr lang="en-US" sz="1200" u="none" dirty="0">
                <a:latin typeface="Huawei Sans" panose="020C0503030203020204" pitchFamily="34" charset="0"/>
              </a:rPr>
              <a:t> object to obtain the data at 11:00 and use the duplicate for another test.</a:t>
            </a:r>
          </a:p>
        </p:txBody>
      </p:sp>
      <p:grpSp>
        <p:nvGrpSpPr>
          <p:cNvPr id="227" name="组合 226"/>
          <p:cNvGrpSpPr/>
          <p:nvPr/>
        </p:nvGrpSpPr>
        <p:grpSpPr>
          <a:xfrm>
            <a:off x="2881145" y="3237290"/>
            <a:ext cx="6672683" cy="3022984"/>
            <a:chOff x="2881145" y="3173282"/>
            <a:chExt cx="6672683" cy="3022984"/>
          </a:xfrm>
        </p:grpSpPr>
        <p:grpSp>
          <p:nvGrpSpPr>
            <p:cNvPr id="42" name="组合 1002"/>
            <p:cNvGrpSpPr>
              <a:grpSpLocks/>
            </p:cNvGrpSpPr>
            <p:nvPr/>
          </p:nvGrpSpPr>
          <p:grpSpPr bwMode="auto">
            <a:xfrm>
              <a:off x="3446327" y="4799134"/>
              <a:ext cx="339725" cy="642938"/>
              <a:chOff x="7356475" y="2392363"/>
              <a:chExt cx="339725" cy="641350"/>
            </a:xfrm>
            <a:solidFill>
              <a:srgbClr val="F28944"/>
            </a:solidFill>
          </p:grpSpPr>
          <p:sp>
            <p:nvSpPr>
              <p:cNvPr id="43"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44"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45"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46"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47"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48"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49"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0"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1"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2"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3"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4"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5"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grpSp>
          <p:nvGrpSpPr>
            <p:cNvPr id="67" name="组合 366"/>
            <p:cNvGrpSpPr>
              <a:grpSpLocks/>
            </p:cNvGrpSpPr>
            <p:nvPr/>
          </p:nvGrpSpPr>
          <p:grpSpPr bwMode="auto">
            <a:xfrm>
              <a:off x="6664839" y="4815010"/>
              <a:ext cx="482600" cy="611187"/>
              <a:chOff x="8951913" y="4081463"/>
              <a:chExt cx="482600" cy="611187"/>
            </a:xfrm>
            <a:solidFill>
              <a:srgbClr val="F28944"/>
            </a:solidFill>
          </p:grpSpPr>
          <p:sp>
            <p:nvSpPr>
              <p:cNvPr id="68"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9"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0"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1"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2"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3"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4"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5"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6"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77"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grpSp>
          <p:nvGrpSpPr>
            <p:cNvPr id="56" name="组合 366"/>
            <p:cNvGrpSpPr>
              <a:grpSpLocks/>
            </p:cNvGrpSpPr>
            <p:nvPr/>
          </p:nvGrpSpPr>
          <p:grpSpPr bwMode="auto">
            <a:xfrm>
              <a:off x="5026518" y="4815010"/>
              <a:ext cx="482600" cy="611187"/>
              <a:chOff x="8951913" y="4081463"/>
              <a:chExt cx="482600" cy="611187"/>
            </a:xfrm>
            <a:solidFill>
              <a:srgbClr val="56C4D2"/>
            </a:solidFill>
          </p:grpSpPr>
          <p:sp>
            <p:nvSpPr>
              <p:cNvPr id="57"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8"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59"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0"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1"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2"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3"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4"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5"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6"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sp>
          <p:nvSpPr>
            <p:cNvPr id="4" name="矩形 3"/>
            <p:cNvSpPr/>
            <p:nvPr/>
          </p:nvSpPr>
          <p:spPr bwMode="auto">
            <a:xfrm>
              <a:off x="4877294" y="4756565"/>
              <a:ext cx="781049" cy="728078"/>
            </a:xfrm>
            <a:prstGeom prst="rect">
              <a:avLst/>
            </a:prstGeom>
            <a:noFill/>
            <a:ln w="28575" cap="flat">
              <a:solidFill>
                <a:srgbClr val="56C4D2"/>
              </a:solid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nvGrpSpPr>
            <p:cNvPr id="78" name="组合 366"/>
            <p:cNvGrpSpPr>
              <a:grpSpLocks/>
            </p:cNvGrpSpPr>
            <p:nvPr/>
          </p:nvGrpSpPr>
          <p:grpSpPr bwMode="auto">
            <a:xfrm>
              <a:off x="8542383" y="4815010"/>
              <a:ext cx="482600" cy="611187"/>
              <a:chOff x="8951913" y="4081463"/>
              <a:chExt cx="482600" cy="611187"/>
            </a:xfrm>
            <a:solidFill>
              <a:srgbClr val="56C4D2"/>
            </a:solidFill>
          </p:grpSpPr>
          <p:sp>
            <p:nvSpPr>
              <p:cNvPr id="79"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0"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1"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2"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3"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4"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5"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6"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7"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88"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sp>
          <p:nvSpPr>
            <p:cNvPr id="136" name="矩形 135"/>
            <p:cNvSpPr/>
            <p:nvPr/>
          </p:nvSpPr>
          <p:spPr bwMode="auto">
            <a:xfrm>
              <a:off x="8393159" y="4756565"/>
              <a:ext cx="781049" cy="728078"/>
            </a:xfrm>
            <a:prstGeom prst="rect">
              <a:avLst/>
            </a:prstGeom>
            <a:noFill/>
            <a:ln w="28575" cap="flat">
              <a:solidFill>
                <a:srgbClr val="56C4D2"/>
              </a:solid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48" name="文本框 147"/>
            <p:cNvSpPr txBox="1"/>
            <p:nvPr/>
          </p:nvSpPr>
          <p:spPr>
            <a:xfrm flipH="1">
              <a:off x="2881145" y="3173282"/>
              <a:ext cx="1506431" cy="276999"/>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Applications server</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文本框 148"/>
            <p:cNvSpPr txBox="1"/>
            <p:nvPr/>
          </p:nvSpPr>
          <p:spPr>
            <a:xfrm flipH="1">
              <a:off x="3113749" y="5457712"/>
              <a:ext cx="968696" cy="276999"/>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Test server</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右箭头 152"/>
            <p:cNvSpPr/>
            <p:nvPr/>
          </p:nvSpPr>
          <p:spPr bwMode="auto">
            <a:xfrm>
              <a:off x="3872108" y="5066603"/>
              <a:ext cx="900000" cy="108000"/>
            </a:xfrm>
            <a:prstGeom prst="rightArrow">
              <a:avLst/>
            </a:prstGeom>
            <a:solidFill>
              <a:srgbClr val="F28944"/>
            </a:solidFill>
            <a:ln w="0" cap="flat">
              <a:no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54" name="右箭头 153"/>
            <p:cNvSpPr/>
            <p:nvPr/>
          </p:nvSpPr>
          <p:spPr bwMode="auto">
            <a:xfrm>
              <a:off x="5702026" y="5066603"/>
              <a:ext cx="900000" cy="108000"/>
            </a:xfrm>
            <a:prstGeom prst="rightArrow">
              <a:avLst/>
            </a:prstGeom>
            <a:solidFill>
              <a:srgbClr val="F28944"/>
            </a:solidFill>
            <a:ln w="0" cap="flat">
              <a:no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57" name="右箭头 156"/>
            <p:cNvSpPr/>
            <p:nvPr/>
          </p:nvSpPr>
          <p:spPr bwMode="auto">
            <a:xfrm>
              <a:off x="7233495" y="5066603"/>
              <a:ext cx="972000" cy="108000"/>
            </a:xfrm>
            <a:prstGeom prst="rightArrow">
              <a:avLst/>
            </a:prstGeom>
            <a:solidFill>
              <a:srgbClr val="56C4D2"/>
            </a:solidFill>
            <a:ln w="0" cap="flat">
              <a:no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58" name="右箭头 157"/>
            <p:cNvSpPr/>
            <p:nvPr/>
          </p:nvSpPr>
          <p:spPr bwMode="auto">
            <a:xfrm>
              <a:off x="4633622" y="5864505"/>
              <a:ext cx="4500000" cy="108000"/>
            </a:xfrm>
            <a:prstGeom prst="rightArrow">
              <a:avLst/>
            </a:prstGeom>
            <a:solidFill>
              <a:schemeClr val="tx1">
                <a:lumMod val="65000"/>
                <a:lumOff val="35000"/>
              </a:schemeClr>
            </a:solidFill>
            <a:ln w="0" cap="flat">
              <a:no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nvGrpSpPr>
            <p:cNvPr id="159" name="组合 1002"/>
            <p:cNvGrpSpPr>
              <a:grpSpLocks/>
            </p:cNvGrpSpPr>
            <p:nvPr/>
          </p:nvGrpSpPr>
          <p:grpSpPr bwMode="auto">
            <a:xfrm>
              <a:off x="3446327" y="3429000"/>
              <a:ext cx="339725" cy="642938"/>
              <a:chOff x="7356475" y="2392363"/>
              <a:chExt cx="339725" cy="641350"/>
            </a:xfrm>
            <a:solidFill>
              <a:srgbClr val="F28944"/>
            </a:solidFill>
          </p:grpSpPr>
          <p:sp>
            <p:nvSpPr>
              <p:cNvPr id="160"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1"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2"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3"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4"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5"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6"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7"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8"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69"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0"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1"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2"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grpSp>
          <p:nvGrpSpPr>
            <p:cNvPr id="173" name="组合 366"/>
            <p:cNvGrpSpPr>
              <a:grpSpLocks/>
            </p:cNvGrpSpPr>
            <p:nvPr/>
          </p:nvGrpSpPr>
          <p:grpSpPr bwMode="auto">
            <a:xfrm>
              <a:off x="6664839" y="3444876"/>
              <a:ext cx="482600" cy="611187"/>
              <a:chOff x="8951913" y="4081463"/>
              <a:chExt cx="482600" cy="611187"/>
            </a:xfrm>
            <a:solidFill>
              <a:schemeClr val="bg1">
                <a:lumMod val="65000"/>
              </a:schemeClr>
            </a:solidFill>
          </p:grpSpPr>
          <p:sp>
            <p:nvSpPr>
              <p:cNvPr id="174"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5"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6"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7"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8"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79"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0"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1"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2"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3"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grpSp>
          <p:nvGrpSpPr>
            <p:cNvPr id="185" name="组合 366"/>
            <p:cNvGrpSpPr>
              <a:grpSpLocks/>
            </p:cNvGrpSpPr>
            <p:nvPr/>
          </p:nvGrpSpPr>
          <p:grpSpPr bwMode="auto">
            <a:xfrm>
              <a:off x="5026518" y="3444876"/>
              <a:ext cx="482600" cy="611187"/>
              <a:chOff x="8951913" y="4081463"/>
              <a:chExt cx="482600" cy="611187"/>
            </a:xfrm>
            <a:solidFill>
              <a:srgbClr val="56C4D2"/>
            </a:solidFill>
          </p:grpSpPr>
          <p:sp>
            <p:nvSpPr>
              <p:cNvPr id="187"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8"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89"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0"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1"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2"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3"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4"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5"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96"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sp>
          <p:nvSpPr>
            <p:cNvPr id="210" name="右箭头 209"/>
            <p:cNvSpPr/>
            <p:nvPr/>
          </p:nvSpPr>
          <p:spPr bwMode="auto">
            <a:xfrm>
              <a:off x="3872108" y="3696469"/>
              <a:ext cx="900000" cy="108000"/>
            </a:xfrm>
            <a:prstGeom prst="rightArrow">
              <a:avLst/>
            </a:prstGeom>
            <a:solidFill>
              <a:schemeClr val="bg1">
                <a:lumMod val="65000"/>
              </a:schemeClr>
            </a:solidFill>
            <a:ln w="0" cap="flat">
              <a:no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11" name="右箭头 210"/>
            <p:cNvSpPr/>
            <p:nvPr/>
          </p:nvSpPr>
          <p:spPr bwMode="auto">
            <a:xfrm>
              <a:off x="5702026" y="3696469"/>
              <a:ext cx="900000" cy="108000"/>
            </a:xfrm>
            <a:prstGeom prst="rightArrow">
              <a:avLst/>
            </a:prstGeom>
            <a:solidFill>
              <a:schemeClr val="bg1">
                <a:lumMod val="65000"/>
              </a:schemeClr>
            </a:solidFill>
            <a:ln w="0" cap="flat">
              <a:no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14" name="文本框 213"/>
            <p:cNvSpPr txBox="1"/>
            <p:nvPr/>
          </p:nvSpPr>
          <p:spPr>
            <a:xfrm flipH="1">
              <a:off x="3748650" y="3806810"/>
              <a:ext cx="1140291" cy="461665"/>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Applications</a:t>
              </a:r>
            </a:p>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I/</a:t>
              </a:r>
              <a:r>
                <a:rPr lang="en-US" sz="1200" b="0" u="none" dirty="0" err="1">
                  <a:solidFill>
                    <a:prstClr val="black"/>
                  </a:solidFill>
                  <a:latin typeface="Huawei Sans" panose="020C0503030203020204" pitchFamily="34" charset="0"/>
                </a:rPr>
                <a:t>Os</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5" name="文本框 214"/>
            <p:cNvSpPr txBox="1"/>
            <p:nvPr/>
          </p:nvSpPr>
          <p:spPr>
            <a:xfrm flipH="1">
              <a:off x="3837383" y="5203862"/>
              <a:ext cx="1148642" cy="276999"/>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Test I/</a:t>
              </a:r>
              <a:r>
                <a:rPr lang="en-US" sz="1200" b="0" u="none" dirty="0" err="1">
                  <a:solidFill>
                    <a:prstClr val="black"/>
                  </a:solidFill>
                  <a:latin typeface="Huawei Sans" panose="020C0503030203020204" pitchFamily="34" charset="0"/>
                </a:rPr>
                <a:t>Os</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下箭头 215"/>
            <p:cNvSpPr/>
            <p:nvPr/>
          </p:nvSpPr>
          <p:spPr bwMode="auto">
            <a:xfrm>
              <a:off x="5213818" y="4115173"/>
              <a:ext cx="108000" cy="468000"/>
            </a:xfrm>
            <a:prstGeom prst="downArrow">
              <a:avLst/>
            </a:prstGeom>
            <a:solidFill>
              <a:srgbClr val="56C4D2"/>
            </a:solidFill>
            <a:ln w="0" cap="flat">
              <a:noFill/>
              <a:prstDash val="solid"/>
              <a:round/>
              <a:headEnd/>
              <a:tailEnd/>
            </a:ln>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17" name="文本框 216"/>
            <p:cNvSpPr txBox="1"/>
            <p:nvPr/>
          </p:nvSpPr>
          <p:spPr>
            <a:xfrm flipH="1">
              <a:off x="4496462" y="3191943"/>
              <a:ext cx="1529434" cy="276999"/>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Data at 11:00 a.m.</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文本框 217"/>
            <p:cNvSpPr txBox="1"/>
            <p:nvPr/>
          </p:nvSpPr>
          <p:spPr>
            <a:xfrm flipH="1">
              <a:off x="6198790" y="3173655"/>
              <a:ext cx="1500457" cy="276999"/>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Data at 12:00 a.m.</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文本框 219"/>
            <p:cNvSpPr txBox="1"/>
            <p:nvPr/>
          </p:nvSpPr>
          <p:spPr>
            <a:xfrm flipH="1">
              <a:off x="4325943" y="5498606"/>
              <a:ext cx="1791629" cy="276999"/>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Snapshot at 11:00 a.m.</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文本框 220"/>
            <p:cNvSpPr txBox="1"/>
            <p:nvPr/>
          </p:nvSpPr>
          <p:spPr>
            <a:xfrm flipH="1">
              <a:off x="6145512" y="5462030"/>
              <a:ext cx="1518897" cy="461665"/>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Tested data at 12:00 a.m.</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文本框 221"/>
            <p:cNvSpPr txBox="1"/>
            <p:nvPr/>
          </p:nvSpPr>
          <p:spPr>
            <a:xfrm flipH="1">
              <a:off x="8070707" y="5462030"/>
              <a:ext cx="1483121" cy="461665"/>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Another snapshot at 11:00 a.m.</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文本框 222"/>
            <p:cNvSpPr txBox="1"/>
            <p:nvPr/>
          </p:nvSpPr>
          <p:spPr>
            <a:xfrm flipH="1">
              <a:off x="6890072" y="4528379"/>
              <a:ext cx="1713208" cy="646331"/>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Creates a duplicate for the snapshot.</a:t>
              </a:r>
            </a:p>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 </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文本框 223"/>
            <p:cNvSpPr txBox="1"/>
            <p:nvPr/>
          </p:nvSpPr>
          <p:spPr>
            <a:xfrm flipH="1">
              <a:off x="4633622" y="5919267"/>
              <a:ext cx="1268392" cy="276999"/>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11</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文本框 224"/>
            <p:cNvSpPr txBox="1"/>
            <p:nvPr/>
          </p:nvSpPr>
          <p:spPr>
            <a:xfrm flipH="1">
              <a:off x="6076170" y="5919267"/>
              <a:ext cx="1892616" cy="276999"/>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12</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文本框 225"/>
            <p:cNvSpPr txBox="1"/>
            <p:nvPr/>
          </p:nvSpPr>
          <p:spPr>
            <a:xfrm flipH="1">
              <a:off x="8815433" y="5885892"/>
              <a:ext cx="621028" cy="276999"/>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1" u="none" dirty="0">
                  <a:solidFill>
                    <a:prstClr val="black"/>
                  </a:solidFill>
                  <a:latin typeface="Huawei Sans" panose="020C0503030203020204" pitchFamily="34" charset="0"/>
                </a:rPr>
                <a:t>Time</a:t>
              </a:r>
              <a:endParaRPr kumimoji="0" lang="en-US" altLang="zh-CN" sz="1200" b="1"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733771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fontAlgn="ctr"/>
            <a:r>
              <a:rPr lang="en-US" u="none" dirty="0">
                <a:latin typeface="Huawei Sans" panose="020C0503030203020204" pitchFamily="34" charset="0"/>
              </a:rPr>
              <a:t>Configuration Process</a:t>
            </a:r>
            <a:endParaRPr lang="en-US" altLang="zh-CN" dirty="0">
              <a:latin typeface="Huawei Sans" panose="020C0503030203020204" pitchFamily="34" charset="0"/>
            </a:endParaRPr>
          </a:p>
        </p:txBody>
      </p:sp>
      <p:sp>
        <p:nvSpPr>
          <p:cNvPr id="6" name="流程图: 可选过程 5"/>
          <p:cNvSpPr/>
          <p:nvPr/>
        </p:nvSpPr>
        <p:spPr bwMode="auto">
          <a:xfrm>
            <a:off x="5595747" y="1035169"/>
            <a:ext cx="1013454" cy="376815"/>
          </a:xfrm>
          <a:prstGeom prst="flowChartAlternateProces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Start</a:t>
            </a:r>
          </a:p>
        </p:txBody>
      </p:sp>
      <p:sp>
        <p:nvSpPr>
          <p:cNvPr id="7" name="流程图: 过程 6"/>
          <p:cNvSpPr/>
          <p:nvPr/>
        </p:nvSpPr>
        <p:spPr bwMode="auto">
          <a:xfrm>
            <a:off x="4714274" y="1788584"/>
            <a:ext cx="2772000" cy="549335"/>
          </a:xfrm>
          <a:prstGeom prst="flowChartProces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Check the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license.</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endParaRPr>
          </a:p>
        </p:txBody>
      </p:sp>
      <p:sp>
        <p:nvSpPr>
          <p:cNvPr id="8" name="流程图: 过程 7"/>
          <p:cNvSpPr/>
          <p:nvPr/>
        </p:nvSpPr>
        <p:spPr bwMode="auto">
          <a:xfrm>
            <a:off x="5085075" y="2654457"/>
            <a:ext cx="2019601" cy="549335"/>
          </a:xfrm>
          <a:prstGeom prst="flowChartProcess">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Create a file system.</a:t>
            </a:r>
          </a:p>
        </p:txBody>
      </p:sp>
      <p:sp>
        <p:nvSpPr>
          <p:cNvPr id="9" name="流程图: 过程 8"/>
          <p:cNvSpPr/>
          <p:nvPr/>
        </p:nvSpPr>
        <p:spPr bwMode="auto">
          <a:xfrm>
            <a:off x="6600225" y="3701047"/>
            <a:ext cx="1836001" cy="549335"/>
          </a:xfrm>
          <a:prstGeom prst="flowChartProces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Create a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object.</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endParaRPr>
          </a:p>
        </p:txBody>
      </p:sp>
      <p:sp>
        <p:nvSpPr>
          <p:cNvPr id="10" name="流程图: 可选过程 9"/>
          <p:cNvSpPr/>
          <p:nvPr/>
        </p:nvSpPr>
        <p:spPr bwMode="auto">
          <a:xfrm>
            <a:off x="5601322" y="5201050"/>
            <a:ext cx="1013454" cy="376815"/>
          </a:xfrm>
          <a:prstGeom prst="flowChartAlternateProces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End</a:t>
            </a:r>
          </a:p>
        </p:txBody>
      </p:sp>
      <p:cxnSp>
        <p:nvCxnSpPr>
          <p:cNvPr id="12" name="直接箭头连接符 11"/>
          <p:cNvCxnSpPr>
            <a:stCxn id="6" idx="2"/>
            <a:endCxn id="7" idx="0"/>
          </p:cNvCxnSpPr>
          <p:nvPr/>
        </p:nvCxnSpPr>
        <p:spPr bwMode="auto">
          <a:xfrm flipH="1">
            <a:off x="6100274" y="1411984"/>
            <a:ext cx="2200" cy="376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直接箭头连接符 15"/>
          <p:cNvCxnSpPr>
            <a:stCxn id="8" idx="2"/>
            <a:endCxn id="9" idx="0"/>
          </p:cNvCxnSpPr>
          <p:nvPr/>
        </p:nvCxnSpPr>
        <p:spPr bwMode="auto">
          <a:xfrm rot="16200000" flipH="1">
            <a:off x="6557924" y="2740744"/>
            <a:ext cx="497255" cy="142335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9" name="流程图: 过程 18"/>
          <p:cNvSpPr/>
          <p:nvPr/>
        </p:nvSpPr>
        <p:spPr bwMode="auto">
          <a:xfrm>
            <a:off x="8258571" y="4984936"/>
            <a:ext cx="1245483" cy="466857"/>
          </a:xfrm>
          <a:prstGeom prst="flowChartProces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Mandatory</a:t>
            </a:r>
          </a:p>
        </p:txBody>
      </p:sp>
      <p:sp>
        <p:nvSpPr>
          <p:cNvPr id="20" name="流程图: 过程 19"/>
          <p:cNvSpPr/>
          <p:nvPr/>
        </p:nvSpPr>
        <p:spPr bwMode="auto">
          <a:xfrm>
            <a:off x="9635877" y="4984223"/>
            <a:ext cx="1245483" cy="467570"/>
          </a:xfrm>
          <a:prstGeom prst="flowChartProces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Optional</a:t>
            </a:r>
          </a:p>
        </p:txBody>
      </p:sp>
      <p:cxnSp>
        <p:nvCxnSpPr>
          <p:cNvPr id="22" name="直接连接符 21"/>
          <p:cNvCxnSpPr/>
          <p:nvPr/>
        </p:nvCxnSpPr>
        <p:spPr bwMode="auto">
          <a:xfrm>
            <a:off x="3042499" y="1600284"/>
            <a:ext cx="5400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直接连接符 22"/>
          <p:cNvCxnSpPr/>
          <p:nvPr/>
        </p:nvCxnSpPr>
        <p:spPr bwMode="auto">
          <a:xfrm>
            <a:off x="3042499" y="2499209"/>
            <a:ext cx="5400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文本框 24"/>
          <p:cNvSpPr txBox="1"/>
          <p:nvPr/>
        </p:nvSpPr>
        <p:spPr bwMode="auto">
          <a:xfrm>
            <a:off x="757009" y="1633764"/>
            <a:ext cx="2339509" cy="67959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0" marR="0" lvl="0" indent="0" algn="l" defTabSz="914478" rtl="0" eaLnBrk="1" fontAlgn="ctr" latinLnBrk="0" hangingPunct="1">
              <a:lnSpc>
                <a:spcPct val="120000"/>
              </a:lnSpc>
              <a:spcBef>
                <a:spcPts val="0"/>
              </a:spcBef>
              <a:spcAft>
                <a:spcPts val="0"/>
              </a:spcAft>
              <a:buClrTx/>
              <a:buSzTx/>
              <a:buFontTx/>
              <a:buNone/>
              <a:tabLst/>
              <a:defRPr/>
            </a:pPr>
            <a:r>
              <a:rPr lang="en-US" sz="1600" b="0" u="none" dirty="0">
                <a:solidFill>
                  <a:prstClr val="black"/>
                </a:solidFill>
                <a:latin typeface="Huawei Sans" panose="020C0503030203020204" pitchFamily="34" charset="0"/>
              </a:rPr>
              <a:t>1. Check the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feature availability.</a:t>
            </a:r>
          </a:p>
        </p:txBody>
      </p:sp>
      <p:sp>
        <p:nvSpPr>
          <p:cNvPr id="27" name="文本框 26"/>
          <p:cNvSpPr txBox="1"/>
          <p:nvPr/>
        </p:nvSpPr>
        <p:spPr bwMode="auto">
          <a:xfrm>
            <a:off x="731838" y="3361252"/>
            <a:ext cx="2890793" cy="67959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lvl="0" fontAlgn="ctr">
              <a:lnSpc>
                <a:spcPct val="120000"/>
              </a:lnSpc>
              <a:defRPr/>
            </a:pPr>
            <a:r>
              <a:rPr lang="en-US" sz="1600" b="0" u="none" dirty="0">
                <a:solidFill>
                  <a:prstClr val="black"/>
                </a:solidFill>
                <a:latin typeface="Huawei Sans" panose="020C0503030203020204" pitchFamily="34" charset="0"/>
              </a:rPr>
              <a:t>2. Create a HyperCDP object or HyperCDP </a:t>
            </a:r>
            <a:r>
              <a:rPr lang="en-US" sz="1600" dirty="0">
                <a:solidFill>
                  <a:prstClr val="black"/>
                </a:solidFill>
                <a:latin typeface="Huawei Sans" panose="020C0503030203020204" pitchFamily="34" charset="0"/>
              </a:rPr>
              <a:t>schedule.</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endParaRPr>
          </a:p>
        </p:txBody>
      </p:sp>
      <p:sp>
        <p:nvSpPr>
          <p:cNvPr id="29" name="文本框 28"/>
          <p:cNvSpPr txBox="1"/>
          <p:nvPr/>
        </p:nvSpPr>
        <p:spPr bwMode="auto">
          <a:xfrm>
            <a:off x="6999773" y="5052458"/>
            <a:ext cx="1170089"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2000" b="0" u="none" dirty="0">
                <a:solidFill>
                  <a:prstClr val="black"/>
                </a:solidFill>
                <a:latin typeface="Huawei Sans" panose="020C0503030203020204" pitchFamily="34" charset="0"/>
              </a:rPr>
              <a:t>Legend:</a:t>
            </a:r>
          </a:p>
        </p:txBody>
      </p:sp>
      <p:sp>
        <p:nvSpPr>
          <p:cNvPr id="31" name="流程图: 过程 30"/>
          <p:cNvSpPr/>
          <p:nvPr/>
        </p:nvSpPr>
        <p:spPr bwMode="auto">
          <a:xfrm>
            <a:off x="3714429" y="3701047"/>
            <a:ext cx="1836000" cy="549335"/>
          </a:xfrm>
          <a:prstGeom prst="flowChartProcess">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sz="1600" b="0" u="none" dirty="0">
                <a:solidFill>
                  <a:prstClr val="black"/>
                </a:solidFill>
                <a:latin typeface="Huawei Sans" panose="020C0503030203020204" pitchFamily="34" charset="0"/>
              </a:rPr>
              <a:t>Create a </a:t>
            </a:r>
            <a:r>
              <a:rPr lang="en-US" sz="1600" b="0" u="none" dirty="0" err="1">
                <a:solidFill>
                  <a:prstClr val="black"/>
                </a:solidFill>
                <a:latin typeface="Huawei Sans" panose="020C0503030203020204" pitchFamily="34" charset="0"/>
              </a:rPr>
              <a:t>HyperCDP</a:t>
            </a:r>
            <a:r>
              <a:rPr lang="en-US" sz="1600" b="0" u="none" dirty="0">
                <a:solidFill>
                  <a:prstClr val="black"/>
                </a:solidFill>
                <a:latin typeface="Huawei Sans" panose="020C0503030203020204" pitchFamily="34" charset="0"/>
              </a:rPr>
              <a:t> schedule.</a:t>
            </a: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endParaRPr>
          </a:p>
        </p:txBody>
      </p:sp>
      <p:cxnSp>
        <p:nvCxnSpPr>
          <p:cNvPr id="42" name="肘形连接符 41"/>
          <p:cNvCxnSpPr>
            <a:cxnSpLocks/>
            <a:stCxn id="8" idx="2"/>
            <a:endCxn id="31" idx="0"/>
          </p:cNvCxnSpPr>
          <p:nvPr/>
        </p:nvCxnSpPr>
        <p:spPr>
          <a:xfrm rot="5400000">
            <a:off x="5115026" y="2721196"/>
            <a:ext cx="497255" cy="146244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7" idx="2"/>
            <a:endCxn id="8" idx="0"/>
          </p:cNvCxnSpPr>
          <p:nvPr/>
        </p:nvCxnSpPr>
        <p:spPr>
          <a:xfrm rot="5400000">
            <a:off x="5939306" y="2493489"/>
            <a:ext cx="316538" cy="539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9" idx="2"/>
            <a:endCxn id="10" idx="0"/>
          </p:cNvCxnSpPr>
          <p:nvPr/>
        </p:nvCxnSpPr>
        <p:spPr>
          <a:xfrm rot="5400000">
            <a:off x="6337804" y="4020628"/>
            <a:ext cx="950668" cy="141017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1" idx="2"/>
            <a:endCxn id="10" idx="0"/>
          </p:cNvCxnSpPr>
          <p:nvPr/>
        </p:nvCxnSpPr>
        <p:spPr>
          <a:xfrm rot="16200000" flipH="1">
            <a:off x="4894905" y="3987906"/>
            <a:ext cx="950668" cy="147562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50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u="none" dirty="0" err="1">
                <a:solidFill>
                  <a:schemeClr val="bg1">
                    <a:lumMod val="50000"/>
                  </a:schemeClr>
                </a:solidFill>
                <a:latin typeface="Huawei Sans" panose="020C0503030203020204" pitchFamily="34" charset="0"/>
              </a:rPr>
              <a:t>HyperSnap</a:t>
            </a:r>
            <a:r>
              <a:rPr lang="en-US" u="none" dirty="0">
                <a:solidFill>
                  <a:schemeClr val="bg1">
                    <a:lumMod val="50000"/>
                  </a:schemeClr>
                </a:solidFill>
                <a:latin typeface="Huawei Sans" panose="020C0503030203020204" pitchFamily="34" charset="0"/>
              </a:rPr>
              <a:t> </a:t>
            </a:r>
          </a:p>
          <a:p>
            <a:r>
              <a:rPr lang="en-US" dirty="0" err="1">
                <a:solidFill>
                  <a:schemeClr val="bg1">
                    <a:lumMod val="50000"/>
                  </a:schemeClr>
                </a:solidFill>
                <a:latin typeface="Huawei Sans" panose="020C0503030203020204" pitchFamily="34" charset="0"/>
              </a:rPr>
              <a:t>HyperClone</a:t>
            </a:r>
            <a:r>
              <a:rPr lang="en-US" b="1" dirty="0">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HyperCDP</a:t>
            </a:r>
            <a:r>
              <a:rPr lang="en-US" u="none" dirty="0">
                <a:solidFill>
                  <a:schemeClr val="bg1">
                    <a:lumMod val="50000"/>
                  </a:schemeClr>
                </a:solidFill>
                <a:latin typeface="Huawei Sans" panose="020C0503030203020204" pitchFamily="34" charset="0"/>
              </a:rPr>
              <a:t> </a:t>
            </a:r>
          </a:p>
          <a:p>
            <a:r>
              <a:rPr lang="en-US" b="1" dirty="0" err="1">
                <a:latin typeface="Huawei Sans" panose="020C0503030203020204" pitchFamily="34" charset="0"/>
              </a:rPr>
              <a:t>HyperLock</a:t>
            </a:r>
            <a:endParaRPr lang="en-US" altLang="zh-CN" b="1"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729258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fontAlgn="ctr"/>
            <a:r>
              <a:rPr lang="en-US" u="none" dirty="0">
                <a:latin typeface="Huawei Sans" panose="020C0503030203020204" pitchFamily="34" charset="0"/>
              </a:rPr>
              <a:t>Overview</a:t>
            </a:r>
          </a:p>
        </p:txBody>
      </p:sp>
      <p:sp>
        <p:nvSpPr>
          <p:cNvPr id="4" name="文本占位符 3"/>
          <p:cNvSpPr>
            <a:spLocks noGrp="1"/>
          </p:cNvSpPr>
          <p:nvPr>
            <p:ph type="body" sz="quarter" idx="10"/>
          </p:nvPr>
        </p:nvSpPr>
        <p:spPr/>
        <p:txBody>
          <a:bodyPr/>
          <a:lstStyle/>
          <a:p>
            <a:r>
              <a:rPr lang="en-US" sz="1600" u="none" dirty="0">
                <a:latin typeface="Huawei Sans" panose="020C0503030203020204" pitchFamily="34" charset="0"/>
              </a:rPr>
              <a:t>Write Once Read Many (WORM), also called </a:t>
            </a:r>
            <a:r>
              <a:rPr lang="en-US" sz="1600" u="none" dirty="0" err="1">
                <a:latin typeface="Huawei Sans" panose="020C0503030203020204" pitchFamily="34" charset="0"/>
              </a:rPr>
              <a:t>HyperLock</a:t>
            </a:r>
            <a:r>
              <a:rPr lang="en-US" sz="1600" u="none" dirty="0">
                <a:latin typeface="Huawei Sans" panose="020C0503030203020204" pitchFamily="34" charset="0"/>
              </a:rPr>
              <a:t>, protects the integrity, confidentiality, and accessibility of data, meeting secure storage requirements.</a:t>
            </a:r>
          </a:p>
          <a:p>
            <a:r>
              <a:rPr lang="en-US" sz="1600" u="none" dirty="0">
                <a:latin typeface="Huawei Sans" panose="020C0503030203020204" pitchFamily="34" charset="0"/>
              </a:rPr>
              <a:t>A file protected by WORM enters the read-only state immediately after data is written to it. In read-only state, the file can be read but cannot be deleted, modified, or renamed. The WORM feature can prevent data from being tampered with, meeting data security requirements of enterprises and organizations.</a:t>
            </a:r>
          </a:p>
          <a:p>
            <a:r>
              <a:rPr lang="en-US" sz="1600" u="none" dirty="0">
                <a:latin typeface="Huawei Sans" panose="020C0503030203020204" pitchFamily="34" charset="0"/>
              </a:rPr>
              <a:t>A file system with the WORM feature (a WORM file system for short) can be configured only by the administrator. File systems with the WORM feature are classified into regulatory compliance WORM (WORM-C) and enterprise WORM (WORM-E) according to the administrator's permissions.</a:t>
            </a:r>
          </a:p>
        </p:txBody>
      </p:sp>
      <p:graphicFrame>
        <p:nvGraphicFramePr>
          <p:cNvPr id="2" name="表格 1">
            <a:extLst>
              <a:ext uri="{FF2B5EF4-FFF2-40B4-BE49-F238E27FC236}">
                <a16:creationId xmlns:a16="http://schemas.microsoft.com/office/drawing/2014/main" id="{AEF10701-A55A-4329-AA99-62ABF6367BA2}"/>
              </a:ext>
            </a:extLst>
          </p:cNvPr>
          <p:cNvGraphicFramePr>
            <a:graphicFrameLocks noGrp="1"/>
          </p:cNvGraphicFramePr>
          <p:nvPr>
            <p:extLst>
              <p:ext uri="{D42A27DB-BD31-4B8C-83A1-F6EECF244321}">
                <p14:modId xmlns:p14="http://schemas.microsoft.com/office/powerpoint/2010/main" val="2256169891"/>
              </p:ext>
            </p:extLst>
          </p:nvPr>
        </p:nvGraphicFramePr>
        <p:xfrm>
          <a:off x="1173192" y="4389921"/>
          <a:ext cx="10286971" cy="1667076"/>
        </p:xfrm>
        <a:graphic>
          <a:graphicData uri="http://schemas.openxmlformats.org/drawingml/2006/table">
            <a:tbl>
              <a:tblPr/>
              <a:tblGrid>
                <a:gridCol w="1417064">
                  <a:extLst>
                    <a:ext uri="{9D8B030D-6E8A-4147-A177-3AD203B41FA5}">
                      <a16:colId xmlns:a16="http://schemas.microsoft.com/office/drawing/2014/main" val="3792249727"/>
                    </a:ext>
                  </a:extLst>
                </a:gridCol>
                <a:gridCol w="8869907">
                  <a:extLst>
                    <a:ext uri="{9D8B030D-6E8A-4147-A177-3AD203B41FA5}">
                      <a16:colId xmlns:a16="http://schemas.microsoft.com/office/drawing/2014/main" val="2847519937"/>
                    </a:ext>
                  </a:extLst>
                </a:gridCol>
              </a:tblGrid>
              <a:tr h="512545">
                <a:tc>
                  <a:txBody>
                    <a:bodyPr/>
                    <a:lstStyle/>
                    <a:p>
                      <a:pPr algn="l" fontAlgn="ctr"/>
                      <a:r>
                        <a:rPr lang="en-US" b="1" dirty="0">
                          <a:latin typeface="Huawei Sans" panose="020C0503030203020204" pitchFamily="34" charset="0"/>
                        </a:rPr>
                        <a:t>Mode</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r>
                        <a:rPr lang="en-US" b="1" dirty="0">
                          <a:latin typeface="Huawei Sans" panose="020C0503030203020204" pitchFamily="34" charset="0"/>
                        </a:rPr>
                        <a:t>Application Scenario</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2033661769"/>
                  </a:ext>
                </a:extLst>
              </a:tr>
              <a:tr h="512545">
                <a:tc>
                  <a:txBody>
                    <a:bodyPr/>
                    <a:lstStyle/>
                    <a:p>
                      <a:pPr fontAlgn="ctr"/>
                      <a:r>
                        <a:rPr lang="en-US" u="none" dirty="0">
                          <a:latin typeface="Huawei Sans" panose="020C0503030203020204" pitchFamily="34" charset="0"/>
                        </a:rPr>
                        <a:t>WORM-C</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en-US" u="none" dirty="0">
                          <a:latin typeface="Huawei Sans" panose="020C0503030203020204" pitchFamily="34" charset="0"/>
                        </a:rPr>
                        <a:t>This mode applies to archive scenarios where data protection mechanisms are implemented as required by laws and regulations.</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919320"/>
                  </a:ext>
                </a:extLst>
              </a:tr>
              <a:tr h="512545">
                <a:tc>
                  <a:txBody>
                    <a:bodyPr/>
                    <a:lstStyle/>
                    <a:p>
                      <a:pPr fontAlgn="ctr"/>
                      <a:r>
                        <a:rPr lang="en-US" u="none" dirty="0">
                          <a:latin typeface="Huawei Sans" panose="020C0503030203020204" pitchFamily="34" charset="0"/>
                        </a:rPr>
                        <a:t>WORM-E</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r>
                        <a:rPr lang="en-US" u="none" dirty="0">
                          <a:latin typeface="Huawei Sans" panose="020C0503030203020204" pitchFamily="34" charset="0"/>
                        </a:rPr>
                        <a:t>This mode is mainly used by enterprises to implement internal control.</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5811024"/>
                  </a:ext>
                </a:extLst>
              </a:tr>
            </a:tbl>
          </a:graphicData>
        </a:graphic>
      </p:graphicFrame>
    </p:spTree>
    <p:extLst>
      <p:ext uri="{BB962C8B-B14F-4D97-AF65-F5344CB8AC3E}">
        <p14:creationId xmlns:p14="http://schemas.microsoft.com/office/powerpoint/2010/main" val="2334895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A032A0-8BE3-4203-BF45-8D485951AC66}"/>
              </a:ext>
            </a:extLst>
          </p:cNvPr>
          <p:cNvSpPr>
            <a:spLocks noGrp="1"/>
          </p:cNvSpPr>
          <p:nvPr>
            <p:ph type="title"/>
          </p:nvPr>
        </p:nvSpPr>
        <p:spPr/>
        <p:txBody>
          <a:bodyPr/>
          <a:lstStyle/>
          <a:p>
            <a:pPr fontAlgn="ctr"/>
            <a:r>
              <a:rPr lang="en-US" u="none" dirty="0">
                <a:latin typeface="Huawei Sans" panose="020C0503030203020204" pitchFamily="34" charset="0"/>
              </a:rPr>
              <a:t>WORM Compliance Clock</a:t>
            </a:r>
          </a:p>
        </p:txBody>
      </p:sp>
      <p:sp>
        <p:nvSpPr>
          <p:cNvPr id="3" name="文本占位符 2">
            <a:extLst>
              <a:ext uri="{FF2B5EF4-FFF2-40B4-BE49-F238E27FC236}">
                <a16:creationId xmlns:a16="http://schemas.microsoft.com/office/drawing/2014/main" id="{9C5B7DFF-C69E-4D11-8DDF-1526F8CED343}"/>
              </a:ext>
            </a:extLst>
          </p:cNvPr>
          <p:cNvSpPr>
            <a:spLocks noGrp="1"/>
          </p:cNvSpPr>
          <p:nvPr>
            <p:ph type="body" sz="quarter" idx="10"/>
          </p:nvPr>
        </p:nvSpPr>
        <p:spPr>
          <a:xfrm>
            <a:off x="731838" y="947166"/>
            <a:ext cx="10728326" cy="1192529"/>
          </a:xfrm>
        </p:spPr>
        <p:txBody>
          <a:bodyPr/>
          <a:lstStyle/>
          <a:p>
            <a:pPr>
              <a:lnSpc>
                <a:spcPct val="125000"/>
              </a:lnSpc>
            </a:pPr>
            <a:r>
              <a:rPr lang="en-US" sz="2000" u="none" dirty="0">
                <a:latin typeface="Huawei Sans" panose="020C0503030203020204" pitchFamily="34" charset="0"/>
              </a:rPr>
              <a:t>To prevent users from changing protection periods of files by changing the system time, storage systems maintain a WORM compliance clock. WORM compliance clocks include the global security compliance clock and WORM file system compliance clock.</a:t>
            </a:r>
          </a:p>
        </p:txBody>
      </p:sp>
      <p:graphicFrame>
        <p:nvGraphicFramePr>
          <p:cNvPr id="4" name="表格 3">
            <a:extLst>
              <a:ext uri="{FF2B5EF4-FFF2-40B4-BE49-F238E27FC236}">
                <a16:creationId xmlns:a16="http://schemas.microsoft.com/office/drawing/2014/main" id="{ABC8AEDE-18DA-430E-99E5-713323A5BC63}"/>
              </a:ext>
            </a:extLst>
          </p:cNvPr>
          <p:cNvGraphicFramePr>
            <a:graphicFrameLocks noGrp="1"/>
          </p:cNvGraphicFramePr>
          <p:nvPr>
            <p:extLst>
              <p:ext uri="{D42A27DB-BD31-4B8C-83A1-F6EECF244321}">
                <p14:modId xmlns:p14="http://schemas.microsoft.com/office/powerpoint/2010/main" val="1314057790"/>
              </p:ext>
            </p:extLst>
          </p:nvPr>
        </p:nvGraphicFramePr>
        <p:xfrm>
          <a:off x="1115568" y="2431701"/>
          <a:ext cx="10344595" cy="3668323"/>
        </p:xfrm>
        <a:graphic>
          <a:graphicData uri="http://schemas.openxmlformats.org/drawingml/2006/table">
            <a:tbl>
              <a:tblPr/>
              <a:tblGrid>
                <a:gridCol w="1767195">
                  <a:extLst>
                    <a:ext uri="{9D8B030D-6E8A-4147-A177-3AD203B41FA5}">
                      <a16:colId xmlns:a16="http://schemas.microsoft.com/office/drawing/2014/main" val="1466326986"/>
                    </a:ext>
                  </a:extLst>
                </a:gridCol>
                <a:gridCol w="3353738">
                  <a:extLst>
                    <a:ext uri="{9D8B030D-6E8A-4147-A177-3AD203B41FA5}">
                      <a16:colId xmlns:a16="http://schemas.microsoft.com/office/drawing/2014/main" val="2019386073"/>
                    </a:ext>
                  </a:extLst>
                </a:gridCol>
                <a:gridCol w="5223662">
                  <a:extLst>
                    <a:ext uri="{9D8B030D-6E8A-4147-A177-3AD203B41FA5}">
                      <a16:colId xmlns:a16="http://schemas.microsoft.com/office/drawing/2014/main" val="2168338837"/>
                    </a:ext>
                  </a:extLst>
                </a:gridCol>
              </a:tblGrid>
              <a:tr h="396400">
                <a:tc>
                  <a:txBody>
                    <a:bodyPr/>
                    <a:lstStyle/>
                    <a:p>
                      <a:pPr algn="l" fontAlgn="ctr">
                        <a:lnSpc>
                          <a:spcPct val="125000"/>
                        </a:lnSpc>
                      </a:pPr>
                      <a:r>
                        <a:rPr lang="en-US" sz="1600" b="1" dirty="0">
                          <a:latin typeface="Huawei Sans" panose="020C0503030203020204" pitchFamily="34" charset="0"/>
                        </a:rPr>
                        <a:t>Clock Type</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lnSpc>
                          <a:spcPct val="125000"/>
                        </a:lnSpc>
                      </a:pPr>
                      <a:r>
                        <a:rPr lang="en-US" sz="1600" b="1" dirty="0">
                          <a:latin typeface="Huawei Sans" panose="020C0503030203020204" pitchFamily="34" charset="0"/>
                        </a:rPr>
                        <a:t>Function</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lnSpc>
                          <a:spcPct val="125000"/>
                        </a:lnSpc>
                      </a:pPr>
                      <a:r>
                        <a:rPr lang="en-US" sz="1600" b="1" dirty="0">
                          <a:latin typeface="Huawei Sans" panose="020C0503030203020204" pitchFamily="34" charset="0"/>
                        </a:rPr>
                        <a:t>Description</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1365977894"/>
                  </a:ext>
                </a:extLst>
              </a:tr>
              <a:tr h="1609481">
                <a:tc>
                  <a:txBody>
                    <a:bodyPr/>
                    <a:lstStyle/>
                    <a:p>
                      <a:pPr fontAlgn="ctr">
                        <a:lnSpc>
                          <a:spcPct val="125000"/>
                        </a:lnSpc>
                      </a:pPr>
                      <a:r>
                        <a:rPr lang="en-US" sz="1600" u="none" dirty="0">
                          <a:latin typeface="Huawei Sans" panose="020C0503030203020204" pitchFamily="34" charset="0"/>
                        </a:rPr>
                        <a:t>Global security compliance clock</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25000"/>
                        </a:lnSpc>
                      </a:pPr>
                      <a:r>
                        <a:rPr lang="en-US" sz="1600" u="none" dirty="0">
                          <a:latin typeface="Huawei Sans" panose="020C0503030203020204" pitchFamily="34" charset="0"/>
                        </a:rPr>
                        <a:t>The storage system maintains a global security compliance clock that serves as the clock source for all WORM file systems.</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25000"/>
                        </a:lnSpc>
                      </a:pPr>
                      <a:r>
                        <a:rPr lang="en-US" sz="1600" u="none" dirty="0">
                          <a:latin typeface="Huawei Sans" panose="020C0503030203020204" pitchFamily="34" charset="0"/>
                        </a:rPr>
                        <a:t>When creating a WORM file system for the first time, the system administrator must initialize the global security compliance clock. The time of the global security compliance clock cannot be changed after initialization.</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93068"/>
                  </a:ext>
                </a:extLst>
              </a:tr>
              <a:tr h="1652323">
                <a:tc>
                  <a:txBody>
                    <a:bodyPr/>
                    <a:lstStyle/>
                    <a:p>
                      <a:pPr fontAlgn="ctr">
                        <a:lnSpc>
                          <a:spcPct val="125000"/>
                        </a:lnSpc>
                      </a:pPr>
                      <a:r>
                        <a:rPr lang="en-US" sz="1600" u="none" dirty="0">
                          <a:latin typeface="Huawei Sans" panose="020C0503030203020204" pitchFamily="34" charset="0"/>
                        </a:rPr>
                        <a:t>WORM file system compliance clock</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25000"/>
                        </a:lnSpc>
                      </a:pPr>
                      <a:r>
                        <a:rPr lang="en-US" sz="1600" u="none" dirty="0">
                          <a:latin typeface="Huawei Sans" panose="020C0503030203020204" pitchFamily="34" charset="0"/>
                        </a:rPr>
                        <a:t>Each WORM file system maintains a compliance clock. The protection periods of files are based on the compliance clock.</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25000"/>
                        </a:lnSpc>
                      </a:pPr>
                      <a:r>
                        <a:rPr lang="en-US" sz="1600" u="none" dirty="0">
                          <a:latin typeface="Huawei Sans" panose="020C0503030203020204" pitchFamily="34" charset="0"/>
                        </a:rPr>
                        <a:t>The system will automatically use the global security compliance clock to initialize the WORM file system compliance clock upon the creation of a WORM file system. You do not need to manually initialize the WORM file system compliance clock.</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559113"/>
                  </a:ext>
                </a:extLst>
              </a:tr>
            </a:tbl>
          </a:graphicData>
        </a:graphic>
      </p:graphicFrame>
    </p:spTree>
    <p:extLst>
      <p:ext uri="{BB962C8B-B14F-4D97-AF65-F5344CB8AC3E}">
        <p14:creationId xmlns:p14="http://schemas.microsoft.com/office/powerpoint/2010/main" val="792235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B263968-0727-487B-BD71-3998E9184288}"/>
              </a:ext>
            </a:extLst>
          </p:cNvPr>
          <p:cNvSpPr>
            <a:spLocks noGrp="1"/>
          </p:cNvSpPr>
          <p:nvPr>
            <p:ph type="title"/>
          </p:nvPr>
        </p:nvSpPr>
        <p:spPr/>
        <p:txBody>
          <a:bodyPr/>
          <a:lstStyle/>
          <a:p>
            <a:pPr fontAlgn="ctr"/>
            <a:r>
              <a:rPr lang="en-US" u="none" dirty="0">
                <a:latin typeface="Huawei Sans" panose="020C0503030203020204" pitchFamily="34" charset="0"/>
              </a:rPr>
              <a:t>File Status</a:t>
            </a:r>
          </a:p>
        </p:txBody>
      </p:sp>
      <p:sp>
        <p:nvSpPr>
          <p:cNvPr id="5" name="文本占位符 4">
            <a:extLst>
              <a:ext uri="{FF2B5EF4-FFF2-40B4-BE49-F238E27FC236}">
                <a16:creationId xmlns:a16="http://schemas.microsoft.com/office/drawing/2014/main" id="{EB433E85-4387-4239-BF22-99089B8EDB73}"/>
              </a:ext>
            </a:extLst>
          </p:cNvPr>
          <p:cNvSpPr>
            <a:spLocks noGrp="1"/>
          </p:cNvSpPr>
          <p:nvPr>
            <p:ph type="body" sz="quarter" idx="10"/>
          </p:nvPr>
        </p:nvSpPr>
        <p:spPr>
          <a:xfrm>
            <a:off x="731838" y="1047751"/>
            <a:ext cx="10728326" cy="694786"/>
          </a:xfrm>
        </p:spPr>
        <p:txBody>
          <a:bodyPr/>
          <a:lstStyle/>
          <a:p>
            <a:r>
              <a:rPr lang="en-US" sz="2000" u="none" dirty="0">
                <a:latin typeface="Huawei Sans" panose="020C0503030203020204" pitchFamily="34" charset="0"/>
              </a:rPr>
              <a:t>There are four file states in a WORM file system, as described in the following table.</a:t>
            </a:r>
          </a:p>
        </p:txBody>
      </p:sp>
      <p:graphicFrame>
        <p:nvGraphicFramePr>
          <p:cNvPr id="6" name="表格 5">
            <a:extLst>
              <a:ext uri="{FF2B5EF4-FFF2-40B4-BE49-F238E27FC236}">
                <a16:creationId xmlns:a16="http://schemas.microsoft.com/office/drawing/2014/main" id="{7E6A96ED-7683-47D7-A660-C26DCA4ED146}"/>
              </a:ext>
            </a:extLst>
          </p:cNvPr>
          <p:cNvGraphicFramePr>
            <a:graphicFrameLocks noGrp="1"/>
          </p:cNvGraphicFramePr>
          <p:nvPr>
            <p:extLst>
              <p:ext uri="{D42A27DB-BD31-4B8C-83A1-F6EECF244321}">
                <p14:modId xmlns:p14="http://schemas.microsoft.com/office/powerpoint/2010/main" val="1885471580"/>
              </p:ext>
            </p:extLst>
          </p:nvPr>
        </p:nvGraphicFramePr>
        <p:xfrm>
          <a:off x="793630" y="1845725"/>
          <a:ext cx="10666534" cy="3716272"/>
        </p:xfrm>
        <a:graphic>
          <a:graphicData uri="http://schemas.openxmlformats.org/drawingml/2006/table">
            <a:tbl>
              <a:tblPr/>
              <a:tblGrid>
                <a:gridCol w="1411773">
                  <a:extLst>
                    <a:ext uri="{9D8B030D-6E8A-4147-A177-3AD203B41FA5}">
                      <a16:colId xmlns:a16="http://schemas.microsoft.com/office/drawing/2014/main" val="2823998234"/>
                    </a:ext>
                  </a:extLst>
                </a:gridCol>
                <a:gridCol w="9254761">
                  <a:extLst>
                    <a:ext uri="{9D8B030D-6E8A-4147-A177-3AD203B41FA5}">
                      <a16:colId xmlns:a16="http://schemas.microsoft.com/office/drawing/2014/main" val="3868682481"/>
                    </a:ext>
                  </a:extLst>
                </a:gridCol>
              </a:tblGrid>
              <a:tr h="450576">
                <a:tc>
                  <a:txBody>
                    <a:bodyPr/>
                    <a:lstStyle/>
                    <a:p>
                      <a:pPr algn="ctr" fontAlgn="ctr"/>
                      <a:r>
                        <a:rPr lang="en-US" b="1" dirty="0">
                          <a:latin typeface="Huawei Sans" panose="020C0503030203020204" pitchFamily="34" charset="0"/>
                        </a:rPr>
                        <a:t>Status</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r>
                        <a:rPr lang="en-US" b="1" dirty="0">
                          <a:latin typeface="Huawei Sans" panose="020C0503030203020204" pitchFamily="34" charset="0"/>
                        </a:rPr>
                        <a:t>Description</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4219857299"/>
                  </a:ext>
                </a:extLst>
              </a:tr>
              <a:tr h="816424">
                <a:tc>
                  <a:txBody>
                    <a:bodyPr/>
                    <a:lstStyle/>
                    <a:p>
                      <a:pPr algn="ctr" fontAlgn="ctr"/>
                      <a:r>
                        <a:rPr lang="en-US" u="none" dirty="0">
                          <a:latin typeface="Huawei Sans" panose="020C0503030203020204" pitchFamily="34" charset="0"/>
                        </a:rPr>
                        <a:t>Initial</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en-US" u="none" dirty="0">
                          <a:latin typeface="Huawei Sans" panose="020C0503030203020204" pitchFamily="34" charset="0"/>
                        </a:rPr>
                        <a:t>All newly created files are in the initial state. Files in the initial state can be read, written, and modified by all users.</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174694"/>
                  </a:ext>
                </a:extLst>
              </a:tr>
              <a:tr h="816424">
                <a:tc>
                  <a:txBody>
                    <a:bodyPr/>
                    <a:lstStyle/>
                    <a:p>
                      <a:pPr algn="ctr" fontAlgn="ctr"/>
                      <a:r>
                        <a:rPr lang="en-US" u="none" dirty="0">
                          <a:latin typeface="Huawei Sans" panose="020C0503030203020204" pitchFamily="34" charset="0"/>
                        </a:rPr>
                        <a:t>Locked</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en-US" u="none" dirty="0">
                          <a:latin typeface="Huawei Sans" panose="020C0503030203020204" pitchFamily="34" charset="0"/>
                        </a:rPr>
                        <a:t>Files in the locked state cannot be modified, deleted, or renamed by all users. These files can only be read and their properties can be viewed.</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28683"/>
                  </a:ext>
                </a:extLst>
              </a:tr>
              <a:tr h="816424">
                <a:tc>
                  <a:txBody>
                    <a:bodyPr/>
                    <a:lstStyle/>
                    <a:p>
                      <a:pPr algn="ctr" fontAlgn="ctr"/>
                      <a:r>
                        <a:rPr lang="en-US" u="none" dirty="0">
                          <a:latin typeface="Huawei Sans" panose="020C0503030203020204" pitchFamily="34" charset="0"/>
                        </a:rPr>
                        <a:t>Expired</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en-US" u="none" dirty="0">
                          <a:latin typeface="Huawei Sans" panose="020C0503030203020204" pitchFamily="34" charset="0"/>
                        </a:rPr>
                        <a:t>Files in the expired state can be deleted and read and their properties can be viewed. However, these files cannot be modified or renamed.</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986337"/>
                  </a:ext>
                </a:extLst>
              </a:tr>
              <a:tr h="816424">
                <a:tc>
                  <a:txBody>
                    <a:bodyPr/>
                    <a:lstStyle/>
                    <a:p>
                      <a:pPr algn="ctr" fontAlgn="ctr"/>
                      <a:r>
                        <a:rPr lang="en-US" u="none" dirty="0">
                          <a:latin typeface="Huawei Sans" panose="020C0503030203020204" pitchFamily="34" charset="0"/>
                        </a:rPr>
                        <a:t>Appending</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r>
                        <a:rPr lang="en-US" u="none" dirty="0">
                          <a:latin typeface="Huawei Sans" panose="020C0503030203020204" pitchFamily="34" charset="0"/>
                        </a:rPr>
                        <a:t>Data can be added to the end of files in the appending state and these files cannot be deleted, truncated, or renamed.</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887686"/>
                  </a:ext>
                </a:extLst>
              </a:tr>
            </a:tbl>
          </a:graphicData>
        </a:graphic>
      </p:graphicFrame>
    </p:spTree>
    <p:extLst>
      <p:ext uri="{BB962C8B-B14F-4D97-AF65-F5344CB8AC3E}">
        <p14:creationId xmlns:p14="http://schemas.microsoft.com/office/powerpoint/2010/main" val="143975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b="1" dirty="0" err="1">
                <a:latin typeface="Huawei Sans" panose="020C0503030203020204" pitchFamily="34" charset="0"/>
              </a:rPr>
              <a:t>HyperSnap</a:t>
            </a:r>
            <a:r>
              <a:rPr lang="en-US" b="1" dirty="0">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HyperClone</a:t>
            </a:r>
            <a:r>
              <a:rPr lang="en-US" u="none" dirty="0">
                <a:solidFill>
                  <a:schemeClr val="bg1">
                    <a:lumMod val="50000"/>
                  </a:schemeClr>
                </a:solidFill>
                <a:latin typeface="Huawei Sans" panose="020C0503030203020204" pitchFamily="34" charset="0"/>
              </a:rPr>
              <a:t> </a:t>
            </a:r>
          </a:p>
          <a:p>
            <a:r>
              <a:rPr lang="en-US" u="none" dirty="0" err="1">
                <a:solidFill>
                  <a:schemeClr val="bg1">
                    <a:lumMod val="50000"/>
                  </a:schemeClr>
                </a:solidFill>
                <a:latin typeface="Huawei Sans" panose="020C0503030203020204" pitchFamily="34" charset="0"/>
              </a:rPr>
              <a:t>HyperCDP</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err="1">
                <a:solidFill>
                  <a:schemeClr val="bg1">
                    <a:lumMod val="50000"/>
                  </a:schemeClr>
                </a:solidFill>
                <a:latin typeface="Huawei Sans" panose="020C0503030203020204" pitchFamily="34" charset="0"/>
              </a:rPr>
              <a:t>HyperLock</a:t>
            </a:r>
            <a:endParaRPr lang="en-US" altLang="zh-CN" dirty="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155023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A54881-1B6B-4528-B8AC-A789EE62C5B9}"/>
              </a:ext>
            </a:extLst>
          </p:cNvPr>
          <p:cNvSpPr>
            <a:spLocks noGrp="1"/>
          </p:cNvSpPr>
          <p:nvPr>
            <p:ph type="title"/>
          </p:nvPr>
        </p:nvSpPr>
        <p:spPr/>
        <p:txBody>
          <a:bodyPr/>
          <a:lstStyle/>
          <a:p>
            <a:pPr fontAlgn="ctr"/>
            <a:r>
              <a:rPr lang="en-US" u="none" dirty="0">
                <a:latin typeface="Huawei Sans" panose="020C0503030203020204" pitchFamily="34" charset="0"/>
              </a:rPr>
              <a:t>WORM Properties</a:t>
            </a:r>
          </a:p>
        </p:txBody>
      </p:sp>
      <p:sp>
        <p:nvSpPr>
          <p:cNvPr id="3" name="文本占位符 2">
            <a:extLst>
              <a:ext uri="{FF2B5EF4-FFF2-40B4-BE49-F238E27FC236}">
                <a16:creationId xmlns:a16="http://schemas.microsoft.com/office/drawing/2014/main" id="{4CA67F44-7840-4C04-9F6D-5E97405BBF03}"/>
              </a:ext>
            </a:extLst>
          </p:cNvPr>
          <p:cNvSpPr>
            <a:spLocks noGrp="1"/>
          </p:cNvSpPr>
          <p:nvPr>
            <p:ph type="body" sz="quarter" idx="10"/>
          </p:nvPr>
        </p:nvSpPr>
        <p:spPr>
          <a:xfrm>
            <a:off x="731838" y="1047750"/>
            <a:ext cx="10728326" cy="1192529"/>
          </a:xfrm>
        </p:spPr>
        <p:txBody>
          <a:bodyPr/>
          <a:lstStyle/>
          <a:p>
            <a:r>
              <a:rPr lang="en-US" sz="1600" u="none" dirty="0">
                <a:latin typeface="Huawei Sans" panose="020C0503030203020204" pitchFamily="34" charset="0"/>
              </a:rPr>
              <a:t>After the WORM feature is configured for a file system, the file system has the WORM properties. The WORM properties apply to files in the WORM file system. You can view the WORM properties to determine the lock time and expiration time of a file. The following table lists the WORM properties of a file system.</a:t>
            </a:r>
          </a:p>
        </p:txBody>
      </p:sp>
      <p:graphicFrame>
        <p:nvGraphicFramePr>
          <p:cNvPr id="4" name="表格 3">
            <a:extLst>
              <a:ext uri="{FF2B5EF4-FFF2-40B4-BE49-F238E27FC236}">
                <a16:creationId xmlns:a16="http://schemas.microsoft.com/office/drawing/2014/main" id="{E7B8DA31-C4E5-4C44-A331-0323E2CBACE8}"/>
              </a:ext>
            </a:extLst>
          </p:cNvPr>
          <p:cNvGraphicFramePr>
            <a:graphicFrameLocks noGrp="1"/>
          </p:cNvGraphicFramePr>
          <p:nvPr>
            <p:extLst>
              <p:ext uri="{D42A27DB-BD31-4B8C-83A1-F6EECF244321}">
                <p14:modId xmlns:p14="http://schemas.microsoft.com/office/powerpoint/2010/main" val="3932487023"/>
              </p:ext>
            </p:extLst>
          </p:nvPr>
        </p:nvGraphicFramePr>
        <p:xfrm>
          <a:off x="731840" y="2360681"/>
          <a:ext cx="10728324" cy="3789066"/>
        </p:xfrm>
        <a:graphic>
          <a:graphicData uri="http://schemas.openxmlformats.org/drawingml/2006/table">
            <a:tbl>
              <a:tblPr/>
              <a:tblGrid>
                <a:gridCol w="2139376">
                  <a:extLst>
                    <a:ext uri="{9D8B030D-6E8A-4147-A177-3AD203B41FA5}">
                      <a16:colId xmlns:a16="http://schemas.microsoft.com/office/drawing/2014/main" val="3370404431"/>
                    </a:ext>
                  </a:extLst>
                </a:gridCol>
                <a:gridCol w="8588948">
                  <a:extLst>
                    <a:ext uri="{9D8B030D-6E8A-4147-A177-3AD203B41FA5}">
                      <a16:colId xmlns:a16="http://schemas.microsoft.com/office/drawing/2014/main" val="3297613021"/>
                    </a:ext>
                  </a:extLst>
                </a:gridCol>
              </a:tblGrid>
              <a:tr h="285396">
                <a:tc>
                  <a:txBody>
                    <a:bodyPr/>
                    <a:lstStyle/>
                    <a:p>
                      <a:pPr algn="ctr" fontAlgn="ctr">
                        <a:lnSpc>
                          <a:spcPct val="100000"/>
                        </a:lnSpc>
                      </a:pPr>
                      <a:r>
                        <a:rPr lang="en-US" sz="1300" b="1" u="none" dirty="0">
                          <a:latin typeface="Huawei Sans" panose="020C0503030203020204" pitchFamily="34" charset="0"/>
                        </a:rPr>
                        <a:t>Property</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ctr">
                        <a:lnSpc>
                          <a:spcPct val="100000"/>
                        </a:lnSpc>
                      </a:pPr>
                      <a:r>
                        <a:rPr lang="en-US" sz="1300" b="1" u="none" dirty="0">
                          <a:latin typeface="Huawei Sans" panose="020C0503030203020204" pitchFamily="34" charset="0"/>
                        </a:rPr>
                        <a:t>Description</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2176601959"/>
                  </a:ext>
                </a:extLst>
              </a:tr>
              <a:tr h="285396">
                <a:tc>
                  <a:txBody>
                    <a:bodyPr/>
                    <a:lstStyle/>
                    <a:p>
                      <a:pPr algn="ctr" fontAlgn="ctr">
                        <a:lnSpc>
                          <a:spcPct val="100000"/>
                        </a:lnSpc>
                      </a:pPr>
                      <a:r>
                        <a:rPr lang="en-US" sz="1300" u="none" dirty="0">
                          <a:latin typeface="Huawei Sans" panose="020C0503030203020204" pitchFamily="34" charset="0"/>
                        </a:rPr>
                        <a:t>Mode</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300" u="none" dirty="0">
                          <a:latin typeface="Huawei Sans" panose="020C0503030203020204" pitchFamily="34" charset="0"/>
                        </a:rPr>
                        <a:t>The system supports only the regulatory compliance mode.</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538066"/>
                  </a:ext>
                </a:extLst>
              </a:tr>
              <a:tr h="497511">
                <a:tc>
                  <a:txBody>
                    <a:bodyPr/>
                    <a:lstStyle/>
                    <a:p>
                      <a:pPr algn="ctr" fontAlgn="ctr">
                        <a:lnSpc>
                          <a:spcPct val="100000"/>
                        </a:lnSpc>
                      </a:pPr>
                      <a:r>
                        <a:rPr lang="en-US" sz="1300" u="none" dirty="0">
                          <a:latin typeface="Huawei Sans" panose="020C0503030203020204" pitchFamily="34" charset="0"/>
                        </a:rPr>
                        <a:t>Min. Protection Period</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300" u="none" dirty="0">
                          <a:latin typeface="Huawei Sans" panose="020C0503030203020204" pitchFamily="34" charset="0"/>
                        </a:rPr>
                        <a:t>Minimum retention period supported by the WORM file system. The retention period of a file in the WORM file system cannot be smaller than the minimum retention period.</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274902"/>
                  </a:ext>
                </a:extLst>
              </a:tr>
              <a:tr h="497511">
                <a:tc>
                  <a:txBody>
                    <a:bodyPr/>
                    <a:lstStyle/>
                    <a:p>
                      <a:pPr algn="ctr" fontAlgn="ctr">
                        <a:lnSpc>
                          <a:spcPct val="100000"/>
                        </a:lnSpc>
                      </a:pPr>
                      <a:r>
                        <a:rPr lang="en-US" sz="1300" u="none" dirty="0">
                          <a:latin typeface="Huawei Sans" panose="020C0503030203020204" pitchFamily="34" charset="0"/>
                        </a:rPr>
                        <a:t>Max. Protection Period</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300" u="none" dirty="0">
                          <a:latin typeface="Huawei Sans" panose="020C0503030203020204" pitchFamily="34" charset="0"/>
                        </a:rPr>
                        <a:t>Maximum retention period supported by the WORM file system. The retention period of a file in the WORM file system cannot be larger than the maximum retention period.</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95792"/>
                  </a:ext>
                </a:extLst>
              </a:tr>
              <a:tr h="497511">
                <a:tc>
                  <a:txBody>
                    <a:bodyPr/>
                    <a:lstStyle/>
                    <a:p>
                      <a:pPr algn="ctr" fontAlgn="ctr">
                        <a:lnSpc>
                          <a:spcPct val="100000"/>
                        </a:lnSpc>
                      </a:pPr>
                      <a:r>
                        <a:rPr lang="en-US" sz="1300" u="none" dirty="0">
                          <a:latin typeface="Huawei Sans" panose="020C0503030203020204" pitchFamily="34" charset="0"/>
                        </a:rPr>
                        <a:t>Default Protection Period</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300" u="none" dirty="0">
                          <a:latin typeface="Huawei Sans" panose="020C0503030203020204" pitchFamily="34" charset="0"/>
                        </a:rPr>
                        <a:t>Default retention period supported by the WORM file system. The retention period of a file in the WORM file system is the default value of the parameter if you do not set a retention period for the file.</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489418"/>
                  </a:ext>
                </a:extLst>
              </a:tr>
              <a:tr h="497511">
                <a:tc>
                  <a:txBody>
                    <a:bodyPr/>
                    <a:lstStyle/>
                    <a:p>
                      <a:pPr algn="ctr" fontAlgn="ctr">
                        <a:lnSpc>
                          <a:spcPct val="100000"/>
                        </a:lnSpc>
                      </a:pPr>
                      <a:r>
                        <a:rPr lang="en-US" sz="1300" u="none" dirty="0">
                          <a:latin typeface="Huawei Sans" panose="020C0503030203020204" pitchFamily="34" charset="0"/>
                        </a:rPr>
                        <a:t>Automatic Lockout</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300" u="none" dirty="0">
                          <a:latin typeface="Huawei Sans" panose="020C0503030203020204" pitchFamily="34" charset="0"/>
                        </a:rPr>
                        <a:t>After the automatic lockout function is enabled, files in the WORM file system automatically enter the locked state a specific period of time after data or metadata in the files is modified.</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9207262"/>
                  </a:ext>
                </a:extLst>
              </a:tr>
              <a:tr h="479222">
                <a:tc>
                  <a:txBody>
                    <a:bodyPr/>
                    <a:lstStyle/>
                    <a:p>
                      <a:pPr algn="ctr" fontAlgn="ctr">
                        <a:lnSpc>
                          <a:spcPct val="100000"/>
                        </a:lnSpc>
                      </a:pPr>
                      <a:r>
                        <a:rPr lang="en-US" sz="1300" u="none" dirty="0">
                          <a:latin typeface="Huawei Sans" panose="020C0503030203020204" pitchFamily="34" charset="0"/>
                        </a:rPr>
                        <a:t>Lockout Wait Time</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300" u="none" dirty="0">
                          <a:latin typeface="Huawei Sans" panose="020C0503030203020204" pitchFamily="34" charset="0"/>
                        </a:rPr>
                        <a:t>Default waiting time for modified files to automatically enter the protection state. This parameter is valid only when </a:t>
                      </a:r>
                      <a:r>
                        <a:rPr lang="en-US" sz="1300" b="1" u="none" dirty="0">
                          <a:latin typeface="Huawei Sans" panose="020C0503030203020204" pitchFamily="34" charset="0"/>
                        </a:rPr>
                        <a:t>Automatic Lockout</a:t>
                      </a:r>
                      <a:r>
                        <a:rPr lang="en-US" sz="1300" u="none" dirty="0">
                          <a:latin typeface="Huawei Sans" panose="020C0503030203020204" pitchFamily="34" charset="0"/>
                        </a:rPr>
                        <a:t> is enabled.</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04046"/>
                  </a:ext>
                </a:extLst>
              </a:tr>
              <a:tr h="725742">
                <a:tc>
                  <a:txBody>
                    <a:bodyPr/>
                    <a:lstStyle/>
                    <a:p>
                      <a:pPr algn="ctr" fontAlgn="ctr">
                        <a:lnSpc>
                          <a:spcPct val="100000"/>
                        </a:lnSpc>
                      </a:pPr>
                      <a:r>
                        <a:rPr lang="en-US" sz="1300" u="none" dirty="0">
                          <a:latin typeface="Huawei Sans" panose="020C0503030203020204" pitchFamily="34" charset="0"/>
                        </a:rPr>
                        <a:t>Automatic Deletion</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00000"/>
                        </a:lnSpc>
                      </a:pPr>
                      <a:r>
                        <a:rPr lang="en-US" sz="1300" u="none" dirty="0">
                          <a:latin typeface="Huawei Sans" panose="020C0503030203020204" pitchFamily="34" charset="0"/>
                        </a:rPr>
                        <a:t>After this function is enabled, the system automatically deletes files whose protection periods have expired.</a:t>
                      </a:r>
                    </a:p>
                    <a:p>
                      <a:pPr fontAlgn="ctr">
                        <a:lnSpc>
                          <a:spcPct val="100000"/>
                        </a:lnSpc>
                      </a:pPr>
                      <a:r>
                        <a:rPr lang="en-US" sz="1300" b="1" u="none" dirty="0">
                          <a:latin typeface="Huawei Sans" panose="020C0503030203020204" pitchFamily="34" charset="0"/>
                        </a:rPr>
                        <a:t>Note:</a:t>
                      </a:r>
                      <a:r>
                        <a:rPr lang="en-US" sz="1300" u="none" dirty="0">
                          <a:latin typeface="Huawei Sans" panose="020C0503030203020204" pitchFamily="34" charset="0"/>
                        </a:rPr>
                        <a:t> Before enabling this function, ensure that files do not need protection and can be automatically deleted by the system after they expire.</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541422"/>
                  </a:ext>
                </a:extLst>
              </a:tr>
            </a:tbl>
          </a:graphicData>
        </a:graphic>
      </p:graphicFrame>
    </p:spTree>
    <p:extLst>
      <p:ext uri="{BB962C8B-B14F-4D97-AF65-F5344CB8AC3E}">
        <p14:creationId xmlns:p14="http://schemas.microsoft.com/office/powerpoint/2010/main" val="57595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6517" y="2362231"/>
            <a:ext cx="9138966" cy="4134609"/>
            <a:chOff x="396697" y="1133632"/>
            <a:chExt cx="5987335" cy="5271700"/>
          </a:xfrm>
        </p:grpSpPr>
        <p:sp>
          <p:nvSpPr>
            <p:cNvPr id="33" name="Rounded Rectangle 41"/>
            <p:cNvSpPr>
              <a:spLocks noChangeArrowheads="1"/>
            </p:cNvSpPr>
            <p:nvPr/>
          </p:nvSpPr>
          <p:spPr bwMode="auto">
            <a:xfrm>
              <a:off x="396697" y="1133632"/>
              <a:ext cx="5967048" cy="4764508"/>
            </a:xfrm>
            <a:prstGeom prst="roundRect">
              <a:avLst>
                <a:gd name="adj" fmla="val 7986"/>
              </a:avLst>
            </a:prstGeom>
            <a:solidFill>
              <a:srgbClr val="EDEDED">
                <a:alpha val="7843"/>
              </a:srgbClr>
            </a:solidFill>
            <a:ln w="22225">
              <a:solidFill>
                <a:schemeClr val="tx1"/>
              </a:solidFill>
              <a:round/>
              <a:headEnd/>
              <a:tailEnd/>
            </a:ln>
            <a:effectLst>
              <a:outerShdw blurRad="63500" dist="20000" dir="5400000" rotWithShape="0">
                <a:srgbClr val="000000">
                  <a:alpha val="37999"/>
                </a:srgbClr>
              </a:outerShdw>
            </a:effectLst>
          </p:spPr>
          <p:txBody>
            <a:bodyPr lIns="121903" tIns="60952" rIns="121903" bIns="60952"/>
            <a:lstStyle/>
            <a:p>
              <a:pPr marL="0" marR="0" lvl="0" indent="0" algn="l" defTabSz="914478" rtl="0" eaLnBrk="1" fontAlgn="ctr"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nvGrpSpPr>
            <p:cNvPr id="3" name="组合 32"/>
            <p:cNvGrpSpPr/>
            <p:nvPr/>
          </p:nvGrpSpPr>
          <p:grpSpPr>
            <a:xfrm>
              <a:off x="563342" y="1220755"/>
              <a:ext cx="5778601" cy="4549771"/>
              <a:chOff x="154636" y="915565"/>
              <a:chExt cx="4618670" cy="3412327"/>
            </a:xfrm>
          </p:grpSpPr>
          <p:sp>
            <p:nvSpPr>
              <p:cNvPr id="7" name="矩形 6"/>
              <p:cNvSpPr/>
              <p:nvPr/>
            </p:nvSpPr>
            <p:spPr bwMode="auto">
              <a:xfrm>
                <a:off x="755650" y="163564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1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10" name="圆角矩形 9"/>
              <p:cNvSpPr>
                <a:spLocks/>
              </p:cNvSpPr>
              <p:nvPr/>
            </p:nvSpPr>
            <p:spPr bwMode="auto">
              <a:xfrm>
                <a:off x="307974" y="1632806"/>
                <a:ext cx="892626" cy="688510"/>
              </a:xfrm>
              <a:prstGeom prst="roundRect">
                <a:avLst/>
              </a:prstGeom>
              <a:solidFill>
                <a:srgbClr val="81C15F"/>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marL="0" marR="0" lvl="0" indent="0" algn="ctr" defTabSz="1219170" rtl="0" eaLnBrk="1" fontAlgn="ctr" latinLnBrk="0" hangingPunct="1">
                  <a:lnSpc>
                    <a:spcPct val="100000"/>
                  </a:lnSpc>
                  <a:spcBef>
                    <a:spcPts val="0"/>
                  </a:spcBef>
                  <a:spcAft>
                    <a:spcPts val="0"/>
                  </a:spcAft>
                  <a:buClr>
                    <a:srgbClr val="CC9900"/>
                  </a:buClr>
                  <a:buSzTx/>
                  <a:buFontTx/>
                  <a:buNone/>
                  <a:tabLst/>
                  <a:defRPr/>
                </a:pPr>
                <a:r>
                  <a:rPr lang="en-US" sz="2000" b="0" u="none" dirty="0">
                    <a:solidFill>
                      <a:prstClr val="black"/>
                    </a:solidFill>
                    <a:latin typeface="Huawei Sans" panose="020C0503030203020204" pitchFamily="34" charset="0"/>
                  </a:rPr>
                  <a:t>Initial</a:t>
                </a:r>
              </a:p>
            </p:txBody>
          </p:sp>
          <p:sp>
            <p:nvSpPr>
              <p:cNvPr id="11" name="圆角矩形 10"/>
              <p:cNvSpPr>
                <a:spLocks/>
              </p:cNvSpPr>
              <p:nvPr/>
            </p:nvSpPr>
            <p:spPr bwMode="auto">
              <a:xfrm>
                <a:off x="1857634" y="1632806"/>
                <a:ext cx="892626" cy="688510"/>
              </a:xfrm>
              <a:prstGeom prst="roundRect">
                <a:avLst/>
              </a:prstGeom>
              <a:solidFill>
                <a:srgbClr val="56C4D2"/>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2000" b="0" u="none" dirty="0">
                    <a:solidFill>
                      <a:prstClr val="black"/>
                    </a:solidFill>
                    <a:latin typeface="Huawei Sans" panose="020C0503030203020204" pitchFamily="34" charset="0"/>
                  </a:rPr>
                  <a:t>Locked</a:t>
                </a:r>
              </a:p>
            </p:txBody>
          </p:sp>
          <p:sp>
            <p:nvSpPr>
              <p:cNvPr id="12" name="圆角矩形 11"/>
              <p:cNvSpPr>
                <a:spLocks/>
              </p:cNvSpPr>
              <p:nvPr/>
            </p:nvSpPr>
            <p:spPr bwMode="auto">
              <a:xfrm>
                <a:off x="3411285" y="1632807"/>
                <a:ext cx="892626" cy="653206"/>
              </a:xfrm>
              <a:prstGeom prst="roundRect">
                <a:avLst/>
              </a:prstGeom>
              <a:solidFill>
                <a:srgbClr val="E28189"/>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2000" b="0" u="none" dirty="0">
                    <a:solidFill>
                      <a:prstClr val="black"/>
                    </a:solidFill>
                    <a:latin typeface="Huawei Sans" panose="020C0503030203020204" pitchFamily="34" charset="0"/>
                  </a:rPr>
                  <a:t>Expired</a:t>
                </a:r>
              </a:p>
            </p:txBody>
          </p:sp>
          <p:sp>
            <p:nvSpPr>
              <p:cNvPr id="13" name="圆角矩形 12"/>
              <p:cNvSpPr>
                <a:spLocks/>
              </p:cNvSpPr>
              <p:nvPr/>
            </p:nvSpPr>
            <p:spPr bwMode="auto">
              <a:xfrm>
                <a:off x="1857634" y="3639382"/>
                <a:ext cx="892626" cy="688510"/>
              </a:xfrm>
              <a:prstGeom prst="roundRect">
                <a:avLst/>
              </a:prstGeom>
              <a:solidFill>
                <a:srgbClr val="FDD35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marL="0" marR="0" lvl="0" indent="0" algn="ctr" defTabSz="914478" rtl="0" eaLnBrk="1" fontAlgn="ctr" latinLnBrk="0" hangingPunct="1">
                  <a:lnSpc>
                    <a:spcPct val="100000"/>
                  </a:lnSpc>
                  <a:spcBef>
                    <a:spcPts val="0"/>
                  </a:spcBef>
                  <a:spcAft>
                    <a:spcPts val="0"/>
                  </a:spcAft>
                  <a:buClr>
                    <a:srgbClr val="CC9900"/>
                  </a:buClr>
                  <a:buSzTx/>
                  <a:buFontTx/>
                  <a:buNone/>
                  <a:tabLst/>
                  <a:defRPr/>
                </a:pPr>
                <a:r>
                  <a:rPr lang="en-US" sz="2000" b="0" u="none" dirty="0">
                    <a:solidFill>
                      <a:prstClr val="black"/>
                    </a:solidFill>
                    <a:latin typeface="Huawei Sans" panose="020C0503030203020204" pitchFamily="34" charset="0"/>
                  </a:rPr>
                  <a:t>Appending</a:t>
                </a:r>
              </a:p>
            </p:txBody>
          </p:sp>
          <p:sp>
            <p:nvSpPr>
              <p:cNvPr id="19" name="弧形 18"/>
              <p:cNvSpPr/>
              <p:nvPr/>
            </p:nvSpPr>
            <p:spPr bwMode="auto">
              <a:xfrm rot="10800000" flipV="1">
                <a:off x="2113958" y="915565"/>
                <a:ext cx="475526" cy="1480095"/>
              </a:xfrm>
              <a:prstGeom prst="arc">
                <a:avLst>
                  <a:gd name="adj1" fmla="val 10984733"/>
                  <a:gd name="adj2" fmla="val 311650"/>
                </a:avLst>
              </a:prstGeom>
              <a:noFill/>
              <a:ln>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1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0" name="弧形 19"/>
              <p:cNvSpPr/>
              <p:nvPr/>
            </p:nvSpPr>
            <p:spPr bwMode="auto">
              <a:xfrm rot="16200000" flipV="1">
                <a:off x="1531429" y="2658115"/>
                <a:ext cx="1224479" cy="632520"/>
              </a:xfrm>
              <a:prstGeom prst="arc">
                <a:avLst>
                  <a:gd name="adj1" fmla="val 167842"/>
                  <a:gd name="adj2" fmla="val 10617847"/>
                </a:avLst>
              </a:prstGeom>
              <a:noFill/>
              <a:ln>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1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1" name="弧形 20"/>
              <p:cNvSpPr/>
              <p:nvPr/>
            </p:nvSpPr>
            <p:spPr bwMode="auto">
              <a:xfrm rot="16200000" flipV="1">
                <a:off x="1818871" y="2657224"/>
                <a:ext cx="1224479" cy="634305"/>
              </a:xfrm>
              <a:prstGeom prst="arc">
                <a:avLst>
                  <a:gd name="adj1" fmla="val 10816414"/>
                  <a:gd name="adj2" fmla="val 114495"/>
                </a:avLst>
              </a:prstGeom>
              <a:noFill/>
              <a:ln>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1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2" name="弧形 21"/>
              <p:cNvSpPr/>
              <p:nvPr/>
            </p:nvSpPr>
            <p:spPr bwMode="auto">
              <a:xfrm rot="16200000">
                <a:off x="1324808" y="1428528"/>
                <a:ext cx="2912887" cy="2396164"/>
              </a:xfrm>
              <a:prstGeom prst="arc">
                <a:avLst>
                  <a:gd name="adj1" fmla="val 4899662"/>
                  <a:gd name="adj2" fmla="val 10947151"/>
                </a:avLst>
              </a:prstGeom>
              <a:noFill/>
              <a:ln>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1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3" name="弧形 22"/>
              <p:cNvSpPr/>
              <p:nvPr/>
            </p:nvSpPr>
            <p:spPr bwMode="auto">
              <a:xfrm flipV="1">
                <a:off x="2768734" y="1707844"/>
                <a:ext cx="622081" cy="935558"/>
              </a:xfrm>
              <a:prstGeom prst="arc">
                <a:avLst>
                  <a:gd name="adj1" fmla="val 10816414"/>
                  <a:gd name="adj2" fmla="val 114495"/>
                </a:avLst>
              </a:prstGeom>
              <a:noFill/>
              <a:ln>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1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4" name="弧形 23"/>
              <p:cNvSpPr/>
              <p:nvPr/>
            </p:nvSpPr>
            <p:spPr bwMode="auto">
              <a:xfrm rot="10800000" flipV="1">
                <a:off x="2768734" y="1460105"/>
                <a:ext cx="622081" cy="935558"/>
              </a:xfrm>
              <a:prstGeom prst="arc">
                <a:avLst>
                  <a:gd name="adj1" fmla="val 10816414"/>
                  <a:gd name="adj2" fmla="val 114495"/>
                </a:avLst>
              </a:prstGeom>
              <a:noFill/>
              <a:ln>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133"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26" name="TextBox 25"/>
              <p:cNvSpPr txBox="1"/>
              <p:nvPr/>
            </p:nvSpPr>
            <p:spPr>
              <a:xfrm>
                <a:off x="154636" y="988887"/>
                <a:ext cx="1992386" cy="264884"/>
              </a:xfrm>
              <a:prstGeom prst="rect">
                <a:avLst/>
              </a:prstGeom>
              <a:noFill/>
            </p:spPr>
            <p:txBody>
              <a:bodyPr wrap="squar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Manually or automatically lock upon expiration.</a:t>
                </a:r>
              </a:p>
            </p:txBody>
          </p:sp>
          <p:sp>
            <p:nvSpPr>
              <p:cNvPr id="27" name="TextBox 26"/>
              <p:cNvSpPr txBox="1"/>
              <p:nvPr/>
            </p:nvSpPr>
            <p:spPr>
              <a:xfrm>
                <a:off x="2479080" y="915565"/>
                <a:ext cx="1165245" cy="26488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Extend the protection period.</a:t>
                </a:r>
              </a:p>
            </p:txBody>
          </p:sp>
          <p:sp>
            <p:nvSpPr>
              <p:cNvPr id="28" name="TextBox 27"/>
              <p:cNvSpPr txBox="1"/>
              <p:nvPr/>
            </p:nvSpPr>
            <p:spPr>
              <a:xfrm>
                <a:off x="2729564" y="1992457"/>
                <a:ext cx="707703" cy="441473"/>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The protection period expires.</a:t>
                </a:r>
              </a:p>
            </p:txBody>
          </p:sp>
          <p:sp>
            <p:nvSpPr>
              <p:cNvPr id="29" name="TextBox 28"/>
              <p:cNvSpPr txBox="1"/>
              <p:nvPr/>
            </p:nvSpPr>
            <p:spPr>
              <a:xfrm>
                <a:off x="2998350" y="1213883"/>
                <a:ext cx="1114881" cy="26488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Reset the protection period.</a:t>
                </a:r>
              </a:p>
            </p:txBody>
          </p:sp>
          <p:sp>
            <p:nvSpPr>
              <p:cNvPr id="30" name="TextBox 29"/>
              <p:cNvSpPr txBox="1"/>
              <p:nvPr/>
            </p:nvSpPr>
            <p:spPr>
              <a:xfrm>
                <a:off x="491367" y="2787971"/>
                <a:ext cx="1349071" cy="441473"/>
              </a:xfrm>
              <a:prstGeom prst="rect">
                <a:avLst/>
              </a:prstGeom>
              <a:noFill/>
            </p:spPr>
            <p:txBody>
              <a:bodyPr wrap="non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Manually set the appending state.</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(Condition: The file size is 0.)</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TextBox 30"/>
              <p:cNvSpPr txBox="1"/>
              <p:nvPr/>
            </p:nvSpPr>
            <p:spPr>
              <a:xfrm>
                <a:off x="2732694" y="2876267"/>
                <a:ext cx="1199660" cy="264884"/>
              </a:xfrm>
              <a:prstGeom prst="rect">
                <a:avLst/>
              </a:prstGeom>
              <a:noFill/>
            </p:spPr>
            <p:txBody>
              <a:bodyPr wrap="none" rtlCol="0">
                <a:spAutoFit/>
              </a:bodyPr>
              <a:lstStyle/>
              <a:p>
                <a:pPr marL="0" marR="0" lvl="0" indent="0" algn="l"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Manually set the locked state.</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TextBox 31"/>
              <p:cNvSpPr txBox="1"/>
              <p:nvPr/>
            </p:nvSpPr>
            <p:spPr>
              <a:xfrm>
                <a:off x="3411285" y="3806808"/>
                <a:ext cx="1362021" cy="441473"/>
              </a:xfrm>
              <a:prstGeom prst="rect">
                <a:avLst/>
              </a:prstGeom>
              <a:noFill/>
            </p:spPr>
            <p:txBody>
              <a:bodyPr wrap="square" rtlCol="0">
                <a:spAutoFit/>
              </a:bodyPr>
              <a:lstStyle/>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Manually set the appending state.</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algn="ctr" defTabSz="914478" rtl="0" eaLnBrk="1" fontAlgn="ctr" latinLnBrk="0" hangingPunct="1">
                  <a:lnSpc>
                    <a:spcPct val="100000"/>
                  </a:lnSpc>
                  <a:spcBef>
                    <a:spcPts val="0"/>
                  </a:spcBef>
                  <a:spcAft>
                    <a:spcPts val="0"/>
                  </a:spcAft>
                  <a:buClrTx/>
                  <a:buSzTx/>
                  <a:buFontTx/>
                  <a:buNone/>
                  <a:tabLst/>
                  <a:defRPr/>
                </a:pPr>
                <a:r>
                  <a:rPr lang="en-US" sz="1200" b="0" u="none" dirty="0">
                    <a:solidFill>
                      <a:prstClr val="black"/>
                    </a:solidFill>
                    <a:latin typeface="Huawei Sans" panose="020C0503030203020204" pitchFamily="34" charset="0"/>
                  </a:rPr>
                  <a:t>(Condition: The file size is 0.)</a:t>
                </a:r>
                <a:endParaRPr kumimoji="0" lang="en-US" altLang="zh-CN" sz="12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5" name="矩形 24"/>
            <p:cNvSpPr/>
            <p:nvPr/>
          </p:nvSpPr>
          <p:spPr bwMode="auto">
            <a:xfrm>
              <a:off x="527051" y="1196990"/>
              <a:ext cx="5856981" cy="5208342"/>
            </a:xfrm>
            <a:prstGeom prst="rect">
              <a:avLst/>
            </a:prstGeom>
            <a:noFill/>
            <a:ln w="1905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24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grpSp>
      <p:sp>
        <p:nvSpPr>
          <p:cNvPr id="2" name="标题 1"/>
          <p:cNvSpPr>
            <a:spLocks noGrp="1"/>
          </p:cNvSpPr>
          <p:nvPr>
            <p:ph type="title"/>
          </p:nvPr>
        </p:nvSpPr>
        <p:spPr/>
        <p:txBody>
          <a:bodyPr/>
          <a:lstStyle/>
          <a:p>
            <a:pPr fontAlgn="ctr"/>
            <a:r>
              <a:rPr lang="en-US" u="none" dirty="0">
                <a:latin typeface="Huawei Sans" panose="020C0503030203020204" pitchFamily="34" charset="0"/>
              </a:rPr>
              <a:t>Working Principles</a:t>
            </a:r>
          </a:p>
        </p:txBody>
      </p:sp>
      <p:sp>
        <p:nvSpPr>
          <p:cNvPr id="14" name="文本占位符 13"/>
          <p:cNvSpPr>
            <a:spLocks noGrp="1"/>
          </p:cNvSpPr>
          <p:nvPr>
            <p:ph type="body" sz="quarter" idx="10"/>
          </p:nvPr>
        </p:nvSpPr>
        <p:spPr>
          <a:xfrm>
            <a:off x="731838" y="1052514"/>
            <a:ext cx="10728326" cy="1123275"/>
          </a:xfrm>
        </p:spPr>
        <p:txBody>
          <a:bodyPr/>
          <a:lstStyle/>
          <a:p>
            <a:r>
              <a:rPr lang="en-US" sz="1600" u="none" dirty="0">
                <a:latin typeface="Huawei Sans" panose="020C0503030203020204" pitchFamily="34" charset="0"/>
              </a:rPr>
              <a:t>If a common file system is protected by the WORM feature, files in the file system can be read only within the protection period. After WORM file systems are created, you need to map them to application servers using the NFS or CIFS protocol.</a:t>
            </a:r>
          </a:p>
        </p:txBody>
      </p:sp>
      <p:sp>
        <p:nvSpPr>
          <p:cNvPr id="4" name="Rectangle 3"/>
          <p:cNvSpPr txBox="1">
            <a:spLocks noChangeArrowheads="1"/>
          </p:cNvSpPr>
          <p:nvPr/>
        </p:nvSpPr>
        <p:spPr>
          <a:xfrm>
            <a:off x="6598036" y="932028"/>
            <a:ext cx="5473535" cy="5568619"/>
          </a:xfrm>
          <a:prstGeom prst="rect">
            <a:avLst/>
          </a:prstGeom>
        </p:spPr>
        <p:txBody>
          <a:bodyPr/>
          <a:lstStyle/>
          <a:p>
            <a:pPr marL="457189" marR="0" lvl="0" indent="-457189" algn="l" defTabSz="914478" rtl="0" eaLnBrk="1" fontAlgn="ctr" latinLnBrk="0" hangingPunct="1">
              <a:lnSpc>
                <a:spcPct val="140000"/>
              </a:lnSpc>
              <a:spcBef>
                <a:spcPts val="0"/>
              </a:spcBef>
              <a:spcAft>
                <a:spcPts val="0"/>
              </a:spcAft>
              <a:buClr>
                <a:srgbClr val="777777"/>
              </a:buClr>
              <a:buSzPct val="60000"/>
              <a:buFontTx/>
              <a:buNone/>
              <a:tabLst/>
              <a:defRPr/>
            </a:pPr>
            <a:endParaRPr kumimoji="0" lang="en-US" altLang="zh-CN" sz="1600" b="0" i="0" u="none" strike="noStrike" kern="120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cxnSp>
        <p:nvCxnSpPr>
          <p:cNvPr id="9" name="直接箭头连接符 8"/>
          <p:cNvCxnSpPr>
            <a:stCxn id="10" idx="3"/>
            <a:endCxn id="11" idx="1"/>
          </p:cNvCxnSpPr>
          <p:nvPr/>
        </p:nvCxnSpPr>
        <p:spPr>
          <a:xfrm>
            <a:off x="3778378" y="3540609"/>
            <a:ext cx="1254750" cy="0"/>
          </a:xfrm>
          <a:prstGeom prst="straightConnector1">
            <a:avLst/>
          </a:prstGeom>
          <a:ln>
            <a:solidFill>
              <a:srgbClr val="1F1F1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593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56612"/>
            <a:ext cx="10728325" cy="497095"/>
          </a:xfrm>
        </p:spPr>
        <p:txBody>
          <a:bodyPr/>
          <a:lstStyle/>
          <a:p>
            <a:pPr fontAlgn="ctr"/>
            <a:r>
              <a:rPr lang="en-US" u="none" dirty="0">
                <a:latin typeface="Huawei Sans" panose="020C0503030203020204" pitchFamily="34" charset="0"/>
              </a:rPr>
              <a:t>Configuration Process</a:t>
            </a:r>
          </a:p>
        </p:txBody>
      </p:sp>
      <p:sp>
        <p:nvSpPr>
          <p:cNvPr id="4" name="流程图: 终止 3"/>
          <p:cNvSpPr/>
          <p:nvPr/>
        </p:nvSpPr>
        <p:spPr>
          <a:xfrm>
            <a:off x="2294567" y="1239143"/>
            <a:ext cx="1339987" cy="420308"/>
          </a:xfrm>
          <a:prstGeom prst="flowChartTerminator">
            <a:avLst/>
          </a:prstGeom>
          <a:solidFill>
            <a:schemeClr val="bg1"/>
          </a:solidFill>
          <a:ln w="12700" cap="flat" cmpd="sng" algn="ctr">
            <a:solidFill>
              <a:schemeClr val="tx1"/>
            </a:solidFill>
            <a:prstDash val="solid"/>
            <a:miter lim="800000"/>
          </a:ln>
          <a:effectLst/>
        </p:spPr>
        <p:txBody>
          <a:bodyPr vert="horz" lIns="0" tIns="0" rIns="0" bIns="0" rtlCol="0" anchor="ctr" anchorCtr="1"/>
          <a:lstStyle/>
          <a:p>
            <a:pPr marL="0" marR="0" lvl="0" indent="0" algn="ctr" defTabSz="914478" eaLnBrk="1" fontAlgn="ctr" latinLnBrk="0" hangingPunct="1">
              <a:spcBef>
                <a:spcPts val="0"/>
              </a:spcBef>
              <a:spcAft>
                <a:spcPts val="0"/>
              </a:spcAft>
              <a:buClrTx/>
              <a:buSzTx/>
              <a:buFontTx/>
              <a:buNone/>
              <a:tabLst/>
              <a:defRPr/>
            </a:pPr>
            <a:r>
              <a:rPr lang="en-US" sz="1600" u="none" dirty="0">
                <a:solidFill>
                  <a:prstClr val="black"/>
                </a:solidFill>
                <a:latin typeface="Huawei Sans" panose="020C0503030203020204" pitchFamily="34" charset="0"/>
              </a:rPr>
              <a:t>Start</a:t>
            </a:r>
          </a:p>
        </p:txBody>
      </p:sp>
      <p:sp>
        <p:nvSpPr>
          <p:cNvPr id="5" name="流程图: 可选过程 4"/>
          <p:cNvSpPr/>
          <p:nvPr/>
        </p:nvSpPr>
        <p:spPr>
          <a:xfrm>
            <a:off x="1527930" y="2031495"/>
            <a:ext cx="2872905" cy="417600"/>
          </a:xfrm>
          <a:prstGeom prst="flowChartAlternateProcess">
            <a:avLst/>
          </a:prstGeom>
          <a:solidFill>
            <a:schemeClr val="bg1"/>
          </a:solidFill>
          <a:ln w="12700" cap="flat" cmpd="sng" algn="ctr">
            <a:solidFill>
              <a:schemeClr val="tx1"/>
            </a:solidFill>
            <a:prstDash val="solid"/>
            <a:miter lim="800000"/>
          </a:ln>
          <a:effectLst/>
        </p:spPr>
        <p:txBody>
          <a:bodyPr vert="horz" lIns="0" tIns="0" rIns="0" bIns="0" rtlCol="0" anchor="ctr" anchorCtr="1"/>
          <a:lstStyle/>
          <a:p>
            <a:pPr algn="ctr" fontAlgn="ctr"/>
            <a:r>
              <a:rPr lang="en-US" sz="1600" u="none" dirty="0">
                <a:solidFill>
                  <a:prstClr val="black"/>
                </a:solidFill>
                <a:latin typeface="Huawei Sans" panose="020C0503030203020204" pitchFamily="34" charset="0"/>
              </a:rPr>
              <a:t>Check the license file.</a:t>
            </a:r>
          </a:p>
        </p:txBody>
      </p:sp>
      <p:sp>
        <p:nvSpPr>
          <p:cNvPr id="6" name="流程图: 可选过程 5"/>
          <p:cNvSpPr/>
          <p:nvPr/>
        </p:nvSpPr>
        <p:spPr>
          <a:xfrm>
            <a:off x="1527929" y="2821139"/>
            <a:ext cx="2872904" cy="415980"/>
          </a:xfrm>
          <a:prstGeom prst="flowChartAlternateProcess">
            <a:avLst/>
          </a:prstGeom>
          <a:solidFill>
            <a:schemeClr val="bg1"/>
          </a:solidFill>
          <a:ln w="12700" cap="flat" cmpd="sng" algn="ctr">
            <a:solidFill>
              <a:schemeClr val="tx1"/>
            </a:solidFill>
            <a:prstDash val="solid"/>
            <a:miter lim="800000"/>
          </a:ln>
          <a:effectLst/>
        </p:spPr>
        <p:txBody>
          <a:bodyPr vert="horz" lIns="0" tIns="0" rIns="0" bIns="0" rtlCol="0" anchor="ctr" anchorCtr="1"/>
          <a:lstStyle/>
          <a:p>
            <a:pPr algn="ctr" defTabSz="914478" fontAlgn="ctr">
              <a:spcBef>
                <a:spcPts val="0"/>
              </a:spcBef>
              <a:spcAft>
                <a:spcPts val="0"/>
              </a:spcAft>
            </a:pPr>
            <a:r>
              <a:rPr lang="en-US" sz="1600" u="none" dirty="0">
                <a:solidFill>
                  <a:prstClr val="black"/>
                </a:solidFill>
                <a:latin typeface="Huawei Sans" panose="020C0503030203020204" pitchFamily="34" charset="0"/>
              </a:rPr>
              <a:t>Create a WORM file system.</a:t>
            </a:r>
          </a:p>
        </p:txBody>
      </p:sp>
      <p:sp>
        <p:nvSpPr>
          <p:cNvPr id="7" name="流程图: 终止 6"/>
          <p:cNvSpPr/>
          <p:nvPr/>
        </p:nvSpPr>
        <p:spPr>
          <a:xfrm>
            <a:off x="2294176" y="5493129"/>
            <a:ext cx="1340302" cy="476349"/>
          </a:xfrm>
          <a:prstGeom prst="flowChartTerminator">
            <a:avLst/>
          </a:prstGeom>
          <a:solidFill>
            <a:schemeClr val="bg1"/>
          </a:solidFill>
          <a:ln w="12700" cap="flat" cmpd="sng" algn="ctr">
            <a:solidFill>
              <a:schemeClr val="tx1"/>
            </a:solidFill>
            <a:prstDash val="solid"/>
            <a:miter lim="800000"/>
          </a:ln>
          <a:effectLst/>
        </p:spPr>
        <p:txBody>
          <a:bodyPr vert="horz" lIns="0" tIns="0" rIns="0" bIns="0" rtlCol="0" anchor="ctr" anchorCtr="1"/>
          <a:lstStyle/>
          <a:p>
            <a:pPr marL="0" marR="0" lvl="0" indent="0" algn="ctr" defTabSz="914478" eaLnBrk="1" fontAlgn="ctr" latinLnBrk="0" hangingPunct="1">
              <a:spcBef>
                <a:spcPts val="0"/>
              </a:spcBef>
              <a:spcAft>
                <a:spcPts val="0"/>
              </a:spcAft>
              <a:buClrTx/>
              <a:buSzTx/>
              <a:buFontTx/>
              <a:buNone/>
              <a:tabLst/>
              <a:defRPr/>
            </a:pPr>
            <a:r>
              <a:rPr lang="en-US" sz="1600" u="none" dirty="0">
                <a:solidFill>
                  <a:prstClr val="black"/>
                </a:solidFill>
                <a:latin typeface="Huawei Sans" panose="020C0503030203020204" pitchFamily="34" charset="0"/>
              </a:rPr>
              <a:t>End</a:t>
            </a:r>
          </a:p>
        </p:txBody>
      </p:sp>
      <p:cxnSp>
        <p:nvCxnSpPr>
          <p:cNvPr id="8" name="直接箭头连接符 7"/>
          <p:cNvCxnSpPr>
            <a:cxnSpLocks/>
            <a:stCxn id="4" idx="2"/>
            <a:endCxn id="5" idx="0"/>
          </p:cNvCxnSpPr>
          <p:nvPr/>
        </p:nvCxnSpPr>
        <p:spPr>
          <a:xfrm flipH="1">
            <a:off x="2964383" y="1659451"/>
            <a:ext cx="178" cy="372044"/>
          </a:xfrm>
          <a:prstGeom prst="straightConnector1">
            <a:avLst/>
          </a:prstGeom>
          <a:noFill/>
          <a:ln w="12700" cap="flat" cmpd="sng" algn="ctr">
            <a:solidFill>
              <a:schemeClr val="tx1"/>
            </a:solidFill>
            <a:prstDash val="solid"/>
            <a:miter lim="800000"/>
            <a:tailEnd type="triangle" w="lg" len="lg"/>
          </a:ln>
          <a:effectLst/>
        </p:spPr>
      </p:cxnSp>
      <p:cxnSp>
        <p:nvCxnSpPr>
          <p:cNvPr id="9" name="直接箭头连接符 8"/>
          <p:cNvCxnSpPr>
            <a:cxnSpLocks/>
            <a:stCxn id="5" idx="2"/>
            <a:endCxn id="6" idx="0"/>
          </p:cNvCxnSpPr>
          <p:nvPr/>
        </p:nvCxnSpPr>
        <p:spPr>
          <a:xfrm flipH="1">
            <a:off x="2964381" y="2449095"/>
            <a:ext cx="2" cy="372044"/>
          </a:xfrm>
          <a:prstGeom prst="straightConnector1">
            <a:avLst/>
          </a:prstGeom>
          <a:noFill/>
          <a:ln w="12700" cap="flat" cmpd="sng" algn="ctr">
            <a:solidFill>
              <a:schemeClr val="tx1"/>
            </a:solidFill>
            <a:prstDash val="solid"/>
            <a:miter lim="800000"/>
            <a:tailEnd type="triangle" w="lg" len="lg"/>
          </a:ln>
          <a:effectLst/>
        </p:spPr>
      </p:cxnSp>
      <p:cxnSp>
        <p:nvCxnSpPr>
          <p:cNvPr id="11" name="直接箭头连接符 10"/>
          <p:cNvCxnSpPr>
            <a:cxnSpLocks/>
            <a:stCxn id="6" idx="2"/>
            <a:endCxn id="12" idx="0"/>
          </p:cNvCxnSpPr>
          <p:nvPr/>
        </p:nvCxnSpPr>
        <p:spPr>
          <a:xfrm flipH="1">
            <a:off x="2964380" y="3237119"/>
            <a:ext cx="1" cy="372044"/>
          </a:xfrm>
          <a:prstGeom prst="straightConnector1">
            <a:avLst/>
          </a:prstGeom>
          <a:noFill/>
          <a:ln w="12700" cap="flat" cmpd="sng" algn="ctr">
            <a:solidFill>
              <a:schemeClr val="tx1"/>
            </a:solidFill>
            <a:prstDash val="solid"/>
            <a:miter lim="800000"/>
            <a:tailEnd type="triangle" w="lg" len="lg"/>
          </a:ln>
          <a:effectLst/>
        </p:spPr>
      </p:cxnSp>
      <p:sp>
        <p:nvSpPr>
          <p:cNvPr id="12" name="流程图: 可选过程 11"/>
          <p:cNvSpPr/>
          <p:nvPr/>
        </p:nvSpPr>
        <p:spPr>
          <a:xfrm>
            <a:off x="1527929" y="3609163"/>
            <a:ext cx="2872902" cy="599871"/>
          </a:xfrm>
          <a:prstGeom prst="flowChartAlternateProcess">
            <a:avLst/>
          </a:prstGeom>
          <a:solidFill>
            <a:schemeClr val="bg1"/>
          </a:solidFill>
          <a:ln w="12700" cap="flat" cmpd="sng" algn="ctr">
            <a:solidFill>
              <a:schemeClr val="tx1"/>
            </a:solidFill>
            <a:prstDash val="solid"/>
            <a:miter lim="800000"/>
          </a:ln>
          <a:effectLst/>
        </p:spPr>
        <p:txBody>
          <a:bodyPr vert="horz" lIns="0" tIns="0" rIns="0" bIns="0" rtlCol="0" anchor="ctr" anchorCtr="1"/>
          <a:lstStyle/>
          <a:p>
            <a:pPr marL="0" marR="0" lvl="0" indent="0" algn="ctr" defTabSz="914478" eaLnBrk="1" fontAlgn="ctr" latinLnBrk="0" hangingPunct="1">
              <a:spcBef>
                <a:spcPts val="0"/>
              </a:spcBef>
              <a:spcAft>
                <a:spcPts val="0"/>
              </a:spcAft>
              <a:buClrTx/>
              <a:buSzTx/>
              <a:buFontTx/>
              <a:buNone/>
              <a:tabLst/>
              <a:defRPr/>
            </a:pPr>
            <a:r>
              <a:rPr lang="en-US" sz="1600" u="none" dirty="0">
                <a:solidFill>
                  <a:prstClr val="black"/>
                </a:solidFill>
                <a:latin typeface="Huawei Sans" panose="020C0503030203020204" pitchFamily="34" charset="0"/>
              </a:rPr>
              <a:t>Share and access a WORM file system.</a:t>
            </a:r>
            <a:endParaRPr kumimoji="0" lang="en-US" altLang="zh-CN" sz="160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流程图: 可选过程 13"/>
          <p:cNvSpPr/>
          <p:nvPr/>
        </p:nvSpPr>
        <p:spPr>
          <a:xfrm>
            <a:off x="1527930" y="4581078"/>
            <a:ext cx="2872902" cy="540009"/>
          </a:xfrm>
          <a:prstGeom prst="flowChartAlternateProcess">
            <a:avLst/>
          </a:prstGeom>
          <a:solidFill>
            <a:schemeClr val="bg1"/>
          </a:solidFill>
          <a:ln w="12700" cap="flat" cmpd="sng" algn="ctr">
            <a:solidFill>
              <a:schemeClr val="tx1"/>
            </a:solidFill>
            <a:prstDash val="solid"/>
            <a:miter lim="800000"/>
          </a:ln>
          <a:effectLst/>
        </p:spPr>
        <p:txBody>
          <a:bodyPr vert="horz" lIns="0" tIns="0" rIns="0" bIns="0" rtlCol="0" anchor="ctr" anchorCtr="1"/>
          <a:lstStyle/>
          <a:p>
            <a:pPr marL="0" marR="0" lvl="0" indent="0" algn="ctr" defTabSz="914478" eaLnBrk="1" fontAlgn="ctr" latinLnBrk="0" hangingPunct="1">
              <a:spcBef>
                <a:spcPts val="0"/>
              </a:spcBef>
              <a:spcAft>
                <a:spcPts val="0"/>
              </a:spcAft>
              <a:buClrTx/>
              <a:buSzTx/>
              <a:buFontTx/>
              <a:buNone/>
              <a:tabLst/>
              <a:defRPr/>
            </a:pPr>
            <a:r>
              <a:rPr lang="en-US" sz="1600" u="none" dirty="0">
                <a:solidFill>
                  <a:prstClr val="black"/>
                </a:solidFill>
                <a:latin typeface="Huawei Sans" panose="020C0503030203020204" pitchFamily="34" charset="0"/>
              </a:rPr>
              <a:t>Manually set files to enter the protection period.</a:t>
            </a:r>
            <a:endParaRPr kumimoji="0" lang="en-US" altLang="zh-CN" sz="160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 name="直接箭头连接符 14"/>
          <p:cNvCxnSpPr>
            <a:cxnSpLocks/>
            <a:stCxn id="12" idx="2"/>
            <a:endCxn id="14" idx="0"/>
          </p:cNvCxnSpPr>
          <p:nvPr/>
        </p:nvCxnSpPr>
        <p:spPr>
          <a:xfrm>
            <a:off x="2964380" y="4209034"/>
            <a:ext cx="1" cy="372044"/>
          </a:xfrm>
          <a:prstGeom prst="straightConnector1">
            <a:avLst/>
          </a:prstGeom>
          <a:noFill/>
          <a:ln w="12700" cap="flat" cmpd="sng" algn="ctr">
            <a:solidFill>
              <a:schemeClr val="tx1"/>
            </a:solidFill>
            <a:prstDash val="solid"/>
            <a:miter lim="800000"/>
            <a:tailEnd type="triangle" w="lg" len="lg"/>
          </a:ln>
          <a:effectLst/>
        </p:spPr>
      </p:cxnSp>
      <p:cxnSp>
        <p:nvCxnSpPr>
          <p:cNvPr id="16" name="直接箭头连接符 15"/>
          <p:cNvCxnSpPr>
            <a:cxnSpLocks/>
            <a:stCxn id="14" idx="2"/>
            <a:endCxn id="7" idx="0"/>
          </p:cNvCxnSpPr>
          <p:nvPr/>
        </p:nvCxnSpPr>
        <p:spPr>
          <a:xfrm flipH="1">
            <a:off x="2964327" y="5121087"/>
            <a:ext cx="54" cy="372042"/>
          </a:xfrm>
          <a:prstGeom prst="straightConnector1">
            <a:avLst/>
          </a:prstGeom>
          <a:noFill/>
          <a:ln w="12700" cap="flat" cmpd="sng" algn="ctr">
            <a:solidFill>
              <a:schemeClr val="tx1"/>
            </a:solidFill>
            <a:prstDash val="solid"/>
            <a:miter lim="800000"/>
            <a:tailEnd type="triangle" w="lg" len="lg"/>
          </a:ln>
          <a:effectLst/>
        </p:spPr>
      </p:cxnSp>
      <p:sp>
        <p:nvSpPr>
          <p:cNvPr id="28" name="矩形 27">
            <a:extLst>
              <a:ext uri="{FF2B5EF4-FFF2-40B4-BE49-F238E27FC236}">
                <a16:creationId xmlns:a16="http://schemas.microsoft.com/office/drawing/2014/main" id="{D95AE7BB-7612-4E2B-9EE7-FCBD1AF87D42}"/>
              </a:ext>
            </a:extLst>
          </p:cNvPr>
          <p:cNvSpPr/>
          <p:nvPr/>
        </p:nvSpPr>
        <p:spPr>
          <a:xfrm>
            <a:off x="5221225" y="1055352"/>
            <a:ext cx="6348150" cy="5221942"/>
          </a:xfrm>
          <a:prstGeom prst="rect">
            <a:avLst/>
          </a:prstGeom>
        </p:spPr>
        <p:txBody>
          <a:bodyPr wrap="square">
            <a:spAutoFit/>
          </a:bodyPr>
          <a:lstStyle/>
          <a:p>
            <a:pPr marL="285750" indent="-285750" fontAlgn="ctr">
              <a:lnSpc>
                <a:spcPct val="125000"/>
              </a:lnSpc>
              <a:spcBef>
                <a:spcPts val="200"/>
              </a:spcBef>
              <a:spcAft>
                <a:spcPts val="200"/>
              </a:spcAft>
              <a:buFont typeface="Arial" panose="020B0604020202020204" pitchFamily="34" charset="0"/>
              <a:buChar char="•"/>
            </a:pPr>
            <a:r>
              <a:rPr lang="en-US" sz="1600" u="none" dirty="0">
                <a:latin typeface="Huawei Sans" panose="020C0503030203020204" pitchFamily="34" charset="0"/>
              </a:rPr>
              <a:t>A license file grants the permission to use a specific value-added feature. Before configuring a value-added feature, ensure that the license file of the feature is valid.</a:t>
            </a:r>
            <a:endParaRPr lang="en-US" altLang="zh-CN" sz="1600" dirty="0">
              <a:latin typeface="Huawei Sans" panose="020C0503030203020204" pitchFamily="34" charset="0"/>
            </a:endParaRPr>
          </a:p>
          <a:p>
            <a:pPr marL="285750" indent="-285750" fontAlgn="ctr">
              <a:lnSpc>
                <a:spcPct val="125000"/>
              </a:lnSpc>
              <a:spcBef>
                <a:spcPts val="200"/>
              </a:spcBef>
              <a:spcAft>
                <a:spcPts val="200"/>
              </a:spcAft>
              <a:buFont typeface="Arial" panose="020B0604020202020204" pitchFamily="34" charset="0"/>
              <a:buChar char="•"/>
            </a:pPr>
            <a:r>
              <a:rPr lang="en-US" sz="1600" u="none" dirty="0">
                <a:latin typeface="Huawei Sans" panose="020C0503030203020204" pitchFamily="34" charset="0"/>
              </a:rPr>
              <a:t>When creating a WORM file system for the first time, you needs to initialize the global WORM compliance clock of the storage system.</a:t>
            </a:r>
            <a:endParaRPr lang="en-US" altLang="zh-CN" sz="1600" dirty="0">
              <a:latin typeface="Huawei Sans" panose="020C0503030203020204" pitchFamily="34" charset="0"/>
            </a:endParaRPr>
          </a:p>
          <a:p>
            <a:pPr marL="285750" indent="-285750" fontAlgn="ctr">
              <a:lnSpc>
                <a:spcPct val="125000"/>
              </a:lnSpc>
              <a:spcBef>
                <a:spcPts val="200"/>
              </a:spcBef>
              <a:spcAft>
                <a:spcPts val="200"/>
              </a:spcAft>
              <a:buFont typeface="Arial" panose="020B0604020202020204" pitchFamily="34" charset="0"/>
              <a:buChar char="•"/>
            </a:pPr>
            <a:r>
              <a:rPr lang="en-US" sz="1600" u="none" dirty="0">
                <a:latin typeface="Huawei Sans" panose="020C0503030203020204" pitchFamily="34" charset="0"/>
              </a:rPr>
              <a:t>After a WORM file system is created, storage resources can be shared as file directories.</a:t>
            </a:r>
            <a:endParaRPr lang="en-US" altLang="zh-CN" sz="1600" dirty="0">
              <a:latin typeface="Huawei Sans" panose="020C0503030203020204" pitchFamily="34" charset="0"/>
            </a:endParaRPr>
          </a:p>
          <a:p>
            <a:pPr marL="285750" indent="-285750" fontAlgn="ctr">
              <a:lnSpc>
                <a:spcPct val="125000"/>
              </a:lnSpc>
              <a:spcBef>
                <a:spcPts val="200"/>
              </a:spcBef>
              <a:spcAft>
                <a:spcPts val="200"/>
              </a:spcAft>
              <a:buFont typeface="Arial" panose="020B0604020202020204" pitchFamily="34" charset="0"/>
              <a:buChar char="•"/>
            </a:pPr>
            <a:r>
              <a:rPr lang="en-US" sz="1600" u="none" dirty="0">
                <a:latin typeface="Huawei Sans" panose="020C0503030203020204" pitchFamily="34" charset="0"/>
              </a:rPr>
              <a:t>After creating a WORM file system, share it with clients. You can store files that need to be protected in the WORM file system to prevent data tampering.</a:t>
            </a:r>
            <a:endParaRPr lang="en-US" altLang="zh-CN" sz="1600" dirty="0">
              <a:latin typeface="Huawei Sans" panose="020C0503030203020204" pitchFamily="34" charset="0"/>
            </a:endParaRPr>
          </a:p>
          <a:p>
            <a:pPr marL="285750" indent="-285750" fontAlgn="ctr">
              <a:lnSpc>
                <a:spcPct val="125000"/>
              </a:lnSpc>
              <a:spcBef>
                <a:spcPts val="200"/>
              </a:spcBef>
              <a:spcAft>
                <a:spcPts val="200"/>
              </a:spcAft>
              <a:buFont typeface="Arial" panose="020B0604020202020204" pitchFamily="34" charset="0"/>
              <a:buChar char="•"/>
            </a:pPr>
            <a:r>
              <a:rPr lang="en-US" sz="1600" u="none" dirty="0">
                <a:latin typeface="Huawei Sans" panose="020C0503030203020204" pitchFamily="34" charset="0"/>
              </a:rPr>
              <a:t>After a WORM file system is created, if the automatic lockout function is not enabled, you may need to manually set files in the WORM file system to enter the locked state on the client. In addition, you can set the files to enter the appending state from the locked state to add content to the file.</a:t>
            </a:r>
          </a:p>
        </p:txBody>
      </p:sp>
    </p:spTree>
    <p:extLst>
      <p:ext uri="{BB962C8B-B14F-4D97-AF65-F5344CB8AC3E}">
        <p14:creationId xmlns:p14="http://schemas.microsoft.com/office/powerpoint/2010/main" val="652498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4595" y="1358183"/>
            <a:ext cx="10042810" cy="4982255"/>
            <a:chOff x="1019175" y="1233488"/>
            <a:chExt cx="10042810" cy="4982255"/>
          </a:xfrm>
        </p:grpSpPr>
        <p:graphicFrame>
          <p:nvGraphicFramePr>
            <p:cNvPr id="3" name="图示 2"/>
            <p:cNvGraphicFramePr/>
            <p:nvPr>
              <p:extLst>
                <p:ext uri="{D42A27DB-BD31-4B8C-83A1-F6EECF244321}">
                  <p14:modId xmlns:p14="http://schemas.microsoft.com/office/powerpoint/2010/main" val="3457178278"/>
                </p:ext>
              </p:extLst>
            </p:nvPr>
          </p:nvGraphicFramePr>
          <p:xfrm>
            <a:off x="1019175" y="1233488"/>
            <a:ext cx="7215337" cy="498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右大括号 3"/>
            <p:cNvSpPr/>
            <p:nvPr/>
          </p:nvSpPr>
          <p:spPr>
            <a:xfrm>
              <a:off x="8315623" y="1939631"/>
              <a:ext cx="299888" cy="3543795"/>
            </a:xfrm>
            <a:prstGeom prst="rightBrace">
              <a:avLst>
                <a:gd name="adj1" fmla="val 8333"/>
                <a:gd name="adj2" fmla="val 5203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78" fontAlgn="ctr">
                <a:spcBef>
                  <a:spcPts val="0"/>
                </a:spcBef>
                <a:spcAft>
                  <a:spcPts val="0"/>
                </a:spcAft>
              </a:pP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8724332" y="3205503"/>
              <a:ext cx="2337653" cy="1100135"/>
              <a:chOff x="4977592" y="561"/>
              <a:chExt cx="3280556" cy="1000569"/>
            </a:xfrm>
            <a:noFill/>
          </p:grpSpPr>
          <p:sp>
            <p:nvSpPr>
              <p:cNvPr id="6" name="矩形 5"/>
              <p:cNvSpPr/>
              <p:nvPr/>
            </p:nvSpPr>
            <p:spPr>
              <a:xfrm>
                <a:off x="4977592" y="561"/>
                <a:ext cx="3280556" cy="1000569"/>
              </a:xfrm>
              <a:prstGeom prst="rect">
                <a:avLst/>
              </a:prstGeom>
              <a:grp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914478" fontAlgn="ctr">
                  <a:spcBef>
                    <a:spcPts val="0"/>
                  </a:spcBef>
                  <a:spcAft>
                    <a:spcPts val="0"/>
                  </a:spcAft>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4977592" y="561"/>
                <a:ext cx="3280556" cy="1000569"/>
              </a:xfrm>
              <a:prstGeom prst="rect">
                <a:avLst/>
              </a:prstGeom>
              <a:grpFill/>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ctr">
                  <a:lnSpc>
                    <a:spcPct val="90000"/>
                  </a:lnSpc>
                  <a:spcAft>
                    <a:spcPct val="35000"/>
                  </a:spcAft>
                </a:pPr>
                <a:r>
                  <a:rPr lang="en-US" sz="1800" u="none" dirty="0">
                    <a:solidFill>
                      <a:schemeClr val="tx1"/>
                    </a:solidFill>
                    <a:latin typeface="Huawei Sans" panose="020C0503030203020204" pitchFamily="34" charset="0"/>
                  </a:rPr>
                  <a:t>Definitions, principles, and configuration processes</a:t>
                </a:r>
                <a:endParaRPr lang="en-US" altLang="zh-CN"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extLst>
      <p:ext uri="{BB962C8B-B14F-4D97-AF65-F5344CB8AC3E}">
        <p14:creationId xmlns:p14="http://schemas.microsoft.com/office/powerpoint/2010/main" val="4086532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z="1800" u="none" dirty="0">
                <a:latin typeface="Huawei Sans" panose="020C0503030203020204" pitchFamily="34" charset="0"/>
              </a:rPr>
              <a:t>(True or false) A source LUN can form multiple </a:t>
            </a:r>
            <a:r>
              <a:rPr lang="en-US" sz="1800" u="none" dirty="0" err="1">
                <a:latin typeface="Huawei Sans" panose="020C0503030203020204" pitchFamily="34" charset="0"/>
              </a:rPr>
              <a:t>HyperClone</a:t>
            </a:r>
            <a:r>
              <a:rPr lang="en-US" sz="1800" u="none" dirty="0">
                <a:latin typeface="Huawei Sans" panose="020C0503030203020204" pitchFamily="34" charset="0"/>
              </a:rPr>
              <a:t> pairs with different target LUNs. A target LUN can be added to only one </a:t>
            </a:r>
            <a:r>
              <a:rPr lang="en-US" sz="1800" u="none" dirty="0" err="1">
                <a:latin typeface="Huawei Sans" panose="020C0503030203020204" pitchFamily="34" charset="0"/>
              </a:rPr>
              <a:t>HyperClone</a:t>
            </a:r>
            <a:r>
              <a:rPr lang="en-US" sz="1800" u="none" dirty="0">
                <a:latin typeface="Huawei Sans" panose="020C0503030203020204" pitchFamily="34" charset="0"/>
              </a:rPr>
              <a:t> pair.</a:t>
            </a:r>
            <a:endParaRPr lang="en-US" altLang="zh-CN" sz="1800" dirty="0">
              <a:latin typeface="Huawei Sans" panose="020C0503030203020204" pitchFamily="34" charset="0"/>
              <a:sym typeface="Huawei Sans" panose="020C0503030203020204" pitchFamily="34" charset="0"/>
            </a:endParaRPr>
          </a:p>
          <a:p>
            <a:r>
              <a:rPr lang="en-US" sz="1800" u="none" dirty="0">
                <a:latin typeface="Huawei Sans" panose="020C0503030203020204" pitchFamily="34" charset="0"/>
              </a:rPr>
              <a:t>(Short-answer question) When can a host read or write the source LUN after a rollback command is executed?</a:t>
            </a:r>
            <a:endParaRPr lang="en-US" altLang="zh-CN" sz="18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754586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Font typeface="+mj-lt"/>
              <a:buAutoNum type="arabicPeriod" startAt="3"/>
            </a:pPr>
            <a:r>
              <a:rPr lang="en-US" u="none" dirty="0">
                <a:latin typeface="Huawei Sans" panose="020C0503030203020204" pitchFamily="34" charset="0"/>
              </a:rPr>
              <a:t>(Single-answer question) Which of the following is not a state of a file in a WORM file system?</a:t>
            </a:r>
            <a:endParaRPr lang="en-US" altLang="zh-CN" dirty="0">
              <a:latin typeface="Huawei Sans" panose="020C0503030203020204" pitchFamily="34" charset="0"/>
              <a:sym typeface="Huawei Sans" panose="020C0503030203020204" pitchFamily="34" charset="0"/>
            </a:endParaRPr>
          </a:p>
          <a:p>
            <a:pPr lvl="1"/>
            <a:r>
              <a:rPr lang="en-US" u="none" dirty="0">
                <a:latin typeface="Huawei Sans" panose="020C0503030203020204" pitchFamily="34" charset="0"/>
              </a:rPr>
              <a:t>Initial</a:t>
            </a:r>
          </a:p>
          <a:p>
            <a:pPr lvl="1"/>
            <a:r>
              <a:rPr lang="en-US" u="none" dirty="0">
                <a:latin typeface="Huawei Sans" panose="020C0503030203020204" pitchFamily="34" charset="0"/>
              </a:rPr>
              <a:t>Locked</a:t>
            </a:r>
          </a:p>
          <a:p>
            <a:pPr lvl="1"/>
            <a:r>
              <a:rPr lang="en-US" u="none" dirty="0">
                <a:latin typeface="Huawei Sans" panose="020C0503030203020204" pitchFamily="34" charset="0"/>
              </a:rPr>
              <a:t>Deleted</a:t>
            </a:r>
            <a:endParaRPr lang="en-US" altLang="zh-CN" dirty="0">
              <a:latin typeface="Huawei Sans" panose="020C0503030203020204" pitchFamily="34" charset="0"/>
              <a:sym typeface="Huawei Sans" panose="020C0503030203020204" pitchFamily="34" charset="0"/>
            </a:endParaRPr>
          </a:p>
          <a:p>
            <a:pPr lvl="1"/>
            <a:r>
              <a:rPr lang="en-US" u="none" dirty="0">
                <a:latin typeface="Huawei Sans" panose="020C0503030203020204" pitchFamily="34" charset="0"/>
              </a:rPr>
              <a:t>Expired</a:t>
            </a:r>
          </a:p>
        </p:txBody>
      </p:sp>
    </p:spTree>
    <p:extLst>
      <p:ext uri="{BB962C8B-B14F-4D97-AF65-F5344CB8AC3E}">
        <p14:creationId xmlns:p14="http://schemas.microsoft.com/office/powerpoint/2010/main" val="351362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2"/>
          <p:cNvSpPr>
            <a:spLocks noGrp="1"/>
          </p:cNvSpPr>
          <p:nvPr>
            <p:ph type="body" sz="quarter" idx="10"/>
          </p:nvPr>
        </p:nvSpPr>
        <p:spPr/>
        <p:txBody>
          <a:bodyPr/>
          <a:lstStyle/>
          <a:p>
            <a:r>
              <a:rPr lang="en-US" sz="2000" u="none" dirty="0">
                <a:latin typeface="Huawei Sans" panose="020C0503030203020204" pitchFamily="34" charset="0"/>
              </a:rPr>
              <a:t>Huawei official websites</a:t>
            </a:r>
          </a:p>
          <a:p>
            <a:pPr lvl="1"/>
            <a:r>
              <a:rPr lang="en-US" sz="1800" u="none" dirty="0">
                <a:latin typeface="Huawei Sans" panose="020C0503030203020204" pitchFamily="34" charset="0"/>
              </a:rPr>
              <a:t>Enterprise business: </a:t>
            </a:r>
            <a:r>
              <a:rPr lang="en-US" sz="1800" u="none" dirty="0">
                <a:latin typeface="Huawei Sans" panose="020C0503030203020204" pitchFamily="34" charset="0"/>
                <a:hlinkClick r:id="rId3"/>
              </a:rPr>
              <a:t>https://e.huawei.com/en/</a:t>
            </a:r>
            <a:endParaRPr lang="en-US" altLang="zh-CN" sz="1800" dirty="0">
              <a:latin typeface="Huawei Sans" panose="020C0503030203020204" pitchFamily="34" charset="0"/>
              <a:sym typeface="Huawei Sans" panose="020C0503030203020204" pitchFamily="34" charset="0"/>
            </a:endParaRPr>
          </a:p>
          <a:p>
            <a:pPr lvl="1"/>
            <a:r>
              <a:rPr lang="en-US" sz="1800" u="none" dirty="0">
                <a:latin typeface="Huawei Sans" panose="020C0503030203020204" pitchFamily="34" charset="0"/>
              </a:rPr>
              <a:t>Technical support: </a:t>
            </a:r>
            <a:r>
              <a:rPr lang="en-US" sz="1800" u="none" dirty="0">
                <a:latin typeface="Huawei Sans" panose="020C0503030203020204" pitchFamily="34" charset="0"/>
                <a:hlinkClick r:id="rId4"/>
              </a:rPr>
              <a:t>https://support.huawei.com/enterprise/en/index.html</a:t>
            </a:r>
            <a:r>
              <a:rPr lang="en-US" sz="1800" u="none" dirty="0">
                <a:latin typeface="Huawei Sans" panose="020C0503030203020204" pitchFamily="34" charset="0"/>
              </a:rPr>
              <a:t> </a:t>
            </a:r>
          </a:p>
          <a:p>
            <a:pPr lvl="1"/>
            <a:r>
              <a:rPr lang="en-US" sz="1800" u="none" dirty="0">
                <a:latin typeface="Huawei Sans" panose="020C0503030203020204" pitchFamily="34" charset="0"/>
              </a:rPr>
              <a:t>Online learning: </a:t>
            </a:r>
            <a:r>
              <a:rPr lang="en-US" sz="1800" u="none" dirty="0">
                <a:latin typeface="Huawei Sans" panose="020C0503030203020204" pitchFamily="34" charset="0"/>
                <a:hlinkClick r:id="rId5"/>
              </a:rPr>
              <a:t>https://www.huawei.com/en/learning</a:t>
            </a:r>
            <a:endParaRPr lang="en-US" altLang="zh-CN" sz="1800" dirty="0">
              <a:latin typeface="Huawei Sans" panose="020C0503030203020204" pitchFamily="34" charset="0"/>
              <a:sym typeface="Huawei Sans" panose="020C0503030203020204" pitchFamily="34" charset="0"/>
            </a:endParaRPr>
          </a:p>
          <a:p>
            <a:r>
              <a:rPr lang="en-US" sz="2000" u="none" dirty="0">
                <a:latin typeface="Huawei Sans" panose="020C0503030203020204" pitchFamily="34" charset="0"/>
              </a:rPr>
              <a:t>Popular tools</a:t>
            </a:r>
          </a:p>
          <a:p>
            <a:pPr lvl="1"/>
            <a:r>
              <a:rPr lang="en-US" sz="1800" u="none" dirty="0" err="1">
                <a:latin typeface="Huawei Sans" panose="020C0503030203020204" pitchFamily="34" charset="0"/>
              </a:rPr>
              <a:t>HedEx</a:t>
            </a:r>
            <a:r>
              <a:rPr lang="en-US" sz="1800" u="none" dirty="0">
                <a:latin typeface="Huawei Sans" panose="020C0503030203020204" pitchFamily="34" charset="0"/>
              </a:rPr>
              <a:t> Lite</a:t>
            </a:r>
          </a:p>
          <a:p>
            <a:pPr lvl="1"/>
            <a:r>
              <a:rPr lang="en-US" sz="1800" u="none" dirty="0">
                <a:latin typeface="Huawei Sans" panose="020C0503030203020204" pitchFamily="34" charset="0"/>
              </a:rPr>
              <a:t>Network </a:t>
            </a:r>
            <a:r>
              <a:rPr lang="en-US" sz="1800" dirty="0">
                <a:latin typeface="Huawei Sans" panose="020C0503030203020204" pitchFamily="34" charset="0"/>
              </a:rPr>
              <a:t>Documentation </a:t>
            </a:r>
            <a:r>
              <a:rPr lang="en-US" sz="1800" u="none" dirty="0">
                <a:latin typeface="Huawei Sans" panose="020C0503030203020204" pitchFamily="34" charset="0"/>
              </a:rPr>
              <a:t>Tool Center</a:t>
            </a:r>
          </a:p>
          <a:p>
            <a:pPr lvl="1"/>
            <a:r>
              <a:rPr lang="en-US" sz="1800" u="none" dirty="0">
                <a:latin typeface="Huawei Sans" panose="020C0503030203020204" pitchFamily="34" charset="0"/>
              </a:rPr>
              <a:t>Information Query Assistant</a:t>
            </a:r>
          </a:p>
          <a:p>
            <a:endParaRPr lang="en-US" altLang="zh-CN" sz="20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874248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pPr fontAlgn="ctr"/>
            <a:r>
              <a:rPr lang="en-US" u="none" dirty="0">
                <a:latin typeface="Huawei Sans" panose="020C0503030203020204" pitchFamily="34" charset="0"/>
              </a:rPr>
              <a:t>Overview</a:t>
            </a:r>
            <a:endParaRPr lang="en-US" altLang="zh-CN" dirty="0">
              <a:latin typeface="Huawei Sans" panose="020C0503030203020204" pitchFamily="34" charset="0"/>
              <a:sym typeface="Huawei Sans" panose="020C0503030203020204" pitchFamily="34" charset="0"/>
            </a:endParaRPr>
          </a:p>
        </p:txBody>
      </p:sp>
      <p:sp>
        <p:nvSpPr>
          <p:cNvPr id="6" name="文本占位符 2"/>
          <p:cNvSpPr txBox="1">
            <a:spLocks/>
          </p:cNvSpPr>
          <p:nvPr/>
        </p:nvSpPr>
        <p:spPr bwMode="auto">
          <a:xfrm>
            <a:off x="2423593" y="1193180"/>
            <a:ext cx="8532948" cy="4895385"/>
          </a:xfrm>
          <a:prstGeom prst="rect">
            <a:avLst/>
          </a:prstGeom>
          <a:noFill/>
          <a:ln w="19050">
            <a:solidFill>
              <a:schemeClr val="bg1">
                <a:lumMod val="50000"/>
              </a:schemeClr>
            </a:solid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fontAlgn="ctr"/>
            <a:r>
              <a:rPr lang="en-US" sz="2000" u="none" dirty="0" err="1">
                <a:latin typeface="Huawei Sans" panose="020C0503030203020204" pitchFamily="34" charset="0"/>
              </a:rPr>
              <a:t>HyperSnap</a:t>
            </a:r>
            <a:r>
              <a:rPr lang="en-US" sz="2000" u="none" dirty="0">
                <a:latin typeface="Huawei Sans" panose="020C0503030203020204" pitchFamily="34" charset="0"/>
              </a:rPr>
              <a:t>:</a:t>
            </a:r>
            <a:endParaRPr lang="en-US" altLang="zh-CN" sz="2000" dirty="0">
              <a:latin typeface="Huawei Sans" panose="020C0503030203020204" pitchFamily="34" charset="0"/>
              <a:sym typeface="Huawei Sans" panose="020C0503030203020204" pitchFamily="34" charset="0"/>
            </a:endParaRPr>
          </a:p>
          <a:p>
            <a:pPr marL="352659" lvl="1" indent="0" fontAlgn="ctr">
              <a:buNone/>
            </a:pPr>
            <a:r>
              <a:rPr lang="en-US" sz="1800" u="none" dirty="0">
                <a:latin typeface="Huawei Sans" panose="020C0503030203020204" pitchFamily="34" charset="0"/>
              </a:rPr>
              <a:t>It is a snapshot feature. A snapshot generated by </a:t>
            </a:r>
            <a:r>
              <a:rPr lang="en-US" sz="1800" u="none" dirty="0" err="1">
                <a:latin typeface="Huawei Sans" panose="020C0503030203020204" pitchFamily="34" charset="0"/>
              </a:rPr>
              <a:t>HyperSnap</a:t>
            </a:r>
            <a:r>
              <a:rPr lang="en-US" sz="1800" u="none" dirty="0">
                <a:latin typeface="Huawei Sans" panose="020C0503030203020204" pitchFamily="34" charset="0"/>
              </a:rPr>
              <a:t> is a point-in-time, consistent, and fully usable copy of source data. It is a static image of the source data at the copy point in time.</a:t>
            </a:r>
            <a:endParaRPr lang="en-US" altLang="zh-CN" sz="1800" dirty="0">
              <a:latin typeface="Huawei Sans" panose="020C0503030203020204" pitchFamily="34" charset="0"/>
              <a:sym typeface="Huawei Sans" panose="020C0503030203020204" pitchFamily="34" charset="0"/>
            </a:endParaRPr>
          </a:p>
          <a:p>
            <a:pPr fontAlgn="ctr"/>
            <a:r>
              <a:rPr lang="en-US" sz="2000" u="none" dirty="0">
                <a:latin typeface="Huawei Sans" panose="020C0503030203020204" pitchFamily="34" charset="0"/>
              </a:rPr>
              <a:t>A snapshot can be implemented using the </a:t>
            </a:r>
            <a:r>
              <a:rPr lang="en-US" sz="2000" u="none" dirty="0">
                <a:solidFill>
                  <a:srgbClr val="C00000"/>
                </a:solidFill>
                <a:latin typeface="Huawei Sans" panose="020C0503030203020204" pitchFamily="34" charset="0"/>
              </a:rPr>
              <a:t>copy-on-write (COW)</a:t>
            </a:r>
            <a:r>
              <a:rPr lang="en-US" sz="2000" u="none" dirty="0">
                <a:latin typeface="Huawei Sans" panose="020C0503030203020204" pitchFamily="34" charset="0"/>
              </a:rPr>
              <a:t> or </a:t>
            </a:r>
            <a:r>
              <a:rPr lang="en-US" sz="2000" u="none" dirty="0">
                <a:solidFill>
                  <a:srgbClr val="C00000"/>
                </a:solidFill>
                <a:latin typeface="Huawei Sans" panose="020C0503030203020204" pitchFamily="34" charset="0"/>
              </a:rPr>
              <a:t>redirect-on-write (ROW)</a:t>
            </a:r>
            <a:r>
              <a:rPr lang="en-US" sz="2000" u="none" dirty="0">
                <a:latin typeface="Huawei Sans" panose="020C0503030203020204" pitchFamily="34" charset="0"/>
              </a:rPr>
              <a:t> technology.</a:t>
            </a:r>
          </a:p>
          <a:p>
            <a:pPr marL="695559" lvl="1" indent="-342900" fontAlgn="ctr"/>
            <a:r>
              <a:rPr lang="en-US" sz="1800" u="none" dirty="0">
                <a:latin typeface="Huawei Sans" panose="020C0503030203020204" pitchFamily="34" charset="0"/>
              </a:rPr>
              <a:t>COW enables data to be copied in the initial data write process. Data copy affects write performance of hosts.</a:t>
            </a:r>
          </a:p>
          <a:p>
            <a:pPr marL="695559" lvl="1" indent="-342900" fontAlgn="ctr"/>
            <a:r>
              <a:rPr lang="en-US" sz="1800" u="none" dirty="0">
                <a:latin typeface="Huawei Sans" panose="020C0503030203020204" pitchFamily="34" charset="0"/>
              </a:rPr>
              <a:t>ROW does not copy data. However, after data is overwritten frequently, data distribution on the source LUN will be damaged, adversely affecting sequential read performance of hosts.</a:t>
            </a:r>
          </a:p>
        </p:txBody>
      </p:sp>
      <p:pic>
        <p:nvPicPr>
          <p:cNvPr id="7" name="图片 6"/>
          <p:cNvPicPr>
            <a:picLocks noChangeAspect="1"/>
          </p:cNvPicPr>
          <p:nvPr/>
        </p:nvPicPr>
        <p:blipFill>
          <a:blip r:embed="rId3"/>
          <a:stretch>
            <a:fillRect/>
          </a:stretch>
        </p:blipFill>
        <p:spPr>
          <a:xfrm>
            <a:off x="934852" y="1443303"/>
            <a:ext cx="1150926" cy="967165"/>
          </a:xfrm>
          <a:prstGeom prst="rect">
            <a:avLst/>
          </a:prstGeom>
        </p:spPr>
      </p:pic>
    </p:spTree>
    <p:extLst>
      <p:ext uri="{BB962C8B-B14F-4D97-AF65-F5344CB8AC3E}">
        <p14:creationId xmlns:p14="http://schemas.microsoft.com/office/powerpoint/2010/main" val="257223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FA7321-42A9-4F52-A9E7-EA5C3BF619C7}"/>
              </a:ext>
            </a:extLst>
          </p:cNvPr>
          <p:cNvSpPr>
            <a:spLocks noGrp="1"/>
          </p:cNvSpPr>
          <p:nvPr>
            <p:ph type="title"/>
          </p:nvPr>
        </p:nvSpPr>
        <p:spPr/>
        <p:txBody>
          <a:bodyPr/>
          <a:lstStyle/>
          <a:p>
            <a:pPr fontAlgn="ctr"/>
            <a:r>
              <a:rPr lang="en-US" u="none" dirty="0">
                <a:latin typeface="Huawei Sans" panose="020C0503030203020204" pitchFamily="34" charset="0"/>
              </a:rPr>
              <a:t>ROW Principle</a:t>
            </a:r>
          </a:p>
        </p:txBody>
      </p:sp>
      <p:sp>
        <p:nvSpPr>
          <p:cNvPr id="3" name="矩形 4">
            <a:extLst>
              <a:ext uri="{FF2B5EF4-FFF2-40B4-BE49-F238E27FC236}">
                <a16:creationId xmlns:a16="http://schemas.microsoft.com/office/drawing/2014/main" id="{D89BF062-AB81-4AC0-863E-9F4A633717E0}"/>
              </a:ext>
            </a:extLst>
          </p:cNvPr>
          <p:cNvSpPr>
            <a:spLocks noChangeArrowheads="1"/>
          </p:cNvSpPr>
          <p:nvPr/>
        </p:nvSpPr>
        <p:spPr bwMode="auto">
          <a:xfrm>
            <a:off x="3335821" y="4624717"/>
            <a:ext cx="3624275" cy="528582"/>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200" dirty="0">
              <a:latin typeface="Huawei Sans" panose="020C0503030203020204" pitchFamily="34" charset="0"/>
              <a:ea typeface="+mn-ea"/>
            </a:endParaRPr>
          </a:p>
        </p:txBody>
      </p:sp>
      <p:cxnSp>
        <p:nvCxnSpPr>
          <p:cNvPr id="4" name="直接连接符 5">
            <a:extLst>
              <a:ext uri="{FF2B5EF4-FFF2-40B4-BE49-F238E27FC236}">
                <a16:creationId xmlns:a16="http://schemas.microsoft.com/office/drawing/2014/main" id="{3A21C167-E31D-450B-B2C2-D3348A104E5B}"/>
              </a:ext>
            </a:extLst>
          </p:cNvPr>
          <p:cNvCxnSpPr>
            <a:cxnSpLocks noChangeShapeType="1"/>
          </p:cNvCxnSpPr>
          <p:nvPr/>
        </p:nvCxnSpPr>
        <p:spPr bwMode="auto">
          <a:xfrm>
            <a:off x="3781909" y="4618366"/>
            <a:ext cx="0" cy="52858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6">
            <a:extLst>
              <a:ext uri="{FF2B5EF4-FFF2-40B4-BE49-F238E27FC236}">
                <a16:creationId xmlns:a16="http://schemas.microsoft.com/office/drawing/2014/main" id="{6457FD6F-4276-471E-997A-4576BBA8614E}"/>
              </a:ext>
            </a:extLst>
          </p:cNvPr>
          <p:cNvCxnSpPr>
            <a:cxnSpLocks noChangeShapeType="1"/>
          </p:cNvCxnSpPr>
          <p:nvPr/>
        </p:nvCxnSpPr>
        <p:spPr bwMode="auto">
          <a:xfrm>
            <a:off x="4235934" y="4632654"/>
            <a:ext cx="0" cy="528581"/>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7">
            <a:extLst>
              <a:ext uri="{FF2B5EF4-FFF2-40B4-BE49-F238E27FC236}">
                <a16:creationId xmlns:a16="http://schemas.microsoft.com/office/drawing/2014/main" id="{470CE430-94EA-4962-BE87-C1039B7524BE}"/>
              </a:ext>
            </a:extLst>
          </p:cNvPr>
          <p:cNvCxnSpPr>
            <a:cxnSpLocks noChangeShapeType="1"/>
          </p:cNvCxnSpPr>
          <p:nvPr/>
        </p:nvCxnSpPr>
        <p:spPr bwMode="auto">
          <a:xfrm>
            <a:off x="4689959" y="4627891"/>
            <a:ext cx="0" cy="52858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8">
            <a:extLst>
              <a:ext uri="{FF2B5EF4-FFF2-40B4-BE49-F238E27FC236}">
                <a16:creationId xmlns:a16="http://schemas.microsoft.com/office/drawing/2014/main" id="{59FFADDB-68A5-4093-BDE2-2FBC111FC7E3}"/>
              </a:ext>
            </a:extLst>
          </p:cNvPr>
          <p:cNvCxnSpPr>
            <a:cxnSpLocks noChangeShapeType="1"/>
          </p:cNvCxnSpPr>
          <p:nvPr/>
        </p:nvCxnSpPr>
        <p:spPr bwMode="auto">
          <a:xfrm>
            <a:off x="5148747" y="4627891"/>
            <a:ext cx="0" cy="52858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9">
            <a:extLst>
              <a:ext uri="{FF2B5EF4-FFF2-40B4-BE49-F238E27FC236}">
                <a16:creationId xmlns:a16="http://schemas.microsoft.com/office/drawing/2014/main" id="{53B5D7B6-81D4-4C66-85A4-1452D799EDD3}"/>
              </a:ext>
            </a:extLst>
          </p:cNvPr>
          <p:cNvCxnSpPr>
            <a:cxnSpLocks noChangeShapeType="1"/>
          </p:cNvCxnSpPr>
          <p:nvPr/>
        </p:nvCxnSpPr>
        <p:spPr bwMode="auto">
          <a:xfrm>
            <a:off x="5604359" y="4626304"/>
            <a:ext cx="0" cy="528581"/>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10">
            <a:extLst>
              <a:ext uri="{FF2B5EF4-FFF2-40B4-BE49-F238E27FC236}">
                <a16:creationId xmlns:a16="http://schemas.microsoft.com/office/drawing/2014/main" id="{B69D2DDD-DF84-474E-9EAC-0F274FA8D60B}"/>
              </a:ext>
            </a:extLst>
          </p:cNvPr>
          <p:cNvCxnSpPr>
            <a:cxnSpLocks noChangeShapeType="1"/>
          </p:cNvCxnSpPr>
          <p:nvPr/>
        </p:nvCxnSpPr>
        <p:spPr bwMode="auto">
          <a:xfrm>
            <a:off x="6052034" y="4623129"/>
            <a:ext cx="0" cy="528581"/>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11">
            <a:extLst>
              <a:ext uri="{FF2B5EF4-FFF2-40B4-BE49-F238E27FC236}">
                <a16:creationId xmlns:a16="http://schemas.microsoft.com/office/drawing/2014/main" id="{3A5B35AD-1458-46EC-B17D-92567FC2EA67}"/>
              </a:ext>
            </a:extLst>
          </p:cNvPr>
          <p:cNvCxnSpPr>
            <a:cxnSpLocks noChangeShapeType="1"/>
          </p:cNvCxnSpPr>
          <p:nvPr/>
        </p:nvCxnSpPr>
        <p:spPr bwMode="auto">
          <a:xfrm>
            <a:off x="6498122" y="4627891"/>
            <a:ext cx="0" cy="52858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7">
            <a:extLst>
              <a:ext uri="{FF2B5EF4-FFF2-40B4-BE49-F238E27FC236}">
                <a16:creationId xmlns:a16="http://schemas.microsoft.com/office/drawing/2014/main" id="{059D5F1C-00E5-4264-947D-F09420BF0C76}"/>
              </a:ext>
            </a:extLst>
          </p:cNvPr>
          <p:cNvSpPr txBox="1">
            <a:spLocks noChangeArrowheads="1"/>
          </p:cNvSpPr>
          <p:nvPr/>
        </p:nvSpPr>
        <p:spPr bwMode="auto">
          <a:xfrm>
            <a:off x="3506851" y="4745350"/>
            <a:ext cx="2520577"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A      B        C       D       E       </a:t>
            </a:r>
            <a:endParaRPr lang="en-US" altLang="zh-CN" sz="1200" b="1" dirty="0">
              <a:solidFill>
                <a:srgbClr val="FF0000"/>
              </a:solidFill>
              <a:latin typeface="Huawei Sans" panose="020C0503030203020204" pitchFamily="34" charset="0"/>
              <a:ea typeface="+mn-ea"/>
            </a:endParaRPr>
          </a:p>
        </p:txBody>
      </p:sp>
      <p:sp>
        <p:nvSpPr>
          <p:cNvPr id="12" name="TextBox 18">
            <a:extLst>
              <a:ext uri="{FF2B5EF4-FFF2-40B4-BE49-F238E27FC236}">
                <a16:creationId xmlns:a16="http://schemas.microsoft.com/office/drawing/2014/main" id="{106909B6-0C41-4615-B01A-052EA192DFEB}"/>
              </a:ext>
            </a:extLst>
          </p:cNvPr>
          <p:cNvSpPr txBox="1">
            <a:spLocks noChangeArrowheads="1"/>
          </p:cNvSpPr>
          <p:nvPr/>
        </p:nvSpPr>
        <p:spPr bwMode="auto">
          <a:xfrm>
            <a:off x="3335821" y="5141785"/>
            <a:ext cx="4306329"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u="none" dirty="0">
                <a:latin typeface="Huawei Sans" panose="020C0503030203020204" pitchFamily="34" charset="0"/>
              </a:rPr>
              <a:t>P0       P1       P2       P3      P4      P5     P6      P7</a:t>
            </a:r>
            <a:endParaRPr lang="en-US" altLang="zh-CN" sz="1200" dirty="0">
              <a:latin typeface="Huawei Sans" panose="020C0503030203020204" pitchFamily="34" charset="0"/>
              <a:ea typeface="+mn-ea"/>
            </a:endParaRPr>
          </a:p>
        </p:txBody>
      </p:sp>
      <p:sp>
        <p:nvSpPr>
          <p:cNvPr id="13" name="椭圆 14">
            <a:extLst>
              <a:ext uri="{FF2B5EF4-FFF2-40B4-BE49-F238E27FC236}">
                <a16:creationId xmlns:a16="http://schemas.microsoft.com/office/drawing/2014/main" id="{6D8839C9-A701-4D70-A9C8-EC360C4594AA}"/>
              </a:ext>
            </a:extLst>
          </p:cNvPr>
          <p:cNvSpPr>
            <a:spLocks noChangeArrowheads="1"/>
          </p:cNvSpPr>
          <p:nvPr/>
        </p:nvSpPr>
        <p:spPr bwMode="auto">
          <a:xfrm>
            <a:off x="4650271" y="2120777"/>
            <a:ext cx="544435" cy="544908"/>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200" dirty="0">
              <a:latin typeface="Huawei Sans" panose="020C0503030203020204" pitchFamily="34" charset="0"/>
              <a:ea typeface="+mn-ea"/>
            </a:endParaRPr>
          </a:p>
        </p:txBody>
      </p:sp>
      <p:sp>
        <p:nvSpPr>
          <p:cNvPr id="14" name="椭圆 15">
            <a:extLst>
              <a:ext uri="{FF2B5EF4-FFF2-40B4-BE49-F238E27FC236}">
                <a16:creationId xmlns:a16="http://schemas.microsoft.com/office/drawing/2014/main" id="{15A06E57-3323-4F9E-A2F5-7C766BAE86E0}"/>
              </a:ext>
            </a:extLst>
          </p:cNvPr>
          <p:cNvSpPr>
            <a:spLocks noChangeArrowheads="1"/>
          </p:cNvSpPr>
          <p:nvPr/>
        </p:nvSpPr>
        <p:spPr bwMode="auto">
          <a:xfrm>
            <a:off x="4135921" y="2609727"/>
            <a:ext cx="544435" cy="544908"/>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1200" dirty="0">
              <a:latin typeface="Huawei Sans" panose="020C0503030203020204" pitchFamily="34" charset="0"/>
              <a:ea typeface="+mn-ea"/>
            </a:endParaRPr>
          </a:p>
        </p:txBody>
      </p:sp>
      <p:sp>
        <p:nvSpPr>
          <p:cNvPr id="15" name="椭圆 16">
            <a:extLst>
              <a:ext uri="{FF2B5EF4-FFF2-40B4-BE49-F238E27FC236}">
                <a16:creationId xmlns:a16="http://schemas.microsoft.com/office/drawing/2014/main" id="{1E08FE07-64BA-4C27-8675-ABCB4A44DC17}"/>
              </a:ext>
            </a:extLst>
          </p:cNvPr>
          <p:cNvSpPr>
            <a:spLocks noChangeArrowheads="1"/>
          </p:cNvSpPr>
          <p:nvPr/>
        </p:nvSpPr>
        <p:spPr bwMode="auto">
          <a:xfrm>
            <a:off x="5183671" y="2630364"/>
            <a:ext cx="544435" cy="544909"/>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1200" dirty="0">
              <a:latin typeface="Huawei Sans" panose="020C0503030203020204" pitchFamily="34" charset="0"/>
              <a:ea typeface="+mn-ea"/>
            </a:endParaRPr>
          </a:p>
        </p:txBody>
      </p:sp>
      <p:sp>
        <p:nvSpPr>
          <p:cNvPr id="16" name="椭圆 17">
            <a:extLst>
              <a:ext uri="{FF2B5EF4-FFF2-40B4-BE49-F238E27FC236}">
                <a16:creationId xmlns:a16="http://schemas.microsoft.com/office/drawing/2014/main" id="{17F4D7D6-98ED-471A-BE8A-C3F647ECD8B8}"/>
              </a:ext>
            </a:extLst>
          </p:cNvPr>
          <p:cNvSpPr>
            <a:spLocks noChangeArrowheads="1"/>
          </p:cNvSpPr>
          <p:nvPr/>
        </p:nvSpPr>
        <p:spPr bwMode="auto">
          <a:xfrm>
            <a:off x="3607283" y="3342699"/>
            <a:ext cx="544435" cy="546949"/>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1200" dirty="0">
              <a:latin typeface="Huawei Sans" panose="020C0503030203020204" pitchFamily="34" charset="0"/>
              <a:ea typeface="+mn-ea"/>
            </a:endParaRPr>
          </a:p>
        </p:txBody>
      </p:sp>
      <p:sp>
        <p:nvSpPr>
          <p:cNvPr id="17" name="椭圆 16">
            <a:extLst>
              <a:ext uri="{FF2B5EF4-FFF2-40B4-BE49-F238E27FC236}">
                <a16:creationId xmlns:a16="http://schemas.microsoft.com/office/drawing/2014/main" id="{CE3AA449-D159-4594-AD8F-945AE633A98D}"/>
              </a:ext>
            </a:extLst>
          </p:cNvPr>
          <p:cNvSpPr>
            <a:spLocks noChangeArrowheads="1"/>
          </p:cNvSpPr>
          <p:nvPr/>
        </p:nvSpPr>
        <p:spPr bwMode="auto">
          <a:xfrm>
            <a:off x="4318483" y="3376036"/>
            <a:ext cx="544435" cy="546949"/>
          </a:xfrm>
          <a:prstGeom prst="ellipse">
            <a:avLst/>
          </a:prstGeom>
          <a:noFill/>
          <a:ln w="254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1200" dirty="0">
              <a:latin typeface="Huawei Sans" panose="020C0503030203020204" pitchFamily="34" charset="0"/>
              <a:ea typeface="+mn-ea"/>
            </a:endParaRPr>
          </a:p>
        </p:txBody>
      </p:sp>
      <p:cxnSp>
        <p:nvCxnSpPr>
          <p:cNvPr id="18" name="直接连接符 19">
            <a:extLst>
              <a:ext uri="{FF2B5EF4-FFF2-40B4-BE49-F238E27FC236}">
                <a16:creationId xmlns:a16="http://schemas.microsoft.com/office/drawing/2014/main" id="{7165838E-202C-402E-A8B9-1249FC514E56}"/>
              </a:ext>
            </a:extLst>
          </p:cNvPr>
          <p:cNvCxnSpPr>
            <a:cxnSpLocks noChangeShapeType="1"/>
            <a:stCxn id="13" idx="3"/>
            <a:endCxn id="14" idx="7"/>
          </p:cNvCxnSpPr>
          <p:nvPr/>
        </p:nvCxnSpPr>
        <p:spPr bwMode="auto">
          <a:xfrm flipH="1">
            <a:off x="4600625" y="2585885"/>
            <a:ext cx="129377" cy="103642"/>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20">
            <a:extLst>
              <a:ext uri="{FF2B5EF4-FFF2-40B4-BE49-F238E27FC236}">
                <a16:creationId xmlns:a16="http://schemas.microsoft.com/office/drawing/2014/main" id="{5E03E9BD-C5CF-48FB-A050-01C9C3331D67}"/>
              </a:ext>
            </a:extLst>
          </p:cNvPr>
          <p:cNvCxnSpPr>
            <a:cxnSpLocks noChangeShapeType="1"/>
            <a:stCxn id="13" idx="5"/>
            <a:endCxn id="15" idx="1"/>
          </p:cNvCxnSpPr>
          <p:nvPr/>
        </p:nvCxnSpPr>
        <p:spPr bwMode="auto">
          <a:xfrm>
            <a:off x="5114975" y="2585885"/>
            <a:ext cx="148427" cy="124279"/>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21">
            <a:extLst>
              <a:ext uri="{FF2B5EF4-FFF2-40B4-BE49-F238E27FC236}">
                <a16:creationId xmlns:a16="http://schemas.microsoft.com/office/drawing/2014/main" id="{D791991B-B670-4D40-85D0-C372A7435FD4}"/>
              </a:ext>
            </a:extLst>
          </p:cNvPr>
          <p:cNvCxnSpPr>
            <a:cxnSpLocks noChangeShapeType="1"/>
            <a:stCxn id="14" idx="3"/>
            <a:endCxn id="16" idx="7"/>
          </p:cNvCxnSpPr>
          <p:nvPr/>
        </p:nvCxnSpPr>
        <p:spPr bwMode="auto">
          <a:xfrm flipH="1">
            <a:off x="4071987" y="3074835"/>
            <a:ext cx="143665" cy="3479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a:extLst>
              <a:ext uri="{FF2B5EF4-FFF2-40B4-BE49-F238E27FC236}">
                <a16:creationId xmlns:a16="http://schemas.microsoft.com/office/drawing/2014/main" id="{449B23C3-DD47-4867-8D9A-E0AA4A99125C}"/>
              </a:ext>
            </a:extLst>
          </p:cNvPr>
          <p:cNvCxnSpPr>
            <a:cxnSpLocks noChangeShapeType="1"/>
            <a:stCxn id="14" idx="5"/>
            <a:endCxn id="17" idx="0"/>
          </p:cNvCxnSpPr>
          <p:nvPr/>
        </p:nvCxnSpPr>
        <p:spPr bwMode="auto">
          <a:xfrm flipH="1">
            <a:off x="4590701" y="3074835"/>
            <a:ext cx="9924" cy="301201"/>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40">
            <a:extLst>
              <a:ext uri="{FF2B5EF4-FFF2-40B4-BE49-F238E27FC236}">
                <a16:creationId xmlns:a16="http://schemas.microsoft.com/office/drawing/2014/main" id="{1FB6FDE5-1901-4B85-ACC4-ADF18DEE0364}"/>
              </a:ext>
            </a:extLst>
          </p:cNvPr>
          <p:cNvSpPr txBox="1">
            <a:spLocks noChangeArrowheads="1"/>
          </p:cNvSpPr>
          <p:nvPr/>
        </p:nvSpPr>
        <p:spPr bwMode="auto">
          <a:xfrm>
            <a:off x="4100997" y="2777068"/>
            <a:ext cx="731584"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L1-&gt;P1</a:t>
            </a:r>
            <a:endParaRPr lang="en-US" altLang="zh-CN" sz="1200" b="1" dirty="0">
              <a:latin typeface="Huawei Sans" panose="020C0503030203020204" pitchFamily="34" charset="0"/>
              <a:ea typeface="+mn-ea"/>
            </a:endParaRPr>
          </a:p>
        </p:txBody>
      </p:sp>
      <p:sp>
        <p:nvSpPr>
          <p:cNvPr id="23" name="TextBox 44">
            <a:extLst>
              <a:ext uri="{FF2B5EF4-FFF2-40B4-BE49-F238E27FC236}">
                <a16:creationId xmlns:a16="http://schemas.microsoft.com/office/drawing/2014/main" id="{61C72186-3989-4A2B-98D1-FBA5D5CA21DD}"/>
              </a:ext>
            </a:extLst>
          </p:cNvPr>
          <p:cNvSpPr txBox="1">
            <a:spLocks noChangeArrowheads="1"/>
          </p:cNvSpPr>
          <p:nvPr/>
        </p:nvSpPr>
        <p:spPr bwMode="auto">
          <a:xfrm>
            <a:off x="3566009" y="3512080"/>
            <a:ext cx="731585"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L0-&gt;P0</a:t>
            </a:r>
            <a:endParaRPr lang="en-US" altLang="zh-CN" sz="1200" b="1" dirty="0">
              <a:latin typeface="Huawei Sans" panose="020C0503030203020204" pitchFamily="34" charset="0"/>
              <a:ea typeface="+mn-ea"/>
            </a:endParaRPr>
          </a:p>
        </p:txBody>
      </p:sp>
      <p:sp>
        <p:nvSpPr>
          <p:cNvPr id="24" name="TextBox 45">
            <a:extLst>
              <a:ext uri="{FF2B5EF4-FFF2-40B4-BE49-F238E27FC236}">
                <a16:creationId xmlns:a16="http://schemas.microsoft.com/office/drawing/2014/main" id="{08406A40-3F12-4A5C-8C89-2C6601D206C2}"/>
              </a:ext>
            </a:extLst>
          </p:cNvPr>
          <p:cNvSpPr txBox="1">
            <a:spLocks noChangeArrowheads="1"/>
          </p:cNvSpPr>
          <p:nvPr/>
        </p:nvSpPr>
        <p:spPr bwMode="auto">
          <a:xfrm>
            <a:off x="4277209" y="3553355"/>
            <a:ext cx="729694"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L2-&gt;P2</a:t>
            </a:r>
            <a:endParaRPr lang="en-US" altLang="zh-CN" sz="1200" b="1" dirty="0">
              <a:latin typeface="Huawei Sans" panose="020C0503030203020204" pitchFamily="34" charset="0"/>
              <a:ea typeface="+mn-ea"/>
            </a:endParaRPr>
          </a:p>
        </p:txBody>
      </p:sp>
      <p:sp>
        <p:nvSpPr>
          <p:cNvPr id="25" name="TextBox 46">
            <a:extLst>
              <a:ext uri="{FF2B5EF4-FFF2-40B4-BE49-F238E27FC236}">
                <a16:creationId xmlns:a16="http://schemas.microsoft.com/office/drawing/2014/main" id="{261E48E6-1FDB-4C26-9497-3E26234A1FBB}"/>
              </a:ext>
            </a:extLst>
          </p:cNvPr>
          <p:cNvSpPr txBox="1">
            <a:spLocks noChangeArrowheads="1"/>
          </p:cNvSpPr>
          <p:nvPr/>
        </p:nvSpPr>
        <p:spPr bwMode="auto">
          <a:xfrm>
            <a:off x="4629634" y="2277005"/>
            <a:ext cx="729694"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L3-&gt;P3</a:t>
            </a:r>
            <a:endParaRPr lang="en-US" altLang="zh-CN" sz="1200" b="1" dirty="0">
              <a:latin typeface="Huawei Sans" panose="020C0503030203020204" pitchFamily="34" charset="0"/>
              <a:ea typeface="+mn-ea"/>
            </a:endParaRPr>
          </a:p>
        </p:txBody>
      </p:sp>
      <p:sp>
        <p:nvSpPr>
          <p:cNvPr id="26" name="TextBox 47">
            <a:extLst>
              <a:ext uri="{FF2B5EF4-FFF2-40B4-BE49-F238E27FC236}">
                <a16:creationId xmlns:a16="http://schemas.microsoft.com/office/drawing/2014/main" id="{30DAB715-5B18-450A-A475-F1E5B07506BC}"/>
              </a:ext>
            </a:extLst>
          </p:cNvPr>
          <p:cNvSpPr txBox="1">
            <a:spLocks noChangeArrowheads="1"/>
          </p:cNvSpPr>
          <p:nvPr/>
        </p:nvSpPr>
        <p:spPr bwMode="auto">
          <a:xfrm>
            <a:off x="5134549" y="2785095"/>
            <a:ext cx="729694"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L4-&gt;P4</a:t>
            </a:r>
            <a:endParaRPr lang="en-US" altLang="zh-CN" sz="1200" b="1" dirty="0">
              <a:latin typeface="Huawei Sans" panose="020C0503030203020204" pitchFamily="34" charset="0"/>
              <a:ea typeface="+mn-ea"/>
            </a:endParaRPr>
          </a:p>
        </p:txBody>
      </p:sp>
      <p:sp>
        <p:nvSpPr>
          <p:cNvPr id="27" name="椭圆 26">
            <a:extLst>
              <a:ext uri="{FF2B5EF4-FFF2-40B4-BE49-F238E27FC236}">
                <a16:creationId xmlns:a16="http://schemas.microsoft.com/office/drawing/2014/main" id="{2ADBA9D4-F1EE-45BF-B43A-03FC43B3E112}"/>
              </a:ext>
            </a:extLst>
          </p:cNvPr>
          <p:cNvSpPr>
            <a:spLocks noChangeArrowheads="1"/>
          </p:cNvSpPr>
          <p:nvPr/>
        </p:nvSpPr>
        <p:spPr bwMode="auto">
          <a:xfrm>
            <a:off x="5561496" y="3366511"/>
            <a:ext cx="544435" cy="546949"/>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1200" dirty="0">
              <a:solidFill>
                <a:srgbClr val="FF0000"/>
              </a:solidFill>
              <a:latin typeface="Huawei Sans" panose="020C0503030203020204" pitchFamily="34" charset="0"/>
              <a:ea typeface="+mn-ea"/>
            </a:endParaRPr>
          </a:p>
        </p:txBody>
      </p:sp>
      <p:sp>
        <p:nvSpPr>
          <p:cNvPr id="28" name="TextBox 50">
            <a:extLst>
              <a:ext uri="{FF2B5EF4-FFF2-40B4-BE49-F238E27FC236}">
                <a16:creationId xmlns:a16="http://schemas.microsoft.com/office/drawing/2014/main" id="{A12F82D2-3EE6-4FA7-8A56-9337A53DCC5D}"/>
              </a:ext>
            </a:extLst>
          </p:cNvPr>
          <p:cNvSpPr txBox="1">
            <a:spLocks noChangeArrowheads="1"/>
          </p:cNvSpPr>
          <p:nvPr/>
        </p:nvSpPr>
        <p:spPr bwMode="auto">
          <a:xfrm>
            <a:off x="5526661" y="3542243"/>
            <a:ext cx="731585"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L2-&gt;P5</a:t>
            </a:r>
            <a:endParaRPr lang="en-US" altLang="zh-CN" sz="1200" b="1" dirty="0">
              <a:latin typeface="Huawei Sans" panose="020C0503030203020204" pitchFamily="34" charset="0"/>
              <a:ea typeface="+mn-ea"/>
            </a:endParaRPr>
          </a:p>
        </p:txBody>
      </p:sp>
      <p:cxnSp>
        <p:nvCxnSpPr>
          <p:cNvPr id="29" name="直接连接符 28">
            <a:extLst>
              <a:ext uri="{FF2B5EF4-FFF2-40B4-BE49-F238E27FC236}">
                <a16:creationId xmlns:a16="http://schemas.microsoft.com/office/drawing/2014/main" id="{E47BE98B-1264-4050-8033-938EFDF4B9D9}"/>
              </a:ext>
            </a:extLst>
          </p:cNvPr>
          <p:cNvCxnSpPr>
            <a:cxnSpLocks noChangeShapeType="1"/>
            <a:stCxn id="14" idx="5"/>
            <a:endCxn id="27" idx="1"/>
          </p:cNvCxnSpPr>
          <p:nvPr/>
        </p:nvCxnSpPr>
        <p:spPr bwMode="auto">
          <a:xfrm>
            <a:off x="4600625" y="3074835"/>
            <a:ext cx="1040602" cy="3717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右箭头 77">
            <a:extLst>
              <a:ext uri="{FF2B5EF4-FFF2-40B4-BE49-F238E27FC236}">
                <a16:creationId xmlns:a16="http://schemas.microsoft.com/office/drawing/2014/main" id="{B0EFD08B-0C9C-44FD-9120-7BDA05AB36B8}"/>
              </a:ext>
            </a:extLst>
          </p:cNvPr>
          <p:cNvSpPr>
            <a:spLocks noChangeArrowheads="1"/>
          </p:cNvSpPr>
          <p:nvPr/>
        </p:nvSpPr>
        <p:spPr bwMode="auto">
          <a:xfrm>
            <a:off x="4880459" y="3620245"/>
            <a:ext cx="697558" cy="169390"/>
          </a:xfrm>
          <a:prstGeom prst="rightArrow">
            <a:avLst>
              <a:gd name="adj1" fmla="val 50000"/>
              <a:gd name="adj2" fmla="val 49768"/>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1200" dirty="0">
              <a:latin typeface="Huawei Sans" panose="020C0503030203020204" pitchFamily="34" charset="0"/>
              <a:ea typeface="+mn-ea"/>
            </a:endParaRPr>
          </a:p>
        </p:txBody>
      </p:sp>
      <p:sp>
        <p:nvSpPr>
          <p:cNvPr id="31" name="TextBox 61">
            <a:extLst>
              <a:ext uri="{FF2B5EF4-FFF2-40B4-BE49-F238E27FC236}">
                <a16:creationId xmlns:a16="http://schemas.microsoft.com/office/drawing/2014/main" id="{A31A43AB-D22A-403F-86A5-408FCD48B904}"/>
              </a:ext>
            </a:extLst>
          </p:cNvPr>
          <p:cNvSpPr txBox="1">
            <a:spLocks noChangeArrowheads="1"/>
          </p:cNvSpPr>
          <p:nvPr/>
        </p:nvSpPr>
        <p:spPr bwMode="auto">
          <a:xfrm>
            <a:off x="5818672" y="4294718"/>
            <a:ext cx="2260005"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u="none" dirty="0">
                <a:latin typeface="Huawei Sans" panose="020C0503030203020204" pitchFamily="34" charset="0"/>
              </a:rPr>
              <a:t>(1) </a:t>
            </a:r>
            <a:r>
              <a:rPr lang="en-US" sz="1200" dirty="0">
                <a:latin typeface="Huawei Sans" panose="020C0503030203020204" pitchFamily="34" charset="0"/>
              </a:rPr>
              <a:t>Redirect-on-write (ROW)</a:t>
            </a:r>
            <a:endParaRPr lang="en-US" altLang="zh-CN" sz="1200" b="1" dirty="0">
              <a:latin typeface="Huawei Sans" panose="020C0503030203020204" pitchFamily="34" charset="0"/>
              <a:ea typeface="+mn-ea"/>
            </a:endParaRPr>
          </a:p>
        </p:txBody>
      </p:sp>
      <p:sp>
        <p:nvSpPr>
          <p:cNvPr id="32" name="下箭头 79">
            <a:extLst>
              <a:ext uri="{FF2B5EF4-FFF2-40B4-BE49-F238E27FC236}">
                <a16:creationId xmlns:a16="http://schemas.microsoft.com/office/drawing/2014/main" id="{69FFEA0A-AEBB-4C2A-913F-BF64330C6D1C}"/>
              </a:ext>
            </a:extLst>
          </p:cNvPr>
          <p:cNvSpPr>
            <a:spLocks noChangeArrowheads="1"/>
          </p:cNvSpPr>
          <p:nvPr/>
        </p:nvSpPr>
        <p:spPr bwMode="auto">
          <a:xfrm>
            <a:off x="5734534" y="3963203"/>
            <a:ext cx="172027" cy="726545"/>
          </a:xfrm>
          <a:prstGeom prst="downArrow">
            <a:avLst>
              <a:gd name="adj1" fmla="val 50000"/>
              <a:gd name="adj2" fmla="val 49807"/>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25488">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defTabSz="725488">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defTabSz="725488">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defTabSz="72548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defTabSz="725488">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defTabSz="725488"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 typeface="Wingdings" panose="05000000000000000000" pitchFamily="2" charset="2"/>
              <a:buChar char="n"/>
            </a:pPr>
            <a:endParaRPr lang="en-US" altLang="zh-CN" sz="1200" dirty="0">
              <a:latin typeface="Huawei Sans" panose="020C0503030203020204" pitchFamily="34" charset="0"/>
              <a:ea typeface="+mn-ea"/>
            </a:endParaRPr>
          </a:p>
        </p:txBody>
      </p:sp>
      <p:sp>
        <p:nvSpPr>
          <p:cNvPr id="33" name="矩形 32">
            <a:extLst>
              <a:ext uri="{FF2B5EF4-FFF2-40B4-BE49-F238E27FC236}">
                <a16:creationId xmlns:a16="http://schemas.microsoft.com/office/drawing/2014/main" id="{C680DDA9-F4E0-4E0C-9F43-3CF5FC024B43}"/>
              </a:ext>
            </a:extLst>
          </p:cNvPr>
          <p:cNvSpPr>
            <a:spLocks noChangeArrowheads="1"/>
          </p:cNvSpPr>
          <p:nvPr/>
        </p:nvSpPr>
        <p:spPr bwMode="auto">
          <a:xfrm>
            <a:off x="4965749" y="3346763"/>
            <a:ext cx="392113"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u="none" dirty="0">
                <a:latin typeface="Huawei Sans" panose="020C0503030203020204" pitchFamily="34" charset="0"/>
              </a:rPr>
              <a:t>(3)</a:t>
            </a:r>
            <a:endParaRPr lang="en-US" altLang="zh-CN" sz="1200" dirty="0">
              <a:latin typeface="Huawei Sans" panose="020C0503030203020204" pitchFamily="34" charset="0"/>
              <a:ea typeface="+mn-ea"/>
            </a:endParaRPr>
          </a:p>
        </p:txBody>
      </p:sp>
      <p:sp>
        <p:nvSpPr>
          <p:cNvPr id="34" name="TextBox 65">
            <a:extLst>
              <a:ext uri="{FF2B5EF4-FFF2-40B4-BE49-F238E27FC236}">
                <a16:creationId xmlns:a16="http://schemas.microsoft.com/office/drawing/2014/main" id="{5D5C06EA-E3BA-4200-AA04-CE66004823DD}"/>
              </a:ext>
            </a:extLst>
          </p:cNvPr>
          <p:cNvSpPr txBox="1">
            <a:spLocks noChangeArrowheads="1"/>
          </p:cNvSpPr>
          <p:nvPr/>
        </p:nvSpPr>
        <p:spPr bwMode="auto">
          <a:xfrm>
            <a:off x="4090900" y="1628066"/>
            <a:ext cx="1627188" cy="44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algn="ctr" fontAlgn="ctr">
              <a:lnSpc>
                <a:spcPct val="100000"/>
              </a:lnSpc>
              <a:spcBef>
                <a:spcPct val="0"/>
              </a:spcBef>
              <a:buClrTx/>
              <a:buSzTx/>
              <a:buFontTx/>
              <a:buNone/>
            </a:pPr>
            <a:r>
              <a:rPr lang="en-US" sz="1200" b="1" u="none" dirty="0">
                <a:latin typeface="Huawei Sans" panose="020C0503030203020204" pitchFamily="34" charset="0"/>
              </a:rPr>
              <a:t>Source file system's</a:t>
            </a:r>
          </a:p>
          <a:p>
            <a:pPr algn="ctr" fontAlgn="ctr">
              <a:lnSpc>
                <a:spcPct val="100000"/>
              </a:lnSpc>
              <a:spcBef>
                <a:spcPct val="0"/>
              </a:spcBef>
              <a:buClrTx/>
              <a:buSzTx/>
              <a:buFontTx/>
              <a:buNone/>
            </a:pPr>
            <a:r>
              <a:rPr lang="en-US" sz="1200" b="1" u="none" dirty="0">
                <a:latin typeface="Huawei Sans" panose="020C0503030203020204" pitchFamily="34" charset="0"/>
              </a:rPr>
              <a:t>mapping table</a:t>
            </a:r>
            <a:endParaRPr lang="en-US" altLang="zh-CN" sz="1200" b="1" dirty="0">
              <a:latin typeface="Huawei Sans" panose="020C0503030203020204" pitchFamily="34" charset="0"/>
              <a:ea typeface="+mn-ea"/>
            </a:endParaRPr>
          </a:p>
        </p:txBody>
      </p:sp>
      <p:sp>
        <p:nvSpPr>
          <p:cNvPr id="35" name="椭圆 34">
            <a:extLst>
              <a:ext uri="{FF2B5EF4-FFF2-40B4-BE49-F238E27FC236}">
                <a16:creationId xmlns:a16="http://schemas.microsoft.com/office/drawing/2014/main" id="{868230B0-E922-4273-B198-97908F9E32C1}"/>
              </a:ext>
            </a:extLst>
          </p:cNvPr>
          <p:cNvSpPr/>
          <p:nvPr/>
        </p:nvSpPr>
        <p:spPr bwMode="auto">
          <a:xfrm>
            <a:off x="6310796" y="2594986"/>
            <a:ext cx="544435" cy="546949"/>
          </a:xfrm>
          <a:prstGeom prst="ellipse">
            <a:avLst/>
          </a:prstGeom>
          <a:noFill/>
          <a:ln w="25400">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fontAlgn="ctr">
              <a:buClr>
                <a:srgbClr val="CC9900"/>
              </a:buClr>
              <a:defRPr/>
            </a:pPr>
            <a:endParaRPr lang="en-US" altLang="zh-CN" sz="1200" dirty="0">
              <a:ln>
                <a:solidFill>
                  <a:srgbClr val="FFC000"/>
                </a:solidFill>
              </a:ln>
              <a:latin typeface="Huawei Sans" panose="020C0503030203020204" pitchFamily="34" charset="0"/>
              <a:ea typeface="+mn-ea"/>
            </a:endParaRPr>
          </a:p>
        </p:txBody>
      </p:sp>
      <p:sp>
        <p:nvSpPr>
          <p:cNvPr id="36" name="TextBox 47">
            <a:extLst>
              <a:ext uri="{FF2B5EF4-FFF2-40B4-BE49-F238E27FC236}">
                <a16:creationId xmlns:a16="http://schemas.microsoft.com/office/drawing/2014/main" id="{E2D3188F-A082-4B64-857D-01BE1095FB0D}"/>
              </a:ext>
            </a:extLst>
          </p:cNvPr>
          <p:cNvSpPr txBox="1">
            <a:spLocks noChangeArrowheads="1"/>
          </p:cNvSpPr>
          <p:nvPr/>
        </p:nvSpPr>
        <p:spPr bwMode="auto">
          <a:xfrm>
            <a:off x="6310733" y="2769439"/>
            <a:ext cx="729694"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NULL</a:t>
            </a:r>
            <a:endParaRPr lang="en-US" altLang="zh-CN" sz="1200" b="1" dirty="0">
              <a:latin typeface="Huawei Sans" panose="020C0503030203020204" pitchFamily="34" charset="0"/>
              <a:ea typeface="+mn-ea"/>
            </a:endParaRPr>
          </a:p>
        </p:txBody>
      </p:sp>
      <p:sp>
        <p:nvSpPr>
          <p:cNvPr id="37" name="椭圆 36">
            <a:extLst>
              <a:ext uri="{FF2B5EF4-FFF2-40B4-BE49-F238E27FC236}">
                <a16:creationId xmlns:a16="http://schemas.microsoft.com/office/drawing/2014/main" id="{60F9E348-863D-412D-A4CB-1EC3B7B51642}"/>
              </a:ext>
            </a:extLst>
          </p:cNvPr>
          <p:cNvSpPr>
            <a:spLocks noChangeArrowheads="1"/>
          </p:cNvSpPr>
          <p:nvPr/>
        </p:nvSpPr>
        <p:spPr bwMode="auto">
          <a:xfrm>
            <a:off x="7377406" y="2594986"/>
            <a:ext cx="542545" cy="546949"/>
          </a:xfrm>
          <a:prstGeom prst="ellipse">
            <a:avLst/>
          </a:prstGeom>
          <a:noFill/>
          <a:ln w="25400">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
                <a:srgbClr val="CC9900"/>
              </a:buClr>
              <a:buSzTx/>
              <a:buFontTx/>
              <a:buNone/>
            </a:pPr>
            <a:endParaRPr lang="en-US" altLang="zh-CN" sz="1200" dirty="0">
              <a:latin typeface="Huawei Sans" panose="020C0503030203020204" pitchFamily="34" charset="0"/>
              <a:ea typeface="+mn-ea"/>
            </a:endParaRPr>
          </a:p>
        </p:txBody>
      </p:sp>
      <p:sp>
        <p:nvSpPr>
          <p:cNvPr id="38" name="TextBox 47">
            <a:extLst>
              <a:ext uri="{FF2B5EF4-FFF2-40B4-BE49-F238E27FC236}">
                <a16:creationId xmlns:a16="http://schemas.microsoft.com/office/drawing/2014/main" id="{5A5AB353-2A8F-4D6E-B94E-AD418C61D9C1}"/>
              </a:ext>
            </a:extLst>
          </p:cNvPr>
          <p:cNvSpPr txBox="1">
            <a:spLocks noChangeArrowheads="1"/>
          </p:cNvSpPr>
          <p:nvPr/>
        </p:nvSpPr>
        <p:spPr bwMode="auto">
          <a:xfrm>
            <a:off x="7347093" y="2767141"/>
            <a:ext cx="731584"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latin typeface="Huawei Sans" panose="020C0503030203020204" pitchFamily="34" charset="0"/>
              </a:rPr>
              <a:t>L2-&gt;P2</a:t>
            </a:r>
            <a:endParaRPr lang="en-US" altLang="zh-CN" sz="1200" b="1" dirty="0">
              <a:latin typeface="Huawei Sans" panose="020C0503030203020204" pitchFamily="34" charset="0"/>
              <a:ea typeface="+mn-ea"/>
            </a:endParaRPr>
          </a:p>
        </p:txBody>
      </p:sp>
      <p:sp>
        <p:nvSpPr>
          <p:cNvPr id="39" name="右箭头 86">
            <a:extLst>
              <a:ext uri="{FF2B5EF4-FFF2-40B4-BE49-F238E27FC236}">
                <a16:creationId xmlns:a16="http://schemas.microsoft.com/office/drawing/2014/main" id="{8A9B5E1F-C68A-4661-A300-B5337A41A21F}"/>
              </a:ext>
            </a:extLst>
          </p:cNvPr>
          <p:cNvSpPr/>
          <p:nvPr/>
        </p:nvSpPr>
        <p:spPr bwMode="auto">
          <a:xfrm>
            <a:off x="6867311" y="2858695"/>
            <a:ext cx="514188" cy="138778"/>
          </a:xfrm>
          <a:prstGeom prst="rightArrow">
            <a:avLst/>
          </a:prstGeom>
          <a:solidFill>
            <a:srgbClr val="FFC000"/>
          </a:solid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567" tIns="36283" rIns="72567" bIns="36283"/>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defRPr/>
            </a:pPr>
            <a:endParaRPr lang="en-US" altLang="zh-CN" sz="1200" dirty="0">
              <a:ln>
                <a:solidFill>
                  <a:srgbClr val="FFC000"/>
                </a:solidFill>
              </a:ln>
              <a:solidFill>
                <a:srgbClr val="FFC000"/>
              </a:solidFill>
              <a:latin typeface="Huawei Sans" panose="020C0503030203020204" pitchFamily="34" charset="0"/>
              <a:ea typeface="+mn-ea"/>
            </a:endParaRPr>
          </a:p>
        </p:txBody>
      </p:sp>
      <p:sp>
        <p:nvSpPr>
          <p:cNvPr id="40" name="TextBox 65">
            <a:extLst>
              <a:ext uri="{FF2B5EF4-FFF2-40B4-BE49-F238E27FC236}">
                <a16:creationId xmlns:a16="http://schemas.microsoft.com/office/drawing/2014/main" id="{41665003-E8E3-49AA-BF73-9ECA8DBC4845}"/>
              </a:ext>
            </a:extLst>
          </p:cNvPr>
          <p:cNvSpPr txBox="1"/>
          <p:nvPr/>
        </p:nvSpPr>
        <p:spPr>
          <a:xfrm>
            <a:off x="6260449" y="1626172"/>
            <a:ext cx="1342645" cy="442607"/>
          </a:xfrm>
          <a:prstGeom prst="rect">
            <a:avLst/>
          </a:prstGeom>
          <a:noFill/>
        </p:spPr>
        <p:txBody>
          <a:bodyPr wrap="square" lIns="72567" tIns="36283" rIns="72567" bIns="36283">
            <a:sp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fontAlgn="ctr">
              <a:defRPr/>
            </a:pPr>
            <a:r>
              <a:rPr lang="en-US" sz="1200" b="1" u="none" dirty="0">
                <a:latin typeface="Huawei Sans" panose="020C0503030203020204" pitchFamily="34" charset="0"/>
              </a:rPr>
              <a:t>Snapshot's</a:t>
            </a:r>
          </a:p>
          <a:p>
            <a:pPr algn="ctr" fontAlgn="ctr">
              <a:defRPr/>
            </a:pPr>
            <a:r>
              <a:rPr lang="en-US" sz="1200" b="1" u="none" dirty="0">
                <a:latin typeface="Huawei Sans" panose="020C0503030203020204" pitchFamily="34" charset="0"/>
              </a:rPr>
              <a:t>mapping table</a:t>
            </a:r>
            <a:endParaRPr lang="en-US" altLang="zh-CN" sz="1200" b="1" dirty="0">
              <a:latin typeface="Huawei Sans" panose="020C0503030203020204" pitchFamily="34" charset="0"/>
              <a:ea typeface="+mn-ea"/>
            </a:endParaRPr>
          </a:p>
        </p:txBody>
      </p:sp>
      <p:sp>
        <p:nvSpPr>
          <p:cNvPr id="41" name="矩形 40">
            <a:extLst>
              <a:ext uri="{FF2B5EF4-FFF2-40B4-BE49-F238E27FC236}">
                <a16:creationId xmlns:a16="http://schemas.microsoft.com/office/drawing/2014/main" id="{2CD1E852-B670-42B3-90F4-B64FAF28EE3B}"/>
              </a:ext>
            </a:extLst>
          </p:cNvPr>
          <p:cNvSpPr>
            <a:spLocks noChangeArrowheads="1"/>
          </p:cNvSpPr>
          <p:nvPr/>
        </p:nvSpPr>
        <p:spPr bwMode="auto">
          <a:xfrm>
            <a:off x="6902236" y="2567075"/>
            <a:ext cx="43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宋体" panose="02010600030101010101" pitchFamily="2" charset="-122"/>
              </a:defRPr>
            </a:lvl1pPr>
            <a:lvl2pPr marL="742950" indent="-285750">
              <a:defRPr sz="1000">
                <a:solidFill>
                  <a:schemeClr val="tx1"/>
                </a:solidFill>
                <a:latin typeface="Arial" pitchFamily="34" charset="0"/>
                <a:ea typeface="宋体" panose="02010600030101010101" pitchFamily="2" charset="-122"/>
              </a:defRPr>
            </a:lvl2pPr>
            <a:lvl3pPr marL="1143000" indent="-228600">
              <a:defRPr sz="1000">
                <a:solidFill>
                  <a:schemeClr val="tx1"/>
                </a:solidFill>
                <a:latin typeface="Arial" pitchFamily="34" charset="0"/>
                <a:ea typeface="宋体" panose="02010600030101010101" pitchFamily="2" charset="-122"/>
              </a:defRPr>
            </a:lvl3pPr>
            <a:lvl4pPr marL="1600200" indent="-228600">
              <a:defRPr sz="1000">
                <a:solidFill>
                  <a:schemeClr val="tx1"/>
                </a:solidFill>
                <a:latin typeface="Arial" pitchFamily="34" charset="0"/>
                <a:ea typeface="宋体" panose="02010600030101010101" pitchFamily="2" charset="-122"/>
              </a:defRPr>
            </a:lvl4pPr>
            <a:lvl5pPr marL="2057400" indent="-228600">
              <a:defRPr sz="1000">
                <a:solidFill>
                  <a:schemeClr val="tx1"/>
                </a:solidFill>
                <a:latin typeface="Arial"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Arial"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Arial"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Arial"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Arial" pitchFamily="34" charset="0"/>
                <a:ea typeface="宋体" panose="02010600030101010101" pitchFamily="2" charset="-122"/>
              </a:defRPr>
            </a:lvl9pPr>
          </a:lstStyle>
          <a:p>
            <a:pPr fontAlgn="ctr"/>
            <a:r>
              <a:rPr lang="en-US" sz="1200" u="none" dirty="0">
                <a:latin typeface="Huawei Sans" panose="020C0503030203020204" pitchFamily="34" charset="0"/>
              </a:rPr>
              <a:t>(2)</a:t>
            </a:r>
            <a:endParaRPr lang="en-US" altLang="zh-CN" sz="1200" dirty="0">
              <a:latin typeface="Huawei Sans" panose="020C0503030203020204" pitchFamily="34" charset="0"/>
              <a:ea typeface="+mn-ea"/>
            </a:endParaRPr>
          </a:p>
        </p:txBody>
      </p:sp>
      <p:sp>
        <p:nvSpPr>
          <p:cNvPr id="42" name="TextBox 17">
            <a:extLst>
              <a:ext uri="{FF2B5EF4-FFF2-40B4-BE49-F238E27FC236}">
                <a16:creationId xmlns:a16="http://schemas.microsoft.com/office/drawing/2014/main" id="{D1491C49-745B-4F29-8253-B009CB77DC6F}"/>
              </a:ext>
            </a:extLst>
          </p:cNvPr>
          <p:cNvSpPr txBox="1">
            <a:spLocks noChangeArrowheads="1"/>
          </p:cNvSpPr>
          <p:nvPr/>
        </p:nvSpPr>
        <p:spPr bwMode="auto">
          <a:xfrm>
            <a:off x="5698022" y="4750113"/>
            <a:ext cx="294902" cy="2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Arial" pitchFamily="34" charset="0"/>
                <a:ea typeface="华文细黑" panose="02010600040101010101" pitchFamily="2" charset="-122"/>
              </a:defRPr>
            </a:lvl1pPr>
            <a:lvl2pPr marL="654050" indent="-252413">
              <a:lnSpc>
                <a:spcPct val="140000"/>
              </a:lnSpc>
              <a:spcBef>
                <a:spcPct val="30000"/>
              </a:spcBef>
              <a:buClr>
                <a:schemeClr val="tx1"/>
              </a:buClr>
              <a:buSzPct val="50000"/>
              <a:buFont typeface="Wingdings" panose="05000000000000000000" pitchFamily="2" charset="2"/>
              <a:buChar char="p"/>
              <a:defRPr sz="2000">
                <a:solidFill>
                  <a:schemeClr val="tx1"/>
                </a:solidFill>
                <a:latin typeface="Arial" pitchFamily="34" charset="0"/>
                <a:ea typeface="华文细黑" panose="02010600040101010101" pitchFamily="2" charset="-122"/>
              </a:defRPr>
            </a:lvl2pPr>
            <a:lvl3pPr marL="1003300" indent="-201613">
              <a:lnSpc>
                <a:spcPct val="140000"/>
              </a:lnSpc>
              <a:spcBef>
                <a:spcPct val="30000"/>
              </a:spcBef>
              <a:buSzPct val="50000"/>
              <a:buFont typeface="Wingdings" panose="05000000000000000000" pitchFamily="2" charset="2"/>
              <a:buChar char="n"/>
              <a:defRPr sz="2400">
                <a:solidFill>
                  <a:schemeClr val="tx1"/>
                </a:solidFill>
                <a:latin typeface="Arial" pitchFamily="34" charset="0"/>
                <a:ea typeface="华文细黑" panose="02010600040101010101" pitchFamily="2" charset="-122"/>
              </a:defRPr>
            </a:lvl3pPr>
            <a:lvl4pPr marL="1400175" indent="-198438">
              <a:lnSpc>
                <a:spcPct val="140000"/>
              </a:lnSpc>
              <a:spcBef>
                <a:spcPct val="30000"/>
              </a:spcBef>
              <a:buChar char="–"/>
              <a:defRPr sz="1600">
                <a:solidFill>
                  <a:schemeClr val="tx1"/>
                </a:solidFill>
                <a:latin typeface="Arial" pitchFamily="34" charset="0"/>
                <a:ea typeface="华文细黑" panose="02010600040101010101" pitchFamily="2" charset="-122"/>
              </a:defRPr>
            </a:lvl4pPr>
            <a:lvl5pPr marL="1801813" indent="-201613">
              <a:lnSpc>
                <a:spcPct val="140000"/>
              </a:lnSpc>
              <a:spcBef>
                <a:spcPct val="30000"/>
              </a:spcBef>
              <a:buFont typeface="FrutigerNext LT Medium" pitchFamily="34" charset="0"/>
              <a:buChar char="~"/>
              <a:defRPr sz="1600">
                <a:solidFill>
                  <a:schemeClr val="tx1"/>
                </a:solidFill>
                <a:latin typeface="Arial" pitchFamily="34" charset="0"/>
                <a:ea typeface="华文细黑" panose="02010600040101010101" pitchFamily="2" charset="-122"/>
              </a:defRPr>
            </a:lvl5pPr>
            <a:lvl6pPr marL="22590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6pPr>
            <a:lvl7pPr marL="27162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7pPr>
            <a:lvl8pPr marL="31734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8pPr>
            <a:lvl9pPr marL="3630613" indent="-201613" eaLnBrk="0" fontAlgn="base" hangingPunct="0">
              <a:lnSpc>
                <a:spcPct val="140000"/>
              </a:lnSpc>
              <a:spcBef>
                <a:spcPct val="30000"/>
              </a:spcBef>
              <a:spcAft>
                <a:spcPct val="0"/>
              </a:spcAft>
              <a:buFont typeface="FrutigerNext LT Medium" pitchFamily="34" charset="0"/>
              <a:buChar char="~"/>
              <a:defRPr sz="1600">
                <a:solidFill>
                  <a:schemeClr val="tx1"/>
                </a:solidFill>
                <a:latin typeface="Arial" pitchFamily="34" charset="0"/>
                <a:ea typeface="华文细黑" panose="02010600040101010101" pitchFamily="2" charset="-122"/>
              </a:defRPr>
            </a:lvl9pPr>
          </a:lstStyle>
          <a:p>
            <a:pPr fontAlgn="ctr">
              <a:lnSpc>
                <a:spcPct val="100000"/>
              </a:lnSpc>
              <a:spcBef>
                <a:spcPct val="0"/>
              </a:spcBef>
              <a:buClrTx/>
              <a:buSzTx/>
              <a:buFontTx/>
              <a:buNone/>
            </a:pPr>
            <a:r>
              <a:rPr lang="en-US" sz="1200" b="1" u="none" dirty="0">
                <a:solidFill>
                  <a:srgbClr val="FF0000"/>
                </a:solidFill>
                <a:latin typeface="Huawei Sans" panose="020C0503030203020204" pitchFamily="34" charset="0"/>
              </a:rPr>
              <a:t>F</a:t>
            </a:r>
            <a:endParaRPr lang="en-US" altLang="zh-CN" sz="1200" b="1" dirty="0">
              <a:solidFill>
                <a:srgbClr val="FF0000"/>
              </a:solidFill>
              <a:latin typeface="Huawei Sans" panose="020C0503030203020204" pitchFamily="34" charset="0"/>
              <a:ea typeface="+mn-ea"/>
            </a:endParaRPr>
          </a:p>
        </p:txBody>
      </p:sp>
    </p:spTree>
    <p:extLst>
      <p:ext uri="{BB962C8B-B14F-4D97-AF65-F5344CB8AC3E}">
        <p14:creationId xmlns:p14="http://schemas.microsoft.com/office/powerpoint/2010/main" val="249030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blinds(horizontal)">
                                      <p:cBhvr>
                                        <p:cTn id="14" dur="500"/>
                                        <p:tgtEl>
                                          <p:spTgt spid="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childTnLst>
                          </p:cTn>
                        </p:par>
                        <p:par>
                          <p:cTn id="27" fill="hold">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par>
                          <p:cTn id="43" fill="hold">
                            <p:stCondLst>
                              <p:cond delay="1000"/>
                            </p:stCondLst>
                            <p:childTnLst>
                              <p:par>
                                <p:cTn id="44" presetID="3" presetClass="entr" presetSubtype="1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childTnLst>
                          </p:cTn>
                        </p:par>
                        <p:par>
                          <p:cTn id="47" fill="hold">
                            <p:stCondLst>
                              <p:cond delay="1500"/>
                            </p:stCondLst>
                            <p:childTnLst>
                              <p:par>
                                <p:cTn id="48" presetID="3" presetClass="entr" presetSubtype="1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par>
                                <p:cTn id="51" presetID="3" presetClass="exit" presetSubtype="10" fill="hold" nodeType="withEffect">
                                  <p:stCondLst>
                                    <p:cond delay="0"/>
                                  </p:stCondLst>
                                  <p:childTnLst>
                                    <p:animEffect transition="out" filter="blinds(horizontal)">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3" presetClass="exit" presetSubtype="10" fill="hold" grpId="0" nodeType="withEffect">
                                  <p:stCondLst>
                                    <p:cond delay="0"/>
                                  </p:stCondLst>
                                  <p:childTnLst>
                                    <p:animEffect transition="out" filter="blinds(horizontal)">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3" presetClass="exit" presetSubtype="10" fill="hold" grpId="0" nodeType="withEffect">
                                  <p:stCondLst>
                                    <p:cond delay="0"/>
                                  </p:stCondLst>
                                  <p:childTnLst>
                                    <p:animEffect transition="out" filter="blinds(horizontal)">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7" grpId="0" animBg="1"/>
      <p:bldP spid="28" grpId="0"/>
      <p:bldP spid="30" grpId="0" animBg="1"/>
      <p:bldP spid="31" grpId="0"/>
      <p:bldP spid="32" grpId="0" animBg="1"/>
      <p:bldP spid="33" grpId="0"/>
      <p:bldP spid="37" grpId="0" animBg="1"/>
      <p:bldP spid="38" grpId="0"/>
      <p:bldP spid="39"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altLang="zh-CN" dirty="0">
                <a:latin typeface="Huawei Sans" panose="020C0503030203020204" pitchFamily="34" charset="0"/>
              </a:rPr>
              <a:t>Working Principles of </a:t>
            </a:r>
            <a:r>
              <a:rPr lang="en-US" altLang="zh-CN" dirty="0" err="1">
                <a:latin typeface="Huawei Sans" panose="020C0503030203020204" pitchFamily="34" charset="0"/>
              </a:rPr>
              <a:t>HyperSnap</a:t>
            </a:r>
            <a:endParaRPr lang="en-US"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a:xfrm>
            <a:off x="731838" y="1001144"/>
            <a:ext cx="10728326" cy="4875042"/>
          </a:xfrm>
        </p:spPr>
        <p:txBody>
          <a:bodyPr wrap="square">
            <a:noAutofit/>
          </a:bodyPr>
          <a:lstStyle/>
          <a:p>
            <a:r>
              <a:rPr lang="en-US" sz="1600" b="1" u="none" dirty="0">
                <a:solidFill>
                  <a:srgbClr val="C00000"/>
                </a:solidFill>
                <a:latin typeface="Huawei Sans" panose="020C0503030203020204" pitchFamily="34" charset="0"/>
              </a:rPr>
              <a:t>Definition</a:t>
            </a:r>
          </a:p>
          <a:p>
            <a:pPr lvl="1"/>
            <a:r>
              <a:rPr lang="en-US" sz="1400" u="none" dirty="0">
                <a:latin typeface="Huawei Sans" panose="020C0503030203020204" pitchFamily="34" charset="0"/>
              </a:rPr>
              <a:t>A </a:t>
            </a:r>
            <a:r>
              <a:rPr lang="en-US" sz="1400" dirty="0">
                <a:solidFill>
                  <a:srgbClr val="000000"/>
                </a:solidFill>
                <a:latin typeface="Huawei Sans" panose="020C0503030203020204" pitchFamily="34" charset="0"/>
              </a:rPr>
              <a:t>snapshot</a:t>
            </a:r>
            <a:r>
              <a:rPr lang="en-US" sz="1400" u="none" dirty="0">
                <a:latin typeface="Huawei Sans" panose="020C0503030203020204" pitchFamily="34" charset="0"/>
              </a:rPr>
              <a:t> is a consistent copy of the source data at a certain point in time. After the snapshot is generated, it can be read by hosts and used as a data backup at a certain point in time.</a:t>
            </a:r>
            <a:endParaRPr lang="en-US" altLang="zh-CN" sz="1400" kern="0" dirty="0">
              <a:solidFill>
                <a:srgbClr val="000000"/>
              </a:solidFill>
              <a:latin typeface="Huawei Sans" panose="020C0503030203020204" pitchFamily="34" charset="0"/>
              <a:sym typeface="Huawei Sans" panose="020C0503030203020204" pitchFamily="34" charset="0"/>
            </a:endParaRPr>
          </a:p>
          <a:p>
            <a:pPr>
              <a:buClr>
                <a:srgbClr val="FFFFFF">
                  <a:lumMod val="50000"/>
                </a:srgbClr>
              </a:buClr>
            </a:pPr>
            <a:r>
              <a:rPr lang="en-US" sz="1600" b="1" u="none" dirty="0">
                <a:solidFill>
                  <a:srgbClr val="C00000"/>
                </a:solidFill>
                <a:latin typeface="Huawei Sans" panose="020C0503030203020204" pitchFamily="34" charset="0"/>
              </a:rPr>
              <a:t>Main features</a:t>
            </a:r>
          </a:p>
          <a:p>
            <a:pPr lvl="1">
              <a:buClr>
                <a:srgbClr val="FFFFFF">
                  <a:lumMod val="50000"/>
                </a:srgbClr>
              </a:buClr>
            </a:pPr>
            <a:r>
              <a:rPr lang="en-US" sz="1400" u="none" dirty="0">
                <a:solidFill>
                  <a:srgbClr val="000000"/>
                </a:solidFill>
                <a:latin typeface="Huawei Sans" panose="020C0503030203020204" pitchFamily="34" charset="0"/>
              </a:rPr>
              <a:t>Instant generation: A storage system can generate a snapshot within a few seconds to obtain the consistent copy of source data.</a:t>
            </a:r>
            <a:endParaRPr lang="en-US" altLang="zh-CN" sz="1400" kern="0" dirty="0">
              <a:solidFill>
                <a:srgbClr val="000000"/>
              </a:solidFill>
              <a:latin typeface="Huawei Sans" panose="020C0503030203020204" pitchFamily="34" charset="0"/>
              <a:sym typeface="Huawei Sans" panose="020C0503030203020204" pitchFamily="34" charset="0"/>
            </a:endParaRPr>
          </a:p>
          <a:p>
            <a:pPr lvl="1">
              <a:buClr>
                <a:srgbClr val="FFFFFF">
                  <a:lumMod val="50000"/>
                </a:srgbClr>
              </a:buClr>
            </a:pPr>
            <a:r>
              <a:rPr lang="en-US" sz="1400" u="none" dirty="0">
                <a:solidFill>
                  <a:srgbClr val="000000"/>
                </a:solidFill>
                <a:latin typeface="Huawei Sans" panose="020C0503030203020204" pitchFamily="34" charset="0"/>
              </a:rPr>
              <a:t>Small storage space occupation: A snapshot is not a full physical data copy, which does not occupy large storage space. Therefore, a snapshot for a large amount of source data occupies only a small space.</a:t>
            </a:r>
            <a:endParaRPr lang="en-US" altLang="zh-CN" kern="0" dirty="0">
              <a:solidFill>
                <a:srgbClr val="000000"/>
              </a:solidFill>
              <a:latin typeface="Huawei Sans" panose="020C0503030203020204" pitchFamily="34" charset="0"/>
              <a:sym typeface="Huawei Sans" panose="020C0503030203020204" pitchFamily="34" charset="0"/>
            </a:endParaRPr>
          </a:p>
        </p:txBody>
      </p:sp>
      <p:sp>
        <p:nvSpPr>
          <p:cNvPr id="6" name="文本框 5"/>
          <p:cNvSpPr txBox="1"/>
          <p:nvPr/>
        </p:nvSpPr>
        <p:spPr bwMode="auto">
          <a:xfrm>
            <a:off x="8209148" y="4390508"/>
            <a:ext cx="123371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u="none" dirty="0">
                <a:latin typeface="Huawei Sans" panose="020C0503030203020204" pitchFamily="34" charset="0"/>
              </a:rPr>
              <a:t>8:00 </a:t>
            </a:r>
            <a:r>
              <a:rPr lang="en-US" sz="1200" dirty="0">
                <a:latin typeface="Huawei Sans" panose="020C0503030203020204" pitchFamily="34" charset="0"/>
              </a:rPr>
              <a:t>a.m.</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文本框 149"/>
          <p:cNvSpPr txBox="1"/>
          <p:nvPr/>
        </p:nvSpPr>
        <p:spPr bwMode="auto">
          <a:xfrm>
            <a:off x="8223178" y="5492069"/>
            <a:ext cx="123371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u="none" dirty="0">
                <a:latin typeface="Huawei Sans" panose="020C0503030203020204" pitchFamily="34" charset="0"/>
              </a:rPr>
              <a:t>9:00 p.m.</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AutoShape 3"/>
          <p:cNvSpPr>
            <a:spLocks noChangeAspect="1" noTextEdit="1"/>
          </p:cNvSpPr>
          <p:nvPr/>
        </p:nvSpPr>
        <p:spPr bwMode="auto">
          <a:xfrm>
            <a:off x="3179763" y="3976561"/>
            <a:ext cx="4841875" cy="2251075"/>
          </a:xfrm>
          <a:prstGeom prst="rect">
            <a:avLst/>
          </a:prstGeom>
          <a:noFill/>
          <a:ln w="12700" cap="flat" cmpd="sng" algn="ctr">
            <a:solidFill>
              <a:srgbClr val="D9D9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77"/>
          <p:cNvSpPr>
            <a:spLocks/>
          </p:cNvSpPr>
          <p:nvPr/>
        </p:nvSpPr>
        <p:spPr bwMode="auto">
          <a:xfrm>
            <a:off x="5280280" y="4378198"/>
            <a:ext cx="1100138" cy="241300"/>
          </a:xfrm>
          <a:custGeom>
            <a:avLst/>
            <a:gdLst>
              <a:gd name="T0" fmla="*/ 0 w 693"/>
              <a:gd name="T1" fmla="*/ 38 h 152"/>
              <a:gd name="T2" fmla="*/ 513 w 693"/>
              <a:gd name="T3" fmla="*/ 38 h 152"/>
              <a:gd name="T4" fmla="*/ 513 w 693"/>
              <a:gd name="T5" fmla="*/ 0 h 152"/>
              <a:gd name="T6" fmla="*/ 693 w 693"/>
              <a:gd name="T7" fmla="*/ 76 h 152"/>
              <a:gd name="T8" fmla="*/ 513 w 693"/>
              <a:gd name="T9" fmla="*/ 152 h 152"/>
              <a:gd name="T10" fmla="*/ 513 w 693"/>
              <a:gd name="T11" fmla="*/ 114 h 152"/>
              <a:gd name="T12" fmla="*/ 0 w 693"/>
              <a:gd name="T13" fmla="*/ 114 h 152"/>
              <a:gd name="T14" fmla="*/ 0 w 693"/>
              <a:gd name="T15" fmla="*/ 38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152">
                <a:moveTo>
                  <a:pt x="0" y="38"/>
                </a:moveTo>
                <a:lnTo>
                  <a:pt x="513" y="38"/>
                </a:lnTo>
                <a:lnTo>
                  <a:pt x="513" y="0"/>
                </a:lnTo>
                <a:lnTo>
                  <a:pt x="693" y="76"/>
                </a:lnTo>
                <a:lnTo>
                  <a:pt x="513" y="152"/>
                </a:lnTo>
                <a:lnTo>
                  <a:pt x="513" y="114"/>
                </a:lnTo>
                <a:lnTo>
                  <a:pt x="0" y="114"/>
                </a:lnTo>
                <a:lnTo>
                  <a:pt x="0" y="38"/>
                </a:lnTo>
                <a:close/>
              </a:path>
            </a:pathLst>
          </a:custGeom>
          <a:noFill/>
          <a:ln w="25400" cap="rnd">
            <a:solidFill>
              <a:srgbClr val="417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00" name="组合 299"/>
          <p:cNvGrpSpPr/>
          <p:nvPr/>
        </p:nvGrpSpPr>
        <p:grpSpPr>
          <a:xfrm>
            <a:off x="6508751" y="4041649"/>
            <a:ext cx="1050925" cy="946150"/>
            <a:chOff x="6508751" y="3733801"/>
            <a:chExt cx="1050925" cy="946150"/>
          </a:xfrm>
        </p:grpSpPr>
        <p:sp>
          <p:nvSpPr>
            <p:cNvPr id="225"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g</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j</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1"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h</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f</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err="1">
                  <a:latin typeface="Huawei Sans" panose="020C0503030203020204" pitchFamily="34" charset="0"/>
                </a:rPr>
                <a:t>i</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9"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62" name="直接箭头连接符 261"/>
          <p:cNvCxnSpPr/>
          <p:nvPr/>
        </p:nvCxnSpPr>
        <p:spPr>
          <a:xfrm>
            <a:off x="3179763" y="4514723"/>
            <a:ext cx="4806950" cy="0"/>
          </a:xfrm>
          <a:prstGeom prst="straightConnector1">
            <a:avLst/>
          </a:prstGeom>
          <a:ln w="19050">
            <a:solidFill>
              <a:srgbClr val="C7000B"/>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262"/>
          <p:cNvCxnSpPr/>
          <p:nvPr/>
        </p:nvCxnSpPr>
        <p:spPr>
          <a:xfrm>
            <a:off x="3179763" y="5638673"/>
            <a:ext cx="4806950" cy="0"/>
          </a:xfrm>
          <a:prstGeom prst="straightConnector1">
            <a:avLst/>
          </a:prstGeom>
          <a:ln w="19050">
            <a:solidFill>
              <a:srgbClr val="C7000B"/>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01" name="组合 300"/>
          <p:cNvGrpSpPr/>
          <p:nvPr/>
        </p:nvGrpSpPr>
        <p:grpSpPr>
          <a:xfrm>
            <a:off x="6508751" y="5170361"/>
            <a:ext cx="1050925" cy="946150"/>
            <a:chOff x="6508751" y="3733801"/>
            <a:chExt cx="1050925" cy="946150"/>
          </a:xfrm>
        </p:grpSpPr>
        <p:sp>
          <p:nvSpPr>
            <p:cNvPr id="302"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3"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5"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g</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7"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j</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1"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3"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4"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h</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5"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9"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f</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1"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err="1">
                  <a:latin typeface="Huawei Sans" panose="020C0503030203020204" pitchFamily="34" charset="0"/>
                </a:rPr>
                <a:t>i</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3"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4"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5"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26" name="组合 325"/>
          <p:cNvGrpSpPr/>
          <p:nvPr/>
        </p:nvGrpSpPr>
        <p:grpSpPr>
          <a:xfrm>
            <a:off x="3989296" y="4041649"/>
            <a:ext cx="1050925" cy="946150"/>
            <a:chOff x="6508751" y="3733801"/>
            <a:chExt cx="1050925" cy="946150"/>
          </a:xfrm>
        </p:grpSpPr>
        <p:sp>
          <p:nvSpPr>
            <p:cNvPr id="327"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8"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0"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g</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2"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j</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4"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6"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7"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8"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9"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h</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1"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2"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3"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4"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5"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f</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6"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err="1">
                  <a:latin typeface="Huawei Sans" panose="020C0503030203020204" pitchFamily="34" charset="0"/>
                </a:rPr>
                <a:t>i</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8"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0"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51" name="组合 350"/>
          <p:cNvGrpSpPr/>
          <p:nvPr/>
        </p:nvGrpSpPr>
        <p:grpSpPr>
          <a:xfrm>
            <a:off x="3989296" y="5164011"/>
            <a:ext cx="1050925" cy="946150"/>
            <a:chOff x="6508751" y="3733801"/>
            <a:chExt cx="1050925" cy="946150"/>
          </a:xfrm>
        </p:grpSpPr>
        <p:sp>
          <p:nvSpPr>
            <p:cNvPr id="352"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3"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4"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5"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6"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g</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7"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8"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j</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9"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0"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1"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2"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b="1" u="none" dirty="0">
                  <a:solidFill>
                    <a:srgbClr val="C7000B"/>
                  </a:solidFill>
                  <a:latin typeface="Huawei Sans" panose="020C0503030203020204" pitchFamily="34" charset="0"/>
                </a:rPr>
                <a:t>m</a:t>
              </a:r>
              <a:endParaRPr lang="en-US" altLang="zh-CN" sz="12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3"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4"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h</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5"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8"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9"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f</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1"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b="1" u="none" dirty="0">
                  <a:solidFill>
                    <a:srgbClr val="C7000B"/>
                  </a:solidFill>
                  <a:latin typeface="Huawei Sans" panose="020C0503030203020204" pitchFamily="34" charset="0"/>
                </a:rPr>
                <a:t>n</a:t>
              </a:r>
              <a:endParaRPr lang="en-US" altLang="zh-CN" sz="12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3"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fontAlgn="ctr"/>
              <a:r>
                <a:rPr lang="en-US" sz="1200" u="none" dirty="0">
                  <a:latin typeface="Huawei Sans" panose="020C0503030203020204" pitchFamily="34" charset="0"/>
                </a:rPr>
                <a:t>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5"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86789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1028362" cy="497095"/>
          </a:xfrm>
        </p:spPr>
        <p:txBody>
          <a:bodyPr wrap="square">
            <a:noAutofit/>
          </a:bodyPr>
          <a:lstStyle/>
          <a:p>
            <a:pPr fontAlgn="ctr"/>
            <a:r>
              <a:rPr lang="en-US" dirty="0">
                <a:latin typeface="Huawei Sans" panose="020C0503030203020204" pitchFamily="34" charset="0"/>
              </a:rPr>
              <a:t>LUN Snapshot Principles: </a:t>
            </a:r>
            <a:r>
              <a:rPr lang="en-US" u="none" dirty="0">
                <a:latin typeface="Huawei Sans" panose="020C0503030203020204" pitchFamily="34" charset="0"/>
              </a:rPr>
              <a:t>Zero Performance Loss</a:t>
            </a:r>
            <a:endParaRPr lang="en-US" altLang="zh-CN" dirty="0">
              <a:latin typeface="Huawei Sans" panose="020C0503030203020204" pitchFamily="34" charset="0"/>
              <a:sym typeface="Huawei Sans" panose="020C0503030203020204" pitchFamily="34" charset="0"/>
            </a:endParaRPr>
          </a:p>
        </p:txBody>
      </p:sp>
      <p:grpSp>
        <p:nvGrpSpPr>
          <p:cNvPr id="115" name="组合 114"/>
          <p:cNvGrpSpPr/>
          <p:nvPr/>
        </p:nvGrpSpPr>
        <p:grpSpPr>
          <a:xfrm>
            <a:off x="816713" y="1468443"/>
            <a:ext cx="7300223" cy="4783440"/>
            <a:chOff x="2411299" y="1165855"/>
            <a:chExt cx="7300223" cy="4783440"/>
          </a:xfrm>
        </p:grpSpPr>
        <p:sp>
          <p:nvSpPr>
            <p:cNvPr id="7" name="矩形 6"/>
            <p:cNvSpPr/>
            <p:nvPr/>
          </p:nvSpPr>
          <p:spPr bwMode="auto">
            <a:xfrm>
              <a:off x="3709714" y="4982015"/>
              <a:ext cx="4157479" cy="452592"/>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 name="直接连接符 7"/>
            <p:cNvCxnSpPr/>
            <p:nvPr/>
          </p:nvCxnSpPr>
          <p:spPr bwMode="auto">
            <a:xfrm>
              <a:off x="4169520" y="4975729"/>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4637856" y="4990393"/>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5106179"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5578758"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6049253" y="4984107"/>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6511188" y="4979916"/>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6970997"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7"/>
            <p:cNvSpPr txBox="1"/>
            <p:nvPr/>
          </p:nvSpPr>
          <p:spPr>
            <a:xfrm>
              <a:off x="3858195" y="5061248"/>
              <a:ext cx="217835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u="none" dirty="0">
                  <a:solidFill>
                    <a:srgbClr val="000000"/>
                  </a:solidFill>
                  <a:latin typeface="Huawei Sans" panose="020C0503030203020204" pitchFamily="34" charset="0"/>
                </a:rPr>
                <a:t>A      B       C         D        E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TextBox 44"/>
            <p:cNvSpPr txBox="1"/>
            <p:nvPr/>
          </p:nvSpPr>
          <p:spPr>
            <a:xfrm>
              <a:off x="3800001" y="4370945"/>
              <a:ext cx="86870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L0-&gt;P0</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Box 61"/>
            <p:cNvSpPr txBox="1"/>
            <p:nvPr/>
          </p:nvSpPr>
          <p:spPr>
            <a:xfrm>
              <a:off x="2411299" y="1165855"/>
              <a:ext cx="2808255" cy="2473932"/>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Data requested to be written to L2 of the source LUN is written to P5.</a:t>
              </a:r>
            </a:p>
            <a:p>
              <a:pPr defTabSz="914400" fontAlgn="ctr"/>
              <a:r>
                <a:rPr lang="en-US" sz="1200" u="none" dirty="0">
                  <a:solidFill>
                    <a:srgbClr val="000000"/>
                  </a:solidFill>
                  <a:latin typeface="Huawei Sans" panose="020C0503030203020204" pitchFamily="34" charset="0"/>
                </a:rPr>
                <a:t>Data requested to be written to L2 of the source LUN is again written to P7.</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TextBox 66"/>
            <p:cNvSpPr txBox="1"/>
            <p:nvPr/>
          </p:nvSpPr>
          <p:spPr>
            <a:xfrm>
              <a:off x="3328838" y="5685595"/>
              <a:ext cx="1529215" cy="263700"/>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u="none" dirty="0">
                  <a:solidFill>
                    <a:srgbClr val="000000"/>
                  </a:solidFill>
                  <a:latin typeface="Huawei Sans" panose="020C0503030203020204" pitchFamily="34" charset="0"/>
                </a:rPr>
                <a:t>SSD</a:t>
              </a:r>
              <a:r>
                <a:rPr lang="en-US" sz="1200" u="none" dirty="0">
                  <a:solidFill>
                    <a:srgbClr val="000000"/>
                  </a:solidFill>
                  <a:latin typeface="Huawei Sans" panose="020C0503030203020204" pitchFamily="34" charset="0"/>
                </a:rPr>
                <a:t> storage space</a:t>
              </a:r>
              <a:endParaRPr lang="en-US" altLang="zh-CN"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矩形 18"/>
            <p:cNvSpPr/>
            <p:nvPr/>
          </p:nvSpPr>
          <p:spPr bwMode="auto">
            <a:xfrm>
              <a:off x="3050436" y="2278627"/>
              <a:ext cx="1754713" cy="281192"/>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en-US" sz="1200" u="none" dirty="0">
                  <a:solidFill>
                    <a:srgbClr val="000000"/>
                  </a:solidFill>
                  <a:latin typeface="Huawei Sans" panose="020C0503030203020204" pitchFamily="34" charset="0"/>
                </a:rPr>
                <a:t>LUN mapping table</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矩形 19"/>
            <p:cNvSpPr/>
            <p:nvPr/>
          </p:nvSpPr>
          <p:spPr bwMode="auto">
            <a:xfrm>
              <a:off x="5239223" y="2278627"/>
              <a:ext cx="1868702" cy="286188"/>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en-US" sz="1200" u="none" dirty="0">
                  <a:solidFill>
                    <a:srgbClr val="000000"/>
                  </a:solidFill>
                  <a:latin typeface="Huawei Sans" panose="020C0503030203020204" pitchFamily="34" charset="0"/>
                </a:rPr>
                <a:t>Snapshot mapping table</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椭圆 20"/>
            <p:cNvSpPr/>
            <p:nvPr/>
          </p:nvSpPr>
          <p:spPr bwMode="auto">
            <a:xfrm>
              <a:off x="3917358"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椭圆 21"/>
            <p:cNvSpPr/>
            <p:nvPr/>
          </p:nvSpPr>
          <p:spPr bwMode="auto">
            <a:xfrm>
              <a:off x="4622645"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TextBox 40"/>
            <p:cNvSpPr txBox="1"/>
            <p:nvPr/>
          </p:nvSpPr>
          <p:spPr>
            <a:xfrm>
              <a:off x="4503907" y="4378908"/>
              <a:ext cx="728614"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L1-&gt;P1</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椭圆 23"/>
            <p:cNvSpPr/>
            <p:nvPr/>
          </p:nvSpPr>
          <p:spPr bwMode="auto">
            <a:xfrm>
              <a:off x="6070338"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TextBox 46"/>
            <p:cNvSpPr txBox="1"/>
            <p:nvPr/>
          </p:nvSpPr>
          <p:spPr>
            <a:xfrm>
              <a:off x="5943985" y="4325642"/>
              <a:ext cx="754992"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L3-&gt;P3</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椭圆 25"/>
            <p:cNvSpPr/>
            <p:nvPr/>
          </p:nvSpPr>
          <p:spPr bwMode="auto">
            <a:xfrm>
              <a:off x="6775625"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TextBox 47"/>
            <p:cNvSpPr txBox="1"/>
            <p:nvPr/>
          </p:nvSpPr>
          <p:spPr>
            <a:xfrm>
              <a:off x="6666643" y="4314852"/>
              <a:ext cx="76018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L4-&gt;P4</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椭圆 27"/>
            <p:cNvSpPr/>
            <p:nvPr/>
          </p:nvSpPr>
          <p:spPr bwMode="auto">
            <a:xfrm>
              <a:off x="7480911" y="3824779"/>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TextBox 50"/>
            <p:cNvSpPr txBox="1"/>
            <p:nvPr/>
          </p:nvSpPr>
          <p:spPr>
            <a:xfrm>
              <a:off x="7378158" y="4289759"/>
              <a:ext cx="87095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L2-&gt;P5</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0" name="直接连接符 29"/>
            <p:cNvCxnSpPr>
              <a:stCxn id="19" idx="2"/>
              <a:endCxn id="21" idx="0"/>
            </p:cNvCxnSpPr>
            <p:nvPr/>
          </p:nvCxnSpPr>
          <p:spPr bwMode="auto">
            <a:xfrm>
              <a:off x="3927793" y="2559819"/>
              <a:ext cx="224973"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a:stCxn id="19" idx="2"/>
              <a:endCxn id="22" idx="0"/>
            </p:cNvCxnSpPr>
            <p:nvPr/>
          </p:nvCxnSpPr>
          <p:spPr bwMode="auto">
            <a:xfrm>
              <a:off x="3927793" y="2559819"/>
              <a:ext cx="930260"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a:stCxn id="19" idx="2"/>
              <a:endCxn id="24" idx="0"/>
            </p:cNvCxnSpPr>
            <p:nvPr/>
          </p:nvCxnSpPr>
          <p:spPr bwMode="auto">
            <a:xfrm>
              <a:off x="3927793" y="2559819"/>
              <a:ext cx="2377953"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a:stCxn id="19" idx="2"/>
              <a:endCxn id="28" idx="0"/>
            </p:cNvCxnSpPr>
            <p:nvPr/>
          </p:nvCxnSpPr>
          <p:spPr bwMode="auto">
            <a:xfrm>
              <a:off x="3927793" y="2559819"/>
              <a:ext cx="3788526" cy="1264960"/>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椭圆 33"/>
            <p:cNvSpPr/>
            <p:nvPr/>
          </p:nvSpPr>
          <p:spPr bwMode="auto">
            <a:xfrm>
              <a:off x="5315246"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TextBox 46"/>
            <p:cNvSpPr txBox="1"/>
            <p:nvPr/>
          </p:nvSpPr>
          <p:spPr>
            <a:xfrm>
              <a:off x="5253256" y="4352356"/>
              <a:ext cx="755093"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L2-&gt;P2</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6" name="直接连接符 35"/>
            <p:cNvCxnSpPr>
              <a:stCxn id="19" idx="2"/>
              <a:endCxn id="26" idx="0"/>
            </p:cNvCxnSpPr>
            <p:nvPr/>
          </p:nvCxnSpPr>
          <p:spPr bwMode="auto">
            <a:xfrm>
              <a:off x="3927793" y="2559819"/>
              <a:ext cx="3083240"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a:stCxn id="20" idx="2"/>
              <a:endCxn id="22" idx="0"/>
            </p:cNvCxnSpPr>
            <p:nvPr/>
          </p:nvCxnSpPr>
          <p:spPr bwMode="auto">
            <a:xfrm flipH="1">
              <a:off x="4858053" y="2564815"/>
              <a:ext cx="1315521"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a:stCxn id="20" idx="2"/>
              <a:endCxn id="34" idx="0"/>
            </p:cNvCxnSpPr>
            <p:nvPr/>
          </p:nvCxnSpPr>
          <p:spPr bwMode="auto">
            <a:xfrm flipH="1">
              <a:off x="5550654" y="2564815"/>
              <a:ext cx="622920"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a:stCxn id="20" idx="2"/>
              <a:endCxn id="24" idx="0"/>
            </p:cNvCxnSpPr>
            <p:nvPr/>
          </p:nvCxnSpPr>
          <p:spPr bwMode="auto">
            <a:xfrm>
              <a:off x="6173574" y="2564815"/>
              <a:ext cx="132172"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a:stCxn id="20" idx="2"/>
              <a:endCxn id="26" idx="0"/>
            </p:cNvCxnSpPr>
            <p:nvPr/>
          </p:nvCxnSpPr>
          <p:spPr bwMode="auto">
            <a:xfrm>
              <a:off x="6173574" y="2564815"/>
              <a:ext cx="837459"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下箭头 40"/>
            <p:cNvSpPr/>
            <p:nvPr/>
          </p:nvSpPr>
          <p:spPr bwMode="auto">
            <a:xfrm>
              <a:off x="3792844" y="2002431"/>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5398982" y="1198917"/>
              <a:ext cx="1979176" cy="257941"/>
            </a:xfrm>
            <a:prstGeom prst="rect">
              <a:avLst/>
            </a:prstGeom>
          </p:spPr>
          <p:txBody>
            <a:bodyPr wrap="square" lIns="72567" tIns="36283" rIns="72567" bIns="36283">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Data requested to be written to L0 of snapshot 1 is written to P6.</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下箭头 42"/>
            <p:cNvSpPr/>
            <p:nvPr/>
          </p:nvSpPr>
          <p:spPr bwMode="auto">
            <a:xfrm>
              <a:off x="5945824" y="2002431"/>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椭圆 43"/>
            <p:cNvSpPr/>
            <p:nvPr/>
          </p:nvSpPr>
          <p:spPr bwMode="auto">
            <a:xfrm>
              <a:off x="3212072" y="3824779"/>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Box 50"/>
            <p:cNvSpPr txBox="1"/>
            <p:nvPr/>
          </p:nvSpPr>
          <p:spPr>
            <a:xfrm>
              <a:off x="3061208" y="4386011"/>
              <a:ext cx="965129"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L0-&gt;P6</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6" name="直接连接符 45"/>
            <p:cNvCxnSpPr>
              <a:stCxn id="20" idx="2"/>
              <a:endCxn id="44" idx="0"/>
            </p:cNvCxnSpPr>
            <p:nvPr/>
          </p:nvCxnSpPr>
          <p:spPr bwMode="auto">
            <a:xfrm flipH="1">
              <a:off x="3447480" y="2564815"/>
              <a:ext cx="2726094" cy="1259964"/>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18"/>
            <p:cNvSpPr txBox="1"/>
            <p:nvPr/>
          </p:nvSpPr>
          <p:spPr>
            <a:xfrm>
              <a:off x="3733717" y="5456731"/>
              <a:ext cx="466205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P0       P1      P2      P3       P4       P5     P6      P7      P8</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下箭头 48"/>
            <p:cNvSpPr/>
            <p:nvPr/>
          </p:nvSpPr>
          <p:spPr bwMode="auto">
            <a:xfrm>
              <a:off x="6274597"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0" name="直接连接符 49"/>
            <p:cNvCxnSpPr>
              <a:stCxn id="20" idx="2"/>
              <a:endCxn id="21" idx="0"/>
            </p:cNvCxnSpPr>
            <p:nvPr/>
          </p:nvCxnSpPr>
          <p:spPr bwMode="auto">
            <a:xfrm flipH="1">
              <a:off x="4152766" y="2564815"/>
              <a:ext cx="2020808"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a:stCxn id="19" idx="2"/>
              <a:endCxn id="34" idx="0"/>
            </p:cNvCxnSpPr>
            <p:nvPr/>
          </p:nvCxnSpPr>
          <p:spPr bwMode="auto">
            <a:xfrm>
              <a:off x="3927793" y="2559819"/>
              <a:ext cx="1622861"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17"/>
            <p:cNvSpPr txBox="1"/>
            <p:nvPr/>
          </p:nvSpPr>
          <p:spPr>
            <a:xfrm>
              <a:off x="6593351" y="5046822"/>
              <a:ext cx="46217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u="none" dirty="0">
                  <a:solidFill>
                    <a:srgbClr val="FF0000"/>
                  </a:solidFill>
                  <a:latin typeface="Huawei Sans" panose="020C0503030203020204" pitchFamily="34" charset="0"/>
                </a:rPr>
                <a:t>G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TextBox 17"/>
            <p:cNvSpPr txBox="1"/>
            <p:nvPr/>
          </p:nvSpPr>
          <p:spPr>
            <a:xfrm>
              <a:off x="6147907" y="5046822"/>
              <a:ext cx="35081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u="none" dirty="0">
                  <a:solidFill>
                    <a:srgbClr val="FF0000"/>
                  </a:solidFill>
                  <a:latin typeface="Huawei Sans" panose="020C0503030203020204" pitchFamily="34" charset="0"/>
                </a:rPr>
                <a:t>F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下箭头 53"/>
            <p:cNvSpPr/>
            <p:nvPr/>
          </p:nvSpPr>
          <p:spPr bwMode="auto">
            <a:xfrm>
              <a:off x="6720041"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bwMode="auto">
            <a:xfrm>
              <a:off x="7541998" y="2278627"/>
              <a:ext cx="1896395" cy="321963"/>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en-US" sz="1200" u="none" dirty="0">
                  <a:solidFill>
                    <a:srgbClr val="000000"/>
                  </a:solidFill>
                  <a:latin typeface="Huawei Sans" panose="020C0503030203020204" pitchFamily="34" charset="0"/>
                </a:rPr>
                <a:t>Snapshot mapping table</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9" name="直接连接符 58"/>
            <p:cNvCxnSpPr>
              <a:stCxn id="58" idx="2"/>
              <a:endCxn id="21" idx="0"/>
            </p:cNvCxnSpPr>
            <p:nvPr/>
          </p:nvCxnSpPr>
          <p:spPr bwMode="auto">
            <a:xfrm flipH="1">
              <a:off x="4152766" y="2600590"/>
              <a:ext cx="4337430"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0" name="直接连接符 59"/>
            <p:cNvCxnSpPr>
              <a:stCxn id="58" idx="2"/>
              <a:endCxn id="22" idx="0"/>
            </p:cNvCxnSpPr>
            <p:nvPr/>
          </p:nvCxnSpPr>
          <p:spPr bwMode="auto">
            <a:xfrm flipH="1">
              <a:off x="4858053" y="2600590"/>
              <a:ext cx="3632143"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1" name="直接连接符 60"/>
            <p:cNvCxnSpPr>
              <a:stCxn id="58" idx="2"/>
              <a:endCxn id="24" idx="0"/>
            </p:cNvCxnSpPr>
            <p:nvPr/>
          </p:nvCxnSpPr>
          <p:spPr bwMode="auto">
            <a:xfrm flipH="1">
              <a:off x="6305746" y="2600590"/>
              <a:ext cx="2184450"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2" name="直接连接符 61"/>
            <p:cNvCxnSpPr>
              <a:stCxn id="58" idx="2"/>
              <a:endCxn id="26" idx="0"/>
            </p:cNvCxnSpPr>
            <p:nvPr/>
          </p:nvCxnSpPr>
          <p:spPr bwMode="auto">
            <a:xfrm flipH="1">
              <a:off x="7011033" y="2600590"/>
              <a:ext cx="1479163"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3" name="直接连接符 62"/>
            <p:cNvCxnSpPr>
              <a:stCxn id="58" idx="2"/>
              <a:endCxn id="70" idx="0"/>
            </p:cNvCxnSpPr>
            <p:nvPr/>
          </p:nvCxnSpPr>
          <p:spPr bwMode="auto">
            <a:xfrm flipH="1">
              <a:off x="8458726" y="2600590"/>
              <a:ext cx="31470" cy="1232152"/>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
          <p:nvSpPr>
            <p:cNvPr id="65" name="TextBox 17"/>
            <p:cNvSpPr txBox="1"/>
            <p:nvPr/>
          </p:nvSpPr>
          <p:spPr>
            <a:xfrm>
              <a:off x="7033818" y="5046822"/>
              <a:ext cx="35081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u="none" dirty="0">
                  <a:solidFill>
                    <a:srgbClr val="FF0000"/>
                  </a:solidFill>
                  <a:latin typeface="Huawei Sans" panose="020C0503030203020204" pitchFamily="34" charset="0"/>
                </a:rPr>
                <a:t>H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7474710" y="1168100"/>
              <a:ext cx="1972827" cy="578842"/>
            </a:xfrm>
            <a:prstGeom prst="rect">
              <a:avLst/>
            </a:prstGeom>
          </p:spPr>
          <p:txBody>
            <a:bodyPr wrap="square" lIns="72567" tIns="36283" rIns="72567" bIns="36283">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Data requested to be written to L2 of snapshot 2 is written to P8.</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下箭头 67"/>
            <p:cNvSpPr/>
            <p:nvPr/>
          </p:nvSpPr>
          <p:spPr bwMode="auto">
            <a:xfrm>
              <a:off x="8336855" y="2002431"/>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下箭头 68"/>
            <p:cNvSpPr/>
            <p:nvPr/>
          </p:nvSpPr>
          <p:spPr bwMode="auto">
            <a:xfrm>
              <a:off x="7177235"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椭圆 69"/>
            <p:cNvSpPr/>
            <p:nvPr/>
          </p:nvSpPr>
          <p:spPr bwMode="auto">
            <a:xfrm>
              <a:off x="8223318" y="3832742"/>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TextBox 50"/>
            <p:cNvSpPr txBox="1"/>
            <p:nvPr/>
          </p:nvSpPr>
          <p:spPr>
            <a:xfrm>
              <a:off x="8127192" y="4281796"/>
              <a:ext cx="821413"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L2-&gt;P7</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2" name="直接连接符 71"/>
            <p:cNvCxnSpPr>
              <a:stCxn id="19" idx="2"/>
              <a:endCxn id="70" idx="0"/>
            </p:cNvCxnSpPr>
            <p:nvPr/>
          </p:nvCxnSpPr>
          <p:spPr bwMode="auto">
            <a:xfrm>
              <a:off x="3927793" y="2559819"/>
              <a:ext cx="4530933" cy="1272923"/>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17"/>
            <p:cNvSpPr txBox="1"/>
            <p:nvPr/>
          </p:nvSpPr>
          <p:spPr>
            <a:xfrm>
              <a:off x="7553502" y="5046822"/>
              <a:ext cx="46217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u="none" dirty="0">
                  <a:solidFill>
                    <a:srgbClr val="FF0000"/>
                  </a:solidFill>
                  <a:latin typeface="Huawei Sans" panose="020C0503030203020204" pitchFamily="34" charset="0"/>
                </a:rPr>
                <a:t>I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4" name="直接连接符 73"/>
            <p:cNvCxnSpPr/>
            <p:nvPr/>
          </p:nvCxnSpPr>
          <p:spPr bwMode="auto">
            <a:xfrm>
              <a:off x="7421748" y="4967590"/>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下箭头 74"/>
            <p:cNvSpPr/>
            <p:nvPr/>
          </p:nvSpPr>
          <p:spPr bwMode="auto">
            <a:xfrm>
              <a:off x="7622679"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椭圆 75"/>
            <p:cNvSpPr/>
            <p:nvPr/>
          </p:nvSpPr>
          <p:spPr bwMode="auto">
            <a:xfrm>
              <a:off x="8967578" y="3832742"/>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TextBox 50"/>
            <p:cNvSpPr txBox="1"/>
            <p:nvPr/>
          </p:nvSpPr>
          <p:spPr>
            <a:xfrm>
              <a:off x="8893515" y="4268993"/>
              <a:ext cx="818007"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u="none" dirty="0">
                  <a:solidFill>
                    <a:srgbClr val="000000"/>
                  </a:solidFill>
                  <a:latin typeface="Huawei Sans" panose="020C0503030203020204" pitchFamily="34" charset="0"/>
                </a:rPr>
                <a:t>L2-&gt;P8</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8" name="直接连接符 77"/>
            <p:cNvCxnSpPr>
              <a:stCxn id="58" idx="2"/>
              <a:endCxn id="76" idx="0"/>
            </p:cNvCxnSpPr>
            <p:nvPr/>
          </p:nvCxnSpPr>
          <p:spPr bwMode="auto">
            <a:xfrm>
              <a:off x="8490196" y="2600590"/>
              <a:ext cx="712790" cy="1232152"/>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6" name="矩形 115"/>
          <p:cNvSpPr/>
          <p:nvPr/>
        </p:nvSpPr>
        <p:spPr>
          <a:xfrm>
            <a:off x="8057951" y="2021846"/>
            <a:ext cx="3402212" cy="3778498"/>
          </a:xfrm>
          <a:prstGeom prst="rect">
            <a:avLst/>
          </a:prstGeom>
        </p:spPr>
        <p:txBody>
          <a:bodyPr wrap="square">
            <a:noAutofit/>
          </a:bodyPr>
          <a:lstStyle/>
          <a:p>
            <a:pPr marL="285750" indent="-285750" fontAlgn="ctr">
              <a:spcBef>
                <a:spcPts val="400"/>
              </a:spcBef>
              <a:spcAft>
                <a:spcPts val="400"/>
              </a:spcAft>
              <a:buSzPct val="50000"/>
              <a:buFont typeface="Wingdings" panose="05000000000000000000" pitchFamily="2" charset="2"/>
              <a:buChar char="l"/>
            </a:pPr>
            <a:r>
              <a:rPr lang="en-US" sz="1400" u="none" dirty="0">
                <a:latin typeface="Huawei Sans" panose="020C0503030203020204" pitchFamily="34" charset="0"/>
              </a:rPr>
              <a:t>Data requested to be written to L2 of the source LUN is written to a new space P5. The original space P2 is referenced by the snapshot.</a:t>
            </a: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spcBef>
                <a:spcPts val="400"/>
              </a:spcBef>
              <a:spcAft>
                <a:spcPts val="400"/>
              </a:spcAft>
              <a:buSzPct val="50000"/>
              <a:buFont typeface="Wingdings" panose="05000000000000000000" pitchFamily="2" charset="2"/>
              <a:buChar char="l"/>
            </a:pPr>
            <a:r>
              <a:rPr lang="en-US" sz="1400" u="none" dirty="0">
                <a:latin typeface="Huawei Sans" panose="020C0503030203020204" pitchFamily="34" charset="0"/>
              </a:rPr>
              <a:t>Data requested to be written to L0 of snapshot 1 is written to the new space P6, bringing no additional read and write overhead.</a:t>
            </a: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spcBef>
                <a:spcPts val="400"/>
              </a:spcBef>
              <a:spcAft>
                <a:spcPts val="400"/>
              </a:spcAft>
              <a:buSzPct val="50000"/>
              <a:buFont typeface="Wingdings" panose="05000000000000000000" pitchFamily="2" charset="2"/>
              <a:buChar char="l"/>
            </a:pPr>
            <a:r>
              <a:rPr lang="en-US" sz="1400" u="none" dirty="0">
                <a:latin typeface="Huawei Sans" panose="020C0503030203020204" pitchFamily="34" charset="0"/>
              </a:rPr>
              <a:t>When data is written to L2 of the source LUN again, the requested data is written to a new space P7. The original space P5 is released because it is not referenced by a snapshot.</a:t>
            </a: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spcBef>
                <a:spcPts val="400"/>
              </a:spcBef>
              <a:spcAft>
                <a:spcPts val="400"/>
              </a:spcAft>
              <a:buSzPct val="50000"/>
              <a:buFont typeface="Wingdings" panose="05000000000000000000" pitchFamily="2" charset="2"/>
              <a:buChar char="l"/>
            </a:pPr>
            <a:r>
              <a:rPr lang="en-US" sz="1400" u="none" dirty="0">
                <a:latin typeface="Huawei Sans" panose="020C0503030203020204" pitchFamily="34" charset="0"/>
              </a:rPr>
              <a:t>A new snapshot 2 is created and activated.</a:t>
            </a:r>
            <a:endParaRPr lang="en-US" altLang="zh-CN" sz="16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740399146"/>
      </p:ext>
    </p:extLst>
  </p:cSld>
  <p:clrMapOvr>
    <a:masterClrMapping/>
  </p:clrMapOvr>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0" cap="flat">
          <a:solidFill>
            <a:srgbClr val="FF0000"/>
          </a:solidFill>
          <a:prstDash val="solid"/>
          <a:round/>
          <a:headEnd/>
          <a:tailEnd/>
        </a:ln>
      </a:spPr>
      <a:bodyPr vert="horz" wrap="square" lIns="91440" tIns="45720" rIns="91440" bIns="45720" numCol="1" anchor="t" anchorCtr="0" compatLnSpc="1">
        <a:prstTxWarp prst="textNoShape">
          <a:avLst/>
        </a:prstTxWarp>
      </a:bodyPr>
      <a:lstStyle>
        <a:defPPr>
          <a:defRPr>
            <a:latin typeface="+mj-lt"/>
            <a:ea typeface="方正兰亭黑简体" panose="02000000000000000000" pitchFamily="2" charset="-122"/>
            <a:sym typeface="Huawei Sans" panose="020C0503030203020204" pitchFamily="34" charset="0"/>
          </a:defRPr>
        </a:defPPr>
      </a:lstStyle>
    </a:spDef>
    <a:lnDef>
      <a:spPr bwMode="auto">
        <a:solidFill>
          <a:schemeClr val="accent1"/>
        </a:solidFill>
        <a:ln w="12700" cap="flat" cmpd="sng" algn="ctr">
          <a:solidFill>
            <a:schemeClr val="tx1"/>
          </a:solidFill>
          <a:prstDash val="solid"/>
          <a:round/>
          <a:headEnd type="none" w="med" len="med"/>
          <a:tailEnd type="triangle"/>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3.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2254</TotalTime>
  <Words>7497</Words>
  <Application>Microsoft Office PowerPoint</Application>
  <PresentationFormat>宽屏</PresentationFormat>
  <Paragraphs>920</Paragraphs>
  <Slides>57</Slides>
  <Notes>57</Notes>
  <HiddenSlides>1</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57</vt:i4>
      </vt:variant>
    </vt:vector>
  </HeadingPairs>
  <TitlesOfParts>
    <vt:vector size="69" baseType="lpstr">
      <vt:lpstr>方正兰亭黑简体</vt:lpstr>
      <vt:lpstr>华文细黑</vt:lpstr>
      <vt:lpstr>宋体</vt:lpstr>
      <vt:lpstr>微软雅黑</vt:lpstr>
      <vt:lpstr>微软雅黑</vt:lpstr>
      <vt:lpstr>Arial</vt:lpstr>
      <vt:lpstr>Huawei Sans</vt:lpstr>
      <vt:lpstr>Wingdings</vt:lpstr>
      <vt:lpstr>1_标题页模板</vt:lpstr>
      <vt:lpstr>2_自功能页模板</vt:lpstr>
      <vt:lpstr>3_内容页模板</vt:lpstr>
      <vt:lpstr>4_感谢页模板</vt:lpstr>
      <vt:lpstr>PowerPoint 演示文稿</vt:lpstr>
      <vt:lpstr>Storage Data Protection Technologies and Applications</vt:lpstr>
      <vt:lpstr>PowerPoint 演示文稿</vt:lpstr>
      <vt:lpstr>PowerPoint 演示文稿</vt:lpstr>
      <vt:lpstr>PowerPoint 演示文稿</vt:lpstr>
      <vt:lpstr>Overview</vt:lpstr>
      <vt:lpstr>ROW Principle</vt:lpstr>
      <vt:lpstr>Working Principles of HyperSnap</vt:lpstr>
      <vt:lpstr>LUN Snapshot Principles: Zero Performance Loss</vt:lpstr>
      <vt:lpstr>File System Snapshot Principles: Zero Performance Loss</vt:lpstr>
      <vt:lpstr>HyperSnap Principles: Rollback</vt:lpstr>
      <vt:lpstr>HyperSnap Principles: Snapshot Cascading and Cross-Level Rollback</vt:lpstr>
      <vt:lpstr>Key Technologies of HyperSnap: Duplicate</vt:lpstr>
      <vt:lpstr>Key Technologies of HyperSnap: Rollback Before Write</vt:lpstr>
      <vt:lpstr>Application Scenario</vt:lpstr>
      <vt:lpstr>Configuration Process</vt:lpstr>
      <vt:lpstr>PowerPoint 演示文稿</vt:lpstr>
      <vt:lpstr>Overview</vt:lpstr>
      <vt:lpstr>Working Principles of HyperClone</vt:lpstr>
      <vt:lpstr>HyperClone Principles: Synchronization</vt:lpstr>
      <vt:lpstr>HyperClone Principles: Reverse Synchronization</vt:lpstr>
      <vt:lpstr>Read/Write Principles of a Clone File System</vt:lpstr>
      <vt:lpstr>Application Scenarios: Data Backup and Restoration</vt:lpstr>
      <vt:lpstr>Application Scenarios: Data Analysis and Reproduction</vt:lpstr>
      <vt:lpstr>Application Scenarios: Application Test and Data Analysis</vt:lpstr>
      <vt:lpstr>Configuration Process</vt:lpstr>
      <vt:lpstr>PowerPoint 演示文稿</vt:lpstr>
      <vt:lpstr>HyperCDP (for Block)</vt:lpstr>
      <vt:lpstr>Working Principles of HyperCDP</vt:lpstr>
      <vt:lpstr>Creating a HyperCDP Object</vt:lpstr>
      <vt:lpstr>Reading and Writing a HyperCDP Object</vt:lpstr>
      <vt:lpstr>Rolling Back a HyperCDP Object (1)</vt:lpstr>
      <vt:lpstr>Rolling Back a HyperCDP Object (2)</vt:lpstr>
      <vt:lpstr>HyperCDP Consistency Group</vt:lpstr>
      <vt:lpstr>HyperCDP Schedule</vt:lpstr>
      <vt:lpstr>Storage Pool Capacity Threshold</vt:lpstr>
      <vt:lpstr>Application Scenario: Quick Data Backup and Restoration</vt:lpstr>
      <vt:lpstr>Configuration Process</vt:lpstr>
      <vt:lpstr>PowerPoint 演示文稿</vt:lpstr>
      <vt:lpstr>HyperCDP (for File)</vt:lpstr>
      <vt:lpstr>Creating HyperCDP Duplicates</vt:lpstr>
      <vt:lpstr>Data Writing to the Source File System</vt:lpstr>
      <vt:lpstr>Read Principle of HyperCDP</vt:lpstr>
      <vt:lpstr>Application Scenario - Data Mining and Test Scenario</vt:lpstr>
      <vt:lpstr>Configuration Process</vt:lpstr>
      <vt:lpstr>PowerPoint 演示文稿</vt:lpstr>
      <vt:lpstr>Overview</vt:lpstr>
      <vt:lpstr>WORM Compliance Clock</vt:lpstr>
      <vt:lpstr>File Status</vt:lpstr>
      <vt:lpstr>WORM Properties</vt:lpstr>
      <vt:lpstr>Working Principles</vt:lpstr>
      <vt:lpstr>Configuration Process</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xuningyang</cp:lastModifiedBy>
  <cp:revision>309</cp:revision>
  <dcterms:created xsi:type="dcterms:W3CDTF">2018-11-29T10:16:29Z</dcterms:created>
  <dcterms:modified xsi:type="dcterms:W3CDTF">2022-09-28T09:51:45Z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(3)0Yn0SXDRa3TmjB9SQqSDUWRDXdOPRpnFIw9JVlTYZaJbDjm8jgcdXH7AjqhWsrFEyC/d93/G
qENT5SOTgX1q9PegrG2EgkIVj8iCDmAcNsNxUmmEag8BLCzSWzegVdSE0ZUfB/TiQiHcasES
LTqrN0UIzLDs4v7HImkQKVQ4HBeVUZKDvvFm8tf7GR2r8fzEMug5DMnkjRQleH8BAgCi9DA3
CL8APLZT9a6CadoJAH</vt:lpwstr>
  </property>
  <property fmtid="{D5CDD505-2E9C-101B-9397-08002B2CF9AE}" pid="3" name="_2015_ms_pID_7253431">
    <vt:lpwstr>fBPvm/3DtKElLRSeopypHkVbKmDwYDtlHPRHKGikWdRAVuhKwUrkVv
ECTAO+Dp/LYSh4+hsObUGbLH6QePrxmBbqNE6dmFIvH20gauJFG2EtyNzILrEshO25dgc3dI
+VkkD2w4W2cWb5Itpp943CuNt2QhA+yt0+NMFxEirf5FFaBXwcUMDAC1INZPlumpY+1yDgwq
Sw0ioReeri0iqMz0iXBU8a5baGuW/7uyvxsj</vt:lpwstr>
  </property>
  <property fmtid="{D5CDD505-2E9C-101B-9397-08002B2CF9AE}" pid="4" name="_2015_ms_pID_7253432">
    <vt:lpwstr>EQ==</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1663640831</vt:lpwstr>
  </property>
</Properties>
</file>