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ink/ink4.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50" r:id="rId3"/>
    <p:sldMasterId id="2147483661" r:id="rId4"/>
    <p:sldMasterId id="2147483667" r:id="rId5"/>
  </p:sldMasterIdLst>
  <p:notesMasterIdLst>
    <p:notesMasterId r:id="rId7"/>
  </p:notesMasterIdLst>
  <p:handoutMasterIdLst>
    <p:handoutMasterId r:id="rId79"/>
  </p:handoutMasterIdLst>
  <p:sldIdLst>
    <p:sldId id="256" r:id="rId6"/>
    <p:sldId id="257" r:id="rId8"/>
    <p:sldId id="258" r:id="rId9"/>
    <p:sldId id="259" r:id="rId10"/>
    <p:sldId id="260" r:id="rId11"/>
    <p:sldId id="271" r:id="rId12"/>
    <p:sldId id="316" r:id="rId13"/>
    <p:sldId id="317" r:id="rId14"/>
    <p:sldId id="273" r:id="rId15"/>
    <p:sldId id="274" r:id="rId16"/>
    <p:sldId id="275" r:id="rId17"/>
    <p:sldId id="276" r:id="rId18"/>
    <p:sldId id="1473" r:id="rId19"/>
    <p:sldId id="272" r:id="rId20"/>
    <p:sldId id="278" r:id="rId21"/>
    <p:sldId id="280" r:id="rId22"/>
    <p:sldId id="279" r:id="rId23"/>
    <p:sldId id="318" r:id="rId24"/>
    <p:sldId id="1419" r:id="rId25"/>
    <p:sldId id="1459" r:id="rId26"/>
    <p:sldId id="1463" r:id="rId27"/>
    <p:sldId id="1491" r:id="rId28"/>
    <p:sldId id="1489" r:id="rId29"/>
    <p:sldId id="1464" r:id="rId30"/>
    <p:sldId id="1493" r:id="rId31"/>
    <p:sldId id="1495" r:id="rId32"/>
    <p:sldId id="1492" r:id="rId33"/>
    <p:sldId id="1494" r:id="rId34"/>
    <p:sldId id="1474" r:id="rId35"/>
    <p:sldId id="286" r:id="rId36"/>
    <p:sldId id="283" r:id="rId37"/>
    <p:sldId id="1465" r:id="rId38"/>
    <p:sldId id="1466" r:id="rId39"/>
    <p:sldId id="1467" r:id="rId40"/>
    <p:sldId id="1468" r:id="rId41"/>
    <p:sldId id="1469" r:id="rId42"/>
    <p:sldId id="1470" r:id="rId43"/>
    <p:sldId id="287" r:id="rId44"/>
    <p:sldId id="1475" r:id="rId45"/>
    <p:sldId id="289" r:id="rId46"/>
    <p:sldId id="1476" r:id="rId47"/>
    <p:sldId id="1471" r:id="rId48"/>
    <p:sldId id="291" r:id="rId49"/>
    <p:sldId id="1472" r:id="rId50"/>
    <p:sldId id="1477" r:id="rId51"/>
    <p:sldId id="1478" r:id="rId52"/>
    <p:sldId id="264" r:id="rId53"/>
    <p:sldId id="292" r:id="rId54"/>
    <p:sldId id="1479" r:id="rId55"/>
    <p:sldId id="1482" r:id="rId56"/>
    <p:sldId id="1483" r:id="rId57"/>
    <p:sldId id="1484" r:id="rId58"/>
    <p:sldId id="277" r:id="rId59"/>
    <p:sldId id="281" r:id="rId60"/>
    <p:sldId id="282" r:id="rId61"/>
    <p:sldId id="1485" r:id="rId62"/>
    <p:sldId id="284" r:id="rId63"/>
    <p:sldId id="285" r:id="rId64"/>
    <p:sldId id="1486" r:id="rId65"/>
    <p:sldId id="1480" r:id="rId66"/>
    <p:sldId id="300" r:id="rId67"/>
    <p:sldId id="302" r:id="rId68"/>
    <p:sldId id="303" r:id="rId69"/>
    <p:sldId id="304" r:id="rId70"/>
    <p:sldId id="305" r:id="rId71"/>
    <p:sldId id="1481" r:id="rId72"/>
    <p:sldId id="306" r:id="rId73"/>
    <p:sldId id="1490" r:id="rId74"/>
    <p:sldId id="308" r:id="rId75"/>
    <p:sldId id="312" r:id="rId76"/>
    <p:sldId id="314" r:id="rId77"/>
    <p:sldId id="315" r:id="rId78"/>
  </p:sldIdLst>
  <p:sldSz cx="12192000" cy="6858000"/>
  <p:notesSz cx="7010400" cy="9296400"/>
  <p:defaultTextStyle>
    <a:defPPr>
      <a:defRPr lang="en-US"/>
    </a:defPPr>
    <a:lvl1pPr marL="0" algn="l" defTabSz="914400" rtl="0" eaLnBrk="1" latinLnBrk="0" hangingPunct="1">
      <a:defRPr sz="1800" kern="1200">
        <a:solidFill>
          <a:schemeClr val="tx1"/>
        </a:solidFill>
        <a:latin typeface="Arial" panose="020B0604020202020204"/>
        <a:ea typeface="+mn-ea"/>
        <a:cs typeface="+mn-cs"/>
      </a:defRPr>
    </a:lvl1pPr>
    <a:lvl2pPr marL="457200" algn="l" defTabSz="914400" rtl="0" eaLnBrk="1" latinLnBrk="0" hangingPunct="1">
      <a:defRPr sz="1800" kern="1200">
        <a:solidFill>
          <a:schemeClr val="tx1"/>
        </a:solidFill>
        <a:latin typeface="Arial" panose="020B0604020202020204"/>
        <a:ea typeface="+mn-ea"/>
        <a:cs typeface="+mn-cs"/>
      </a:defRPr>
    </a:lvl2pPr>
    <a:lvl3pPr marL="914400" algn="l" defTabSz="914400" rtl="0" eaLnBrk="1" latinLnBrk="0" hangingPunct="1">
      <a:defRPr sz="1800" kern="1200">
        <a:solidFill>
          <a:schemeClr val="tx1"/>
        </a:solidFill>
        <a:latin typeface="Arial" panose="020B0604020202020204"/>
        <a:ea typeface="+mn-ea"/>
        <a:cs typeface="+mn-cs"/>
      </a:defRPr>
    </a:lvl3pPr>
    <a:lvl4pPr marL="1371600" algn="l" defTabSz="914400" rtl="0" eaLnBrk="1" latinLnBrk="0" hangingPunct="1">
      <a:defRPr sz="1800" kern="1200">
        <a:solidFill>
          <a:schemeClr val="tx1"/>
        </a:solidFill>
        <a:latin typeface="Arial" panose="020B0604020202020204"/>
        <a:ea typeface="+mn-ea"/>
        <a:cs typeface="+mn-cs"/>
      </a:defRPr>
    </a:lvl4pPr>
    <a:lvl5pPr marL="1828800" algn="l" defTabSz="914400" rtl="0" eaLnBrk="1" latinLnBrk="0" hangingPunct="1">
      <a:defRPr sz="1800" kern="1200">
        <a:solidFill>
          <a:schemeClr val="tx1"/>
        </a:solidFill>
        <a:latin typeface="Arial" panose="020B0604020202020204"/>
        <a:ea typeface="+mn-ea"/>
        <a:cs typeface="+mn-cs"/>
      </a:defRPr>
    </a:lvl5pPr>
    <a:lvl6pPr marL="2286000" algn="l" defTabSz="914400" rtl="0" eaLnBrk="1" latinLnBrk="0" hangingPunct="1">
      <a:defRPr sz="1800" kern="1200">
        <a:solidFill>
          <a:schemeClr val="tx1"/>
        </a:solidFill>
        <a:latin typeface="Arial" panose="020B0604020202020204"/>
        <a:ea typeface="+mn-ea"/>
        <a:cs typeface="+mn-cs"/>
      </a:defRPr>
    </a:lvl6pPr>
    <a:lvl7pPr marL="2743200" algn="l" defTabSz="914400" rtl="0" eaLnBrk="1" latinLnBrk="0" hangingPunct="1">
      <a:defRPr sz="1800" kern="1200">
        <a:solidFill>
          <a:schemeClr val="tx1"/>
        </a:solidFill>
        <a:latin typeface="Arial" panose="020B0604020202020204"/>
        <a:ea typeface="+mn-ea"/>
        <a:cs typeface="+mn-cs"/>
      </a:defRPr>
    </a:lvl7pPr>
    <a:lvl8pPr marL="3200400" algn="l" defTabSz="914400" rtl="0" eaLnBrk="1" latinLnBrk="0" hangingPunct="1">
      <a:defRPr sz="1800" kern="1200">
        <a:solidFill>
          <a:schemeClr val="tx1"/>
        </a:solidFill>
        <a:latin typeface="Arial" panose="020B0604020202020204"/>
        <a:ea typeface="+mn-ea"/>
        <a:cs typeface="+mn-cs"/>
      </a:defRPr>
    </a:lvl8pPr>
    <a:lvl9pPr marL="3657600" algn="l" defTabSz="914400" rtl="0" eaLnBrk="1" latinLnBrk="0" hangingPunct="1">
      <a:defRPr sz="1800" kern="1200">
        <a:solidFill>
          <a:schemeClr val="tx1"/>
        </a:solidFill>
        <a:latin typeface="Arial" panose="020B0604020202020204"/>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hailong (D)" initials="Z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30B5C5"/>
    <a:srgbClr val="81C15F"/>
    <a:srgbClr val="ED6D00"/>
    <a:srgbClr val="56C4D2"/>
    <a:srgbClr val="62B230"/>
    <a:srgbClr val="94DAE2"/>
    <a:srgbClr val="B5B5B5"/>
    <a:srgbClr val="C7000B"/>
    <a:srgbClr val="BEE9EE"/>
    <a:srgbClr val="7F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4" autoAdjust="0"/>
    <p:restoredTop sz="72749" autoAdjust="0"/>
  </p:normalViewPr>
  <p:slideViewPr>
    <p:cSldViewPr snapToGrid="0" snapToObjects="1">
      <p:cViewPr>
        <p:scale>
          <a:sx n="88" d="100"/>
          <a:sy n="88" d="100"/>
        </p:scale>
        <p:origin x="1382" y="6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66" d="100"/>
          <a:sy n="66" d="100"/>
        </p:scale>
        <p:origin x="4182" y="534"/>
      </p:cViewPr>
      <p:guideLst>
        <p:guide orient="horz"/>
        <p:guide pos="2208"/>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2.xml"/><Relationship Id="rId79" Type="http://schemas.openxmlformats.org/officeDocument/2006/relationships/handoutMaster" Target="handoutMasters/handoutMaster1.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notesMaster" Target="notesMasters/notesMaster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A48E706-FCF6-4740-8BF7-D38E03578D85}" type="doc">
      <dgm:prSet loTypeId="urn:microsoft.com/office/officeart/2005/8/layout/process1" loCatId="process" qsTypeId="urn:microsoft.com/office/officeart/2005/8/quickstyle/simple5" qsCatId="simple" csTypeId="urn:microsoft.com/office/officeart/2005/8/colors/accent1_1" csCatId="accent1" phldr="1"/>
      <dgm:spPr/>
    </dgm:pt>
    <dgm:pt modelId="{D3E1FAC3-6EE0-4523-94C8-A4D558E10ED5}">
      <dgm:prSet phldrT="[文本]"/>
      <dgm:spPr/>
      <dgm:t>
        <a:bodyPr/>
        <a:lstStyle/>
        <a:p>
          <a:r>
            <a:rPr u="none"/>
            <a:t>Start</a:t>
          </a:r>
        </a:p>
      </dgm:t>
    </dgm:pt>
    <dgm:pt modelId="{E2156F44-24A6-4194-B7D1-73E492D961FE}" cxnId="{433B38A0-D36C-4FC3-AF0A-D4D657A6337F}" type="parTrans">
      <dgm:prSet/>
      <dgm:spPr/>
      <dgm:t>
        <a:bodyPr/>
        <a:lstStyle/>
        <a:p>
          <a:endParaRPr lang="zh-CN" altLang="en-US"/>
        </a:p>
      </dgm:t>
    </dgm:pt>
    <dgm:pt modelId="{5008AB91-F1B5-4390-B839-59C0C517BFF2}" cxnId="{433B38A0-D36C-4FC3-AF0A-D4D657A6337F}" type="sibTrans">
      <dgm:prSet/>
      <dgm:spPr/>
      <dgm:t>
        <a:bodyPr/>
        <a:lstStyle/>
        <a:p>
          <a:endParaRPr lang="zh-CN" altLang="en-US"/>
        </a:p>
      </dgm:t>
    </dgm:pt>
    <dgm:pt modelId="{B271CD7B-D79E-43A4-8AF3-90029A1752E5}">
      <dgm:prSet phldrT="[文本]"/>
      <dgm:spPr/>
      <dgm:t>
        <a:bodyPr/>
        <a:lstStyle/>
        <a:p>
          <a:r>
            <a:rPr u="none"/>
            <a:t>Collect information.</a:t>
          </a:r>
        </a:p>
      </dgm:t>
    </dgm:pt>
    <dgm:pt modelId="{2B2BD871-F944-4A7C-B2CE-5B934BB4FB54}" cxnId="{D393E1C6-A1E9-4E4C-9A2F-F223AC9AB44E}" type="parTrans">
      <dgm:prSet/>
      <dgm:spPr/>
      <dgm:t>
        <a:bodyPr/>
        <a:lstStyle/>
        <a:p>
          <a:endParaRPr lang="zh-CN" altLang="en-US"/>
        </a:p>
      </dgm:t>
    </dgm:pt>
    <dgm:pt modelId="{E16E9495-95BB-4061-91B9-EBF0DA9AF722}" cxnId="{D393E1C6-A1E9-4E4C-9A2F-F223AC9AB44E}" type="sibTrans">
      <dgm:prSet/>
      <dgm:spPr/>
      <dgm:t>
        <a:bodyPr/>
        <a:lstStyle/>
        <a:p>
          <a:endParaRPr lang="zh-CN" altLang="en-US"/>
        </a:p>
      </dgm:t>
    </dgm:pt>
    <dgm:pt modelId="{854713BC-6267-4B23-BC66-D7B15714804B}">
      <dgm:prSet phldrT="[文本]"/>
      <dgm:spPr/>
      <dgm:t>
        <a:bodyPr/>
        <a:lstStyle/>
        <a:p>
          <a:r>
            <a:rPr u="none"/>
            <a:t>Identify valid distribution objects and accumulate weights.</a:t>
          </a:r>
        </a:p>
      </dgm:t>
    </dgm:pt>
    <dgm:pt modelId="{F77C6C98-B855-47C9-A2CA-EAFE0D8E0F74}" cxnId="{5DA2ADBB-A5C4-474A-BDE9-43EAA95BBD16}" type="parTrans">
      <dgm:prSet/>
      <dgm:spPr/>
      <dgm:t>
        <a:bodyPr/>
        <a:lstStyle/>
        <a:p>
          <a:endParaRPr lang="zh-CN" altLang="en-US"/>
        </a:p>
      </dgm:t>
    </dgm:pt>
    <dgm:pt modelId="{43C04E0E-F797-4542-91CC-065B846E1C8A}" cxnId="{5DA2ADBB-A5C4-474A-BDE9-43EAA95BBD16}" type="sibTrans">
      <dgm:prSet/>
      <dgm:spPr/>
      <dgm:t>
        <a:bodyPr/>
        <a:lstStyle/>
        <a:p>
          <a:endParaRPr lang="zh-CN" altLang="en-US"/>
        </a:p>
      </dgm:t>
    </dgm:pt>
    <dgm:pt modelId="{EDB8A909-8D2D-4A8F-BA4F-DCB10D882930}">
      <dgm:prSet phldrT="[文本]"/>
      <dgm:spPr/>
      <dgm:t>
        <a:bodyPr/>
        <a:lstStyle/>
        <a:p>
          <a:r>
            <a:rPr u="none"/>
            <a:t>Calculate the intermediate result of the max. and min. values for the objective distribution.</a:t>
          </a:r>
        </a:p>
      </dgm:t>
    </dgm:pt>
    <dgm:pt modelId="{70E638F4-B691-44E2-90B8-11389B8EEA84}" cxnId="{233D1D2E-8C7A-4221-8B87-959B3BDB2777}" type="parTrans">
      <dgm:prSet/>
      <dgm:spPr/>
      <dgm:t>
        <a:bodyPr/>
        <a:lstStyle/>
        <a:p>
          <a:endParaRPr lang="zh-CN" altLang="en-US"/>
        </a:p>
      </dgm:t>
    </dgm:pt>
    <dgm:pt modelId="{A3C2B90D-D2B8-497D-8160-8D6758F0AEAC}" cxnId="{233D1D2E-8C7A-4221-8B87-959B3BDB2777}" type="sibTrans">
      <dgm:prSet/>
      <dgm:spPr/>
      <dgm:t>
        <a:bodyPr/>
        <a:lstStyle/>
        <a:p>
          <a:endParaRPr lang="zh-CN" altLang="en-US"/>
        </a:p>
      </dgm:t>
    </dgm:pt>
    <dgm:pt modelId="{0FB25204-1608-465D-8B83-4A66AFCF4E62}">
      <dgm:prSet phldrT="[文本]"/>
      <dgm:spPr/>
      <dgm:t>
        <a:bodyPr/>
        <a:lstStyle/>
        <a:p>
          <a:r>
            <a:rPr u="none"/>
            <a:t>Calculate the final objective distribution result.</a:t>
          </a:r>
        </a:p>
      </dgm:t>
    </dgm:pt>
    <dgm:pt modelId="{CF18AFBD-9E78-4F63-86CE-6B2B8AC38A19}" cxnId="{DEAA508B-DCF7-4FBE-B9BC-6770A0D5E8EF}" type="parTrans">
      <dgm:prSet/>
      <dgm:spPr/>
      <dgm:t>
        <a:bodyPr/>
        <a:lstStyle/>
        <a:p>
          <a:endParaRPr lang="zh-CN" altLang="en-US"/>
        </a:p>
      </dgm:t>
    </dgm:pt>
    <dgm:pt modelId="{1EA4FDE9-74BD-4267-933F-2A9E14F0F111}" cxnId="{DEAA508B-DCF7-4FBE-B9BC-6770A0D5E8EF}" type="sibTrans">
      <dgm:prSet/>
      <dgm:spPr/>
      <dgm:t>
        <a:bodyPr/>
        <a:lstStyle/>
        <a:p>
          <a:endParaRPr lang="zh-CN" altLang="en-US"/>
        </a:p>
      </dgm:t>
    </dgm:pt>
    <dgm:pt modelId="{5F5A47CB-14AD-4DE9-9A09-1EDDE1080A85}">
      <dgm:prSet phldrT="[文本]"/>
      <dgm:spPr/>
      <dgm:t>
        <a:bodyPr/>
        <a:lstStyle/>
        <a:p>
          <a:r>
            <a:rPr u="none"/>
            <a:t>End</a:t>
          </a:r>
        </a:p>
      </dgm:t>
    </dgm:pt>
    <dgm:pt modelId="{66E2B032-AA19-4789-B771-378384736867}" cxnId="{4D9F06BA-1193-44FB-8E01-5B57DBD127F9}" type="parTrans">
      <dgm:prSet/>
      <dgm:spPr/>
      <dgm:t>
        <a:bodyPr/>
        <a:lstStyle/>
        <a:p>
          <a:endParaRPr lang="zh-CN" altLang="en-US"/>
        </a:p>
      </dgm:t>
    </dgm:pt>
    <dgm:pt modelId="{BC18ED2B-A8E2-43EE-ABFD-051263723403}" cxnId="{4D9F06BA-1193-44FB-8E01-5B57DBD127F9}" type="sibTrans">
      <dgm:prSet/>
      <dgm:spPr/>
      <dgm:t>
        <a:bodyPr/>
        <a:lstStyle/>
        <a:p>
          <a:endParaRPr lang="zh-CN" altLang="en-US"/>
        </a:p>
      </dgm:t>
    </dgm:pt>
    <dgm:pt modelId="{63946D99-8E70-4339-BDF3-0003A3287963}" type="pres">
      <dgm:prSet presAssocID="{EA48E706-FCF6-4740-8BF7-D38E03578D85}" presName="Name0" presStyleCnt="0">
        <dgm:presLayoutVars>
          <dgm:dir/>
          <dgm:resizeHandles val="exact"/>
        </dgm:presLayoutVars>
      </dgm:prSet>
      <dgm:spPr/>
    </dgm:pt>
    <dgm:pt modelId="{F6B42AD0-4B30-4EF9-90C7-24F680F6B63E}" type="pres">
      <dgm:prSet presAssocID="{D3E1FAC3-6EE0-4523-94C8-A4D558E10ED5}" presName="node" presStyleLbl="node1" presStyleIdx="0" presStyleCnt="6">
        <dgm:presLayoutVars>
          <dgm:bulletEnabled val="1"/>
        </dgm:presLayoutVars>
      </dgm:prSet>
      <dgm:spPr/>
    </dgm:pt>
    <dgm:pt modelId="{B2D7A96D-7E9F-4961-8DBD-2D2F2BEAB206}" type="pres">
      <dgm:prSet presAssocID="{5008AB91-F1B5-4390-B839-59C0C517BFF2}" presName="sibTrans" presStyleLbl="sibTrans2D1" presStyleIdx="0" presStyleCnt="5"/>
      <dgm:spPr/>
    </dgm:pt>
    <dgm:pt modelId="{EBEF1886-E41A-4DB7-8804-9C4272FD13F6}" type="pres">
      <dgm:prSet presAssocID="{5008AB91-F1B5-4390-B839-59C0C517BFF2}" presName="connectorText" presStyleLbl="sibTrans2D1" presStyleIdx="0" presStyleCnt="5"/>
      <dgm:spPr/>
    </dgm:pt>
    <dgm:pt modelId="{5CA6A294-3104-47A9-8778-3F967E03A879}" type="pres">
      <dgm:prSet presAssocID="{B271CD7B-D79E-43A4-8AF3-90029A1752E5}" presName="node" presStyleLbl="node1" presStyleIdx="1" presStyleCnt="6">
        <dgm:presLayoutVars>
          <dgm:bulletEnabled val="1"/>
        </dgm:presLayoutVars>
      </dgm:prSet>
      <dgm:spPr/>
    </dgm:pt>
    <dgm:pt modelId="{5D87BD35-9CA3-4810-9557-680E5FF35603}" type="pres">
      <dgm:prSet presAssocID="{E16E9495-95BB-4061-91B9-EBF0DA9AF722}" presName="sibTrans" presStyleLbl="sibTrans2D1" presStyleIdx="1" presStyleCnt="5"/>
      <dgm:spPr/>
    </dgm:pt>
    <dgm:pt modelId="{AC40326F-5B95-4689-ABFC-8CEF67B02B8F}" type="pres">
      <dgm:prSet presAssocID="{E16E9495-95BB-4061-91B9-EBF0DA9AF722}" presName="connectorText" presStyleLbl="sibTrans2D1" presStyleIdx="1" presStyleCnt="5"/>
      <dgm:spPr/>
    </dgm:pt>
    <dgm:pt modelId="{7127D744-1AB2-476C-A385-EF5197E70C50}" type="pres">
      <dgm:prSet presAssocID="{854713BC-6267-4B23-BC66-D7B15714804B}" presName="node" presStyleLbl="node1" presStyleIdx="2" presStyleCnt="6">
        <dgm:presLayoutVars>
          <dgm:bulletEnabled val="1"/>
        </dgm:presLayoutVars>
      </dgm:prSet>
      <dgm:spPr/>
    </dgm:pt>
    <dgm:pt modelId="{4C4B2A0A-C3D5-4475-8054-F0F372970A03}" type="pres">
      <dgm:prSet presAssocID="{43C04E0E-F797-4542-91CC-065B846E1C8A}" presName="sibTrans" presStyleLbl="sibTrans2D1" presStyleIdx="2" presStyleCnt="5"/>
      <dgm:spPr/>
    </dgm:pt>
    <dgm:pt modelId="{36C694CE-8562-4A11-8B1D-598EE363EC6C}" type="pres">
      <dgm:prSet presAssocID="{43C04E0E-F797-4542-91CC-065B846E1C8A}" presName="connectorText" presStyleLbl="sibTrans2D1" presStyleIdx="2" presStyleCnt="5"/>
      <dgm:spPr/>
    </dgm:pt>
    <dgm:pt modelId="{1DB8FC82-07F4-405A-9FF1-E6503D9D1D30}" type="pres">
      <dgm:prSet presAssocID="{EDB8A909-8D2D-4A8F-BA4F-DCB10D882930}" presName="node" presStyleLbl="node1" presStyleIdx="3" presStyleCnt="6">
        <dgm:presLayoutVars>
          <dgm:bulletEnabled val="1"/>
        </dgm:presLayoutVars>
      </dgm:prSet>
      <dgm:spPr/>
    </dgm:pt>
    <dgm:pt modelId="{069B166D-1A97-4942-9121-3A32A55A2DF2}" type="pres">
      <dgm:prSet presAssocID="{A3C2B90D-D2B8-497D-8160-8D6758F0AEAC}" presName="sibTrans" presStyleLbl="sibTrans2D1" presStyleIdx="3" presStyleCnt="5"/>
      <dgm:spPr/>
    </dgm:pt>
    <dgm:pt modelId="{F41ECADD-D2DA-4FE4-B349-290807BC5D5F}" type="pres">
      <dgm:prSet presAssocID="{A3C2B90D-D2B8-497D-8160-8D6758F0AEAC}" presName="connectorText" presStyleLbl="sibTrans2D1" presStyleIdx="3" presStyleCnt="5"/>
      <dgm:spPr/>
    </dgm:pt>
    <dgm:pt modelId="{799932E5-EA12-46B0-AB69-1CBC7A96176A}" type="pres">
      <dgm:prSet presAssocID="{0FB25204-1608-465D-8B83-4A66AFCF4E62}" presName="node" presStyleLbl="node1" presStyleIdx="4" presStyleCnt="6">
        <dgm:presLayoutVars>
          <dgm:bulletEnabled val="1"/>
        </dgm:presLayoutVars>
      </dgm:prSet>
      <dgm:spPr/>
    </dgm:pt>
    <dgm:pt modelId="{530A80B2-9FBE-45CD-8BDA-E909BDF8AAA7}" type="pres">
      <dgm:prSet presAssocID="{1EA4FDE9-74BD-4267-933F-2A9E14F0F111}" presName="sibTrans" presStyleLbl="sibTrans2D1" presStyleIdx="4" presStyleCnt="5"/>
      <dgm:spPr/>
    </dgm:pt>
    <dgm:pt modelId="{906AA92B-C7BA-4FB0-A97F-07836720C709}" type="pres">
      <dgm:prSet presAssocID="{1EA4FDE9-74BD-4267-933F-2A9E14F0F111}" presName="connectorText" presStyleLbl="sibTrans2D1" presStyleIdx="4" presStyleCnt="5"/>
      <dgm:spPr/>
    </dgm:pt>
    <dgm:pt modelId="{709C5410-1698-444F-8B91-B6B9AFE0E0DA}" type="pres">
      <dgm:prSet presAssocID="{5F5A47CB-14AD-4DE9-9A09-1EDDE1080A85}" presName="node" presStyleLbl="node1" presStyleIdx="5" presStyleCnt="6">
        <dgm:presLayoutVars>
          <dgm:bulletEnabled val="1"/>
        </dgm:presLayoutVars>
      </dgm:prSet>
      <dgm:spPr/>
    </dgm:pt>
  </dgm:ptLst>
  <dgm:cxnLst>
    <dgm:cxn modelId="{2A603A0C-FDDC-45F1-8C8E-86FC0078FCBE}" type="presOf" srcId="{EDB8A909-8D2D-4A8F-BA4F-DCB10D882930}" destId="{1DB8FC82-07F4-405A-9FF1-E6503D9D1D30}" srcOrd="0" destOrd="0" presId="urn:microsoft.com/office/officeart/2005/8/layout/process1"/>
    <dgm:cxn modelId="{33954813-DD05-4C98-B3DE-459BE2FE85F4}" type="presOf" srcId="{43C04E0E-F797-4542-91CC-065B846E1C8A}" destId="{36C694CE-8562-4A11-8B1D-598EE363EC6C}" srcOrd="1" destOrd="0" presId="urn:microsoft.com/office/officeart/2005/8/layout/process1"/>
    <dgm:cxn modelId="{F745BF26-82DF-4AA1-A315-508855FBF9F2}" type="presOf" srcId="{5008AB91-F1B5-4390-B839-59C0C517BFF2}" destId="{EBEF1886-E41A-4DB7-8804-9C4272FD13F6}" srcOrd="1" destOrd="0" presId="urn:microsoft.com/office/officeart/2005/8/layout/process1"/>
    <dgm:cxn modelId="{233D1D2E-8C7A-4221-8B87-959B3BDB2777}" srcId="{EA48E706-FCF6-4740-8BF7-D38E03578D85}" destId="{EDB8A909-8D2D-4A8F-BA4F-DCB10D882930}" srcOrd="3" destOrd="0" parTransId="{70E638F4-B691-44E2-90B8-11389B8EEA84}" sibTransId="{A3C2B90D-D2B8-497D-8160-8D6758F0AEAC}"/>
    <dgm:cxn modelId="{33C5264C-BA18-494D-8204-A75A872BDFDA}" type="presOf" srcId="{5008AB91-F1B5-4390-B839-59C0C517BFF2}" destId="{B2D7A96D-7E9F-4961-8DBD-2D2F2BEAB206}" srcOrd="0" destOrd="0" presId="urn:microsoft.com/office/officeart/2005/8/layout/process1"/>
    <dgm:cxn modelId="{07DB6454-0D5D-4CBF-B67D-129ED0388948}" type="presOf" srcId="{43C04E0E-F797-4542-91CC-065B846E1C8A}" destId="{4C4B2A0A-C3D5-4475-8054-F0F372970A03}" srcOrd="0" destOrd="0" presId="urn:microsoft.com/office/officeart/2005/8/layout/process1"/>
    <dgm:cxn modelId="{B7EAF457-184A-4C8D-840A-1F2C4966C48A}" type="presOf" srcId="{E16E9495-95BB-4061-91B9-EBF0DA9AF722}" destId="{AC40326F-5B95-4689-ABFC-8CEF67B02B8F}" srcOrd="1" destOrd="0" presId="urn:microsoft.com/office/officeart/2005/8/layout/process1"/>
    <dgm:cxn modelId="{B2107E59-A416-4CBA-9C21-BBFEB86D1BE8}" type="presOf" srcId="{A3C2B90D-D2B8-497D-8160-8D6758F0AEAC}" destId="{069B166D-1A97-4942-9121-3A32A55A2DF2}" srcOrd="0" destOrd="0" presId="urn:microsoft.com/office/officeart/2005/8/layout/process1"/>
    <dgm:cxn modelId="{8FF98E59-97D2-4E89-8387-BD380668B983}" type="presOf" srcId="{EA48E706-FCF6-4740-8BF7-D38E03578D85}" destId="{63946D99-8E70-4339-BDF3-0003A3287963}" srcOrd="0" destOrd="0" presId="urn:microsoft.com/office/officeart/2005/8/layout/process1"/>
    <dgm:cxn modelId="{50E0AE7C-48A8-49ED-9215-7652267FE3E8}" type="presOf" srcId="{B271CD7B-D79E-43A4-8AF3-90029A1752E5}" destId="{5CA6A294-3104-47A9-8778-3F967E03A879}" srcOrd="0" destOrd="0" presId="urn:microsoft.com/office/officeart/2005/8/layout/process1"/>
    <dgm:cxn modelId="{4D9EB083-EBEE-4F60-AD93-23A136A71576}" type="presOf" srcId="{5F5A47CB-14AD-4DE9-9A09-1EDDE1080A85}" destId="{709C5410-1698-444F-8B91-B6B9AFE0E0DA}" srcOrd="0" destOrd="0" presId="urn:microsoft.com/office/officeart/2005/8/layout/process1"/>
    <dgm:cxn modelId="{DEAA508B-DCF7-4FBE-B9BC-6770A0D5E8EF}" srcId="{EA48E706-FCF6-4740-8BF7-D38E03578D85}" destId="{0FB25204-1608-465D-8B83-4A66AFCF4E62}" srcOrd="4" destOrd="0" parTransId="{CF18AFBD-9E78-4F63-86CE-6B2B8AC38A19}" sibTransId="{1EA4FDE9-74BD-4267-933F-2A9E14F0F111}"/>
    <dgm:cxn modelId="{F011CD8D-3599-4D5D-8E4D-CCF67FDBCB2D}" type="presOf" srcId="{E16E9495-95BB-4061-91B9-EBF0DA9AF722}" destId="{5D87BD35-9CA3-4810-9557-680E5FF35603}" srcOrd="0" destOrd="0" presId="urn:microsoft.com/office/officeart/2005/8/layout/process1"/>
    <dgm:cxn modelId="{794EC18E-2228-4C21-A7A6-64BCBA9F6113}" type="presOf" srcId="{D3E1FAC3-6EE0-4523-94C8-A4D558E10ED5}" destId="{F6B42AD0-4B30-4EF9-90C7-24F680F6B63E}" srcOrd="0" destOrd="0" presId="urn:microsoft.com/office/officeart/2005/8/layout/process1"/>
    <dgm:cxn modelId="{433B38A0-D36C-4FC3-AF0A-D4D657A6337F}" srcId="{EA48E706-FCF6-4740-8BF7-D38E03578D85}" destId="{D3E1FAC3-6EE0-4523-94C8-A4D558E10ED5}" srcOrd="0" destOrd="0" parTransId="{E2156F44-24A6-4194-B7D1-73E492D961FE}" sibTransId="{5008AB91-F1B5-4390-B839-59C0C517BFF2}"/>
    <dgm:cxn modelId="{C2FA36AB-2C52-4A3A-983B-39E25CBB2A4C}" type="presOf" srcId="{1EA4FDE9-74BD-4267-933F-2A9E14F0F111}" destId="{906AA92B-C7BA-4FB0-A97F-07836720C709}" srcOrd="1" destOrd="0" presId="urn:microsoft.com/office/officeart/2005/8/layout/process1"/>
    <dgm:cxn modelId="{92F326B8-E206-4893-8C07-0D719038F772}" type="presOf" srcId="{1EA4FDE9-74BD-4267-933F-2A9E14F0F111}" destId="{530A80B2-9FBE-45CD-8BDA-E909BDF8AAA7}" srcOrd="0" destOrd="0" presId="urn:microsoft.com/office/officeart/2005/8/layout/process1"/>
    <dgm:cxn modelId="{4D9F06BA-1193-44FB-8E01-5B57DBD127F9}" srcId="{EA48E706-FCF6-4740-8BF7-D38E03578D85}" destId="{5F5A47CB-14AD-4DE9-9A09-1EDDE1080A85}" srcOrd="5" destOrd="0" parTransId="{66E2B032-AA19-4789-B771-378384736867}" sibTransId="{BC18ED2B-A8E2-43EE-ABFD-051263723403}"/>
    <dgm:cxn modelId="{5DA2ADBB-A5C4-474A-BDE9-43EAA95BBD16}" srcId="{EA48E706-FCF6-4740-8BF7-D38E03578D85}" destId="{854713BC-6267-4B23-BC66-D7B15714804B}" srcOrd="2" destOrd="0" parTransId="{F77C6C98-B855-47C9-A2CA-EAFE0D8E0F74}" sibTransId="{43C04E0E-F797-4542-91CC-065B846E1C8A}"/>
    <dgm:cxn modelId="{D393E1C6-A1E9-4E4C-9A2F-F223AC9AB44E}" srcId="{EA48E706-FCF6-4740-8BF7-D38E03578D85}" destId="{B271CD7B-D79E-43A4-8AF3-90029A1752E5}" srcOrd="1" destOrd="0" parTransId="{2B2BD871-F944-4A7C-B2CE-5B934BB4FB54}" sibTransId="{E16E9495-95BB-4061-91B9-EBF0DA9AF722}"/>
    <dgm:cxn modelId="{C240CCCF-44CA-4803-A3F7-9D5A1BF45234}" type="presOf" srcId="{A3C2B90D-D2B8-497D-8160-8D6758F0AEAC}" destId="{F41ECADD-D2DA-4FE4-B349-290807BC5D5F}" srcOrd="1" destOrd="0" presId="urn:microsoft.com/office/officeart/2005/8/layout/process1"/>
    <dgm:cxn modelId="{D86F3EE6-3238-49C6-98D3-4DF2CF32703A}" type="presOf" srcId="{0FB25204-1608-465D-8B83-4A66AFCF4E62}" destId="{799932E5-EA12-46B0-AB69-1CBC7A96176A}" srcOrd="0" destOrd="0" presId="urn:microsoft.com/office/officeart/2005/8/layout/process1"/>
    <dgm:cxn modelId="{EB1195F3-21C3-475D-AB07-6B1E2434F36C}" type="presOf" srcId="{854713BC-6267-4B23-BC66-D7B15714804B}" destId="{7127D744-1AB2-476C-A385-EF5197E70C50}" srcOrd="0" destOrd="0" presId="urn:microsoft.com/office/officeart/2005/8/layout/process1"/>
    <dgm:cxn modelId="{F702F9E8-3D72-421E-A289-9AC047EB9EE8}" type="presParOf" srcId="{63946D99-8E70-4339-BDF3-0003A3287963}" destId="{F6B42AD0-4B30-4EF9-90C7-24F680F6B63E}" srcOrd="0" destOrd="0" presId="urn:microsoft.com/office/officeart/2005/8/layout/process1"/>
    <dgm:cxn modelId="{036257FD-8ADA-49D8-BB95-E306B6C7AA92}" type="presParOf" srcId="{63946D99-8E70-4339-BDF3-0003A3287963}" destId="{B2D7A96D-7E9F-4961-8DBD-2D2F2BEAB206}" srcOrd="1" destOrd="0" presId="urn:microsoft.com/office/officeart/2005/8/layout/process1"/>
    <dgm:cxn modelId="{9AF9DB2B-540F-4FF4-8CE2-538C3D7AF5A3}" type="presParOf" srcId="{B2D7A96D-7E9F-4961-8DBD-2D2F2BEAB206}" destId="{EBEF1886-E41A-4DB7-8804-9C4272FD13F6}" srcOrd="0" destOrd="0" presId="urn:microsoft.com/office/officeart/2005/8/layout/process1"/>
    <dgm:cxn modelId="{5D3A46F7-4096-4B77-BAA3-045C622FAD4C}" type="presParOf" srcId="{63946D99-8E70-4339-BDF3-0003A3287963}" destId="{5CA6A294-3104-47A9-8778-3F967E03A879}" srcOrd="2" destOrd="0" presId="urn:microsoft.com/office/officeart/2005/8/layout/process1"/>
    <dgm:cxn modelId="{C7DEB7B4-9A9E-4435-975C-4444AC2623F5}" type="presParOf" srcId="{63946D99-8E70-4339-BDF3-0003A3287963}" destId="{5D87BD35-9CA3-4810-9557-680E5FF35603}" srcOrd="3" destOrd="0" presId="urn:microsoft.com/office/officeart/2005/8/layout/process1"/>
    <dgm:cxn modelId="{9A43E5D0-F6EF-4FB7-84D0-A008D4200435}" type="presParOf" srcId="{5D87BD35-9CA3-4810-9557-680E5FF35603}" destId="{AC40326F-5B95-4689-ABFC-8CEF67B02B8F}" srcOrd="0" destOrd="0" presId="urn:microsoft.com/office/officeart/2005/8/layout/process1"/>
    <dgm:cxn modelId="{057A6D25-91B5-4800-A1C0-339882924C5B}" type="presParOf" srcId="{63946D99-8E70-4339-BDF3-0003A3287963}" destId="{7127D744-1AB2-476C-A385-EF5197E70C50}" srcOrd="4" destOrd="0" presId="urn:microsoft.com/office/officeart/2005/8/layout/process1"/>
    <dgm:cxn modelId="{8DFE070C-6962-43AD-8F8A-30CBCB92ADDE}" type="presParOf" srcId="{63946D99-8E70-4339-BDF3-0003A3287963}" destId="{4C4B2A0A-C3D5-4475-8054-F0F372970A03}" srcOrd="5" destOrd="0" presId="urn:microsoft.com/office/officeart/2005/8/layout/process1"/>
    <dgm:cxn modelId="{2ACD438E-4CB4-4D70-9265-FD12EB6BB6CE}" type="presParOf" srcId="{4C4B2A0A-C3D5-4475-8054-F0F372970A03}" destId="{36C694CE-8562-4A11-8B1D-598EE363EC6C}" srcOrd="0" destOrd="0" presId="urn:microsoft.com/office/officeart/2005/8/layout/process1"/>
    <dgm:cxn modelId="{6AFE7E2D-5E24-4AA6-9EAF-46FC281CB119}" type="presParOf" srcId="{63946D99-8E70-4339-BDF3-0003A3287963}" destId="{1DB8FC82-07F4-405A-9FF1-E6503D9D1D30}" srcOrd="6" destOrd="0" presId="urn:microsoft.com/office/officeart/2005/8/layout/process1"/>
    <dgm:cxn modelId="{62A9EBF9-E900-431E-9079-6526D1A76512}" type="presParOf" srcId="{63946D99-8E70-4339-BDF3-0003A3287963}" destId="{069B166D-1A97-4942-9121-3A32A55A2DF2}" srcOrd="7" destOrd="0" presId="urn:microsoft.com/office/officeart/2005/8/layout/process1"/>
    <dgm:cxn modelId="{91DFD1C7-4D79-4357-85FC-00EDB0885528}" type="presParOf" srcId="{069B166D-1A97-4942-9121-3A32A55A2DF2}" destId="{F41ECADD-D2DA-4FE4-B349-290807BC5D5F}" srcOrd="0" destOrd="0" presId="urn:microsoft.com/office/officeart/2005/8/layout/process1"/>
    <dgm:cxn modelId="{0A2508F0-0E5F-4146-91EB-DDB16A1E4475}" type="presParOf" srcId="{63946D99-8E70-4339-BDF3-0003A3287963}" destId="{799932E5-EA12-46B0-AB69-1CBC7A96176A}" srcOrd="8" destOrd="0" presId="urn:microsoft.com/office/officeart/2005/8/layout/process1"/>
    <dgm:cxn modelId="{6932CE3A-47DF-4B5C-8681-4BBFB1AB4058}" type="presParOf" srcId="{63946D99-8E70-4339-BDF3-0003A3287963}" destId="{530A80B2-9FBE-45CD-8BDA-E909BDF8AAA7}" srcOrd="9" destOrd="0" presId="urn:microsoft.com/office/officeart/2005/8/layout/process1"/>
    <dgm:cxn modelId="{4CE3691D-6F31-46B4-9802-7188BF817952}" type="presParOf" srcId="{530A80B2-9FBE-45CD-8BDA-E909BDF8AAA7}" destId="{906AA92B-C7BA-4FB0-A97F-07836720C709}" srcOrd="0" destOrd="0" presId="urn:microsoft.com/office/officeart/2005/8/layout/process1"/>
    <dgm:cxn modelId="{0ABE3A02-121F-4881-927A-B7275256B970}" type="presParOf" srcId="{63946D99-8E70-4339-BDF3-0003A3287963}" destId="{709C5410-1698-444F-8B91-B6B9AFE0E0DA}" srcOrd="1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5D7D3-4FA1-4938-A9EF-4858D8D4D2A4}" type="doc">
      <dgm:prSet loTypeId="urn:microsoft.com/office/officeart/2008/layout/HorizontalMultiLevelHierarchy" loCatId="hierarchy" qsTypeId="urn:microsoft.com/office/officeart/2005/8/quickstyle/simple2" qsCatId="simple" csTypeId="urn:microsoft.com/office/officeart/2005/8/colors/accent0_1" csCatId="mainScheme" phldr="1"/>
      <dgm:spPr/>
      <dgm:t>
        <a:bodyPr/>
        <a:lstStyle/>
        <a:p>
          <a:endParaRPr lang="zh-CN" altLang="en-US"/>
        </a:p>
      </dgm:t>
    </dgm:pt>
    <dgm:pt modelId="{B9945E1D-4157-404A-80E5-E976E329F13F}">
      <dgm:prSet custT="1"/>
      <dgm:spPr/>
      <dgm:t>
        <a:bodyPr vert="vert"/>
        <a:lstStyle/>
        <a:p>
          <a:r>
            <a:rPr sz="1600" u="none"/>
            <a:t>Storage Resource Tuning Technologies and Applications</a:t>
          </a:r>
        </a:p>
      </dgm:t>
    </dgm:pt>
    <dgm:pt modelId="{E2B434B5-E2DA-4DD8-82CD-FE400E4883E0}" cxnId="{D617DCF5-2E37-4A5F-B324-CEF1F9AA4B9D}" type="parTrans">
      <dgm:prSet/>
      <dgm:spPr/>
      <dgm:t>
        <a:bodyPr/>
        <a:lstStyle/>
        <a:p>
          <a:endParaRPr lang="zh-CN" altLang="en-US" sz="1600"/>
        </a:p>
      </dgm:t>
    </dgm:pt>
    <dgm:pt modelId="{8D962D57-C491-4935-ABE6-BFABBF19C76D}" cxnId="{D617DCF5-2E37-4A5F-B324-CEF1F9AA4B9D}" type="sibTrans">
      <dgm:prSet/>
      <dgm:spPr/>
      <dgm:t>
        <a:bodyPr/>
        <a:lstStyle/>
        <a:p>
          <a:endParaRPr lang="zh-CN" altLang="en-US" sz="1600"/>
        </a:p>
      </dgm:t>
    </dgm:pt>
    <dgm:pt modelId="{2FE1E201-C654-47BD-AA2E-0AB29A3C2C7E}">
      <dgm:prSet phldrT="[文本]" custT="1"/>
      <dgm:spPr/>
      <dgm:t>
        <a:bodyPr/>
        <a:lstStyle/>
        <a:p>
          <a:r>
            <a:rPr sz="1600" u="none" dirty="0"/>
            <a:t>SmartThin</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BF2B4674-FD93-40D6-BAB9-AB0B4667BFA6}" cxnId="{373AB2AF-54E0-4B0A-95E7-6C03167922DA}" type="parTrans">
      <dgm:prSet custT="1"/>
      <dgm:spPr/>
      <dgm:t>
        <a:bodyPr/>
        <a:lstStyle/>
        <a:p>
          <a:endParaRPr lang="zh-CN" altLang="en-US" sz="1600"/>
        </a:p>
      </dgm:t>
    </dgm:pt>
    <dgm:pt modelId="{5F9942C5-CC55-479F-BF82-7D9C2B01F0A6}" cxnId="{373AB2AF-54E0-4B0A-95E7-6C03167922DA}" type="sibTrans">
      <dgm:prSet/>
      <dgm:spPr/>
      <dgm:t>
        <a:bodyPr/>
        <a:lstStyle/>
        <a:p>
          <a:endParaRPr lang="zh-CN" altLang="en-US" sz="1600"/>
        </a:p>
      </dgm:t>
    </dgm:pt>
    <dgm:pt modelId="{B41E3A29-8BB0-43A9-87CC-214FBD11EFC5}">
      <dgm:prSet custT="1"/>
      <dgm:spPr/>
      <dgm:t>
        <a:bodyPr/>
        <a:lstStyle/>
        <a:p>
          <a:r>
            <a:rPr sz="1600" u="none" dirty="0"/>
            <a:t>SmartTier&amp;SmartCache </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9EEA5064-03F0-4A5A-B889-19FB97E10F87}" cxnId="{69179E2C-2370-4D77-B510-80F85FC3233D}" type="parTrans">
      <dgm:prSet custT="1"/>
      <dgm:spPr/>
      <dgm:t>
        <a:bodyPr/>
        <a:lstStyle/>
        <a:p>
          <a:endParaRPr lang="zh-CN" altLang="en-US" sz="1600"/>
        </a:p>
      </dgm:t>
    </dgm:pt>
    <dgm:pt modelId="{55C78729-1ABA-4D62-866D-9F200A414A80}" cxnId="{69179E2C-2370-4D77-B510-80F85FC3233D}" type="sibTrans">
      <dgm:prSet/>
      <dgm:spPr/>
      <dgm:t>
        <a:bodyPr/>
        <a:lstStyle/>
        <a:p>
          <a:endParaRPr lang="zh-CN" altLang="en-US" sz="1600"/>
        </a:p>
      </dgm:t>
    </dgm:pt>
    <dgm:pt modelId="{597E7475-A886-4ED7-BFA0-31DBE8763397}">
      <dgm:prSet custT="1"/>
      <dgm:spPr/>
      <dgm:t>
        <a:bodyPr/>
        <a:lstStyle/>
        <a:p>
          <a:r>
            <a:rPr sz="1600" u="none" dirty="0"/>
            <a:t>SmartAcceleration</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AF273A3C-4A2C-44CB-994D-A588096045D9}" cxnId="{27180249-B874-4279-B3EE-7629870512BD}" type="parTrans">
      <dgm:prSet custT="1"/>
      <dgm:spPr/>
      <dgm:t>
        <a:bodyPr/>
        <a:lstStyle/>
        <a:p>
          <a:endParaRPr lang="zh-CN" altLang="en-US" sz="1600"/>
        </a:p>
      </dgm:t>
    </dgm:pt>
    <dgm:pt modelId="{179D6486-3CDC-4147-9A1D-CC8E11E2C4CD}" cxnId="{27180249-B874-4279-B3EE-7629870512BD}" type="sibTrans">
      <dgm:prSet/>
      <dgm:spPr/>
      <dgm:t>
        <a:bodyPr/>
        <a:lstStyle/>
        <a:p>
          <a:endParaRPr lang="zh-CN" altLang="en-US" sz="1600"/>
        </a:p>
      </dgm:t>
    </dgm:pt>
    <dgm:pt modelId="{FC5678C0-5D4F-4C16-AAA9-A1DB6005D9FB}">
      <dgm:prSet custT="1"/>
      <dgm:spPr/>
      <dgm:t>
        <a:bodyPr/>
        <a:lstStyle/>
        <a:p>
          <a:r>
            <a:rPr sz="1600" u="none" dirty="0"/>
            <a:t>SmartQoS </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32007714-8826-4DB1-A9DA-F8FE9728D38E}" cxnId="{57A0579E-D723-4BDC-B9BA-D9DE2A32A665}" type="parTrans">
      <dgm:prSet custT="1"/>
      <dgm:spPr/>
      <dgm:t>
        <a:bodyPr/>
        <a:lstStyle/>
        <a:p>
          <a:endParaRPr lang="zh-CN" altLang="en-US" sz="1600"/>
        </a:p>
      </dgm:t>
    </dgm:pt>
    <dgm:pt modelId="{7571A285-DBB2-4255-8390-1DC12DE135CA}" cxnId="{57A0579E-D723-4BDC-B9BA-D9DE2A32A665}" type="sibTrans">
      <dgm:prSet/>
      <dgm:spPr/>
      <dgm:t>
        <a:bodyPr/>
        <a:lstStyle/>
        <a:p>
          <a:endParaRPr lang="zh-CN" altLang="en-US" sz="1600"/>
        </a:p>
      </dgm:t>
    </dgm:pt>
    <dgm:pt modelId="{1BD3679F-A0F0-4964-8B1C-222EDF01D385}">
      <dgm:prSet custT="1"/>
      <dgm:spPr/>
      <dgm:t>
        <a:bodyPr/>
        <a:lstStyle/>
        <a:p>
          <a:r>
            <a:rPr sz="1600" u="none" dirty="0"/>
            <a:t>SmartDedupe&amp;SmartCompression </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A186A405-0DB9-4ED5-9066-FB8ADB059733}" cxnId="{A4133092-9939-443D-B768-B35F16BA0E7E}" type="parTrans">
      <dgm:prSet custT="1"/>
      <dgm:spPr/>
      <dgm:t>
        <a:bodyPr/>
        <a:lstStyle/>
        <a:p>
          <a:endParaRPr lang="zh-CN" altLang="en-US" sz="1600"/>
        </a:p>
      </dgm:t>
    </dgm:pt>
    <dgm:pt modelId="{1491035B-68B0-4128-B8AB-E7C4075A0A4A}" cxnId="{A4133092-9939-443D-B768-B35F16BA0E7E}" type="sibTrans">
      <dgm:prSet/>
      <dgm:spPr/>
      <dgm:t>
        <a:bodyPr/>
        <a:lstStyle/>
        <a:p>
          <a:endParaRPr lang="zh-CN" altLang="en-US" sz="1600"/>
        </a:p>
      </dgm:t>
    </dgm:pt>
    <dgm:pt modelId="{DFA60B68-59EF-4F16-9B79-C9D9B8DBB92C}">
      <dgm:prSet custT="1"/>
      <dgm:spPr/>
      <dgm:t>
        <a:bodyPr/>
        <a:lstStyle/>
        <a:p>
          <a:r>
            <a:rPr sz="1600" u="none" dirty="0"/>
            <a:t>SmartVirtualization</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9DD32BF1-8489-4025-B363-9BBD8E46EEB6}" cxnId="{DA4E746D-5BF4-48B5-8320-90EDE59F55B3}" type="parTrans">
      <dgm:prSet custT="1"/>
      <dgm:spPr/>
      <dgm:t>
        <a:bodyPr/>
        <a:lstStyle/>
        <a:p>
          <a:endParaRPr lang="zh-CN" altLang="en-US" sz="1600"/>
        </a:p>
      </dgm:t>
    </dgm:pt>
    <dgm:pt modelId="{88739922-47CA-4507-972A-1FA1F89D4A8E}" cxnId="{DA4E746D-5BF4-48B5-8320-90EDE59F55B3}" type="sibTrans">
      <dgm:prSet/>
      <dgm:spPr/>
      <dgm:t>
        <a:bodyPr/>
        <a:lstStyle/>
        <a:p>
          <a:endParaRPr lang="zh-CN" altLang="en-US" sz="1600"/>
        </a:p>
      </dgm:t>
    </dgm:pt>
    <dgm:pt modelId="{64FF9E8F-9D07-4E2F-B368-BA2CEAF9EE99}">
      <dgm:prSet custT="1"/>
      <dgm:spPr/>
      <dgm:t>
        <a:bodyPr/>
        <a:lstStyle/>
        <a:p>
          <a:r>
            <a:rPr sz="1600" u="none" dirty="0"/>
            <a:t>SmartMigration</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19AB3D19-5AEE-4B7A-808C-9E49DC9D35DF}" cxnId="{6E4BE5F5-C82C-4C3C-BCBC-421F4DE9501D}" type="parTrans">
      <dgm:prSet custT="1"/>
      <dgm:spPr/>
      <dgm:t>
        <a:bodyPr/>
        <a:lstStyle/>
        <a:p>
          <a:endParaRPr lang="zh-CN" altLang="en-US" sz="1600"/>
        </a:p>
      </dgm:t>
    </dgm:pt>
    <dgm:pt modelId="{FAA1DC98-CA78-4C40-8634-021DBCA45053}" cxnId="{6E4BE5F5-C82C-4C3C-BCBC-421F4DE9501D}" type="sibTrans">
      <dgm:prSet/>
      <dgm:spPr/>
      <dgm:t>
        <a:bodyPr/>
        <a:lstStyle/>
        <a:p>
          <a:endParaRPr lang="zh-CN" altLang="en-US" sz="1600"/>
        </a:p>
      </dgm:t>
    </dgm:pt>
    <dgm:pt modelId="{6A445CDF-661D-463F-B69A-C010306E667B}" type="pres">
      <dgm:prSet presAssocID="{6435D7D3-4FA1-4938-A9EF-4858D8D4D2A4}" presName="Name0" presStyleCnt="0">
        <dgm:presLayoutVars>
          <dgm:chPref val="1"/>
          <dgm:dir/>
          <dgm:animOne val="branch"/>
          <dgm:animLvl val="lvl"/>
          <dgm:resizeHandles val="exact"/>
        </dgm:presLayoutVars>
      </dgm:prSet>
      <dgm:spPr/>
    </dgm:pt>
    <dgm:pt modelId="{F5D766E3-0B95-43FD-8318-ADBA7E747251}" type="pres">
      <dgm:prSet presAssocID="{B9945E1D-4157-404A-80E5-E976E329F13F}" presName="root1" presStyleCnt="0"/>
      <dgm:spPr/>
    </dgm:pt>
    <dgm:pt modelId="{89F06C61-2A27-44B1-B53F-B284F208D4B5}" type="pres">
      <dgm:prSet presAssocID="{B9945E1D-4157-404A-80E5-E976E329F13F}" presName="LevelOneTextNode" presStyleLbl="node0" presStyleIdx="0" presStyleCnt="1" custScaleX="566148" custScaleY="23304">
        <dgm:presLayoutVars>
          <dgm:chPref val="3"/>
        </dgm:presLayoutVars>
      </dgm:prSet>
      <dgm:spPr/>
    </dgm:pt>
    <dgm:pt modelId="{C426C73C-366F-4720-BA35-9EF339B75D35}" type="pres">
      <dgm:prSet presAssocID="{B9945E1D-4157-404A-80E5-E976E329F13F}" presName="level2hierChild" presStyleCnt="0"/>
      <dgm:spPr/>
    </dgm:pt>
    <dgm:pt modelId="{EEAFBBC1-524B-464A-B21C-6F6E25C362BB}" type="pres">
      <dgm:prSet presAssocID="{BF2B4674-FD93-40D6-BAB9-AB0B4667BFA6}" presName="conn2-1" presStyleLbl="parChTrans1D2" presStyleIdx="0" presStyleCnt="7"/>
      <dgm:spPr/>
    </dgm:pt>
    <dgm:pt modelId="{2B8CB1B4-1BEB-4035-98C4-FDB7728F8CAD}" type="pres">
      <dgm:prSet presAssocID="{BF2B4674-FD93-40D6-BAB9-AB0B4667BFA6}" presName="connTx" presStyleLbl="parChTrans1D2" presStyleIdx="0" presStyleCnt="7"/>
      <dgm:spPr/>
    </dgm:pt>
    <dgm:pt modelId="{52A19223-DB1C-479A-A712-D2BBC2C21D4A}" type="pres">
      <dgm:prSet presAssocID="{2FE1E201-C654-47BD-AA2E-0AB29A3C2C7E}" presName="root2" presStyleCnt="0"/>
      <dgm:spPr/>
    </dgm:pt>
    <dgm:pt modelId="{4C3828A7-5C36-4D76-96E4-24E51D37BE15}" type="pres">
      <dgm:prSet presAssocID="{2FE1E201-C654-47BD-AA2E-0AB29A3C2C7E}" presName="LevelTwoTextNode" presStyleLbl="node2" presStyleIdx="0" presStyleCnt="7" custScaleX="199386">
        <dgm:presLayoutVars>
          <dgm:chPref val="3"/>
        </dgm:presLayoutVars>
      </dgm:prSet>
      <dgm:spPr/>
    </dgm:pt>
    <dgm:pt modelId="{4CC5207C-633C-42F7-A055-48416DCD877D}" type="pres">
      <dgm:prSet presAssocID="{2FE1E201-C654-47BD-AA2E-0AB29A3C2C7E}" presName="level3hierChild" presStyleCnt="0"/>
      <dgm:spPr/>
    </dgm:pt>
    <dgm:pt modelId="{0BA17EEB-16E4-488F-BB91-B797202D27DB}" type="pres">
      <dgm:prSet presAssocID="{9EEA5064-03F0-4A5A-B889-19FB97E10F87}" presName="conn2-1" presStyleLbl="parChTrans1D2" presStyleIdx="1" presStyleCnt="7"/>
      <dgm:spPr/>
    </dgm:pt>
    <dgm:pt modelId="{5238BD3D-9FBA-41BA-9F80-A00CA4D0B950}" type="pres">
      <dgm:prSet presAssocID="{9EEA5064-03F0-4A5A-B889-19FB97E10F87}" presName="connTx" presStyleLbl="parChTrans1D2" presStyleIdx="1" presStyleCnt="7"/>
      <dgm:spPr/>
    </dgm:pt>
    <dgm:pt modelId="{329D66CC-AEA9-4B3D-AA58-FFA8F11691D0}" type="pres">
      <dgm:prSet presAssocID="{B41E3A29-8BB0-43A9-87CC-214FBD11EFC5}" presName="root2" presStyleCnt="0"/>
      <dgm:spPr/>
    </dgm:pt>
    <dgm:pt modelId="{A158B82B-6421-4698-8CED-39781779A6D0}" type="pres">
      <dgm:prSet presAssocID="{B41E3A29-8BB0-43A9-87CC-214FBD11EFC5}" presName="LevelTwoTextNode" presStyleLbl="node2" presStyleIdx="1" presStyleCnt="7" custScaleX="199386">
        <dgm:presLayoutVars>
          <dgm:chPref val="3"/>
        </dgm:presLayoutVars>
      </dgm:prSet>
      <dgm:spPr/>
    </dgm:pt>
    <dgm:pt modelId="{4AA475FF-0490-497D-9844-B130C80733A1}" type="pres">
      <dgm:prSet presAssocID="{B41E3A29-8BB0-43A9-87CC-214FBD11EFC5}" presName="level3hierChild" presStyleCnt="0"/>
      <dgm:spPr/>
    </dgm:pt>
    <dgm:pt modelId="{3FC0660F-057B-481D-984B-07A49FFAE11F}" type="pres">
      <dgm:prSet presAssocID="{AF273A3C-4A2C-44CB-994D-A588096045D9}" presName="conn2-1" presStyleLbl="parChTrans1D2" presStyleIdx="2" presStyleCnt="7"/>
      <dgm:spPr/>
    </dgm:pt>
    <dgm:pt modelId="{DB3F10C3-FC40-4847-8886-97117B0BCCAE}" type="pres">
      <dgm:prSet presAssocID="{AF273A3C-4A2C-44CB-994D-A588096045D9}" presName="connTx" presStyleLbl="parChTrans1D2" presStyleIdx="2" presStyleCnt="7"/>
      <dgm:spPr/>
    </dgm:pt>
    <dgm:pt modelId="{EFAA494B-9B0A-4BB3-BCC3-B173ADD1CFCF}" type="pres">
      <dgm:prSet presAssocID="{597E7475-A886-4ED7-BFA0-31DBE8763397}" presName="root2" presStyleCnt="0"/>
      <dgm:spPr/>
    </dgm:pt>
    <dgm:pt modelId="{5836D08D-EF19-42F1-B448-49A75B09A922}" type="pres">
      <dgm:prSet presAssocID="{597E7475-A886-4ED7-BFA0-31DBE8763397}" presName="LevelTwoTextNode" presStyleLbl="node2" presStyleIdx="2" presStyleCnt="7" custScaleX="199386">
        <dgm:presLayoutVars>
          <dgm:chPref val="3"/>
        </dgm:presLayoutVars>
      </dgm:prSet>
      <dgm:spPr/>
    </dgm:pt>
    <dgm:pt modelId="{1EB1D8BF-4CCA-423A-B4A4-93EA05BC449F}" type="pres">
      <dgm:prSet presAssocID="{597E7475-A886-4ED7-BFA0-31DBE8763397}" presName="level3hierChild" presStyleCnt="0"/>
      <dgm:spPr/>
    </dgm:pt>
    <dgm:pt modelId="{BEC93D07-2974-4D4D-979A-88F63EE9B82B}" type="pres">
      <dgm:prSet presAssocID="{32007714-8826-4DB1-A9DA-F8FE9728D38E}" presName="conn2-1" presStyleLbl="parChTrans1D2" presStyleIdx="3" presStyleCnt="7"/>
      <dgm:spPr/>
    </dgm:pt>
    <dgm:pt modelId="{ADEC7C21-8699-44FD-97D5-2CC9C76C151F}" type="pres">
      <dgm:prSet presAssocID="{32007714-8826-4DB1-A9DA-F8FE9728D38E}" presName="connTx" presStyleLbl="parChTrans1D2" presStyleIdx="3" presStyleCnt="7"/>
      <dgm:spPr/>
    </dgm:pt>
    <dgm:pt modelId="{4DE37DB6-8870-4A01-BBC6-06852D4E784F}" type="pres">
      <dgm:prSet presAssocID="{FC5678C0-5D4F-4C16-AAA9-A1DB6005D9FB}" presName="root2" presStyleCnt="0"/>
      <dgm:spPr/>
    </dgm:pt>
    <dgm:pt modelId="{EE2D8795-008C-41EC-AF0F-041CE07A1F40}" type="pres">
      <dgm:prSet presAssocID="{FC5678C0-5D4F-4C16-AAA9-A1DB6005D9FB}" presName="LevelTwoTextNode" presStyleLbl="node2" presStyleIdx="3" presStyleCnt="7" custScaleX="199386">
        <dgm:presLayoutVars>
          <dgm:chPref val="3"/>
        </dgm:presLayoutVars>
      </dgm:prSet>
      <dgm:spPr/>
    </dgm:pt>
    <dgm:pt modelId="{B5A8548A-B526-4B67-A285-24F2C5EF99E5}" type="pres">
      <dgm:prSet presAssocID="{FC5678C0-5D4F-4C16-AAA9-A1DB6005D9FB}" presName="level3hierChild" presStyleCnt="0"/>
      <dgm:spPr/>
    </dgm:pt>
    <dgm:pt modelId="{8A826B82-AFF9-4A1B-B296-A987D407910A}" type="pres">
      <dgm:prSet presAssocID="{A186A405-0DB9-4ED5-9066-FB8ADB059733}" presName="conn2-1" presStyleLbl="parChTrans1D2" presStyleIdx="4" presStyleCnt="7"/>
      <dgm:spPr/>
    </dgm:pt>
    <dgm:pt modelId="{34A0AF4C-CF4E-4C17-989F-7D12F9C91E18}" type="pres">
      <dgm:prSet presAssocID="{A186A405-0DB9-4ED5-9066-FB8ADB059733}" presName="connTx" presStyleLbl="parChTrans1D2" presStyleIdx="4" presStyleCnt="7"/>
      <dgm:spPr/>
    </dgm:pt>
    <dgm:pt modelId="{15CD8544-F78A-432B-BDA3-804A1B093CEF}" type="pres">
      <dgm:prSet presAssocID="{1BD3679F-A0F0-4964-8B1C-222EDF01D385}" presName="root2" presStyleCnt="0"/>
      <dgm:spPr/>
    </dgm:pt>
    <dgm:pt modelId="{8FC5CADF-6CE6-47F8-B95B-94A232B033D5}" type="pres">
      <dgm:prSet presAssocID="{1BD3679F-A0F0-4964-8B1C-222EDF01D385}" presName="LevelTwoTextNode" presStyleLbl="node2" presStyleIdx="4" presStyleCnt="7" custScaleX="199386">
        <dgm:presLayoutVars>
          <dgm:chPref val="3"/>
        </dgm:presLayoutVars>
      </dgm:prSet>
      <dgm:spPr/>
    </dgm:pt>
    <dgm:pt modelId="{ABE2D24A-91B9-46CB-A379-AA6EC0B12977}" type="pres">
      <dgm:prSet presAssocID="{1BD3679F-A0F0-4964-8B1C-222EDF01D385}" presName="level3hierChild" presStyleCnt="0"/>
      <dgm:spPr/>
    </dgm:pt>
    <dgm:pt modelId="{5A503305-4E69-4927-A3D7-C4EDF9E398BB}" type="pres">
      <dgm:prSet presAssocID="{9DD32BF1-8489-4025-B363-9BBD8E46EEB6}" presName="conn2-1" presStyleLbl="parChTrans1D2" presStyleIdx="5" presStyleCnt="7"/>
      <dgm:spPr/>
    </dgm:pt>
    <dgm:pt modelId="{D7A9239E-A4D9-4924-AB46-69127D3E8736}" type="pres">
      <dgm:prSet presAssocID="{9DD32BF1-8489-4025-B363-9BBD8E46EEB6}" presName="connTx" presStyleLbl="parChTrans1D2" presStyleIdx="5" presStyleCnt="7"/>
      <dgm:spPr/>
    </dgm:pt>
    <dgm:pt modelId="{525142B6-C00E-4B99-9831-1EFA14B488F3}" type="pres">
      <dgm:prSet presAssocID="{DFA60B68-59EF-4F16-9B79-C9D9B8DBB92C}" presName="root2" presStyleCnt="0"/>
      <dgm:spPr/>
    </dgm:pt>
    <dgm:pt modelId="{968BB4B8-447E-41E2-8742-5D861E005F83}" type="pres">
      <dgm:prSet presAssocID="{DFA60B68-59EF-4F16-9B79-C9D9B8DBB92C}" presName="LevelTwoTextNode" presStyleLbl="node2" presStyleIdx="5" presStyleCnt="7" custScaleX="199386">
        <dgm:presLayoutVars>
          <dgm:chPref val="3"/>
        </dgm:presLayoutVars>
      </dgm:prSet>
      <dgm:spPr/>
    </dgm:pt>
    <dgm:pt modelId="{FE718718-FF88-456E-A3CC-DB2DB8FD9ADC}" type="pres">
      <dgm:prSet presAssocID="{DFA60B68-59EF-4F16-9B79-C9D9B8DBB92C}" presName="level3hierChild" presStyleCnt="0"/>
      <dgm:spPr/>
    </dgm:pt>
    <dgm:pt modelId="{2F88ECC4-6E8F-4056-B742-52685E1E3A40}" type="pres">
      <dgm:prSet presAssocID="{19AB3D19-5AEE-4B7A-808C-9E49DC9D35DF}" presName="conn2-1" presStyleLbl="parChTrans1D2" presStyleIdx="6" presStyleCnt="7"/>
      <dgm:spPr/>
    </dgm:pt>
    <dgm:pt modelId="{1A01DF13-54AC-4DF1-A21E-126C204C617D}" type="pres">
      <dgm:prSet presAssocID="{19AB3D19-5AEE-4B7A-808C-9E49DC9D35DF}" presName="connTx" presStyleLbl="parChTrans1D2" presStyleIdx="6" presStyleCnt="7"/>
      <dgm:spPr/>
    </dgm:pt>
    <dgm:pt modelId="{F10A42E2-1779-438E-A8B2-F354BDF8634D}" type="pres">
      <dgm:prSet presAssocID="{64FF9E8F-9D07-4E2F-B368-BA2CEAF9EE99}" presName="root2" presStyleCnt="0"/>
      <dgm:spPr/>
    </dgm:pt>
    <dgm:pt modelId="{993A5D23-5D71-4C38-AA14-A6B13C946DD7}" type="pres">
      <dgm:prSet presAssocID="{64FF9E8F-9D07-4E2F-B368-BA2CEAF9EE99}" presName="LevelTwoTextNode" presStyleLbl="node2" presStyleIdx="6" presStyleCnt="7" custScaleX="199386">
        <dgm:presLayoutVars>
          <dgm:chPref val="3"/>
        </dgm:presLayoutVars>
      </dgm:prSet>
      <dgm:spPr/>
    </dgm:pt>
    <dgm:pt modelId="{C6A7F5DA-6FC0-4713-A077-A717E90E5042}" type="pres">
      <dgm:prSet presAssocID="{64FF9E8F-9D07-4E2F-B368-BA2CEAF9EE99}" presName="level3hierChild" presStyleCnt="0"/>
      <dgm:spPr/>
    </dgm:pt>
  </dgm:ptLst>
  <dgm:cxnLst>
    <dgm:cxn modelId="{1C1A2306-9F34-4059-B857-8639CB4CA969}" type="presOf" srcId="{32007714-8826-4DB1-A9DA-F8FE9728D38E}" destId="{ADEC7C21-8699-44FD-97D5-2CC9C76C151F}" srcOrd="1" destOrd="0" presId="urn:microsoft.com/office/officeart/2008/layout/HorizontalMultiLevelHierarchy"/>
    <dgm:cxn modelId="{96B73A07-496E-4C2B-87DC-7FFC86044231}" type="presOf" srcId="{9EEA5064-03F0-4A5A-B889-19FB97E10F87}" destId="{0BA17EEB-16E4-488F-BB91-B797202D27DB}" srcOrd="0" destOrd="0" presId="urn:microsoft.com/office/officeart/2008/layout/HorizontalMultiLevelHierarchy"/>
    <dgm:cxn modelId="{B6285313-5DD4-4172-86FA-11F83CFF449C}" type="presOf" srcId="{FC5678C0-5D4F-4C16-AAA9-A1DB6005D9FB}" destId="{EE2D8795-008C-41EC-AF0F-041CE07A1F40}" srcOrd="0" destOrd="0" presId="urn:microsoft.com/office/officeart/2008/layout/HorizontalMultiLevelHierarchy"/>
    <dgm:cxn modelId="{69179E2C-2370-4D77-B510-80F85FC3233D}" srcId="{B9945E1D-4157-404A-80E5-E976E329F13F}" destId="{B41E3A29-8BB0-43A9-87CC-214FBD11EFC5}" srcOrd="1" destOrd="0" parTransId="{9EEA5064-03F0-4A5A-B889-19FB97E10F87}" sibTransId="{55C78729-1ABA-4D62-866D-9F200A414A80}"/>
    <dgm:cxn modelId="{344D1432-6B7A-4296-88F9-9FC2A885DA39}" type="presOf" srcId="{B41E3A29-8BB0-43A9-87CC-214FBD11EFC5}" destId="{A158B82B-6421-4698-8CED-39781779A6D0}" srcOrd="0" destOrd="0" presId="urn:microsoft.com/office/officeart/2008/layout/HorizontalMultiLevelHierarchy"/>
    <dgm:cxn modelId="{D8BA8335-EE1F-42F0-B506-D7272DB2172B}" type="presOf" srcId="{9DD32BF1-8489-4025-B363-9BBD8E46EEB6}" destId="{5A503305-4E69-4927-A3D7-C4EDF9E398BB}" srcOrd="0" destOrd="0" presId="urn:microsoft.com/office/officeart/2008/layout/HorizontalMultiLevelHierarchy"/>
    <dgm:cxn modelId="{12E06F37-AABB-4D59-8E94-3AE9421A4423}" type="presOf" srcId="{A186A405-0DB9-4ED5-9066-FB8ADB059733}" destId="{34A0AF4C-CF4E-4C17-989F-7D12F9C91E18}" srcOrd="1" destOrd="0" presId="urn:microsoft.com/office/officeart/2008/layout/HorizontalMultiLevelHierarchy"/>
    <dgm:cxn modelId="{27180249-B874-4279-B3EE-7629870512BD}" srcId="{B9945E1D-4157-404A-80E5-E976E329F13F}" destId="{597E7475-A886-4ED7-BFA0-31DBE8763397}" srcOrd="2" destOrd="0" parTransId="{AF273A3C-4A2C-44CB-994D-A588096045D9}" sibTransId="{179D6486-3CDC-4147-9A1D-CC8E11E2C4CD}"/>
    <dgm:cxn modelId="{8333E06C-48BD-455C-BB1F-4134F7E9C917}" type="presOf" srcId="{2FE1E201-C654-47BD-AA2E-0AB29A3C2C7E}" destId="{4C3828A7-5C36-4D76-96E4-24E51D37BE15}" srcOrd="0" destOrd="0" presId="urn:microsoft.com/office/officeart/2008/layout/HorizontalMultiLevelHierarchy"/>
    <dgm:cxn modelId="{DA4E746D-5BF4-48B5-8320-90EDE59F55B3}" srcId="{B9945E1D-4157-404A-80E5-E976E329F13F}" destId="{DFA60B68-59EF-4F16-9B79-C9D9B8DBB92C}" srcOrd="5" destOrd="0" parTransId="{9DD32BF1-8489-4025-B363-9BBD8E46EEB6}" sibTransId="{88739922-47CA-4507-972A-1FA1F89D4A8E}"/>
    <dgm:cxn modelId="{9867964E-670C-4E75-B386-601C3E0F72D6}" type="presOf" srcId="{19AB3D19-5AEE-4B7A-808C-9E49DC9D35DF}" destId="{1A01DF13-54AC-4DF1-A21E-126C204C617D}" srcOrd="1" destOrd="0" presId="urn:microsoft.com/office/officeart/2008/layout/HorizontalMultiLevelHierarchy"/>
    <dgm:cxn modelId="{867B9352-4DCD-462B-B1D0-85EA9DD9B197}" type="presOf" srcId="{AF273A3C-4A2C-44CB-994D-A588096045D9}" destId="{DB3F10C3-FC40-4847-8886-97117B0BCCAE}" srcOrd="1" destOrd="0" presId="urn:microsoft.com/office/officeart/2008/layout/HorizontalMultiLevelHierarchy"/>
    <dgm:cxn modelId="{95BEA272-E7DC-4C2D-BAEF-528F8D4BA6F0}" type="presOf" srcId="{A186A405-0DB9-4ED5-9066-FB8ADB059733}" destId="{8A826B82-AFF9-4A1B-B296-A987D407910A}" srcOrd="0" destOrd="0" presId="urn:microsoft.com/office/officeart/2008/layout/HorizontalMultiLevelHierarchy"/>
    <dgm:cxn modelId="{1B13E58A-F5F5-4D8A-B219-67D0734DE61B}" type="presOf" srcId="{64FF9E8F-9D07-4E2F-B368-BA2CEAF9EE99}" destId="{993A5D23-5D71-4C38-AA14-A6B13C946DD7}" srcOrd="0" destOrd="0" presId="urn:microsoft.com/office/officeart/2008/layout/HorizontalMultiLevelHierarchy"/>
    <dgm:cxn modelId="{A4133092-9939-443D-B768-B35F16BA0E7E}" srcId="{B9945E1D-4157-404A-80E5-E976E329F13F}" destId="{1BD3679F-A0F0-4964-8B1C-222EDF01D385}" srcOrd="4" destOrd="0" parTransId="{A186A405-0DB9-4ED5-9066-FB8ADB059733}" sibTransId="{1491035B-68B0-4128-B8AB-E7C4075A0A4A}"/>
    <dgm:cxn modelId="{80E18C95-1282-47F1-A26E-820536331CF8}" type="presOf" srcId="{9DD32BF1-8489-4025-B363-9BBD8E46EEB6}" destId="{D7A9239E-A4D9-4924-AB46-69127D3E8736}" srcOrd="1" destOrd="0" presId="urn:microsoft.com/office/officeart/2008/layout/HorizontalMultiLevelHierarchy"/>
    <dgm:cxn modelId="{18A70E9A-1836-43BC-870B-3028DF337AEB}" type="presOf" srcId="{6435D7D3-4FA1-4938-A9EF-4858D8D4D2A4}" destId="{6A445CDF-661D-463F-B69A-C010306E667B}" srcOrd="0" destOrd="0" presId="urn:microsoft.com/office/officeart/2008/layout/HorizontalMultiLevelHierarchy"/>
    <dgm:cxn modelId="{57A0579E-D723-4BDC-B9BA-D9DE2A32A665}" srcId="{B9945E1D-4157-404A-80E5-E976E329F13F}" destId="{FC5678C0-5D4F-4C16-AAA9-A1DB6005D9FB}" srcOrd="3" destOrd="0" parTransId="{32007714-8826-4DB1-A9DA-F8FE9728D38E}" sibTransId="{7571A285-DBB2-4255-8390-1DC12DE135CA}"/>
    <dgm:cxn modelId="{3B38C9A4-80AA-4E6B-890C-A0FBC6449CD0}" type="presOf" srcId="{AF273A3C-4A2C-44CB-994D-A588096045D9}" destId="{3FC0660F-057B-481D-984B-07A49FFAE11F}" srcOrd="0" destOrd="0" presId="urn:microsoft.com/office/officeart/2008/layout/HorizontalMultiLevelHierarchy"/>
    <dgm:cxn modelId="{373AB2AF-54E0-4B0A-95E7-6C03167922DA}" srcId="{B9945E1D-4157-404A-80E5-E976E329F13F}" destId="{2FE1E201-C654-47BD-AA2E-0AB29A3C2C7E}" srcOrd="0" destOrd="0" parTransId="{BF2B4674-FD93-40D6-BAB9-AB0B4667BFA6}" sibTransId="{5F9942C5-CC55-479F-BF82-7D9C2B01F0A6}"/>
    <dgm:cxn modelId="{FD9AF3C0-11B8-4C1E-8E7A-72E60F3AF92A}" type="presOf" srcId="{B9945E1D-4157-404A-80E5-E976E329F13F}" destId="{89F06C61-2A27-44B1-B53F-B284F208D4B5}" srcOrd="0" destOrd="0" presId="urn:microsoft.com/office/officeart/2008/layout/HorizontalMultiLevelHierarchy"/>
    <dgm:cxn modelId="{87663AC4-5447-4D8B-BAA4-5EFC412D8978}" type="presOf" srcId="{597E7475-A886-4ED7-BFA0-31DBE8763397}" destId="{5836D08D-EF19-42F1-B448-49A75B09A922}" srcOrd="0" destOrd="0" presId="urn:microsoft.com/office/officeart/2008/layout/HorizontalMultiLevelHierarchy"/>
    <dgm:cxn modelId="{03BD04D0-D06A-4094-8E6F-549A76194338}" type="presOf" srcId="{DFA60B68-59EF-4F16-9B79-C9D9B8DBB92C}" destId="{968BB4B8-447E-41E2-8742-5D861E005F83}" srcOrd="0" destOrd="0" presId="urn:microsoft.com/office/officeart/2008/layout/HorizontalMultiLevelHierarchy"/>
    <dgm:cxn modelId="{EC22EFD2-6F66-41AD-B5DD-64213B0A159E}" type="presOf" srcId="{1BD3679F-A0F0-4964-8B1C-222EDF01D385}" destId="{8FC5CADF-6CE6-47F8-B95B-94A232B033D5}" srcOrd="0" destOrd="0" presId="urn:microsoft.com/office/officeart/2008/layout/HorizontalMultiLevelHierarchy"/>
    <dgm:cxn modelId="{E8A473D5-2D0D-4242-8C5A-32E50442037D}" type="presOf" srcId="{19AB3D19-5AEE-4B7A-808C-9E49DC9D35DF}" destId="{2F88ECC4-6E8F-4056-B742-52685E1E3A40}" srcOrd="0" destOrd="0" presId="urn:microsoft.com/office/officeart/2008/layout/HorizontalMultiLevelHierarchy"/>
    <dgm:cxn modelId="{9F0AA5E3-A9FD-4F0F-B3E8-71E196FD494B}" type="presOf" srcId="{BF2B4674-FD93-40D6-BAB9-AB0B4667BFA6}" destId="{2B8CB1B4-1BEB-4035-98C4-FDB7728F8CAD}" srcOrd="1" destOrd="0" presId="urn:microsoft.com/office/officeart/2008/layout/HorizontalMultiLevelHierarchy"/>
    <dgm:cxn modelId="{D617DCF5-2E37-4A5F-B324-CEF1F9AA4B9D}" srcId="{6435D7D3-4FA1-4938-A9EF-4858D8D4D2A4}" destId="{B9945E1D-4157-404A-80E5-E976E329F13F}" srcOrd="0" destOrd="0" parTransId="{E2B434B5-E2DA-4DD8-82CD-FE400E4883E0}" sibTransId="{8D962D57-C491-4935-ABE6-BFABBF19C76D}"/>
    <dgm:cxn modelId="{6E4BE5F5-C82C-4C3C-BCBC-421F4DE9501D}" srcId="{B9945E1D-4157-404A-80E5-E976E329F13F}" destId="{64FF9E8F-9D07-4E2F-B368-BA2CEAF9EE99}" srcOrd="6" destOrd="0" parTransId="{19AB3D19-5AEE-4B7A-808C-9E49DC9D35DF}" sibTransId="{FAA1DC98-CA78-4C40-8634-021DBCA45053}"/>
    <dgm:cxn modelId="{76F1B5F9-797E-4C4E-8910-2767DBF6BCCA}" type="presOf" srcId="{32007714-8826-4DB1-A9DA-F8FE9728D38E}" destId="{BEC93D07-2974-4D4D-979A-88F63EE9B82B}" srcOrd="0" destOrd="0" presId="urn:microsoft.com/office/officeart/2008/layout/HorizontalMultiLevelHierarchy"/>
    <dgm:cxn modelId="{02EABCFB-EC07-4CA7-B069-8005896B874E}" type="presOf" srcId="{9EEA5064-03F0-4A5A-B889-19FB97E10F87}" destId="{5238BD3D-9FBA-41BA-9F80-A00CA4D0B950}" srcOrd="1" destOrd="0" presId="urn:microsoft.com/office/officeart/2008/layout/HorizontalMultiLevelHierarchy"/>
    <dgm:cxn modelId="{8EF4EBFC-40E9-4EFC-B461-27E092524205}" type="presOf" srcId="{BF2B4674-FD93-40D6-BAB9-AB0B4667BFA6}" destId="{EEAFBBC1-524B-464A-B21C-6F6E25C362BB}" srcOrd="0" destOrd="0" presId="urn:microsoft.com/office/officeart/2008/layout/HorizontalMultiLevelHierarchy"/>
    <dgm:cxn modelId="{4415AF6C-734A-4B5F-9ABE-CAD47E75B655}" type="presParOf" srcId="{6A445CDF-661D-463F-B69A-C010306E667B}" destId="{F5D766E3-0B95-43FD-8318-ADBA7E747251}" srcOrd="0" destOrd="0" presId="urn:microsoft.com/office/officeart/2008/layout/HorizontalMultiLevelHierarchy"/>
    <dgm:cxn modelId="{D6FE5797-ED5F-4EBF-BD8D-EEFB2C8CE710}" type="presParOf" srcId="{F5D766E3-0B95-43FD-8318-ADBA7E747251}" destId="{89F06C61-2A27-44B1-B53F-B284F208D4B5}" srcOrd="0" destOrd="0" presId="urn:microsoft.com/office/officeart/2008/layout/HorizontalMultiLevelHierarchy"/>
    <dgm:cxn modelId="{800014A5-D170-40EB-A9A5-A6D1C35430EE}" type="presParOf" srcId="{F5D766E3-0B95-43FD-8318-ADBA7E747251}" destId="{C426C73C-366F-4720-BA35-9EF339B75D35}" srcOrd="1" destOrd="0" presId="urn:microsoft.com/office/officeart/2008/layout/HorizontalMultiLevelHierarchy"/>
    <dgm:cxn modelId="{F739F76E-554D-4889-B92D-8F4D5111EF02}" type="presParOf" srcId="{C426C73C-366F-4720-BA35-9EF339B75D35}" destId="{EEAFBBC1-524B-464A-B21C-6F6E25C362BB}" srcOrd="0" destOrd="0" presId="urn:microsoft.com/office/officeart/2008/layout/HorizontalMultiLevelHierarchy"/>
    <dgm:cxn modelId="{1D584486-D343-4053-8C23-E2EAF4E59545}" type="presParOf" srcId="{EEAFBBC1-524B-464A-B21C-6F6E25C362BB}" destId="{2B8CB1B4-1BEB-4035-98C4-FDB7728F8CAD}" srcOrd="0" destOrd="0" presId="urn:microsoft.com/office/officeart/2008/layout/HorizontalMultiLevelHierarchy"/>
    <dgm:cxn modelId="{C49F818B-0F38-4E18-93FF-5C3995F658B9}" type="presParOf" srcId="{C426C73C-366F-4720-BA35-9EF339B75D35}" destId="{52A19223-DB1C-479A-A712-D2BBC2C21D4A}" srcOrd="1" destOrd="0" presId="urn:microsoft.com/office/officeart/2008/layout/HorizontalMultiLevelHierarchy"/>
    <dgm:cxn modelId="{E0BB2F99-E45F-4DC1-82C7-573387F1E224}" type="presParOf" srcId="{52A19223-DB1C-479A-A712-D2BBC2C21D4A}" destId="{4C3828A7-5C36-4D76-96E4-24E51D37BE15}" srcOrd="0" destOrd="0" presId="urn:microsoft.com/office/officeart/2008/layout/HorizontalMultiLevelHierarchy"/>
    <dgm:cxn modelId="{23109C9C-B8D6-4362-A40D-30EB27F32DE5}" type="presParOf" srcId="{52A19223-DB1C-479A-A712-D2BBC2C21D4A}" destId="{4CC5207C-633C-42F7-A055-48416DCD877D}" srcOrd="1" destOrd="0" presId="urn:microsoft.com/office/officeart/2008/layout/HorizontalMultiLevelHierarchy"/>
    <dgm:cxn modelId="{D1235EBF-232D-46D9-A21E-F46D86006E5B}" type="presParOf" srcId="{C426C73C-366F-4720-BA35-9EF339B75D35}" destId="{0BA17EEB-16E4-488F-BB91-B797202D27DB}" srcOrd="2" destOrd="0" presId="urn:microsoft.com/office/officeart/2008/layout/HorizontalMultiLevelHierarchy"/>
    <dgm:cxn modelId="{1B41E208-7C1F-4616-84F9-476D24FA5E58}" type="presParOf" srcId="{0BA17EEB-16E4-488F-BB91-B797202D27DB}" destId="{5238BD3D-9FBA-41BA-9F80-A00CA4D0B950}" srcOrd="0" destOrd="0" presId="urn:microsoft.com/office/officeart/2008/layout/HorizontalMultiLevelHierarchy"/>
    <dgm:cxn modelId="{59A64E58-0383-48A8-B6BA-2291F533AE8A}" type="presParOf" srcId="{C426C73C-366F-4720-BA35-9EF339B75D35}" destId="{329D66CC-AEA9-4B3D-AA58-FFA8F11691D0}" srcOrd="3" destOrd="0" presId="urn:microsoft.com/office/officeart/2008/layout/HorizontalMultiLevelHierarchy"/>
    <dgm:cxn modelId="{93C3EAE0-277F-469F-AB23-AC0463EF4699}" type="presParOf" srcId="{329D66CC-AEA9-4B3D-AA58-FFA8F11691D0}" destId="{A158B82B-6421-4698-8CED-39781779A6D0}" srcOrd="0" destOrd="0" presId="urn:microsoft.com/office/officeart/2008/layout/HorizontalMultiLevelHierarchy"/>
    <dgm:cxn modelId="{4CF37363-7EA3-4B64-B10E-BC8B4235F312}" type="presParOf" srcId="{329D66CC-AEA9-4B3D-AA58-FFA8F11691D0}" destId="{4AA475FF-0490-497D-9844-B130C80733A1}" srcOrd="1" destOrd="0" presId="urn:microsoft.com/office/officeart/2008/layout/HorizontalMultiLevelHierarchy"/>
    <dgm:cxn modelId="{A3B82405-6A47-4B5D-AF42-37B8461767A2}" type="presParOf" srcId="{C426C73C-366F-4720-BA35-9EF339B75D35}" destId="{3FC0660F-057B-481D-984B-07A49FFAE11F}" srcOrd="4" destOrd="0" presId="urn:microsoft.com/office/officeart/2008/layout/HorizontalMultiLevelHierarchy"/>
    <dgm:cxn modelId="{99DA99D4-FCCD-4080-85B8-8FC0F61F5335}" type="presParOf" srcId="{3FC0660F-057B-481D-984B-07A49FFAE11F}" destId="{DB3F10C3-FC40-4847-8886-97117B0BCCAE}" srcOrd="0" destOrd="0" presId="urn:microsoft.com/office/officeart/2008/layout/HorizontalMultiLevelHierarchy"/>
    <dgm:cxn modelId="{5CB27838-6753-40E8-BF1B-5AA5624440F1}" type="presParOf" srcId="{C426C73C-366F-4720-BA35-9EF339B75D35}" destId="{EFAA494B-9B0A-4BB3-BCC3-B173ADD1CFCF}" srcOrd="5" destOrd="0" presId="urn:microsoft.com/office/officeart/2008/layout/HorizontalMultiLevelHierarchy"/>
    <dgm:cxn modelId="{9063D4D8-26B2-4C34-9C1A-1DA5DCE41607}" type="presParOf" srcId="{EFAA494B-9B0A-4BB3-BCC3-B173ADD1CFCF}" destId="{5836D08D-EF19-42F1-B448-49A75B09A922}" srcOrd="0" destOrd="0" presId="urn:microsoft.com/office/officeart/2008/layout/HorizontalMultiLevelHierarchy"/>
    <dgm:cxn modelId="{5D124BAC-75F3-4656-BD63-CA5A6DCC325A}" type="presParOf" srcId="{EFAA494B-9B0A-4BB3-BCC3-B173ADD1CFCF}" destId="{1EB1D8BF-4CCA-423A-B4A4-93EA05BC449F}" srcOrd="1" destOrd="0" presId="urn:microsoft.com/office/officeart/2008/layout/HorizontalMultiLevelHierarchy"/>
    <dgm:cxn modelId="{3763C6AD-7929-418F-8993-4EC4AA8320B9}" type="presParOf" srcId="{C426C73C-366F-4720-BA35-9EF339B75D35}" destId="{BEC93D07-2974-4D4D-979A-88F63EE9B82B}" srcOrd="6" destOrd="0" presId="urn:microsoft.com/office/officeart/2008/layout/HorizontalMultiLevelHierarchy"/>
    <dgm:cxn modelId="{BAB45F2D-E7F5-42BF-A457-ECEA5B81655F}" type="presParOf" srcId="{BEC93D07-2974-4D4D-979A-88F63EE9B82B}" destId="{ADEC7C21-8699-44FD-97D5-2CC9C76C151F}" srcOrd="0" destOrd="0" presId="urn:microsoft.com/office/officeart/2008/layout/HorizontalMultiLevelHierarchy"/>
    <dgm:cxn modelId="{E54A9425-CA51-4852-B5E0-384221F4460F}" type="presParOf" srcId="{C426C73C-366F-4720-BA35-9EF339B75D35}" destId="{4DE37DB6-8870-4A01-BBC6-06852D4E784F}" srcOrd="7" destOrd="0" presId="urn:microsoft.com/office/officeart/2008/layout/HorizontalMultiLevelHierarchy"/>
    <dgm:cxn modelId="{0EB17F25-24AD-4E9F-A45E-231F128E9988}" type="presParOf" srcId="{4DE37DB6-8870-4A01-BBC6-06852D4E784F}" destId="{EE2D8795-008C-41EC-AF0F-041CE07A1F40}" srcOrd="0" destOrd="0" presId="urn:microsoft.com/office/officeart/2008/layout/HorizontalMultiLevelHierarchy"/>
    <dgm:cxn modelId="{54778578-662F-4F6B-B9BB-309AA3F1FB08}" type="presParOf" srcId="{4DE37DB6-8870-4A01-BBC6-06852D4E784F}" destId="{B5A8548A-B526-4B67-A285-24F2C5EF99E5}" srcOrd="1" destOrd="0" presId="urn:microsoft.com/office/officeart/2008/layout/HorizontalMultiLevelHierarchy"/>
    <dgm:cxn modelId="{762C1A5F-9D04-4863-924F-4D96141E689D}" type="presParOf" srcId="{C426C73C-366F-4720-BA35-9EF339B75D35}" destId="{8A826B82-AFF9-4A1B-B296-A987D407910A}" srcOrd="8" destOrd="0" presId="urn:microsoft.com/office/officeart/2008/layout/HorizontalMultiLevelHierarchy"/>
    <dgm:cxn modelId="{4FEBDDE3-3B27-4701-8B75-198149F3185D}" type="presParOf" srcId="{8A826B82-AFF9-4A1B-B296-A987D407910A}" destId="{34A0AF4C-CF4E-4C17-989F-7D12F9C91E18}" srcOrd="0" destOrd="0" presId="urn:microsoft.com/office/officeart/2008/layout/HorizontalMultiLevelHierarchy"/>
    <dgm:cxn modelId="{1DB7306B-BF86-4AD3-AB6B-69DB89ECD279}" type="presParOf" srcId="{C426C73C-366F-4720-BA35-9EF339B75D35}" destId="{15CD8544-F78A-432B-BDA3-804A1B093CEF}" srcOrd="9" destOrd="0" presId="urn:microsoft.com/office/officeart/2008/layout/HorizontalMultiLevelHierarchy"/>
    <dgm:cxn modelId="{0C57E451-7837-4CC5-A7E8-A0A72AEDD6BB}" type="presParOf" srcId="{15CD8544-F78A-432B-BDA3-804A1B093CEF}" destId="{8FC5CADF-6CE6-47F8-B95B-94A232B033D5}" srcOrd="0" destOrd="0" presId="urn:microsoft.com/office/officeart/2008/layout/HorizontalMultiLevelHierarchy"/>
    <dgm:cxn modelId="{9FFF3BB8-5C27-4A04-BFFE-8D7638F49EAF}" type="presParOf" srcId="{15CD8544-F78A-432B-BDA3-804A1B093CEF}" destId="{ABE2D24A-91B9-46CB-A379-AA6EC0B12977}" srcOrd="1" destOrd="0" presId="urn:microsoft.com/office/officeart/2008/layout/HorizontalMultiLevelHierarchy"/>
    <dgm:cxn modelId="{AAC70896-77D2-486B-9968-672D5D526BDC}" type="presParOf" srcId="{C426C73C-366F-4720-BA35-9EF339B75D35}" destId="{5A503305-4E69-4927-A3D7-C4EDF9E398BB}" srcOrd="10" destOrd="0" presId="urn:microsoft.com/office/officeart/2008/layout/HorizontalMultiLevelHierarchy"/>
    <dgm:cxn modelId="{8EAFA77C-42E5-40FE-9BCD-83704184FE28}" type="presParOf" srcId="{5A503305-4E69-4927-A3D7-C4EDF9E398BB}" destId="{D7A9239E-A4D9-4924-AB46-69127D3E8736}" srcOrd="0" destOrd="0" presId="urn:microsoft.com/office/officeart/2008/layout/HorizontalMultiLevelHierarchy"/>
    <dgm:cxn modelId="{83D94F0E-F11D-48B4-9E38-1C328B505351}" type="presParOf" srcId="{C426C73C-366F-4720-BA35-9EF339B75D35}" destId="{525142B6-C00E-4B99-9831-1EFA14B488F3}" srcOrd="11" destOrd="0" presId="urn:microsoft.com/office/officeart/2008/layout/HorizontalMultiLevelHierarchy"/>
    <dgm:cxn modelId="{C64EF073-E94F-4845-B661-9A6E50FB9011}" type="presParOf" srcId="{525142B6-C00E-4B99-9831-1EFA14B488F3}" destId="{968BB4B8-447E-41E2-8742-5D861E005F83}" srcOrd="0" destOrd="0" presId="urn:microsoft.com/office/officeart/2008/layout/HorizontalMultiLevelHierarchy"/>
    <dgm:cxn modelId="{E3003117-DBEA-4271-974C-9EFF837361E5}" type="presParOf" srcId="{525142B6-C00E-4B99-9831-1EFA14B488F3}" destId="{FE718718-FF88-456E-A3CC-DB2DB8FD9ADC}" srcOrd="1" destOrd="0" presId="urn:microsoft.com/office/officeart/2008/layout/HorizontalMultiLevelHierarchy"/>
    <dgm:cxn modelId="{2AA6F8AE-CC2C-4954-A640-A1174D8728B7}" type="presParOf" srcId="{C426C73C-366F-4720-BA35-9EF339B75D35}" destId="{2F88ECC4-6E8F-4056-B742-52685E1E3A40}" srcOrd="12" destOrd="0" presId="urn:microsoft.com/office/officeart/2008/layout/HorizontalMultiLevelHierarchy"/>
    <dgm:cxn modelId="{DF48857A-848B-4DC6-94EB-4455AB22854E}" type="presParOf" srcId="{2F88ECC4-6E8F-4056-B742-52685E1E3A40}" destId="{1A01DF13-54AC-4DF1-A21E-126C204C617D}" srcOrd="0" destOrd="0" presId="urn:microsoft.com/office/officeart/2008/layout/HorizontalMultiLevelHierarchy"/>
    <dgm:cxn modelId="{7C8672BB-4C82-459E-A276-48D4C921C4C4}" type="presParOf" srcId="{C426C73C-366F-4720-BA35-9EF339B75D35}" destId="{F10A42E2-1779-438E-A8B2-F354BDF8634D}" srcOrd="13" destOrd="0" presId="urn:microsoft.com/office/officeart/2008/layout/HorizontalMultiLevelHierarchy"/>
    <dgm:cxn modelId="{283813B3-A8D2-4CE2-8450-D039FC701209}" type="presParOf" srcId="{F10A42E2-1779-438E-A8B2-F354BDF8634D}" destId="{993A5D23-5D71-4C38-AA14-A6B13C946DD7}" srcOrd="0" destOrd="0" presId="urn:microsoft.com/office/officeart/2008/layout/HorizontalMultiLevelHierarchy"/>
    <dgm:cxn modelId="{12157366-3130-4FEA-9B18-9DDAC821425D}" type="presParOf" srcId="{F10A42E2-1779-438E-A8B2-F354BDF8634D}" destId="{C6A7F5DA-6FC0-4713-A077-A717E90E5042}"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42AD0-4B30-4EF9-90C7-24F680F6B63E}">
      <dsp:nvSpPr>
        <dsp:cNvPr id="0" name=""/>
        <dsp:cNvSpPr/>
      </dsp:nvSpPr>
      <dsp:spPr>
        <a:xfrm>
          <a:off x="0" y="520335"/>
          <a:ext cx="1341040" cy="20115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sz="1500" u="none" kern="1200"/>
            <a:t>Start</a:t>
          </a:r>
        </a:p>
      </dsp:txBody>
      <dsp:txXfrm>
        <a:off x="39278" y="559613"/>
        <a:ext cx="1262484" cy="1933004"/>
      </dsp:txXfrm>
    </dsp:sp>
    <dsp:sp modelId="{B2D7A96D-7E9F-4961-8DBD-2D2F2BEAB206}">
      <dsp:nvSpPr>
        <dsp:cNvPr id="0" name=""/>
        <dsp:cNvSpPr/>
      </dsp:nvSpPr>
      <dsp:spPr>
        <a:xfrm>
          <a:off x="1475144" y="1359826"/>
          <a:ext cx="284300" cy="33257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1475144" y="1426342"/>
        <a:ext cx="199010" cy="199546"/>
      </dsp:txXfrm>
    </dsp:sp>
    <dsp:sp modelId="{5CA6A294-3104-47A9-8778-3F967E03A879}">
      <dsp:nvSpPr>
        <dsp:cNvPr id="0" name=""/>
        <dsp:cNvSpPr/>
      </dsp:nvSpPr>
      <dsp:spPr>
        <a:xfrm>
          <a:off x="1877456" y="520335"/>
          <a:ext cx="1341040" cy="20115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sz="1500" u="none" kern="1200"/>
            <a:t>Collect information.</a:t>
          </a:r>
        </a:p>
      </dsp:txBody>
      <dsp:txXfrm>
        <a:off x="1916734" y="559613"/>
        <a:ext cx="1262484" cy="1933004"/>
      </dsp:txXfrm>
    </dsp:sp>
    <dsp:sp modelId="{5D87BD35-9CA3-4810-9557-680E5FF35603}">
      <dsp:nvSpPr>
        <dsp:cNvPr id="0" name=""/>
        <dsp:cNvSpPr/>
      </dsp:nvSpPr>
      <dsp:spPr>
        <a:xfrm>
          <a:off x="3352601" y="1359826"/>
          <a:ext cx="284300" cy="33257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3352601" y="1426342"/>
        <a:ext cx="199010" cy="199546"/>
      </dsp:txXfrm>
    </dsp:sp>
    <dsp:sp modelId="{7127D744-1AB2-476C-A385-EF5197E70C50}">
      <dsp:nvSpPr>
        <dsp:cNvPr id="0" name=""/>
        <dsp:cNvSpPr/>
      </dsp:nvSpPr>
      <dsp:spPr>
        <a:xfrm>
          <a:off x="3754913" y="520335"/>
          <a:ext cx="1341040" cy="20115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sz="1500" u="none" kern="1200"/>
            <a:t>Identify valid distribution objects and accumulate weights.</a:t>
          </a:r>
        </a:p>
      </dsp:txBody>
      <dsp:txXfrm>
        <a:off x="3794191" y="559613"/>
        <a:ext cx="1262484" cy="1933004"/>
      </dsp:txXfrm>
    </dsp:sp>
    <dsp:sp modelId="{4C4B2A0A-C3D5-4475-8054-F0F372970A03}">
      <dsp:nvSpPr>
        <dsp:cNvPr id="0" name=""/>
        <dsp:cNvSpPr/>
      </dsp:nvSpPr>
      <dsp:spPr>
        <a:xfrm>
          <a:off x="5230057" y="1359826"/>
          <a:ext cx="284300" cy="33257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5230057" y="1426342"/>
        <a:ext cx="199010" cy="199546"/>
      </dsp:txXfrm>
    </dsp:sp>
    <dsp:sp modelId="{1DB8FC82-07F4-405A-9FF1-E6503D9D1D30}">
      <dsp:nvSpPr>
        <dsp:cNvPr id="0" name=""/>
        <dsp:cNvSpPr/>
      </dsp:nvSpPr>
      <dsp:spPr>
        <a:xfrm>
          <a:off x="5632370" y="520335"/>
          <a:ext cx="1341040" cy="20115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sz="1500" u="none" kern="1200"/>
            <a:t>Calculate the intermediate result of the max. and min. values for the objective distribution.</a:t>
          </a:r>
        </a:p>
      </dsp:txBody>
      <dsp:txXfrm>
        <a:off x="5671648" y="559613"/>
        <a:ext cx="1262484" cy="1933004"/>
      </dsp:txXfrm>
    </dsp:sp>
    <dsp:sp modelId="{069B166D-1A97-4942-9121-3A32A55A2DF2}">
      <dsp:nvSpPr>
        <dsp:cNvPr id="0" name=""/>
        <dsp:cNvSpPr/>
      </dsp:nvSpPr>
      <dsp:spPr>
        <a:xfrm>
          <a:off x="7107514" y="1359826"/>
          <a:ext cx="284300" cy="33257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7107514" y="1426342"/>
        <a:ext cx="199010" cy="199546"/>
      </dsp:txXfrm>
    </dsp:sp>
    <dsp:sp modelId="{799932E5-EA12-46B0-AB69-1CBC7A96176A}">
      <dsp:nvSpPr>
        <dsp:cNvPr id="0" name=""/>
        <dsp:cNvSpPr/>
      </dsp:nvSpPr>
      <dsp:spPr>
        <a:xfrm>
          <a:off x="7509826" y="520335"/>
          <a:ext cx="1341040" cy="20115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sz="1500" u="none" kern="1200"/>
            <a:t>Calculate the final objective distribution result.</a:t>
          </a:r>
        </a:p>
      </dsp:txBody>
      <dsp:txXfrm>
        <a:off x="7549104" y="559613"/>
        <a:ext cx="1262484" cy="1933004"/>
      </dsp:txXfrm>
    </dsp:sp>
    <dsp:sp modelId="{530A80B2-9FBE-45CD-8BDA-E909BDF8AAA7}">
      <dsp:nvSpPr>
        <dsp:cNvPr id="0" name=""/>
        <dsp:cNvSpPr/>
      </dsp:nvSpPr>
      <dsp:spPr>
        <a:xfrm>
          <a:off x="8984971" y="1359826"/>
          <a:ext cx="284300" cy="33257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8984971" y="1426342"/>
        <a:ext cx="199010" cy="199546"/>
      </dsp:txXfrm>
    </dsp:sp>
    <dsp:sp modelId="{709C5410-1698-444F-8B91-B6B9AFE0E0DA}">
      <dsp:nvSpPr>
        <dsp:cNvPr id="0" name=""/>
        <dsp:cNvSpPr/>
      </dsp:nvSpPr>
      <dsp:spPr>
        <a:xfrm>
          <a:off x="9387283" y="520335"/>
          <a:ext cx="1341040" cy="20115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sz="1500" u="none" kern="1200"/>
            <a:t>End</a:t>
          </a:r>
        </a:p>
      </dsp:txBody>
      <dsp:txXfrm>
        <a:off x="9426561" y="559613"/>
        <a:ext cx="1262484" cy="1933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8ECC4-6E8F-4056-B742-52685E1E3A40}">
      <dsp:nvSpPr>
        <dsp:cNvPr id="0" name=""/>
        <dsp:cNvSpPr/>
      </dsp:nvSpPr>
      <dsp:spPr>
        <a:xfrm>
          <a:off x="3313832" y="2178050"/>
          <a:ext cx="335830" cy="1919763"/>
        </a:xfrm>
        <a:custGeom>
          <a:avLst/>
          <a:gdLst/>
          <a:ahLst/>
          <a:cxnLst/>
          <a:rect l="0" t="0" r="0" b="0"/>
          <a:pathLst>
            <a:path>
              <a:moveTo>
                <a:pt x="0" y="0"/>
              </a:moveTo>
              <a:lnTo>
                <a:pt x="167915" y="0"/>
              </a:lnTo>
              <a:lnTo>
                <a:pt x="167915" y="1919763"/>
              </a:lnTo>
              <a:lnTo>
                <a:pt x="335830" y="191976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433025" y="3089208"/>
        <a:ext cx="97445" cy="97445"/>
      </dsp:txXfrm>
    </dsp:sp>
    <dsp:sp modelId="{5A503305-4E69-4927-A3D7-C4EDF9E398BB}">
      <dsp:nvSpPr>
        <dsp:cNvPr id="0" name=""/>
        <dsp:cNvSpPr/>
      </dsp:nvSpPr>
      <dsp:spPr>
        <a:xfrm>
          <a:off x="3313832" y="2178050"/>
          <a:ext cx="335830" cy="1279842"/>
        </a:xfrm>
        <a:custGeom>
          <a:avLst/>
          <a:gdLst/>
          <a:ahLst/>
          <a:cxnLst/>
          <a:rect l="0" t="0" r="0" b="0"/>
          <a:pathLst>
            <a:path>
              <a:moveTo>
                <a:pt x="0" y="0"/>
              </a:moveTo>
              <a:lnTo>
                <a:pt x="167915" y="0"/>
              </a:lnTo>
              <a:lnTo>
                <a:pt x="167915" y="1279842"/>
              </a:lnTo>
              <a:lnTo>
                <a:pt x="335830" y="127984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448668" y="2784891"/>
        <a:ext cx="66158" cy="66158"/>
      </dsp:txXfrm>
    </dsp:sp>
    <dsp:sp modelId="{8A826B82-AFF9-4A1B-B296-A987D407910A}">
      <dsp:nvSpPr>
        <dsp:cNvPr id="0" name=""/>
        <dsp:cNvSpPr/>
      </dsp:nvSpPr>
      <dsp:spPr>
        <a:xfrm>
          <a:off x="3313832" y="2178050"/>
          <a:ext cx="335830" cy="639921"/>
        </a:xfrm>
        <a:custGeom>
          <a:avLst/>
          <a:gdLst/>
          <a:ahLst/>
          <a:cxnLst/>
          <a:rect l="0" t="0" r="0" b="0"/>
          <a:pathLst>
            <a:path>
              <a:moveTo>
                <a:pt x="0" y="0"/>
              </a:moveTo>
              <a:lnTo>
                <a:pt x="167915" y="0"/>
              </a:lnTo>
              <a:lnTo>
                <a:pt x="167915" y="639921"/>
              </a:lnTo>
              <a:lnTo>
                <a:pt x="335830" y="63992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463680" y="2479943"/>
        <a:ext cx="36134" cy="36134"/>
      </dsp:txXfrm>
    </dsp:sp>
    <dsp:sp modelId="{BEC93D07-2974-4D4D-979A-88F63EE9B82B}">
      <dsp:nvSpPr>
        <dsp:cNvPr id="0" name=""/>
        <dsp:cNvSpPr/>
      </dsp:nvSpPr>
      <dsp:spPr>
        <a:xfrm>
          <a:off x="3313832" y="2132329"/>
          <a:ext cx="335830" cy="91440"/>
        </a:xfrm>
        <a:custGeom>
          <a:avLst/>
          <a:gdLst/>
          <a:ahLst/>
          <a:cxnLst/>
          <a:rect l="0" t="0" r="0" b="0"/>
          <a:pathLst>
            <a:path>
              <a:moveTo>
                <a:pt x="0" y="45720"/>
              </a:moveTo>
              <a:lnTo>
                <a:pt x="335830"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473352" y="2169654"/>
        <a:ext cx="16791" cy="16791"/>
      </dsp:txXfrm>
    </dsp:sp>
    <dsp:sp modelId="{3FC0660F-057B-481D-984B-07A49FFAE11F}">
      <dsp:nvSpPr>
        <dsp:cNvPr id="0" name=""/>
        <dsp:cNvSpPr/>
      </dsp:nvSpPr>
      <dsp:spPr>
        <a:xfrm>
          <a:off x="3313832" y="1538128"/>
          <a:ext cx="335830" cy="639921"/>
        </a:xfrm>
        <a:custGeom>
          <a:avLst/>
          <a:gdLst/>
          <a:ahLst/>
          <a:cxnLst/>
          <a:rect l="0" t="0" r="0" b="0"/>
          <a:pathLst>
            <a:path>
              <a:moveTo>
                <a:pt x="0" y="639921"/>
              </a:moveTo>
              <a:lnTo>
                <a:pt x="167915" y="639921"/>
              </a:lnTo>
              <a:lnTo>
                <a:pt x="167915" y="0"/>
              </a:lnTo>
              <a:lnTo>
                <a:pt x="33583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463680" y="1840022"/>
        <a:ext cx="36134" cy="36134"/>
      </dsp:txXfrm>
    </dsp:sp>
    <dsp:sp modelId="{0BA17EEB-16E4-488F-BB91-B797202D27DB}">
      <dsp:nvSpPr>
        <dsp:cNvPr id="0" name=""/>
        <dsp:cNvSpPr/>
      </dsp:nvSpPr>
      <dsp:spPr>
        <a:xfrm>
          <a:off x="3313832" y="898207"/>
          <a:ext cx="335830" cy="1279842"/>
        </a:xfrm>
        <a:custGeom>
          <a:avLst/>
          <a:gdLst/>
          <a:ahLst/>
          <a:cxnLst/>
          <a:rect l="0" t="0" r="0" b="0"/>
          <a:pathLst>
            <a:path>
              <a:moveTo>
                <a:pt x="0" y="1279842"/>
              </a:moveTo>
              <a:lnTo>
                <a:pt x="167915" y="1279842"/>
              </a:lnTo>
              <a:lnTo>
                <a:pt x="167915" y="0"/>
              </a:lnTo>
              <a:lnTo>
                <a:pt x="33583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448668" y="1505049"/>
        <a:ext cx="66158" cy="66158"/>
      </dsp:txXfrm>
    </dsp:sp>
    <dsp:sp modelId="{EEAFBBC1-524B-464A-B21C-6F6E25C362BB}">
      <dsp:nvSpPr>
        <dsp:cNvPr id="0" name=""/>
        <dsp:cNvSpPr/>
      </dsp:nvSpPr>
      <dsp:spPr>
        <a:xfrm>
          <a:off x="3313832" y="258286"/>
          <a:ext cx="335830" cy="1919763"/>
        </a:xfrm>
        <a:custGeom>
          <a:avLst/>
          <a:gdLst/>
          <a:ahLst/>
          <a:cxnLst/>
          <a:rect l="0" t="0" r="0" b="0"/>
          <a:pathLst>
            <a:path>
              <a:moveTo>
                <a:pt x="0" y="1919763"/>
              </a:moveTo>
              <a:lnTo>
                <a:pt x="167915" y="1919763"/>
              </a:lnTo>
              <a:lnTo>
                <a:pt x="167915" y="0"/>
              </a:lnTo>
              <a:lnTo>
                <a:pt x="33583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433025" y="1169445"/>
        <a:ext cx="97445" cy="97445"/>
      </dsp:txXfrm>
    </dsp:sp>
    <dsp:sp modelId="{89F06C61-2A27-44B1-B53F-B284F208D4B5}">
      <dsp:nvSpPr>
        <dsp:cNvPr id="0" name=""/>
        <dsp:cNvSpPr/>
      </dsp:nvSpPr>
      <dsp:spPr>
        <a:xfrm rot="16200000">
          <a:off x="1550720" y="728889"/>
          <a:ext cx="627904" cy="289832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vert"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sz="1600" u="none" kern="1200"/>
            <a:t>Storage Resource Tuning Technologies and Applications</a:t>
          </a:r>
        </a:p>
      </dsp:txBody>
      <dsp:txXfrm>
        <a:off x="1550720" y="728889"/>
        <a:ext cx="627904" cy="2898320"/>
      </dsp:txXfrm>
    </dsp:sp>
    <dsp:sp modelId="{4C3828A7-5C36-4D76-96E4-24E51D37BE15}">
      <dsp:nvSpPr>
        <dsp:cNvPr id="0" name=""/>
        <dsp:cNvSpPr/>
      </dsp:nvSpPr>
      <dsp:spPr>
        <a:xfrm>
          <a:off x="3649663" y="2318"/>
          <a:ext cx="3347995" cy="51193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sz="1600" u="none" kern="1200" dirty="0"/>
            <a:t>SmartThin</a:t>
          </a:r>
          <a:endParaRPr lang="zh-CN" altLang="en-US" sz="16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649663" y="2318"/>
        <a:ext cx="3347995" cy="511936"/>
      </dsp:txXfrm>
    </dsp:sp>
    <dsp:sp modelId="{A158B82B-6421-4698-8CED-39781779A6D0}">
      <dsp:nvSpPr>
        <dsp:cNvPr id="0" name=""/>
        <dsp:cNvSpPr/>
      </dsp:nvSpPr>
      <dsp:spPr>
        <a:xfrm>
          <a:off x="3649663" y="642239"/>
          <a:ext cx="3347995" cy="51193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sz="1600" u="none" kern="1200" dirty="0"/>
            <a:t>SmartTier&amp;SmartCache </a:t>
          </a:r>
          <a:endParaRPr lang="zh-CN" altLang="en-US" sz="16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649663" y="642239"/>
        <a:ext cx="3347995" cy="511936"/>
      </dsp:txXfrm>
    </dsp:sp>
    <dsp:sp modelId="{5836D08D-EF19-42F1-B448-49A75B09A922}">
      <dsp:nvSpPr>
        <dsp:cNvPr id="0" name=""/>
        <dsp:cNvSpPr/>
      </dsp:nvSpPr>
      <dsp:spPr>
        <a:xfrm>
          <a:off x="3649663" y="1282160"/>
          <a:ext cx="3347995" cy="51193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sz="1600" u="none" kern="1200" dirty="0"/>
            <a:t>SmartAcceleration</a:t>
          </a:r>
          <a:endParaRPr lang="zh-CN" altLang="en-US" sz="16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649663" y="1282160"/>
        <a:ext cx="3347995" cy="511936"/>
      </dsp:txXfrm>
    </dsp:sp>
    <dsp:sp modelId="{EE2D8795-008C-41EC-AF0F-041CE07A1F40}">
      <dsp:nvSpPr>
        <dsp:cNvPr id="0" name=""/>
        <dsp:cNvSpPr/>
      </dsp:nvSpPr>
      <dsp:spPr>
        <a:xfrm>
          <a:off x="3649663" y="1922081"/>
          <a:ext cx="3347995" cy="51193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sz="1600" u="none" kern="1200" dirty="0"/>
            <a:t>SmartQoS </a:t>
          </a:r>
          <a:endParaRPr lang="zh-CN" altLang="en-US" sz="16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649663" y="1922081"/>
        <a:ext cx="3347995" cy="511936"/>
      </dsp:txXfrm>
    </dsp:sp>
    <dsp:sp modelId="{8FC5CADF-6CE6-47F8-B95B-94A232B033D5}">
      <dsp:nvSpPr>
        <dsp:cNvPr id="0" name=""/>
        <dsp:cNvSpPr/>
      </dsp:nvSpPr>
      <dsp:spPr>
        <a:xfrm>
          <a:off x="3649663" y="2562002"/>
          <a:ext cx="3347995" cy="51193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sz="1600" u="none" kern="1200" dirty="0"/>
            <a:t>SmartDedupe&amp;SmartCompression </a:t>
          </a:r>
          <a:endParaRPr lang="zh-CN" altLang="en-US" sz="16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649663" y="2562002"/>
        <a:ext cx="3347995" cy="511936"/>
      </dsp:txXfrm>
    </dsp:sp>
    <dsp:sp modelId="{968BB4B8-447E-41E2-8742-5D861E005F83}">
      <dsp:nvSpPr>
        <dsp:cNvPr id="0" name=""/>
        <dsp:cNvSpPr/>
      </dsp:nvSpPr>
      <dsp:spPr>
        <a:xfrm>
          <a:off x="3649663" y="3201923"/>
          <a:ext cx="3347995" cy="51193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sz="1600" u="none" kern="1200" dirty="0"/>
            <a:t>SmartVirtualization</a:t>
          </a:r>
          <a:endParaRPr lang="zh-CN" altLang="en-US" sz="16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649663" y="3201923"/>
        <a:ext cx="3347995" cy="511936"/>
      </dsp:txXfrm>
    </dsp:sp>
    <dsp:sp modelId="{993A5D23-5D71-4C38-AA14-A6B13C946DD7}">
      <dsp:nvSpPr>
        <dsp:cNvPr id="0" name=""/>
        <dsp:cNvSpPr/>
      </dsp:nvSpPr>
      <dsp:spPr>
        <a:xfrm>
          <a:off x="3649663" y="3841844"/>
          <a:ext cx="3347995" cy="51193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sz="1600" u="none" kern="1200" dirty="0"/>
            <a:t>SmartMigration</a:t>
          </a:r>
          <a:endParaRPr lang="zh-CN" altLang="en-US" sz="16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649663" y="3841844"/>
        <a:ext cx="3347995" cy="5119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fld>
            <a:endParaRPr lang="en-US" dirty="0">
              <a:latin typeface="Huawei Sans" panose="020C0503030203020204" pitchFamily="34" charset="0"/>
            </a:endParaRPr>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fld>
            <a:endParaRPr lang="en-US" dirty="0">
              <a:latin typeface="Huawei Sans" panose="020C0503030203020204" pitchFamily="34" charset="0"/>
            </a:endParaRPr>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2-06-27T07:38:46"/>
    </inkml:context>
    <inkml:brush xml:id="br0">
      <inkml:brushProperty name="width" value="0" units="cm"/>
      <inkml:brushProperty name="height" value="0.6" units="cm"/>
      <inkml:brushProperty name="color" value="#000000"/>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2-06-27T07:38:51"/>
    </inkml:context>
    <inkml:brush xml:id="br0">
      <inkml:brushProperty name="width" value="0" units="cm"/>
      <inkml:brushProperty name="height" value="0.6" units="cm"/>
      <inkml:brushProperty name="color" value="#000000"/>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2-06-27T07:39:00"/>
    </inkml:context>
    <inkml:brush xml:id="br0">
      <inkml:brushProperty name="width" value="0" units="cm"/>
      <inkml:brushProperty name="height" value="0.6" units="cm"/>
      <inkml:brushProperty name="color" value="#000000"/>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1000" units="1/cm"/>
          <inkml:channelProperty channel="Y" name="resolution" value="1000" units="1/cm"/>
        </inkml:channelProperties>
      </inkml:inkSource>
      <inkml:timestamp xml:id="ts0" timeString="2022-06-27T07:39:59"/>
    </inkml:context>
    <inkml:brush xml:id="br0">
      <inkml:brushProperty name="width" value="0.05" units="cm"/>
      <inkml:brushProperty name="height" value="0.05" units="cm"/>
      <inkml:brushProperty name="color" value="#000000"/>
    </inkml:brush>
  </inkml:definitions>
  <inkml:trace contextRef="#ctx0" brushRef="#br0">0 3750,'705'0,"-441"-26,160 27,-195 25,82-28,-212-54,-63 28,95-108,-129 133,84-175,-74 135,-3 0,-2-1,-1 0,-2-1,-3 0,-3-41,2 27,52-228,4 79,16-21,-16-39,-4-19,-26 132,-11-13,22-109,2 106,-2 29,18-146,-53 268,0-1,2 1,1 0,0 0,1 0,1 1,1 0,1 0,3-3,3-14,-13 29,0 2,0-1,0 0,1 0,-1 1,2-1,-1 1,0 0,1 0,0 0,0 0,1 1,-1 0,1-1,0 2,0-1,0 1,0-1,1 1,3-1,103-50,-95 47,0 1,1 0,0 2,0 0,1 1,-1 0,0 2,1 0,0 2,-1 0,18 3,33-1,113-18,237 4,-350 0,70 5,43 26,-51 2,156 34,-261-56,-21-1,0 0,0 0,0 1,0 0,0 0,0 0,0 1,0 0,0 0,0 0,0 0,0 1,-1 0,1 0,-1 0,1 0,-1 1,0 0,0 0,0 0,0 0,0 0,-1 1,0 0,1 0,1 3,140 307,-74-181,-71 181,0-285,-1 6,1-1,2 0,1 0,1 0,2-1,8 22,12 70,20 45,26 12,60 45,-41-95,-86-120,0 0,1 0,1 0,0 0,1-1,0 0,1-1,0 0,0 0,1-1,0 0,1-1,0 0,0 0,1-2,4 3,84 58,-86-59,1-1,0-1,0 0,1-1,-1-1,1 0,0-1,0-1,0-1,1 0,-1-1,1 0,97 10,-77-2,1-3,-1-1,1-2,-1-2,36-3,84-24,107-50,-6 23,980 55,-987-29,-183 29,-1 2,0 3,-1 4,3 2,141 64,26-24,-28-26,242-28,-434 0,0-1,0-1,-1-1,0 0,0-1,0 0,-1-2,0 1,0-2,-1 0,0 0,5-6,78-46,18-32,69-89,-170 172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17550"/>
            <a:ext cx="5580062" cy="3125788"/>
          </a:xfrm>
          <a:prstGeom prst="rect">
            <a:avLst/>
          </a:prstGeom>
          <a:noFill/>
          <a:ln w="12700">
            <a:solidFill>
              <a:prstClr val="black"/>
            </a:solidFill>
          </a:ln>
        </p:spPr>
        <p:txBody>
          <a:bodyPr vert="horz" lIns="91440" tIns="45720" rIns="91440" bIns="45720" rtlCol="0" anchor="ctr"/>
          <a:lstStyle/>
          <a:p>
            <a:pPr marL="0" lvl="0"/>
            <a:endParaRPr lang="en-US">
              <a:latin typeface="Huawei Sans" panose="020C0503030203020204" pitchFamily="34" charset="0"/>
            </a:endParaRPr>
          </a:p>
        </p:txBody>
      </p:sp>
      <p:sp>
        <p:nvSpPr>
          <p:cNvPr id="5" name="Notes Placeholder 4"/>
          <p:cNvSpPr>
            <a:spLocks noGrp="1"/>
          </p:cNvSpPr>
          <p:nvPr>
            <p:ph type="body" sz="quarter" idx="3"/>
          </p:nvPr>
        </p:nvSpPr>
        <p:spPr>
          <a:xfrm>
            <a:off x="731838" y="4310765"/>
            <a:ext cx="5580062" cy="4784070"/>
          </a:xfrm>
          <a:prstGeom prst="rect">
            <a:avLst/>
          </a:prstGeom>
        </p:spPr>
        <p:txBody>
          <a:bodyPr vert="horz" lIns="97200" tIns="45720" rIns="97200" bIns="45720" rtlCol="0"/>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notesStyle>
    <a:lvl1pPr marL="179705" indent="-179705" algn="l" defTabSz="1219200" rtl="0" eaLnBrk="1" fontAlgn="ctr" latinLnBrk="0" hangingPunct="1">
      <a:lnSpc>
        <a:spcPct val="125000"/>
      </a:lnSpc>
      <a:spcAft>
        <a:spcPts val="600"/>
      </a:spcAft>
      <a:buFont typeface="Huawei Sans" panose="020C0503030203020204" pitchFamily="34" charset="0"/>
      <a:buChar char="•"/>
      <a:defRPr lang="en-US" sz="1100" kern="1200" baseline="0">
        <a:solidFill>
          <a:schemeClr val="tx1"/>
        </a:solidFill>
        <a:latin typeface="Huawei Sans" panose="020C0503030203020204" pitchFamily="34" charset="0"/>
        <a:ea typeface="方正兰亭黑简体" panose="02000000000000000000" pitchFamily="2" charset="-122"/>
        <a:cs typeface="+mn-cs"/>
      </a:defRPr>
    </a:lvl1pPr>
    <a:lvl2pPr marL="539750" indent="-179705" algn="l" defTabSz="1219200"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899795" indent="-179705" algn="l" defTabSz="1219200"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59840"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19885"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835" algn="l" defTabSz="1219200" rtl="0" eaLnBrk="1" latinLnBrk="0" hangingPunct="1">
      <a:defRPr sz="1600" kern="1200">
        <a:solidFill>
          <a:schemeClr val="tx1"/>
        </a:solidFill>
        <a:latin typeface="+mn-lt"/>
        <a:ea typeface="+mn-ea"/>
        <a:cs typeface="+mn-cs"/>
      </a:defRPr>
    </a:lvl8pPr>
    <a:lvl9pPr marL="487743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SmartThin read process is as follows: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92430" lvl="1" indent="-217805"/>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After receiving a read request from a host, a thin LUN queries the mapping table between the thin LUN and the storage pool to check whether an actual storage space has been allocated to the thin LUN by the storage pool.</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92430" lvl="1" indent="-217805"/>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the storage pool allocates an actual storage space to the thin LUN, SmartThin uses direct-on-time to read data from the actual storage space and returns the data to the host.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92430" lvl="1" indent="-217805"/>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the storage pool does not allocate an actual storage space to the thin LUN, no data is written. SmartThin returns all zeros to the host. The figure in the slide shows the specific process.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Direct-on-time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92430" lvl="1" indent="-217805"/>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When capacity-on-write is used, the relationship between the actual storage area and logical storage area of data is not calculated using a fixed formula but determined by random mappings based on the capacity-on-write principle. Therefore, when a thin LUN is read or written, the relationship between the actual storage area and logical storage area must be redirected based on a mapping table. A mapping table is used to record the mappings between an actual storage area and a logical storage area. It is dynamically updated during writes and is queried during reads. Therefore, direct-on-time is classified into read direct-on-time and write direct-on-time.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SmartThin write process is as follows: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77825" lvl="1" indent="-217805">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Upon receiving a write request from a host, a thin LUN queries the mapping table between the thin LUN and the storage pool to check whether an actual storage space has been allocated to the thin LUN by the storage pool.</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77825" lvl="1" indent="-217805">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the storage pool has allocated an actual storage space to the thin LUN, data is written to the corresponding area in the storage pool (based on direct-on-time). If the write request asks for releasing space, the system releases the space and returns a response to the host indicating a successful data write.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77825" lvl="1" indent="-217805">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the storage pool does not allocate an actual storage space to the thin LUN, SmartThin uses capacity-on-write to allocate an actual storage space from the pool, uses direct-on-time to build a relationship between the actual storage space and logical storage space, and writes data to the actual storage space. If the write request asks for releasing space, a write success acknowledgement is directly returned to the host.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Capacity-on-write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77825" lvl="1" indent="-217805">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Upon receiving a write request from a host, a thin LUN uses direct-on-time to check whether a physical storage area is allocated to a logical storage area provided for the request. If a physical storage area is not allocated, a space allocation task is triggered, and the grain size (minimum granularity) is 64 KB (for thin LUNs with deduplication or compression enabled, the granularity can be configured during LUN creation). Then data is written to the newly allocated physical storage area.</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a:lnSpc>
                <a:spcPct val="110000"/>
              </a:lnSpc>
            </a:pPr>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With the development of disk technologies, storage systems support more types and a growing number of storage media. As a medium with higher performance than solid-state drives (SSDs), storage class memory (SCM) is mainly used as the cache and main storage in storage systems to accelerate key applications. OceanStor Dorado 6.1.0 and later versions use SCM to deliver tiered storage of data, and this practice improves service performance.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Hot data: relatively active data stored on or migrated to disks at the performance tier.</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Cold data: "idle" data stored on or migrated to disks at the capacity tier without any performance reduction after migration.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 storage pool is a logical combination of one or more storage tiers. A maximum of three storage tiers are supported. The types of disks in a storage pool determine the allowed number of storage tiers. A storage pool housing one type of disks can only create a single storage tier and therefore does not support SmartTier for intelligent data storage management.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With the development of disk technologies, storage systems support more types and a growing number of storage media. As a medium with higher performance than solid-state drives (SSDs), storage class memory (SCM) is mainly used as the cache and main storage in storage systems to accelerate key applications. OceanStor Dorado 6.1.0 and later versions use SCM to deliver tiered storage of data.</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OceanStor Dorado supports the intermixing of SCM drives and SSDs. SCM drives provide better performance than SSDs. If a storage pool contains these two types of disks, new data written by a host is preferentially stored to the performance tier for better performance of writing data to the storage system. If the data is not accessed for a long time, the storage system migrates the data to the capacity tier. When the capacity of the preferred tier is insufficient, data is written to the other tier.</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 storage pool with SmartTier enabled manages SCM drives and SSDs as member disks.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Number of hot spare disks: Each tier reserves its own hot spare disks. For example, in the case of a low hot spare policy for a storage pool, one disk is reserved for the performance tier and the capacity tier, respectively.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Large- and small-capacity disks: The capacity of each tier is calculated independently. Each tier supports a maximum of two disk capacity specifications.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RAID: RAID groups are configured for each tier separately. Chunk groups (CKGs) are not formed across different media.</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Capacity: The available capacity of a storage pool is the sum of the available logical capacity of each tier.</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a storage pool contains both SCM drives and SSDs, the data newly written by a host is preferentially saved to the performance tier for better performance. Data that has not been accessed for a long time is migrated to the capacity tier. When the capacity of the preferred tier is insufficient, data is written to the other tier.</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en-US" dirty="0">
              <a:latin typeface="Huawei Sans" panose="020C0503030203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en-US" dirty="0">
              <a:latin typeface="Huawei Sans" panose="020C0503030203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en-US" dirty="0">
              <a:latin typeface="Huawei Sans" panose="020C0503030203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Global cold and hot data sensing and data collaboration algorithms, breaking the boundaries of caches and tiers, and providing optimal data layout and simplified configuration: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63855" lvl="1" indent="-20320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Converged caches and tiers, preventing repeated data flow and improving efficiency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63855" lvl="1" indent="-20320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Global popularity, unifying cache's admission and eviction and tier's traffic distribution and migration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63855" lvl="1" indent="-20320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Detecting performance, capacity, and service life of different media to comprehensively determine data placement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Scenario-based adaptive elastic cache adjustment, achieving optimal balance between performance and capacity: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63855" lvl="1" indent="-20320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Flexible cache adjustment and dynamic conversion between caches and tiers, going for optimal cost-effectiveness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63855" lvl="1" indent="-20320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No need to configure caches and tiers (physical) separately, simplifying configuration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Performance layer and capacity layer using the multiple modes of index technologies to adapt to different data layouts, achieving optimal efficiency in mixed models with variable data:</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63855" lvl="1" indent="-20320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Performance layer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PelagoDB</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implementing small- and medium-capacity, and fast data update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363855" lvl="1" indent="-20320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Capacity layer KVDB, implementing medium- and large-capacity, and balanced read and write efficiency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Huawei OceanStor storage also supports ROW-based sequential writes of large blocks. This enables controllers to detect SSD data layouts with Huawei-developed SSDs. Consequently, multiple small and scattered blocks are aggregated into a large continuous block and sequentially written to SSDs. RAID 5, RAID 6, and RAID-TP perform just one I/O operation and do not require the usual multiple read and write operations for small scattered write blocks. The write performance of RAID 5 and RAID 6 for OceanStor storage arrays far surpasses that of traditional arrays and is almost the same as that of RAID-TP.</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SmartQoS is an essential value-added feature for a storage system, especially in certain applications that demand high service-level requirements.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When multiple applications are deployed on the same storage device, users can obtain maximized benefits through the proper configuration of SmartQoS.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Performance control reduces adverse impacts of applications on each other to ensure the performance of critical services.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SmartQoS limits the resources allocated to non-critical applications to ensure high performance for critical applications.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SmartQoS traffic control is implemented by I/O queue management, token allocation, and dequeue management for controlled objects.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SmartQoS determines the amount of storage resources to be allocated to an I/O queue of controlled objects by counting the number of tokens owned by the queue. The more tokens owned by an I/O queue, the more resources will be allocated to the queue, and the more preferentially the I/O requests in the queue will be processed.</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SmartQoS maintains a token bucket and an I/O queue for a LUN associated with a SmartQoS policy and converts the upper limit of the policy into the bucket generation rate.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the maximum IOPS is limited in a SmartQoS policy, one I/O consumes one token. If the maximum bandwidth is limited, one sector consumes one token.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 larger maximum IOPS or bandwidth indicates a larger number of tokens in the token bucket and higher performance of the corresponding LUN.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I/O queue processing mechanism of applications in the system:</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After application servers send I/O requests, the storage system delivers the requests to corresponding I/O queues of controlled objects.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storage system adjusts the number of tokens owned by I/O queues based on the priorities of controlled objects. By reducing the number of tokens owned by low-priority queues, the storage system guarantees sufficient resources for high-priority controlled objects so that I/</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Os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to these controlled objects can be preferentially processed.</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storage system processes the I/</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Os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in queues by priority.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Working principles: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burst capability of a LUN comes from the burst credits converted from performance accumulated when the actual performance of the LUN is lower than the upper limit.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SmartQoS uses the dual-token-bucket mode to support the production and consumption of burst credits. As shown in the right figure, </a:t>
            </a:r>
            <a:r>
              <a:rPr lang="en-US" sz="1100" b="1" kern="1200" baseline="0" dirty="0">
                <a:solidFill>
                  <a:schemeClr val="tx1"/>
                </a:solidFill>
                <a:effectLst/>
                <a:latin typeface="Huawei Sans" panose="020C0503030203020204" pitchFamily="34" charset="0"/>
                <a:ea typeface="方正兰亭黑简体" panose="02000000000000000000" pitchFamily="2" charset="-122"/>
                <a:cs typeface="+mn-cs"/>
              </a:rPr>
              <a:t>Token bucket C</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is used to implement upper limit control, and </a:t>
            </a:r>
            <a:r>
              <a:rPr lang="en-US" sz="1100" b="1" kern="1200" baseline="0" dirty="0">
                <a:solidFill>
                  <a:schemeClr val="tx1"/>
                </a:solidFill>
                <a:effectLst/>
                <a:latin typeface="Huawei Sans" panose="020C0503030203020204" pitchFamily="34" charset="0"/>
                <a:ea typeface="方正兰亭黑简体" panose="02000000000000000000" pitchFamily="2" charset="-122"/>
                <a:cs typeface="+mn-cs"/>
              </a:rPr>
              <a:t>Token bucket E</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is used to implement burst control.</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the LUN's service pressure is lower than the configured performance upper limit, that is, the consumption rate is lower than the production rate of tokens in </a:t>
            </a:r>
            <a:r>
              <a:rPr lang="en-US" sz="1100" b="1" kern="1200" baseline="0" dirty="0">
                <a:solidFill>
                  <a:schemeClr val="tx1"/>
                </a:solidFill>
                <a:effectLst/>
                <a:latin typeface="Huawei Sans" panose="020C0503030203020204" pitchFamily="34" charset="0"/>
                <a:ea typeface="方正兰亭黑简体" panose="02000000000000000000" pitchFamily="2" charset="-122"/>
                <a:cs typeface="+mn-cs"/>
              </a:rPr>
              <a:t>Token bucket C</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the number of tokens in </a:t>
            </a:r>
            <a:r>
              <a:rPr lang="en-US" sz="1100" b="1" kern="1200" baseline="0" dirty="0">
                <a:solidFill>
                  <a:schemeClr val="tx1"/>
                </a:solidFill>
                <a:effectLst/>
                <a:latin typeface="Huawei Sans" panose="020C0503030203020204" pitchFamily="34" charset="0"/>
                <a:ea typeface="方正兰亭黑简体" panose="02000000000000000000" pitchFamily="2" charset="-122"/>
                <a:cs typeface="+mn-cs"/>
              </a:rPr>
              <a:t>Token bucket C</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gradually increases and overflows when it exceeds the bucket depth. Excessive tokens are stored in token bucket E until the number of tokens in it also exceeds the bucket depth. At this time, excessive tokens are discarded. Only when token bucket E has remaining tokens, the volume has the burst capability.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the LUN's service pressure is greater than the configured performance upper limit, tokens in </a:t>
            </a:r>
            <a:r>
              <a:rPr lang="en-US" sz="1100" b="1" kern="1200" baseline="0" dirty="0">
                <a:solidFill>
                  <a:schemeClr val="tx1"/>
                </a:solidFill>
                <a:effectLst/>
                <a:latin typeface="Huawei Sans" panose="020C0503030203020204" pitchFamily="34" charset="0"/>
                <a:ea typeface="方正兰亭黑简体" panose="02000000000000000000" pitchFamily="2" charset="-122"/>
                <a:cs typeface="+mn-cs"/>
              </a:rPr>
              <a:t>Token bucket C</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will be exhausted gradually. When token bucket C has no token, it attempts to borrow tokens from token bucket E until tokens in token bucket E is exhausted.</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lang="en-US" altLang="zh-CN" dirty="0">
                <a:latin typeface="Huawei Sans" panose="020C0503030203020204" pitchFamily="34" charset="0"/>
              </a:rPr>
              <a:t>W</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orking principles: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Set lower limit objectives for all LUNs:</a:t>
            </a:r>
            <a:r>
              <a:rPr lang="zh-CN" alt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Users set a lower limit objective for LUNs of a few </a:t>
            </a:r>
            <a:r>
              <a:rPr lang="en-US" u="none" dirty="0">
                <a:latin typeface="Huawei Sans" panose="020C0503030203020204" pitchFamily="34" charset="0"/>
              </a:rPr>
              <a:t>critical</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services. The system sets a </a:t>
            </a: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shared</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lower limit objective </a:t>
            </a: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for </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other LUNs </a:t>
            </a: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at</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10% (configurable) of the nominal performance value of the system. The latency objective is converted into the IOPS objective.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Rate the loads of all LUNs in the system. If the load of a LUN does not reach the lower limit objective, the system rating and adjustment process are triggered.</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Suppress the traffic for LUNs whose performance values are far beyond the lower limit to release resources.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performance is a major consideration for applications in a storage system, it is important to identify the true performance requirement of each application. The storage system provides a service monitoring function to help you identify performance bottlenecks of each application.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system divides to-be-written data into blocks. The default data block size is 8 KB.</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storage system uses a similar fingerprint algorithm to calculate similar fingerprints of the new data blocks.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storage system writes the data blocks to disks and records data blocks' fingerprint and location information in the opportunity table.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storage system periodically checks whether there are similar fingerprints in the opportunity table.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yes, the storage system performs operations in the next step.</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no, the storage system continues the periodic check.</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storage system performs a byte-by-byte comparison to check whether similar blocks are actually the same.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yes, the storage system deletes the new data block and points the fingerprint and storage location of the new data block to that of the existing one in the fingerprint table.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no, the storage system performs delta compression on the new data block, records the new data block's fingerprint in the fingerprint table, updates the fingerprint to the metadata of the new data block, and reclaims the storage space of the new data block.</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en-US" dirty="0">
              <a:latin typeface="Huawei Sans" panose="020C0503030203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Local storage system: refers to the OceanStor Dorado series storage system.</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Heterogeneous storage system: can be either a storage system manufactured by another mainstream vendor or a Huawei storage system of a specific model.</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External LUN: a LUN in a heterogeneous storage system, which is displayed as a remote LUN in DeviceManager.</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In the storage pool of a local storage system, the mapped external LUNs are reorganized as raw storage devices based on a certain data organization form. A raw device is called an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The physical space occupied by an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in the local storage system is merely the storage space needed by the metadata. The service data is still stored on the heterogeneous storage system. Application servers can use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to access data on external LUNs in the heterogeneous storage system, and the SmartMigration feature can be configured for the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Online takeover: During the online takeover process, services are not interrupted, ensuring service continuity and data integrity. In this mode, the critical identity information about heterogeneous LUNs is masqueraded so that multipathing software can automatically identify new storage systems and switch I/</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Os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to the new storage systems. This remarkably simplifies data migration and minimizes time consumption.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Offline takeover: During the offline takeover process, connections between heterogeneous storage systems and application servers are down and services are interrupted temporarily. This mode is applicable to all compatible Huawei and third-party heterogeneous storage systems.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Hosting: LUNs in a heterogeneous storage system are mapped to a local storage system for use and management.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physical space needed by data is provided by the external LUN from the heterogeneous storage system. Data does not occupy the capacity of the local storage system.</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Metadata is used to manage storage locations of data on an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The space used to store metadata comes from the metadata space in the storage pool created in the local storage system. Metadata occupies merely a small amount of space. Therefore,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occupy a small amount of space in the local storage system. (If no value-added feature is configured for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each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occupies only dozens of KBs in the storage pool created in the local storage system.)</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value-added features are configured for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each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like any other local LUNs, occupies local storage system space to store the metadata of value-added features. Properly plan storage space before creating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to ensure that value-added features can work properly.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With the use of SmartVirtualization, an application server can read data from and write data to an external LUN in a heterogeneous storage system through the local storage system. The entire process is similar to the process of reading and writing data to a LUN in the local storage system.</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With the use of SmartVirtualization, an application server can read data from and write data to an external LUN in a heterogeneous storage system through the local storage system. The entire process is similar to the process of reading and writing data to a LUN in the local storage system.</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SmartVirtualization functions similarly to virtual gateways. SmartVirtualization allows you to discover storage resources in multiple heterogeneous storage systems from the local storage system, and deliver read and write commands to the storage resources for centralized management.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SmartVirtualization functions similarly to virtual gateways. SmartVirtualization allows you to discover storage resources in multiple heterogeneous storage systems from the local storage system, and deliver read and write commands to the storage resources for centralized management.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In this application scenario, a new storage system and a legacy storage system serve as a local storage system and a heterogeneous storage system, respectively.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Play the animation.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In this application scenario, a new storage system and a legacy storage system serve as a local storage system and a heterogeneous storage system, respectively.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Play the animation.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offline takeover mode is applicable to all compatible Huawei and third-party heterogeneous storage systems. In this mode, services running on the related application servers are stopped temporarily and the masquerading property for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is </a:t>
            </a:r>
            <a:r>
              <a:rPr lang="en-US" sz="1100" b="1" kern="1200" baseline="0" dirty="0">
                <a:solidFill>
                  <a:schemeClr val="tx1"/>
                </a:solidFill>
                <a:effectLst/>
                <a:latin typeface="Huawei Sans" panose="020C0503030203020204" pitchFamily="34" charset="0"/>
                <a:ea typeface="方正兰亭黑简体" panose="02000000000000000000" pitchFamily="2" charset="-122"/>
                <a:cs typeface="+mn-cs"/>
              </a:rPr>
              <a:t>No masquerading</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When a Huawei heterogeneous storage system is taken over in online mode, the masquerading property for </a:t>
            </a:r>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eDevLUNs</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is </a:t>
            </a:r>
            <a:r>
              <a:rPr lang="en-US" sz="1100" b="1" kern="1200" baseline="0" dirty="0">
                <a:solidFill>
                  <a:schemeClr val="tx1"/>
                </a:solidFill>
                <a:effectLst/>
                <a:latin typeface="Huawei Sans" panose="020C0503030203020204" pitchFamily="34" charset="0"/>
                <a:ea typeface="方正兰亭黑简体" panose="02000000000000000000" pitchFamily="2" charset="-122"/>
                <a:cs typeface="+mn-cs"/>
              </a:rPr>
              <a:t>Basic masquerading</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or </a:t>
            </a:r>
            <a:r>
              <a:rPr lang="en-US" sz="1100" b="1" kern="1200" baseline="0" dirty="0">
                <a:solidFill>
                  <a:schemeClr val="tx1"/>
                </a:solidFill>
                <a:effectLst/>
                <a:latin typeface="Huawei Sans" panose="020C0503030203020204" pitchFamily="34" charset="0"/>
                <a:ea typeface="方正兰亭黑简体" panose="02000000000000000000" pitchFamily="2" charset="-122"/>
                <a:cs typeface="+mn-cs"/>
              </a:rPr>
              <a:t>Extended masquerading</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The selection of basic masquerading or extended masquerading depends on the vendor and version of the multipathing software and the versions of Huawei heterogeneous storage systems. For details, see the product documentation of the corresponding version.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For details about versions and compatibility, see related documents or compatibility lists before deployment. This chapter only describes theories regarding SmartVirtualization.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If the actual amount of data is larger than expected, LUN space can be adjusted dynamically. As public space, free space can be allocated to any LUN that needs space. In this way, storage space utilization and effectiveness are improved. In addition, LUN space can be adjusted online without affecting services during capacity expansion.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Improvements are as follows using SmartThin: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Improvement 1: Real space is not allocated to LUNs when LUNs are created, but is allocated on demand when LUNs are being used.</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Improvement 2: LUN space can be adjusted dynamically.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"Completely" means that all application-related data is copied from the source LUN to the target LUN.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Benefits of SmartMigration: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Reliable service continuity: Service data is migrated non-disruptively, preventing any loss caused by service interruption during service migration.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Stable data consistency: During service data migration, data changes made by hosts will be sent to both the source LUN and target LUN, ensuring data consistency after migration and preventing data loss.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Convenient performance adjustment: To flexibly adjust service performance levels, SmartMigration migrates service data between different storage media and RAID levels based on service requirements.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Data migration between heterogeneous storage systems: In addition to service data migration within a storage system, SmartMigration also supports service data migration between a Huawei storage system and a compatible heterogeneous storage system.</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Storage systems use virtual storage technology. Virtual data in a storage pool consists of metadata volumes and data volumes.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Metadata volumes: record the data storage locations, including LUN IDs and data volume IDs. LUN IDs are used to identify LUNs, and data volume IDs are used to identify physical space of data volumes.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Data volumes: store actual user data.</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Pair: In SmartMigration, a pair indicates the data migration relationship between a source LUN and a target LUN. A pair can have only one source LUN and one target LUN.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two synchronization modes of service data are independent and can be performed at the same time to ensure that service data changes on the host can be synchronized to the source LUN and the target LUN.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Data change synchronization: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1. A host delivers an I/O write request to the LM module of a storage system.</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2. The LM module writes the data to the source LUN and target LUN and records write operations to the log.</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3. The source LUN and target LUN return the data write result to the LM module.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4. The LM module determines to clear LOG or not based on the write I/O result.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5. A write success acknowledgment is returned to the host.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LUN information exchange is the prerequisite for a target LUN to take over services from a source LUN after service information synchronization.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In a storage system, each LUN and its corresponding data volume have a unique identifier, namely, the ID of a LUN and data volume ID. A source LUN corresponds to a data volume. The former is a logical concept whereas the latter is a physical concept.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Before LUN information exchange: A host identifies a source LUN by the ID of the source LUN. The ID of a LUN corresponds to a data volume ID.</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During LUN information exchange: A source data volume and a target data volume ID are exchanged. The physical storage space to which the source LUN points becomes the target data volume.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After LUN information exchange: The ID of the source LUN is unchanged, and users sense no fault because services are not affected. The ID of the source LUN and target data volume ID form a new mapping relationship. The host actually read and writes physical space of the target LUN.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7" name="幻灯片图像占位符 6"/>
          <p:cNvSpPr>
            <a:spLocks noGrp="1" noRot="1" noChangeAspect="1"/>
          </p:cNvSpPr>
          <p:nvPr>
            <p:ph type="sldImg"/>
          </p:nvPr>
        </p:nvSpPr>
        <p:spPr>
          <a:xfrm>
            <a:off x="742950" y="717550"/>
            <a:ext cx="5557838" cy="3125788"/>
          </a:xfr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In splitting, host services are suspended. After information is exchanged, services are delivered to the target LUN. In this way, service migration is transparent to users.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Pair splitting: Data migration relationship between a source LUN and a target LUN is removed after LUN information is exchanged.</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After the pair is split, if the host delivers an I/O request to the storage system, data is only written to the source LUN.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target LUN stores all data of the source LUN at the pair splitting point in time.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After the pair is split, no connections can be established between the source LUN and target LUN.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consistency splitting of SmartMigration means that multiple pairs exchange LUN information at the same time and concurrently remove pair relationships after the information exchange is complete, ensuring that data consistency at any point in time before and after the pairs are split.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10000"/>
              </a:lnSpc>
            </a:pP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In scenarios where multiple pairs are used, such as in medium- and large-size database applications, data, logs, records, and other files are stored on LUNs that are associated with one another in a storage system. Splitting cannot ensure that information in one LUN is always associated with that in another. If data in a LUN is unavailable, data in the other LUNs may become invalid. Consistency splitting is used to ensure data consistency.</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7" name="幻灯片图像占位符 6"/>
          <p:cNvSpPr>
            <a:spLocks noGrp="1" noRot="1" noChangeAspect="1"/>
          </p:cNvSpPr>
          <p:nvPr>
            <p:ph type="sldImg"/>
          </p:nvPr>
        </p:nvSpPr>
        <p:spPr>
          <a:xfrm>
            <a:off x="742950" y="717550"/>
            <a:ext cx="5557838" cy="3125788"/>
          </a:xfr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The preceding figure shows the configuration process of SmartMigration in a storage system. To perform a SmartMigration task between storage systems, the LUN takeover function of SmartVirtualization is required. In this case, after checking the license file, take over LUNs on a heterogeneous storage system before creating a SmartMigration task and splitting SmartMigration pairs or performing consistency splitting on SmartMigration pairs.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dirty="0">
              <a:latin typeface="Huawei Sans" panose="020C0503030203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Answers: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T</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ABCD</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Answer:</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D</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Popular tools: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HedEx</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Lite: a Huawei product document management tool, which allows users to browse, search for, update, and manage product documentation.</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err="1">
                <a:solidFill>
                  <a:schemeClr val="tx1"/>
                </a:solidFill>
                <a:effectLst/>
                <a:latin typeface="Huawei Sans" panose="020C0503030203020204" pitchFamily="34" charset="0"/>
                <a:ea typeface="方正兰亭黑简体" panose="02000000000000000000" pitchFamily="2" charset="-122"/>
                <a:cs typeface="+mn-cs"/>
              </a:rPr>
              <a:t>eStor</a:t>
            </a:r>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 A graphical storage simulation platform. It simulates Huawei OceanStor all-flash storage systems to help ICT practitioners and users quickly get familiar with Huawei storage products and master the operations and configuration for related products.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Network Documentation Tool Center: The documentation tool for network products is a good assistant for bidding support, network planning, project delivery, and upgrade and maintenance.</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sz="1100" kern="1200" baseline="0" dirty="0">
                <a:solidFill>
                  <a:schemeClr val="tx1"/>
                </a:solidFill>
                <a:effectLst/>
                <a:latin typeface="Huawei Sans" panose="020C0503030203020204" pitchFamily="34" charset="0"/>
                <a:ea typeface="方正兰亭黑简体" panose="02000000000000000000" pitchFamily="2" charset="-122"/>
                <a:cs typeface="+mn-cs"/>
              </a:rPr>
              <a:t>Information query assistant: provides command and alarm information query for Huawei products.</a:t>
            </a:r>
            <a:endParaRPr lang="en-US"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7" name="幻灯片图像占位符 6"/>
          <p:cNvSpPr>
            <a:spLocks noGrp="1" noRot="1" noChangeAspect="1"/>
          </p:cNvSpPr>
          <p:nvPr>
            <p:ph type="sldImg"/>
          </p:nvPr>
        </p:nvSpPr>
        <p:spPr>
          <a:xfrm>
            <a:off x="742950" y="717550"/>
            <a:ext cx="5557838" cy="3125788"/>
          </a:xfr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latin typeface="Huawei Sans" panose="020C0503030203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00000"/>
              </a:lnSpc>
            </a:pPr>
            <a:r>
              <a:rPr lang="en-US" kern="1200" baseline="0" dirty="0">
                <a:solidFill>
                  <a:schemeClr val="tx1"/>
                </a:solidFill>
                <a:effectLst/>
                <a:latin typeface="Huawei Sans" panose="020C0503030203020204" pitchFamily="34" charset="0"/>
                <a:ea typeface="方正兰亭黑简体" panose="02000000000000000000" pitchFamily="2" charset="-122"/>
                <a:cs typeface="+mn-cs"/>
              </a:rPr>
              <a:t>The working principle of SmartThin is to virtualize storage resources.</a:t>
            </a:r>
            <a:endParaRPr lang="en-US"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kern="1200" baseline="0" dirty="0">
                <a:solidFill>
                  <a:schemeClr val="tx1"/>
                </a:solidFill>
                <a:effectLst/>
                <a:latin typeface="Huawei Sans" panose="020C0503030203020204" pitchFamily="34" charset="0"/>
                <a:ea typeface="方正兰亭黑简体" panose="02000000000000000000" pitchFamily="2" charset="-122"/>
                <a:cs typeface="+mn-cs"/>
              </a:rPr>
              <a:t>SmartThin manages storage devices on demand.</a:t>
            </a:r>
            <a:endParaRPr lang="en-US"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kern="1200" baseline="0" dirty="0">
                <a:solidFill>
                  <a:schemeClr val="tx1"/>
                </a:solidFill>
                <a:effectLst/>
                <a:latin typeface="Huawei Sans" panose="020C0503030203020204" pitchFamily="34" charset="0"/>
                <a:ea typeface="方正兰亭黑简体" panose="02000000000000000000" pitchFamily="2" charset="-122"/>
                <a:cs typeface="+mn-cs"/>
              </a:rPr>
              <a:t>SmartThin does not allocate all space in advance, but presents users a virtual storage space larger than the physical storage space. In this way, users see a larger storage space than the actual storage space. SmartThin allocates the space based on users' demands. If the storage space is insufficient, users can add back-end storage units to expand the system capacity. The whole expansion process is transparent to users without system shutdown.</a:t>
            </a:r>
            <a:endParaRPr lang="en-US"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kern="1200" baseline="0" dirty="0">
                <a:solidFill>
                  <a:schemeClr val="tx1"/>
                </a:solidFill>
                <a:effectLst/>
                <a:latin typeface="Huawei Sans" panose="020C0503030203020204" pitchFamily="34" charset="0"/>
                <a:ea typeface="方正兰亭黑简体" panose="02000000000000000000" pitchFamily="2" charset="-122"/>
                <a:cs typeface="+mn-cs"/>
              </a:rPr>
              <a:t>SmartThin creates thin LUNs based on a RAID 2.0+ virtual storage resource pool, that is, thin LUNs coexist with thick LUNs in the same storage resource pool. A thin LUN is a logic unit created in a storage pool, which can be mapped to and then accessed by a host. The capacity of a thin LUN is not an actual physical space but a virtual value. Only when the thin LUN starts to process an I/O request, physical space can be applied from the storage resource pool based on the capacity-on-write policy.</a:t>
            </a:r>
            <a:endParaRPr lang="en-US"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kern="1200" baseline="0" dirty="0">
                <a:solidFill>
                  <a:schemeClr val="tx1"/>
                </a:solidFill>
                <a:effectLst/>
                <a:latin typeface="Huawei Sans" panose="020C0503030203020204" pitchFamily="34" charset="0"/>
                <a:ea typeface="方正兰亭黑简体" panose="02000000000000000000" pitchFamily="2" charset="-122"/>
                <a:cs typeface="+mn-cs"/>
              </a:rPr>
              <a:t>SmartThin allows the capacity detected by a host to be larger than the actual capacity of a thin LUN. The capacity detected by a host is the capacity that a user creates for a thin LUN, namely the volume capacity (virtual space) displayed on a host after a thin LUN is created and mapped to the host. The actual capacity of a thin LUN refers to the physical space actually occupied by the thin LUN. SmartThin hides the actual capacity of the thin LUN from the host and provides only the nominal capacity of the thin LUN.</a:t>
            </a:r>
            <a:endParaRPr lang="en-US"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pPr>
            <a:r>
              <a:rPr lang="en-US" kern="1200" baseline="0" dirty="0">
                <a:solidFill>
                  <a:schemeClr val="tx1"/>
                </a:solidFill>
                <a:effectLst/>
                <a:latin typeface="Huawei Sans" panose="020C0503030203020204" pitchFamily="34" charset="0"/>
                <a:ea typeface="方正兰亭黑简体" panose="02000000000000000000" pitchFamily="2" charset="-122"/>
                <a:cs typeface="+mn-cs"/>
              </a:rPr>
              <a:t>In addition, SmartThin allows users to create a thin LUN whose capacity is larger than the maximum available space of a storage pool. For example, if the maximum physical capacity of a storage resource pool is 2 TB, SmartThin allows users to create a thin LUN larger than 10 TB.</a:t>
            </a:r>
            <a:endParaRPr lang="en-US"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3765">
              <a:lnSpc>
                <a:spcPts val="3440"/>
              </a:lnSpc>
            </a:pPr>
            <a:r>
              <a:rPr lang="zh-CN" altLang="en-US" dirty="0"/>
              <a:t>单击此处添加标题</a:t>
            </a:r>
            <a:endParaRPr lang="en-US" dirty="0"/>
          </a:p>
        </p:txBody>
      </p:sp>
      <p:sp>
        <p:nvSpPr>
          <p:cNvPr id="10" name="Text Placeholder 5"/>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zh-CN" altLang="en-US" dirty="0"/>
              <a:t>单击此处添加文本</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5"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3765" rtl="0" eaLnBrk="1" fontAlgn="ctr" latinLnBrk="0" hangingPunct="1">
              <a:lnSpc>
                <a:spcPct val="140000"/>
              </a:lnSpc>
              <a:spcBef>
                <a:spcPts val="790"/>
              </a:spcBef>
              <a:spcAft>
                <a:spcPts val="0"/>
              </a:spcAft>
              <a:buClrTx/>
              <a:buSzPct val="50000"/>
              <a:buFont typeface="Wingdings" panose="05000000000000000000" pitchFamily="2" charset="2"/>
              <a:buNone/>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60" marR="0" lvl="0" indent="-302260" algn="just" defTabSz="913765" rtl="0" eaLnBrk="1" fontAlgn="ctr" latinLnBrk="0" hangingPunct="1">
              <a:lnSpc>
                <a:spcPct val="140000"/>
              </a:lnSpc>
              <a:spcBef>
                <a:spcPts val="790"/>
              </a:spcBef>
              <a:spcAft>
                <a:spcPts val="0"/>
              </a:spcAft>
              <a:buClrTx/>
              <a:buSzPct val="50000"/>
              <a:buFont typeface="Wingdings" panose="05000000000000000000" pitchFamily="2" charset="2"/>
              <a:buChar char="l"/>
              <a:defRPr/>
            </a:pPr>
            <a:r>
              <a:rPr lang="en-US" altLang="zh-CN" dirty="0"/>
              <a:t>More information for trainees</a:t>
            </a:r>
            <a:endParaRPr lang="zh-CN" altLang="en-US" dirty="0"/>
          </a:p>
          <a:p>
            <a:endParaRPr lang="zh-CN" altLang="en-US" dirty="0"/>
          </a:p>
        </p:txBody>
      </p:sp>
      <p:cxnSp>
        <p:nvCxnSpPr>
          <p:cNvPr id="6" name="直线连接符 14"/>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7" name="文本框 16"/>
          <p:cNvSpPr txBox="1"/>
          <p:nvPr userDrawn="1"/>
        </p:nvSpPr>
        <p:spPr>
          <a:xfrm>
            <a:off x="918916" y="630373"/>
            <a:ext cx="4357283" cy="707886"/>
          </a:xfrm>
          <a:prstGeom prst="rect">
            <a:avLst/>
          </a:prstGeom>
          <a:noFill/>
        </p:spPr>
        <p:txBody>
          <a:bodyPr wrap="none" rtlCol="0">
            <a:spAutoFit/>
          </a:bodyPr>
          <a:lstStyle/>
          <a:p>
            <a:pPr algn="l" defTabSz="1001395"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5"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6" name="直线连接符 14"/>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7" name="文本框 16"/>
          <p:cNvSpPr txBox="1"/>
          <p:nvPr userDrawn="1"/>
        </p:nvSpPr>
        <p:spPr>
          <a:xfrm>
            <a:off x="918916" y="630373"/>
            <a:ext cx="4509568" cy="707886"/>
          </a:xfrm>
          <a:prstGeom prst="rect">
            <a:avLst/>
          </a:prstGeom>
          <a:noFill/>
        </p:spPr>
        <p:txBody>
          <a:bodyPr wrap="none" rtlCol="0">
            <a:spAutoFit/>
          </a:bodyPr>
          <a:lstStyle/>
          <a:p>
            <a:pPr algn="l" defTabSz="1001395"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4"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8085">
              <a:lnSpc>
                <a:spcPts val="3430"/>
              </a:lnSpc>
              <a:spcBef>
                <a:spcPts val="0"/>
              </a:spcBef>
              <a:buFont typeface="Arial" panose="020B0604020202020204" pitchFamily="34" charset="0"/>
            </a:pPr>
            <a:r>
              <a:rPr lang="en-US" altLang="zh-CN" dirty="0"/>
              <a:t>Title</a:t>
            </a:r>
            <a:endParaRPr lang="zh-CN" altLang="en-US" dirty="0"/>
          </a:p>
        </p:txBody>
      </p:sp>
      <p:sp>
        <p:nvSpPr>
          <p:cNvPr id="5"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4"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8085">
              <a:lnSpc>
                <a:spcPts val="3430"/>
              </a:lnSpc>
              <a:spcBef>
                <a:spcPts val="0"/>
              </a:spcBef>
              <a:buFont typeface="Arial" panose="020B0604020202020204" pitchFamily="34" charset="0"/>
            </a:pPr>
            <a:r>
              <a:rPr lang="en-US" altLang="zh-CN" dirty="0"/>
              <a:t>Title</a:t>
            </a:r>
            <a:endParaRPr lang="zh-CN" altLang="en-US" dirty="0"/>
          </a:p>
        </p:txBody>
      </p:sp>
      <p:sp>
        <p:nvSpPr>
          <p:cNvPr id="5"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4"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8085">
              <a:lnSpc>
                <a:spcPts val="3430"/>
              </a:lnSpc>
              <a:spcBef>
                <a:spcPts val="0"/>
              </a:spcBef>
              <a:buFont typeface="Arial" panose="020B0604020202020204" pitchFamily="34" charset="0"/>
            </a:pPr>
            <a:r>
              <a:rPr lang="en-US" altLang="zh-CN" dirty="0"/>
              <a:t>Title</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4"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8085">
              <a:lnSpc>
                <a:spcPts val="3430"/>
              </a:lnSpc>
              <a:spcBef>
                <a:spcPts val="0"/>
              </a:spcBef>
              <a:buFont typeface="Arial" panose="020B0604020202020204" pitchFamily="34" charset="0"/>
            </a:pPr>
            <a:r>
              <a:rPr lang="en-US" altLang="zh-CN" dirty="0"/>
              <a:t>Title</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4" name="TextBox 3"/>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latin typeface="Huawei Sans" panose="020C0503030203020204" pitchFamily="34" charset="0"/>
              </a:rPr>
              <a:t>Thank you.</a:t>
            </a:r>
            <a:endParaRPr lang="en-US" sz="4940" dirty="0">
              <a:solidFill>
                <a:schemeClr val="tx1"/>
              </a:solidFill>
              <a:latin typeface="Huawei Sans" panose="020C0503030203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952501" y="368660"/>
            <a:ext cx="3368597" cy="479425"/>
          </a:xfrm>
          <a:prstGeom prst="rect">
            <a:avLst/>
          </a:prstGeom>
          <a:noFill/>
          <a:ln w="9525">
            <a:noFill/>
            <a:miter lim="800000"/>
          </a:ln>
        </p:spPr>
        <p:txBody>
          <a:bodyPr lIns="78258" tIns="39127" rIns="78258" bIns="39127" anchor="ctr"/>
          <a:lstStyle/>
          <a:p>
            <a:pPr marL="0" marR="0" lvl="0" indent="0" algn="l" defTabSz="1001395" rtl="0" eaLnBrk="0" fontAlgn="ctr" latinLnBrk="0" hangingPunct="0">
              <a:lnSpc>
                <a:spcPct val="100000"/>
              </a:lnSpc>
              <a:spcBef>
                <a:spcPct val="0"/>
              </a:spcBef>
              <a:spcAft>
                <a:spcPct val="0"/>
              </a:spcAft>
              <a:buClrTx/>
              <a:buSzTx/>
              <a:buFontTx/>
              <a:buNone/>
              <a:defRPr/>
            </a:pPr>
            <a:r>
              <a:rPr lang="en-US" altLang="zh-CN" sz="3500" b="0" baseline="0" dirty="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a:solidFill>
                <a:srgbClr val="404040"/>
              </a:solidFill>
              <a:latin typeface="Huawei Sans" panose="020C0503030203020204" pitchFamily="34" charset="0"/>
              <a:ea typeface="方正兰亭黑简体" panose="02000000000000000000" pitchFamily="2" charset="-122"/>
            </a:endParaRPr>
          </a:p>
        </p:txBody>
      </p:sp>
      <p:sp>
        <p:nvSpPr>
          <p:cNvPr id="64" name="Text Box 58"/>
          <p:cNvSpPr txBox="1">
            <a:spLocks noChangeArrowheads="1"/>
          </p:cNvSpPr>
          <p:nvPr userDrawn="1"/>
        </p:nvSpPr>
        <p:spPr bwMode="auto">
          <a:xfrm>
            <a:off x="7487791" y="368660"/>
            <a:ext cx="3996445" cy="523220"/>
          </a:xfrm>
          <a:prstGeom prst="rect">
            <a:avLst/>
          </a:prstGeom>
          <a:noFill/>
          <a:ln w="9525" algn="ctr">
            <a:noFill/>
            <a:miter lim="800000"/>
          </a:ln>
        </p:spPr>
        <p:txBody>
          <a:bodyPr wrap="square">
            <a:spAutoFit/>
          </a:bodyPr>
          <a:lstStyle/>
          <a:p>
            <a:pPr fontAlgn="ctr">
              <a:spcBef>
                <a:spcPct val="50000"/>
              </a:spcBef>
            </a:pPr>
            <a:r>
              <a:rPr lang="en-US" altLang="zh-CN" sz="2800" kern="1200" baseline="0" dirty="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65" name="Group 3"/>
          <p:cNvGraphicFramePr>
            <a:graphicFrameLocks noGrp="1"/>
          </p:cNvGraphicFramePr>
          <p:nvPr userDrawn="1"/>
        </p:nvGraphicFramePr>
        <p:xfrm>
          <a:off x="1007534" y="1383305"/>
          <a:ext cx="10165988" cy="1082675"/>
        </p:xfrm>
        <a:graphic>
          <a:graphicData uri="http://schemas.openxmlformats.org/drawingml/2006/table">
            <a:tbl>
              <a:tblPr/>
              <a:tblGrid>
                <a:gridCol w="3059004"/>
                <a:gridCol w="2155444"/>
                <a:gridCol w="2873927"/>
                <a:gridCol w="2077613"/>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Version</a:t>
                      </a:r>
                      <a:endPar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6" name="Group 21"/>
          <p:cNvGraphicFramePr>
            <a:graphicFrameLocks noGrp="1"/>
          </p:cNvGraphicFramePr>
          <p:nvPr userDrawn="1"/>
        </p:nvGraphicFramePr>
        <p:xfrm>
          <a:off x="1007533" y="2680416"/>
          <a:ext cx="10177140" cy="3527425"/>
        </p:xfrm>
        <a:graphic>
          <a:graphicData uri="http://schemas.openxmlformats.org/drawingml/2006/table">
            <a:tbl>
              <a:tblPr/>
              <a:tblGrid>
                <a:gridCol w="3085809"/>
                <a:gridCol w="2155920"/>
                <a:gridCol w="2912127"/>
                <a:gridCol w="2023284"/>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endParaRPr lang="en-US" altLang="zh-CN" dirty="0"/>
          </a:p>
        </p:txBody>
      </p:sp>
      <p:sp>
        <p:nvSpPr>
          <p:cNvPr id="68"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endParaRPr lang="en-US" altLang="zh-CN" dirty="0"/>
          </a:p>
        </p:txBody>
      </p:sp>
      <p:sp>
        <p:nvSpPr>
          <p:cNvPr id="69"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X.X</a:t>
            </a:r>
            <a:endParaRPr lang="en-US" altLang="zh-CN" dirty="0"/>
          </a:p>
        </p:txBody>
      </p:sp>
      <p:sp>
        <p:nvSpPr>
          <p:cNvPr id="70"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X.X</a:t>
            </a:r>
            <a:endParaRPr lang="en-US" altLang="zh-CN" dirty="0"/>
          </a:p>
        </p:txBody>
      </p:sp>
      <p:sp>
        <p:nvSpPr>
          <p:cNvPr id="71"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endParaRPr lang="en-US" altLang="zh-CN" dirty="0"/>
          </a:p>
        </p:txBody>
      </p:sp>
      <p:sp>
        <p:nvSpPr>
          <p:cNvPr id="72"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2019.01.25</a:t>
            </a:r>
            <a:endParaRPr lang="zh-CN" altLang="en-US" dirty="0"/>
          </a:p>
        </p:txBody>
      </p:sp>
      <p:sp>
        <p:nvSpPr>
          <p:cNvPr id="73"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endParaRPr lang="en-US" altLang="zh-CN" dirty="0"/>
          </a:p>
        </p:txBody>
      </p:sp>
      <p:sp>
        <p:nvSpPr>
          <p:cNvPr id="74"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75" name="文本占位符 7"/>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endParaRPr lang="en-US" altLang="zh-CN" dirty="0"/>
          </a:p>
        </p:txBody>
      </p:sp>
      <p:sp>
        <p:nvSpPr>
          <p:cNvPr id="76" name="文本占位符 7"/>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2019.01.25</a:t>
            </a:r>
            <a:endParaRPr lang="zh-CN" altLang="en-US" dirty="0"/>
          </a:p>
        </p:txBody>
      </p:sp>
      <p:sp>
        <p:nvSpPr>
          <p:cNvPr id="77" name="文本占位符 7"/>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endParaRPr lang="en-US" altLang="zh-CN" dirty="0"/>
          </a:p>
        </p:txBody>
      </p:sp>
      <p:sp>
        <p:nvSpPr>
          <p:cNvPr id="78" name="文本占位符 7"/>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79" name="文本占位符 7"/>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endParaRPr lang="en-US" altLang="zh-CN" dirty="0"/>
          </a:p>
        </p:txBody>
      </p:sp>
      <p:sp>
        <p:nvSpPr>
          <p:cNvPr id="80" name="文本占位符 7"/>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2019.01.25</a:t>
            </a:r>
            <a:endParaRPr lang="zh-CN" altLang="en-US" dirty="0"/>
          </a:p>
        </p:txBody>
      </p:sp>
      <p:sp>
        <p:nvSpPr>
          <p:cNvPr id="81" name="文本占位符 7"/>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endParaRPr lang="en-US" altLang="zh-CN" dirty="0"/>
          </a:p>
        </p:txBody>
      </p:sp>
      <p:sp>
        <p:nvSpPr>
          <p:cNvPr id="82" name="文本占位符 7"/>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83" name="文本占位符 7"/>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endParaRPr lang="en-US" altLang="zh-CN" dirty="0"/>
          </a:p>
        </p:txBody>
      </p:sp>
      <p:sp>
        <p:nvSpPr>
          <p:cNvPr id="84" name="文本占位符 7"/>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2019.01.25</a:t>
            </a:r>
            <a:endParaRPr lang="zh-CN" altLang="en-US" dirty="0"/>
          </a:p>
        </p:txBody>
      </p:sp>
      <p:sp>
        <p:nvSpPr>
          <p:cNvPr id="85" name="文本占位符 7"/>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endParaRPr lang="en-US" altLang="zh-CN" dirty="0"/>
          </a:p>
        </p:txBody>
      </p:sp>
      <p:sp>
        <p:nvSpPr>
          <p:cNvPr id="86" name="文本占位符 7"/>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87" name="文本占位符 7"/>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endParaRPr lang="en-US" altLang="zh-CN" dirty="0"/>
          </a:p>
        </p:txBody>
      </p:sp>
      <p:sp>
        <p:nvSpPr>
          <p:cNvPr id="88" name="文本占位符 7"/>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2019.01.25</a:t>
            </a:r>
            <a:endParaRPr lang="zh-CN" altLang="en-US" dirty="0"/>
          </a:p>
        </p:txBody>
      </p:sp>
      <p:sp>
        <p:nvSpPr>
          <p:cNvPr id="89" name="文本占位符 7"/>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endParaRPr lang="en-US" altLang="zh-CN" dirty="0"/>
          </a:p>
        </p:txBody>
      </p:sp>
      <p:sp>
        <p:nvSpPr>
          <p:cNvPr id="90" name="文本占位符 7"/>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91" name="文本占位符 7"/>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endParaRPr lang="en-US" altLang="zh-CN" dirty="0"/>
          </a:p>
        </p:txBody>
      </p:sp>
      <p:sp>
        <p:nvSpPr>
          <p:cNvPr id="92" name="文本占位符 7"/>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2019.01.25</a:t>
            </a:r>
            <a:endParaRPr lang="zh-CN" altLang="en-US" dirty="0"/>
          </a:p>
        </p:txBody>
      </p:sp>
      <p:sp>
        <p:nvSpPr>
          <p:cNvPr id="93" name="文本占位符 7"/>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endParaRPr lang="en-US" altLang="zh-CN" dirty="0"/>
          </a:p>
        </p:txBody>
      </p:sp>
      <p:sp>
        <p:nvSpPr>
          <p:cNvPr id="94" name="文本占位符 7"/>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5" name="文本占位符 6"/>
          <p:cNvSpPr>
            <a:spLocks noGrp="1"/>
          </p:cNvSpPr>
          <p:nvPr>
            <p:ph type="body" sz="quarter" idx="10" hasCustomPrompt="1"/>
          </p:nvPr>
        </p:nvSpPr>
        <p:spPr>
          <a:xfrm>
            <a:off x="1019174" y="1844675"/>
            <a:ext cx="10153651" cy="4082668"/>
          </a:xfrm>
          <a:prstGeom prst="rect">
            <a:avLst/>
          </a:prstGeom>
        </p:spPr>
        <p:txBody>
          <a:bodyPr/>
          <a:lstStyle>
            <a:lvl1pPr marL="302260" indent="-302260"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685" indent="-252095"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35" indent="-201295"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765" indent="-201295"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a:t>The chapter describes ...</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cxnSp>
        <p:nvCxnSpPr>
          <p:cNvPr id="6" name="直线连接符 14"/>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7" name="文本框 16"/>
          <p:cNvSpPr txBox="1"/>
          <p:nvPr userDrawn="1"/>
        </p:nvSpPr>
        <p:spPr>
          <a:xfrm>
            <a:off x="918916" y="630373"/>
            <a:ext cx="239841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3765" rtl="0" eaLnBrk="1" fontAlgn="ctr" latinLnBrk="0" hangingPunct="1">
              <a:lnSpc>
                <a:spcPct val="140000"/>
              </a:lnSpc>
              <a:spcBef>
                <a:spcPts val="790"/>
              </a:spcBef>
              <a:spcAft>
                <a:spcPts val="0"/>
              </a:spcAft>
              <a:buClrTx/>
              <a:buSzPct val="50000"/>
              <a:buFont typeface="Wingdings" panose="05000000000000000000" pitchFamily="2" charset="2"/>
              <a:buNone/>
              <a:defRPr kumimoji="0" lang="en-US" altLang="zh-CN" sz="2200" b="0" i="0" u="none" strike="noStrike" kern="0" cap="none" spc="0" normalizeH="0" baseline="0" noProof="0" smtClean="0">
                <a:ln>
                  <a:noFill/>
                </a:ln>
                <a:solidFill>
                  <a:srgbClr val="000000"/>
                </a:solidFill>
                <a:effectLst/>
                <a:uLnTx/>
                <a:uFillTx/>
              </a:defRPr>
            </a:lvl1pPr>
            <a:lvl2pPr marL="654685" indent="-252095"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35" indent="-201295"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765" indent="-201295"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60" marR="0" lvl="0" indent="-302260" algn="just" defTabSz="913765" rtl="0" eaLnBrk="1" fontAlgn="ctr" latinLnBrk="0" hangingPunct="1">
              <a:lnSpc>
                <a:spcPct val="140000"/>
              </a:lnSpc>
              <a:spcBef>
                <a:spcPts val="790"/>
              </a:spcBef>
              <a:spcAft>
                <a:spcPts val="0"/>
              </a:spcAft>
              <a:buClrTx/>
              <a:buSzPct val="50000"/>
              <a:buFont typeface="Wingdings" panose="05000000000000000000" pitchFamily="2" charset="2"/>
              <a:buChar char="l"/>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On completion of this course, you will be able to:</a:t>
            </a:r>
            <a:endParaRPr lang="en-US" altLang="zh-CN"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cxnSp>
        <p:nvCxnSpPr>
          <p:cNvPr id="6" name="直线连接符 14"/>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7" name="文本框 16"/>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5" name="文本占位符 6"/>
          <p:cNvSpPr>
            <a:spLocks noGrp="1"/>
          </p:cNvSpPr>
          <p:nvPr>
            <p:ph type="body" sz="quarter" idx="10" hasCustomPrompt="1"/>
          </p:nvPr>
        </p:nvSpPr>
        <p:spPr>
          <a:xfrm>
            <a:off x="1019175" y="1844675"/>
            <a:ext cx="10153650" cy="4068811"/>
          </a:xfrm>
          <a:prstGeom prst="rect">
            <a:avLst/>
          </a:prstGeom>
        </p:spPr>
        <p:txBody>
          <a:bodyPr/>
          <a:lstStyle>
            <a:lvl1pPr marL="457200" marR="0" indent="-457200" algn="just" defTabSz="801370" rtl="0" eaLnBrk="1" fontAlgn="ctr" latinLnBrk="0" hangingPunct="1">
              <a:lnSpc>
                <a:spcPct val="140000"/>
              </a:lnSpc>
              <a:spcBef>
                <a:spcPct val="30000"/>
              </a:spcBef>
              <a:spcAft>
                <a:spcPct val="0"/>
              </a:spcAft>
              <a:buClrTx/>
              <a:buSzPct val="100000"/>
              <a:buFont typeface="+mj-lt"/>
              <a:buAutoNum type="arabicPeriod"/>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4050" lvl="1" indent="-457200">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6" name="直线连接符 14"/>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7" name="文本框 16"/>
          <p:cNvSpPr txBox="1"/>
          <p:nvPr userDrawn="1"/>
        </p:nvSpPr>
        <p:spPr>
          <a:xfrm>
            <a:off x="918916" y="630373"/>
            <a:ext cx="2252540" cy="707886"/>
          </a:xfrm>
          <a:prstGeom prst="rect">
            <a:avLst/>
          </a:prstGeom>
          <a:noFill/>
        </p:spPr>
        <p:txBody>
          <a:bodyPr wrap="none" rtlCol="0">
            <a:spAutoFit/>
          </a:bodyPr>
          <a:lstStyle>
            <a:defPPr>
              <a:defRPr lang="en-US"/>
            </a:defPPr>
            <a:lvl1pPr defTabSz="1001395"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395" eaLnBrk="0" fontAlgn="ctr" hangingPunct="0"/>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5" name="文本占位符 6"/>
          <p:cNvSpPr>
            <a:spLocks noGrp="1"/>
          </p:cNvSpPr>
          <p:nvPr>
            <p:ph type="body" sz="quarter" idx="10"/>
          </p:nvPr>
        </p:nvSpPr>
        <p:spPr>
          <a:xfrm>
            <a:off x="1019174" y="1844675"/>
            <a:ext cx="10153651" cy="4082668"/>
          </a:xfrm>
          <a:prstGeom prst="rect">
            <a:avLst/>
          </a:prstGeom>
        </p:spPr>
        <p:txBody>
          <a:bodyPr/>
          <a:lstStyle>
            <a:lvl1pPr marL="302260" indent="-302260"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685" indent="-252095"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35" indent="-201295"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765" indent="-201295"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cxnSp>
        <p:nvCxnSpPr>
          <p:cNvPr id="6" name="直线连接符 14"/>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7" name="文本框 16"/>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0#思考题">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2005" rtl="0" eaLnBrk="1" fontAlgn="ctr" latinLnBrk="0" hangingPunct="1">
              <a:lnSpc>
                <a:spcPct val="140000"/>
              </a:lnSpc>
              <a:spcBef>
                <a:spcPct val="30000"/>
              </a:spcBef>
              <a:spcAft>
                <a:spcPct val="0"/>
              </a:spcAft>
              <a:buClr>
                <a:schemeClr val="tx1"/>
              </a:buClr>
              <a:buSzPct val="100000"/>
              <a:buFont typeface="+mj-lt"/>
              <a:buAutoNum type="arabicPeriod"/>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220"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2005">
              <a:spcBef>
                <a:spcPct val="30000"/>
              </a:spcBef>
              <a:spcAft>
                <a:spcPct val="0"/>
              </a:spcAft>
              <a:buClr>
                <a:schemeClr val="tx1"/>
              </a:buClr>
              <a:buSzPct val="100000"/>
              <a:buFont typeface="+mj-lt"/>
              <a:buAutoNum type="arabicPeriod"/>
            </a:pPr>
            <a:r>
              <a:rPr lang="en-US" altLang="zh-CN" dirty="0"/>
              <a:t>Question description.</a:t>
            </a:r>
            <a:endParaRPr lang="en-US" altLang="zh-CN" dirty="0"/>
          </a:p>
          <a:p>
            <a:pPr lvl="1"/>
            <a:endParaRPr lang="en-US" altLang="zh-CN" dirty="0"/>
          </a:p>
        </p:txBody>
      </p:sp>
      <p:cxnSp>
        <p:nvCxnSpPr>
          <p:cNvPr id="9" name="直线连接符 14"/>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0" name="文本框 16"/>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5"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a:t>Click here to edit summary</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6" name="直线连接符 14"/>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7" name="文本框 16"/>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5"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a:t>Click to edit</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6" name="直线连接符 14"/>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7" name="文本框 16"/>
          <p:cNvSpPr txBox="1"/>
          <p:nvPr userDrawn="1"/>
        </p:nvSpPr>
        <p:spPr>
          <a:xfrm>
            <a:off x="918916" y="630373"/>
            <a:ext cx="2417650" cy="707886"/>
          </a:xfrm>
          <a:prstGeom prst="rect">
            <a:avLst/>
          </a:prstGeom>
          <a:noFill/>
        </p:spPr>
        <p:txBody>
          <a:bodyPr wrap="none" rtlCol="0">
            <a:spAutoFit/>
          </a:bodyPr>
          <a:lstStyle/>
          <a:p>
            <a:pPr algn="l" defTabSz="1001395"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2" Type="http://schemas.openxmlformats.org/officeDocument/2006/relationships/theme" Target="../theme/theme2.xml"/><Relationship Id="rId11" Type="http://schemas.openxmlformats.org/officeDocument/2006/relationships/image" Target="../media/image3.png"/><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3.pn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image" Target="../media/image2.png"/><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9pPr>
    </p:bodyStyle>
    <p:otherStyle>
      <a:defPPr>
        <a:defRPr lang="zh-CN"/>
      </a:defPPr>
      <a:lvl1pPr marL="0" algn="l" defTabSz="914400" rtl="0" eaLnBrk="1" latinLnBrk="0" hangingPunct="1">
        <a:defRPr sz="1800" kern="1200">
          <a:solidFill>
            <a:schemeClr val="tx1"/>
          </a:solidFill>
          <a:latin typeface="Arial" panose="020B0604020202020204"/>
          <a:ea typeface="+mn-ea"/>
          <a:cs typeface="+mn-cs"/>
        </a:defRPr>
      </a:lvl1pPr>
      <a:lvl2pPr marL="457200" algn="l" defTabSz="914400" rtl="0" eaLnBrk="1" latinLnBrk="0" hangingPunct="1">
        <a:defRPr sz="1800" kern="1200">
          <a:solidFill>
            <a:schemeClr val="tx1"/>
          </a:solidFill>
          <a:latin typeface="Arial" panose="020B0604020202020204"/>
          <a:ea typeface="+mn-ea"/>
          <a:cs typeface="+mn-cs"/>
        </a:defRPr>
      </a:lvl2pPr>
      <a:lvl3pPr marL="914400" algn="l" defTabSz="914400" rtl="0" eaLnBrk="1" latinLnBrk="0" hangingPunct="1">
        <a:defRPr sz="1800" kern="1200">
          <a:solidFill>
            <a:schemeClr val="tx1"/>
          </a:solidFill>
          <a:latin typeface="Arial" panose="020B0604020202020204"/>
          <a:ea typeface="+mn-ea"/>
          <a:cs typeface="+mn-cs"/>
        </a:defRPr>
      </a:lvl3pPr>
      <a:lvl4pPr marL="1371600" algn="l" defTabSz="914400" rtl="0" eaLnBrk="1" latinLnBrk="0" hangingPunct="1">
        <a:defRPr sz="1800" kern="1200">
          <a:solidFill>
            <a:schemeClr val="tx1"/>
          </a:solidFill>
          <a:latin typeface="Arial" panose="020B0604020202020204"/>
          <a:ea typeface="+mn-ea"/>
          <a:cs typeface="+mn-cs"/>
        </a:defRPr>
      </a:lvl4pPr>
      <a:lvl5pPr marL="1828800" algn="l" defTabSz="914400" rtl="0" eaLnBrk="1" latinLnBrk="0" hangingPunct="1">
        <a:defRPr sz="1800" kern="1200">
          <a:solidFill>
            <a:schemeClr val="tx1"/>
          </a:solidFill>
          <a:latin typeface="Arial" panose="020B0604020202020204"/>
          <a:ea typeface="+mn-ea"/>
          <a:cs typeface="+mn-cs"/>
        </a:defRPr>
      </a:lvl5pPr>
      <a:lvl6pPr marL="2286000" algn="l" defTabSz="914400" rtl="0" eaLnBrk="1" latinLnBrk="0" hangingPunct="1">
        <a:defRPr sz="1800" kern="1200">
          <a:solidFill>
            <a:schemeClr val="tx1"/>
          </a:solidFill>
          <a:latin typeface="Arial" panose="020B0604020202020204"/>
          <a:ea typeface="+mn-ea"/>
          <a:cs typeface="+mn-cs"/>
        </a:defRPr>
      </a:lvl6pPr>
      <a:lvl7pPr marL="2743200" algn="l" defTabSz="914400" rtl="0" eaLnBrk="1" latinLnBrk="0" hangingPunct="1">
        <a:defRPr sz="1800" kern="1200">
          <a:solidFill>
            <a:schemeClr val="tx1"/>
          </a:solidFill>
          <a:latin typeface="Arial" panose="020B0604020202020204"/>
          <a:ea typeface="+mn-ea"/>
          <a:cs typeface="+mn-cs"/>
        </a:defRPr>
      </a:lvl7pPr>
      <a:lvl8pPr marL="3200400" algn="l" defTabSz="914400" rtl="0" eaLnBrk="1" latinLnBrk="0" hangingPunct="1">
        <a:defRPr sz="1800" kern="1200">
          <a:solidFill>
            <a:schemeClr val="tx1"/>
          </a:solidFill>
          <a:latin typeface="Arial" panose="020B0604020202020204"/>
          <a:ea typeface="+mn-ea"/>
          <a:cs typeface="+mn-cs"/>
        </a:defRPr>
      </a:lvl8pPr>
      <a:lvl9pPr marL="3657600" algn="l" defTabSz="914400" rtl="0" eaLnBrk="1" latinLnBrk="0" hangingPunct="1">
        <a:defRPr sz="1800" kern="1200">
          <a:solidFill>
            <a:schemeClr val="tx1"/>
          </a:solidFill>
          <a:latin typeface="Arial" panose="020B0604020202020204"/>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p:cNvSpPr txBox="1"/>
          <p:nvPr userDrawn="1"/>
        </p:nvSpPr>
        <p:spPr>
          <a:xfrm>
            <a:off x="1095467" y="6356939"/>
            <a:ext cx="1463467" cy="242864"/>
          </a:xfrm>
          <a:prstGeom prst="rect">
            <a:avLst/>
          </a:prstGeom>
          <a:noFill/>
        </p:spPr>
        <p:txBody>
          <a:bodyPr wrap="square" rtlCol="0">
            <a:spAutoFit/>
          </a:bodyPr>
          <a:lstStyle/>
          <a:p>
            <a:r>
              <a:rPr lang="en-US" sz="975"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endParaRPr lang="en-US" sz="975"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905" rtl="0" eaLnBrk="1" fontAlgn="auto" latinLnBrk="0" hangingPunct="1">
              <a:lnSpc>
                <a:spcPct val="100000"/>
              </a:lnSpc>
              <a:spcBef>
                <a:spcPts val="0"/>
              </a:spcBef>
              <a:spcAft>
                <a:spcPts val="0"/>
              </a:spcAft>
              <a:buClrTx/>
              <a:buSzTx/>
              <a:buFontTx/>
              <a:buNone/>
              <a:defRPr/>
            </a:pPr>
            <a:fld id="{C3837181-38C6-AD4F-B8BA-B444770388BB}" type="slidenum">
              <a:rPr lang="en-US" sz="975"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fld>
            <a:endParaRPr lang="en-US" sz="975"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xStyles>
    <p:titleStyle>
      <a:lvl1pPr algn="l" defTabSz="913765" rtl="0" eaLnBrk="1" fontAlgn="ctr" latinLnBrk="0" hangingPunct="1">
        <a:lnSpc>
          <a:spcPct val="90000"/>
        </a:lnSpc>
        <a:spcBef>
          <a:spcPct val="0"/>
        </a:spcBef>
        <a:buNone/>
        <a:defRPr lang="zh-CN" altLang="en-US" sz="3200" kern="1200" baseline="0" dirty="0">
          <a:solidFill>
            <a:schemeClr val="tx1"/>
          </a:solidFill>
          <a:latin typeface="Arial" panose="020B0604020202020204" pitchFamily="34" charset="0"/>
          <a:ea typeface="方正兰亭黑简体" panose="02000000000000000000" pitchFamily="2" charset="-122"/>
          <a:cs typeface="+mn-cs"/>
        </a:defRPr>
      </a:lvl1pPr>
    </p:titleStyle>
    <p:bodyStyle>
      <a:lvl1pPr marL="302260" indent="-302260" algn="l" defTabSz="913765" rtl="0" eaLnBrk="1" fontAlgn="ctr" latinLnBrk="0" hangingPunct="1">
        <a:lnSpc>
          <a:spcPct val="140000"/>
        </a:lnSpc>
        <a:spcBef>
          <a:spcPts val="790"/>
        </a:spcBef>
        <a:buSzPct val="50000"/>
        <a:buFont typeface="Wingdings" panose="05000000000000000000" pitchFamily="2" charset="2"/>
        <a:buChar char="l"/>
        <a:defRPr sz="2200" kern="1200">
          <a:solidFill>
            <a:schemeClr val="tx1"/>
          </a:solidFill>
          <a:latin typeface="Arial" panose="020B0604020202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Wingdings" panose="05000000000000000000" pitchFamily="2" charset="2"/>
        <a:buChar char="p"/>
        <a:defRPr sz="2000" kern="1200">
          <a:solidFill>
            <a:schemeClr val="tx1"/>
          </a:solidFill>
          <a:latin typeface="Arial" panose="020B0604020202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Wingdings" panose="05000000000000000000" pitchFamily="2" charset="2"/>
        <a:buChar char="n"/>
        <a:defRPr sz="1800" kern="1200">
          <a:solidFill>
            <a:schemeClr val="tx1"/>
          </a:solidFill>
          <a:latin typeface="Arial" panose="020B0604020202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Arial" panose="020B0604020202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Arial" panose="020B0604020202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9pPr>
    </p:bodyStyle>
    <p:otherStyle>
      <a:defPPr>
        <a:defRPr lang="zh-CN"/>
      </a:defPPr>
      <a:lvl1pPr marL="0" algn="l" defTabSz="913765" rtl="0" eaLnBrk="1" latinLnBrk="0" hangingPunct="1">
        <a:defRPr sz="1800" kern="1200">
          <a:solidFill>
            <a:schemeClr val="tx1"/>
          </a:solidFill>
          <a:latin typeface="Arial" panose="020B0604020202020204"/>
          <a:ea typeface="+mn-ea"/>
          <a:cs typeface="+mn-cs"/>
        </a:defRPr>
      </a:lvl1pPr>
      <a:lvl2pPr marL="457200" algn="l" defTabSz="913765" rtl="0" eaLnBrk="1" latinLnBrk="0" hangingPunct="1">
        <a:defRPr sz="1800" kern="1200">
          <a:solidFill>
            <a:schemeClr val="tx1"/>
          </a:solidFill>
          <a:latin typeface="Arial" panose="020B0604020202020204"/>
          <a:ea typeface="+mn-ea"/>
          <a:cs typeface="+mn-cs"/>
        </a:defRPr>
      </a:lvl2pPr>
      <a:lvl3pPr marL="913765" algn="l" defTabSz="913765" rtl="0" eaLnBrk="1" latinLnBrk="0" hangingPunct="1">
        <a:defRPr sz="1800" kern="1200">
          <a:solidFill>
            <a:schemeClr val="tx1"/>
          </a:solidFill>
          <a:latin typeface="Arial" panose="020B0604020202020204"/>
          <a:ea typeface="+mn-ea"/>
          <a:cs typeface="+mn-cs"/>
        </a:defRPr>
      </a:lvl3pPr>
      <a:lvl4pPr marL="1370965" algn="l" defTabSz="913765" rtl="0" eaLnBrk="1" latinLnBrk="0" hangingPunct="1">
        <a:defRPr sz="1800" kern="1200">
          <a:solidFill>
            <a:schemeClr val="tx1"/>
          </a:solidFill>
          <a:latin typeface="Arial" panose="020B0604020202020204"/>
          <a:ea typeface="+mn-ea"/>
          <a:cs typeface="+mn-cs"/>
        </a:defRPr>
      </a:lvl4pPr>
      <a:lvl5pPr marL="1828165" algn="l" defTabSz="913765" rtl="0" eaLnBrk="1" latinLnBrk="0" hangingPunct="1">
        <a:defRPr sz="1800" kern="1200">
          <a:solidFill>
            <a:schemeClr val="tx1"/>
          </a:solidFill>
          <a:latin typeface="Arial" panose="020B0604020202020204"/>
          <a:ea typeface="+mn-ea"/>
          <a:cs typeface="+mn-cs"/>
        </a:defRPr>
      </a:lvl5pPr>
      <a:lvl6pPr marL="2285365" algn="l" defTabSz="913765" rtl="0" eaLnBrk="1" latinLnBrk="0" hangingPunct="1">
        <a:defRPr sz="1800" kern="1200">
          <a:solidFill>
            <a:schemeClr val="tx1"/>
          </a:solidFill>
          <a:latin typeface="Arial" panose="020B0604020202020204"/>
          <a:ea typeface="+mn-ea"/>
          <a:cs typeface="+mn-cs"/>
        </a:defRPr>
      </a:lvl6pPr>
      <a:lvl7pPr marL="2741930" algn="l" defTabSz="913765" rtl="0" eaLnBrk="1" latinLnBrk="0" hangingPunct="1">
        <a:defRPr sz="1800" kern="1200">
          <a:solidFill>
            <a:schemeClr val="tx1"/>
          </a:solidFill>
          <a:latin typeface="Arial" panose="020B0604020202020204"/>
          <a:ea typeface="+mn-ea"/>
          <a:cs typeface="+mn-cs"/>
        </a:defRPr>
      </a:lvl7pPr>
      <a:lvl8pPr marL="3199130" algn="l" defTabSz="913765" rtl="0" eaLnBrk="1" latinLnBrk="0" hangingPunct="1">
        <a:defRPr sz="1800" kern="1200">
          <a:solidFill>
            <a:schemeClr val="tx1"/>
          </a:solidFill>
          <a:latin typeface="Arial" panose="020B0604020202020204"/>
          <a:ea typeface="+mn-ea"/>
          <a:cs typeface="+mn-cs"/>
        </a:defRPr>
      </a:lvl8pPr>
      <a:lvl9pPr marL="3656330" algn="l" defTabSz="913765" rtl="0" eaLnBrk="1" latinLnBrk="0" hangingPunct="1">
        <a:defRPr sz="1800" kern="1200">
          <a:solidFill>
            <a:schemeClr val="tx1"/>
          </a:solidFill>
          <a:latin typeface="Arial" panose="020B0604020202020204"/>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8"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8085">
              <a:lnSpc>
                <a:spcPts val="3430"/>
              </a:lnSpc>
              <a:spcBef>
                <a:spcPts val="0"/>
              </a:spcBef>
              <a:buFont typeface="Arial" panose="020B0604020202020204" pitchFamily="34" charset="0"/>
            </a:pPr>
            <a:r>
              <a:rPr lang="zh-CN" altLang="en-US" dirty="0"/>
              <a:t>单击此处编辑母版标题样式</a:t>
            </a:r>
            <a:endParaRPr lang="zh-CN" altLang="en-US" dirty="0"/>
          </a:p>
        </p:txBody>
      </p:sp>
      <p:sp>
        <p:nvSpPr>
          <p:cNvPr id="49" name="Rectangle 57"/>
          <p:cNvSpPr>
            <a:spLocks noGrp="1" noChangeArrowheads="1"/>
          </p:cNvSpPr>
          <p:nvPr>
            <p:ph type="body" idx="1"/>
          </p:nvPr>
        </p:nvSpPr>
        <p:spPr bwMode="auto">
          <a:xfrm>
            <a:off x="731838" y="1484313"/>
            <a:ext cx="10728325" cy="4443760"/>
          </a:xfrm>
          <a:prstGeom prst="rect">
            <a:avLst/>
          </a:prstGeom>
          <a:noFill/>
          <a:ln w="9525">
            <a:noFill/>
            <a:miter lim="800000"/>
          </a:ln>
        </p:spPr>
        <p:txBody>
          <a:bodyPr vert="horz" wrap="square" lIns="80141" tIns="40071" rIns="80141" bIns="40071"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0" name="TextBox 2"/>
          <p:cNvSpPr txBox="1"/>
          <p:nvPr userDrawn="1"/>
        </p:nvSpPr>
        <p:spPr>
          <a:xfrm>
            <a:off x="1095467" y="6356939"/>
            <a:ext cx="1463467" cy="242864"/>
          </a:xfrm>
          <a:prstGeom prst="rect">
            <a:avLst/>
          </a:prstGeom>
          <a:noFill/>
        </p:spPr>
        <p:txBody>
          <a:bodyPr wrap="square" rtlCol="0">
            <a:spAutoFit/>
          </a:bodyPr>
          <a:lstStyle/>
          <a:p>
            <a:r>
              <a:rPr lang="en-US" sz="975"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endParaRPr lang="en-US" sz="975"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1" name="TextBox 3"/>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905" rtl="0" eaLnBrk="1" fontAlgn="auto" latinLnBrk="0" hangingPunct="1">
              <a:lnSpc>
                <a:spcPct val="100000"/>
              </a:lnSpc>
              <a:spcBef>
                <a:spcPts val="0"/>
              </a:spcBef>
              <a:spcAft>
                <a:spcPts val="0"/>
              </a:spcAft>
              <a:buClrTx/>
              <a:buSzTx/>
              <a:buFontTx/>
              <a:buNone/>
              <a:defRPr/>
            </a:pPr>
            <a:fld id="{C3837181-38C6-AD4F-B8BA-B444770388BB}" type="slidenum">
              <a:rPr lang="en-US" sz="975"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fld>
            <a:endParaRPr lang="en-US" sz="975"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52" name="图片 5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3765" rtl="0" eaLnBrk="1" fontAlgn="base" latinLnBrk="0" hangingPunct="1">
        <a:lnSpc>
          <a:spcPct val="90000"/>
        </a:lnSpc>
        <a:spcBef>
          <a:spcPct val="0"/>
        </a:spcBef>
        <a:buNone/>
        <a:defRPr lang="zh-CN" altLang="en-US" sz="3200" kern="1200" baseline="0" dirty="0">
          <a:solidFill>
            <a:schemeClr val="tx1"/>
          </a:solidFill>
          <a:latin typeface="Arial" panose="020B0604020202020204" pitchFamily="34" charset="0"/>
          <a:ea typeface="方正兰亭黑简体" panose="02000000000000000000" pitchFamily="2" charset="-122"/>
          <a:cs typeface="+mn-cs"/>
        </a:defRPr>
      </a:lvl1pPr>
    </p:titleStyle>
    <p:bodyStyle>
      <a:lvl1pPr marL="302260" indent="-302260" algn="l" defTabSz="913765" rtl="0" eaLnBrk="1" fontAlgn="ctr" latinLnBrk="0" hangingPunct="1">
        <a:lnSpc>
          <a:spcPct val="140000"/>
        </a:lnSpc>
        <a:spcBef>
          <a:spcPts val="790"/>
        </a:spcBef>
        <a:buSzPct val="50000"/>
        <a:buFont typeface="Wingdings" panose="05000000000000000000" pitchFamily="2" charset="2"/>
        <a:buChar char="l"/>
        <a:defRPr sz="2200" kern="1200" baseline="0">
          <a:solidFill>
            <a:schemeClr val="tx1"/>
          </a:solidFill>
          <a:latin typeface="Arial" panose="020B0604020202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Wingdings" panose="05000000000000000000" pitchFamily="2" charset="2"/>
        <a:buChar char="p"/>
        <a:defRPr sz="2000" kern="1200" baseline="0">
          <a:solidFill>
            <a:schemeClr val="tx1"/>
          </a:solidFill>
          <a:latin typeface="Arial" panose="020B0604020202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Wingdings" panose="05000000000000000000" pitchFamily="2" charset="2"/>
        <a:buChar char="n"/>
        <a:defRPr sz="1800" kern="1200" baseline="0">
          <a:solidFill>
            <a:schemeClr val="tx1"/>
          </a:solidFill>
          <a:latin typeface="Arial" panose="020B0604020202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baseline="0">
          <a:solidFill>
            <a:schemeClr val="tx1"/>
          </a:solidFill>
          <a:latin typeface="Arial" panose="020B0604020202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baseline="0">
          <a:solidFill>
            <a:schemeClr val="tx1"/>
          </a:solidFill>
          <a:latin typeface="Arial" panose="020B0604020202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9pPr>
    </p:bodyStyle>
    <p:otherStyle>
      <a:defPPr>
        <a:defRPr lang="zh-CN"/>
      </a:defPPr>
      <a:lvl1pPr marL="0" algn="l" defTabSz="913765" rtl="0" eaLnBrk="1" latinLnBrk="0" hangingPunct="1">
        <a:defRPr sz="1800" kern="1200">
          <a:solidFill>
            <a:schemeClr val="tx1"/>
          </a:solidFill>
          <a:latin typeface="Arial" panose="020B0604020202020204"/>
          <a:ea typeface="+mn-ea"/>
          <a:cs typeface="+mn-cs"/>
        </a:defRPr>
      </a:lvl1pPr>
      <a:lvl2pPr marL="457200" algn="l" defTabSz="913765" rtl="0" eaLnBrk="1" latinLnBrk="0" hangingPunct="1">
        <a:defRPr sz="1800" kern="1200">
          <a:solidFill>
            <a:schemeClr val="tx1"/>
          </a:solidFill>
          <a:latin typeface="Arial" panose="020B0604020202020204"/>
          <a:ea typeface="+mn-ea"/>
          <a:cs typeface="+mn-cs"/>
        </a:defRPr>
      </a:lvl2pPr>
      <a:lvl3pPr marL="913765" algn="l" defTabSz="913765" rtl="0" eaLnBrk="1" latinLnBrk="0" hangingPunct="1">
        <a:defRPr sz="1800" kern="1200">
          <a:solidFill>
            <a:schemeClr val="tx1"/>
          </a:solidFill>
          <a:latin typeface="Arial" panose="020B0604020202020204"/>
          <a:ea typeface="+mn-ea"/>
          <a:cs typeface="+mn-cs"/>
        </a:defRPr>
      </a:lvl3pPr>
      <a:lvl4pPr marL="1370965" algn="l" defTabSz="913765" rtl="0" eaLnBrk="1" latinLnBrk="0" hangingPunct="1">
        <a:defRPr sz="1800" kern="1200">
          <a:solidFill>
            <a:schemeClr val="tx1"/>
          </a:solidFill>
          <a:latin typeface="Arial" panose="020B0604020202020204"/>
          <a:ea typeface="+mn-ea"/>
          <a:cs typeface="+mn-cs"/>
        </a:defRPr>
      </a:lvl4pPr>
      <a:lvl5pPr marL="1828165" algn="l" defTabSz="913765" rtl="0" eaLnBrk="1" latinLnBrk="0" hangingPunct="1">
        <a:defRPr sz="1800" kern="1200">
          <a:solidFill>
            <a:schemeClr val="tx1"/>
          </a:solidFill>
          <a:latin typeface="Arial" panose="020B0604020202020204"/>
          <a:ea typeface="+mn-ea"/>
          <a:cs typeface="+mn-cs"/>
        </a:defRPr>
      </a:lvl5pPr>
      <a:lvl6pPr marL="2285365" algn="l" defTabSz="913765" rtl="0" eaLnBrk="1" latinLnBrk="0" hangingPunct="1">
        <a:defRPr sz="1800" kern="1200">
          <a:solidFill>
            <a:schemeClr val="tx1"/>
          </a:solidFill>
          <a:latin typeface="Arial" panose="020B0604020202020204"/>
          <a:ea typeface="+mn-ea"/>
          <a:cs typeface="+mn-cs"/>
        </a:defRPr>
      </a:lvl6pPr>
      <a:lvl7pPr marL="2741930" algn="l" defTabSz="913765" rtl="0" eaLnBrk="1" latinLnBrk="0" hangingPunct="1">
        <a:defRPr sz="1800" kern="1200">
          <a:solidFill>
            <a:schemeClr val="tx1"/>
          </a:solidFill>
          <a:latin typeface="Arial" panose="020B0604020202020204"/>
          <a:ea typeface="+mn-ea"/>
          <a:cs typeface="+mn-cs"/>
        </a:defRPr>
      </a:lvl7pPr>
      <a:lvl8pPr marL="3199130" algn="l" defTabSz="913765" rtl="0" eaLnBrk="1" latinLnBrk="0" hangingPunct="1">
        <a:defRPr sz="1800" kern="1200">
          <a:solidFill>
            <a:schemeClr val="tx1"/>
          </a:solidFill>
          <a:latin typeface="Arial" panose="020B0604020202020204"/>
          <a:ea typeface="+mn-ea"/>
          <a:cs typeface="+mn-cs"/>
        </a:defRPr>
      </a:lvl8pPr>
      <a:lvl9pPr marL="3656330" algn="l" defTabSz="913765" rtl="0" eaLnBrk="1" latinLnBrk="0" hangingPunct="1">
        <a:defRPr sz="1800" kern="1200">
          <a:solidFill>
            <a:schemeClr val="tx1"/>
          </a:solidFill>
          <a:latin typeface="Arial" panose="020B0604020202020204"/>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6" name="Title Placeholder 1"/>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endParaRPr lang="en-US" dirty="0"/>
          </a:p>
        </p:txBody>
      </p:sp>
      <p:sp>
        <p:nvSpPr>
          <p:cNvPr id="117" name="Text Placeholder 1"/>
          <p:cNvSpPr txBox="1"/>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Huawei Sans" panose="020C0503030203020204" pitchFamily="34" charset="0"/>
              </a:rPr>
              <a:t>Copyright©2022 Huawei Technologies Co., Ltd.</a:t>
            </a:r>
            <a:br>
              <a:rPr kumimoji="1" lang="en-US" altLang="zh-CN" sz="850" b="1" baseline="0" dirty="0">
                <a:solidFill>
                  <a:srgbClr val="1D1D1B"/>
                </a:solidFill>
                <a:latin typeface="Huawei Sans" panose="020C0503030203020204" pitchFamily="34" charset="0"/>
              </a:rPr>
            </a:br>
            <a:r>
              <a:rPr kumimoji="1" lang="en-US" altLang="zh-CN" sz="850" b="1" baseline="0" dirty="0">
                <a:solidFill>
                  <a:srgbClr val="1D1D1B"/>
                </a:solidFill>
                <a:latin typeface="Huawei Sans" panose="020C0503030203020204" pitchFamily="34" charset="0"/>
              </a:rPr>
              <a:t>All Rights Reserved.</a:t>
            </a:r>
            <a:br>
              <a:rPr kumimoji="1" lang="en-US" altLang="zh-CN" sz="780" dirty="0">
                <a:solidFill>
                  <a:srgbClr val="1D1D1B"/>
                </a:solidFill>
                <a:latin typeface="Huawei Sans" panose="020C0503030203020204" pitchFamily="34" charset="0"/>
              </a:rPr>
            </a:br>
            <a:br>
              <a:rPr kumimoji="1" lang="en-US" altLang="zh-CN" sz="780" dirty="0">
                <a:solidFill>
                  <a:srgbClr val="1D1D1B"/>
                </a:solidFill>
                <a:latin typeface="Huawei Sans" panose="020C0503030203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 information in this document may contain predictive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statements including, without limitation, statements regarding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 future financial and operating results, future product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portfolio, new technology, etc. There are a number of factors that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could cause actual results and developments to differ materially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from those expressed or implied in the predictive statements.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Therefore, such information is provided for reference purpose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only and constitutes neither an offer nor an acceptance. Huawei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may change the information at any time without notice. </a:t>
            </a:r>
            <a:endParaRPr kumimoji="1" lang="en-US" altLang="zh-CN" sz="850" baseline="0" dirty="0">
              <a:solidFill>
                <a:srgbClr val="1D1D1B"/>
              </a:solidFill>
              <a:latin typeface="Huawei Sans" panose="020C0503030203020204" pitchFamily="34" charset="0"/>
              <a:cs typeface="Arial" panose="020B0604020202020204" pitchFamily="34" charset="0"/>
            </a:endParaRPr>
          </a:p>
          <a:p>
            <a:pPr>
              <a:lnSpc>
                <a:spcPts val="1065"/>
              </a:lnSpc>
            </a:pPr>
            <a:endParaRPr kumimoji="1" lang="zh-CN" altLang="en-US" sz="780" dirty="0">
              <a:solidFill>
                <a:srgbClr val="1D1D1B"/>
              </a:solidFill>
              <a:latin typeface="Huawei Sans" panose="020C0503030203020204" pitchFamily="34" charset="0"/>
            </a:endParaRPr>
          </a:p>
        </p:txBody>
      </p:sp>
      <p:sp>
        <p:nvSpPr>
          <p:cNvPr id="118" name="Subtitle 6"/>
          <p:cNvSpPr txBox="1"/>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0"/>
              </a:lnSpc>
              <a:spcBef>
                <a:spcPts val="0"/>
              </a:spcBef>
            </a:pPr>
            <a:r>
              <a:rPr kumimoji="1" lang="zh-CN" altLang="en-US" sz="1300" dirty="0">
                <a:solidFill>
                  <a:srgbClr val="1D1D1B"/>
                </a:solidFill>
                <a:latin typeface="Huawei Sans" panose="020C0503030203020204" pitchFamily="34" charset="0"/>
                <a:ea typeface="Microsoft YaHei" panose="020B0503020204020204" pitchFamily="34" charset="-122"/>
                <a:cs typeface="Microsoft YaHei" panose="020B0503020204020204" pitchFamily="34" charset="-122"/>
              </a:rPr>
              <a:t>把数字世界带入每个人、每个家庭、</a:t>
            </a:r>
            <a:br>
              <a:rPr kumimoji="1" lang="en-US" altLang="zh-CN" sz="1300" dirty="0">
                <a:solidFill>
                  <a:srgbClr val="1D1D1B"/>
                </a:solidFill>
                <a:latin typeface="Huawei Sans" panose="020C0503030203020204" pitchFamily="34" charset="0"/>
                <a:ea typeface="Microsoft YaHei" panose="020B0503020204020204" pitchFamily="34" charset="-122"/>
                <a:cs typeface="Microsoft YaHei" panose="020B0503020204020204" pitchFamily="34" charset="-122"/>
              </a:rPr>
            </a:br>
            <a:r>
              <a:rPr kumimoji="1" lang="zh-CN" altLang="en-US" sz="1300" dirty="0">
                <a:solidFill>
                  <a:srgbClr val="1D1D1B"/>
                </a:solidFill>
                <a:latin typeface="Huawei Sans" panose="020C0503030203020204" pitchFamily="34" charset="0"/>
                <a:ea typeface="Microsoft YaHei" panose="020B0503020204020204" pitchFamily="34" charset="-122"/>
                <a:cs typeface="Microsoft YaHei" panose="020B0503020204020204" pitchFamily="34" charset="-122"/>
              </a:rPr>
              <a:t>每个组织，构建万物互联的智能世界。</a:t>
            </a:r>
            <a:endParaRPr kumimoji="1" lang="zh-CN" altLang="en-US" sz="1300" dirty="0">
              <a:solidFill>
                <a:srgbClr val="1D1D1B"/>
              </a:solidFill>
              <a:latin typeface="Huawei Sans" panose="020C0503030203020204" pitchFamily="34" charset="0"/>
              <a:ea typeface="Microsoft YaHei" panose="020B0503020204020204" pitchFamily="34" charset="-122"/>
              <a:cs typeface="Microsoft YaHei" panose="020B0503020204020204" pitchFamily="34" charset="-122"/>
            </a:endParaRPr>
          </a:p>
        </p:txBody>
      </p:sp>
      <p:sp>
        <p:nvSpPr>
          <p:cNvPr id="119" name="Subtitle 6"/>
          <p:cNvSpPr txBox="1"/>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5"/>
              </a:lnSpc>
            </a:pPr>
            <a:r>
              <a:rPr kumimoji="1" lang="en-US" altLang="zh-CN" sz="1200" dirty="0">
                <a:solidFill>
                  <a:srgbClr val="1D1D1B"/>
                </a:solidFill>
                <a:latin typeface="Huawei Sans" panose="020C0503030203020204" pitchFamily="34" charset="0"/>
                <a:cs typeface="Arial" panose="020B0604020202020204" pitchFamily="34" charset="0"/>
              </a:rPr>
              <a:t>Bring digital to every person, home, and </a:t>
            </a:r>
            <a:br>
              <a:rPr kumimoji="1" lang="en-US" altLang="zh-CN" sz="1200" dirty="0">
                <a:solidFill>
                  <a:srgbClr val="1D1D1B"/>
                </a:solidFill>
                <a:latin typeface="Huawei Sans" panose="020C0503030203020204" pitchFamily="34" charset="0"/>
                <a:cs typeface="Arial" panose="020B0604020202020204" pitchFamily="34" charset="0"/>
              </a:rPr>
            </a:br>
            <a:r>
              <a:rPr kumimoji="1" lang="en-US" altLang="zh-CN" sz="1200" dirty="0">
                <a:solidFill>
                  <a:srgbClr val="1D1D1B"/>
                </a:solidFill>
                <a:latin typeface="Huawei Sans" panose="020C0503030203020204" pitchFamily="34" charset="0"/>
                <a:cs typeface="Arial" panose="020B0604020202020204" pitchFamily="34" charset="0"/>
              </a:rPr>
              <a:t>organization for a fully connected, </a:t>
            </a:r>
            <a:br>
              <a:rPr kumimoji="1" lang="en-US" altLang="zh-CN" sz="1200" dirty="0">
                <a:solidFill>
                  <a:srgbClr val="1D1D1B"/>
                </a:solidFill>
                <a:latin typeface="Huawei Sans" panose="020C0503030203020204" pitchFamily="34" charset="0"/>
                <a:cs typeface="Arial" panose="020B0604020202020204" pitchFamily="34" charset="0"/>
              </a:rPr>
            </a:br>
            <a:r>
              <a:rPr kumimoji="1" lang="en-US" altLang="zh-CN" sz="1200" dirty="0">
                <a:solidFill>
                  <a:srgbClr val="1D1D1B"/>
                </a:solidFill>
                <a:latin typeface="Huawei Sans" panose="020C0503030203020204" pitchFamily="34" charset="0"/>
                <a:cs typeface="Arial" panose="020B0604020202020204" pitchFamily="34" charset="0"/>
              </a:rPr>
              <a:t>intelligent world.</a:t>
            </a:r>
            <a:endParaRPr kumimoji="1" lang="zh-CN" altLang="en-US" sz="1200" dirty="0">
              <a:solidFill>
                <a:srgbClr val="1D1D1B"/>
              </a:solidFill>
              <a:latin typeface="Huawei Sans" panose="020C0503030203020204" pitchFamily="34" charset="0"/>
              <a:ea typeface="Microsoft YaHei" panose="020B0503020204020204" pitchFamily="34" charset="-122"/>
              <a:cs typeface="Microsoft YaHei" panose="020B0503020204020204" pitchFamily="34" charset="-122"/>
            </a:endParaRPr>
          </a:p>
        </p:txBody>
      </p:sp>
      <p:pic>
        <p:nvPicPr>
          <p:cNvPr id="120" name="图片 1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1187450" rtl="0" eaLnBrk="1" latinLnBrk="0" hangingPunct="1">
        <a:lnSpc>
          <a:spcPct val="90000"/>
        </a:lnSpc>
        <a:spcBef>
          <a:spcPct val="0"/>
        </a:spcBef>
        <a:buNone/>
        <a:defRPr sz="5000" b="0" kern="1200">
          <a:solidFill>
            <a:schemeClr val="tx1"/>
          </a:solidFill>
          <a:latin typeface="Arial" panose="020B0604020202020204" pitchFamily="34" charset="0"/>
          <a:ea typeface="方正兰亭黑简体" panose="02000000000000000000" pitchFamily="2" charset="-122"/>
          <a:cs typeface="Huawei Sans" panose="020C0503030203020204" pitchFamily="34" charset="0"/>
        </a:defRPr>
      </a:lvl1pPr>
    </p:titleStyle>
    <p:bodyStyle>
      <a:lvl1pPr marL="0" indent="0" algn="l" defTabSz="1187450" rtl="0" eaLnBrk="1" latinLnBrk="0" hangingPunct="1">
        <a:lnSpc>
          <a:spcPct val="90000"/>
        </a:lnSpc>
        <a:spcBef>
          <a:spcPts val="1300"/>
        </a:spcBef>
        <a:buFont typeface="Arial" panose="020B0604020202020204" pitchFamily="34" charset="0"/>
        <a:buNone/>
        <a:defRPr sz="1820" kern="1200">
          <a:solidFill>
            <a:srgbClr val="FFFFFF"/>
          </a:solidFill>
          <a:latin typeface="Arial" panose="020B0604020202020204" pitchFamily="34" charset="-122"/>
          <a:ea typeface="Microsoft YaHei" panose="020B0503020204020204" pitchFamily="34" charset="-122"/>
          <a:cs typeface="+mn-cs"/>
        </a:defRPr>
      </a:lvl1pPr>
      <a:lvl2pPr marL="593725" indent="0" algn="l" defTabSz="1187450" rtl="0" eaLnBrk="1" latinLnBrk="0" hangingPunct="1">
        <a:lnSpc>
          <a:spcPct val="90000"/>
        </a:lnSpc>
        <a:spcBef>
          <a:spcPts val="650"/>
        </a:spcBef>
        <a:buFont typeface="Arial" panose="020B0604020202020204" pitchFamily="34" charset="0"/>
        <a:buNone/>
        <a:defRPr sz="3115" kern="1200">
          <a:solidFill>
            <a:schemeClr val="tx1"/>
          </a:solidFill>
          <a:latin typeface="Arial" panose="020B0604020202020204"/>
          <a:ea typeface="+mn-ea"/>
          <a:cs typeface="+mn-cs"/>
        </a:defRPr>
      </a:lvl2pPr>
      <a:lvl3pPr marL="1187450" indent="0" algn="l" defTabSz="1187450" rtl="0" eaLnBrk="1" latinLnBrk="0" hangingPunct="1">
        <a:lnSpc>
          <a:spcPct val="90000"/>
        </a:lnSpc>
        <a:spcBef>
          <a:spcPts val="650"/>
        </a:spcBef>
        <a:buFont typeface="Arial" panose="020B0604020202020204" pitchFamily="34" charset="0"/>
        <a:buNone/>
        <a:defRPr sz="2595" kern="1200">
          <a:solidFill>
            <a:schemeClr val="tx1"/>
          </a:solidFill>
          <a:latin typeface="Arial" panose="020B0604020202020204"/>
          <a:ea typeface="+mn-ea"/>
          <a:cs typeface="+mn-cs"/>
        </a:defRPr>
      </a:lvl3pPr>
      <a:lvl4pPr marL="1781175" indent="0" algn="l" defTabSz="1187450" rtl="0" eaLnBrk="1" latinLnBrk="0" hangingPunct="1">
        <a:lnSpc>
          <a:spcPct val="90000"/>
        </a:lnSpc>
        <a:spcBef>
          <a:spcPts val="650"/>
        </a:spcBef>
        <a:buFont typeface="Arial" panose="020B0604020202020204" pitchFamily="34" charset="0"/>
        <a:buNone/>
        <a:defRPr sz="2335" kern="1200">
          <a:solidFill>
            <a:schemeClr val="tx1"/>
          </a:solidFill>
          <a:latin typeface="Arial" panose="020B0604020202020204"/>
          <a:ea typeface="+mn-ea"/>
          <a:cs typeface="+mn-cs"/>
        </a:defRPr>
      </a:lvl4pPr>
      <a:lvl5pPr marL="2374900" indent="0" algn="l" defTabSz="1187450" rtl="0" eaLnBrk="1" latinLnBrk="0" hangingPunct="1">
        <a:lnSpc>
          <a:spcPct val="90000"/>
        </a:lnSpc>
        <a:spcBef>
          <a:spcPts val="650"/>
        </a:spcBef>
        <a:buFont typeface="Arial" panose="020B0604020202020204" pitchFamily="34" charset="0"/>
        <a:buNone/>
        <a:defRPr sz="2335" kern="1200">
          <a:solidFill>
            <a:schemeClr val="tx1"/>
          </a:solidFill>
          <a:latin typeface="Arial" panose="020B0604020202020204"/>
          <a:ea typeface="+mn-ea"/>
          <a:cs typeface="+mn-cs"/>
        </a:defRPr>
      </a:lvl5pPr>
      <a:lvl6pPr marL="3265170" indent="-296545" algn="l" defTabSz="1187450" rtl="0" eaLnBrk="1" latinLnBrk="0" hangingPunct="1">
        <a:lnSpc>
          <a:spcPct val="90000"/>
        </a:lnSpc>
        <a:spcBef>
          <a:spcPts val="650"/>
        </a:spcBef>
        <a:buFont typeface="Arial" panose="020B0604020202020204" pitchFamily="34" charset="0"/>
        <a:buChar char="•"/>
        <a:defRPr sz="2335" kern="1200">
          <a:solidFill>
            <a:schemeClr val="tx1"/>
          </a:solidFill>
          <a:latin typeface="Arial" panose="020B0604020202020204"/>
          <a:ea typeface="+mn-ea"/>
          <a:cs typeface="+mn-cs"/>
        </a:defRPr>
      </a:lvl6pPr>
      <a:lvl7pPr marL="3858895" indent="-296545" algn="l" defTabSz="1187450" rtl="0" eaLnBrk="1" latinLnBrk="0" hangingPunct="1">
        <a:lnSpc>
          <a:spcPct val="90000"/>
        </a:lnSpc>
        <a:spcBef>
          <a:spcPts val="650"/>
        </a:spcBef>
        <a:buFont typeface="Arial" panose="020B0604020202020204" pitchFamily="34" charset="0"/>
        <a:buChar char="•"/>
        <a:defRPr sz="2335" kern="1200">
          <a:solidFill>
            <a:schemeClr val="tx1"/>
          </a:solidFill>
          <a:latin typeface="Arial" panose="020B0604020202020204"/>
          <a:ea typeface="+mn-ea"/>
          <a:cs typeface="+mn-cs"/>
        </a:defRPr>
      </a:lvl7pPr>
      <a:lvl8pPr marL="4452620" indent="-296545" algn="l" defTabSz="1187450" rtl="0" eaLnBrk="1" latinLnBrk="0" hangingPunct="1">
        <a:lnSpc>
          <a:spcPct val="90000"/>
        </a:lnSpc>
        <a:spcBef>
          <a:spcPts val="650"/>
        </a:spcBef>
        <a:buFont typeface="Arial" panose="020B0604020202020204" pitchFamily="34" charset="0"/>
        <a:buChar char="•"/>
        <a:defRPr sz="2335" kern="1200">
          <a:solidFill>
            <a:schemeClr val="tx1"/>
          </a:solidFill>
          <a:latin typeface="Arial" panose="020B0604020202020204"/>
          <a:ea typeface="+mn-ea"/>
          <a:cs typeface="+mn-cs"/>
        </a:defRPr>
      </a:lvl8pPr>
      <a:lvl9pPr marL="5046345" indent="-296545" algn="l" defTabSz="1187450" rtl="0" eaLnBrk="1" latinLnBrk="0" hangingPunct="1">
        <a:lnSpc>
          <a:spcPct val="90000"/>
        </a:lnSpc>
        <a:spcBef>
          <a:spcPts val="650"/>
        </a:spcBef>
        <a:buFont typeface="Arial" panose="020B0604020202020204" pitchFamily="34" charset="0"/>
        <a:buChar char="•"/>
        <a:defRPr sz="2335" kern="1200">
          <a:solidFill>
            <a:schemeClr val="tx1"/>
          </a:solidFill>
          <a:latin typeface="Arial" panose="020B0604020202020204"/>
          <a:ea typeface="+mn-ea"/>
          <a:cs typeface="+mn-cs"/>
        </a:defRPr>
      </a:lvl9pPr>
    </p:bodyStyle>
    <p:otherStyle>
      <a:defPPr>
        <a:defRPr lang="en-US"/>
      </a:defPPr>
      <a:lvl1pPr marL="0" algn="l" defTabSz="1187450" rtl="0" eaLnBrk="1" latinLnBrk="0" hangingPunct="1">
        <a:defRPr sz="2335" kern="1200">
          <a:solidFill>
            <a:schemeClr val="tx1"/>
          </a:solidFill>
          <a:latin typeface="Arial" panose="020B0604020202020204"/>
          <a:ea typeface="+mn-ea"/>
          <a:cs typeface="+mn-cs"/>
        </a:defRPr>
      </a:lvl1pPr>
      <a:lvl2pPr marL="593725" algn="l" defTabSz="1187450" rtl="0" eaLnBrk="1" latinLnBrk="0" hangingPunct="1">
        <a:defRPr sz="2335" kern="1200">
          <a:solidFill>
            <a:schemeClr val="tx1"/>
          </a:solidFill>
          <a:latin typeface="Arial" panose="020B0604020202020204"/>
          <a:ea typeface="+mn-ea"/>
          <a:cs typeface="+mn-cs"/>
        </a:defRPr>
      </a:lvl2pPr>
      <a:lvl3pPr marL="1187450" algn="l" defTabSz="1187450" rtl="0" eaLnBrk="1" latinLnBrk="0" hangingPunct="1">
        <a:defRPr sz="2335" kern="1200">
          <a:solidFill>
            <a:schemeClr val="tx1"/>
          </a:solidFill>
          <a:latin typeface="Arial" panose="020B0604020202020204"/>
          <a:ea typeface="+mn-ea"/>
          <a:cs typeface="+mn-cs"/>
        </a:defRPr>
      </a:lvl3pPr>
      <a:lvl4pPr marL="1781175" algn="l" defTabSz="1187450" rtl="0" eaLnBrk="1" latinLnBrk="0" hangingPunct="1">
        <a:defRPr sz="2335" kern="1200">
          <a:solidFill>
            <a:schemeClr val="tx1"/>
          </a:solidFill>
          <a:latin typeface="Arial" panose="020B0604020202020204"/>
          <a:ea typeface="+mn-ea"/>
          <a:cs typeface="+mn-cs"/>
        </a:defRPr>
      </a:lvl4pPr>
      <a:lvl5pPr marL="2374900" algn="l" defTabSz="1187450" rtl="0" eaLnBrk="1" latinLnBrk="0" hangingPunct="1">
        <a:defRPr sz="2335" kern="1200">
          <a:solidFill>
            <a:schemeClr val="tx1"/>
          </a:solidFill>
          <a:latin typeface="Arial" panose="020B0604020202020204"/>
          <a:ea typeface="+mn-ea"/>
          <a:cs typeface="+mn-cs"/>
        </a:defRPr>
      </a:lvl5pPr>
      <a:lvl6pPr marL="2968625" algn="l" defTabSz="1187450" rtl="0" eaLnBrk="1" latinLnBrk="0" hangingPunct="1">
        <a:defRPr sz="2335" kern="1200">
          <a:solidFill>
            <a:schemeClr val="tx1"/>
          </a:solidFill>
          <a:latin typeface="Arial" panose="020B0604020202020204"/>
          <a:ea typeface="+mn-ea"/>
          <a:cs typeface="+mn-cs"/>
        </a:defRPr>
      </a:lvl6pPr>
      <a:lvl7pPr marL="3561715" algn="l" defTabSz="1187450" rtl="0" eaLnBrk="1" latinLnBrk="0" hangingPunct="1">
        <a:defRPr sz="2335" kern="1200">
          <a:solidFill>
            <a:schemeClr val="tx1"/>
          </a:solidFill>
          <a:latin typeface="Arial" panose="020B0604020202020204"/>
          <a:ea typeface="+mn-ea"/>
          <a:cs typeface="+mn-cs"/>
        </a:defRPr>
      </a:lvl7pPr>
      <a:lvl8pPr marL="4155440" algn="l" defTabSz="1187450" rtl="0" eaLnBrk="1" latinLnBrk="0" hangingPunct="1">
        <a:defRPr sz="2335" kern="1200">
          <a:solidFill>
            <a:schemeClr val="tx1"/>
          </a:solidFill>
          <a:latin typeface="Arial" panose="020B0604020202020204"/>
          <a:ea typeface="+mn-ea"/>
          <a:cs typeface="+mn-cs"/>
        </a:defRPr>
      </a:lvl8pPr>
      <a:lvl9pPr marL="4749165" algn="l" defTabSz="1187450" rtl="0" eaLnBrk="1" latinLnBrk="0" hangingPunct="1">
        <a:defRPr sz="2335" kern="1200">
          <a:solidFill>
            <a:schemeClr val="tx1"/>
          </a:solidFill>
          <a:latin typeface="Arial" panose="020B0604020202020204"/>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vmlDrawing" Target="../drawings/vmlDrawing1.vml"/><Relationship Id="rId7" Type="http://schemas.openxmlformats.org/officeDocument/2006/relationships/slideLayout" Target="../slideLayouts/slideLayout15.xml"/><Relationship Id="rId6" Type="http://schemas.microsoft.com/office/2007/relationships/hdphoto" Target="../media/image12.wdp"/><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customXml" Target="../ink/ink4.xml"/><Relationship Id="rId4" Type="http://schemas.openxmlformats.org/officeDocument/2006/relationships/customXml" Target="../ink/ink3.xml"/><Relationship Id="rId3" Type="http://schemas.openxmlformats.org/officeDocument/2006/relationships/customXml" Target="../ink/ink2.xml"/><Relationship Id="rId2" Type="http://schemas.openxmlformats.org/officeDocument/2006/relationships/image" Target="../media/image14.png"/><Relationship Id="rId1" Type="http://schemas.openxmlformats.org/officeDocument/2006/relationships/customXml" Target="../ink/ink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1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5.xml"/><Relationship Id="rId1"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7" Type="http://schemas.openxmlformats.org/officeDocument/2006/relationships/notesSlide" Target="../notesSlides/notesSlide68.xml"/><Relationship Id="rId6" Type="http://schemas.openxmlformats.org/officeDocument/2006/relationships/slideLayout" Target="../slideLayouts/slideLayout9.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71.xml"/><Relationship Id="rId4" Type="http://schemas.openxmlformats.org/officeDocument/2006/relationships/slideLayout" Target="../slideLayouts/slideLayout11.xml"/><Relationship Id="rId3" Type="http://schemas.openxmlformats.org/officeDocument/2006/relationships/hyperlink" Target="https://learning.huawei.com/en/" TargetMode="External"/><Relationship Id="rId2" Type="http://schemas.openxmlformats.org/officeDocument/2006/relationships/hyperlink" Target="https://support.huawei.com/enterprise/" TargetMode="External"/><Relationship Id="rId1" Type="http://schemas.openxmlformats.org/officeDocument/2006/relationships/hyperlink" Target="https://enterprise.huawei.com/en/"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文本占位符 6"/>
          <p:cNvSpPr txBox="1"/>
          <p:nvPr/>
        </p:nvSpPr>
        <p:spPr>
          <a:xfrm>
            <a:off x="4126170" y="1969626"/>
            <a:ext cx="1967450"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kern="1200" baseline="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Wingdings" panose="05000000000000000000" pitchFamily="2" charset="2"/>
              <a:buChar char="p"/>
              <a:defRPr sz="2000" kern="1200">
                <a:solidFill>
                  <a:schemeClr val="tx1"/>
                </a:solidFill>
                <a:latin typeface="Arial" panose="020B0604020202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Wingdings" panose="05000000000000000000" pitchFamily="2" charset="2"/>
              <a:buChar char="n"/>
              <a:defRPr sz="1800" kern="1200">
                <a:solidFill>
                  <a:schemeClr val="tx1"/>
                </a:solidFill>
                <a:latin typeface="Arial" panose="020B0604020202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Arial" panose="020B0604020202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Arial" panose="020B0604020202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9pPr>
          </a:lstStyle>
          <a:p>
            <a:pPr fontAlgn="ctr"/>
            <a:r>
              <a:rPr lang="en-US" dirty="0">
                <a:latin typeface="Huawei Sans" panose="020C0503030203020204" pitchFamily="34" charset="0"/>
              </a:rPr>
              <a:t>Storage</a:t>
            </a:r>
            <a:endParaRPr lang="en-US" dirty="0">
              <a:latin typeface="Huawei Sans" panose="020C0503030203020204" pitchFamily="34" charset="0"/>
            </a:endParaRPr>
          </a:p>
        </p:txBody>
      </p:sp>
      <p:sp>
        <p:nvSpPr>
          <p:cNvPr id="27" name="文本占位符 5"/>
          <p:cNvSpPr>
            <a:spLocks noGrp="1"/>
          </p:cNvSpPr>
          <p:nvPr>
            <p:ph type="body" sz="quarter" idx="17"/>
          </p:nvPr>
        </p:nvSpPr>
        <p:spPr>
          <a:xfrm>
            <a:off x="1007139" y="1969626"/>
            <a:ext cx="3119030" cy="504887"/>
          </a:xfrm>
        </p:spPr>
        <p:txBody>
          <a:bodyPr/>
          <a:lstStyle/>
          <a:p>
            <a:pPr fontAlgn="ctr"/>
            <a:endParaRPr lang="en-US" altLang="zh-CN" dirty="0">
              <a:latin typeface="Huawei Sans" panose="020C0503030203020204" pitchFamily="34" charset="0"/>
            </a:endParaRPr>
          </a:p>
        </p:txBody>
      </p:sp>
      <p:sp>
        <p:nvSpPr>
          <p:cNvPr id="28" name="文本占位符 6"/>
          <p:cNvSpPr>
            <a:spLocks noGrp="1"/>
          </p:cNvSpPr>
          <p:nvPr>
            <p:ph type="body" sz="quarter" idx="18"/>
          </p:nvPr>
        </p:nvSpPr>
        <p:spPr>
          <a:xfrm>
            <a:off x="4126170" y="1969626"/>
            <a:ext cx="1967450" cy="504887"/>
          </a:xfrm>
        </p:spPr>
        <p:txBody>
          <a:bodyPr/>
          <a:lstStyle/>
          <a:p>
            <a:pPr fontAlgn="ctr"/>
            <a:r>
              <a:rPr lang="en-US" u="none" dirty="0">
                <a:latin typeface="Huawei Sans" panose="020C0503030203020204" pitchFamily="34" charset="0"/>
              </a:rPr>
              <a:t>Storage</a:t>
            </a:r>
            <a:endParaRPr lang="en-US" u="none" dirty="0">
              <a:latin typeface="Huawei Sans" panose="020C0503030203020204" pitchFamily="34" charset="0"/>
            </a:endParaRPr>
          </a:p>
        </p:txBody>
      </p:sp>
      <p:sp>
        <p:nvSpPr>
          <p:cNvPr id="29" name="文本占位符 7"/>
          <p:cNvSpPr>
            <a:spLocks noGrp="1"/>
          </p:cNvSpPr>
          <p:nvPr>
            <p:ph type="body" sz="quarter" idx="19"/>
          </p:nvPr>
        </p:nvSpPr>
        <p:spPr>
          <a:xfrm>
            <a:off x="6093619" y="1969626"/>
            <a:ext cx="3023155" cy="504887"/>
          </a:xfrm>
        </p:spPr>
        <p:txBody>
          <a:bodyPr/>
          <a:lstStyle/>
          <a:p>
            <a:pPr fontAlgn="ctr"/>
            <a:r>
              <a:rPr lang="en-US" u="none" dirty="0">
                <a:latin typeface="Huawei Sans" panose="020C0503030203020204" pitchFamily="34" charset="0"/>
              </a:rPr>
              <a:t>5.0</a:t>
            </a:r>
            <a:endParaRPr lang="en-US" altLang="zh-CN" dirty="0">
              <a:latin typeface="Huawei Sans" panose="020C0503030203020204" pitchFamily="34" charset="0"/>
            </a:endParaRPr>
          </a:p>
        </p:txBody>
      </p:sp>
      <p:sp>
        <p:nvSpPr>
          <p:cNvPr id="30" name="文本占位符 8"/>
          <p:cNvSpPr>
            <a:spLocks noGrp="1"/>
          </p:cNvSpPr>
          <p:nvPr>
            <p:ph type="body" sz="quarter" idx="20"/>
          </p:nvPr>
        </p:nvSpPr>
        <p:spPr>
          <a:xfrm>
            <a:off x="9116775" y="1969626"/>
            <a:ext cx="2084625" cy="504887"/>
          </a:xfrm>
        </p:spPr>
        <p:txBody>
          <a:bodyPr/>
          <a:lstStyle/>
          <a:p>
            <a:pPr fontAlgn="ctr"/>
            <a:r>
              <a:rPr lang="en-US" u="none" dirty="0">
                <a:latin typeface="Huawei Sans" panose="020C0503030203020204" pitchFamily="34" charset="0"/>
              </a:rPr>
              <a:t>5.0</a:t>
            </a:r>
            <a:endParaRPr lang="en-US" altLang="zh-CN" dirty="0">
              <a:latin typeface="Huawei Sans" panose="020C0503030203020204" pitchFamily="34" charset="0"/>
            </a:endParaRPr>
          </a:p>
        </p:txBody>
      </p:sp>
      <p:sp>
        <p:nvSpPr>
          <p:cNvPr id="31" name="文本占位符 1"/>
          <p:cNvSpPr>
            <a:spLocks noGrp="1"/>
          </p:cNvSpPr>
          <p:nvPr>
            <p:ph type="body" sz="quarter" idx="13"/>
          </p:nvPr>
        </p:nvSpPr>
        <p:spPr>
          <a:xfrm>
            <a:off x="1007042" y="3284116"/>
            <a:ext cx="3119128" cy="468052"/>
          </a:xfrm>
        </p:spPr>
        <p:txBody>
          <a:bodyPr/>
          <a:lstStyle/>
          <a:p>
            <a:pPr fontAlgn="ctr"/>
            <a:r>
              <a:rPr lang="en-US" u="none" dirty="0">
                <a:latin typeface="Huawei Sans" panose="020C0503030203020204" pitchFamily="34" charset="0"/>
              </a:rPr>
              <a:t>Wang Peng/wwx690470</a:t>
            </a:r>
            <a:endParaRPr lang="en-US" u="none" dirty="0">
              <a:latin typeface="Huawei Sans" panose="020C0503030203020204" pitchFamily="34" charset="0"/>
            </a:endParaRPr>
          </a:p>
        </p:txBody>
      </p:sp>
      <p:sp>
        <p:nvSpPr>
          <p:cNvPr id="32" name="文本占位符 2"/>
          <p:cNvSpPr>
            <a:spLocks noGrp="1"/>
          </p:cNvSpPr>
          <p:nvPr>
            <p:ph type="body" sz="quarter" idx="14"/>
          </p:nvPr>
        </p:nvSpPr>
        <p:spPr>
          <a:xfrm>
            <a:off x="4126170" y="3284116"/>
            <a:ext cx="1967450" cy="468052"/>
          </a:xfrm>
        </p:spPr>
        <p:txBody>
          <a:bodyPr/>
          <a:lstStyle/>
          <a:p>
            <a:r>
              <a:rPr lang="en-US" u="none" dirty="0">
                <a:latin typeface="Huawei Sans" panose="020C0503030203020204" pitchFamily="34" charset="0"/>
              </a:rPr>
              <a:t>2020.05.13</a:t>
            </a:r>
            <a:endParaRPr lang="en-US" altLang="zh-CN" dirty="0">
              <a:latin typeface="Huawei Sans" panose="020C0503030203020204" pitchFamily="34" charset="0"/>
            </a:endParaRPr>
          </a:p>
        </p:txBody>
      </p:sp>
      <p:sp>
        <p:nvSpPr>
          <p:cNvPr id="33" name="文本占位符 3"/>
          <p:cNvSpPr>
            <a:spLocks noGrp="1"/>
          </p:cNvSpPr>
          <p:nvPr>
            <p:ph type="body" sz="quarter" idx="15"/>
          </p:nvPr>
        </p:nvSpPr>
        <p:spPr>
          <a:xfrm>
            <a:off x="6093619" y="3284116"/>
            <a:ext cx="3023155" cy="468052"/>
          </a:xfrm>
        </p:spPr>
        <p:txBody>
          <a:bodyPr/>
          <a:lstStyle/>
          <a:p>
            <a:pPr fontAlgn="ctr"/>
            <a:r>
              <a:rPr lang="en-US" u="none" dirty="0" err="1">
                <a:latin typeface="Huawei Sans" panose="020C0503030203020204" pitchFamily="34" charset="0"/>
              </a:rPr>
              <a:t>Shui</a:t>
            </a:r>
            <a:r>
              <a:rPr lang="en-US" u="none" dirty="0">
                <a:latin typeface="Huawei Sans" panose="020C0503030203020204" pitchFamily="34" charset="0"/>
              </a:rPr>
              <a:t> </a:t>
            </a:r>
            <a:r>
              <a:rPr lang="en-US" u="none" dirty="0" err="1">
                <a:latin typeface="Huawei Sans" panose="020C0503030203020204" pitchFamily="34" charset="0"/>
              </a:rPr>
              <a:t>Shaolan</a:t>
            </a:r>
            <a:r>
              <a:rPr lang="en-US" u="none" dirty="0">
                <a:latin typeface="Huawei Sans" panose="020C0503030203020204" pitchFamily="34" charset="0"/>
              </a:rPr>
              <a:t>/00329529</a:t>
            </a:r>
            <a:endParaRPr lang="en-US" altLang="zh-CN" dirty="0">
              <a:latin typeface="Huawei Sans" panose="020C0503030203020204" pitchFamily="34" charset="0"/>
            </a:endParaRPr>
          </a:p>
        </p:txBody>
      </p:sp>
      <p:sp>
        <p:nvSpPr>
          <p:cNvPr id="34" name="文本占位符 4"/>
          <p:cNvSpPr>
            <a:spLocks noGrp="1"/>
          </p:cNvSpPr>
          <p:nvPr>
            <p:ph type="body" sz="quarter" idx="16"/>
          </p:nvPr>
        </p:nvSpPr>
        <p:spPr>
          <a:xfrm>
            <a:off x="9116775" y="3248112"/>
            <a:ext cx="2056050" cy="504056"/>
          </a:xfrm>
        </p:spPr>
        <p:txBody>
          <a:bodyPr/>
          <a:lstStyle/>
          <a:p>
            <a:r>
              <a:rPr lang="en-US" u="none" dirty="0">
                <a:latin typeface="Huawei Sans" panose="020C0503030203020204" pitchFamily="34" charset="0"/>
              </a:rPr>
              <a:t>New</a:t>
            </a:r>
            <a:endParaRPr lang="en-US" u="none" dirty="0">
              <a:latin typeface="Huawei Sans" panose="020C0503030203020204" pitchFamily="34" charset="0"/>
            </a:endParaRPr>
          </a:p>
        </p:txBody>
      </p:sp>
      <p:sp>
        <p:nvSpPr>
          <p:cNvPr id="35" name="文本占位符 9"/>
          <p:cNvSpPr>
            <a:spLocks noGrp="1"/>
          </p:cNvSpPr>
          <p:nvPr>
            <p:ph type="body" sz="quarter" idx="21"/>
          </p:nvPr>
        </p:nvSpPr>
        <p:spPr>
          <a:xfrm>
            <a:off x="1007042" y="3788172"/>
            <a:ext cx="3119128" cy="468052"/>
          </a:xfrm>
        </p:spPr>
        <p:txBody>
          <a:bodyPr/>
          <a:lstStyle/>
          <a:p>
            <a:pPr fontAlgn="ctr"/>
            <a:r>
              <a:rPr lang="en-US" u="none" dirty="0">
                <a:latin typeface="Huawei Sans" panose="020C0503030203020204" pitchFamily="34" charset="0"/>
              </a:rPr>
              <a:t>Zhu </a:t>
            </a:r>
            <a:r>
              <a:rPr lang="en-US" u="none" dirty="0" err="1">
                <a:latin typeface="Huawei Sans" panose="020C0503030203020204" pitchFamily="34" charset="0"/>
              </a:rPr>
              <a:t>Yuanyuan</a:t>
            </a:r>
            <a:r>
              <a:rPr lang="en-US" u="none" dirty="0">
                <a:latin typeface="Huawei Sans" panose="020C0503030203020204" pitchFamily="34" charset="0"/>
              </a:rPr>
              <a:t>/zwx640907</a:t>
            </a:r>
            <a:endParaRPr lang="en-US" u="none" dirty="0">
              <a:latin typeface="Huawei Sans" panose="020C0503030203020204" pitchFamily="34" charset="0"/>
            </a:endParaRPr>
          </a:p>
        </p:txBody>
      </p:sp>
      <p:sp>
        <p:nvSpPr>
          <p:cNvPr id="36" name="文本占位符 10"/>
          <p:cNvSpPr>
            <a:spLocks noGrp="1"/>
          </p:cNvSpPr>
          <p:nvPr>
            <p:ph type="body" sz="quarter" idx="22"/>
          </p:nvPr>
        </p:nvSpPr>
        <p:spPr>
          <a:xfrm>
            <a:off x="4126170" y="3788172"/>
            <a:ext cx="1967450" cy="468052"/>
          </a:xfrm>
        </p:spPr>
        <p:txBody>
          <a:bodyPr/>
          <a:lstStyle/>
          <a:p>
            <a:r>
              <a:rPr lang="en-US" u="none" dirty="0">
                <a:latin typeface="Huawei Sans" panose="020C0503030203020204" pitchFamily="34" charset="0"/>
              </a:rPr>
              <a:t>2020.07.01</a:t>
            </a:r>
            <a:endParaRPr lang="en-US" u="none" dirty="0">
              <a:latin typeface="Huawei Sans" panose="020C0503030203020204" pitchFamily="34" charset="0"/>
            </a:endParaRPr>
          </a:p>
        </p:txBody>
      </p:sp>
      <p:sp>
        <p:nvSpPr>
          <p:cNvPr id="37" name="文本占位符 11"/>
          <p:cNvSpPr>
            <a:spLocks noGrp="1"/>
          </p:cNvSpPr>
          <p:nvPr>
            <p:ph type="body" sz="quarter" idx="23"/>
          </p:nvPr>
        </p:nvSpPr>
        <p:spPr>
          <a:xfrm>
            <a:off x="6093619" y="3788172"/>
            <a:ext cx="3023155" cy="468052"/>
          </a:xfrm>
        </p:spPr>
        <p:txBody>
          <a:bodyPr/>
          <a:lstStyle/>
          <a:p>
            <a:pPr fontAlgn="ctr"/>
            <a:r>
              <a:rPr lang="en-US" u="none" dirty="0" err="1">
                <a:latin typeface="Huawei Sans" panose="020C0503030203020204" pitchFamily="34" charset="0"/>
              </a:rPr>
              <a:t>Shui</a:t>
            </a:r>
            <a:r>
              <a:rPr lang="en-US" u="none" dirty="0">
                <a:latin typeface="Huawei Sans" panose="020C0503030203020204" pitchFamily="34" charset="0"/>
              </a:rPr>
              <a:t> </a:t>
            </a:r>
            <a:r>
              <a:rPr lang="en-US" u="none" dirty="0" err="1">
                <a:latin typeface="Huawei Sans" panose="020C0503030203020204" pitchFamily="34" charset="0"/>
              </a:rPr>
              <a:t>Shaolan</a:t>
            </a:r>
            <a:r>
              <a:rPr lang="en-US" u="none" dirty="0">
                <a:latin typeface="Huawei Sans" panose="020C0503030203020204" pitchFamily="34" charset="0"/>
              </a:rPr>
              <a:t>/00329529</a:t>
            </a:r>
            <a:endParaRPr lang="en-US" altLang="zh-CN" dirty="0">
              <a:latin typeface="Huawei Sans" panose="020C0503030203020204" pitchFamily="34" charset="0"/>
            </a:endParaRPr>
          </a:p>
        </p:txBody>
      </p:sp>
      <p:sp>
        <p:nvSpPr>
          <p:cNvPr id="38" name="文本占位符 12"/>
          <p:cNvSpPr>
            <a:spLocks noGrp="1"/>
          </p:cNvSpPr>
          <p:nvPr>
            <p:ph type="body" sz="quarter" idx="24"/>
          </p:nvPr>
        </p:nvSpPr>
        <p:spPr>
          <a:xfrm>
            <a:off x="9116775" y="3752168"/>
            <a:ext cx="2084625" cy="504056"/>
          </a:xfrm>
        </p:spPr>
        <p:txBody>
          <a:bodyPr/>
          <a:lstStyle/>
          <a:p>
            <a:r>
              <a:rPr lang="en-US" u="none" dirty="0">
                <a:latin typeface="Huawei Sans" panose="020C0503030203020204" pitchFamily="34" charset="0"/>
              </a:rPr>
              <a:t>Update</a:t>
            </a:r>
            <a:endParaRPr lang="en-US" u="none" dirty="0">
              <a:latin typeface="Huawei Sans" panose="020C0503030203020204" pitchFamily="34" charset="0"/>
            </a:endParaRPr>
          </a:p>
        </p:txBody>
      </p:sp>
      <p:sp>
        <p:nvSpPr>
          <p:cNvPr id="39" name="文本占位符 13"/>
          <p:cNvSpPr>
            <a:spLocks noGrp="1"/>
          </p:cNvSpPr>
          <p:nvPr>
            <p:ph type="body" sz="quarter" idx="25"/>
          </p:nvPr>
        </p:nvSpPr>
        <p:spPr>
          <a:xfrm>
            <a:off x="1007042" y="4256224"/>
            <a:ext cx="3119128" cy="468052"/>
          </a:xfrm>
        </p:spPr>
        <p:txBody>
          <a:bodyPr/>
          <a:lstStyle/>
          <a:p>
            <a:pPr fontAlgn="ctr"/>
            <a:r>
              <a:rPr lang="en-US" u="none" dirty="0">
                <a:latin typeface="Huawei Sans" panose="020C0503030203020204" pitchFamily="34" charset="0"/>
              </a:rPr>
              <a:t>Xu </a:t>
            </a:r>
            <a:r>
              <a:rPr lang="en-US" u="none" dirty="0" err="1">
                <a:latin typeface="Huawei Sans" panose="020C0503030203020204" pitchFamily="34" charset="0"/>
              </a:rPr>
              <a:t>Ningyang</a:t>
            </a:r>
            <a:r>
              <a:rPr lang="en-US" u="none" dirty="0">
                <a:latin typeface="Huawei Sans" panose="020C0503030203020204" pitchFamily="34" charset="0"/>
              </a:rPr>
              <a:t>/xwx1146004</a:t>
            </a:r>
            <a:endParaRPr lang="en-US" altLang="zh-CN" dirty="0">
              <a:latin typeface="Huawei Sans" panose="020C0503030203020204" pitchFamily="34" charset="0"/>
            </a:endParaRPr>
          </a:p>
        </p:txBody>
      </p:sp>
      <p:sp>
        <p:nvSpPr>
          <p:cNvPr id="40" name="文本占位符 14"/>
          <p:cNvSpPr>
            <a:spLocks noGrp="1"/>
          </p:cNvSpPr>
          <p:nvPr>
            <p:ph type="body" sz="quarter" idx="26"/>
          </p:nvPr>
        </p:nvSpPr>
        <p:spPr>
          <a:xfrm>
            <a:off x="4126170" y="4256224"/>
            <a:ext cx="1967450" cy="468052"/>
          </a:xfrm>
        </p:spPr>
        <p:txBody>
          <a:bodyPr/>
          <a:lstStyle/>
          <a:p>
            <a:r>
              <a:rPr lang="en-US" u="none" dirty="0">
                <a:latin typeface="Huawei Sans" panose="020C0503030203020204" pitchFamily="34" charset="0"/>
              </a:rPr>
              <a:t>2022.06.27</a:t>
            </a:r>
            <a:endParaRPr lang="en-US" altLang="zh-CN" dirty="0">
              <a:latin typeface="Huawei Sans" panose="020C0503030203020204" pitchFamily="34" charset="0"/>
            </a:endParaRPr>
          </a:p>
        </p:txBody>
      </p:sp>
      <p:sp>
        <p:nvSpPr>
          <p:cNvPr id="41" name="文本占位符 15"/>
          <p:cNvSpPr>
            <a:spLocks noGrp="1"/>
          </p:cNvSpPr>
          <p:nvPr>
            <p:ph type="body" sz="quarter" idx="27"/>
          </p:nvPr>
        </p:nvSpPr>
        <p:spPr>
          <a:xfrm>
            <a:off x="6093619" y="4256224"/>
            <a:ext cx="3023155" cy="468052"/>
          </a:xfrm>
        </p:spPr>
        <p:txBody>
          <a:bodyPr/>
          <a:lstStyle/>
          <a:p>
            <a:pPr fontAlgn="ctr"/>
            <a:r>
              <a:rPr lang="en-US" u="none" dirty="0">
                <a:latin typeface="Huawei Sans" panose="020C0503030203020204" pitchFamily="34" charset="0"/>
              </a:rPr>
              <a:t>Liang </a:t>
            </a:r>
            <a:r>
              <a:rPr lang="en-US" u="none" dirty="0" err="1">
                <a:latin typeface="Huawei Sans" panose="020C0503030203020204" pitchFamily="34" charset="0"/>
              </a:rPr>
              <a:t>Shuai</a:t>
            </a:r>
            <a:r>
              <a:rPr lang="en-US" u="none" dirty="0">
                <a:latin typeface="Huawei Sans" panose="020C0503030203020204" pitchFamily="34" charset="0"/>
              </a:rPr>
              <a:t>/00569373</a:t>
            </a:r>
            <a:endParaRPr lang="en-US" altLang="zh-CN" dirty="0">
              <a:latin typeface="Huawei Sans" panose="020C0503030203020204" pitchFamily="34" charset="0"/>
            </a:endParaRPr>
          </a:p>
        </p:txBody>
      </p:sp>
      <p:sp>
        <p:nvSpPr>
          <p:cNvPr id="42" name="文本占位符 16"/>
          <p:cNvSpPr>
            <a:spLocks noGrp="1"/>
          </p:cNvSpPr>
          <p:nvPr>
            <p:ph type="body" sz="quarter" idx="28"/>
          </p:nvPr>
        </p:nvSpPr>
        <p:spPr>
          <a:xfrm>
            <a:off x="9116775" y="4256224"/>
            <a:ext cx="2056050" cy="468052"/>
          </a:xfrm>
        </p:spPr>
        <p:txBody>
          <a:bodyPr/>
          <a:lstStyle/>
          <a:p>
            <a:r>
              <a:rPr lang="en-US" dirty="0">
                <a:latin typeface="Huawei Sans" panose="020C0503030203020204" pitchFamily="34" charset="0"/>
              </a:rPr>
              <a:t>Update</a:t>
            </a:r>
            <a:endParaRPr lang="en-US" altLang="zh-CN" dirty="0">
              <a:latin typeface="Huawei Sans" panose="020C0503030203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425563" y="1010264"/>
            <a:ext cx="9493932" cy="5148262"/>
          </a:xfrm>
          <a:prstGeom prst="roundRect">
            <a:avLst>
              <a:gd name="adj" fmla="val 62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 name="标题 1"/>
          <p:cNvSpPr>
            <a:spLocks noGrp="1"/>
          </p:cNvSpPr>
          <p:nvPr>
            <p:ph type="title"/>
          </p:nvPr>
        </p:nvSpPr>
        <p:spPr>
          <a:xfrm>
            <a:off x="731838" y="447468"/>
            <a:ext cx="10728325" cy="497095"/>
          </a:xfrm>
        </p:spPr>
        <p:txBody>
          <a:bodyPr/>
          <a:lstStyle/>
          <a:p>
            <a:pPr fontAlgn="ctr"/>
            <a:r>
              <a:rPr lang="en-US" u="none" dirty="0" err="1">
                <a:latin typeface="Huawei Sans" panose="020C0503030203020204" pitchFamily="34" charset="0"/>
                <a:cs typeface="Arial" panose="020B0604020202020204" pitchFamily="34" charset="0"/>
              </a:rPr>
              <a:t>SmartThin</a:t>
            </a:r>
            <a:r>
              <a:rPr lang="en-US" u="none" dirty="0">
                <a:latin typeface="Huawei Sans" panose="020C0503030203020204" pitchFamily="34" charset="0"/>
                <a:cs typeface="Arial" panose="020B0604020202020204" pitchFamily="34" charset="0"/>
              </a:rPr>
              <a:t> Read Process</a:t>
            </a:r>
            <a:endParaRPr lang="en-US" u="none" dirty="0">
              <a:latin typeface="Huawei Sans" panose="020C0503030203020204" pitchFamily="34" charset="0"/>
              <a:cs typeface="Arial" panose="020B0604020202020204" pitchFamily="34" charset="0"/>
            </a:endParaRPr>
          </a:p>
        </p:txBody>
      </p:sp>
      <p:sp>
        <p:nvSpPr>
          <p:cNvPr id="4" name="圆角矩形 3"/>
          <p:cNvSpPr/>
          <p:nvPr/>
        </p:nvSpPr>
        <p:spPr>
          <a:xfrm>
            <a:off x="7944219" y="2990824"/>
            <a:ext cx="2717801" cy="1778000"/>
          </a:xfrm>
          <a:prstGeom prst="roundRect">
            <a:avLst>
              <a:gd name="adj" fmla="val 12459"/>
            </a:avLst>
          </a:prstGeom>
          <a:solidFill>
            <a:srgbClr val="BEE9EE"/>
          </a:solidFill>
          <a:ln>
            <a:solidFill>
              <a:srgbClr val="BEE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 name="圆柱形 4"/>
          <p:cNvSpPr/>
          <p:nvPr/>
        </p:nvSpPr>
        <p:spPr>
          <a:xfrm>
            <a:off x="4872908" y="3410106"/>
            <a:ext cx="1164920" cy="1152395"/>
          </a:xfrm>
          <a:prstGeom prst="can">
            <a:avLst>
              <a:gd name="adj" fmla="val 17561"/>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 name="圆柱形 5"/>
          <p:cNvSpPr/>
          <p:nvPr/>
        </p:nvSpPr>
        <p:spPr>
          <a:xfrm>
            <a:off x="8396027" y="3227174"/>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cs typeface="Arial" panose="020B0604020202020204" pitchFamily="34" charset="0"/>
              </a:rPr>
              <a:t>D</a:t>
            </a: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 name="圆柱形 6"/>
          <p:cNvSpPr/>
          <p:nvPr/>
        </p:nvSpPr>
        <p:spPr>
          <a:xfrm>
            <a:off x="8777027" y="3227174"/>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cs typeface="Arial" panose="020B0604020202020204" pitchFamily="34" charset="0"/>
              </a:rPr>
              <a:t>D</a:t>
            </a: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 name="圆柱形 7"/>
          <p:cNvSpPr/>
          <p:nvPr/>
        </p:nvSpPr>
        <p:spPr>
          <a:xfrm>
            <a:off x="9158027" y="3227174"/>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cs typeface="Arial" panose="020B0604020202020204" pitchFamily="34" charset="0"/>
              </a:rPr>
              <a:t>D</a:t>
            </a: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 name="圆柱形 8"/>
          <p:cNvSpPr/>
          <p:nvPr/>
        </p:nvSpPr>
        <p:spPr>
          <a:xfrm>
            <a:off x="9539027" y="3227174"/>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 name="圆柱形 9"/>
          <p:cNvSpPr/>
          <p:nvPr/>
        </p:nvSpPr>
        <p:spPr>
          <a:xfrm>
            <a:off x="9920026" y="3227174"/>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 name="圆柱形 10"/>
          <p:cNvSpPr/>
          <p:nvPr/>
        </p:nvSpPr>
        <p:spPr>
          <a:xfrm>
            <a:off x="8396027" y="3661346"/>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 name="圆柱形 11"/>
          <p:cNvSpPr/>
          <p:nvPr/>
        </p:nvSpPr>
        <p:spPr>
          <a:xfrm>
            <a:off x="8777027" y="3661346"/>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 name="圆柱形 12"/>
          <p:cNvSpPr/>
          <p:nvPr/>
        </p:nvSpPr>
        <p:spPr>
          <a:xfrm>
            <a:off x="9158027" y="3661346"/>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 name="圆柱形 13"/>
          <p:cNvSpPr/>
          <p:nvPr/>
        </p:nvSpPr>
        <p:spPr>
          <a:xfrm>
            <a:off x="9539027" y="3661346"/>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 name="圆柱形 14"/>
          <p:cNvSpPr/>
          <p:nvPr/>
        </p:nvSpPr>
        <p:spPr>
          <a:xfrm>
            <a:off x="9920026" y="3661346"/>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 name="圆柱形 15"/>
          <p:cNvSpPr/>
          <p:nvPr/>
        </p:nvSpPr>
        <p:spPr>
          <a:xfrm>
            <a:off x="8396027" y="4095518"/>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 name="圆柱形 16"/>
          <p:cNvSpPr/>
          <p:nvPr/>
        </p:nvSpPr>
        <p:spPr>
          <a:xfrm>
            <a:off x="8777027" y="4095518"/>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 name="圆柱形 17"/>
          <p:cNvSpPr/>
          <p:nvPr/>
        </p:nvSpPr>
        <p:spPr>
          <a:xfrm>
            <a:off x="9158027" y="4095518"/>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 name="圆柱形 18"/>
          <p:cNvSpPr/>
          <p:nvPr/>
        </p:nvSpPr>
        <p:spPr>
          <a:xfrm>
            <a:off x="9539027" y="4095518"/>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 name="圆柱形 19"/>
          <p:cNvSpPr/>
          <p:nvPr/>
        </p:nvSpPr>
        <p:spPr>
          <a:xfrm>
            <a:off x="9920026" y="4095518"/>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21" name="表格 20"/>
          <p:cNvGraphicFramePr>
            <a:graphicFrameLocks noGrp="1"/>
          </p:cNvGraphicFramePr>
          <p:nvPr/>
        </p:nvGraphicFramePr>
        <p:xfrm>
          <a:off x="6706490" y="2769277"/>
          <a:ext cx="721466" cy="2193798"/>
        </p:xfrm>
        <a:graphic>
          <a:graphicData uri="http://schemas.openxmlformats.org/drawingml/2006/table">
            <a:tbl>
              <a:tblPr firstRow="1" bandRow="1">
                <a:tableStyleId>{72833802-FEF1-4C79-8D5D-14CF1EAF98D9}</a:tableStyleId>
              </a:tblPr>
              <a:tblGrid>
                <a:gridCol w="360733"/>
                <a:gridCol w="360733"/>
              </a:tblGrid>
              <a:tr h="293271">
                <a:tc>
                  <a:txBody>
                    <a:bodyPr/>
                    <a:lstStyle/>
                    <a:p>
                      <a:pPr fontAlgn="ctr"/>
                      <a:r>
                        <a:rPr lang="en-US" b="0" u="none" dirty="0">
                          <a:solidFill>
                            <a:schemeClr val="bg1"/>
                          </a:solidFill>
                          <a:latin typeface="Huawei Sans" panose="020C0503030203020204" pitchFamily="34" charset="0"/>
                        </a:rPr>
                        <a:t>1</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r>
                        <a:rPr lang="en-US" b="0" u="none" dirty="0">
                          <a:solidFill>
                            <a:schemeClr val="bg1"/>
                          </a:solidFill>
                          <a:latin typeface="Huawei Sans" panose="020C0503030203020204" pitchFamily="34" charset="0"/>
                        </a:rPr>
                        <a:t>D</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r h="293271">
                <a:tc>
                  <a:txBody>
                    <a:bodyPr/>
                    <a:lstStyle/>
                    <a:p>
                      <a:pPr fontAlgn="ctr"/>
                      <a:r>
                        <a:rPr lang="en-US" b="0" u="none" dirty="0">
                          <a:solidFill>
                            <a:schemeClr val="bg1"/>
                          </a:solidFill>
                          <a:latin typeface="Huawei Sans" panose="020C0503030203020204" pitchFamily="34" charset="0"/>
                        </a:rPr>
                        <a:t>2</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r h="293271">
                <a:tc>
                  <a:txBody>
                    <a:bodyPr/>
                    <a:lstStyle/>
                    <a:p>
                      <a:pPr fontAlgn="ctr"/>
                      <a:r>
                        <a:rPr lang="en-US" b="0" u="none" dirty="0">
                          <a:solidFill>
                            <a:schemeClr val="bg1"/>
                          </a:solidFill>
                          <a:latin typeface="Huawei Sans" panose="020C0503030203020204" pitchFamily="34" charset="0"/>
                        </a:rPr>
                        <a:t>3</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r>
                        <a:rPr lang="en-US" b="0" u="none" dirty="0">
                          <a:solidFill>
                            <a:schemeClr val="bg1"/>
                          </a:solidFill>
                          <a:latin typeface="Huawei Sans" panose="020C0503030203020204" pitchFamily="34" charset="0"/>
                        </a:rPr>
                        <a:t>D</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r h="293271">
                <a:tc>
                  <a:txBody>
                    <a:bodyPr/>
                    <a:lstStyle/>
                    <a:p>
                      <a:pPr fontAlgn="ctr"/>
                      <a:r>
                        <a:rPr lang="en-US" b="0" u="none" dirty="0">
                          <a:solidFill>
                            <a:schemeClr val="bg1"/>
                          </a:solidFill>
                          <a:latin typeface="Huawei Sans" panose="020C0503030203020204" pitchFamily="34" charset="0"/>
                        </a:rPr>
                        <a:t>4</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r h="293271">
                <a:tc>
                  <a:txBody>
                    <a:bodyPr/>
                    <a:lstStyle/>
                    <a:p>
                      <a:pPr fontAlgn="ctr"/>
                      <a:r>
                        <a:rPr lang="en-US" b="0" u="none" dirty="0">
                          <a:solidFill>
                            <a:schemeClr val="bg1"/>
                          </a:solidFill>
                          <a:latin typeface="Huawei Sans" panose="020C0503030203020204" pitchFamily="34" charset="0"/>
                        </a:rPr>
                        <a:t>5</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r>
                        <a:rPr lang="en-US" b="0" u="none" dirty="0">
                          <a:solidFill>
                            <a:schemeClr val="bg1"/>
                          </a:solidFill>
                          <a:latin typeface="Huawei Sans" panose="020C0503030203020204" pitchFamily="34" charset="0"/>
                        </a:rPr>
                        <a:t>D</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r h="293271">
                <a:tc>
                  <a:txBody>
                    <a:bodyPr/>
                    <a:lstStyle/>
                    <a:p>
                      <a:pPr fontAlgn="ctr"/>
                      <a:r>
                        <a:rPr lang="en-US" b="0" u="none" dirty="0">
                          <a:solidFill>
                            <a:schemeClr val="bg1"/>
                          </a:solidFill>
                          <a:latin typeface="Huawei Sans" panose="020C0503030203020204" pitchFamily="34" charset="0"/>
                        </a:rPr>
                        <a:t>6</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bl>
          </a:graphicData>
        </a:graphic>
      </p:graphicFrame>
      <p:sp>
        <p:nvSpPr>
          <p:cNvPr id="22" name="圆柱形 21"/>
          <p:cNvSpPr/>
          <p:nvPr/>
        </p:nvSpPr>
        <p:spPr>
          <a:xfrm>
            <a:off x="4930675" y="3677000"/>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cs typeface="Arial" panose="020B0604020202020204" pitchFamily="34" charset="0"/>
              </a:rPr>
              <a:t>1</a:t>
            </a: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 name="圆柱形 22"/>
          <p:cNvSpPr/>
          <p:nvPr/>
        </p:nvSpPr>
        <p:spPr>
          <a:xfrm>
            <a:off x="5311675" y="3715096"/>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cs typeface="Arial" panose="020B0604020202020204" pitchFamily="34" charset="0"/>
              </a:rPr>
              <a:t>3</a:t>
            </a: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 name="圆柱形 23"/>
          <p:cNvSpPr/>
          <p:nvPr/>
        </p:nvSpPr>
        <p:spPr>
          <a:xfrm>
            <a:off x="5692675" y="3677000"/>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cs typeface="Arial" panose="020B0604020202020204" pitchFamily="34" charset="0"/>
              </a:rPr>
              <a:t>5</a:t>
            </a: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 name="圆柱形 24"/>
          <p:cNvSpPr/>
          <p:nvPr/>
        </p:nvSpPr>
        <p:spPr>
          <a:xfrm>
            <a:off x="4930675" y="4111172"/>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cs typeface="Arial" panose="020B0604020202020204" pitchFamily="34" charset="0"/>
              </a:rPr>
              <a:t>2</a:t>
            </a: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6" name="圆柱形 25"/>
          <p:cNvSpPr/>
          <p:nvPr/>
        </p:nvSpPr>
        <p:spPr>
          <a:xfrm>
            <a:off x="5311675" y="4149268"/>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cs typeface="Arial" panose="020B0604020202020204" pitchFamily="34" charset="0"/>
              </a:rPr>
              <a:t>4</a:t>
            </a: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7" name="圆柱形 26"/>
          <p:cNvSpPr/>
          <p:nvPr/>
        </p:nvSpPr>
        <p:spPr>
          <a:xfrm>
            <a:off x="5692675" y="4111172"/>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cs typeface="Arial" panose="020B0604020202020204" pitchFamily="34" charset="0"/>
              </a:rPr>
              <a:t>6</a:t>
            </a:r>
            <a:endParaRPr lang="en-US" altLang="zh-CN"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2" name="直接箭头连接符 51"/>
          <p:cNvCxnSpPr/>
          <p:nvPr/>
        </p:nvCxnSpPr>
        <p:spPr>
          <a:xfrm>
            <a:off x="3306977" y="3086191"/>
            <a:ext cx="1546491" cy="7694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2891673" y="3251330"/>
            <a:ext cx="1968194" cy="10101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22" idx="4"/>
          </p:cNvCxnSpPr>
          <p:nvPr/>
        </p:nvCxnSpPr>
        <p:spPr>
          <a:xfrm flipV="1">
            <a:off x="5220861" y="2951419"/>
            <a:ext cx="1485629" cy="9085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25" idx="4"/>
          </p:cNvCxnSpPr>
          <p:nvPr/>
        </p:nvCxnSpPr>
        <p:spPr>
          <a:xfrm flipV="1">
            <a:off x="5220861" y="3324641"/>
            <a:ext cx="1485629" cy="96946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7423439" y="2978524"/>
            <a:ext cx="972588" cy="48120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6" idx="1"/>
          </p:cNvCxnSpPr>
          <p:nvPr/>
        </p:nvCxnSpPr>
        <p:spPr>
          <a:xfrm rot="16200000" flipV="1">
            <a:off x="5566418" y="252471"/>
            <a:ext cx="911411" cy="5037995"/>
          </a:xfrm>
          <a:prstGeom prst="bentConnector2">
            <a:avLst/>
          </a:prstGeom>
          <a:ln w="28575">
            <a:solidFill>
              <a:srgbClr val="ED6D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肘形连接符 57"/>
          <p:cNvCxnSpPr>
            <a:stCxn id="25" idx="2"/>
            <a:endCxn id="29" idx="2"/>
          </p:cNvCxnSpPr>
          <p:nvPr/>
        </p:nvCxnSpPr>
        <p:spPr>
          <a:xfrm rot="10800000">
            <a:off x="2029515" y="2934656"/>
            <a:ext cx="2901161" cy="1359449"/>
          </a:xfrm>
          <a:prstGeom prst="bentConnector2">
            <a:avLst/>
          </a:prstGeom>
          <a:ln w="28575">
            <a:solidFill>
              <a:srgbClr val="ED6D00"/>
            </a:solidFill>
            <a:tailEnd type="triangle"/>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8346471" y="4769265"/>
            <a:ext cx="1941914" cy="307777"/>
          </a:xfrm>
          <a:prstGeom prst="rect">
            <a:avLst/>
          </a:prstGeom>
          <a:noFill/>
        </p:spPr>
        <p:txBody>
          <a:bodyPr wrap="square" rtlCol="0">
            <a:spAutoFit/>
          </a:bodyPr>
          <a:lstStyle/>
          <a:p>
            <a:pPr algn="ctr" fontAlgn="ctr"/>
            <a:r>
              <a:rPr lang="en-US" sz="1400" b="1" dirty="0">
                <a:latin typeface="Huawei Sans" panose="020C0503030203020204" pitchFamily="34" charset="0"/>
                <a:cs typeface="Arial" panose="020B0604020202020204" pitchFamily="34" charset="0"/>
              </a:rPr>
              <a:t>Storage p</a:t>
            </a:r>
            <a:r>
              <a:rPr lang="en-US" sz="1400" b="1" u="none" dirty="0">
                <a:latin typeface="Huawei Sans" panose="020C0503030203020204" pitchFamily="34" charset="0"/>
                <a:cs typeface="Arial" panose="020B0604020202020204" pitchFamily="34" charset="0"/>
              </a:rPr>
              <a:t>ool</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0" name="文本框 59"/>
          <p:cNvSpPr txBox="1"/>
          <p:nvPr/>
        </p:nvSpPr>
        <p:spPr>
          <a:xfrm>
            <a:off x="6249829" y="4935567"/>
            <a:ext cx="1671363" cy="307777"/>
          </a:xfrm>
          <a:prstGeom prst="rect">
            <a:avLst/>
          </a:prstGeom>
          <a:noFill/>
        </p:spPr>
        <p:txBody>
          <a:bodyPr wrap="square" rtlCol="0">
            <a:spAutoFit/>
          </a:bodyPr>
          <a:lstStyle/>
          <a:p>
            <a:pPr algn="ctr" fontAlgn="ctr"/>
            <a:r>
              <a:rPr lang="en-US" sz="1400" b="1" u="none" dirty="0">
                <a:latin typeface="Huawei Sans" panose="020C0503030203020204" pitchFamily="34" charset="0"/>
                <a:cs typeface="Arial" panose="020B0604020202020204" pitchFamily="34" charset="0"/>
              </a:rPr>
              <a:t>Mapping table</a:t>
            </a:r>
            <a:endParaRPr lang="en-US" sz="1400" b="1" u="none" dirty="0">
              <a:latin typeface="Huawei Sans" panose="020C0503030203020204" pitchFamily="34" charset="0"/>
              <a:cs typeface="Arial" panose="020B0604020202020204" pitchFamily="34" charset="0"/>
            </a:endParaRPr>
          </a:p>
        </p:txBody>
      </p:sp>
      <p:sp>
        <p:nvSpPr>
          <p:cNvPr id="61" name="文本框 60"/>
          <p:cNvSpPr txBox="1"/>
          <p:nvPr/>
        </p:nvSpPr>
        <p:spPr>
          <a:xfrm>
            <a:off x="4921532" y="4600843"/>
            <a:ext cx="1165324" cy="307777"/>
          </a:xfrm>
          <a:prstGeom prst="rect">
            <a:avLst/>
          </a:prstGeom>
          <a:noFill/>
        </p:spPr>
        <p:txBody>
          <a:bodyPr wrap="square" rtlCol="0">
            <a:spAutoFit/>
          </a:bodyPr>
          <a:lstStyle/>
          <a:p>
            <a:pPr algn="ctr" fontAlgn="ctr"/>
            <a:r>
              <a:rPr lang="en-US" sz="1400" b="1" u="none" dirty="0">
                <a:latin typeface="Huawei Sans" panose="020C0503030203020204" pitchFamily="34" charset="0"/>
                <a:cs typeface="Arial" panose="020B0604020202020204" pitchFamily="34" charset="0"/>
              </a:rPr>
              <a:t>Thin LUN</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2" name="文本框 61"/>
          <p:cNvSpPr txBox="1"/>
          <p:nvPr/>
        </p:nvSpPr>
        <p:spPr>
          <a:xfrm>
            <a:off x="4632842" y="2023329"/>
            <a:ext cx="856459" cy="307777"/>
          </a:xfrm>
          <a:prstGeom prst="rect">
            <a:avLst/>
          </a:prstGeom>
          <a:noFill/>
        </p:spPr>
        <p:txBody>
          <a:bodyPr wrap="square" rtlCol="0">
            <a:spAutoFit/>
          </a:bodyPr>
          <a:lstStyle/>
          <a:p>
            <a:pPr fontAlgn="ctr"/>
            <a:r>
              <a:rPr lang="en-US" sz="1400" b="1" u="none" dirty="0">
                <a:latin typeface="Huawei Sans" panose="020C0503030203020204" pitchFamily="34" charset="0"/>
                <a:cs typeface="Arial" panose="020B0604020202020204" pitchFamily="34" charset="0"/>
              </a:rPr>
              <a:t>Data</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3" name="文本框 62"/>
          <p:cNvSpPr txBox="1"/>
          <p:nvPr/>
        </p:nvSpPr>
        <p:spPr>
          <a:xfrm>
            <a:off x="2211893" y="3967045"/>
            <a:ext cx="914226" cy="307777"/>
          </a:xfrm>
          <a:prstGeom prst="rect">
            <a:avLst/>
          </a:prstGeom>
          <a:noFill/>
        </p:spPr>
        <p:txBody>
          <a:bodyPr wrap="square" rtlCol="0">
            <a:spAutoFit/>
          </a:bodyPr>
          <a:lstStyle/>
          <a:p>
            <a:pPr algn="ctr" fontAlgn="ctr"/>
            <a:r>
              <a:rPr lang="en-US" sz="1400" b="1" u="none" dirty="0">
                <a:latin typeface="Huawei Sans" panose="020C0503030203020204" pitchFamily="34" charset="0"/>
                <a:cs typeface="Arial" panose="020B0604020202020204" pitchFamily="34" charset="0"/>
              </a:rPr>
              <a:t>0000</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4" name="文本框 63"/>
          <p:cNvSpPr txBox="1"/>
          <p:nvPr/>
        </p:nvSpPr>
        <p:spPr>
          <a:xfrm>
            <a:off x="3732562" y="3082729"/>
            <a:ext cx="856459" cy="307777"/>
          </a:xfrm>
          <a:prstGeom prst="rect">
            <a:avLst/>
          </a:prstGeom>
          <a:noFill/>
        </p:spPr>
        <p:txBody>
          <a:bodyPr wrap="square" rtlCol="0">
            <a:spAutoFit/>
          </a:bodyPr>
          <a:lstStyle/>
          <a:p>
            <a:pPr algn="ctr" fontAlgn="ctr"/>
            <a:r>
              <a:rPr lang="en-US" sz="1400" b="1" u="none" dirty="0">
                <a:solidFill>
                  <a:srgbClr val="C7000B"/>
                </a:solidFill>
                <a:latin typeface="Huawei Sans" panose="020C0503030203020204" pitchFamily="34" charset="0"/>
                <a:cs typeface="Arial" panose="020B0604020202020204" pitchFamily="34" charset="0"/>
              </a:rPr>
              <a:t>1</a:t>
            </a:r>
            <a:endParaRPr lang="en-US" altLang="zh-CN" sz="1400" b="1" dirty="0">
              <a:solidFill>
                <a:srgbClr val="C7000B"/>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5" name="文本框 64"/>
          <p:cNvSpPr txBox="1"/>
          <p:nvPr/>
        </p:nvSpPr>
        <p:spPr>
          <a:xfrm>
            <a:off x="5724201" y="2905064"/>
            <a:ext cx="856459" cy="307777"/>
          </a:xfrm>
          <a:prstGeom prst="rect">
            <a:avLst/>
          </a:prstGeom>
          <a:noFill/>
        </p:spPr>
        <p:txBody>
          <a:bodyPr wrap="square" rtlCol="0">
            <a:spAutoFit/>
          </a:bodyPr>
          <a:lstStyle/>
          <a:p>
            <a:pPr algn="ctr" fontAlgn="ctr"/>
            <a:r>
              <a:rPr lang="en-US" sz="1400" b="1" u="none" dirty="0">
                <a:solidFill>
                  <a:srgbClr val="C7000B"/>
                </a:solidFill>
                <a:latin typeface="Huawei Sans" panose="020C0503030203020204" pitchFamily="34" charset="0"/>
                <a:cs typeface="Arial" panose="020B0604020202020204" pitchFamily="34" charset="0"/>
              </a:rPr>
              <a:t>2</a:t>
            </a:r>
            <a:endParaRPr lang="en-US" altLang="zh-CN" sz="1400" b="1" dirty="0">
              <a:solidFill>
                <a:srgbClr val="C7000B"/>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6" name="文本框 65"/>
          <p:cNvSpPr txBox="1"/>
          <p:nvPr/>
        </p:nvSpPr>
        <p:spPr>
          <a:xfrm>
            <a:off x="7539008" y="2803329"/>
            <a:ext cx="856459" cy="307777"/>
          </a:xfrm>
          <a:prstGeom prst="rect">
            <a:avLst/>
          </a:prstGeom>
          <a:noFill/>
        </p:spPr>
        <p:txBody>
          <a:bodyPr wrap="square" rtlCol="0">
            <a:spAutoFit/>
          </a:bodyPr>
          <a:lstStyle/>
          <a:p>
            <a:pPr algn="ctr" fontAlgn="ctr"/>
            <a:r>
              <a:rPr lang="en-US" sz="1400" b="1" u="none" dirty="0">
                <a:solidFill>
                  <a:srgbClr val="C7000B"/>
                </a:solidFill>
                <a:latin typeface="Huawei Sans" panose="020C0503030203020204" pitchFamily="34" charset="0"/>
                <a:cs typeface="Arial" panose="020B0604020202020204" pitchFamily="34" charset="0"/>
              </a:rPr>
              <a:t>3</a:t>
            </a:r>
            <a:endParaRPr lang="en-US" altLang="zh-CN" sz="1400" b="1" dirty="0">
              <a:solidFill>
                <a:srgbClr val="C7000B"/>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7" name="文本框 66"/>
          <p:cNvSpPr txBox="1"/>
          <p:nvPr/>
        </p:nvSpPr>
        <p:spPr>
          <a:xfrm>
            <a:off x="2216159" y="4289091"/>
            <a:ext cx="856459" cy="307777"/>
          </a:xfrm>
          <a:prstGeom prst="rect">
            <a:avLst/>
          </a:prstGeom>
          <a:noFill/>
        </p:spPr>
        <p:txBody>
          <a:bodyPr wrap="square" rtlCol="0">
            <a:spAutoFit/>
          </a:bodyPr>
          <a:lstStyle/>
          <a:p>
            <a:pPr algn="ctr" fontAlgn="ctr"/>
            <a:r>
              <a:rPr lang="en-US" sz="1400" b="1" u="none" dirty="0">
                <a:latin typeface="Huawei Sans" panose="020C0503030203020204" pitchFamily="34" charset="0"/>
                <a:cs typeface="Arial" panose="020B0604020202020204" pitchFamily="34" charset="0"/>
              </a:rPr>
              <a:t>3</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8" name="文本框 67"/>
          <p:cNvSpPr txBox="1"/>
          <p:nvPr/>
        </p:nvSpPr>
        <p:spPr>
          <a:xfrm>
            <a:off x="3135263" y="3638665"/>
            <a:ext cx="856459" cy="307777"/>
          </a:xfrm>
          <a:prstGeom prst="rect">
            <a:avLst/>
          </a:prstGeom>
          <a:noFill/>
        </p:spPr>
        <p:txBody>
          <a:bodyPr wrap="square" rtlCol="0">
            <a:spAutoFit/>
          </a:bodyPr>
          <a:lstStyle/>
          <a:p>
            <a:pPr algn="ctr" fontAlgn="ctr"/>
            <a:r>
              <a:rPr lang="en-US" sz="1400" b="1" u="none" dirty="0">
                <a:latin typeface="Huawei Sans" panose="020C0503030203020204" pitchFamily="34" charset="0"/>
                <a:cs typeface="Arial" panose="020B0604020202020204" pitchFamily="34" charset="0"/>
              </a:rPr>
              <a:t>1</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9" name="文本框 68"/>
          <p:cNvSpPr txBox="1"/>
          <p:nvPr/>
        </p:nvSpPr>
        <p:spPr>
          <a:xfrm>
            <a:off x="5926231" y="3590246"/>
            <a:ext cx="856459" cy="307777"/>
          </a:xfrm>
          <a:prstGeom prst="rect">
            <a:avLst/>
          </a:prstGeom>
          <a:noFill/>
        </p:spPr>
        <p:txBody>
          <a:bodyPr wrap="square" rtlCol="0">
            <a:spAutoFit/>
          </a:bodyPr>
          <a:lstStyle/>
          <a:p>
            <a:pPr algn="ctr" fontAlgn="ctr"/>
            <a:r>
              <a:rPr lang="en-US" sz="1400" b="1" u="none" dirty="0">
                <a:latin typeface="Huawei Sans" panose="020C0503030203020204" pitchFamily="34" charset="0"/>
                <a:cs typeface="Arial" panose="020B0604020202020204" pitchFamily="34" charset="0"/>
              </a:rPr>
              <a:t>2</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0" name="文本框 69"/>
          <p:cNvSpPr txBox="1"/>
          <p:nvPr/>
        </p:nvSpPr>
        <p:spPr>
          <a:xfrm>
            <a:off x="3471829" y="1047044"/>
            <a:ext cx="2642459" cy="523220"/>
          </a:xfrm>
          <a:prstGeom prst="rect">
            <a:avLst/>
          </a:prstGeom>
          <a:noFill/>
        </p:spPr>
        <p:txBody>
          <a:bodyPr wrap="square" rtlCol="0">
            <a:spAutoFit/>
          </a:bodyPr>
          <a:lstStyle/>
          <a:p>
            <a:pPr marL="201930" indent="-201930" fontAlgn="ctr"/>
            <a:r>
              <a:rPr lang="en-US" sz="1400" b="1" dirty="0">
                <a:solidFill>
                  <a:srgbClr val="C00000"/>
                </a:solidFill>
                <a:latin typeface="Huawei Sans" panose="020C0503030203020204" pitchFamily="34" charset="0"/>
                <a:cs typeface="Arial" panose="020B0604020202020204" pitchFamily="34" charset="0"/>
              </a:rPr>
              <a:t>1. A thin LUN receives a read request from a host.</a:t>
            </a:r>
            <a:endParaRPr lang="en-US" sz="1400" b="1" dirty="0">
              <a:solidFill>
                <a:srgbClr val="C00000"/>
              </a:solidFill>
              <a:latin typeface="Huawei Sans" panose="020C0503030203020204" pitchFamily="34" charset="0"/>
              <a:cs typeface="Arial" panose="020B0604020202020204" pitchFamily="34" charset="0"/>
            </a:endParaRPr>
          </a:p>
        </p:txBody>
      </p:sp>
      <p:sp>
        <p:nvSpPr>
          <p:cNvPr id="71" name="文本框 70"/>
          <p:cNvSpPr txBox="1"/>
          <p:nvPr/>
        </p:nvSpPr>
        <p:spPr>
          <a:xfrm>
            <a:off x="7008540" y="1047044"/>
            <a:ext cx="3533906" cy="523220"/>
          </a:xfrm>
          <a:prstGeom prst="rect">
            <a:avLst/>
          </a:prstGeom>
          <a:noFill/>
        </p:spPr>
        <p:txBody>
          <a:bodyPr wrap="square" rtlCol="0">
            <a:spAutoFit/>
          </a:bodyPr>
          <a:lstStyle/>
          <a:p>
            <a:pPr marL="201930" indent="-201930" fontAlgn="ctr"/>
            <a:r>
              <a:rPr lang="en-US" sz="1400" b="1" dirty="0">
                <a:solidFill>
                  <a:srgbClr val="C00000"/>
                </a:solidFill>
                <a:latin typeface="Huawei Sans" panose="020C0503030203020204" pitchFamily="34" charset="0"/>
                <a:cs typeface="Arial" panose="020B0604020202020204" pitchFamily="34" charset="0"/>
              </a:rPr>
              <a:t>2. Queries the mapping table between the thin LUN and the storage pool.</a:t>
            </a:r>
            <a:endParaRPr lang="en-US" sz="1400" b="1" dirty="0">
              <a:solidFill>
                <a:srgbClr val="C00000"/>
              </a:solidFill>
              <a:latin typeface="Huawei Sans" panose="020C0503030203020204" pitchFamily="34" charset="0"/>
              <a:cs typeface="Arial" panose="020B0604020202020204" pitchFamily="34" charset="0"/>
            </a:endParaRPr>
          </a:p>
        </p:txBody>
      </p:sp>
      <p:sp>
        <p:nvSpPr>
          <p:cNvPr id="72" name="文本框 71"/>
          <p:cNvSpPr txBox="1"/>
          <p:nvPr/>
        </p:nvSpPr>
        <p:spPr>
          <a:xfrm>
            <a:off x="3467237" y="1566943"/>
            <a:ext cx="6752120" cy="523220"/>
          </a:xfrm>
          <a:prstGeom prst="rect">
            <a:avLst/>
          </a:prstGeom>
          <a:noFill/>
        </p:spPr>
        <p:txBody>
          <a:bodyPr wrap="square" rtlCol="0">
            <a:spAutoFit/>
          </a:bodyPr>
          <a:lstStyle/>
          <a:p>
            <a:pPr marL="201930" indent="-201930" fontAlgn="ctr"/>
            <a:r>
              <a:rPr lang="en-US" sz="1400" b="1" dirty="0">
                <a:solidFill>
                  <a:srgbClr val="C00000"/>
                </a:solidFill>
                <a:latin typeface="Huawei Sans" panose="020C0503030203020204" pitchFamily="34" charset="0"/>
                <a:cs typeface="Arial" panose="020B0604020202020204" pitchFamily="34" charset="0"/>
              </a:rPr>
              <a:t>3. Confirms that the space is allocated by the storage pool and returns the data read from the corresponding area in the storage pool to the host.</a:t>
            </a:r>
            <a:endParaRPr lang="en-US" sz="1400" b="1" dirty="0">
              <a:solidFill>
                <a:srgbClr val="C00000"/>
              </a:solidFill>
              <a:latin typeface="Huawei Sans" panose="020C0503030203020204" pitchFamily="34" charset="0"/>
              <a:cs typeface="Arial" panose="020B0604020202020204" pitchFamily="34" charset="0"/>
            </a:endParaRPr>
          </a:p>
        </p:txBody>
      </p:sp>
      <p:sp>
        <p:nvSpPr>
          <p:cNvPr id="73" name="文本框 72"/>
          <p:cNvSpPr txBox="1"/>
          <p:nvPr/>
        </p:nvSpPr>
        <p:spPr>
          <a:xfrm>
            <a:off x="1613045" y="5325307"/>
            <a:ext cx="5045209" cy="307777"/>
          </a:xfrm>
          <a:prstGeom prst="rect">
            <a:avLst/>
          </a:prstGeom>
          <a:noFill/>
        </p:spPr>
        <p:txBody>
          <a:bodyPr wrap="square" rtlCol="0">
            <a:spAutoFit/>
          </a:bodyPr>
          <a:lstStyle/>
          <a:p>
            <a:pPr fontAlgn="ctr"/>
            <a:r>
              <a:rPr lang="en-US" sz="1400" b="1" dirty="0">
                <a:latin typeface="Huawei Sans" panose="020C0503030203020204" pitchFamily="34" charset="0"/>
                <a:cs typeface="Arial" panose="020B0604020202020204" pitchFamily="34" charset="0"/>
              </a:rPr>
              <a:t>1. The thin LUN receives a read request from the host.</a:t>
            </a:r>
            <a:endParaRPr lang="en-US" sz="1400" b="1" dirty="0">
              <a:latin typeface="Huawei Sans" panose="020C0503030203020204" pitchFamily="34" charset="0"/>
              <a:cs typeface="Arial" panose="020B0604020202020204" pitchFamily="34" charset="0"/>
            </a:endParaRPr>
          </a:p>
        </p:txBody>
      </p:sp>
      <p:sp>
        <p:nvSpPr>
          <p:cNvPr id="74" name="文本框 73"/>
          <p:cNvSpPr txBox="1"/>
          <p:nvPr/>
        </p:nvSpPr>
        <p:spPr>
          <a:xfrm>
            <a:off x="1613045" y="5567554"/>
            <a:ext cx="7135984" cy="307777"/>
          </a:xfrm>
          <a:prstGeom prst="rect">
            <a:avLst/>
          </a:prstGeom>
          <a:noFill/>
        </p:spPr>
        <p:txBody>
          <a:bodyPr wrap="square" rtlCol="0">
            <a:spAutoFit/>
          </a:bodyPr>
          <a:lstStyle/>
          <a:p>
            <a:pPr fontAlgn="ctr"/>
            <a:r>
              <a:rPr lang="en-US" sz="1400" b="1" dirty="0">
                <a:latin typeface="Huawei Sans" panose="020C0503030203020204" pitchFamily="34" charset="0"/>
                <a:cs typeface="Arial" panose="020B0604020202020204" pitchFamily="34" charset="0"/>
              </a:rPr>
              <a:t>2. Queries the mapping table between the thin LUN and the storage pool.</a:t>
            </a:r>
            <a:endParaRPr lang="en-US" sz="1400" b="1" dirty="0">
              <a:latin typeface="Huawei Sans" panose="020C0503030203020204" pitchFamily="34" charset="0"/>
              <a:cs typeface="Arial" panose="020B0604020202020204" pitchFamily="34" charset="0"/>
            </a:endParaRPr>
          </a:p>
        </p:txBody>
      </p:sp>
      <p:sp>
        <p:nvSpPr>
          <p:cNvPr id="75" name="文本框 74"/>
          <p:cNvSpPr txBox="1"/>
          <p:nvPr/>
        </p:nvSpPr>
        <p:spPr>
          <a:xfrm>
            <a:off x="1613045" y="5798487"/>
            <a:ext cx="8159259" cy="307777"/>
          </a:xfrm>
          <a:prstGeom prst="rect">
            <a:avLst/>
          </a:prstGeom>
          <a:noFill/>
        </p:spPr>
        <p:txBody>
          <a:bodyPr wrap="square" rtlCol="0">
            <a:spAutoFit/>
          </a:bodyPr>
          <a:lstStyle/>
          <a:p>
            <a:pPr fontAlgn="ctr"/>
            <a:r>
              <a:rPr lang="en-US" sz="1400" b="1" dirty="0">
                <a:latin typeface="Huawei Sans" panose="020C0503030203020204" pitchFamily="34" charset="0"/>
                <a:cs typeface="Arial" panose="020B0604020202020204" pitchFamily="34" charset="0"/>
              </a:rPr>
              <a:t>3. Confirms that the space is not allocated by the pool and returns all zeros to the host.</a:t>
            </a:r>
            <a:endParaRPr lang="en-US" sz="1400" b="1" dirty="0">
              <a:latin typeface="Huawei Sans" panose="020C0503030203020204" pitchFamily="34" charset="0"/>
              <a:cs typeface="Arial" panose="020B0604020202020204" pitchFamily="34" charset="0"/>
            </a:endParaRPr>
          </a:p>
        </p:txBody>
      </p:sp>
      <p:grpSp>
        <p:nvGrpSpPr>
          <p:cNvPr id="90" name="组合 1002"/>
          <p:cNvGrpSpPr/>
          <p:nvPr/>
        </p:nvGrpSpPr>
        <p:grpSpPr bwMode="auto">
          <a:xfrm>
            <a:off x="2566006" y="1506185"/>
            <a:ext cx="660337" cy="1249704"/>
            <a:chOff x="7356475" y="2392363"/>
            <a:chExt cx="339725" cy="641350"/>
          </a:xfrm>
        </p:grpSpPr>
        <p:sp>
          <p:nvSpPr>
            <p:cNvPr id="91" name="Freeform 980"/>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2"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3" name="Freeform 982"/>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4"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5"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6" name="Freeform 985"/>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7" name="Freeform 986"/>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8" name="Freeform 987"/>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9" name="Freeform 988"/>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0" name="Freeform 989"/>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1" name="Freeform 990"/>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2" name="Freeform 991"/>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3" name="Freeform 992"/>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04" name="组合 1002"/>
          <p:cNvGrpSpPr/>
          <p:nvPr/>
        </p:nvGrpSpPr>
        <p:grpSpPr bwMode="auto">
          <a:xfrm>
            <a:off x="1858563" y="1499999"/>
            <a:ext cx="660337" cy="1249704"/>
            <a:chOff x="7356475" y="2392363"/>
            <a:chExt cx="339725" cy="641350"/>
          </a:xfrm>
        </p:grpSpPr>
        <p:sp>
          <p:nvSpPr>
            <p:cNvPr id="105" name="Freeform 980"/>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6"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7" name="Freeform 982"/>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8"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9"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0" name="Freeform 985"/>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1" name="Freeform 986"/>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2" name="Freeform 987"/>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3" name="Freeform 988"/>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4" name="Freeform 989"/>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5" name="Freeform 990"/>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6" name="Freeform 991"/>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7" name="Freeform 992"/>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err="1">
                <a:latin typeface="Huawei Sans" panose="020C0503030203020204" pitchFamily="34" charset="0"/>
              </a:rPr>
              <a:t>SmartThin</a:t>
            </a:r>
            <a:r>
              <a:rPr lang="en-US" u="none" dirty="0">
                <a:latin typeface="Huawei Sans" panose="020C0503030203020204" pitchFamily="34" charset="0"/>
              </a:rPr>
              <a:t> Write Process</a:t>
            </a:r>
            <a:endParaRPr lang="en-US" u="none" dirty="0">
              <a:latin typeface="Huawei Sans" panose="020C0503030203020204" pitchFamily="34" charset="0"/>
            </a:endParaRPr>
          </a:p>
        </p:txBody>
      </p:sp>
      <p:sp>
        <p:nvSpPr>
          <p:cNvPr id="3" name="圆角矩形 2"/>
          <p:cNvSpPr/>
          <p:nvPr/>
        </p:nvSpPr>
        <p:spPr>
          <a:xfrm>
            <a:off x="1410816" y="977961"/>
            <a:ext cx="9493932" cy="5148262"/>
          </a:xfrm>
          <a:prstGeom prst="roundRect">
            <a:avLst>
              <a:gd name="adj" fmla="val 623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圆角矩形 3"/>
          <p:cNvSpPr/>
          <p:nvPr/>
        </p:nvSpPr>
        <p:spPr>
          <a:xfrm>
            <a:off x="7973362" y="3162583"/>
            <a:ext cx="2717801" cy="1778000"/>
          </a:xfrm>
          <a:prstGeom prst="roundRect">
            <a:avLst>
              <a:gd name="adj" fmla="val 12459"/>
            </a:avLst>
          </a:prstGeom>
          <a:solidFill>
            <a:srgbClr val="BEE9EE"/>
          </a:solidFill>
          <a:ln>
            <a:solidFill>
              <a:srgbClr val="BEE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圆柱形 4"/>
          <p:cNvSpPr/>
          <p:nvPr/>
        </p:nvSpPr>
        <p:spPr>
          <a:xfrm>
            <a:off x="4902051" y="3595513"/>
            <a:ext cx="1164920" cy="1152395"/>
          </a:xfrm>
          <a:prstGeom prst="can">
            <a:avLst>
              <a:gd name="adj" fmla="val 17561"/>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柱形 5"/>
          <p:cNvSpPr/>
          <p:nvPr/>
        </p:nvSpPr>
        <p:spPr>
          <a:xfrm>
            <a:off x="8425170" y="3412581"/>
            <a:ext cx="290186" cy="36586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柱形 6"/>
          <p:cNvSpPr/>
          <p:nvPr/>
        </p:nvSpPr>
        <p:spPr>
          <a:xfrm>
            <a:off x="8806170" y="3412581"/>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rPr>
              <a:t>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柱形 7"/>
          <p:cNvSpPr/>
          <p:nvPr/>
        </p:nvSpPr>
        <p:spPr>
          <a:xfrm>
            <a:off x="9187170" y="3412581"/>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rPr>
              <a:t>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柱形 8"/>
          <p:cNvSpPr/>
          <p:nvPr/>
        </p:nvSpPr>
        <p:spPr>
          <a:xfrm>
            <a:off x="9568170" y="3412581"/>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圆柱形 9"/>
          <p:cNvSpPr/>
          <p:nvPr/>
        </p:nvSpPr>
        <p:spPr>
          <a:xfrm>
            <a:off x="9949169" y="3412581"/>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柱形 10"/>
          <p:cNvSpPr/>
          <p:nvPr/>
        </p:nvSpPr>
        <p:spPr>
          <a:xfrm>
            <a:off x="8425170" y="3846753"/>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圆柱形 11"/>
          <p:cNvSpPr/>
          <p:nvPr/>
        </p:nvSpPr>
        <p:spPr>
          <a:xfrm>
            <a:off x="8806170" y="3846753"/>
            <a:ext cx="290186" cy="36586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圆柱形 12"/>
          <p:cNvSpPr/>
          <p:nvPr/>
        </p:nvSpPr>
        <p:spPr>
          <a:xfrm>
            <a:off x="9187170" y="3846753"/>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圆柱形 13"/>
          <p:cNvSpPr/>
          <p:nvPr/>
        </p:nvSpPr>
        <p:spPr>
          <a:xfrm>
            <a:off x="9568170" y="3846753"/>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柱形 14"/>
          <p:cNvSpPr/>
          <p:nvPr/>
        </p:nvSpPr>
        <p:spPr>
          <a:xfrm>
            <a:off x="9949169" y="3846753"/>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圆柱形 15"/>
          <p:cNvSpPr/>
          <p:nvPr/>
        </p:nvSpPr>
        <p:spPr>
          <a:xfrm>
            <a:off x="8425170" y="4280925"/>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圆柱形 16"/>
          <p:cNvSpPr/>
          <p:nvPr/>
        </p:nvSpPr>
        <p:spPr>
          <a:xfrm>
            <a:off x="8806170" y="4280925"/>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圆柱形 17"/>
          <p:cNvSpPr/>
          <p:nvPr/>
        </p:nvSpPr>
        <p:spPr>
          <a:xfrm>
            <a:off x="9187170" y="4280925"/>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圆柱形 18"/>
          <p:cNvSpPr/>
          <p:nvPr/>
        </p:nvSpPr>
        <p:spPr>
          <a:xfrm>
            <a:off x="9568170" y="4280925"/>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圆柱形 19"/>
          <p:cNvSpPr/>
          <p:nvPr/>
        </p:nvSpPr>
        <p:spPr>
          <a:xfrm>
            <a:off x="9949169" y="4280925"/>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21" name="表格 20"/>
          <p:cNvGraphicFramePr>
            <a:graphicFrameLocks noGrp="1"/>
          </p:cNvGraphicFramePr>
          <p:nvPr/>
        </p:nvGraphicFramePr>
        <p:xfrm>
          <a:off x="6735633" y="2954684"/>
          <a:ext cx="721466" cy="2193798"/>
        </p:xfrm>
        <a:graphic>
          <a:graphicData uri="http://schemas.openxmlformats.org/drawingml/2006/table">
            <a:tbl>
              <a:tblPr firstRow="1" bandRow="1">
                <a:tableStyleId>{72833802-FEF1-4C79-8D5D-14CF1EAF98D9}</a:tableStyleId>
              </a:tblPr>
              <a:tblGrid>
                <a:gridCol w="360733"/>
                <a:gridCol w="360733"/>
              </a:tblGrid>
              <a:tr h="293271">
                <a:tc>
                  <a:txBody>
                    <a:bodyPr/>
                    <a:lstStyle/>
                    <a:p>
                      <a:pPr fontAlgn="ctr"/>
                      <a:r>
                        <a:rPr lang="en-US" b="0" u="none" dirty="0">
                          <a:solidFill>
                            <a:schemeClr val="bg1"/>
                          </a:solidFill>
                          <a:latin typeface="Huawei Sans" panose="020C0503030203020204" pitchFamily="34" charset="0"/>
                        </a:rPr>
                        <a:t>1</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r>
                        <a:rPr lang="en-US" b="0" u="none" dirty="0">
                          <a:solidFill>
                            <a:schemeClr val="bg1"/>
                          </a:solidFill>
                          <a:latin typeface="Huawei Sans" panose="020C0503030203020204" pitchFamily="34" charset="0"/>
                        </a:rPr>
                        <a:t>D</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r h="293271">
                <a:tc>
                  <a:txBody>
                    <a:bodyPr/>
                    <a:lstStyle/>
                    <a:p>
                      <a:pPr fontAlgn="ctr"/>
                      <a:r>
                        <a:rPr lang="en-US" b="0" u="none" dirty="0">
                          <a:solidFill>
                            <a:schemeClr val="bg1"/>
                          </a:solidFill>
                          <a:latin typeface="Huawei Sans" panose="020C0503030203020204" pitchFamily="34" charset="0"/>
                        </a:rPr>
                        <a:t>2</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r h="293271">
                <a:tc>
                  <a:txBody>
                    <a:bodyPr/>
                    <a:lstStyle/>
                    <a:p>
                      <a:pPr fontAlgn="ctr"/>
                      <a:r>
                        <a:rPr lang="en-US" b="0" u="none" dirty="0">
                          <a:solidFill>
                            <a:schemeClr val="bg1"/>
                          </a:solidFill>
                          <a:latin typeface="Huawei Sans" panose="020C0503030203020204" pitchFamily="34" charset="0"/>
                        </a:rPr>
                        <a:t>3</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r h="293271">
                <a:tc>
                  <a:txBody>
                    <a:bodyPr/>
                    <a:lstStyle/>
                    <a:p>
                      <a:pPr fontAlgn="ctr"/>
                      <a:r>
                        <a:rPr lang="en-US" b="0" u="none" dirty="0">
                          <a:solidFill>
                            <a:schemeClr val="bg1"/>
                          </a:solidFill>
                          <a:latin typeface="Huawei Sans" panose="020C0503030203020204" pitchFamily="34" charset="0"/>
                        </a:rPr>
                        <a:t>4</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r h="293271">
                <a:tc>
                  <a:txBody>
                    <a:bodyPr/>
                    <a:lstStyle/>
                    <a:p>
                      <a:pPr fontAlgn="ctr"/>
                      <a:r>
                        <a:rPr lang="en-US" b="0" u="none" dirty="0">
                          <a:solidFill>
                            <a:schemeClr val="bg1"/>
                          </a:solidFill>
                          <a:latin typeface="Huawei Sans" panose="020C0503030203020204" pitchFamily="34" charset="0"/>
                        </a:rPr>
                        <a:t>5</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r h="293271">
                <a:tc>
                  <a:txBody>
                    <a:bodyPr/>
                    <a:lstStyle/>
                    <a:p>
                      <a:pPr fontAlgn="ctr"/>
                      <a:r>
                        <a:rPr lang="en-US" b="0" u="none" dirty="0">
                          <a:solidFill>
                            <a:schemeClr val="bg1"/>
                          </a:solidFill>
                          <a:latin typeface="Huawei Sans" panose="020C0503030203020204" pitchFamily="34" charset="0"/>
                        </a:rPr>
                        <a:t>6</a:t>
                      </a: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c>
                  <a:txBody>
                    <a:bodyPr/>
                    <a:lstStyle/>
                    <a:p>
                      <a:pPr fontAlgn="ctr"/>
                      <a:endParaRPr lang="en-US" altLang="zh-CN" b="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C4D2"/>
                    </a:solidFill>
                  </a:tcPr>
                </a:tc>
              </a:tr>
            </a:tbl>
          </a:graphicData>
        </a:graphic>
      </p:graphicFrame>
      <p:sp>
        <p:nvSpPr>
          <p:cNvPr id="22" name="圆柱形 21"/>
          <p:cNvSpPr/>
          <p:nvPr/>
        </p:nvSpPr>
        <p:spPr>
          <a:xfrm>
            <a:off x="4959818" y="3862407"/>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rPr>
              <a:t>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圆柱形 22"/>
          <p:cNvSpPr/>
          <p:nvPr/>
        </p:nvSpPr>
        <p:spPr>
          <a:xfrm>
            <a:off x="5340818" y="3900503"/>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rPr>
              <a:t>3</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柱形 23"/>
          <p:cNvSpPr/>
          <p:nvPr/>
        </p:nvSpPr>
        <p:spPr>
          <a:xfrm>
            <a:off x="5721818" y="3862407"/>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rPr>
              <a:t>5</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圆柱形 24"/>
          <p:cNvSpPr/>
          <p:nvPr/>
        </p:nvSpPr>
        <p:spPr>
          <a:xfrm>
            <a:off x="4959818" y="4296579"/>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rPr>
              <a:t>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圆柱形 25"/>
          <p:cNvSpPr/>
          <p:nvPr/>
        </p:nvSpPr>
        <p:spPr>
          <a:xfrm>
            <a:off x="5340818" y="4334675"/>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rPr>
              <a:t>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圆柱形 26"/>
          <p:cNvSpPr/>
          <p:nvPr/>
        </p:nvSpPr>
        <p:spPr>
          <a:xfrm>
            <a:off x="5721818" y="4296579"/>
            <a:ext cx="290186" cy="365864"/>
          </a:xfrm>
          <a:prstGeom prst="can">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rPr>
              <a:t>6</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2" name="直接箭头连接符 51"/>
          <p:cNvCxnSpPr/>
          <p:nvPr/>
        </p:nvCxnSpPr>
        <p:spPr>
          <a:xfrm>
            <a:off x="3336120" y="3271598"/>
            <a:ext cx="1546491" cy="7694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2626901" y="3283217"/>
            <a:ext cx="2262109" cy="11636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22" idx="4"/>
          </p:cNvCxnSpPr>
          <p:nvPr/>
        </p:nvCxnSpPr>
        <p:spPr>
          <a:xfrm flipV="1">
            <a:off x="5250004" y="3136826"/>
            <a:ext cx="1485629" cy="9085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25" idx="4"/>
          </p:cNvCxnSpPr>
          <p:nvPr/>
        </p:nvCxnSpPr>
        <p:spPr>
          <a:xfrm flipV="1">
            <a:off x="5250004" y="3510048"/>
            <a:ext cx="1485629" cy="96946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7452582" y="3163931"/>
            <a:ext cx="972588" cy="48120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6" idx="1"/>
          </p:cNvCxnSpPr>
          <p:nvPr/>
        </p:nvCxnSpPr>
        <p:spPr>
          <a:xfrm rot="16200000" flipV="1">
            <a:off x="5595561" y="437878"/>
            <a:ext cx="911411" cy="5037995"/>
          </a:xfrm>
          <a:prstGeom prst="bentConnector2">
            <a:avLst/>
          </a:prstGeom>
          <a:ln w="28575">
            <a:solidFill>
              <a:srgbClr val="ED6D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肘形连接符 57"/>
          <p:cNvCxnSpPr>
            <a:endCxn id="12" idx="1"/>
          </p:cNvCxnSpPr>
          <p:nvPr/>
        </p:nvCxnSpPr>
        <p:spPr>
          <a:xfrm>
            <a:off x="3532270" y="2781582"/>
            <a:ext cx="5418993" cy="1065171"/>
          </a:xfrm>
          <a:prstGeom prst="bentConnector2">
            <a:avLst/>
          </a:prstGeom>
          <a:ln w="28575">
            <a:solidFill>
              <a:srgbClr val="ED6D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6298419" y="5114981"/>
            <a:ext cx="1595894" cy="307777"/>
          </a:xfrm>
          <a:prstGeom prst="rect">
            <a:avLst/>
          </a:prstGeom>
          <a:noFill/>
        </p:spPr>
        <p:txBody>
          <a:bodyPr wrap="square" rtlCol="0">
            <a:spAutoFit/>
          </a:bodyPr>
          <a:lstStyle/>
          <a:p>
            <a:pPr algn="ctr" fontAlgn="ctr"/>
            <a:r>
              <a:rPr lang="en-US" sz="1400" b="1" u="none" dirty="0">
                <a:latin typeface="Huawei Sans" panose="020C0503030203020204" pitchFamily="34" charset="0"/>
              </a:rPr>
              <a:t>Mapping table</a:t>
            </a:r>
            <a:endParaRPr lang="en-US" sz="1400" b="1" u="none" dirty="0">
              <a:latin typeface="Huawei Sans" panose="020C0503030203020204" pitchFamily="34" charset="0"/>
            </a:endParaRPr>
          </a:p>
        </p:txBody>
      </p:sp>
      <p:sp>
        <p:nvSpPr>
          <p:cNvPr id="61" name="文本框 60"/>
          <p:cNvSpPr txBox="1"/>
          <p:nvPr/>
        </p:nvSpPr>
        <p:spPr>
          <a:xfrm>
            <a:off x="4961944" y="4786250"/>
            <a:ext cx="1087633" cy="307777"/>
          </a:xfrm>
          <a:prstGeom prst="rect">
            <a:avLst/>
          </a:prstGeom>
          <a:noFill/>
        </p:spPr>
        <p:txBody>
          <a:bodyPr wrap="square" rtlCol="0">
            <a:spAutoFit/>
          </a:bodyPr>
          <a:lstStyle/>
          <a:p>
            <a:pPr algn="ctr" fontAlgn="ctr"/>
            <a:r>
              <a:rPr lang="en-US" sz="1400" b="1" u="none" dirty="0">
                <a:latin typeface="Huawei Sans" panose="020C0503030203020204" pitchFamily="34" charset="0"/>
              </a:rPr>
              <a:t>Thin LUN</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文本框 61"/>
          <p:cNvSpPr txBox="1"/>
          <p:nvPr/>
        </p:nvSpPr>
        <p:spPr>
          <a:xfrm>
            <a:off x="4661985" y="2172160"/>
            <a:ext cx="856459" cy="307777"/>
          </a:xfrm>
          <a:prstGeom prst="rect">
            <a:avLst/>
          </a:prstGeom>
          <a:noFill/>
        </p:spPr>
        <p:txBody>
          <a:bodyPr wrap="square" rtlCol="0">
            <a:spAutoFit/>
          </a:bodyPr>
          <a:lstStyle/>
          <a:p>
            <a:pPr algn="ctr" fontAlgn="ctr"/>
            <a:r>
              <a:rPr lang="en-US" sz="1400" b="1" u="none" dirty="0">
                <a:latin typeface="Huawei Sans" panose="020C0503030203020204" pitchFamily="34" charset="0"/>
              </a:rPr>
              <a:t>Data</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文本框 62"/>
          <p:cNvSpPr txBox="1"/>
          <p:nvPr/>
        </p:nvSpPr>
        <p:spPr>
          <a:xfrm>
            <a:off x="3761705" y="3268136"/>
            <a:ext cx="856459" cy="307777"/>
          </a:xfrm>
          <a:prstGeom prst="rect">
            <a:avLst/>
          </a:prstGeom>
          <a:noFill/>
        </p:spPr>
        <p:txBody>
          <a:bodyPr wrap="square" rtlCol="0">
            <a:spAutoFit/>
          </a:bodyPr>
          <a:lstStyle/>
          <a:p>
            <a:pPr algn="ctr" fontAlgn="ctr"/>
            <a:r>
              <a:rPr lang="en-US" sz="1400" b="1" u="none" dirty="0">
                <a:solidFill>
                  <a:srgbClr val="C7000B"/>
                </a:solidFill>
                <a:latin typeface="Huawei Sans" panose="020C0503030203020204" pitchFamily="34" charset="0"/>
              </a:rPr>
              <a:t>1</a:t>
            </a:r>
            <a:endParaRPr lang="en-US" altLang="zh-CN" sz="14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文本框 63"/>
          <p:cNvSpPr txBox="1"/>
          <p:nvPr/>
        </p:nvSpPr>
        <p:spPr>
          <a:xfrm>
            <a:off x="5739209" y="2988736"/>
            <a:ext cx="856459" cy="307777"/>
          </a:xfrm>
          <a:prstGeom prst="rect">
            <a:avLst/>
          </a:prstGeom>
          <a:noFill/>
        </p:spPr>
        <p:txBody>
          <a:bodyPr wrap="square" rtlCol="0">
            <a:spAutoFit/>
          </a:bodyPr>
          <a:lstStyle/>
          <a:p>
            <a:pPr algn="ctr" fontAlgn="ctr"/>
            <a:r>
              <a:rPr lang="en-US" sz="1400" b="1" u="none" dirty="0">
                <a:solidFill>
                  <a:srgbClr val="C7000B"/>
                </a:solidFill>
                <a:latin typeface="Huawei Sans" panose="020C0503030203020204" pitchFamily="34" charset="0"/>
              </a:rPr>
              <a:t>2</a:t>
            </a:r>
            <a:endParaRPr lang="en-US" altLang="zh-CN" sz="14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文本框 64"/>
          <p:cNvSpPr txBox="1"/>
          <p:nvPr/>
        </p:nvSpPr>
        <p:spPr>
          <a:xfrm>
            <a:off x="7568151" y="2988736"/>
            <a:ext cx="856459" cy="307777"/>
          </a:xfrm>
          <a:prstGeom prst="rect">
            <a:avLst/>
          </a:prstGeom>
          <a:noFill/>
        </p:spPr>
        <p:txBody>
          <a:bodyPr wrap="square" rtlCol="0">
            <a:spAutoFit/>
          </a:bodyPr>
          <a:lstStyle/>
          <a:p>
            <a:pPr algn="ctr" fontAlgn="ctr"/>
            <a:r>
              <a:rPr lang="en-US" sz="1400" b="1" u="none" dirty="0">
                <a:solidFill>
                  <a:srgbClr val="C7000B"/>
                </a:solidFill>
                <a:latin typeface="Huawei Sans" panose="020C0503030203020204" pitchFamily="34" charset="0"/>
              </a:rPr>
              <a:t>3</a:t>
            </a:r>
            <a:endParaRPr lang="en-US" altLang="zh-CN" sz="14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文本框 65"/>
          <p:cNvSpPr txBox="1"/>
          <p:nvPr/>
        </p:nvSpPr>
        <p:spPr>
          <a:xfrm>
            <a:off x="7420268" y="3625710"/>
            <a:ext cx="856459" cy="307777"/>
          </a:xfrm>
          <a:prstGeom prst="rect">
            <a:avLst/>
          </a:prstGeom>
          <a:noFill/>
        </p:spPr>
        <p:txBody>
          <a:bodyPr wrap="square" rtlCol="0">
            <a:spAutoFit/>
          </a:bodyPr>
          <a:lstStyle/>
          <a:p>
            <a:pPr algn="ctr" fontAlgn="ctr"/>
            <a:r>
              <a:rPr lang="en-US" sz="1400" b="1" u="none" dirty="0">
                <a:latin typeface="Huawei Sans" panose="020C0503030203020204" pitchFamily="34" charset="0"/>
              </a:rPr>
              <a:t>3</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文本框 66"/>
          <p:cNvSpPr txBox="1"/>
          <p:nvPr/>
        </p:nvSpPr>
        <p:spPr>
          <a:xfrm>
            <a:off x="3164406" y="3824072"/>
            <a:ext cx="856459" cy="307777"/>
          </a:xfrm>
          <a:prstGeom prst="rect">
            <a:avLst/>
          </a:prstGeom>
          <a:noFill/>
        </p:spPr>
        <p:txBody>
          <a:bodyPr wrap="square" rtlCol="0">
            <a:spAutoFit/>
          </a:bodyPr>
          <a:lstStyle/>
          <a:p>
            <a:pPr algn="ctr" fontAlgn="ctr"/>
            <a:r>
              <a:rPr lang="en-US" sz="1400" b="1" u="none" dirty="0">
                <a:latin typeface="Huawei Sans" panose="020C0503030203020204" pitchFamily="34" charset="0"/>
              </a:rPr>
              <a:t>1</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文本框 67"/>
          <p:cNvSpPr txBox="1"/>
          <p:nvPr/>
        </p:nvSpPr>
        <p:spPr>
          <a:xfrm>
            <a:off x="5955374" y="3775653"/>
            <a:ext cx="856459" cy="307777"/>
          </a:xfrm>
          <a:prstGeom prst="rect">
            <a:avLst/>
          </a:prstGeom>
          <a:noFill/>
        </p:spPr>
        <p:txBody>
          <a:bodyPr wrap="square" rtlCol="0">
            <a:spAutoFit/>
          </a:bodyPr>
          <a:lstStyle/>
          <a:p>
            <a:pPr algn="ctr" fontAlgn="ctr"/>
            <a:r>
              <a:rPr lang="en-US" sz="1400" b="1" u="none" dirty="0">
                <a:latin typeface="Huawei Sans" panose="020C0503030203020204" pitchFamily="34" charset="0"/>
              </a:rPr>
              <a:t>2</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文本框 68"/>
          <p:cNvSpPr txBox="1"/>
          <p:nvPr/>
        </p:nvSpPr>
        <p:spPr>
          <a:xfrm>
            <a:off x="1643983" y="984397"/>
            <a:ext cx="2726850" cy="523220"/>
          </a:xfrm>
          <a:prstGeom prst="rect">
            <a:avLst/>
          </a:prstGeom>
          <a:noFill/>
        </p:spPr>
        <p:txBody>
          <a:bodyPr wrap="square" rtlCol="0">
            <a:spAutoFit/>
          </a:bodyPr>
          <a:lstStyle/>
          <a:p>
            <a:pPr marL="182880" indent="-182880" fontAlgn="ctr"/>
            <a:r>
              <a:rPr lang="en-US" sz="1400" b="1" dirty="0">
                <a:solidFill>
                  <a:srgbClr val="C00000"/>
                </a:solidFill>
                <a:latin typeface="Huawei Sans" panose="020C0503030203020204" pitchFamily="34" charset="0"/>
              </a:rPr>
              <a:t>1. A thin LUN receives a write request from a host.</a:t>
            </a:r>
            <a:endParaRPr lang="en-US" sz="1400" b="1" dirty="0">
              <a:solidFill>
                <a:srgbClr val="C00000"/>
              </a:solidFill>
              <a:latin typeface="Huawei Sans" panose="020C0503030203020204" pitchFamily="34" charset="0"/>
            </a:endParaRPr>
          </a:p>
        </p:txBody>
      </p:sp>
      <p:sp>
        <p:nvSpPr>
          <p:cNvPr id="70" name="文本框 69"/>
          <p:cNvSpPr txBox="1"/>
          <p:nvPr/>
        </p:nvSpPr>
        <p:spPr>
          <a:xfrm>
            <a:off x="5096351" y="984397"/>
            <a:ext cx="3526235" cy="523220"/>
          </a:xfrm>
          <a:prstGeom prst="rect">
            <a:avLst/>
          </a:prstGeom>
          <a:noFill/>
        </p:spPr>
        <p:txBody>
          <a:bodyPr wrap="square" rtlCol="0">
            <a:spAutoFit/>
          </a:bodyPr>
          <a:lstStyle/>
          <a:p>
            <a:pPr marL="182880" indent="-182880" fontAlgn="ctr"/>
            <a:r>
              <a:rPr lang="en-US" sz="1400" b="1" dirty="0">
                <a:solidFill>
                  <a:srgbClr val="C00000"/>
                </a:solidFill>
                <a:latin typeface="Huawei Sans" panose="020C0503030203020204" pitchFamily="34" charset="0"/>
              </a:rPr>
              <a:t>2. Queries the mapping table between the thin LUN and the storage pool.</a:t>
            </a:r>
            <a:endParaRPr lang="en-US" sz="1400" b="1" dirty="0">
              <a:solidFill>
                <a:srgbClr val="C00000"/>
              </a:solidFill>
              <a:latin typeface="Huawei Sans" panose="020C0503030203020204" pitchFamily="34" charset="0"/>
            </a:endParaRPr>
          </a:p>
        </p:txBody>
      </p:sp>
      <p:sp>
        <p:nvSpPr>
          <p:cNvPr id="71" name="文本框 70"/>
          <p:cNvSpPr txBox="1"/>
          <p:nvPr/>
        </p:nvSpPr>
        <p:spPr>
          <a:xfrm>
            <a:off x="1653126" y="1484269"/>
            <a:ext cx="9251622" cy="523220"/>
          </a:xfrm>
          <a:prstGeom prst="rect">
            <a:avLst/>
          </a:prstGeom>
          <a:noFill/>
        </p:spPr>
        <p:txBody>
          <a:bodyPr wrap="square" rtlCol="0">
            <a:spAutoFit/>
          </a:bodyPr>
          <a:lstStyle/>
          <a:p>
            <a:pPr marL="182880" indent="-182880" fontAlgn="ctr"/>
            <a:r>
              <a:rPr lang="en-US" sz="1400" b="1" dirty="0">
                <a:solidFill>
                  <a:srgbClr val="C00000"/>
                </a:solidFill>
                <a:latin typeface="Huawei Sans" panose="020C0503030203020204" pitchFamily="34" charset="0"/>
              </a:rPr>
              <a:t>3. Confirms that the space is allocated by the pool and performs the write process on the corresponding area in the storage pool. If the write request asks for releasing space, the space is released.</a:t>
            </a:r>
            <a:endParaRPr lang="en-US" sz="1400" b="1" dirty="0">
              <a:solidFill>
                <a:srgbClr val="C00000"/>
              </a:solidFill>
              <a:latin typeface="Huawei Sans" panose="020C0503030203020204" pitchFamily="34" charset="0"/>
            </a:endParaRPr>
          </a:p>
        </p:txBody>
      </p:sp>
      <p:sp>
        <p:nvSpPr>
          <p:cNvPr id="72" name="文本框 71"/>
          <p:cNvSpPr txBox="1"/>
          <p:nvPr/>
        </p:nvSpPr>
        <p:spPr>
          <a:xfrm>
            <a:off x="1461032" y="4379757"/>
            <a:ext cx="2808576" cy="523220"/>
          </a:xfrm>
          <a:prstGeom prst="rect">
            <a:avLst/>
          </a:prstGeom>
          <a:noFill/>
        </p:spPr>
        <p:txBody>
          <a:bodyPr wrap="square" rtlCol="0">
            <a:spAutoFit/>
          </a:bodyPr>
          <a:lstStyle/>
          <a:p>
            <a:pPr marL="192405" indent="-192405" fontAlgn="ctr"/>
            <a:r>
              <a:rPr lang="en-US" sz="1400" b="1" dirty="0">
                <a:latin typeface="Huawei Sans" panose="020C0503030203020204" pitchFamily="34" charset="0"/>
              </a:rPr>
              <a:t>1. A thin LUN receives a write request from the host.</a:t>
            </a:r>
            <a:endParaRPr lang="en-US" sz="1400" b="1" dirty="0">
              <a:latin typeface="Huawei Sans" panose="020C0503030203020204" pitchFamily="34" charset="0"/>
            </a:endParaRPr>
          </a:p>
        </p:txBody>
      </p:sp>
      <p:sp>
        <p:nvSpPr>
          <p:cNvPr id="73" name="文本框 72"/>
          <p:cNvSpPr txBox="1"/>
          <p:nvPr/>
        </p:nvSpPr>
        <p:spPr>
          <a:xfrm>
            <a:off x="1463369" y="4877577"/>
            <a:ext cx="3513612" cy="523220"/>
          </a:xfrm>
          <a:prstGeom prst="rect">
            <a:avLst/>
          </a:prstGeom>
          <a:noFill/>
        </p:spPr>
        <p:txBody>
          <a:bodyPr wrap="square" rtlCol="0">
            <a:spAutoFit/>
          </a:bodyPr>
          <a:lstStyle/>
          <a:p>
            <a:pPr marL="192405" indent="-192405" fontAlgn="ctr"/>
            <a:r>
              <a:rPr lang="en-US" sz="1400" b="1" dirty="0">
                <a:latin typeface="Huawei Sans" panose="020C0503030203020204" pitchFamily="34" charset="0"/>
              </a:rPr>
              <a:t>2. Queries the mapping table between the thin LUN and the storage pool.</a:t>
            </a:r>
            <a:endParaRPr lang="en-US" sz="1400" b="1" dirty="0">
              <a:latin typeface="Huawei Sans" panose="020C0503030203020204" pitchFamily="34" charset="0"/>
            </a:endParaRPr>
          </a:p>
        </p:txBody>
      </p:sp>
      <p:sp>
        <p:nvSpPr>
          <p:cNvPr id="74" name="文本框 73"/>
          <p:cNvSpPr txBox="1"/>
          <p:nvPr/>
        </p:nvSpPr>
        <p:spPr>
          <a:xfrm>
            <a:off x="1463703" y="5375350"/>
            <a:ext cx="9239193" cy="738664"/>
          </a:xfrm>
          <a:prstGeom prst="rect">
            <a:avLst/>
          </a:prstGeom>
          <a:noFill/>
        </p:spPr>
        <p:txBody>
          <a:bodyPr wrap="square" rtlCol="0">
            <a:spAutoFit/>
          </a:bodyPr>
          <a:lstStyle/>
          <a:p>
            <a:pPr marL="192405" indent="-192405" fontAlgn="ctr"/>
            <a:r>
              <a:rPr lang="en-US" sz="1400" b="1" dirty="0">
                <a:latin typeface="Huawei Sans" panose="020C0503030203020204" pitchFamily="34" charset="0"/>
              </a:rPr>
              <a:t>3. If the space is not allocated by the pool, the storage system allocates the space first. And then performs write process on the corresponding area in the storage pool. If the write request asks for releasing space, a message is returned to the host.</a:t>
            </a:r>
            <a:endParaRPr lang="en-US" sz="1400" b="1" dirty="0">
              <a:latin typeface="Huawei Sans" panose="020C0503030203020204" pitchFamily="34" charset="0"/>
            </a:endParaRPr>
          </a:p>
        </p:txBody>
      </p:sp>
      <p:sp>
        <p:nvSpPr>
          <p:cNvPr id="75" name="文本框 74"/>
          <p:cNvSpPr txBox="1"/>
          <p:nvPr/>
        </p:nvSpPr>
        <p:spPr>
          <a:xfrm>
            <a:off x="5361780" y="2488980"/>
            <a:ext cx="856459" cy="307777"/>
          </a:xfrm>
          <a:prstGeom prst="rect">
            <a:avLst/>
          </a:prstGeom>
          <a:noFill/>
        </p:spPr>
        <p:txBody>
          <a:bodyPr wrap="square" rtlCol="0">
            <a:spAutoFit/>
          </a:bodyPr>
          <a:lstStyle/>
          <a:p>
            <a:pPr algn="ctr" fontAlgn="ctr"/>
            <a:r>
              <a:rPr lang="en-US" sz="1400" b="1" u="none" dirty="0">
                <a:latin typeface="Huawei Sans" panose="020C0503030203020204" pitchFamily="34" charset="0"/>
              </a:rPr>
              <a:t>Data</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6" name="直接箭头连接符 75"/>
          <p:cNvCxnSpPr>
            <a:endCxn id="12" idx="2"/>
          </p:cNvCxnSpPr>
          <p:nvPr/>
        </p:nvCxnSpPr>
        <p:spPr>
          <a:xfrm>
            <a:off x="7490763" y="3443271"/>
            <a:ext cx="1315407" cy="58641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7" name="组合 1002"/>
          <p:cNvGrpSpPr/>
          <p:nvPr/>
        </p:nvGrpSpPr>
        <p:grpSpPr bwMode="auto">
          <a:xfrm>
            <a:off x="2865320" y="2001117"/>
            <a:ext cx="660337" cy="1249704"/>
            <a:chOff x="7356475" y="2392363"/>
            <a:chExt cx="339725" cy="641350"/>
          </a:xfrm>
        </p:grpSpPr>
        <p:sp>
          <p:nvSpPr>
            <p:cNvPr id="78" name="Freeform 980"/>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Freeform 982"/>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Freeform 985"/>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Freeform 986"/>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Freeform 987"/>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Freeform 988"/>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Freeform 989"/>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Freeform 990"/>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991"/>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992"/>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91" name="组合 1002"/>
          <p:cNvGrpSpPr/>
          <p:nvPr/>
        </p:nvGrpSpPr>
        <p:grpSpPr bwMode="auto">
          <a:xfrm>
            <a:off x="2157877" y="1994931"/>
            <a:ext cx="660337" cy="1249704"/>
            <a:chOff x="7356475" y="2392363"/>
            <a:chExt cx="339725" cy="641350"/>
          </a:xfrm>
        </p:grpSpPr>
        <p:sp>
          <p:nvSpPr>
            <p:cNvPr id="92" name="Freeform 980"/>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Freeform 982"/>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Freeform 985"/>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Freeform 986"/>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Freeform 987"/>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Freeform 988"/>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Freeform 989"/>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Freeform 990"/>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Freeform 991"/>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Freeform 992"/>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14:hiddenLine>
              </a:ext>
            </a:extLst>
          </p:spPr>
          <p:txBody>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05" name="文本框 104"/>
          <p:cNvSpPr txBox="1"/>
          <p:nvPr/>
        </p:nvSpPr>
        <p:spPr>
          <a:xfrm>
            <a:off x="8361305" y="4905078"/>
            <a:ext cx="1941914" cy="307777"/>
          </a:xfrm>
          <a:prstGeom prst="rect">
            <a:avLst/>
          </a:prstGeom>
          <a:noFill/>
        </p:spPr>
        <p:txBody>
          <a:bodyPr wrap="square" rtlCol="0">
            <a:spAutoFit/>
          </a:bodyPr>
          <a:lstStyle/>
          <a:p>
            <a:pPr algn="ctr" fontAlgn="ctr"/>
            <a:r>
              <a:rPr lang="en-US" sz="1400" b="1" dirty="0">
                <a:latin typeface="Huawei Sans" panose="020C0503030203020204" pitchFamily="34" charset="0"/>
                <a:cs typeface="Arial" panose="020B0604020202020204" pitchFamily="34" charset="0"/>
              </a:rPr>
              <a:t>Storage p</a:t>
            </a:r>
            <a:r>
              <a:rPr lang="en-US" sz="1400" b="1" u="none" dirty="0">
                <a:latin typeface="Huawei Sans" panose="020C0503030203020204" pitchFamily="34" charset="0"/>
                <a:cs typeface="Arial" panose="020B0604020202020204" pitchFamily="34" charset="0"/>
              </a:rPr>
              <a:t>ool</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Application Scenarios</a:t>
            </a:r>
            <a:endParaRPr lang="en-US" altLang="zh-CN" dirty="0">
              <a:latin typeface="Huawei Sans" panose="020C0503030203020204" pitchFamily="34" charset="0"/>
              <a:sym typeface="Huawei Sans" panose="020C0503030203020204" pitchFamily="34" charset="0"/>
            </a:endParaRPr>
          </a:p>
        </p:txBody>
      </p:sp>
      <p:sp>
        <p:nvSpPr>
          <p:cNvPr id="5" name="文本占位符 4"/>
          <p:cNvSpPr>
            <a:spLocks noGrp="1"/>
          </p:cNvSpPr>
          <p:nvPr>
            <p:ph type="body" sz="quarter" idx="4294967295"/>
          </p:nvPr>
        </p:nvSpPr>
        <p:spPr>
          <a:xfrm>
            <a:off x="731838" y="1047750"/>
            <a:ext cx="10728326" cy="4879805"/>
          </a:xfrm>
        </p:spPr>
        <p:txBody>
          <a:bodyPr/>
          <a:lstStyle/>
          <a:p>
            <a:r>
              <a:rPr lang="en-US" u="none" dirty="0" err="1">
                <a:latin typeface="Huawei Sans" panose="020C0503030203020204" pitchFamily="34" charset="0"/>
              </a:rPr>
              <a:t>SmartThin</a:t>
            </a:r>
            <a:r>
              <a:rPr lang="en-US" u="none" dirty="0">
                <a:latin typeface="Huawei Sans" panose="020C0503030203020204" pitchFamily="34" charset="0"/>
              </a:rPr>
              <a:t> can help core system services that require high service continuity, such as bank transaction systems, expand system capacity online without interrupting ongoing services, such as back transaction systems.</a:t>
            </a:r>
            <a:endParaRPr lang="en-US" u="none" dirty="0">
              <a:latin typeface="Huawei Sans" panose="020C0503030203020204" pitchFamily="34" charset="0"/>
            </a:endParaRPr>
          </a:p>
          <a:p>
            <a:r>
              <a:rPr lang="en-US" u="none" dirty="0" err="1">
                <a:latin typeface="Huawei Sans" panose="020C0503030203020204" pitchFamily="34" charset="0"/>
              </a:rPr>
              <a:t>SmartThin</a:t>
            </a:r>
            <a:r>
              <a:rPr lang="en-US" u="none" dirty="0">
                <a:latin typeface="Huawei Sans" panose="020C0503030203020204" pitchFamily="34" charset="0"/>
              </a:rPr>
              <a:t> can assist with on-demand physical space allocation for services where the growth of application system data is hard to be accurately evaluated, such as email services and web disk services, preventing a space waste.</a:t>
            </a:r>
            <a:endParaRPr lang="en-US" u="none" dirty="0">
              <a:latin typeface="Huawei Sans" panose="020C0503030203020204" pitchFamily="34" charset="0"/>
            </a:endParaRPr>
          </a:p>
          <a:p>
            <a:r>
              <a:rPr lang="en-US" u="none" dirty="0" err="1">
                <a:latin typeface="Huawei Sans" panose="020C0503030203020204" pitchFamily="34" charset="0"/>
              </a:rPr>
              <a:t>SmartThin</a:t>
            </a:r>
            <a:r>
              <a:rPr lang="en-US" u="none" dirty="0">
                <a:latin typeface="Huawei Sans" panose="020C0503030203020204" pitchFamily="34" charset="0"/>
              </a:rPr>
              <a:t> can assist with physical space contention for mixed services that have diverse storage requirements, such as carriers' services, to achieve optimized space configuration.</a:t>
            </a:r>
            <a:endParaRPr lang="en-US" u="none" dirty="0">
              <a:latin typeface="Huawei Sans" panose="020C0503030203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019175" y="1844675"/>
            <a:ext cx="10153650" cy="4068811"/>
          </a:xfrm>
          <a:prstGeom prst="rect">
            <a:avLst/>
          </a:prstGeom>
        </p:spPr>
        <p:txBody>
          <a:bodyPr/>
          <a:lstStyle/>
          <a:p>
            <a:r>
              <a:rPr lang="en-US" u="none" dirty="0" err="1">
                <a:solidFill>
                  <a:schemeClr val="bg1">
                    <a:lumMod val="50000"/>
                  </a:schemeClr>
                </a:solidFill>
                <a:latin typeface="Huawei Sans" panose="020C0503030203020204" pitchFamily="34" charset="0"/>
              </a:rPr>
              <a:t>SmartThin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b="1" dirty="0" err="1">
                <a:latin typeface="Huawei Sans" panose="020C0503030203020204" pitchFamily="34" charset="0"/>
              </a:rPr>
              <a:t>SmartTier&amp;SmartCache</a:t>
            </a:r>
            <a:r>
              <a:rPr lang="en-US" b="1" dirty="0">
                <a:latin typeface="Huawei Sans" panose="020C0503030203020204" pitchFamily="34" charset="0"/>
              </a:rPr>
              <a:t> </a:t>
            </a:r>
            <a:endParaRPr lang="en-US" b="1" dirty="0">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SmartAcceleration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SmartQoS</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SmartDedupe&amp;SmartCompression</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SmartVirtualization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SmartMigration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err="1">
                <a:latin typeface="Huawei Sans" panose="020C0503030203020204" pitchFamily="34" charset="0"/>
              </a:rPr>
              <a:t>SmartTier</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r>
              <a:rPr lang="en-US" u="none" dirty="0">
                <a:latin typeface="Huawei Sans" panose="020C0503030203020204" pitchFamily="34" charset="0"/>
              </a:rPr>
              <a:t>Tiered storage migrates hot data, cold data, and data with different values in use to specific storage media to effectively balance performance.</a:t>
            </a:r>
            <a:endParaRPr lang="en-US" u="none" dirty="0">
              <a:latin typeface="Huawei Sans" panose="020C0503030203020204" pitchFamily="34" charset="0"/>
            </a:endParaRPr>
          </a:p>
          <a:p>
            <a:r>
              <a:rPr lang="en-US" u="none" dirty="0" err="1">
                <a:latin typeface="Huawei Sans" panose="020C0503030203020204" pitchFamily="34" charset="0"/>
              </a:rPr>
              <a:t>SmartTier</a:t>
            </a:r>
            <a:r>
              <a:rPr lang="en-US" u="none" dirty="0">
                <a:latin typeface="Huawei Sans" panose="020C0503030203020204" pitchFamily="34" charset="0"/>
              </a:rPr>
              <a:t> is also called intelligent data </a:t>
            </a:r>
            <a:r>
              <a:rPr lang="en-US" u="none" dirty="0" err="1">
                <a:latin typeface="Huawei Sans" panose="020C0503030203020204" pitchFamily="34" charset="0"/>
              </a:rPr>
              <a:t>tiering</a:t>
            </a:r>
            <a:r>
              <a:rPr lang="en-US" u="none" dirty="0">
                <a:latin typeface="Huawei Sans" panose="020C0503030203020204" pitchFamily="34" charset="0"/>
              </a:rPr>
              <a:t>. </a:t>
            </a:r>
            <a:r>
              <a:rPr lang="en-US" u="none" dirty="0" err="1">
                <a:latin typeface="Huawei Sans" panose="020C0503030203020204" pitchFamily="34" charset="0"/>
              </a:rPr>
              <a:t>SmartTier</a:t>
            </a:r>
            <a:r>
              <a:rPr lang="en-US" u="none" dirty="0">
                <a:latin typeface="Huawei Sans" panose="020C0503030203020204" pitchFamily="34" charset="0"/>
              </a:rPr>
              <a:t> provides intelligent data storage management. It automatically matches data of different activity levels with storage media of different characteristics by collecting and analyzing data activity levels.</a:t>
            </a:r>
            <a:endParaRPr lang="en-US" u="none" dirty="0">
              <a:latin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
        <p:nvSpPr>
          <p:cNvPr id="76" name="矩形 75"/>
          <p:cNvSpPr/>
          <p:nvPr/>
        </p:nvSpPr>
        <p:spPr>
          <a:xfrm>
            <a:off x="1011280" y="4102945"/>
            <a:ext cx="7154108" cy="1977009"/>
          </a:xfrm>
          <a:prstGeom prst="rect">
            <a:avLst/>
          </a:prstGeom>
          <a:solidFill>
            <a:schemeClr val="bg1">
              <a:lumMod val="8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7" name="组合 76"/>
          <p:cNvGrpSpPr/>
          <p:nvPr/>
        </p:nvGrpSpPr>
        <p:grpSpPr>
          <a:xfrm>
            <a:off x="1037934" y="4371830"/>
            <a:ext cx="6573860" cy="1477773"/>
            <a:chOff x="792430" y="3871940"/>
            <a:chExt cx="6573860" cy="1477773"/>
          </a:xfrm>
        </p:grpSpPr>
        <p:sp>
          <p:nvSpPr>
            <p:cNvPr id="78" name="文本框 77"/>
            <p:cNvSpPr txBox="1"/>
            <p:nvPr/>
          </p:nvSpPr>
          <p:spPr>
            <a:xfrm>
              <a:off x="792430" y="3883309"/>
              <a:ext cx="1930932" cy="369332"/>
            </a:xfrm>
            <a:prstGeom prst="rect">
              <a:avLst/>
            </a:prstGeom>
            <a:noFill/>
          </p:spPr>
          <p:txBody>
            <a:bodyPr wrap="square" rtlCol="0">
              <a:spAutoFit/>
            </a:bodyPr>
            <a:lstStyle/>
            <a:p>
              <a:pPr fontAlgn="ctr"/>
              <a:r>
                <a:rPr lang="en-US" u="none" dirty="0">
                  <a:latin typeface="Huawei Sans" panose="020C0503030203020204" pitchFamily="34" charset="0"/>
                </a:rPr>
                <a:t>Performance tier</a:t>
              </a:r>
              <a:endParaRPr lang="en-US" u="none" dirty="0">
                <a:latin typeface="Huawei Sans" panose="020C0503030203020204" pitchFamily="34" charset="0"/>
              </a:endParaRPr>
            </a:p>
          </p:txBody>
        </p:sp>
        <p:sp>
          <p:nvSpPr>
            <p:cNvPr id="79" name="文本框 78"/>
            <p:cNvSpPr txBox="1"/>
            <p:nvPr/>
          </p:nvSpPr>
          <p:spPr>
            <a:xfrm>
              <a:off x="792430" y="4901982"/>
              <a:ext cx="1779341" cy="369332"/>
            </a:xfrm>
            <a:prstGeom prst="rect">
              <a:avLst/>
            </a:prstGeom>
            <a:noFill/>
          </p:spPr>
          <p:txBody>
            <a:bodyPr wrap="square" rtlCol="0">
              <a:spAutoFit/>
            </a:bodyPr>
            <a:lstStyle/>
            <a:p>
              <a:pPr fontAlgn="ctr"/>
              <a:r>
                <a:rPr lang="en-US" u="none" dirty="0">
                  <a:latin typeface="Huawei Sans" panose="020C0503030203020204" pitchFamily="34" charset="0"/>
                </a:rPr>
                <a:t>Capacity tier</a:t>
              </a:r>
              <a:endParaRPr lang="en-US" u="none" dirty="0">
                <a:latin typeface="Huawei Sans" panose="020C0503030203020204" pitchFamily="34" charset="0"/>
              </a:endParaRPr>
            </a:p>
          </p:txBody>
        </p:sp>
        <p:grpSp>
          <p:nvGrpSpPr>
            <p:cNvPr id="80" name="组合 79"/>
            <p:cNvGrpSpPr/>
            <p:nvPr/>
          </p:nvGrpSpPr>
          <p:grpSpPr>
            <a:xfrm>
              <a:off x="2673248" y="3871940"/>
              <a:ext cx="4693042" cy="1477773"/>
              <a:chOff x="2673248" y="3871940"/>
              <a:chExt cx="4693042" cy="1477773"/>
            </a:xfrm>
          </p:grpSpPr>
          <p:sp>
            <p:nvSpPr>
              <p:cNvPr id="81" name="椭圆 80"/>
              <p:cNvSpPr/>
              <p:nvPr/>
            </p:nvSpPr>
            <p:spPr>
              <a:xfrm>
                <a:off x="3277710" y="3871940"/>
                <a:ext cx="461053" cy="461053"/>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椭圆 81"/>
              <p:cNvSpPr/>
              <p:nvPr/>
            </p:nvSpPr>
            <p:spPr>
              <a:xfrm>
                <a:off x="5093455" y="4888660"/>
                <a:ext cx="461053" cy="46105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椭圆 82"/>
              <p:cNvSpPr/>
              <p:nvPr/>
            </p:nvSpPr>
            <p:spPr>
              <a:xfrm>
                <a:off x="3281674" y="4882592"/>
                <a:ext cx="461053" cy="461053"/>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椭圆 83"/>
              <p:cNvSpPr/>
              <p:nvPr/>
            </p:nvSpPr>
            <p:spPr>
              <a:xfrm>
                <a:off x="6904483" y="3891903"/>
                <a:ext cx="461053" cy="46105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椭圆 84"/>
              <p:cNvSpPr/>
              <p:nvPr/>
            </p:nvSpPr>
            <p:spPr>
              <a:xfrm>
                <a:off x="6301309" y="4887143"/>
                <a:ext cx="461053" cy="461053"/>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椭圆 85"/>
              <p:cNvSpPr/>
              <p:nvPr/>
            </p:nvSpPr>
            <p:spPr>
              <a:xfrm>
                <a:off x="2673248" y="3874792"/>
                <a:ext cx="461053" cy="46105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椭圆 86"/>
              <p:cNvSpPr/>
              <p:nvPr/>
            </p:nvSpPr>
            <p:spPr>
              <a:xfrm>
                <a:off x="3882172" y="3886200"/>
                <a:ext cx="461053" cy="461053"/>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椭圆 87"/>
              <p:cNvSpPr/>
              <p:nvPr/>
            </p:nvSpPr>
            <p:spPr>
              <a:xfrm>
                <a:off x="4486634" y="3880496"/>
                <a:ext cx="461053" cy="46105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椭圆 88"/>
              <p:cNvSpPr/>
              <p:nvPr/>
            </p:nvSpPr>
            <p:spPr>
              <a:xfrm>
                <a:off x="5091096" y="3883348"/>
                <a:ext cx="461053" cy="461053"/>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椭圆 89"/>
              <p:cNvSpPr/>
              <p:nvPr/>
            </p:nvSpPr>
            <p:spPr>
              <a:xfrm>
                <a:off x="5695558" y="3877644"/>
                <a:ext cx="461053" cy="461053"/>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椭圆 90"/>
              <p:cNvSpPr/>
              <p:nvPr/>
            </p:nvSpPr>
            <p:spPr>
              <a:xfrm>
                <a:off x="6300020" y="3889052"/>
                <a:ext cx="461053" cy="46105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椭圆 91"/>
              <p:cNvSpPr/>
              <p:nvPr/>
            </p:nvSpPr>
            <p:spPr>
              <a:xfrm>
                <a:off x="2677747" y="4878041"/>
                <a:ext cx="461053" cy="46105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椭圆 92"/>
              <p:cNvSpPr/>
              <p:nvPr/>
            </p:nvSpPr>
            <p:spPr>
              <a:xfrm>
                <a:off x="3885601" y="4884109"/>
                <a:ext cx="461053" cy="46105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椭圆 93"/>
              <p:cNvSpPr/>
              <p:nvPr/>
            </p:nvSpPr>
            <p:spPr>
              <a:xfrm>
                <a:off x="4489528" y="4881075"/>
                <a:ext cx="461053" cy="461053"/>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椭圆 94"/>
              <p:cNvSpPr/>
              <p:nvPr/>
            </p:nvSpPr>
            <p:spPr>
              <a:xfrm>
                <a:off x="5697382" y="4879558"/>
                <a:ext cx="461053" cy="46105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椭圆 95"/>
              <p:cNvSpPr/>
              <p:nvPr/>
            </p:nvSpPr>
            <p:spPr>
              <a:xfrm>
                <a:off x="6905237" y="4885626"/>
                <a:ext cx="461053" cy="461053"/>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97" name="组合 96"/>
          <p:cNvGrpSpPr/>
          <p:nvPr/>
        </p:nvGrpSpPr>
        <p:grpSpPr>
          <a:xfrm>
            <a:off x="2922284" y="4376477"/>
            <a:ext cx="4693042" cy="1462398"/>
            <a:chOff x="8110808" y="1086197"/>
            <a:chExt cx="4693042" cy="1462398"/>
          </a:xfrm>
        </p:grpSpPr>
        <p:grpSp>
          <p:nvGrpSpPr>
            <p:cNvPr id="98" name="组合 97"/>
            <p:cNvGrpSpPr/>
            <p:nvPr/>
          </p:nvGrpSpPr>
          <p:grpSpPr>
            <a:xfrm>
              <a:off x="8110808" y="1086197"/>
              <a:ext cx="4689507" cy="461379"/>
              <a:chOff x="-1194870" y="1216802"/>
              <a:chExt cx="4689507" cy="461379"/>
            </a:xfrm>
            <a:solidFill>
              <a:srgbClr val="FFC000"/>
            </a:solidFill>
          </p:grpSpPr>
          <p:sp>
            <p:nvSpPr>
              <p:cNvPr id="108" name="椭圆 107"/>
              <p:cNvSpPr/>
              <p:nvPr/>
            </p:nvSpPr>
            <p:spPr>
              <a:xfrm>
                <a:off x="-1194870" y="1217019"/>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椭圆 108"/>
              <p:cNvSpPr/>
              <p:nvPr/>
            </p:nvSpPr>
            <p:spPr>
              <a:xfrm>
                <a:off x="-591891" y="1216802"/>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椭圆 109"/>
              <p:cNvSpPr/>
              <p:nvPr/>
            </p:nvSpPr>
            <p:spPr>
              <a:xfrm>
                <a:off x="9160" y="1217128"/>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椭圆 110"/>
              <p:cNvSpPr/>
              <p:nvPr/>
            </p:nvSpPr>
            <p:spPr>
              <a:xfrm>
                <a:off x="616848" y="1217021"/>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椭圆 111"/>
              <p:cNvSpPr/>
              <p:nvPr/>
            </p:nvSpPr>
            <p:spPr>
              <a:xfrm>
                <a:off x="1220791" y="1217021"/>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椭圆 112"/>
              <p:cNvSpPr/>
              <p:nvPr/>
            </p:nvSpPr>
            <p:spPr>
              <a:xfrm>
                <a:off x="1824734" y="1217020"/>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椭圆 113"/>
              <p:cNvSpPr/>
              <p:nvPr/>
            </p:nvSpPr>
            <p:spPr>
              <a:xfrm>
                <a:off x="2428677" y="1217128"/>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椭圆 114"/>
              <p:cNvSpPr/>
              <p:nvPr/>
            </p:nvSpPr>
            <p:spPr>
              <a:xfrm>
                <a:off x="3033584" y="1216908"/>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99" name="组合 98"/>
            <p:cNvGrpSpPr/>
            <p:nvPr/>
          </p:nvGrpSpPr>
          <p:grpSpPr>
            <a:xfrm>
              <a:off x="8115307" y="2087109"/>
              <a:ext cx="4688543" cy="461486"/>
              <a:chOff x="-1190371" y="2217714"/>
              <a:chExt cx="4688543" cy="461486"/>
            </a:xfrm>
            <a:solidFill>
              <a:srgbClr val="00B050"/>
            </a:solidFill>
          </p:grpSpPr>
          <p:sp>
            <p:nvSpPr>
              <p:cNvPr id="100" name="椭圆 99"/>
              <p:cNvSpPr/>
              <p:nvPr/>
            </p:nvSpPr>
            <p:spPr>
              <a:xfrm>
                <a:off x="-1190371" y="2218038"/>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椭圆 100"/>
              <p:cNvSpPr/>
              <p:nvPr/>
            </p:nvSpPr>
            <p:spPr>
              <a:xfrm>
                <a:off x="-593286" y="2217715"/>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椭圆 101"/>
              <p:cNvSpPr/>
              <p:nvPr/>
            </p:nvSpPr>
            <p:spPr>
              <a:xfrm>
                <a:off x="13659" y="2218147"/>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椭圆 102"/>
              <p:cNvSpPr/>
              <p:nvPr/>
            </p:nvSpPr>
            <p:spPr>
              <a:xfrm>
                <a:off x="621347" y="2218040"/>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椭圆 103"/>
              <p:cNvSpPr/>
              <p:nvPr/>
            </p:nvSpPr>
            <p:spPr>
              <a:xfrm>
                <a:off x="1220360" y="2217714"/>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椭圆 104"/>
              <p:cNvSpPr/>
              <p:nvPr/>
            </p:nvSpPr>
            <p:spPr>
              <a:xfrm>
                <a:off x="1829233" y="2218039"/>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椭圆 105"/>
              <p:cNvSpPr/>
              <p:nvPr/>
            </p:nvSpPr>
            <p:spPr>
              <a:xfrm>
                <a:off x="2428246" y="2217821"/>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椭圆 106"/>
              <p:cNvSpPr/>
              <p:nvPr/>
            </p:nvSpPr>
            <p:spPr>
              <a:xfrm>
                <a:off x="3037119" y="2218147"/>
                <a:ext cx="461053" cy="46105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16" name="组合 115"/>
          <p:cNvGrpSpPr/>
          <p:nvPr/>
        </p:nvGrpSpPr>
        <p:grpSpPr>
          <a:xfrm>
            <a:off x="9918831" y="5314764"/>
            <a:ext cx="1312522" cy="758070"/>
            <a:chOff x="9326392" y="4756440"/>
            <a:chExt cx="1312522" cy="758070"/>
          </a:xfrm>
        </p:grpSpPr>
        <p:sp>
          <p:nvSpPr>
            <p:cNvPr id="117" name="文本框 116"/>
            <p:cNvSpPr txBox="1"/>
            <p:nvPr/>
          </p:nvSpPr>
          <p:spPr>
            <a:xfrm>
              <a:off x="9690523" y="4802503"/>
              <a:ext cx="914033" cy="307777"/>
            </a:xfrm>
            <a:prstGeom prst="rect">
              <a:avLst/>
            </a:prstGeom>
            <a:noFill/>
          </p:spPr>
          <p:txBody>
            <a:bodyPr wrap="none" rtlCol="0">
              <a:spAutoFit/>
            </a:bodyPr>
            <a:lstStyle/>
            <a:p>
              <a:pPr fontAlgn="ctr"/>
              <a:r>
                <a:rPr lang="en-US" sz="1400" u="none" dirty="0">
                  <a:latin typeface="Huawei Sans" panose="020C0503030203020204" pitchFamily="34" charset="0"/>
                </a:rPr>
                <a:t>Hot data</a:t>
              </a:r>
              <a:endParaRPr lang="en-US" sz="1400" u="none" dirty="0">
                <a:latin typeface="Huawei Sans" panose="020C0503030203020204" pitchFamily="34" charset="0"/>
              </a:endParaRPr>
            </a:p>
          </p:txBody>
        </p:sp>
        <p:sp>
          <p:nvSpPr>
            <p:cNvPr id="118" name="文本框 117"/>
            <p:cNvSpPr txBox="1"/>
            <p:nvPr/>
          </p:nvSpPr>
          <p:spPr>
            <a:xfrm>
              <a:off x="9665571" y="5206733"/>
              <a:ext cx="973343" cy="307777"/>
            </a:xfrm>
            <a:prstGeom prst="rect">
              <a:avLst/>
            </a:prstGeom>
            <a:noFill/>
          </p:spPr>
          <p:txBody>
            <a:bodyPr wrap="none" rtlCol="0">
              <a:spAutoFit/>
            </a:bodyPr>
            <a:lstStyle/>
            <a:p>
              <a:pPr fontAlgn="ctr"/>
              <a:r>
                <a:rPr lang="en-US" sz="1400" u="none" dirty="0">
                  <a:latin typeface="Huawei Sans" panose="020C0503030203020204" pitchFamily="34" charset="0"/>
                </a:rPr>
                <a:t>Cold data</a:t>
              </a:r>
              <a:endParaRPr lang="en-US" sz="1400" u="none" dirty="0">
                <a:latin typeface="Huawei Sans" panose="020C0503030203020204" pitchFamily="34" charset="0"/>
              </a:endParaRPr>
            </a:p>
          </p:txBody>
        </p:sp>
        <p:sp>
          <p:nvSpPr>
            <p:cNvPr id="119" name="椭圆 118"/>
            <p:cNvSpPr/>
            <p:nvPr/>
          </p:nvSpPr>
          <p:spPr>
            <a:xfrm>
              <a:off x="9326392" y="4756440"/>
              <a:ext cx="351546" cy="351546"/>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椭圆 119"/>
            <p:cNvSpPr/>
            <p:nvPr/>
          </p:nvSpPr>
          <p:spPr>
            <a:xfrm>
              <a:off x="9333586" y="5151071"/>
              <a:ext cx="351546" cy="351546"/>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21" name="直接连接符 120"/>
          <p:cNvCxnSpPr/>
          <p:nvPr/>
        </p:nvCxnSpPr>
        <p:spPr>
          <a:xfrm>
            <a:off x="1037934" y="5121620"/>
            <a:ext cx="715410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8280258" y="4102945"/>
            <a:ext cx="1508972" cy="1977009"/>
            <a:chOff x="8440234" y="4067830"/>
            <a:chExt cx="1508972" cy="1977009"/>
          </a:xfrm>
        </p:grpSpPr>
        <p:sp>
          <p:nvSpPr>
            <p:cNvPr id="123" name="矩形 122"/>
            <p:cNvSpPr/>
            <p:nvPr/>
          </p:nvSpPr>
          <p:spPr>
            <a:xfrm>
              <a:off x="8440234" y="4067830"/>
              <a:ext cx="1508972" cy="197700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矩形 123"/>
            <p:cNvSpPr/>
            <p:nvPr/>
          </p:nvSpPr>
          <p:spPr>
            <a:xfrm>
              <a:off x="8502943" y="4300455"/>
              <a:ext cx="1336758" cy="502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SCM drives</a:t>
              </a:r>
              <a:endParaRPr lang="en-US" u="none" dirty="0">
                <a:solidFill>
                  <a:schemeClr val="tx1"/>
                </a:solidFill>
                <a:latin typeface="Huawei Sans" panose="020C0503030203020204" pitchFamily="34" charset="0"/>
              </a:endParaRPr>
            </a:p>
          </p:txBody>
        </p:sp>
        <p:sp>
          <p:nvSpPr>
            <p:cNvPr id="125" name="矩形 124"/>
            <p:cNvSpPr/>
            <p:nvPr/>
          </p:nvSpPr>
          <p:spPr>
            <a:xfrm>
              <a:off x="8502942" y="5378254"/>
              <a:ext cx="1336757" cy="502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SSDs</a:t>
              </a:r>
              <a:endParaRPr lang="en-US" u="none" dirty="0">
                <a:solidFill>
                  <a:schemeClr val="tx1"/>
                </a:solidFill>
                <a:latin typeface="Huawei Sans" panose="020C0503030203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dissolve">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Dividing Storage Tiers</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977562" cy="1575529"/>
          </a:xfrm>
        </p:spPr>
        <p:txBody>
          <a:bodyPr/>
          <a:lstStyle/>
          <a:p>
            <a:pPr>
              <a:lnSpc>
                <a:spcPct val="120000"/>
              </a:lnSpc>
            </a:pPr>
            <a:r>
              <a:rPr lang="en-US" u="none" dirty="0">
                <a:latin typeface="Huawei Sans" panose="020C0503030203020204" pitchFamily="34" charset="0"/>
              </a:rPr>
              <a:t>In the same storage pool, a storage tier is a collection of storage media with the same performance. </a:t>
            </a:r>
            <a:r>
              <a:rPr lang="en-US" u="none" dirty="0" err="1">
                <a:latin typeface="Huawei Sans" panose="020C0503030203020204" pitchFamily="34" charset="0"/>
              </a:rPr>
              <a:t>SmartTier</a:t>
            </a:r>
            <a:r>
              <a:rPr lang="en-US" u="none" dirty="0">
                <a:latin typeface="Huawei Sans" panose="020C0503030203020204" pitchFamily="34" charset="0"/>
              </a:rPr>
              <a:t> divides storage media into performance and capacity tiers. The performance tier that consists of SCM drives delivers higher performance than the capacity tier that consists of SSDs. Each storage tier respectively uses the same type of disks and RAID policy.</a:t>
            </a:r>
            <a:endParaRPr lang="en-US" u="none" dirty="0">
              <a:latin typeface="Huawei Sans" panose="020C0503030203020204" pitchFamily="34" charset="0"/>
            </a:endParaRPr>
          </a:p>
          <a:p>
            <a:pPr>
              <a:lnSpc>
                <a:spcPct val="120000"/>
              </a:lnSpc>
            </a:pPr>
            <a:endParaRPr lang="en-US" altLang="zh-CN" dirty="0">
              <a:latin typeface="Huawei Sans" panose="020C0503030203020204" pitchFamily="34" charset="0"/>
              <a:sym typeface="Huawei Sans" panose="020C0503030203020204" pitchFamily="34" charset="0"/>
            </a:endParaRPr>
          </a:p>
          <a:p>
            <a:pPr>
              <a:lnSpc>
                <a:spcPct val="120000"/>
              </a:lnSpc>
            </a:pPr>
            <a:endParaRPr lang="en-US" altLang="zh-CN" dirty="0">
              <a:latin typeface="Huawei Sans" panose="020C0503030203020204" pitchFamily="34" charset="0"/>
              <a:sym typeface="Huawei Sans" panose="020C0503030203020204" pitchFamily="34" charset="0"/>
            </a:endParaRPr>
          </a:p>
        </p:txBody>
      </p:sp>
      <p:graphicFrame>
        <p:nvGraphicFramePr>
          <p:cNvPr id="10" name="内容占位符 3"/>
          <p:cNvGraphicFramePr/>
          <p:nvPr/>
        </p:nvGraphicFramePr>
        <p:xfrm>
          <a:off x="1117600" y="3401568"/>
          <a:ext cx="10342563" cy="2459611"/>
        </p:xfrm>
        <a:graphic>
          <a:graphicData uri="http://schemas.openxmlformats.org/drawingml/2006/table">
            <a:tbl>
              <a:tblPr firstRow="1" bandRow="1">
                <a:tableStyleId>{5C22544A-7EE6-4342-B048-85BDC9FD1C3A}</a:tableStyleId>
              </a:tblPr>
              <a:tblGrid>
                <a:gridCol w="2128521"/>
                <a:gridCol w="1335024"/>
                <a:gridCol w="3575304"/>
                <a:gridCol w="3303714"/>
              </a:tblGrid>
              <a:tr h="474269">
                <a:tc>
                  <a:txBody>
                    <a:bodyPr/>
                    <a:lstStyle/>
                    <a:p>
                      <a:pPr fontAlgn="ctr">
                        <a:lnSpc>
                          <a:spcPct val="100000"/>
                        </a:lnSpc>
                      </a:pPr>
                      <a:r>
                        <a:rPr lang="en-US" sz="2000" u="none" dirty="0">
                          <a:latin typeface="Huawei Sans" panose="020C0503030203020204" pitchFamily="34" charset="0"/>
                        </a:rPr>
                        <a:t>Storage Tier</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2000" u="none" dirty="0">
                          <a:latin typeface="Huawei Sans" panose="020C0503030203020204" pitchFamily="34" charset="0"/>
                        </a:rPr>
                        <a:t>Disk Type</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2000" u="none" dirty="0">
                          <a:latin typeface="Huawei Sans" panose="020C0503030203020204" pitchFamily="34" charset="0"/>
                        </a:rPr>
                        <a:t>Disk Feature</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2000" u="none" dirty="0">
                          <a:latin typeface="Huawei Sans" panose="020C0503030203020204" pitchFamily="34" charset="0"/>
                        </a:rPr>
                        <a:t>Data Feature</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0290">
                <a:tc>
                  <a:txBody>
                    <a:bodyPr/>
                    <a:lstStyle/>
                    <a:p>
                      <a:pPr fontAlgn="ctr">
                        <a:lnSpc>
                          <a:spcPct val="100000"/>
                        </a:lnSpc>
                      </a:pPr>
                      <a:r>
                        <a:rPr lang="en-US" sz="2000" u="none" dirty="0">
                          <a:latin typeface="Huawei Sans" panose="020C0503030203020204" pitchFamily="34" charset="0"/>
                        </a:rPr>
                        <a:t>Performance tier</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2000" u="none" dirty="0">
                          <a:latin typeface="Huawei Sans" panose="020C0503030203020204" pitchFamily="34" charset="0"/>
                        </a:rPr>
                        <a:t>SCM drive</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2000" u="none" dirty="0">
                          <a:latin typeface="Huawei Sans" panose="020C0503030203020204" pitchFamily="34" charset="0"/>
                        </a:rPr>
                        <a:t>Very short response time and high cost per gigabyte.</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2000" u="none" dirty="0">
                          <a:latin typeface="Huawei Sans" panose="020C0503030203020204" pitchFamily="34" charset="0"/>
                        </a:rPr>
                        <a:t>Suitable for storing frequently accessed data.</a:t>
                      </a:r>
                      <a:endParaRPr lang="en-US" altLang="zh-CN" sz="2000" kern="1200" baseline="0" dirty="0">
                        <a:solidFill>
                          <a:schemeClr val="dk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35560" marR="35560" marT="35560" marB="355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5052">
                <a:tc>
                  <a:txBody>
                    <a:bodyPr/>
                    <a:lstStyle/>
                    <a:p>
                      <a:pPr fontAlgn="ctr">
                        <a:lnSpc>
                          <a:spcPct val="100000"/>
                        </a:lnSpc>
                      </a:pPr>
                      <a:r>
                        <a:rPr lang="en-US" sz="2000" u="none" dirty="0">
                          <a:latin typeface="Huawei Sans" panose="020C0503030203020204" pitchFamily="34" charset="0"/>
                        </a:rPr>
                        <a:t>Capacity tier</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a:lnSpc>
                          <a:spcPct val="100000"/>
                        </a:lnSpc>
                      </a:pPr>
                      <a:r>
                        <a:rPr lang="en-US" sz="2000" u="none" dirty="0">
                          <a:latin typeface="Huawei Sans" panose="020C0503030203020204" pitchFamily="34" charset="0"/>
                        </a:rPr>
                        <a:t>SSD</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a:lnSpc>
                          <a:spcPct val="100000"/>
                        </a:lnSpc>
                      </a:pPr>
                      <a:r>
                        <a:rPr lang="en-US" sz="2000" u="none" dirty="0">
                          <a:latin typeface="Huawei Sans" panose="020C0503030203020204" pitchFamily="34" charset="0"/>
                        </a:rPr>
                        <a:t>Short response time and moderate cost per gigabyte.</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a:lnSpc>
                          <a:spcPct val="100000"/>
                        </a:lnSpc>
                      </a:pPr>
                      <a:r>
                        <a:rPr lang="en-US" sz="2000" u="none" dirty="0">
                          <a:latin typeface="Huawei Sans" panose="020C0503030203020204" pitchFamily="34" charset="0"/>
                        </a:rPr>
                        <a:t>Suitable for storing less frequently accessed data.</a:t>
                      </a:r>
                      <a:endParaRPr lang="en-US" altLang="zh-CN" sz="20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5560" marR="35560" marT="35560" marB="355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906905" y="1086787"/>
            <a:ext cx="10463134" cy="4999220"/>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矩形: 圆角 34"/>
          <p:cNvSpPr/>
          <p:nvPr/>
        </p:nvSpPr>
        <p:spPr>
          <a:xfrm>
            <a:off x="1041816" y="3502703"/>
            <a:ext cx="10183316" cy="1379095"/>
          </a:xfrm>
          <a:prstGeom prst="roundRect">
            <a:avLst/>
          </a:prstGeom>
          <a:solidFill>
            <a:schemeClr val="bg1">
              <a:lumMod val="95000"/>
            </a:schemeClr>
          </a:solidFill>
          <a:ln>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矩形: 圆角 33"/>
          <p:cNvSpPr/>
          <p:nvPr/>
        </p:nvSpPr>
        <p:spPr>
          <a:xfrm>
            <a:off x="1041816" y="1723869"/>
            <a:ext cx="10183316" cy="1379095"/>
          </a:xfrm>
          <a:prstGeom prst="roundRect">
            <a:avLst/>
          </a:prstGeom>
          <a:solidFill>
            <a:schemeClr val="bg1">
              <a:lumMod val="95000"/>
            </a:schemeClr>
          </a:solidFill>
          <a:ln>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Managing Member Disks</a:t>
            </a:r>
            <a:endParaRPr lang="en-US" u="none" dirty="0">
              <a:latin typeface="Huawei Sans" panose="020C0503030203020204" pitchFamily="34" charset="0"/>
            </a:endParaRPr>
          </a:p>
        </p:txBody>
      </p:sp>
      <p:sp>
        <p:nvSpPr>
          <p:cNvPr id="4" name="矩形 3"/>
          <p:cNvSpPr/>
          <p:nvPr/>
        </p:nvSpPr>
        <p:spPr>
          <a:xfrm>
            <a:off x="3443492" y="1881266"/>
            <a:ext cx="296951" cy="1011836"/>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p:cNvSpPr/>
          <p:nvPr/>
        </p:nvSpPr>
        <p:spPr>
          <a:xfrm>
            <a:off x="7415045" y="1881266"/>
            <a:ext cx="296951" cy="1011836"/>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u="none" dirty="0">
              <a:solidFill>
                <a:schemeClr val="bg1">
                  <a:lumMod val="50000"/>
                </a:schemeClr>
              </a:solidFill>
              <a:latin typeface="Huawei Sans" panose="020C0503030203020204" pitchFamily="34" charset="0"/>
            </a:endParaRPr>
          </a:p>
        </p:txBody>
      </p:sp>
      <p:sp>
        <p:nvSpPr>
          <p:cNvPr id="18" name="矩形 17"/>
          <p:cNvSpPr/>
          <p:nvPr/>
        </p:nvSpPr>
        <p:spPr>
          <a:xfrm>
            <a:off x="4105417" y="1881266"/>
            <a:ext cx="296951" cy="1011836"/>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2781567" y="1881266"/>
            <a:ext cx="296951" cy="1011836"/>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矩形 19"/>
          <p:cNvSpPr/>
          <p:nvPr/>
        </p:nvSpPr>
        <p:spPr>
          <a:xfrm>
            <a:off x="6753117" y="1881266"/>
            <a:ext cx="296951" cy="1011836"/>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4767342" y="1881266"/>
            <a:ext cx="296951" cy="1011836"/>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5429267" y="1881266"/>
            <a:ext cx="296951" cy="1011836"/>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p:cNvSpPr/>
          <p:nvPr/>
        </p:nvSpPr>
        <p:spPr>
          <a:xfrm>
            <a:off x="6091192" y="1881266"/>
            <a:ext cx="296951" cy="1011836"/>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矩形 23"/>
          <p:cNvSpPr/>
          <p:nvPr/>
        </p:nvSpPr>
        <p:spPr>
          <a:xfrm>
            <a:off x="3422082" y="3682578"/>
            <a:ext cx="296951" cy="1011836"/>
          </a:xfrm>
          <a:prstGeom prst="rect">
            <a:avLst/>
          </a:prstGeom>
          <a:solidFill>
            <a:srgbClr val="56C4D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矩形 24"/>
          <p:cNvSpPr/>
          <p:nvPr/>
        </p:nvSpPr>
        <p:spPr>
          <a:xfrm>
            <a:off x="7415046" y="3682578"/>
            <a:ext cx="296951" cy="1011836"/>
          </a:xfrm>
          <a:prstGeom prst="rect">
            <a:avLst/>
          </a:prstGeom>
          <a:solidFill>
            <a:srgbClr val="56C4D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矩形 25"/>
          <p:cNvSpPr/>
          <p:nvPr/>
        </p:nvSpPr>
        <p:spPr>
          <a:xfrm>
            <a:off x="4087576" y="3682578"/>
            <a:ext cx="296951" cy="1011836"/>
          </a:xfrm>
          <a:prstGeom prst="rect">
            <a:avLst/>
          </a:prstGeom>
          <a:solidFill>
            <a:srgbClr val="56C4D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a:xfrm>
            <a:off x="2756588" y="3682578"/>
            <a:ext cx="296951" cy="1011836"/>
          </a:xfrm>
          <a:prstGeom prst="rect">
            <a:avLst/>
          </a:prstGeom>
          <a:solidFill>
            <a:srgbClr val="56C4D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6749552" y="3682578"/>
            <a:ext cx="296951" cy="1011836"/>
          </a:xfrm>
          <a:prstGeom prst="rect">
            <a:avLst/>
          </a:prstGeom>
          <a:solidFill>
            <a:srgbClr val="56C4D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a:xfrm>
            <a:off x="4753070" y="3682578"/>
            <a:ext cx="296951" cy="1011836"/>
          </a:xfrm>
          <a:prstGeom prst="rect">
            <a:avLst/>
          </a:prstGeom>
          <a:solidFill>
            <a:srgbClr val="56C4D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9"/>
          <p:cNvSpPr/>
          <p:nvPr/>
        </p:nvSpPr>
        <p:spPr>
          <a:xfrm>
            <a:off x="5418564" y="3682578"/>
            <a:ext cx="296951" cy="1011836"/>
          </a:xfrm>
          <a:prstGeom prst="rect">
            <a:avLst/>
          </a:prstGeom>
          <a:solidFill>
            <a:srgbClr val="56C4D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矩形 30"/>
          <p:cNvSpPr/>
          <p:nvPr/>
        </p:nvSpPr>
        <p:spPr>
          <a:xfrm>
            <a:off x="6084058" y="3682578"/>
            <a:ext cx="296951" cy="1011836"/>
          </a:xfrm>
          <a:prstGeom prst="rect">
            <a:avLst/>
          </a:prstGeom>
          <a:solidFill>
            <a:srgbClr val="56C4D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a:xfrm>
            <a:off x="8746034" y="3682578"/>
            <a:ext cx="296951" cy="1011836"/>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u="none" dirty="0">
              <a:solidFill>
                <a:schemeClr val="bg1">
                  <a:lumMod val="50000"/>
                </a:schemeClr>
              </a:solidFill>
              <a:latin typeface="Huawei Sans" panose="020C0503030203020204" pitchFamily="34" charset="0"/>
            </a:endParaRPr>
          </a:p>
        </p:txBody>
      </p:sp>
      <p:sp>
        <p:nvSpPr>
          <p:cNvPr id="33" name="矩形 32"/>
          <p:cNvSpPr/>
          <p:nvPr/>
        </p:nvSpPr>
        <p:spPr>
          <a:xfrm>
            <a:off x="8080540" y="3682578"/>
            <a:ext cx="296951" cy="1011836"/>
          </a:xfrm>
          <a:prstGeom prst="rect">
            <a:avLst/>
          </a:prstGeom>
          <a:solidFill>
            <a:srgbClr val="56C4D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文本框 35"/>
          <p:cNvSpPr txBox="1"/>
          <p:nvPr/>
        </p:nvSpPr>
        <p:spPr>
          <a:xfrm>
            <a:off x="1229193" y="2241030"/>
            <a:ext cx="1824346" cy="369332"/>
          </a:xfrm>
          <a:prstGeom prst="rect">
            <a:avLst/>
          </a:prstGeom>
          <a:noFill/>
        </p:spPr>
        <p:txBody>
          <a:bodyPr wrap="square" rtlCol="0">
            <a:spAutoFit/>
          </a:bodyPr>
          <a:lstStyle/>
          <a:p>
            <a:pPr fontAlgn="ctr"/>
            <a:r>
              <a:rPr lang="en-US" u="none" dirty="0">
                <a:latin typeface="Huawei Sans" panose="020C0503030203020204" pitchFamily="34" charset="0"/>
              </a:rPr>
              <a:t>RAID 6: 5+2</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文本框 36"/>
          <p:cNvSpPr txBox="1"/>
          <p:nvPr/>
        </p:nvSpPr>
        <p:spPr>
          <a:xfrm>
            <a:off x="1229193" y="4003830"/>
            <a:ext cx="2176842" cy="369332"/>
          </a:xfrm>
          <a:prstGeom prst="rect">
            <a:avLst/>
          </a:prstGeom>
          <a:noFill/>
        </p:spPr>
        <p:txBody>
          <a:bodyPr wrap="square" rtlCol="0">
            <a:spAutoFit/>
          </a:bodyPr>
          <a:lstStyle/>
          <a:p>
            <a:pPr fontAlgn="ctr"/>
            <a:r>
              <a:rPr lang="en-US" u="none" dirty="0">
                <a:latin typeface="Huawei Sans" panose="020C0503030203020204" pitchFamily="34" charset="0"/>
              </a:rPr>
              <a:t>RAID 6: 7+2</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文本框 37"/>
          <p:cNvSpPr txBox="1"/>
          <p:nvPr/>
        </p:nvSpPr>
        <p:spPr>
          <a:xfrm>
            <a:off x="8579713" y="2244779"/>
            <a:ext cx="2686954" cy="369332"/>
          </a:xfrm>
          <a:prstGeom prst="rect">
            <a:avLst/>
          </a:prstGeom>
          <a:noFill/>
        </p:spPr>
        <p:txBody>
          <a:bodyPr wrap="none" rtlCol="0">
            <a:spAutoFit/>
          </a:bodyPr>
          <a:lstStyle/>
          <a:p>
            <a:pPr fontAlgn="ctr"/>
            <a:r>
              <a:rPr lang="en-US" u="none" dirty="0">
                <a:latin typeface="Huawei Sans" panose="020C0503030203020204" pitchFamily="34" charset="0"/>
              </a:rPr>
              <a:t>Performance tier (SCM)</a:t>
            </a:r>
            <a:endParaRPr lang="en-US" u="none" dirty="0">
              <a:latin typeface="Huawei Sans" panose="020C0503030203020204" pitchFamily="34" charset="0"/>
            </a:endParaRPr>
          </a:p>
        </p:txBody>
      </p:sp>
      <p:sp>
        <p:nvSpPr>
          <p:cNvPr id="39" name="文本框 38"/>
          <p:cNvSpPr txBox="1"/>
          <p:nvPr/>
        </p:nvSpPr>
        <p:spPr>
          <a:xfrm>
            <a:off x="9042985" y="4003830"/>
            <a:ext cx="2175596" cy="369332"/>
          </a:xfrm>
          <a:prstGeom prst="rect">
            <a:avLst/>
          </a:prstGeom>
          <a:noFill/>
        </p:spPr>
        <p:txBody>
          <a:bodyPr wrap="none" rtlCol="0">
            <a:spAutoFit/>
          </a:bodyPr>
          <a:lstStyle/>
          <a:p>
            <a:pPr fontAlgn="ctr"/>
            <a:r>
              <a:rPr lang="en-US" u="none" dirty="0">
                <a:latin typeface="Huawei Sans" panose="020C0503030203020204" pitchFamily="34" charset="0"/>
              </a:rPr>
              <a:t>Capacity tier (SSD)</a:t>
            </a:r>
            <a:endParaRPr lang="en-US" u="none" dirty="0">
              <a:latin typeface="Huawei Sans" panose="020C0503030203020204" pitchFamily="34" charset="0"/>
            </a:endParaRPr>
          </a:p>
        </p:txBody>
      </p:sp>
      <p:sp>
        <p:nvSpPr>
          <p:cNvPr id="41" name="文本框 40"/>
          <p:cNvSpPr txBox="1"/>
          <p:nvPr/>
        </p:nvSpPr>
        <p:spPr>
          <a:xfrm>
            <a:off x="4792695" y="5061673"/>
            <a:ext cx="2893943" cy="369332"/>
          </a:xfrm>
          <a:prstGeom prst="rect">
            <a:avLst/>
          </a:prstGeom>
          <a:noFill/>
        </p:spPr>
        <p:txBody>
          <a:bodyPr wrap="square" rtlCol="0">
            <a:spAutoFit/>
          </a:bodyPr>
          <a:lstStyle/>
          <a:p>
            <a:pPr fontAlgn="ctr"/>
            <a:r>
              <a:rPr lang="en-US" b="1" dirty="0">
                <a:latin typeface="Huawei Sans" panose="020C0503030203020204" pitchFamily="34" charset="0"/>
              </a:rPr>
              <a:t>Storage pool (RAID 6)</a:t>
            </a:r>
            <a:endParaRPr lang="en-US" b="1" dirty="0">
              <a:latin typeface="Huawei Sans" panose="020C0503030203020204" pitchFamily="34" charset="0"/>
            </a:endParaRPr>
          </a:p>
        </p:txBody>
      </p:sp>
      <p:sp>
        <p:nvSpPr>
          <p:cNvPr id="42" name="文本框 41"/>
          <p:cNvSpPr txBox="1"/>
          <p:nvPr/>
        </p:nvSpPr>
        <p:spPr>
          <a:xfrm>
            <a:off x="6930640" y="1294363"/>
            <a:ext cx="1863471" cy="369332"/>
          </a:xfrm>
          <a:prstGeom prst="rect">
            <a:avLst/>
          </a:prstGeom>
          <a:noFill/>
        </p:spPr>
        <p:txBody>
          <a:bodyPr wrap="square" rtlCol="0">
            <a:spAutoFit/>
          </a:bodyPr>
          <a:lstStyle/>
          <a:p>
            <a:pPr fontAlgn="ctr"/>
            <a:r>
              <a:rPr lang="en-US" dirty="0">
                <a:latin typeface="Huawei Sans" panose="020C0503030203020204" pitchFamily="34" charset="0"/>
              </a:rPr>
              <a:t>Hot standby</a:t>
            </a:r>
            <a:endParaRPr lang="en-US" b="1" dirty="0">
              <a:latin typeface="Huawei Sans" panose="020C0503030203020204" pitchFamily="34" charset="0"/>
            </a:endParaRPr>
          </a:p>
        </p:txBody>
      </p:sp>
      <p:sp>
        <p:nvSpPr>
          <p:cNvPr id="43" name="文本框 42"/>
          <p:cNvSpPr txBox="1"/>
          <p:nvPr/>
        </p:nvSpPr>
        <p:spPr>
          <a:xfrm>
            <a:off x="8244811" y="3151065"/>
            <a:ext cx="1863471" cy="369332"/>
          </a:xfrm>
          <a:prstGeom prst="rect">
            <a:avLst/>
          </a:prstGeom>
          <a:noFill/>
        </p:spPr>
        <p:txBody>
          <a:bodyPr wrap="square" rtlCol="0">
            <a:spAutoFit/>
          </a:bodyPr>
          <a:lstStyle/>
          <a:p>
            <a:pPr fontAlgn="ctr"/>
            <a:r>
              <a:rPr lang="en-US" dirty="0">
                <a:latin typeface="Huawei Sans" panose="020C0503030203020204" pitchFamily="34" charset="0"/>
              </a:rPr>
              <a:t>Hot standby</a:t>
            </a:r>
            <a:endParaRPr lang="en-US" b="1" dirty="0">
              <a:latin typeface="Huawei Sans" panose="020C0503030203020204" pitchFamily="34" charset="0"/>
            </a:endParaRPr>
          </a:p>
        </p:txBody>
      </p:sp>
      <p:cxnSp>
        <p:nvCxnSpPr>
          <p:cNvPr id="5" name="直接箭头连接符 4"/>
          <p:cNvCxnSpPr>
            <a:endCxn id="17" idx="0"/>
          </p:cNvCxnSpPr>
          <p:nvPr/>
        </p:nvCxnSpPr>
        <p:spPr>
          <a:xfrm>
            <a:off x="7563520" y="1581645"/>
            <a:ext cx="1" cy="299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32" idx="0"/>
          </p:cNvCxnSpPr>
          <p:nvPr/>
        </p:nvCxnSpPr>
        <p:spPr>
          <a:xfrm>
            <a:off x="8894509" y="3429000"/>
            <a:ext cx="1" cy="253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Data Migration</a:t>
            </a:r>
            <a:endParaRPr lang="en-US" u="none" dirty="0">
              <a:latin typeface="Huawei Sans" panose="020C0503030203020204" pitchFamily="34" charset="0"/>
            </a:endParaRPr>
          </a:p>
        </p:txBody>
      </p:sp>
      <p:sp>
        <p:nvSpPr>
          <p:cNvPr id="5" name="文本占位符 4"/>
          <p:cNvSpPr>
            <a:spLocks noGrp="1"/>
          </p:cNvSpPr>
          <p:nvPr>
            <p:ph type="body" sz="quarter" idx="4294967295"/>
          </p:nvPr>
        </p:nvSpPr>
        <p:spPr>
          <a:xfrm>
            <a:off x="731838" y="1047750"/>
            <a:ext cx="10728326" cy="4879805"/>
          </a:xfrm>
        </p:spPr>
        <p:txBody>
          <a:bodyPr/>
          <a:lstStyle/>
          <a:p>
            <a:pPr>
              <a:lnSpc>
                <a:spcPct val="120000"/>
              </a:lnSpc>
              <a:spcBef>
                <a:spcPts val="200"/>
              </a:spcBef>
            </a:pPr>
            <a:r>
              <a:rPr lang="en-US" u="none" dirty="0">
                <a:latin typeface="Huawei Sans" panose="020C0503030203020204" pitchFamily="34" charset="0"/>
              </a:rPr>
              <a:t>SCM drives provide better performance than SSDs. With </a:t>
            </a:r>
            <a:r>
              <a:rPr lang="en-US" u="none" dirty="0" err="1">
                <a:latin typeface="Huawei Sans" panose="020C0503030203020204" pitchFamily="34" charset="0"/>
              </a:rPr>
              <a:t>SmartTier</a:t>
            </a:r>
            <a:r>
              <a:rPr lang="en-US" u="none" dirty="0">
                <a:latin typeface="Huawei Sans" panose="020C0503030203020204" pitchFamily="34" charset="0"/>
              </a:rPr>
              <a:t> available, new data from hosts is preferentially written to the performance tier for better performance. Cold data that is not accessed for a long time is migrated to the capacity tier in the background.</a:t>
            </a:r>
            <a:endParaRPr lang="en-US" u="none" dirty="0">
              <a:latin typeface="Huawei Sans" panose="020C0503030203020204" pitchFamily="34" charset="0"/>
            </a:endParaRPr>
          </a:p>
          <a:p>
            <a:pPr>
              <a:lnSpc>
                <a:spcPct val="120000"/>
              </a:lnSpc>
              <a:spcBef>
                <a:spcPts val="200"/>
              </a:spcBef>
            </a:pPr>
            <a:r>
              <a:rPr lang="en-US" u="none" dirty="0">
                <a:latin typeface="Huawei Sans" panose="020C0503030203020204" pitchFamily="34" charset="0"/>
              </a:rPr>
              <a:t>Data management and migration policies are as follows:</a:t>
            </a:r>
            <a:endParaRPr lang="en-US" u="none" dirty="0">
              <a:latin typeface="Huawei Sans" panose="020C0503030203020204" pitchFamily="34" charset="0"/>
            </a:endParaRPr>
          </a:p>
          <a:p>
            <a:pPr lvl="1">
              <a:lnSpc>
                <a:spcPct val="120000"/>
              </a:lnSpc>
              <a:spcBef>
                <a:spcPts val="200"/>
              </a:spcBef>
            </a:pPr>
            <a:r>
              <a:rPr lang="en-US" b="1" dirty="0">
                <a:latin typeface="Huawei Sans" panose="020C0503030203020204" pitchFamily="34" charset="0"/>
              </a:rPr>
              <a:t>Metadata: </a:t>
            </a:r>
            <a:r>
              <a:rPr lang="en-US" u="none" dirty="0">
                <a:latin typeface="Huawei Sans" panose="020C0503030203020204" pitchFamily="34" charset="0"/>
              </a:rPr>
              <a:t>Metadata for new writes and garbage collection (GC) is preferentially stored at the performance tier (SCM) to ensure high-performance access in large-capacity scenarios. Space is allocated from the capacity tier only when the space of the performance tier is insufficient.</a:t>
            </a:r>
            <a:endParaRPr lang="en-US" u="none" dirty="0">
              <a:latin typeface="Huawei Sans" panose="020C0503030203020204" pitchFamily="34" charset="0"/>
            </a:endParaRPr>
          </a:p>
          <a:p>
            <a:pPr lvl="1">
              <a:lnSpc>
                <a:spcPct val="120000"/>
              </a:lnSpc>
              <a:spcBef>
                <a:spcPts val="200"/>
              </a:spcBef>
            </a:pPr>
            <a:r>
              <a:rPr lang="en-US" b="1" dirty="0">
                <a:latin typeface="Huawei Sans" panose="020C0503030203020204" pitchFamily="34" charset="0"/>
              </a:rPr>
              <a:t>User data:</a:t>
            </a:r>
            <a:r>
              <a:rPr lang="en-US" u="none" dirty="0">
                <a:latin typeface="Huawei Sans" panose="020C0503030203020204" pitchFamily="34" charset="0"/>
              </a:rPr>
              <a:t> User data is preferentially stored at the performance tier (SCM). When the size of data in the performance tier reaches a certain level, cold data is migrated to the capacity tier (SSD) in the background. This ensures that the performance tier stores more hot data and metadata, allowing faster data accessibility.</a:t>
            </a:r>
            <a:endParaRPr lang="en-US" u="none" dirty="0">
              <a:latin typeface="Huawei Sans" panose="020C0503030203020204" pitchFamily="34" charset="0"/>
            </a:endParaRPr>
          </a:p>
          <a:p>
            <a:pPr>
              <a:lnSpc>
                <a:spcPct val="120000"/>
              </a:lnSpc>
              <a:spcBef>
                <a:spcPts val="200"/>
              </a:spcBef>
            </a:pPr>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err="1">
                <a:latin typeface="Huawei Sans" panose="020C0503030203020204" pitchFamily="34" charset="0"/>
              </a:rPr>
              <a:t>SmartCache</a:t>
            </a:r>
            <a:endParaRPr lang="en-US" altLang="zh-CN" dirty="0">
              <a:latin typeface="Huawei Sans" panose="020C0503030203020204" pitchFamily="34" charset="0"/>
              <a:sym typeface="Huawei Sans" panose="020C0503030203020204" pitchFamily="34" charset="0"/>
            </a:endParaRPr>
          </a:p>
        </p:txBody>
      </p:sp>
      <p:sp>
        <p:nvSpPr>
          <p:cNvPr id="3" name="矩形 2"/>
          <p:cNvSpPr/>
          <p:nvPr/>
        </p:nvSpPr>
        <p:spPr>
          <a:xfrm>
            <a:off x="773431" y="1046784"/>
            <a:ext cx="10081119" cy="1431161"/>
          </a:xfrm>
          <a:prstGeom prst="rect">
            <a:avLst/>
          </a:prstGeom>
        </p:spPr>
        <p:txBody>
          <a:bodyPr wrap="square">
            <a:spAutoFit/>
          </a:bodyPr>
          <a:lstStyle/>
          <a:p>
            <a:pPr fontAlgn="ctr">
              <a:lnSpc>
                <a:spcPct val="150000"/>
              </a:lnSpc>
            </a:pPr>
            <a:r>
              <a:rPr lang="en-US" sz="1600" b="1" u="none" dirty="0">
                <a:latin typeface="Huawei Sans" panose="020C0503030203020204" pitchFamily="34" charset="0"/>
              </a:rPr>
              <a:t>Advantages of SCM:</a:t>
            </a:r>
            <a:endParaRPr lang="en-US" sz="1600" b="1" u="none" dirty="0">
              <a:latin typeface="Huawei Sans" panose="020C0503030203020204" pitchFamily="34" charset="0"/>
            </a:endParaRPr>
          </a:p>
          <a:p>
            <a:pPr marL="342900" indent="-342900" fontAlgn="ctr">
              <a:lnSpc>
                <a:spcPct val="150000"/>
              </a:lnSpc>
              <a:buFont typeface="Arial" panose="020B0604020202020204" pitchFamily="34" charset="0"/>
              <a:buChar char="•"/>
            </a:pPr>
            <a:r>
              <a:rPr lang="en-US" sz="1400" u="none" dirty="0">
                <a:latin typeface="Huawei Sans" panose="020C0503030203020204" pitchFamily="34" charset="0"/>
              </a:rPr>
              <a:t>Lower latency and higher IOPS than SSDs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342900" indent="-342900" fontAlgn="ctr">
              <a:lnSpc>
                <a:spcPct val="150000"/>
              </a:lnSpc>
              <a:buFont typeface="Arial" panose="020B0604020202020204" pitchFamily="34" charset="0"/>
              <a:buChar char="•"/>
            </a:pPr>
            <a:r>
              <a:rPr lang="en-US" sz="1400" u="none" dirty="0">
                <a:latin typeface="Huawei Sans" panose="020C0503030203020204" pitchFamily="34" charset="0"/>
              </a:rPr>
              <a:t>Larger capacity and lower price than DRAM</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342900" indent="-342900" fontAlgn="ctr">
              <a:lnSpc>
                <a:spcPct val="150000"/>
              </a:lnSpc>
              <a:buFont typeface="Arial" panose="020B0604020202020204" pitchFamily="34" charset="0"/>
              <a:buChar char="•"/>
            </a:pPr>
            <a:r>
              <a:rPr lang="en-US" sz="1400" u="none" dirty="0">
                <a:latin typeface="Huawei Sans" panose="020C0503030203020204" pitchFamily="34" charset="0"/>
              </a:rPr>
              <a:t>Suitable for using as cache</a:t>
            </a:r>
            <a:endParaRPr lang="en-US" sz="1400" u="none" dirty="0">
              <a:latin typeface="Huawei Sans" panose="020C0503030203020204" pitchFamily="34" charset="0"/>
            </a:endParaRPr>
          </a:p>
        </p:txBody>
      </p:sp>
      <p:sp>
        <p:nvSpPr>
          <p:cNvPr id="4" name="矩形 3"/>
          <p:cNvSpPr/>
          <p:nvPr/>
        </p:nvSpPr>
        <p:spPr>
          <a:xfrm>
            <a:off x="773431" y="3274031"/>
            <a:ext cx="10686732" cy="2814955"/>
          </a:xfrm>
          <a:prstGeom prst="rect">
            <a:avLst/>
          </a:prstGeom>
        </p:spPr>
        <p:txBody>
          <a:bodyPr wrap="square">
            <a:spAutoFit/>
          </a:bodyPr>
          <a:lstStyle/>
          <a:p>
            <a:pPr marL="285750" indent="-285750" fontAlgn="ctr">
              <a:lnSpc>
                <a:spcPct val="150000"/>
              </a:lnSpc>
              <a:buFont typeface="Arial" panose="020B0604020202020204" pitchFamily="34" charset="0"/>
              <a:buChar char="•"/>
            </a:pPr>
            <a:r>
              <a:rPr lang="en-US" sz="1600" b="1" u="none" dirty="0" err="1">
                <a:latin typeface="Huawei Sans" panose="020C0503030203020204" pitchFamily="34" charset="0"/>
              </a:rPr>
              <a:t>SmartCache</a:t>
            </a:r>
            <a:r>
              <a:rPr lang="en-US" sz="1600" b="1" u="none" dirty="0">
                <a:latin typeface="Huawei Sans" panose="020C0503030203020204" pitchFamily="34" charset="0"/>
              </a:rPr>
              <a:t>:</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a:p>
            <a:pPr marL="292100" fontAlgn="ctr">
              <a:lnSpc>
                <a:spcPct val="150000"/>
              </a:lnSpc>
              <a:tabLst>
                <a:tab pos="292100" algn="l"/>
              </a:tabLst>
            </a:pPr>
            <a:r>
              <a:rPr lang="en-US" sz="1400" u="none" dirty="0">
                <a:latin typeface="Huawei Sans" panose="020C0503030203020204" pitchFamily="34" charset="0"/>
              </a:rPr>
              <a:t>Based on the short read response time of SCM drives, </a:t>
            </a:r>
            <a:r>
              <a:rPr lang="en-US" sz="1400" u="none" dirty="0" err="1">
                <a:latin typeface="Huawei Sans" panose="020C0503030203020204" pitchFamily="34" charset="0"/>
              </a:rPr>
              <a:t>SmartCache</a:t>
            </a:r>
            <a:r>
              <a:rPr lang="en-US" sz="1400" u="none" dirty="0">
                <a:latin typeface="Huawei Sans" panose="020C0503030203020204" pitchFamily="34" charset="0"/>
              </a:rPr>
              <a:t> uses SCM drives to compose a </a:t>
            </a:r>
            <a:r>
              <a:rPr lang="en-US" sz="1400" u="none" dirty="0" err="1">
                <a:latin typeface="Huawei Sans" panose="020C0503030203020204" pitchFamily="34" charset="0"/>
              </a:rPr>
              <a:t>SmartCache</a:t>
            </a:r>
            <a:r>
              <a:rPr lang="en-US" sz="1400" u="none" dirty="0">
                <a:latin typeface="Huawei Sans" panose="020C0503030203020204" pitchFamily="34" charset="0"/>
              </a:rPr>
              <a:t> pool and caches frequently-read data to the </a:t>
            </a:r>
            <a:r>
              <a:rPr lang="en-US" sz="1400" u="none" dirty="0" err="1">
                <a:latin typeface="Huawei Sans" panose="020C0503030203020204" pitchFamily="34" charset="0"/>
              </a:rPr>
              <a:t>SmartCache</a:t>
            </a:r>
            <a:r>
              <a:rPr lang="en-US" sz="1400" u="none" dirty="0">
                <a:latin typeface="Huawei Sans" panose="020C0503030203020204" pitchFamily="34" charset="0"/>
              </a:rPr>
              <a:t> pool. This shortens the response time for reading hot data, improving system performance.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lnSpc>
                <a:spcPct val="150000"/>
              </a:lnSpc>
              <a:buFont typeface="Arial" panose="020B0604020202020204" pitchFamily="34" charset="0"/>
              <a:buChar char="•"/>
            </a:pPr>
            <a:r>
              <a:rPr lang="en-US" sz="1600" b="1" u="none" dirty="0" err="1">
                <a:latin typeface="Huawei Sans" panose="020C0503030203020204" pitchFamily="34" charset="0"/>
              </a:rPr>
              <a:t>SmartCache</a:t>
            </a:r>
            <a:r>
              <a:rPr lang="en-US" sz="1600" b="1" u="none" dirty="0">
                <a:latin typeface="Huawei Sans" panose="020C0503030203020204" pitchFamily="34" charset="0"/>
              </a:rPr>
              <a:t> pool:</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a:p>
            <a:pPr marL="292100" fontAlgn="ctr">
              <a:lnSpc>
                <a:spcPct val="150000"/>
              </a:lnSpc>
            </a:pPr>
            <a:r>
              <a:rPr lang="en-US" sz="1400" u="none" dirty="0">
                <a:latin typeface="Huawei Sans" panose="020C0503030203020204" pitchFamily="34" charset="0"/>
              </a:rPr>
              <a:t>A </a:t>
            </a:r>
            <a:r>
              <a:rPr lang="en-US" sz="1400" u="none" dirty="0" err="1">
                <a:latin typeface="Huawei Sans" panose="020C0503030203020204" pitchFamily="34" charset="0"/>
              </a:rPr>
              <a:t>SmartCache</a:t>
            </a:r>
            <a:r>
              <a:rPr lang="en-US" sz="1400" u="none" dirty="0">
                <a:latin typeface="Huawei Sans" panose="020C0503030203020204" pitchFamily="34" charset="0"/>
              </a:rPr>
              <a:t> pool consists of SCM drives and is used as a complement of </a:t>
            </a:r>
            <a:r>
              <a:rPr lang="en-US" altLang="zh-CN" sz="1400" u="none" dirty="0">
                <a:latin typeface="Huawei Sans" panose="020C0503030203020204" pitchFamily="34" charset="0"/>
              </a:rPr>
              <a:t>D</a:t>
            </a:r>
            <a:r>
              <a:rPr lang="en-US" sz="1400" u="none" dirty="0">
                <a:latin typeface="Huawei Sans" panose="020C0503030203020204" pitchFamily="34" charset="0"/>
              </a:rPr>
              <a:t>RAM cache to store hot data.</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lnSpc>
                <a:spcPct val="150000"/>
              </a:lnSpc>
              <a:buFont typeface="Arial" panose="020B0604020202020204" pitchFamily="34" charset="0"/>
              <a:buChar char="•"/>
            </a:pPr>
            <a:r>
              <a:rPr lang="en-US" sz="1600" b="1" u="none" dirty="0" err="1">
                <a:latin typeface="Huawei Sans" panose="020C0503030203020204" pitchFamily="34" charset="0"/>
              </a:rPr>
              <a:t>SmartCache</a:t>
            </a:r>
            <a:r>
              <a:rPr lang="en-US" sz="1600" b="1" u="none" dirty="0">
                <a:latin typeface="Huawei Sans" panose="020C0503030203020204" pitchFamily="34" charset="0"/>
              </a:rPr>
              <a:t> partition:</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a:p>
            <a:pPr marL="292100" fontAlgn="ctr">
              <a:lnSpc>
                <a:spcPct val="150000"/>
              </a:lnSpc>
            </a:pPr>
            <a:r>
              <a:rPr lang="en-US" sz="1400" u="none" dirty="0">
                <a:latin typeface="Huawei Sans" panose="020C0503030203020204" pitchFamily="34" charset="0"/>
              </a:rPr>
              <a:t>The </a:t>
            </a:r>
            <a:r>
              <a:rPr lang="en-US" sz="1400" u="none" dirty="0" err="1">
                <a:latin typeface="Huawei Sans" panose="020C0503030203020204" pitchFamily="34" charset="0"/>
              </a:rPr>
              <a:t>SmartCache</a:t>
            </a:r>
            <a:r>
              <a:rPr lang="en-US" sz="1400" u="none" dirty="0">
                <a:latin typeface="Huawei Sans" panose="020C0503030203020204" pitchFamily="34" charset="0"/>
              </a:rPr>
              <a:t> partition is a logical concept based on the </a:t>
            </a:r>
            <a:r>
              <a:rPr lang="en-US" sz="1400" u="none" dirty="0" err="1">
                <a:latin typeface="Huawei Sans" panose="020C0503030203020204" pitchFamily="34" charset="0"/>
              </a:rPr>
              <a:t>SmartCache</a:t>
            </a:r>
            <a:r>
              <a:rPr lang="en-US" sz="1400" u="none" dirty="0">
                <a:latin typeface="Huawei Sans" panose="020C0503030203020204" pitchFamily="34" charset="0"/>
              </a:rPr>
              <a:t> pool. It is used to store LUNs and file system services.</a:t>
            </a:r>
            <a:endParaRPr lang="en-US" sz="1400" u="none" dirty="0">
              <a:latin typeface="Huawei Sans" panose="020C0503030203020204" pitchFamily="34" charset="0"/>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14321" y="1046784"/>
            <a:ext cx="2695238" cy="2323809"/>
          </a:xfrm>
          <a:prstGeom prst="rect">
            <a:avLst/>
          </a:prstGeom>
        </p:spPr>
      </p:pic>
      <p:sp>
        <p:nvSpPr>
          <p:cNvPr id="9" name="文本框 8"/>
          <p:cNvSpPr txBox="1"/>
          <p:nvPr/>
        </p:nvSpPr>
        <p:spPr>
          <a:xfrm>
            <a:off x="7191375" y="1590307"/>
            <a:ext cx="1238250" cy="461665"/>
          </a:xfrm>
          <a:prstGeom prst="rect">
            <a:avLst/>
          </a:prstGeom>
          <a:noFill/>
        </p:spPr>
        <p:txBody>
          <a:bodyPr wrap="square" rtlCol="0">
            <a:spAutoFit/>
          </a:bodyPr>
          <a:lstStyle/>
          <a:p>
            <a:pPr algn="ctr" fontAlgn="ctr"/>
            <a:r>
              <a:rPr lang="en-US" sz="1200" b="1" dirty="0">
                <a:solidFill>
                  <a:schemeClr val="bg1"/>
                </a:solidFill>
                <a:latin typeface="Huawei Sans" panose="020C0503030203020204" pitchFamily="34" charset="0"/>
              </a:rPr>
              <a:t>SmartCache </a:t>
            </a:r>
            <a:br>
              <a:rPr lang="en-US" sz="1200" b="1" dirty="0">
                <a:solidFill>
                  <a:schemeClr val="bg1"/>
                </a:solidFill>
                <a:latin typeface="Huawei Sans" panose="020C0503030203020204" pitchFamily="34" charset="0"/>
              </a:rPr>
            </a:br>
            <a:r>
              <a:rPr lang="en-US" sz="1200" b="1" dirty="0">
                <a:solidFill>
                  <a:schemeClr val="bg1"/>
                </a:solidFill>
                <a:latin typeface="Huawei Sans" panose="020C0503030203020204" pitchFamily="34" charset="0"/>
              </a:rPr>
              <a:t>partition</a:t>
            </a:r>
            <a:endParaRPr lang="en-US" altLang="zh-CN"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框 9"/>
          <p:cNvSpPr txBox="1"/>
          <p:nvPr/>
        </p:nvSpPr>
        <p:spPr>
          <a:xfrm>
            <a:off x="8506679" y="1592035"/>
            <a:ext cx="1302880" cy="461665"/>
          </a:xfrm>
          <a:prstGeom prst="rect">
            <a:avLst/>
          </a:prstGeom>
          <a:noFill/>
        </p:spPr>
        <p:txBody>
          <a:bodyPr wrap="square" rtlCol="0">
            <a:spAutoFit/>
          </a:bodyPr>
          <a:lstStyle/>
          <a:p>
            <a:pPr algn="ctr" fontAlgn="ctr"/>
            <a:r>
              <a:rPr lang="en-US" sz="1200" b="1" dirty="0">
                <a:solidFill>
                  <a:schemeClr val="bg1"/>
                </a:solidFill>
                <a:latin typeface="Huawei Sans" panose="020C0503030203020204" pitchFamily="34" charset="0"/>
              </a:rPr>
              <a:t>SmartCache </a:t>
            </a:r>
            <a:br>
              <a:rPr lang="en-US" sz="1200" b="1" dirty="0">
                <a:solidFill>
                  <a:schemeClr val="bg1"/>
                </a:solidFill>
                <a:latin typeface="Huawei Sans" panose="020C0503030203020204" pitchFamily="34" charset="0"/>
              </a:rPr>
            </a:br>
            <a:r>
              <a:rPr lang="en-US" sz="1200" b="1" dirty="0">
                <a:solidFill>
                  <a:schemeClr val="bg1"/>
                </a:solidFill>
                <a:latin typeface="Huawei Sans" panose="020C0503030203020204" pitchFamily="34" charset="0"/>
              </a:rPr>
              <a:t>partition</a:t>
            </a:r>
            <a:endParaRPr lang="en-US" altLang="zh-CN"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框 10"/>
          <p:cNvSpPr txBox="1"/>
          <p:nvPr/>
        </p:nvSpPr>
        <p:spPr>
          <a:xfrm>
            <a:off x="7652569" y="3001802"/>
            <a:ext cx="1904460" cy="276999"/>
          </a:xfrm>
          <a:prstGeom prst="rect">
            <a:avLst/>
          </a:prstGeom>
          <a:noFill/>
        </p:spPr>
        <p:txBody>
          <a:bodyPr wrap="square" rtlCol="0">
            <a:spAutoFit/>
          </a:bodyPr>
          <a:lstStyle/>
          <a:p>
            <a:pPr algn="ctr" fontAlgn="ctr"/>
            <a:r>
              <a:rPr lang="en-US" sz="1200" b="1" dirty="0">
                <a:solidFill>
                  <a:schemeClr val="bg1"/>
                </a:solidFill>
                <a:latin typeface="Huawei Sans" panose="020C0503030203020204" pitchFamily="34" charset="0"/>
              </a:rPr>
              <a:t>SmartCache pool</a:t>
            </a:r>
            <a:endParaRPr lang="en-US" altLang="zh-CN"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731838" y="447468"/>
            <a:ext cx="10728325" cy="497095"/>
          </a:xfrm>
        </p:spPr>
        <p:txBody>
          <a:bodyPr/>
          <a:lstStyle/>
          <a:p>
            <a:pPr fontAlgn="ctr">
              <a:buSzTx/>
            </a:pPr>
            <a:r>
              <a:rPr lang="en-US" sz="3600" u="none" dirty="0" err="1">
                <a:latin typeface="Huawei Sans" panose="020C0503030203020204" pitchFamily="34" charset="0"/>
              </a:rPr>
              <a:t>SmartCache</a:t>
            </a:r>
            <a:r>
              <a:rPr lang="en-US" sz="3600" u="none" dirty="0">
                <a:latin typeface="Huawei Sans" panose="020C0503030203020204" pitchFamily="34" charset="0"/>
              </a:rPr>
              <a:t> Write Process</a:t>
            </a:r>
            <a:endParaRPr lang="en-US" sz="3600" u="none" dirty="0">
              <a:latin typeface="Huawei Sans" panose="020C0503030203020204" pitchFamily="34" charset="0"/>
            </a:endParaRPr>
          </a:p>
        </p:txBody>
      </p:sp>
      <p:sp>
        <p:nvSpPr>
          <p:cNvPr id="12" name="矩形 11"/>
          <p:cNvSpPr/>
          <p:nvPr/>
        </p:nvSpPr>
        <p:spPr>
          <a:xfrm>
            <a:off x="6157244" y="956084"/>
            <a:ext cx="5302920" cy="5174750"/>
          </a:xfrm>
          <a:prstGeom prst="rect">
            <a:avLst/>
          </a:prstGeom>
        </p:spPr>
        <p:txBody>
          <a:bodyPr wrap="square">
            <a:spAutoFit/>
          </a:bodyPr>
          <a:lstStyle/>
          <a:p>
            <a:pPr marL="342900" indent="-342900" fontAlgn="ctr">
              <a:lnSpc>
                <a:spcPct val="140000"/>
              </a:lnSpc>
              <a:spcBef>
                <a:spcPts val="200"/>
              </a:spcBef>
              <a:spcAft>
                <a:spcPts val="200"/>
              </a:spcAft>
              <a:buFont typeface="+mj-lt"/>
              <a:buAutoNum type="arabicPeriod"/>
            </a:pPr>
            <a:r>
              <a:rPr lang="en-US" sz="1400" u="none" dirty="0">
                <a:latin typeface="Huawei Sans" panose="020C0503030203020204" pitchFamily="34" charset="0"/>
              </a:rPr>
              <a:t>After receiving a write I/O request to a LUN or file system from a server, the storage system sends data to the DRAM cache.</a:t>
            </a:r>
            <a:endParaRPr lang="en-US" sz="1400" u="none" dirty="0">
              <a:latin typeface="Huawei Sans" panose="020C0503030203020204" pitchFamily="34" charset="0"/>
            </a:endParaRPr>
          </a:p>
          <a:p>
            <a:pPr marL="342900" indent="-342900" fontAlgn="ctr">
              <a:lnSpc>
                <a:spcPct val="140000"/>
              </a:lnSpc>
              <a:spcBef>
                <a:spcPts val="200"/>
              </a:spcBef>
              <a:spcAft>
                <a:spcPts val="200"/>
              </a:spcAft>
              <a:buFont typeface="+mj-lt"/>
              <a:buAutoNum type="arabicPeriod"/>
            </a:pPr>
            <a:r>
              <a:rPr lang="en-US" sz="1400" u="none" dirty="0">
                <a:latin typeface="Huawei Sans" panose="020C0503030203020204" pitchFamily="34" charset="0"/>
              </a:rPr>
              <a:t>After the data is written to the DRAM cache, an I/O response is returned to the server.</a:t>
            </a:r>
            <a:endParaRPr lang="en-US" sz="1400" u="none" dirty="0">
              <a:latin typeface="Huawei Sans" panose="020C0503030203020204" pitchFamily="34" charset="0"/>
            </a:endParaRPr>
          </a:p>
          <a:p>
            <a:pPr marL="342900" indent="-342900" fontAlgn="ctr">
              <a:lnSpc>
                <a:spcPct val="140000"/>
              </a:lnSpc>
              <a:spcBef>
                <a:spcPts val="200"/>
              </a:spcBef>
              <a:spcAft>
                <a:spcPts val="200"/>
              </a:spcAft>
              <a:buFont typeface="+mj-lt"/>
              <a:buAutoNum type="arabicPeriod"/>
            </a:pPr>
            <a:r>
              <a:rPr lang="en-US" sz="1400" u="none" dirty="0">
                <a:latin typeface="Huawei Sans" panose="020C0503030203020204" pitchFamily="34" charset="0"/>
              </a:rPr>
              <a:t>The DRAM cache sends the data to the storage pool management module.</a:t>
            </a:r>
            <a:endParaRPr lang="en-US" sz="1400" u="none" dirty="0">
              <a:latin typeface="Huawei Sans" panose="020C0503030203020204" pitchFamily="34" charset="0"/>
            </a:endParaRPr>
          </a:p>
          <a:p>
            <a:pPr marL="342900" indent="-342900" fontAlgn="ctr">
              <a:lnSpc>
                <a:spcPct val="140000"/>
              </a:lnSpc>
              <a:spcBef>
                <a:spcPts val="200"/>
              </a:spcBef>
              <a:spcAft>
                <a:spcPts val="200"/>
              </a:spcAft>
              <a:buFont typeface="+mj-lt"/>
              <a:buAutoNum type="arabicPeriod"/>
            </a:pPr>
            <a:r>
              <a:rPr lang="en-US" sz="1400" u="none" dirty="0">
                <a:latin typeface="Huawei Sans" panose="020C0503030203020204" pitchFamily="34" charset="0"/>
              </a:rPr>
              <a:t>Data is stored on SSDs, and an I/O response is returned.</a:t>
            </a:r>
            <a:endParaRPr lang="en-US" sz="1400" u="none" dirty="0">
              <a:latin typeface="Huawei Sans" panose="020C0503030203020204" pitchFamily="34" charset="0"/>
            </a:endParaRPr>
          </a:p>
          <a:p>
            <a:pPr marL="342900" indent="-342900" fontAlgn="ctr">
              <a:lnSpc>
                <a:spcPct val="140000"/>
              </a:lnSpc>
              <a:spcBef>
                <a:spcPts val="200"/>
              </a:spcBef>
              <a:spcAft>
                <a:spcPts val="200"/>
              </a:spcAft>
              <a:buFont typeface="+mj-lt"/>
              <a:buAutoNum type="arabicPeriod"/>
            </a:pPr>
            <a:r>
              <a:rPr lang="en-US" sz="1400" u="none" dirty="0">
                <a:latin typeface="Huawei Sans" panose="020C0503030203020204" pitchFamily="34" charset="0"/>
              </a:rPr>
              <a:t>The DRAM cache sends data copies to the </a:t>
            </a:r>
            <a:r>
              <a:rPr lang="en-US" sz="1400" u="none" dirty="0" err="1">
                <a:latin typeface="Huawei Sans" panose="020C0503030203020204" pitchFamily="34" charset="0"/>
              </a:rPr>
              <a:t>SmartCache</a:t>
            </a:r>
            <a:r>
              <a:rPr lang="en-US" sz="1400" u="none" dirty="0">
                <a:latin typeface="Huawei Sans" panose="020C0503030203020204" pitchFamily="34" charset="0"/>
              </a:rPr>
              <a:t> pool. After the data is filtered by the cold and hot data identification algorithm, the identified hot data is written to the SCM media, and the metadata of the mapping between the data and SCM media is created in the memory.</a:t>
            </a:r>
            <a:endParaRPr lang="en-US" sz="1400" u="none" dirty="0">
              <a:latin typeface="Huawei Sans" panose="020C0503030203020204" pitchFamily="34" charset="0"/>
            </a:endParaRPr>
          </a:p>
          <a:p>
            <a:pPr marL="342900" indent="-342900" fontAlgn="ctr">
              <a:lnSpc>
                <a:spcPct val="140000"/>
              </a:lnSpc>
              <a:spcBef>
                <a:spcPts val="200"/>
              </a:spcBef>
              <a:spcAft>
                <a:spcPts val="200"/>
              </a:spcAft>
              <a:buFont typeface="+mj-lt"/>
              <a:buAutoNum type="arabicPeriod"/>
            </a:pPr>
            <a:r>
              <a:rPr lang="en-US" sz="1400" u="none" dirty="0">
                <a:latin typeface="Huawei Sans" panose="020C0503030203020204" pitchFamily="34" charset="0"/>
              </a:rPr>
              <a:t>Data is cached to the </a:t>
            </a:r>
            <a:r>
              <a:rPr lang="en-US" sz="1400" u="none" dirty="0" err="1">
                <a:latin typeface="Huawei Sans" panose="020C0503030203020204" pitchFamily="34" charset="0"/>
              </a:rPr>
              <a:t>SmartCache</a:t>
            </a:r>
            <a:r>
              <a:rPr lang="en-US" sz="1400" u="none" dirty="0">
                <a:latin typeface="Huawei Sans" panose="020C0503030203020204" pitchFamily="34" charset="0"/>
              </a:rPr>
              <a:t> pool, and an I/O response is returned.</a:t>
            </a:r>
            <a:endParaRPr lang="en-US" sz="1400" u="none" dirty="0">
              <a:latin typeface="Huawei Sans" panose="020C0503030203020204" pitchFamily="34" charset="0"/>
            </a:endParaRPr>
          </a:p>
        </p:txBody>
      </p:sp>
      <p:grpSp>
        <p:nvGrpSpPr>
          <p:cNvPr id="5" name="组合 4"/>
          <p:cNvGrpSpPr/>
          <p:nvPr/>
        </p:nvGrpSpPr>
        <p:grpSpPr>
          <a:xfrm>
            <a:off x="740474" y="1043504"/>
            <a:ext cx="5489172" cy="5219048"/>
            <a:chOff x="731838" y="1035376"/>
            <a:chExt cx="5489172" cy="5219048"/>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1838" y="1035376"/>
              <a:ext cx="5361905" cy="5219048"/>
            </a:xfrm>
            <a:prstGeom prst="rect">
              <a:avLst/>
            </a:prstGeom>
          </p:spPr>
        </p:pic>
        <p:grpSp>
          <p:nvGrpSpPr>
            <p:cNvPr id="4" name="组合 3"/>
            <p:cNvGrpSpPr/>
            <p:nvPr/>
          </p:nvGrpSpPr>
          <p:grpSpPr>
            <a:xfrm>
              <a:off x="731838" y="1035376"/>
              <a:ext cx="5489172" cy="5202746"/>
              <a:chOff x="731838" y="1035376"/>
              <a:chExt cx="5489172" cy="5202746"/>
            </a:xfrm>
          </p:grpSpPr>
          <p:sp>
            <p:nvSpPr>
              <p:cNvPr id="7" name="文本框 6"/>
              <p:cNvSpPr txBox="1"/>
              <p:nvPr/>
            </p:nvSpPr>
            <p:spPr>
              <a:xfrm>
                <a:off x="731838" y="1035376"/>
                <a:ext cx="1300931" cy="276999"/>
              </a:xfrm>
              <a:prstGeom prst="rect">
                <a:avLst/>
              </a:prstGeom>
              <a:noFill/>
            </p:spPr>
            <p:txBody>
              <a:bodyPr wrap="square" rtlCol="0">
                <a:spAutoFit/>
              </a:bodyPr>
              <a:lstStyle/>
              <a:p>
                <a:pPr fontAlgn="ctr"/>
                <a:r>
                  <a:rPr lang="en-US" sz="1200" dirty="0">
                    <a:latin typeface="Huawei Sans" panose="020C0503030203020204" pitchFamily="34" charset="0"/>
                  </a:rPr>
                  <a:t>Servers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框 9"/>
              <p:cNvSpPr txBox="1"/>
              <p:nvPr/>
            </p:nvSpPr>
            <p:spPr>
              <a:xfrm>
                <a:off x="2794937" y="2616526"/>
                <a:ext cx="1300931" cy="276999"/>
              </a:xfrm>
              <a:prstGeom prst="rect">
                <a:avLst/>
              </a:prstGeom>
              <a:noFill/>
            </p:spPr>
            <p:txBody>
              <a:bodyPr wrap="square" rtlCol="0">
                <a:spAutoFit/>
              </a:bodyPr>
              <a:lstStyle/>
              <a:p>
                <a:pPr fontAlgn="ctr"/>
                <a:r>
                  <a:rPr lang="en-US" sz="1200" dirty="0">
                    <a:latin typeface="Huawei Sans" panose="020C0503030203020204" pitchFamily="34" charset="0"/>
                  </a:rPr>
                  <a:t>DRAM cache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框 10"/>
              <p:cNvSpPr txBox="1"/>
              <p:nvPr/>
            </p:nvSpPr>
            <p:spPr>
              <a:xfrm>
                <a:off x="3588555" y="3180576"/>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SmartCache pool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文本框 12"/>
              <p:cNvSpPr txBox="1"/>
              <p:nvPr/>
            </p:nvSpPr>
            <p:spPr>
              <a:xfrm>
                <a:off x="5442868" y="3180576"/>
                <a:ext cx="612775" cy="276999"/>
              </a:xfrm>
              <a:prstGeom prst="rect">
                <a:avLst/>
              </a:prstGeom>
              <a:noFill/>
            </p:spPr>
            <p:txBody>
              <a:bodyPr wrap="square" rtlCol="0">
                <a:spAutoFit/>
              </a:bodyPr>
              <a:lstStyle/>
              <a:p>
                <a:pPr fontAlgn="ctr"/>
                <a:r>
                  <a:rPr lang="en-US" sz="1200" dirty="0">
                    <a:latin typeface="Huawei Sans" panose="020C0503030203020204" pitchFamily="34" charset="0"/>
                  </a:rPr>
                  <a:t>SCM</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文本框 13"/>
              <p:cNvSpPr txBox="1"/>
              <p:nvPr/>
            </p:nvSpPr>
            <p:spPr>
              <a:xfrm>
                <a:off x="754924" y="4260076"/>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Storage pool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文本框 15"/>
              <p:cNvSpPr txBox="1"/>
              <p:nvPr/>
            </p:nvSpPr>
            <p:spPr>
              <a:xfrm>
                <a:off x="5442868" y="4260076"/>
                <a:ext cx="612775" cy="276999"/>
              </a:xfrm>
              <a:prstGeom prst="rect">
                <a:avLst/>
              </a:prstGeom>
              <a:noFill/>
            </p:spPr>
            <p:txBody>
              <a:bodyPr wrap="square" rtlCol="0">
                <a:spAutoFit/>
              </a:bodyPr>
              <a:lstStyle/>
              <a:p>
                <a:pPr fontAlgn="ctr"/>
                <a:r>
                  <a:rPr lang="en-US" sz="1200" dirty="0">
                    <a:latin typeface="Huawei Sans" panose="020C0503030203020204" pitchFamily="34" charset="0"/>
                  </a:rPr>
                  <a:t>SSDs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2662294" y="5684124"/>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Hot data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a:xfrm>
                <a:off x="4466040" y="5684124"/>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Hot data flow</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文本框 18"/>
              <p:cNvSpPr txBox="1"/>
              <p:nvPr/>
            </p:nvSpPr>
            <p:spPr>
              <a:xfrm>
                <a:off x="2662294" y="5961123"/>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Non-hot data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文本框 19"/>
              <p:cNvSpPr txBox="1"/>
              <p:nvPr/>
            </p:nvSpPr>
            <p:spPr>
              <a:xfrm>
                <a:off x="4466040" y="5961123"/>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Non-hot data flow</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6561" y="870516"/>
            <a:ext cx="7340472" cy="1141164"/>
          </a:xfrm>
        </p:spPr>
        <p:txBody>
          <a:bodyPr>
            <a:noAutofit/>
          </a:bodyPr>
          <a:lstStyle/>
          <a:p>
            <a:pPr fontAlgn="ctr">
              <a:lnSpc>
                <a:spcPct val="100000"/>
              </a:lnSpc>
            </a:pPr>
            <a:r>
              <a:rPr lang="en-US" sz="3600" u="none" dirty="0">
                <a:latin typeface="Huawei Sans" panose="020C0503030203020204" pitchFamily="34" charset="0"/>
              </a:rPr>
              <a:t>Storage Resource Tuning Technologies and Applications</a:t>
            </a:r>
            <a:endParaRPr lang="en-US" altLang="zh-CN" sz="3600" dirty="0">
              <a:latin typeface="Huawei Sans" panose="020C0503030203020204" pitchFamily="34" charset="0"/>
              <a:sym typeface="Huawei Sans" panose="020C0503030203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731838" y="447468"/>
            <a:ext cx="10728325" cy="497095"/>
          </a:xfrm>
        </p:spPr>
        <p:txBody>
          <a:bodyPr/>
          <a:lstStyle/>
          <a:p>
            <a:pPr fontAlgn="ctr">
              <a:buSzTx/>
            </a:pPr>
            <a:r>
              <a:rPr lang="en-US" sz="3600" u="none" dirty="0" err="1">
                <a:latin typeface="Huawei Sans" panose="020C0503030203020204" pitchFamily="34" charset="0"/>
              </a:rPr>
              <a:t>SmartCache</a:t>
            </a:r>
            <a:r>
              <a:rPr lang="en-US" sz="3600" u="none" dirty="0">
                <a:latin typeface="Huawei Sans" panose="020C0503030203020204" pitchFamily="34" charset="0"/>
              </a:rPr>
              <a:t> Read Hit</a:t>
            </a:r>
            <a:endParaRPr lang="en-US" sz="3600" u="none" dirty="0">
              <a:latin typeface="Huawei Sans" panose="020C0503030203020204" pitchFamily="34" charset="0"/>
            </a:endParaRPr>
          </a:p>
        </p:txBody>
      </p:sp>
      <p:sp>
        <p:nvSpPr>
          <p:cNvPr id="7" name="矩形 6"/>
          <p:cNvSpPr/>
          <p:nvPr/>
        </p:nvSpPr>
        <p:spPr>
          <a:xfrm>
            <a:off x="6150116" y="1919268"/>
            <a:ext cx="5310048" cy="3323987"/>
          </a:xfrm>
          <a:prstGeom prst="rect">
            <a:avLst/>
          </a:prstGeom>
        </p:spPr>
        <p:txBody>
          <a:bodyPr wrap="square">
            <a:spAutoFit/>
          </a:bodyPr>
          <a:lstStyle/>
          <a:p>
            <a:pPr marL="265430" indent="-265430" fontAlgn="ctr">
              <a:lnSpc>
                <a:spcPct val="150000"/>
              </a:lnSpc>
              <a:buFont typeface="+mj-lt"/>
              <a:buAutoNum type="arabicPeriod"/>
            </a:pPr>
            <a:r>
              <a:rPr lang="en-US" sz="1400" u="none" dirty="0">
                <a:latin typeface="Huawei Sans" panose="020C0503030203020204" pitchFamily="34" charset="0"/>
              </a:rPr>
              <a:t>A read I/O request from an application server is first delivered to the DRAM cache before arriving at LUNs or file systems.</a:t>
            </a:r>
            <a:endParaRPr lang="en-US" sz="1400" u="none" dirty="0">
              <a:latin typeface="Huawei Sans" panose="020C0503030203020204" pitchFamily="34" charset="0"/>
            </a:endParaRPr>
          </a:p>
          <a:p>
            <a:pPr marL="265430" indent="-265430" fontAlgn="ctr">
              <a:lnSpc>
                <a:spcPct val="150000"/>
              </a:lnSpc>
              <a:buFont typeface="+mj-lt"/>
              <a:buAutoNum type="arabicPeriod"/>
            </a:pPr>
            <a:r>
              <a:rPr lang="en-US" sz="1400" u="none" dirty="0">
                <a:latin typeface="Huawei Sans" panose="020C0503030203020204" pitchFamily="34" charset="0"/>
              </a:rPr>
              <a:t>If the requested data is not found in the DRAM cache, the read I/O request is further delivered to the </a:t>
            </a:r>
            <a:r>
              <a:rPr lang="en-US" sz="1400" u="none" dirty="0" err="1">
                <a:latin typeface="Huawei Sans" panose="020C0503030203020204" pitchFamily="34" charset="0"/>
              </a:rPr>
              <a:t>SmartCache</a:t>
            </a:r>
            <a:r>
              <a:rPr lang="en-US" sz="1400" u="none" dirty="0">
                <a:latin typeface="Huawei Sans" panose="020C0503030203020204" pitchFamily="34" charset="0"/>
              </a:rPr>
              <a:t> pool.</a:t>
            </a:r>
            <a:endParaRPr lang="en-US" sz="1400" u="none" dirty="0">
              <a:latin typeface="Huawei Sans" panose="020C0503030203020204" pitchFamily="34" charset="0"/>
            </a:endParaRPr>
          </a:p>
          <a:p>
            <a:pPr marL="265430" indent="-265430" fontAlgn="ctr">
              <a:lnSpc>
                <a:spcPct val="150000"/>
              </a:lnSpc>
              <a:buFont typeface="+mj-lt"/>
              <a:buAutoNum type="arabicPeriod"/>
            </a:pPr>
            <a:r>
              <a:rPr lang="en-US" sz="1400" u="none" dirty="0">
                <a:latin typeface="Huawei Sans" panose="020C0503030203020204" pitchFamily="34" charset="0"/>
              </a:rPr>
              <a:t>If the requested data is found in the </a:t>
            </a:r>
            <a:r>
              <a:rPr lang="en-US" sz="1400" u="none" dirty="0" err="1">
                <a:latin typeface="Huawei Sans" panose="020C0503030203020204" pitchFamily="34" charset="0"/>
              </a:rPr>
              <a:t>SmartCache</a:t>
            </a:r>
            <a:r>
              <a:rPr lang="en-US" sz="1400" u="none" dirty="0">
                <a:latin typeface="Huawei Sans" panose="020C0503030203020204" pitchFamily="34" charset="0"/>
              </a:rPr>
              <a:t> pool, the read I/O request is delivered to SCM drives. Data is read from the SCM drives and returned to the DRAM cache.</a:t>
            </a:r>
            <a:endParaRPr lang="en-US" sz="1400" u="none" dirty="0">
              <a:latin typeface="Huawei Sans" panose="020C0503030203020204" pitchFamily="34" charset="0"/>
            </a:endParaRPr>
          </a:p>
          <a:p>
            <a:pPr marL="265430" indent="-265430" fontAlgn="ctr">
              <a:lnSpc>
                <a:spcPct val="150000"/>
              </a:lnSpc>
              <a:buFont typeface="+mj-lt"/>
              <a:buAutoNum type="arabicPeriod"/>
            </a:pPr>
            <a:r>
              <a:rPr lang="en-US" sz="1400" u="none" dirty="0">
                <a:latin typeface="Huawei Sans" panose="020C0503030203020204" pitchFamily="34" charset="0"/>
              </a:rPr>
              <a:t>The DRAM cache returns the data to the application server.</a:t>
            </a:r>
            <a:endParaRPr lang="en-US" sz="1400" u="none" dirty="0">
              <a:latin typeface="Huawei Sans" panose="020C0503030203020204" pitchFamily="34"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1838" y="1102047"/>
            <a:ext cx="5209524" cy="5161905"/>
          </a:xfrm>
          <a:prstGeom prst="rect">
            <a:avLst/>
          </a:prstGeom>
        </p:spPr>
      </p:pic>
      <p:sp>
        <p:nvSpPr>
          <p:cNvPr id="9" name="文本框 8"/>
          <p:cNvSpPr txBox="1"/>
          <p:nvPr/>
        </p:nvSpPr>
        <p:spPr>
          <a:xfrm>
            <a:off x="795338" y="1162376"/>
            <a:ext cx="1300931" cy="276999"/>
          </a:xfrm>
          <a:prstGeom prst="rect">
            <a:avLst/>
          </a:prstGeom>
          <a:noFill/>
        </p:spPr>
        <p:txBody>
          <a:bodyPr wrap="square" rtlCol="0">
            <a:spAutoFit/>
          </a:bodyPr>
          <a:lstStyle/>
          <a:p>
            <a:pPr fontAlgn="ctr"/>
            <a:r>
              <a:rPr lang="en-US" sz="1200" dirty="0">
                <a:latin typeface="Huawei Sans" panose="020C0503030203020204" pitchFamily="34" charset="0"/>
              </a:rPr>
              <a:t>Servers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框 9"/>
          <p:cNvSpPr txBox="1"/>
          <p:nvPr/>
        </p:nvSpPr>
        <p:spPr>
          <a:xfrm>
            <a:off x="2686134" y="2693926"/>
            <a:ext cx="1300931" cy="276999"/>
          </a:xfrm>
          <a:prstGeom prst="rect">
            <a:avLst/>
          </a:prstGeom>
          <a:noFill/>
        </p:spPr>
        <p:txBody>
          <a:bodyPr wrap="square" rtlCol="0">
            <a:spAutoFit/>
          </a:bodyPr>
          <a:lstStyle/>
          <a:p>
            <a:pPr fontAlgn="ctr"/>
            <a:r>
              <a:rPr lang="en-US" sz="1200" dirty="0">
                <a:latin typeface="Huawei Sans" panose="020C0503030203020204" pitchFamily="34" charset="0"/>
              </a:rPr>
              <a:t>DRAM cache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框 10"/>
          <p:cNvSpPr txBox="1"/>
          <p:nvPr/>
        </p:nvSpPr>
        <p:spPr>
          <a:xfrm>
            <a:off x="3520801" y="3253500"/>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SmartCache pool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文本框 11"/>
          <p:cNvSpPr txBox="1"/>
          <p:nvPr/>
        </p:nvSpPr>
        <p:spPr>
          <a:xfrm>
            <a:off x="5315887" y="3253500"/>
            <a:ext cx="612775" cy="276999"/>
          </a:xfrm>
          <a:prstGeom prst="rect">
            <a:avLst/>
          </a:prstGeom>
          <a:noFill/>
        </p:spPr>
        <p:txBody>
          <a:bodyPr wrap="square" rtlCol="0">
            <a:spAutoFit/>
          </a:bodyPr>
          <a:lstStyle/>
          <a:p>
            <a:pPr fontAlgn="ctr"/>
            <a:r>
              <a:rPr lang="en-US" sz="1200" dirty="0">
                <a:latin typeface="Huawei Sans" panose="020C0503030203020204" pitchFamily="34" charset="0"/>
              </a:rPr>
              <a:t>SCM</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文本框 12"/>
          <p:cNvSpPr txBox="1"/>
          <p:nvPr/>
        </p:nvSpPr>
        <p:spPr>
          <a:xfrm>
            <a:off x="795338" y="4310876"/>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Storage pool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文本框 13"/>
          <p:cNvSpPr txBox="1"/>
          <p:nvPr/>
        </p:nvSpPr>
        <p:spPr>
          <a:xfrm>
            <a:off x="5315886" y="4310875"/>
            <a:ext cx="612775" cy="276999"/>
          </a:xfrm>
          <a:prstGeom prst="rect">
            <a:avLst/>
          </a:prstGeom>
          <a:noFill/>
        </p:spPr>
        <p:txBody>
          <a:bodyPr wrap="square" rtlCol="0">
            <a:spAutoFit/>
          </a:bodyPr>
          <a:lstStyle/>
          <a:p>
            <a:pPr fontAlgn="ctr"/>
            <a:r>
              <a:rPr lang="en-US" sz="1200" dirty="0">
                <a:latin typeface="Huawei Sans" panose="020C0503030203020204" pitchFamily="34" charset="0"/>
              </a:rPr>
              <a:t>SSDs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文本框 14"/>
          <p:cNvSpPr txBox="1"/>
          <p:nvPr/>
        </p:nvSpPr>
        <p:spPr>
          <a:xfrm>
            <a:off x="2547994" y="5709524"/>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Hot data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文本框 15"/>
          <p:cNvSpPr txBox="1"/>
          <p:nvPr/>
        </p:nvSpPr>
        <p:spPr>
          <a:xfrm>
            <a:off x="4351740" y="5709524"/>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Hot data flow</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2547994" y="5986523"/>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Non-hot data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a:xfrm>
            <a:off x="4351740" y="5986523"/>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Non-hot data flow</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731838" y="447468"/>
            <a:ext cx="10728325" cy="497095"/>
          </a:xfrm>
        </p:spPr>
        <p:txBody>
          <a:bodyPr/>
          <a:lstStyle/>
          <a:p>
            <a:pPr fontAlgn="ctr">
              <a:buSzTx/>
            </a:pPr>
            <a:r>
              <a:rPr lang="en-US" sz="3600" u="none" dirty="0" err="1">
                <a:latin typeface="Huawei Sans" panose="020C0503030203020204" pitchFamily="34" charset="0"/>
              </a:rPr>
              <a:t>SmartCache</a:t>
            </a:r>
            <a:r>
              <a:rPr lang="en-US" sz="3600" u="none" dirty="0">
                <a:latin typeface="Huawei Sans" panose="020C0503030203020204" pitchFamily="34" charset="0"/>
              </a:rPr>
              <a:t> Read Miss</a:t>
            </a:r>
            <a:endParaRPr lang="en-US" sz="3600" u="none" dirty="0">
              <a:latin typeface="Huawei Sans" panose="020C0503030203020204" pitchFamily="34" charset="0"/>
            </a:endParaRPr>
          </a:p>
        </p:txBody>
      </p:sp>
      <p:sp>
        <p:nvSpPr>
          <p:cNvPr id="9" name="矩形 8"/>
          <p:cNvSpPr/>
          <p:nvPr/>
        </p:nvSpPr>
        <p:spPr>
          <a:xfrm>
            <a:off x="5963454" y="1251019"/>
            <a:ext cx="5505853" cy="4293483"/>
          </a:xfrm>
          <a:prstGeom prst="rect">
            <a:avLst/>
          </a:prstGeom>
        </p:spPr>
        <p:txBody>
          <a:bodyPr wrap="square">
            <a:spAutoFit/>
          </a:bodyPr>
          <a:lstStyle/>
          <a:p>
            <a:pPr marL="274955" indent="-274955" fontAlgn="ctr">
              <a:lnSpc>
                <a:spcPct val="150000"/>
              </a:lnSpc>
              <a:buFont typeface="+mj-lt"/>
              <a:buAutoNum type="arabicPeriod"/>
            </a:pPr>
            <a:r>
              <a:rPr lang="en-US" sz="1400" u="none" dirty="0">
                <a:latin typeface="Huawei Sans" panose="020C0503030203020204" pitchFamily="34" charset="0"/>
              </a:rPr>
              <a:t>A read I/O request from an application server is first delivered to the DRAM cache before arriving at LUNs or file systems.</a:t>
            </a:r>
            <a:endParaRPr lang="en-US" sz="1400" u="none" dirty="0">
              <a:latin typeface="Huawei Sans" panose="020C0503030203020204" pitchFamily="34" charset="0"/>
            </a:endParaRPr>
          </a:p>
          <a:p>
            <a:pPr marL="274955" indent="-274955" fontAlgn="ctr">
              <a:lnSpc>
                <a:spcPct val="150000"/>
              </a:lnSpc>
              <a:buFont typeface="+mj-lt"/>
              <a:buAutoNum type="arabicPeriod"/>
            </a:pPr>
            <a:r>
              <a:rPr lang="en-US" sz="1400" u="none" dirty="0">
                <a:latin typeface="Huawei Sans" panose="020C0503030203020204" pitchFamily="34" charset="0"/>
              </a:rPr>
              <a:t>If the requested data is not found in the DRAM cache, the DRAM cache forwards the read I/O request to the </a:t>
            </a:r>
            <a:r>
              <a:rPr lang="en-US" sz="1400" u="none" dirty="0" err="1">
                <a:latin typeface="Huawei Sans" panose="020C0503030203020204" pitchFamily="34" charset="0"/>
              </a:rPr>
              <a:t>SmartCache</a:t>
            </a:r>
            <a:r>
              <a:rPr lang="en-US" sz="1400" u="none" dirty="0">
                <a:latin typeface="Huawei Sans" panose="020C0503030203020204" pitchFamily="34" charset="0"/>
              </a:rPr>
              <a:t> pool.</a:t>
            </a:r>
            <a:endParaRPr lang="en-US" sz="1400" u="none" dirty="0">
              <a:latin typeface="Huawei Sans" panose="020C0503030203020204" pitchFamily="34" charset="0"/>
            </a:endParaRPr>
          </a:p>
          <a:p>
            <a:pPr marL="274955" indent="-274955" fontAlgn="ctr">
              <a:lnSpc>
                <a:spcPct val="150000"/>
              </a:lnSpc>
              <a:buFont typeface="+mj-lt"/>
              <a:buAutoNum type="arabicPeriod"/>
            </a:pPr>
            <a:r>
              <a:rPr lang="en-US" sz="1400" u="none" dirty="0">
                <a:latin typeface="Huawei Sans" panose="020C0503030203020204" pitchFamily="34" charset="0"/>
              </a:rPr>
              <a:t>If the requested data is not found in the </a:t>
            </a:r>
            <a:r>
              <a:rPr lang="en-US" sz="1400" u="none" dirty="0" err="1">
                <a:latin typeface="Huawei Sans" panose="020C0503030203020204" pitchFamily="34" charset="0"/>
              </a:rPr>
              <a:t>SmartCache</a:t>
            </a:r>
            <a:r>
              <a:rPr lang="en-US" sz="1400" u="none" dirty="0">
                <a:latin typeface="Huawei Sans" panose="020C0503030203020204" pitchFamily="34" charset="0"/>
              </a:rPr>
              <a:t> pool either, the </a:t>
            </a:r>
            <a:r>
              <a:rPr lang="en-US" sz="1400" u="none" dirty="0" err="1">
                <a:latin typeface="Huawei Sans" panose="020C0503030203020204" pitchFamily="34" charset="0"/>
              </a:rPr>
              <a:t>SmartCache</a:t>
            </a:r>
            <a:r>
              <a:rPr lang="en-US" sz="1400" u="none" dirty="0">
                <a:latin typeface="Huawei Sans" panose="020C0503030203020204" pitchFamily="34" charset="0"/>
              </a:rPr>
              <a:t> module forwards the read I/O request to the storage pool management module to read the data from SSDs.</a:t>
            </a:r>
            <a:endParaRPr lang="en-US" sz="1400" u="none" dirty="0">
              <a:latin typeface="Huawei Sans" panose="020C0503030203020204" pitchFamily="34" charset="0"/>
            </a:endParaRPr>
          </a:p>
          <a:p>
            <a:pPr marL="274955" indent="-274955" fontAlgn="ctr">
              <a:lnSpc>
                <a:spcPct val="150000"/>
              </a:lnSpc>
              <a:buFont typeface="+mj-lt"/>
              <a:buAutoNum type="arabicPeriod"/>
            </a:pPr>
            <a:r>
              <a:rPr lang="en-US" sz="1400" u="none" dirty="0">
                <a:latin typeface="Huawei Sans" panose="020C0503030203020204" pitchFamily="34" charset="0"/>
              </a:rPr>
              <a:t>Data is read from the SSDs and returned to the </a:t>
            </a:r>
            <a:r>
              <a:rPr lang="en-US" sz="1400" u="none" dirty="0" err="1">
                <a:latin typeface="Huawei Sans" panose="020C0503030203020204" pitchFamily="34" charset="0"/>
              </a:rPr>
              <a:t>SmartCache</a:t>
            </a:r>
            <a:r>
              <a:rPr lang="en-US" sz="1400" u="none" dirty="0">
                <a:latin typeface="Huawei Sans" panose="020C0503030203020204" pitchFamily="34" charset="0"/>
              </a:rPr>
              <a:t> module.</a:t>
            </a:r>
            <a:endParaRPr lang="en-US" sz="1400" u="none" dirty="0">
              <a:latin typeface="Huawei Sans" panose="020C0503030203020204" pitchFamily="34" charset="0"/>
            </a:endParaRPr>
          </a:p>
          <a:p>
            <a:pPr marL="274955" indent="-274955" fontAlgn="ctr">
              <a:lnSpc>
                <a:spcPct val="150000"/>
              </a:lnSpc>
              <a:buFont typeface="+mj-lt"/>
              <a:buAutoNum type="arabicPeriod"/>
            </a:pPr>
            <a:r>
              <a:rPr lang="en-US" sz="1400" u="none" dirty="0">
                <a:latin typeface="Huawei Sans" panose="020C0503030203020204" pitchFamily="34" charset="0"/>
              </a:rPr>
              <a:t>The </a:t>
            </a:r>
            <a:r>
              <a:rPr lang="en-US" sz="1400" u="none" dirty="0" err="1">
                <a:latin typeface="Huawei Sans" panose="020C0503030203020204" pitchFamily="34" charset="0"/>
              </a:rPr>
              <a:t>SmartCache</a:t>
            </a:r>
            <a:r>
              <a:rPr lang="en-US" sz="1400" u="none" dirty="0">
                <a:latin typeface="Huawei Sans" panose="020C0503030203020204" pitchFamily="34" charset="0"/>
              </a:rPr>
              <a:t> module returns the data to the DRAM cache.</a:t>
            </a:r>
            <a:endParaRPr lang="en-US" sz="1400" u="none" dirty="0">
              <a:latin typeface="Huawei Sans" panose="020C0503030203020204" pitchFamily="34" charset="0"/>
            </a:endParaRPr>
          </a:p>
          <a:p>
            <a:pPr marL="274955" indent="-274955" fontAlgn="ctr">
              <a:lnSpc>
                <a:spcPct val="150000"/>
              </a:lnSpc>
              <a:buFont typeface="+mj-lt"/>
              <a:buAutoNum type="arabicPeriod"/>
            </a:pPr>
            <a:r>
              <a:rPr lang="en-US" sz="1400" u="none" dirty="0">
                <a:latin typeface="Huawei Sans" panose="020C0503030203020204" pitchFamily="34" charset="0"/>
              </a:rPr>
              <a:t>The DRAM cache returns the data to the application server.</a:t>
            </a:r>
            <a:endParaRPr lang="en-US" sz="1400" u="none" dirty="0">
              <a:latin typeface="Huawei Sans" panose="020C0503030203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6879" y="1032326"/>
            <a:ext cx="5152381" cy="5219048"/>
          </a:xfrm>
          <a:prstGeom prst="rect">
            <a:avLst/>
          </a:prstGeom>
        </p:spPr>
      </p:pic>
      <p:sp>
        <p:nvSpPr>
          <p:cNvPr id="7" name="文本框 6"/>
          <p:cNvSpPr txBox="1"/>
          <p:nvPr/>
        </p:nvSpPr>
        <p:spPr>
          <a:xfrm>
            <a:off x="720662" y="1086176"/>
            <a:ext cx="1300931" cy="276999"/>
          </a:xfrm>
          <a:prstGeom prst="rect">
            <a:avLst/>
          </a:prstGeom>
          <a:noFill/>
        </p:spPr>
        <p:txBody>
          <a:bodyPr wrap="square" rtlCol="0">
            <a:spAutoFit/>
          </a:bodyPr>
          <a:lstStyle/>
          <a:p>
            <a:pPr fontAlgn="ctr"/>
            <a:r>
              <a:rPr lang="en-US" sz="1200" dirty="0">
                <a:latin typeface="Huawei Sans" panose="020C0503030203020204" pitchFamily="34" charset="0"/>
              </a:rPr>
              <a:t>Servers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框 9"/>
          <p:cNvSpPr txBox="1"/>
          <p:nvPr/>
        </p:nvSpPr>
        <p:spPr>
          <a:xfrm>
            <a:off x="2419434" y="2617726"/>
            <a:ext cx="1300931" cy="276999"/>
          </a:xfrm>
          <a:prstGeom prst="rect">
            <a:avLst/>
          </a:prstGeom>
          <a:noFill/>
        </p:spPr>
        <p:txBody>
          <a:bodyPr wrap="square" rtlCol="0">
            <a:spAutoFit/>
          </a:bodyPr>
          <a:lstStyle/>
          <a:p>
            <a:pPr fontAlgn="ctr"/>
            <a:r>
              <a:rPr lang="en-US" sz="1200" dirty="0">
                <a:latin typeface="Huawei Sans" panose="020C0503030203020204" pitchFamily="34" charset="0"/>
              </a:rPr>
              <a:t>DRAM cache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框 10"/>
          <p:cNvSpPr txBox="1"/>
          <p:nvPr/>
        </p:nvSpPr>
        <p:spPr>
          <a:xfrm>
            <a:off x="3427837" y="3168156"/>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SmartCache pool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文本框 11"/>
          <p:cNvSpPr txBox="1"/>
          <p:nvPr/>
        </p:nvSpPr>
        <p:spPr>
          <a:xfrm>
            <a:off x="4998387" y="3177300"/>
            <a:ext cx="612775" cy="276999"/>
          </a:xfrm>
          <a:prstGeom prst="rect">
            <a:avLst/>
          </a:prstGeom>
          <a:noFill/>
        </p:spPr>
        <p:txBody>
          <a:bodyPr wrap="square" rtlCol="0">
            <a:spAutoFit/>
          </a:bodyPr>
          <a:lstStyle/>
          <a:p>
            <a:pPr fontAlgn="ctr"/>
            <a:r>
              <a:rPr lang="en-US" sz="1200" dirty="0">
                <a:latin typeface="Huawei Sans" panose="020C0503030203020204" pitchFamily="34" charset="0"/>
              </a:rPr>
              <a:t>SCM</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文本框 12"/>
          <p:cNvSpPr txBox="1"/>
          <p:nvPr/>
        </p:nvSpPr>
        <p:spPr>
          <a:xfrm>
            <a:off x="720662" y="4361676"/>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Storage pool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文本框 13"/>
          <p:cNvSpPr txBox="1"/>
          <p:nvPr/>
        </p:nvSpPr>
        <p:spPr>
          <a:xfrm>
            <a:off x="4998386" y="4361675"/>
            <a:ext cx="612775" cy="276999"/>
          </a:xfrm>
          <a:prstGeom prst="rect">
            <a:avLst/>
          </a:prstGeom>
          <a:noFill/>
        </p:spPr>
        <p:txBody>
          <a:bodyPr wrap="square" rtlCol="0">
            <a:spAutoFit/>
          </a:bodyPr>
          <a:lstStyle/>
          <a:p>
            <a:pPr fontAlgn="ctr"/>
            <a:r>
              <a:rPr lang="en-US" sz="1200" dirty="0">
                <a:latin typeface="Huawei Sans" panose="020C0503030203020204" pitchFamily="34" charset="0"/>
              </a:rPr>
              <a:t>SSDs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文本框 14"/>
          <p:cNvSpPr txBox="1"/>
          <p:nvPr/>
        </p:nvSpPr>
        <p:spPr>
          <a:xfrm>
            <a:off x="2651118" y="5689712"/>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Hot data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文本框 15"/>
          <p:cNvSpPr txBox="1"/>
          <p:nvPr/>
        </p:nvSpPr>
        <p:spPr>
          <a:xfrm>
            <a:off x="4299924" y="5671424"/>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Hot data flow</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2651118" y="5966711"/>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Non-hot data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a:xfrm>
            <a:off x="4299924" y="5948423"/>
            <a:ext cx="1754970" cy="276999"/>
          </a:xfrm>
          <a:prstGeom prst="rect">
            <a:avLst/>
          </a:prstGeom>
          <a:noFill/>
        </p:spPr>
        <p:txBody>
          <a:bodyPr wrap="square" rtlCol="0">
            <a:spAutoFit/>
          </a:bodyPr>
          <a:lstStyle/>
          <a:p>
            <a:pPr fontAlgn="ctr"/>
            <a:r>
              <a:rPr lang="en-US" sz="1200" dirty="0">
                <a:latin typeface="Huawei Sans" panose="020C0503030203020204" pitchFamily="34" charset="0"/>
              </a:rPr>
              <a:t>Non-hot data flow</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Highlights</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853610" cy="5153025"/>
          </a:xfrm>
        </p:spPr>
        <p:txBody>
          <a:bodyPr/>
          <a:lstStyle/>
          <a:p>
            <a:pPr>
              <a:lnSpc>
                <a:spcPct val="120000"/>
              </a:lnSpc>
              <a:spcBef>
                <a:spcPts val="400"/>
              </a:spcBef>
            </a:pPr>
            <a:r>
              <a:rPr lang="en-US" sz="1800" b="1" u="none" dirty="0">
                <a:latin typeface="Huawei Sans" panose="020C0503030203020204" pitchFamily="34" charset="0"/>
              </a:rPr>
              <a:t>Dynamic Capacity Expansion</a:t>
            </a:r>
            <a:endParaRPr lang="en-US" sz="1800" b="1" u="none" dirty="0">
              <a:latin typeface="Huawei Sans" panose="020C0503030203020204" pitchFamily="34" charset="0"/>
            </a:endParaRPr>
          </a:p>
          <a:p>
            <a:pPr lvl="1">
              <a:lnSpc>
                <a:spcPct val="120000"/>
              </a:lnSpc>
              <a:spcBef>
                <a:spcPts val="400"/>
              </a:spcBef>
            </a:pPr>
            <a:r>
              <a:rPr lang="en-US" sz="1600" u="none" dirty="0">
                <a:latin typeface="Huawei Sans" panose="020C0503030203020204" pitchFamily="34" charset="0"/>
              </a:rPr>
              <a:t>You can add SCM media to a </a:t>
            </a:r>
            <a:r>
              <a:rPr lang="en-US" sz="1600" u="none" dirty="0" err="1">
                <a:latin typeface="Huawei Sans" panose="020C0503030203020204" pitchFamily="34" charset="0"/>
              </a:rPr>
              <a:t>SmartCache</a:t>
            </a:r>
            <a:r>
              <a:rPr lang="en-US" sz="1600" u="none" dirty="0">
                <a:latin typeface="Huawei Sans" panose="020C0503030203020204" pitchFamily="34" charset="0"/>
              </a:rPr>
              <a:t> pool for dynamic capacity expansion.</a:t>
            </a:r>
            <a:endParaRPr lang="en-US" sz="1600" u="none" dirty="0">
              <a:latin typeface="Huawei Sans" panose="020C0503030203020204" pitchFamily="34" charset="0"/>
            </a:endParaRPr>
          </a:p>
          <a:p>
            <a:pPr lvl="1">
              <a:lnSpc>
                <a:spcPct val="120000"/>
              </a:lnSpc>
              <a:spcBef>
                <a:spcPts val="400"/>
              </a:spcBef>
            </a:pPr>
            <a:r>
              <a:rPr lang="en-US" sz="1600" u="none" dirty="0">
                <a:latin typeface="Huawei Sans" panose="020C0503030203020204" pitchFamily="34" charset="0"/>
              </a:rPr>
              <a:t>You are advised to configure SCM resources of the same quantity and capacity for controllers in the same controller enclosure. This ensures balanced acceleration performance for LUN or file system services of multiple controllers in the same controller enclosure.</a:t>
            </a:r>
            <a:endParaRPr lang="en-US" sz="1600" u="none" dirty="0">
              <a:latin typeface="Huawei Sans" panose="020C0503030203020204" pitchFamily="34" charset="0"/>
            </a:endParaRPr>
          </a:p>
          <a:p>
            <a:pPr>
              <a:lnSpc>
                <a:spcPct val="120000"/>
              </a:lnSpc>
              <a:spcBef>
                <a:spcPts val="400"/>
              </a:spcBef>
            </a:pPr>
            <a:r>
              <a:rPr lang="en-US" sz="1800" b="1" u="none" dirty="0">
                <a:latin typeface="Huawei Sans" panose="020C0503030203020204" pitchFamily="34" charset="0"/>
              </a:rPr>
              <a:t>Flexible Policy Configuration</a:t>
            </a:r>
            <a:endParaRPr lang="en-US" sz="1800" b="1" u="none" dirty="0">
              <a:latin typeface="Huawei Sans" panose="020C0503030203020204" pitchFamily="34" charset="0"/>
            </a:endParaRPr>
          </a:p>
          <a:p>
            <a:pPr lvl="1">
              <a:lnSpc>
                <a:spcPct val="120000"/>
              </a:lnSpc>
              <a:spcBef>
                <a:spcPts val="400"/>
              </a:spcBef>
            </a:pPr>
            <a:r>
              <a:rPr lang="en-US" sz="1600" u="none" dirty="0">
                <a:latin typeface="Huawei Sans" panose="020C0503030203020204" pitchFamily="34" charset="0"/>
              </a:rPr>
              <a:t>You can enable or disable </a:t>
            </a:r>
            <a:r>
              <a:rPr lang="en-US" sz="1600" u="none" dirty="0" err="1">
                <a:latin typeface="Huawei Sans" panose="020C0503030203020204" pitchFamily="34" charset="0"/>
              </a:rPr>
              <a:t>SmartCache</a:t>
            </a:r>
            <a:r>
              <a:rPr lang="en-US" sz="1600" u="none" dirty="0">
                <a:latin typeface="Huawei Sans" panose="020C0503030203020204" pitchFamily="34" charset="0"/>
              </a:rPr>
              <a:t> for specific LUNs or file systems without interrupting services.</a:t>
            </a:r>
            <a:endParaRPr lang="en-US" sz="1600" u="none" dirty="0">
              <a:latin typeface="Huawei Sans" panose="020C0503030203020204" pitchFamily="34" charset="0"/>
            </a:endParaRPr>
          </a:p>
          <a:p>
            <a:pPr lvl="1">
              <a:lnSpc>
                <a:spcPct val="120000"/>
              </a:lnSpc>
              <a:spcBef>
                <a:spcPts val="400"/>
              </a:spcBef>
            </a:pPr>
            <a:r>
              <a:rPr lang="en-US" sz="1600" u="none" dirty="0">
                <a:latin typeface="Huawei Sans" panose="020C0503030203020204" pitchFamily="34" charset="0"/>
              </a:rPr>
              <a:t>You can add one or more LUNs or file systems to a specified </a:t>
            </a:r>
            <a:r>
              <a:rPr lang="en-US" sz="1600" u="none" dirty="0" err="1">
                <a:latin typeface="Huawei Sans" panose="020C0503030203020204" pitchFamily="34" charset="0"/>
              </a:rPr>
              <a:t>SmartCache</a:t>
            </a:r>
            <a:r>
              <a:rPr lang="en-US" sz="1600" u="none" dirty="0">
                <a:latin typeface="Huawei Sans" panose="020C0503030203020204" pitchFamily="34" charset="0"/>
              </a:rPr>
              <a:t> partition to shorten the data read response time.</a:t>
            </a:r>
            <a:endParaRPr lang="en-US" sz="1600" u="none" dirty="0">
              <a:latin typeface="Huawei Sans" panose="020C0503030203020204" pitchFamily="34" charset="0"/>
            </a:endParaRPr>
          </a:p>
          <a:p>
            <a:pPr>
              <a:lnSpc>
                <a:spcPct val="120000"/>
              </a:lnSpc>
              <a:spcBef>
                <a:spcPts val="400"/>
              </a:spcBef>
            </a:pPr>
            <a:r>
              <a:rPr lang="en-US" sz="1800" b="1" u="none" dirty="0">
                <a:latin typeface="Huawei Sans" panose="020C0503030203020204" pitchFamily="34" charset="0"/>
              </a:rPr>
              <a:t>Adaptive Switch</a:t>
            </a:r>
            <a:endParaRPr lang="en-US" sz="1800" b="1" u="none" dirty="0">
              <a:latin typeface="Huawei Sans" panose="020C0503030203020204" pitchFamily="34" charset="0"/>
            </a:endParaRPr>
          </a:p>
          <a:p>
            <a:pPr lvl="1">
              <a:lnSpc>
                <a:spcPct val="120000"/>
              </a:lnSpc>
              <a:spcBef>
                <a:spcPts val="400"/>
              </a:spcBef>
            </a:pPr>
            <a:r>
              <a:rPr lang="en-US" sz="1600" u="none" dirty="0">
                <a:latin typeface="Huawei Sans" panose="020C0503030203020204" pitchFamily="34" charset="0"/>
              </a:rPr>
              <a:t>When detecting that the </a:t>
            </a:r>
            <a:r>
              <a:rPr lang="en-US" sz="1600" u="none" dirty="0" err="1">
                <a:latin typeface="Huawei Sans" panose="020C0503030203020204" pitchFamily="34" charset="0"/>
              </a:rPr>
              <a:t>SmartCache</a:t>
            </a:r>
            <a:r>
              <a:rPr lang="en-US" sz="1600" u="none" dirty="0">
                <a:latin typeface="Huawei Sans" panose="020C0503030203020204" pitchFamily="34" charset="0"/>
              </a:rPr>
              <a:t> policy is inefficient (for example, when the </a:t>
            </a:r>
            <a:r>
              <a:rPr lang="en-US" sz="1600" u="none" dirty="0" err="1">
                <a:latin typeface="Huawei Sans" panose="020C0503030203020204" pitchFamily="34" charset="0"/>
              </a:rPr>
              <a:t>SmartCache</a:t>
            </a:r>
            <a:r>
              <a:rPr lang="en-US" sz="1600" u="none" dirty="0">
                <a:latin typeface="Huawei Sans" panose="020C0503030203020204" pitchFamily="34" charset="0"/>
              </a:rPr>
              <a:t> hit ratio is low or the CPU is busy), the system stops allowing I/</a:t>
            </a:r>
            <a:r>
              <a:rPr lang="en-US" sz="1600" u="none" dirty="0" err="1">
                <a:latin typeface="Huawei Sans" panose="020C0503030203020204" pitchFamily="34" charset="0"/>
              </a:rPr>
              <a:t>Os</a:t>
            </a:r>
            <a:r>
              <a:rPr lang="en-US" sz="1600" u="none" dirty="0">
                <a:latin typeface="Huawei Sans" panose="020C0503030203020204" pitchFamily="34" charset="0"/>
              </a:rPr>
              <a:t> to enter the </a:t>
            </a:r>
            <a:r>
              <a:rPr lang="en-US" sz="1600" u="none" dirty="0" err="1">
                <a:latin typeface="Huawei Sans" panose="020C0503030203020204" pitchFamily="34" charset="0"/>
              </a:rPr>
              <a:t>SmartCache</a:t>
            </a:r>
            <a:r>
              <a:rPr lang="en-US" sz="1600" u="none" dirty="0">
                <a:latin typeface="Huawei Sans" panose="020C0503030203020204" pitchFamily="34" charset="0"/>
              </a:rPr>
              <a:t> pool to reduce the impact on services. In this case, I/</a:t>
            </a:r>
            <a:r>
              <a:rPr lang="en-US" sz="1600" u="none" dirty="0" err="1">
                <a:latin typeface="Huawei Sans" panose="020C0503030203020204" pitchFamily="34" charset="0"/>
              </a:rPr>
              <a:t>Os</a:t>
            </a:r>
            <a:r>
              <a:rPr lang="en-US" sz="1600" u="none" dirty="0">
                <a:latin typeface="Huawei Sans" panose="020C0503030203020204" pitchFamily="34" charset="0"/>
              </a:rPr>
              <a:t> are not sent to the </a:t>
            </a:r>
            <a:r>
              <a:rPr lang="en-US" sz="1600" u="none" dirty="0" err="1">
                <a:latin typeface="Huawei Sans" panose="020C0503030203020204" pitchFamily="34" charset="0"/>
              </a:rPr>
              <a:t>SmartCache</a:t>
            </a:r>
            <a:r>
              <a:rPr lang="en-US" sz="1600" u="none" dirty="0">
                <a:latin typeface="Huawei Sans" panose="020C0503030203020204" pitchFamily="34" charset="0"/>
              </a:rPr>
              <a:t> pool and the requested data will not be found in the </a:t>
            </a:r>
            <a:r>
              <a:rPr lang="en-US" sz="1600" u="none" dirty="0" err="1">
                <a:latin typeface="Huawei Sans" panose="020C0503030203020204" pitchFamily="34" charset="0"/>
              </a:rPr>
              <a:t>SmartCache</a:t>
            </a:r>
            <a:r>
              <a:rPr lang="en-US" sz="1600" u="none" dirty="0">
                <a:latin typeface="Huawei Sans" panose="020C0503030203020204" pitchFamily="34" charset="0"/>
              </a:rPr>
              <a:t> pool. In addition, to ensure data consistency, data in the </a:t>
            </a:r>
            <a:r>
              <a:rPr lang="en-US" sz="1600" u="none" dirty="0" err="1">
                <a:latin typeface="Huawei Sans" panose="020C0503030203020204" pitchFamily="34" charset="0"/>
              </a:rPr>
              <a:t>SmartCache</a:t>
            </a:r>
            <a:r>
              <a:rPr lang="en-US" sz="1600" u="none" dirty="0">
                <a:latin typeface="Huawei Sans" panose="020C0503030203020204" pitchFamily="34" charset="0"/>
              </a:rPr>
              <a:t> pool is cleared.</a:t>
            </a:r>
            <a:endParaRPr lang="en-US" sz="1600" u="none" dirty="0">
              <a:latin typeface="Huawei Sans" panose="020C0503030203020204" pitchFamily="34" charset="0"/>
            </a:endParaRPr>
          </a:p>
          <a:p>
            <a:pPr lvl="1">
              <a:lnSpc>
                <a:spcPct val="120000"/>
              </a:lnSpc>
              <a:spcBef>
                <a:spcPts val="400"/>
              </a:spcBef>
            </a:pPr>
            <a:r>
              <a:rPr lang="en-US" sz="1600" u="none" dirty="0">
                <a:latin typeface="Huawei Sans" panose="020C0503030203020204" pitchFamily="34" charset="0"/>
              </a:rPr>
              <a:t>When detecting a scenario suitable for </a:t>
            </a:r>
            <a:r>
              <a:rPr lang="en-US" sz="1600" u="none" dirty="0" err="1">
                <a:latin typeface="Huawei Sans" panose="020C0503030203020204" pitchFamily="34" charset="0"/>
              </a:rPr>
              <a:t>SmartCache</a:t>
            </a:r>
            <a:r>
              <a:rPr lang="en-US" sz="1600" u="none" dirty="0">
                <a:latin typeface="Huawei Sans" panose="020C0503030203020204" pitchFamily="34" charset="0"/>
              </a:rPr>
              <a:t>, the system automatically restores to the previous state.</a:t>
            </a:r>
            <a:endParaRPr lang="en-US" sz="1600" u="none" dirty="0">
              <a:latin typeface="Huawei Sans" panose="020C0503030203020204" pitchFamily="34" charset="0"/>
            </a:endParaRPr>
          </a:p>
          <a:p>
            <a:pPr>
              <a:lnSpc>
                <a:spcPct val="120000"/>
              </a:lnSpc>
              <a:spcBef>
                <a:spcPts val="400"/>
              </a:spcBef>
            </a:pPr>
            <a:endParaRPr lang="en-US" altLang="zh-CN" sz="1800" dirty="0">
              <a:latin typeface="Huawei Sans" panose="020C0503030203020204" pitchFamily="34" charset="0"/>
              <a:sym typeface="Huawei Sans" panose="020C0503030203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019175" y="1844675"/>
            <a:ext cx="10153650" cy="4068811"/>
          </a:xfrm>
          <a:prstGeom prst="rect">
            <a:avLst/>
          </a:prstGeom>
        </p:spPr>
        <p:txBody>
          <a:bodyPr/>
          <a:lstStyle/>
          <a:p>
            <a:r>
              <a:rPr lang="en-US" u="none" dirty="0" err="1">
                <a:solidFill>
                  <a:schemeClr val="bg1">
                    <a:lumMod val="50000"/>
                  </a:schemeClr>
                </a:solidFill>
                <a:latin typeface="Huawei Sans" panose="020C0503030203020204" pitchFamily="34" charset="0"/>
              </a:rPr>
              <a:t>SmartThin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SmartTier&amp;SmartCache</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b="1" dirty="0" err="1">
                <a:latin typeface="Huawei Sans" panose="020C0503030203020204" pitchFamily="34" charset="0"/>
              </a:rPr>
              <a:t>SmartAcceleration</a:t>
            </a:r>
            <a:endParaRPr lang="en-US" altLang="zh-CN" b="1" dirty="0">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SmartQoS</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SmartDedupe&amp;SmartCompression</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SmartVirtualization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SmartMigration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31838" y="447468"/>
            <a:ext cx="10728325" cy="497095"/>
          </a:xfrm>
        </p:spPr>
        <p:txBody>
          <a:bodyPr/>
          <a:lstStyle/>
          <a:p>
            <a:pPr fontAlgn="ctr">
              <a:lnSpc>
                <a:spcPct val="100000"/>
              </a:lnSpc>
            </a:pPr>
            <a:r>
              <a:rPr lang="en-US" u="none" dirty="0" err="1">
                <a:latin typeface="Huawei Sans" panose="020C0503030203020204" pitchFamily="34" charset="0"/>
              </a:rPr>
              <a:t>SmartAcceleration</a:t>
            </a:r>
            <a:endParaRPr lang="en-US" altLang="zh-CN" dirty="0">
              <a:latin typeface="Huawei Sans" panose="020C0503030203020204" pitchFamily="34" charset="0"/>
              <a:sym typeface="Huawei Sans" panose="020C0503030203020204" pitchFamily="34" charset="0"/>
            </a:endParaRPr>
          </a:p>
        </p:txBody>
      </p:sp>
      <p:sp>
        <p:nvSpPr>
          <p:cNvPr id="4" name="圆角矩形 211"/>
          <p:cNvSpPr/>
          <p:nvPr/>
        </p:nvSpPr>
        <p:spPr bwMode="auto">
          <a:xfrm>
            <a:off x="844897" y="3374259"/>
            <a:ext cx="3942253" cy="2811878"/>
          </a:xfrm>
          <a:prstGeom prst="roundRect">
            <a:avLst/>
          </a:prstGeom>
          <a:solidFill>
            <a:srgbClr val="FFFFFF"/>
          </a:solidFill>
          <a:ln w="25400" cap="flat" cmpd="sng" algn="ctr">
            <a:solidFill>
              <a:srgbClr val="FFFFFF">
                <a:shade val="5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圆角矩形 210"/>
          <p:cNvSpPr/>
          <p:nvPr/>
        </p:nvSpPr>
        <p:spPr bwMode="auto">
          <a:xfrm>
            <a:off x="1038501" y="3766238"/>
            <a:ext cx="3528392" cy="1216500"/>
          </a:xfrm>
          <a:prstGeom prst="roundRect">
            <a:avLst/>
          </a:prstGeom>
          <a:solidFill>
            <a:srgbClr val="FFFFFF"/>
          </a:solidFill>
          <a:ln w="25400" cap="flat" cmpd="sng" algn="ctr">
            <a:solidFill>
              <a:srgbClr val="FFFFFF">
                <a:shade val="5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32736" b="33617"/>
          <a:stretch>
            <a:fillRect/>
          </a:stretch>
        </p:blipFill>
        <p:spPr>
          <a:xfrm rot="5400000">
            <a:off x="4353712" y="4234164"/>
            <a:ext cx="2880177" cy="664200"/>
          </a:xfrm>
          <a:prstGeom prst="rect">
            <a:avLst/>
          </a:prstGeom>
        </p:spPr>
      </p:pic>
      <p:sp>
        <p:nvSpPr>
          <p:cNvPr id="7" name="圆角矩形 190"/>
          <p:cNvSpPr/>
          <p:nvPr/>
        </p:nvSpPr>
        <p:spPr bwMode="auto">
          <a:xfrm>
            <a:off x="1054078" y="5105997"/>
            <a:ext cx="3528392" cy="889625"/>
          </a:xfrm>
          <a:prstGeom prst="roundRect">
            <a:avLst/>
          </a:prstGeom>
          <a:solidFill>
            <a:srgbClr val="FFFFFF"/>
          </a:solidFill>
          <a:ln w="25400" cap="flat" cmpd="sng" algn="ctr">
            <a:solidFill>
              <a:srgbClr val="FFFFFF">
                <a:shade val="5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文本框 7"/>
          <p:cNvSpPr txBox="1"/>
          <p:nvPr/>
        </p:nvSpPr>
        <p:spPr bwMode="auto">
          <a:xfrm>
            <a:off x="1448604" y="3463969"/>
            <a:ext cx="2632096" cy="304103"/>
          </a:xfrm>
          <a:prstGeom prst="rect">
            <a:avLst/>
          </a:prstGeom>
          <a:noFill/>
          <a:ln w="9525" algn="ctr">
            <a:noFill/>
            <a:miter lim="800000"/>
          </a:ln>
        </p:spPr>
        <p:txBody>
          <a:bodyPr vert="horz" wrap="square" lIns="87802" tIns="43901" rIns="87802" bIns="43901" numCol="1" rtlCol="0" anchor="ctr" anchorCtr="0" compatLnSpc="1">
            <a:spAutoFit/>
          </a:bodyPr>
          <a:lstStyle/>
          <a:p>
            <a:pPr algn="ctr" defTabSz="914400" fontAlgn="ctr">
              <a:spcBef>
                <a:spcPct val="0"/>
              </a:spcBef>
              <a:spcAft>
                <a:spcPct val="0"/>
              </a:spcAft>
            </a:pPr>
            <a:r>
              <a:rPr lang="en-US" sz="1400" u="none" dirty="0" err="1">
                <a:solidFill>
                  <a:srgbClr val="000000"/>
                </a:solidFill>
                <a:latin typeface="Huawei Sans" panose="020C0503030203020204" pitchFamily="34" charset="0"/>
              </a:rPr>
              <a:t>SmartTier</a:t>
            </a:r>
            <a:r>
              <a:rPr lang="en-US" sz="1400" u="none" dirty="0">
                <a:solidFill>
                  <a:srgbClr val="000000"/>
                </a:solidFill>
                <a:latin typeface="Huawei Sans" panose="020C0503030203020204" pitchFamily="34" charset="0"/>
              </a:rPr>
              <a:t> storage pool</a:t>
            </a:r>
            <a:endParaRPr lang="en-US" sz="1400" u="none" dirty="0">
              <a:solidFill>
                <a:srgbClr val="000000"/>
              </a:solidFill>
              <a:latin typeface="Huawei Sans" panose="020C0503030203020204" pitchFamily="34" charset="0"/>
            </a:endParaRPr>
          </a:p>
        </p:txBody>
      </p:sp>
      <p:sp>
        <p:nvSpPr>
          <p:cNvPr id="9" name="矩形 8"/>
          <p:cNvSpPr/>
          <p:nvPr/>
        </p:nvSpPr>
        <p:spPr bwMode="auto">
          <a:xfrm>
            <a:off x="1442053" y="4289534"/>
            <a:ext cx="468052" cy="241277"/>
          </a:xfrm>
          <a:prstGeom prst="rect">
            <a:avLst/>
          </a:prstGeom>
          <a:solidFill>
            <a:srgbClr val="FFFFFF"/>
          </a:solidFill>
          <a:ln w="25400" cap="flat" cmpd="sng" algn="ctr">
            <a:solidFill>
              <a:srgbClr val="0070C0"/>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SSD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bwMode="auto">
          <a:xfrm>
            <a:off x="2114147" y="4289530"/>
            <a:ext cx="468052" cy="241277"/>
          </a:xfrm>
          <a:prstGeom prst="rect">
            <a:avLst/>
          </a:prstGeom>
          <a:solidFill>
            <a:srgbClr val="FFFFFF"/>
          </a:solidFill>
          <a:ln w="25400" cap="flat" cmpd="sng" algn="ctr">
            <a:solidFill>
              <a:srgbClr val="0070C0"/>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SSD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bwMode="auto">
          <a:xfrm>
            <a:off x="2873562" y="4289530"/>
            <a:ext cx="468052" cy="241277"/>
          </a:xfrm>
          <a:prstGeom prst="rect">
            <a:avLst/>
          </a:prstGeom>
          <a:solidFill>
            <a:srgbClr val="FFFFFF"/>
          </a:solidFill>
          <a:ln w="25400" cap="flat" cmpd="sng" algn="ctr">
            <a:solidFill>
              <a:srgbClr val="0070C0"/>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SSD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bwMode="auto">
          <a:xfrm>
            <a:off x="3528303" y="4289530"/>
            <a:ext cx="468052" cy="241277"/>
          </a:xfrm>
          <a:prstGeom prst="rect">
            <a:avLst/>
          </a:prstGeom>
          <a:solidFill>
            <a:srgbClr val="FFFFFF"/>
          </a:solidFill>
          <a:ln w="25400" cap="flat" cmpd="sng" algn="ctr">
            <a:solidFill>
              <a:srgbClr val="0070C0"/>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SSD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文本框 12"/>
          <p:cNvSpPr txBox="1"/>
          <p:nvPr/>
        </p:nvSpPr>
        <p:spPr bwMode="auto">
          <a:xfrm>
            <a:off x="4027559" y="4272870"/>
            <a:ext cx="436570" cy="242548"/>
          </a:xfrm>
          <a:prstGeom prst="rect">
            <a:avLst/>
          </a:prstGeom>
          <a:noFill/>
          <a:ln w="9525" algn="ctr">
            <a:noFill/>
            <a:miter lim="800000"/>
          </a:ln>
        </p:spPr>
        <p:txBody>
          <a:bodyPr vert="horz" wrap="square" lIns="87802" tIns="43901" rIns="87802" bIns="43901" numCol="1" rtlCol="0" anchor="ctr" anchorCtr="0" compatLnSpc="1">
            <a:spAutoFit/>
          </a:bodyPr>
          <a:lstStyle/>
          <a:p>
            <a:pPr defTabSz="914400" fontAlgn="ctr">
              <a:spcBef>
                <a:spcPct val="0"/>
              </a:spcBef>
              <a:spcAft>
                <a:spcPct val="0"/>
              </a:spcAft>
            </a:pPr>
            <a:r>
              <a:rPr lang="en-US" sz="1000" u="none" dirty="0">
                <a:solidFill>
                  <a:srgbClr val="000000"/>
                </a:solidFill>
                <a:latin typeface="Huawei Sans" panose="020C0503030203020204" pitchFamily="34" charset="0"/>
              </a:rPr>
              <a:t>...</a:t>
            </a:r>
            <a:endParaRPr lang="en-US" altLang="zh-CN"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bwMode="auto">
          <a:xfrm>
            <a:off x="1433087" y="5230736"/>
            <a:ext cx="543247" cy="280039"/>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HDD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bwMode="auto">
          <a:xfrm>
            <a:off x="4018594" y="5152518"/>
            <a:ext cx="436570" cy="365658"/>
          </a:xfrm>
          <a:prstGeom prst="rect">
            <a:avLst/>
          </a:prstGeom>
          <a:noFill/>
          <a:ln w="9525" algn="ctr">
            <a:noFill/>
            <a:miter lim="800000"/>
          </a:ln>
        </p:spPr>
        <p:txBody>
          <a:bodyPr vert="horz" wrap="square" lIns="87802" tIns="43901" rIns="87802" bIns="43901" numCol="1" rtlCol="0" anchor="ctr" anchorCtr="0" compatLnSpc="1">
            <a:spAutoFit/>
          </a:bodyPr>
          <a:lstStyle/>
          <a:p>
            <a:pPr defTabSz="914400" fontAlgn="ctr">
              <a:spcBef>
                <a:spcPct val="0"/>
              </a:spcBef>
              <a:spcAft>
                <a:spcPct val="0"/>
              </a:spcAft>
            </a:pPr>
            <a:r>
              <a:rPr lang="en-US" u="none" dirty="0">
                <a:solidFill>
                  <a:srgbClr val="000000"/>
                </a:solidFill>
                <a:latin typeface="Huawei Sans" panose="020C0503030203020204" pitchFamily="34" charset="0"/>
              </a:rPr>
              <a:t>...</a:t>
            </a:r>
            <a:endParaRPr lang="en-US" altLang="zh-CN"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左大括号 18"/>
          <p:cNvSpPr/>
          <p:nvPr/>
        </p:nvSpPr>
        <p:spPr bwMode="auto">
          <a:xfrm rot="16200000">
            <a:off x="2736882" y="3290048"/>
            <a:ext cx="220052" cy="2809710"/>
          </a:xfrm>
          <a:prstGeom prst="leftBrace">
            <a:avLst/>
          </a:prstGeom>
          <a:noFill/>
          <a:ln w="9525" cap="flat" cmpd="sng" algn="ctr">
            <a:solidFill>
              <a:srgbClr val="8AB9B9">
                <a:shade val="95000"/>
                <a:satMod val="105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0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文本框 19"/>
          <p:cNvSpPr txBox="1"/>
          <p:nvPr/>
        </p:nvSpPr>
        <p:spPr bwMode="auto">
          <a:xfrm>
            <a:off x="1816100" y="4724801"/>
            <a:ext cx="2082800" cy="273325"/>
          </a:xfrm>
          <a:prstGeom prst="rect">
            <a:avLst/>
          </a:prstGeom>
          <a:noFill/>
          <a:ln w="9525" algn="ctr">
            <a:noFill/>
            <a:miter lim="800000"/>
          </a:ln>
        </p:spPr>
        <p:txBody>
          <a:bodyPr vert="horz" wrap="square" lIns="87802" tIns="43901" rIns="87802" bIns="43901" numCol="1" rtlCol="0" anchor="ctr" anchorCtr="0" compatLnSpc="1">
            <a:spAutoFit/>
          </a:bodyPr>
          <a:lstStyle/>
          <a:p>
            <a:pPr algn="ctr" defTabSz="914400" fontAlgn="ctr">
              <a:spcBef>
                <a:spcPct val="0"/>
              </a:spcBef>
              <a:spcAft>
                <a:spcPct val="0"/>
              </a:spcAft>
            </a:pPr>
            <a:r>
              <a:rPr lang="en-US" sz="1200" b="1" u="none" dirty="0">
                <a:solidFill>
                  <a:srgbClr val="000000"/>
                </a:solidFill>
                <a:latin typeface="Huawei Sans" panose="020C0503030203020204" pitchFamily="34" charset="0"/>
              </a:rPr>
              <a:t>Performance tier</a:t>
            </a:r>
            <a:endParaRPr lang="en-US" sz="1200" b="1" u="none" dirty="0">
              <a:solidFill>
                <a:srgbClr val="000000"/>
              </a:solidFill>
              <a:latin typeface="Huawei Sans" panose="020C0503030203020204" pitchFamily="34" charset="0"/>
            </a:endParaRPr>
          </a:p>
        </p:txBody>
      </p:sp>
      <p:sp>
        <p:nvSpPr>
          <p:cNvPr id="21" name="左大括号 20"/>
          <p:cNvSpPr/>
          <p:nvPr/>
        </p:nvSpPr>
        <p:spPr bwMode="auto">
          <a:xfrm rot="16200000">
            <a:off x="2727917" y="4232746"/>
            <a:ext cx="220052" cy="2809710"/>
          </a:xfrm>
          <a:prstGeom prst="leftBrace">
            <a:avLst/>
          </a:prstGeom>
          <a:noFill/>
          <a:ln w="9525" cap="flat" cmpd="sng" algn="ctr">
            <a:solidFill>
              <a:srgbClr val="8AB9B9">
                <a:shade val="95000"/>
                <a:satMod val="105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文本框 21"/>
          <p:cNvSpPr txBox="1"/>
          <p:nvPr/>
        </p:nvSpPr>
        <p:spPr bwMode="auto">
          <a:xfrm>
            <a:off x="1401884" y="5724784"/>
            <a:ext cx="2937031" cy="273325"/>
          </a:xfrm>
          <a:prstGeom prst="rect">
            <a:avLst/>
          </a:prstGeom>
          <a:noFill/>
          <a:ln w="9525" algn="ctr">
            <a:noFill/>
            <a:miter lim="800000"/>
          </a:ln>
        </p:spPr>
        <p:txBody>
          <a:bodyPr vert="horz" wrap="square" lIns="87802" tIns="43901" rIns="87802" bIns="43901" numCol="1" rtlCol="0" anchor="ctr" anchorCtr="0" compatLnSpc="1">
            <a:spAutoFit/>
          </a:bodyPr>
          <a:lstStyle/>
          <a:p>
            <a:pPr algn="ctr" defTabSz="914400" fontAlgn="ctr">
              <a:spcBef>
                <a:spcPct val="0"/>
              </a:spcBef>
              <a:spcAft>
                <a:spcPct val="0"/>
              </a:spcAft>
            </a:pPr>
            <a:r>
              <a:rPr lang="en-US" sz="1200" b="1" u="none" dirty="0">
                <a:solidFill>
                  <a:srgbClr val="000000"/>
                </a:solidFill>
                <a:latin typeface="Huawei Sans" panose="020C0503030203020204" pitchFamily="34" charset="0"/>
              </a:rPr>
              <a:t>Capacity tier</a:t>
            </a:r>
            <a:endParaRPr lang="en-US" sz="1200" b="1" u="none" dirty="0">
              <a:solidFill>
                <a:srgbClr val="000000"/>
              </a:solidFill>
              <a:latin typeface="Huawei Sans" panose="020C0503030203020204" pitchFamily="34" charset="0"/>
            </a:endParaRPr>
          </a:p>
        </p:txBody>
      </p:sp>
      <p:sp>
        <p:nvSpPr>
          <p:cNvPr id="23" name="椭圆 22"/>
          <p:cNvSpPr/>
          <p:nvPr/>
        </p:nvSpPr>
        <p:spPr bwMode="auto">
          <a:xfrm>
            <a:off x="1228605" y="4085624"/>
            <a:ext cx="3110310" cy="612068"/>
          </a:xfrm>
          <a:prstGeom prst="ellipse">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文本框 23"/>
          <p:cNvSpPr txBox="1"/>
          <p:nvPr/>
        </p:nvSpPr>
        <p:spPr bwMode="auto">
          <a:xfrm>
            <a:off x="1552069" y="3821842"/>
            <a:ext cx="2809710" cy="273325"/>
          </a:xfrm>
          <a:prstGeom prst="rect">
            <a:avLst/>
          </a:prstGeom>
          <a:noFill/>
          <a:ln w="9525" algn="ctr">
            <a:noFill/>
            <a:miter lim="800000"/>
          </a:ln>
        </p:spPr>
        <p:txBody>
          <a:bodyPr vert="horz" wrap="square" lIns="87802" tIns="43901" rIns="87802" bIns="43901" numCol="1" rtlCol="0" anchor="ctr" anchorCtr="0" compatLnSpc="1">
            <a:spAutoFit/>
          </a:bodyPr>
          <a:lstStyle/>
          <a:p>
            <a:pPr defTabSz="914400" fontAlgn="ctr">
              <a:spcBef>
                <a:spcPct val="0"/>
              </a:spcBef>
              <a:spcAft>
                <a:spcPct val="0"/>
              </a:spcAft>
            </a:pPr>
            <a:r>
              <a:rPr lang="en-US" sz="1200" b="1" u="none" dirty="0">
                <a:solidFill>
                  <a:srgbClr val="FF0000"/>
                </a:solidFill>
                <a:latin typeface="Huawei Sans" panose="020C0503030203020204" pitchFamily="34" charset="0"/>
              </a:rPr>
              <a:t>Exclusive use of physical disks</a:t>
            </a:r>
            <a:endParaRPr lang="en-US" sz="1200" b="1" u="none" dirty="0">
              <a:solidFill>
                <a:srgbClr val="FF0000"/>
              </a:solidFill>
              <a:latin typeface="Huawei Sans" panose="020C0503030203020204" pitchFamily="34" charset="0"/>
            </a:endParaRPr>
          </a:p>
        </p:txBody>
      </p:sp>
      <p:sp>
        <p:nvSpPr>
          <p:cNvPr id="25" name="圆角矩形 212"/>
          <p:cNvSpPr/>
          <p:nvPr/>
        </p:nvSpPr>
        <p:spPr bwMode="auto">
          <a:xfrm>
            <a:off x="7453984" y="5060184"/>
            <a:ext cx="3528392" cy="1125953"/>
          </a:xfrm>
          <a:prstGeom prst="roundRect">
            <a:avLst/>
          </a:prstGeom>
          <a:solidFill>
            <a:srgbClr val="FFFFFF"/>
          </a:solidFill>
          <a:ln w="25400" cap="flat" cmpd="sng" algn="ctr">
            <a:solidFill>
              <a:srgbClr val="FFFFFF">
                <a:shade val="5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矩形 25"/>
          <p:cNvSpPr/>
          <p:nvPr/>
        </p:nvSpPr>
        <p:spPr bwMode="auto">
          <a:xfrm>
            <a:off x="7857536" y="5546724"/>
            <a:ext cx="468052" cy="241277"/>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SSD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bwMode="auto">
          <a:xfrm>
            <a:off x="8529630" y="5546720"/>
            <a:ext cx="468052" cy="241277"/>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SSD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bwMode="auto">
          <a:xfrm>
            <a:off x="9289045" y="5546720"/>
            <a:ext cx="468052" cy="241277"/>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SSD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bwMode="auto">
          <a:xfrm>
            <a:off x="9943786" y="5546720"/>
            <a:ext cx="468052" cy="241277"/>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SSD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框 29"/>
          <p:cNvSpPr txBox="1"/>
          <p:nvPr/>
        </p:nvSpPr>
        <p:spPr bwMode="auto">
          <a:xfrm>
            <a:off x="10443042" y="5468506"/>
            <a:ext cx="436570" cy="365658"/>
          </a:xfrm>
          <a:prstGeom prst="rect">
            <a:avLst/>
          </a:prstGeom>
          <a:noFill/>
          <a:ln w="9525" algn="ctr">
            <a:noFill/>
            <a:miter lim="800000"/>
          </a:ln>
        </p:spPr>
        <p:txBody>
          <a:bodyPr vert="horz" wrap="square" lIns="87802" tIns="43901" rIns="87802" bIns="43901" numCol="1" rtlCol="0" anchor="ctr" anchorCtr="0" compatLnSpc="1">
            <a:spAutoFit/>
          </a:bodyPr>
          <a:lstStyle/>
          <a:p>
            <a:pPr defTabSz="914400" fontAlgn="ctr">
              <a:spcBef>
                <a:spcPct val="0"/>
              </a:spcBef>
              <a:spcAft>
                <a:spcPct val="0"/>
              </a:spcAft>
            </a:pPr>
            <a:r>
              <a:rPr lang="en-US" u="none" dirty="0">
                <a:solidFill>
                  <a:srgbClr val="000000"/>
                </a:solidFill>
                <a:latin typeface="Huawei Sans" panose="020C0503030203020204" pitchFamily="34" charset="0"/>
              </a:rPr>
              <a:t>...</a:t>
            </a:r>
            <a:endParaRPr lang="en-US" altLang="zh-CN"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文本框 30"/>
          <p:cNvSpPr txBox="1"/>
          <p:nvPr/>
        </p:nvSpPr>
        <p:spPr bwMode="auto">
          <a:xfrm>
            <a:off x="8462240" y="5299210"/>
            <a:ext cx="1576845" cy="273325"/>
          </a:xfrm>
          <a:prstGeom prst="rect">
            <a:avLst/>
          </a:prstGeom>
          <a:noFill/>
          <a:ln w="9525" algn="ctr">
            <a:noFill/>
            <a:miter lim="800000"/>
          </a:ln>
        </p:spPr>
        <p:txBody>
          <a:bodyPr vert="horz" wrap="square" lIns="87802" tIns="43901" rIns="87802" bIns="43901" numCol="1" rtlCol="0" anchor="ctr" anchorCtr="0" compatLnSpc="1">
            <a:spAutoFit/>
          </a:bodyPr>
          <a:lstStyle/>
          <a:p>
            <a:pPr defTabSz="914400" fontAlgn="ctr">
              <a:spcBef>
                <a:spcPct val="0"/>
              </a:spcBef>
              <a:spcAft>
                <a:spcPct val="0"/>
              </a:spcAft>
            </a:pPr>
            <a:r>
              <a:rPr lang="en-US" sz="1200" b="1" u="none" dirty="0">
                <a:solidFill>
                  <a:srgbClr val="000000"/>
                </a:solidFill>
                <a:latin typeface="Huawei Sans" panose="020C0503030203020204" pitchFamily="34" charset="0"/>
              </a:rPr>
              <a:t>Performance layer</a:t>
            </a:r>
            <a:endParaRPr lang="en-US" altLang="zh-CN"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椭圆 31"/>
          <p:cNvSpPr/>
          <p:nvPr/>
        </p:nvSpPr>
        <p:spPr bwMode="auto">
          <a:xfrm>
            <a:off x="7644088" y="5289024"/>
            <a:ext cx="3110310" cy="612068"/>
          </a:xfrm>
          <a:prstGeom prst="ellipse">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圆角矩形 222"/>
          <p:cNvSpPr/>
          <p:nvPr/>
        </p:nvSpPr>
        <p:spPr bwMode="auto">
          <a:xfrm>
            <a:off x="6576769" y="3412299"/>
            <a:ext cx="1130997" cy="1434851"/>
          </a:xfrm>
          <a:prstGeom prst="roundRect">
            <a:avLst/>
          </a:prstGeom>
          <a:solidFill>
            <a:srgbClr val="FFFFFF"/>
          </a:solidFill>
          <a:ln w="25400" cap="flat" cmpd="sng" algn="ctr">
            <a:solidFill>
              <a:srgbClr val="FFFFFF">
                <a:shade val="5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文本框 33"/>
          <p:cNvSpPr txBox="1"/>
          <p:nvPr/>
        </p:nvSpPr>
        <p:spPr bwMode="auto">
          <a:xfrm>
            <a:off x="6689032" y="3766237"/>
            <a:ext cx="906469" cy="734990"/>
          </a:xfrm>
          <a:prstGeom prst="rect">
            <a:avLst/>
          </a:prstGeom>
          <a:noFill/>
          <a:ln w="9525" algn="ctr">
            <a:noFill/>
            <a:miter lim="800000"/>
          </a:ln>
        </p:spPr>
        <p:txBody>
          <a:bodyPr vert="horz" wrap="square" lIns="87802" tIns="43901" rIns="87802" bIns="43901" numCol="1" rtlCol="0" anchor="ctr" anchorCtr="0" compatLnSpc="1">
            <a:spAutoFit/>
          </a:bodyPr>
          <a:lstStyle/>
          <a:p>
            <a:pPr algn="ctr" defTabSz="914400" fontAlgn="ctr">
              <a:spcBef>
                <a:spcPct val="0"/>
              </a:spcBef>
              <a:spcAft>
                <a:spcPct val="0"/>
              </a:spcAft>
            </a:pPr>
            <a:r>
              <a:rPr lang="en-US" sz="1400" b="1" u="none" dirty="0">
                <a:solidFill>
                  <a:srgbClr val="000000"/>
                </a:solidFill>
                <a:latin typeface="Huawei Sans" panose="020C0503030203020204" pitchFamily="34" charset="0"/>
              </a:rPr>
              <a:t>All-flash storage pool</a:t>
            </a:r>
            <a:endParaRPr lang="en-US" sz="1400" b="1" u="none" dirty="0">
              <a:solidFill>
                <a:srgbClr val="000000"/>
              </a:solidFill>
              <a:latin typeface="Huawei Sans" panose="020C0503030203020204" pitchFamily="34" charset="0"/>
            </a:endParaRPr>
          </a:p>
        </p:txBody>
      </p:sp>
      <p:sp>
        <p:nvSpPr>
          <p:cNvPr id="35" name="圆角矩形 224"/>
          <p:cNvSpPr/>
          <p:nvPr/>
        </p:nvSpPr>
        <p:spPr bwMode="auto">
          <a:xfrm>
            <a:off x="7837670" y="3374259"/>
            <a:ext cx="1782029" cy="1472891"/>
          </a:xfrm>
          <a:prstGeom prst="roundRect">
            <a:avLst/>
          </a:prstGeom>
          <a:solidFill>
            <a:srgbClr val="FFFFFF"/>
          </a:solidFill>
          <a:ln w="25400" cap="flat" cmpd="sng" algn="ctr">
            <a:solidFill>
              <a:srgbClr val="FFFFFF">
                <a:shade val="5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1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矩形 35"/>
          <p:cNvSpPr/>
          <p:nvPr/>
        </p:nvSpPr>
        <p:spPr bwMode="auto">
          <a:xfrm>
            <a:off x="8128633" y="3667940"/>
            <a:ext cx="582444" cy="300245"/>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HDD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bwMode="auto">
          <a:xfrm>
            <a:off x="8772621" y="3667936"/>
            <a:ext cx="610808" cy="314867"/>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HDD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文本框 37"/>
          <p:cNvSpPr txBox="1"/>
          <p:nvPr/>
        </p:nvSpPr>
        <p:spPr bwMode="auto">
          <a:xfrm>
            <a:off x="9332567" y="3605701"/>
            <a:ext cx="436570" cy="257937"/>
          </a:xfrm>
          <a:prstGeom prst="rect">
            <a:avLst/>
          </a:prstGeom>
          <a:noFill/>
          <a:ln w="9525" algn="ctr">
            <a:noFill/>
            <a:miter lim="800000"/>
          </a:ln>
        </p:spPr>
        <p:txBody>
          <a:bodyPr vert="horz" wrap="square" lIns="87802" tIns="43901" rIns="87802" bIns="43901" numCol="1" rtlCol="0" anchor="ctr" anchorCtr="0" compatLnSpc="1">
            <a:spAutoFit/>
          </a:bodyPr>
          <a:lstStyle/>
          <a:p>
            <a:pPr defTabSz="914400" fontAlgn="ctr">
              <a:spcBef>
                <a:spcPct val="0"/>
              </a:spcBef>
              <a:spcAft>
                <a:spcPct val="0"/>
              </a:spcAft>
            </a:pPr>
            <a:r>
              <a:rPr lang="en-US" sz="1100" u="none" dirty="0">
                <a:solidFill>
                  <a:srgbClr val="000000"/>
                </a:solidFill>
                <a:latin typeface="Huawei Sans" panose="020C0503030203020204" pitchFamily="34" charset="0"/>
              </a:rPr>
              <a:t>...</a:t>
            </a:r>
            <a:endParaRPr lang="en-US" altLang="zh-CN" sz="11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左大括号 38"/>
          <p:cNvSpPr/>
          <p:nvPr/>
        </p:nvSpPr>
        <p:spPr bwMode="auto">
          <a:xfrm rot="16200000">
            <a:off x="8729721" y="3423744"/>
            <a:ext cx="199508" cy="1278586"/>
          </a:xfrm>
          <a:prstGeom prst="leftBrace">
            <a:avLst/>
          </a:prstGeom>
          <a:noFill/>
          <a:ln w="9525" cap="flat" cmpd="sng" algn="ctr">
            <a:solidFill>
              <a:srgbClr val="8AB9B9">
                <a:shade val="95000"/>
                <a:satMod val="105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1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文本框 39"/>
          <p:cNvSpPr txBox="1"/>
          <p:nvPr/>
        </p:nvSpPr>
        <p:spPr bwMode="auto">
          <a:xfrm>
            <a:off x="8128633" y="4089873"/>
            <a:ext cx="1345778" cy="257937"/>
          </a:xfrm>
          <a:prstGeom prst="rect">
            <a:avLst/>
          </a:prstGeom>
          <a:noFill/>
          <a:ln w="9525" algn="ctr">
            <a:noFill/>
            <a:miter lim="800000"/>
          </a:ln>
        </p:spPr>
        <p:txBody>
          <a:bodyPr vert="horz" wrap="square" lIns="87802" tIns="43901" rIns="87802" bIns="43901" numCol="1" rtlCol="0" anchor="ctr" anchorCtr="0" compatLnSpc="1">
            <a:spAutoFit/>
          </a:bodyPr>
          <a:lstStyle/>
          <a:p>
            <a:pPr algn="ctr" defTabSz="914400" fontAlgn="ctr">
              <a:spcBef>
                <a:spcPct val="0"/>
              </a:spcBef>
              <a:spcAft>
                <a:spcPct val="0"/>
              </a:spcAft>
            </a:pPr>
            <a:r>
              <a:rPr lang="en-US" sz="1100" b="1" u="none" dirty="0">
                <a:solidFill>
                  <a:srgbClr val="000000"/>
                </a:solidFill>
                <a:latin typeface="Huawei Sans" panose="020C0503030203020204" pitchFamily="34" charset="0"/>
              </a:rPr>
              <a:t>Capacity layer</a:t>
            </a:r>
            <a:endParaRPr lang="en-US" sz="1100" b="1" u="none" dirty="0">
              <a:solidFill>
                <a:srgbClr val="000000"/>
              </a:solidFill>
              <a:latin typeface="Huawei Sans" panose="020C0503030203020204" pitchFamily="34" charset="0"/>
            </a:endParaRPr>
          </a:p>
        </p:txBody>
      </p:sp>
      <p:sp>
        <p:nvSpPr>
          <p:cNvPr id="41" name="矩形 40"/>
          <p:cNvSpPr/>
          <p:nvPr/>
        </p:nvSpPr>
        <p:spPr bwMode="auto">
          <a:xfrm>
            <a:off x="7883913" y="4333180"/>
            <a:ext cx="1690442" cy="431317"/>
          </a:xfrm>
          <a:prstGeom prst="rect">
            <a:avLst/>
          </a:prstGeom>
          <a:solidFill>
            <a:srgbClr val="FFFFFF"/>
          </a:solidFill>
          <a:ln w="25400" cap="flat" cmpd="sng" algn="ctr">
            <a:solidFill>
              <a:srgbClr val="0070C0"/>
            </a:solidFill>
            <a:prstDash val="solid"/>
            <a:headEnd type="none" w="med" len="med"/>
            <a:tailEnd type="none" w="med" len="med"/>
          </a:ln>
          <a:effectLst/>
        </p:spPr>
        <p:txBody>
          <a:bodyPr vert="horz" wrap="square" lIns="91440" tIns="45720" rIns="91440" bIns="45720" numCol="1" rtlCol="0" anchor="t" anchorCtr="0" compatLnSpc="1"/>
          <a:lstStyle/>
          <a:p>
            <a:pPr marL="0" marR="0" lvl="0" indent="0" algn="ctr" defTabSz="914400" eaLnBrk="1" fontAlgn="ctr" latinLnBrk="0" hangingPunct="1">
              <a:spcBef>
                <a:spcPct val="0"/>
              </a:spcBef>
              <a:spcAft>
                <a:spcPct val="0"/>
              </a:spcAft>
              <a:buClrTx/>
              <a:buSzTx/>
              <a:buFontTx/>
              <a:buNone/>
              <a:defRPr/>
            </a:pPr>
            <a:r>
              <a:rPr lang="en-US" sz="1100" b="1" u="none" dirty="0">
                <a:solidFill>
                  <a:srgbClr val="000000"/>
                </a:solidFill>
                <a:latin typeface="Huawei Sans" panose="020C0503030203020204" pitchFamily="34" charset="0"/>
              </a:rPr>
              <a:t>Performance layer: </a:t>
            </a:r>
            <a:r>
              <a:rPr lang="en-US" sz="1100" u="none" dirty="0">
                <a:solidFill>
                  <a:srgbClr val="000000"/>
                </a:solidFill>
                <a:latin typeface="Huawei Sans" panose="020C0503030203020204" pitchFamily="34" charset="0"/>
              </a:rPr>
              <a:t>SSD acceleration quota</a:t>
            </a:r>
            <a:endParaRPr kumimoji="0" lang="en-US" altLang="zh-CN" sz="11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右箭头 8"/>
          <p:cNvSpPr/>
          <p:nvPr/>
        </p:nvSpPr>
        <p:spPr>
          <a:xfrm rot="4183823">
            <a:off x="8654203" y="4912935"/>
            <a:ext cx="665384" cy="25315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sz="2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右箭头 240"/>
          <p:cNvSpPr/>
          <p:nvPr/>
        </p:nvSpPr>
        <p:spPr>
          <a:xfrm rot="2447117">
            <a:off x="7480059" y="4890836"/>
            <a:ext cx="988291" cy="25315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sz="2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圆角矩形 241"/>
          <p:cNvSpPr/>
          <p:nvPr/>
        </p:nvSpPr>
        <p:spPr bwMode="auto">
          <a:xfrm>
            <a:off x="9707134" y="3374259"/>
            <a:ext cx="1743225" cy="1472891"/>
          </a:xfrm>
          <a:prstGeom prst="roundRect">
            <a:avLst/>
          </a:prstGeom>
          <a:solidFill>
            <a:srgbClr val="FFFFFF"/>
          </a:solidFill>
          <a:ln w="25400" cap="flat" cmpd="sng" algn="ctr">
            <a:solidFill>
              <a:srgbClr val="FFFFFF">
                <a:shade val="5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1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矩形 44"/>
          <p:cNvSpPr/>
          <p:nvPr/>
        </p:nvSpPr>
        <p:spPr bwMode="auto">
          <a:xfrm>
            <a:off x="9943786" y="3667940"/>
            <a:ext cx="545103" cy="259754"/>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HDD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矩形 45"/>
          <p:cNvSpPr/>
          <p:nvPr/>
        </p:nvSpPr>
        <p:spPr bwMode="auto">
          <a:xfrm>
            <a:off x="10603280" y="3667939"/>
            <a:ext cx="545103" cy="259755"/>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HDD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文本框 46"/>
          <p:cNvSpPr txBox="1"/>
          <p:nvPr/>
        </p:nvSpPr>
        <p:spPr bwMode="auto">
          <a:xfrm>
            <a:off x="11075307" y="3605701"/>
            <a:ext cx="436570" cy="257937"/>
          </a:xfrm>
          <a:prstGeom prst="rect">
            <a:avLst/>
          </a:prstGeom>
          <a:noFill/>
          <a:ln w="9525" algn="ctr">
            <a:noFill/>
            <a:miter lim="800000"/>
          </a:ln>
        </p:spPr>
        <p:txBody>
          <a:bodyPr vert="horz" wrap="square" lIns="87802" tIns="43901" rIns="87802" bIns="43901" numCol="1" rtlCol="0" anchor="ctr" anchorCtr="0" compatLnSpc="1">
            <a:spAutoFit/>
          </a:bodyPr>
          <a:lstStyle/>
          <a:p>
            <a:pPr defTabSz="914400" fontAlgn="ctr">
              <a:spcBef>
                <a:spcPct val="0"/>
              </a:spcBef>
              <a:spcAft>
                <a:spcPct val="0"/>
              </a:spcAft>
            </a:pPr>
            <a:r>
              <a:rPr lang="en-US" sz="1100" u="none" dirty="0">
                <a:solidFill>
                  <a:srgbClr val="000000"/>
                </a:solidFill>
                <a:latin typeface="Huawei Sans" panose="020C0503030203020204" pitchFamily="34" charset="0"/>
              </a:rPr>
              <a:t>...</a:t>
            </a:r>
            <a:endParaRPr lang="en-US" altLang="zh-CN" sz="11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左大括号 47"/>
          <p:cNvSpPr/>
          <p:nvPr/>
        </p:nvSpPr>
        <p:spPr bwMode="auto">
          <a:xfrm rot="16200000">
            <a:off x="10560381" y="3423744"/>
            <a:ext cx="199508" cy="1278586"/>
          </a:xfrm>
          <a:prstGeom prst="leftBrace">
            <a:avLst/>
          </a:prstGeom>
          <a:noFill/>
          <a:ln w="9525" cap="flat" cmpd="sng" algn="ctr">
            <a:solidFill>
              <a:srgbClr val="8AB9B9">
                <a:shade val="95000"/>
                <a:satMod val="105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endParaRPr kumimoji="0" lang="en-US" altLang="zh-CN" sz="11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文本框 48"/>
          <p:cNvSpPr txBox="1"/>
          <p:nvPr/>
        </p:nvSpPr>
        <p:spPr bwMode="auto">
          <a:xfrm>
            <a:off x="9821281" y="4099017"/>
            <a:ext cx="1601318" cy="257937"/>
          </a:xfrm>
          <a:prstGeom prst="rect">
            <a:avLst/>
          </a:prstGeom>
          <a:noFill/>
          <a:ln w="9525" algn="ctr">
            <a:noFill/>
            <a:miter lim="800000"/>
          </a:ln>
        </p:spPr>
        <p:txBody>
          <a:bodyPr vert="horz" wrap="square" lIns="87802" tIns="43901" rIns="87802" bIns="43901" numCol="1" rtlCol="0" anchor="ctr" anchorCtr="0" compatLnSpc="1">
            <a:spAutoFit/>
          </a:bodyPr>
          <a:lstStyle/>
          <a:p>
            <a:pPr algn="ctr" defTabSz="914400" fontAlgn="ctr">
              <a:spcBef>
                <a:spcPct val="0"/>
              </a:spcBef>
              <a:spcAft>
                <a:spcPct val="0"/>
              </a:spcAft>
            </a:pPr>
            <a:r>
              <a:rPr lang="en-US" sz="1100" b="1" u="none" dirty="0">
                <a:solidFill>
                  <a:srgbClr val="000000"/>
                </a:solidFill>
                <a:latin typeface="Huawei Sans" panose="020C0503030203020204" pitchFamily="34" charset="0"/>
              </a:rPr>
              <a:t>Capacity layer</a:t>
            </a:r>
            <a:endParaRPr lang="en-US" sz="1100" b="1" u="none" dirty="0">
              <a:solidFill>
                <a:srgbClr val="000000"/>
              </a:solidFill>
              <a:latin typeface="Huawei Sans" panose="020C0503030203020204" pitchFamily="34" charset="0"/>
            </a:endParaRPr>
          </a:p>
        </p:txBody>
      </p:sp>
      <p:sp>
        <p:nvSpPr>
          <p:cNvPr id="50" name="矩形 49"/>
          <p:cNvSpPr/>
          <p:nvPr/>
        </p:nvSpPr>
        <p:spPr bwMode="auto">
          <a:xfrm>
            <a:off x="9732266" y="4333181"/>
            <a:ext cx="1690333" cy="431317"/>
          </a:xfrm>
          <a:prstGeom prst="rect">
            <a:avLst/>
          </a:prstGeom>
          <a:solidFill>
            <a:srgbClr val="FFFFFF"/>
          </a:solidFill>
          <a:ln w="25400" cap="flat" cmpd="sng" algn="ctr">
            <a:solidFill>
              <a:srgbClr val="0070C0"/>
            </a:solidFill>
            <a:prstDash val="solid"/>
            <a:headEnd type="none" w="med" len="med"/>
            <a:tailEnd type="none" w="med" len="med"/>
          </a:ln>
          <a:effectLst/>
        </p:spPr>
        <p:txBody>
          <a:bodyPr vert="horz" wrap="square" lIns="91440" tIns="45720" rIns="91440" bIns="45720" numCol="1" rtlCol="0" anchor="t" anchorCtr="0" compatLnSpc="1"/>
          <a:lstStyle/>
          <a:p>
            <a:pPr marL="0" marR="0" lvl="0" indent="0" algn="ctr" defTabSz="914400" eaLnBrk="1" fontAlgn="ctr" latinLnBrk="0" hangingPunct="1">
              <a:spcBef>
                <a:spcPct val="0"/>
              </a:spcBef>
              <a:spcAft>
                <a:spcPct val="0"/>
              </a:spcAft>
              <a:buClrTx/>
              <a:buSzTx/>
              <a:buFontTx/>
              <a:buNone/>
              <a:defRPr/>
            </a:pPr>
            <a:r>
              <a:rPr lang="en-US" sz="1100" b="1" u="none" dirty="0">
                <a:solidFill>
                  <a:srgbClr val="000000"/>
                </a:solidFill>
                <a:latin typeface="Huawei Sans" panose="020C0503030203020204" pitchFamily="34" charset="0"/>
              </a:rPr>
              <a:t>Performance layer: </a:t>
            </a:r>
            <a:r>
              <a:rPr lang="en-US" sz="1100" u="none" dirty="0">
                <a:solidFill>
                  <a:srgbClr val="000000"/>
                </a:solidFill>
                <a:latin typeface="Huawei Sans" panose="020C0503030203020204" pitchFamily="34" charset="0"/>
              </a:rPr>
              <a:t>SSD acceleration quota</a:t>
            </a:r>
            <a:endParaRPr kumimoji="0" lang="en-US" altLang="zh-CN" sz="11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右箭头 248"/>
          <p:cNvSpPr/>
          <p:nvPr/>
        </p:nvSpPr>
        <p:spPr>
          <a:xfrm rot="8542061">
            <a:off x="9662783" y="4904535"/>
            <a:ext cx="988291" cy="25315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sz="2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文本框 51"/>
          <p:cNvSpPr txBox="1"/>
          <p:nvPr/>
        </p:nvSpPr>
        <p:spPr bwMode="auto">
          <a:xfrm>
            <a:off x="6952617" y="4815570"/>
            <a:ext cx="813594" cy="273325"/>
          </a:xfrm>
          <a:prstGeom prst="rect">
            <a:avLst/>
          </a:prstGeom>
          <a:noFill/>
          <a:ln w="9525" algn="ctr">
            <a:noFill/>
            <a:miter lim="800000"/>
          </a:ln>
        </p:spPr>
        <p:txBody>
          <a:bodyPr vert="horz" wrap="square" lIns="87802" tIns="43901" rIns="87802" bIns="43901" numCol="1" rtlCol="0" anchor="ctr" anchorCtr="0" compatLnSpc="1">
            <a:spAutoFit/>
          </a:bodyPr>
          <a:lstStyle/>
          <a:p>
            <a:pPr defTabSz="914400" fontAlgn="ctr">
              <a:spcBef>
                <a:spcPct val="0"/>
              </a:spcBef>
              <a:spcAft>
                <a:spcPct val="0"/>
              </a:spcAft>
            </a:pPr>
            <a:r>
              <a:rPr lang="en-US" sz="1200" b="1" u="none" dirty="0">
                <a:solidFill>
                  <a:srgbClr val="FF0000"/>
                </a:solidFill>
                <a:latin typeface="Huawei Sans" panose="020C0503030203020204" pitchFamily="34" charset="0"/>
              </a:rPr>
              <a:t>Shared</a:t>
            </a:r>
            <a:endParaRPr lang="en-US" sz="1200" b="1" u="none" dirty="0">
              <a:solidFill>
                <a:srgbClr val="FF0000"/>
              </a:solidFill>
              <a:latin typeface="Huawei Sans" panose="020C0503030203020204" pitchFamily="34" charset="0"/>
            </a:endParaRPr>
          </a:p>
        </p:txBody>
      </p:sp>
      <p:sp>
        <p:nvSpPr>
          <p:cNvPr id="53" name="文本框 52"/>
          <p:cNvSpPr txBox="1"/>
          <p:nvPr/>
        </p:nvSpPr>
        <p:spPr bwMode="auto">
          <a:xfrm>
            <a:off x="8234207" y="4808021"/>
            <a:ext cx="813594" cy="273325"/>
          </a:xfrm>
          <a:prstGeom prst="rect">
            <a:avLst/>
          </a:prstGeom>
          <a:noFill/>
          <a:ln w="9525" algn="ctr">
            <a:noFill/>
            <a:miter lim="800000"/>
          </a:ln>
        </p:spPr>
        <p:txBody>
          <a:bodyPr vert="horz" wrap="square" lIns="87802" tIns="43901" rIns="87802" bIns="43901" numCol="1" rtlCol="0" anchor="ctr" anchorCtr="0" compatLnSpc="1">
            <a:spAutoFit/>
          </a:bodyPr>
          <a:lstStyle/>
          <a:p>
            <a:pPr defTabSz="914400" fontAlgn="ctr">
              <a:spcBef>
                <a:spcPct val="0"/>
              </a:spcBef>
              <a:spcAft>
                <a:spcPct val="0"/>
              </a:spcAft>
            </a:pPr>
            <a:r>
              <a:rPr lang="en-US" sz="1200" b="1" u="none" dirty="0">
                <a:solidFill>
                  <a:srgbClr val="FF0000"/>
                </a:solidFill>
                <a:latin typeface="Huawei Sans" panose="020C0503030203020204" pitchFamily="34" charset="0"/>
              </a:rPr>
              <a:t>Shared</a:t>
            </a:r>
            <a:endParaRPr lang="en-US" sz="1200" b="1" u="none" dirty="0">
              <a:solidFill>
                <a:srgbClr val="FF0000"/>
              </a:solidFill>
              <a:latin typeface="Huawei Sans" panose="020C0503030203020204" pitchFamily="34" charset="0"/>
            </a:endParaRPr>
          </a:p>
        </p:txBody>
      </p:sp>
      <p:sp>
        <p:nvSpPr>
          <p:cNvPr id="54" name="文本框 53"/>
          <p:cNvSpPr txBox="1"/>
          <p:nvPr/>
        </p:nvSpPr>
        <p:spPr bwMode="auto">
          <a:xfrm>
            <a:off x="9479901" y="4799931"/>
            <a:ext cx="813594" cy="273325"/>
          </a:xfrm>
          <a:prstGeom prst="rect">
            <a:avLst/>
          </a:prstGeom>
          <a:noFill/>
          <a:ln w="9525" algn="ctr">
            <a:noFill/>
            <a:miter lim="800000"/>
          </a:ln>
        </p:spPr>
        <p:txBody>
          <a:bodyPr vert="horz" wrap="square" lIns="87802" tIns="43901" rIns="87802" bIns="43901" numCol="1" rtlCol="0" anchor="ctr" anchorCtr="0" compatLnSpc="1">
            <a:spAutoFit/>
          </a:bodyPr>
          <a:lstStyle/>
          <a:p>
            <a:pPr defTabSz="914400" fontAlgn="ctr">
              <a:spcBef>
                <a:spcPct val="0"/>
              </a:spcBef>
              <a:spcAft>
                <a:spcPct val="0"/>
              </a:spcAft>
            </a:pPr>
            <a:r>
              <a:rPr lang="en-US" sz="1200" b="1" u="none" dirty="0">
                <a:solidFill>
                  <a:srgbClr val="FF0000"/>
                </a:solidFill>
                <a:latin typeface="Huawei Sans" panose="020C0503030203020204" pitchFamily="34" charset="0"/>
              </a:rPr>
              <a:t>Shared</a:t>
            </a:r>
            <a:endParaRPr lang="en-US" sz="1200" b="1" u="none" dirty="0">
              <a:solidFill>
                <a:srgbClr val="FF0000"/>
              </a:solidFill>
              <a:latin typeface="Huawei Sans" panose="020C0503030203020204" pitchFamily="34" charset="0"/>
            </a:endParaRPr>
          </a:p>
        </p:txBody>
      </p:sp>
      <p:sp>
        <p:nvSpPr>
          <p:cNvPr id="55" name="文本框 54"/>
          <p:cNvSpPr txBox="1"/>
          <p:nvPr/>
        </p:nvSpPr>
        <p:spPr bwMode="auto">
          <a:xfrm>
            <a:off x="7724835" y="3422741"/>
            <a:ext cx="2006861" cy="257937"/>
          </a:xfrm>
          <a:prstGeom prst="rect">
            <a:avLst/>
          </a:prstGeom>
          <a:noFill/>
          <a:ln w="9525" algn="ctr">
            <a:noFill/>
            <a:miter lim="800000"/>
          </a:ln>
        </p:spPr>
        <p:txBody>
          <a:bodyPr vert="horz" wrap="square" lIns="87802" tIns="43901" rIns="87802" bIns="43901" numCol="1" rtlCol="0" anchor="ctr" anchorCtr="0" compatLnSpc="1">
            <a:spAutoFit/>
          </a:bodyPr>
          <a:lstStyle/>
          <a:p>
            <a:pPr algn="ctr" defTabSz="914400" fontAlgn="ctr">
              <a:spcBef>
                <a:spcPct val="0"/>
              </a:spcBef>
              <a:spcAft>
                <a:spcPct val="0"/>
              </a:spcAft>
            </a:pPr>
            <a:r>
              <a:rPr lang="en-US" sz="1100" u="none" dirty="0">
                <a:solidFill>
                  <a:srgbClr val="000000"/>
                </a:solidFill>
                <a:latin typeface="Huawei Sans" panose="020C0503030203020204" pitchFamily="34" charset="0"/>
              </a:rPr>
              <a:t>Hybrid-flash storage pool</a:t>
            </a:r>
            <a:endParaRPr lang="en-US" sz="1100" u="none" dirty="0">
              <a:solidFill>
                <a:srgbClr val="000000"/>
              </a:solidFill>
              <a:latin typeface="Huawei Sans" panose="020C0503030203020204" pitchFamily="34" charset="0"/>
            </a:endParaRPr>
          </a:p>
        </p:txBody>
      </p:sp>
      <p:sp>
        <p:nvSpPr>
          <p:cNvPr id="56" name="文本框 55"/>
          <p:cNvSpPr txBox="1"/>
          <p:nvPr/>
        </p:nvSpPr>
        <p:spPr bwMode="auto">
          <a:xfrm>
            <a:off x="9525494" y="3414241"/>
            <a:ext cx="2130171" cy="267557"/>
          </a:xfrm>
          <a:prstGeom prst="rect">
            <a:avLst/>
          </a:prstGeom>
          <a:noFill/>
          <a:ln w="9525" algn="ctr">
            <a:noFill/>
            <a:miter lim="800000"/>
          </a:ln>
        </p:spPr>
        <p:txBody>
          <a:bodyPr vert="horz" wrap="square" lIns="87802" tIns="43901" rIns="87802" bIns="43901" numCol="1" rtlCol="0" anchor="ctr" anchorCtr="0" compatLnSpc="1">
            <a:spAutoFit/>
          </a:bodyPr>
          <a:lstStyle/>
          <a:p>
            <a:pPr algn="ctr" defTabSz="914400" fontAlgn="ctr">
              <a:spcBef>
                <a:spcPct val="0"/>
              </a:spcBef>
              <a:spcAft>
                <a:spcPct val="0"/>
              </a:spcAft>
            </a:pPr>
            <a:r>
              <a:rPr lang="en-US" sz="1100" u="none" dirty="0">
                <a:solidFill>
                  <a:srgbClr val="000000"/>
                </a:solidFill>
                <a:latin typeface="Huawei Sans" panose="020C0503030203020204" pitchFamily="34" charset="0"/>
              </a:rPr>
              <a:t>Hybrid-flash storage pool</a:t>
            </a:r>
            <a:endParaRPr lang="en-US" sz="1100" u="none" dirty="0">
              <a:solidFill>
                <a:srgbClr val="000000"/>
              </a:solidFill>
              <a:latin typeface="Huawei Sans" panose="020C0503030203020204" pitchFamily="34" charset="0"/>
            </a:endParaRPr>
          </a:p>
        </p:txBody>
      </p:sp>
      <p:sp>
        <p:nvSpPr>
          <p:cNvPr id="57" name="矩形 56"/>
          <p:cNvSpPr/>
          <p:nvPr/>
        </p:nvSpPr>
        <p:spPr>
          <a:xfrm>
            <a:off x="1190761" y="3004777"/>
            <a:ext cx="2955556" cy="422316"/>
          </a:xfrm>
          <a:prstGeom prst="rect">
            <a:avLst/>
          </a:prstGeom>
          <a:ln>
            <a:noFill/>
          </a:ln>
        </p:spPr>
        <p:txBody>
          <a:bodyPr wrap="square">
            <a:noAutofit/>
          </a:bodyPr>
          <a:lstStyle/>
          <a:p>
            <a:pPr marL="179705" algn="ctr" defTabSz="914400" fontAlgn="ctr">
              <a:spcBef>
                <a:spcPts val="1000"/>
              </a:spcBef>
              <a:defRPr/>
            </a:pPr>
            <a:r>
              <a:rPr lang="en-US" sz="1600" b="1" u="none" dirty="0">
                <a:latin typeface="Huawei Sans" panose="020C0503030203020204" pitchFamily="34" charset="0"/>
              </a:rPr>
              <a:t>Traditional </a:t>
            </a:r>
            <a:r>
              <a:rPr lang="en-US" sz="1600" b="1" u="none" dirty="0" err="1">
                <a:latin typeface="Huawei Sans" panose="020C0503030203020204" pitchFamily="34" charset="0"/>
              </a:rPr>
              <a:t>SmartTier</a:t>
            </a: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矩形 57"/>
          <p:cNvSpPr/>
          <p:nvPr/>
        </p:nvSpPr>
        <p:spPr>
          <a:xfrm>
            <a:off x="7984664" y="3004777"/>
            <a:ext cx="2427174" cy="422316"/>
          </a:xfrm>
          <a:prstGeom prst="rect">
            <a:avLst/>
          </a:prstGeom>
          <a:ln>
            <a:noFill/>
          </a:ln>
        </p:spPr>
        <p:txBody>
          <a:bodyPr wrap="square">
            <a:noAutofit/>
          </a:bodyPr>
          <a:lstStyle/>
          <a:p>
            <a:pPr marL="179705" algn="ctr" defTabSz="914400" fontAlgn="ctr">
              <a:spcBef>
                <a:spcPts val="1000"/>
              </a:spcBef>
              <a:defRPr/>
            </a:pPr>
            <a:r>
              <a:rPr lang="en-US" sz="1600" b="1" u="none" dirty="0" err="1">
                <a:latin typeface="Huawei Sans" panose="020C0503030203020204" pitchFamily="34" charset="0"/>
              </a:rPr>
              <a:t>SmartAcceleration</a:t>
            </a: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矩形 58"/>
          <p:cNvSpPr/>
          <p:nvPr/>
        </p:nvSpPr>
        <p:spPr>
          <a:xfrm>
            <a:off x="520700" y="1011302"/>
            <a:ext cx="5027918" cy="1674287"/>
          </a:xfrm>
          <a:prstGeom prst="rect">
            <a:avLst/>
          </a:prstGeom>
          <a:ln>
            <a:noFill/>
          </a:ln>
        </p:spPr>
        <p:txBody>
          <a:bodyPr wrap="square">
            <a:noAutofit/>
          </a:bodyPr>
          <a:lstStyle/>
          <a:p>
            <a:pPr marL="465455" indent="-285750" defTabSz="914400" fontAlgn="ctr">
              <a:spcBef>
                <a:spcPts val="1000"/>
              </a:spcBef>
              <a:buSzPct val="60000"/>
              <a:buFont typeface="Wingdings" panose="05000000000000000000" pitchFamily="2" charset="2"/>
              <a:buChar char="l"/>
              <a:defRPr/>
            </a:pPr>
            <a:r>
              <a:rPr lang="en-US" sz="1500" u="none" dirty="0">
                <a:latin typeface="Huawei Sans" panose="020C0503030203020204" pitchFamily="34" charset="0"/>
              </a:rPr>
              <a:t>SSDs at the performance tier are exclusively used and cannot be shared by multiple disk domains.</a:t>
            </a:r>
            <a:endParaRPr lang="en-US" altLang="zh-CN" sz="1500" kern="0" dirty="0">
              <a:latin typeface="Huawei Sans" panose="020C0503030203020204" pitchFamily="34" charset="0"/>
              <a:ea typeface="方正兰亭黑简体" panose="02000000000000000000" pitchFamily="2" charset="-122"/>
              <a:sym typeface="Huawei Sans" panose="020C0503030203020204" pitchFamily="34" charset="0"/>
            </a:endParaRPr>
          </a:p>
          <a:p>
            <a:pPr marL="465455" indent="-285750" defTabSz="914400" fontAlgn="ctr">
              <a:spcBef>
                <a:spcPts val="1000"/>
              </a:spcBef>
              <a:buSzPct val="60000"/>
              <a:buFont typeface="Wingdings" panose="05000000000000000000" pitchFamily="2" charset="2"/>
              <a:buChar char="l"/>
              <a:defRPr/>
            </a:pPr>
            <a:r>
              <a:rPr lang="en-US" sz="1500" u="none" dirty="0">
                <a:latin typeface="Huawei Sans" panose="020C0503030203020204" pitchFamily="34" charset="0"/>
              </a:rPr>
              <a:t>Performance tier configurations are difficult to adjust, lacking flexibility.</a:t>
            </a:r>
            <a:endParaRPr lang="en-US" altLang="zh-CN" sz="1500" kern="0" dirty="0">
              <a:latin typeface="Huawei Sans" panose="020C0503030203020204" pitchFamily="34" charset="0"/>
              <a:ea typeface="方正兰亭黑简体" panose="02000000000000000000" pitchFamily="2" charset="-122"/>
              <a:sym typeface="Huawei Sans" panose="020C0503030203020204" pitchFamily="34" charset="0"/>
            </a:endParaRPr>
          </a:p>
          <a:p>
            <a:pPr marL="465455" indent="-285750" defTabSz="914400" fontAlgn="ctr">
              <a:spcBef>
                <a:spcPts val="1000"/>
              </a:spcBef>
              <a:buSzPct val="60000"/>
              <a:buFont typeface="Wingdings" panose="05000000000000000000" pitchFamily="2" charset="2"/>
              <a:buChar char="l"/>
              <a:defRPr/>
            </a:pPr>
            <a:r>
              <a:rPr lang="en-US" sz="1500" u="none" dirty="0">
                <a:latin typeface="Huawei Sans" panose="020C0503030203020204" pitchFamily="34" charset="0"/>
              </a:rPr>
              <a:t>Tiers and caches are independent of each other, and physical disks must be planned separately for both tiers and caches.</a:t>
            </a:r>
            <a:endParaRPr lang="en-US" altLang="zh-CN" sz="15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矩形 59"/>
          <p:cNvSpPr/>
          <p:nvPr/>
        </p:nvSpPr>
        <p:spPr>
          <a:xfrm>
            <a:off x="6123464" y="975442"/>
            <a:ext cx="5388413" cy="1674287"/>
          </a:xfrm>
          <a:prstGeom prst="rect">
            <a:avLst/>
          </a:prstGeom>
          <a:ln>
            <a:noFill/>
          </a:ln>
        </p:spPr>
        <p:txBody>
          <a:bodyPr wrap="square">
            <a:noAutofit/>
          </a:bodyPr>
          <a:lstStyle/>
          <a:p>
            <a:pPr marL="465455" indent="-285750" defTabSz="914400" fontAlgn="ctr">
              <a:spcBef>
                <a:spcPts val="1000"/>
              </a:spcBef>
              <a:buSzPct val="60000"/>
              <a:buFont typeface="Wingdings" panose="05000000000000000000" pitchFamily="2" charset="2"/>
              <a:buChar char="l"/>
              <a:defRPr/>
            </a:pPr>
            <a:r>
              <a:rPr lang="en-US" sz="1500" u="none" dirty="0">
                <a:latin typeface="Huawei Sans" panose="020C0503030203020204" pitchFamily="34" charset="0"/>
              </a:rPr>
              <a:t>The performance layer is shared by multiple disk domains, improving utilization.</a:t>
            </a:r>
            <a:endParaRPr lang="en-US" altLang="zh-CN" sz="1500" kern="0" dirty="0">
              <a:latin typeface="Huawei Sans" panose="020C0503030203020204" pitchFamily="34" charset="0"/>
              <a:ea typeface="方正兰亭黑简体" panose="02000000000000000000" pitchFamily="2" charset="-122"/>
              <a:sym typeface="Huawei Sans" panose="020C0503030203020204" pitchFamily="34" charset="0"/>
            </a:endParaRPr>
          </a:p>
          <a:p>
            <a:pPr marL="465455" indent="-285750" defTabSz="914400" fontAlgn="ctr">
              <a:spcBef>
                <a:spcPts val="1000"/>
              </a:spcBef>
              <a:buSzPct val="60000"/>
              <a:buFont typeface="Wingdings" panose="05000000000000000000" pitchFamily="2" charset="2"/>
              <a:buChar char="l"/>
              <a:defRPr/>
            </a:pPr>
            <a:r>
              <a:rPr lang="en-US" sz="1500" u="none" dirty="0">
                <a:latin typeface="Huawei Sans" panose="020C0503030203020204" pitchFamily="34" charset="0"/>
              </a:rPr>
              <a:t>The performance layer is distributed by the system to each pool based on the recommended quota by default, and can be flexibly scaled.</a:t>
            </a:r>
            <a:endParaRPr lang="en-US" altLang="zh-CN" sz="1500" kern="0" dirty="0">
              <a:latin typeface="Huawei Sans" panose="020C0503030203020204" pitchFamily="34" charset="0"/>
              <a:ea typeface="方正兰亭黑简体" panose="02000000000000000000" pitchFamily="2" charset="-122"/>
              <a:sym typeface="Huawei Sans" panose="020C0503030203020204" pitchFamily="34" charset="0"/>
            </a:endParaRPr>
          </a:p>
          <a:p>
            <a:pPr marL="465455" indent="-285750" defTabSz="914400" fontAlgn="ctr">
              <a:spcBef>
                <a:spcPts val="1000"/>
              </a:spcBef>
              <a:buSzPct val="60000"/>
              <a:buFont typeface="Wingdings" panose="05000000000000000000" pitchFamily="2" charset="2"/>
              <a:buChar char="l"/>
              <a:defRPr/>
            </a:pPr>
            <a:r>
              <a:rPr lang="en-US" sz="1500" u="none" dirty="0">
                <a:latin typeface="Huawei Sans" panose="020C0503030203020204" pitchFamily="34" charset="0"/>
              </a:rPr>
              <a:t>The performance layer converges tiers and caches, and is automatically configured for optimal overall efficiency.</a:t>
            </a:r>
            <a:endParaRPr lang="en-US" altLang="zh-CN" sz="15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右箭头 50"/>
          <p:cNvSpPr/>
          <p:nvPr/>
        </p:nvSpPr>
        <p:spPr>
          <a:xfrm>
            <a:off x="5548618" y="1427210"/>
            <a:ext cx="577283" cy="550028"/>
          </a:xfrm>
          <a:prstGeom prst="rightArrow">
            <a:avLst/>
          </a:prstGeom>
          <a:solidFill>
            <a:srgbClr val="C00000"/>
          </a:solidFill>
          <a:ln w="25400" cap="flat" cmpd="sng" algn="ctr">
            <a:noFill/>
            <a:prstDash val="solid"/>
          </a:ln>
          <a:effectLst/>
        </p:spPr>
        <p:txBody>
          <a:bodyPr rtlCol="0" anchor="ctr"/>
          <a:lstStyle/>
          <a:p>
            <a:pPr algn="ctr" defTabSz="1219200" fontAlgn="ctr">
              <a:defRPr/>
            </a:pPr>
            <a:endParaRPr lang="en-US" sz="2400"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矩形 61"/>
          <p:cNvSpPr/>
          <p:nvPr/>
        </p:nvSpPr>
        <p:spPr bwMode="auto">
          <a:xfrm>
            <a:off x="2091783" y="5230736"/>
            <a:ext cx="543247" cy="280039"/>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HDD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矩形 62"/>
          <p:cNvSpPr/>
          <p:nvPr/>
        </p:nvSpPr>
        <p:spPr bwMode="auto">
          <a:xfrm>
            <a:off x="2763248" y="5230736"/>
            <a:ext cx="543247" cy="280039"/>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HDD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矩形 63"/>
          <p:cNvSpPr/>
          <p:nvPr/>
        </p:nvSpPr>
        <p:spPr bwMode="auto">
          <a:xfrm>
            <a:off x="3449193" y="5230736"/>
            <a:ext cx="543247" cy="280039"/>
          </a:xfrm>
          <a:prstGeom prst="rect">
            <a:avLst/>
          </a:prstGeom>
          <a:solidFill>
            <a:srgbClr val="FFFFFF"/>
          </a:solidFill>
          <a:ln w="25400" cap="flat" cmpd="sng" algn="ctr">
            <a:solidFill>
              <a:srgbClr val="99CCCC">
                <a:lumMod val="60000"/>
                <a:lumOff val="40000"/>
              </a:srgbClr>
            </a:solidFill>
            <a:prstDash val="soli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ctr" latinLnBrk="0" hangingPunct="1">
              <a:spcBef>
                <a:spcPct val="0"/>
              </a:spcBef>
              <a:spcAft>
                <a:spcPct val="0"/>
              </a:spcAft>
              <a:buClrTx/>
              <a:buSzTx/>
              <a:buFontTx/>
              <a:buNone/>
              <a:defRPr/>
            </a:pPr>
            <a:r>
              <a:rPr lang="en-US" sz="1200" b="0" u="none" dirty="0">
                <a:solidFill>
                  <a:srgbClr val="000000"/>
                </a:solidFill>
                <a:latin typeface="Huawei Sans" panose="020C0503030203020204" pitchFamily="34" charset="0"/>
              </a:rPr>
              <a:t>HDD</a:t>
            </a:r>
            <a:endParaRPr kumimoji="0" lang="en-US" altLang="zh-CN" sz="1200" b="0" i="0" u="none" strike="noStrike" kern="0" cap="none" spc="0" normalizeH="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Storage Layer</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1590519"/>
          </a:xfrm>
        </p:spPr>
        <p:txBody>
          <a:bodyPr/>
          <a:lstStyle/>
          <a:p>
            <a:pPr>
              <a:lnSpc>
                <a:spcPct val="120000"/>
              </a:lnSpc>
              <a:spcBef>
                <a:spcPts val="400"/>
              </a:spcBef>
            </a:pPr>
            <a:r>
              <a:rPr lang="en-US" sz="2000" u="none" dirty="0">
                <a:latin typeface="Huawei Sans" panose="020C0503030203020204" pitchFamily="34" charset="0"/>
              </a:rPr>
              <a:t>Random distribution of hot and cold data cannot maximize the characteristics of disks on various media. </a:t>
            </a:r>
            <a:r>
              <a:rPr lang="en-US" sz="2000" u="none" dirty="0" err="1">
                <a:latin typeface="Huawei Sans" panose="020C0503030203020204" pitchFamily="34" charset="0"/>
              </a:rPr>
              <a:t>SmartAcceleration</a:t>
            </a:r>
            <a:r>
              <a:rPr lang="en-US" sz="2000" u="none" dirty="0">
                <a:latin typeface="Huawei Sans" panose="020C0503030203020204" pitchFamily="34" charset="0"/>
              </a:rPr>
              <a:t> uses a multi-dimensional adaptive hot and cold data sensing algorithm to implement a unified performance layer, where hot and cold data are automatically identified based on their characteristics and then automatically distributed, achieving optimal distribution of hot and cold data.</a:t>
            </a:r>
            <a:endParaRPr lang="en-US" sz="2000" u="none" dirty="0">
              <a:latin typeface="Huawei Sans" panose="020C0503030203020204" pitchFamily="34" charset="0"/>
            </a:endParaRPr>
          </a:p>
          <a:p>
            <a:pPr>
              <a:lnSpc>
                <a:spcPct val="120000"/>
              </a:lnSpc>
              <a:spcBef>
                <a:spcPts val="400"/>
              </a:spcBef>
            </a:pPr>
            <a:endParaRPr lang="en-US" altLang="zh-CN" sz="2000" dirty="0">
              <a:latin typeface="Huawei Sans" panose="020C0503030203020204" pitchFamily="34" charset="0"/>
              <a:sym typeface="Huawei Sans" panose="020C0503030203020204" pitchFamily="34" charset="0"/>
            </a:endParaRPr>
          </a:p>
        </p:txBody>
      </p:sp>
      <p:sp>
        <p:nvSpPr>
          <p:cNvPr id="4" name="矩形 3"/>
          <p:cNvSpPr/>
          <p:nvPr/>
        </p:nvSpPr>
        <p:spPr>
          <a:xfrm>
            <a:off x="1138238" y="2975114"/>
            <a:ext cx="10081450" cy="2951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椭圆 4"/>
          <p:cNvSpPr/>
          <p:nvPr/>
        </p:nvSpPr>
        <p:spPr>
          <a:xfrm>
            <a:off x="2861690" y="3574069"/>
            <a:ext cx="676275" cy="61912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椭圆 5"/>
          <p:cNvSpPr/>
          <p:nvPr/>
        </p:nvSpPr>
        <p:spPr>
          <a:xfrm>
            <a:off x="3797519" y="3574069"/>
            <a:ext cx="676275" cy="61912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椭圆 6"/>
          <p:cNvSpPr/>
          <p:nvPr/>
        </p:nvSpPr>
        <p:spPr>
          <a:xfrm>
            <a:off x="6708747" y="3569786"/>
            <a:ext cx="676275" cy="61912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椭圆 7"/>
          <p:cNvSpPr/>
          <p:nvPr/>
        </p:nvSpPr>
        <p:spPr>
          <a:xfrm>
            <a:off x="5734804" y="3578352"/>
            <a:ext cx="676275" cy="61912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椭圆 8"/>
          <p:cNvSpPr/>
          <p:nvPr/>
        </p:nvSpPr>
        <p:spPr>
          <a:xfrm>
            <a:off x="4772517" y="3574069"/>
            <a:ext cx="676275" cy="61912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椭圆 9"/>
          <p:cNvSpPr/>
          <p:nvPr/>
        </p:nvSpPr>
        <p:spPr>
          <a:xfrm>
            <a:off x="8627674" y="3569786"/>
            <a:ext cx="676275" cy="61912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椭圆 10"/>
          <p:cNvSpPr/>
          <p:nvPr/>
        </p:nvSpPr>
        <p:spPr>
          <a:xfrm>
            <a:off x="7671474" y="3578352"/>
            <a:ext cx="676275" cy="61912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椭圆 11"/>
          <p:cNvSpPr/>
          <p:nvPr/>
        </p:nvSpPr>
        <p:spPr>
          <a:xfrm>
            <a:off x="2861690" y="4597542"/>
            <a:ext cx="676275" cy="61912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椭圆 12"/>
          <p:cNvSpPr/>
          <p:nvPr/>
        </p:nvSpPr>
        <p:spPr>
          <a:xfrm>
            <a:off x="3797519" y="4597542"/>
            <a:ext cx="676275" cy="61912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椭圆 13"/>
          <p:cNvSpPr/>
          <p:nvPr/>
        </p:nvSpPr>
        <p:spPr>
          <a:xfrm>
            <a:off x="6708747" y="4593259"/>
            <a:ext cx="676275" cy="61912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椭圆 14"/>
          <p:cNvSpPr/>
          <p:nvPr/>
        </p:nvSpPr>
        <p:spPr>
          <a:xfrm>
            <a:off x="5734804" y="4601825"/>
            <a:ext cx="676275" cy="61912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椭圆 15"/>
          <p:cNvSpPr/>
          <p:nvPr/>
        </p:nvSpPr>
        <p:spPr>
          <a:xfrm>
            <a:off x="4772517" y="4597542"/>
            <a:ext cx="676275" cy="61912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椭圆 16"/>
          <p:cNvSpPr/>
          <p:nvPr/>
        </p:nvSpPr>
        <p:spPr>
          <a:xfrm>
            <a:off x="8627674" y="4593259"/>
            <a:ext cx="676275" cy="61912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椭圆 17"/>
          <p:cNvSpPr/>
          <p:nvPr/>
        </p:nvSpPr>
        <p:spPr>
          <a:xfrm>
            <a:off x="7671474" y="4601825"/>
            <a:ext cx="676275" cy="61912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2690241" y="3471529"/>
            <a:ext cx="8448675" cy="854536"/>
          </a:xfrm>
          <a:prstGeom prst="rect">
            <a:avLst/>
          </a:prstGeom>
          <a:noFill/>
          <a:ln w="1905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矩形 19"/>
          <p:cNvSpPr/>
          <p:nvPr/>
        </p:nvSpPr>
        <p:spPr>
          <a:xfrm>
            <a:off x="2690241" y="4484119"/>
            <a:ext cx="8448675" cy="854536"/>
          </a:xfrm>
          <a:prstGeom prst="rect">
            <a:avLst/>
          </a:prstGeom>
          <a:noFill/>
          <a:ln w="190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文本框 20"/>
          <p:cNvSpPr txBox="1"/>
          <p:nvPr/>
        </p:nvSpPr>
        <p:spPr>
          <a:xfrm>
            <a:off x="1169212" y="3705980"/>
            <a:ext cx="1493311" cy="553998"/>
          </a:xfrm>
          <a:prstGeom prst="rect">
            <a:avLst/>
          </a:prstGeom>
          <a:noFill/>
        </p:spPr>
        <p:txBody>
          <a:bodyPr wrap="square" lIns="0" tIns="0" rIns="0" bIns="0" rtlCol="0">
            <a:spAutoFit/>
          </a:bodyPr>
          <a:lstStyle/>
          <a:p>
            <a:pPr algn="ctr" fontAlgn="ctr"/>
            <a:r>
              <a:rPr lang="en-US" u="none" dirty="0">
                <a:solidFill>
                  <a:srgbClr val="000000"/>
                </a:solidFill>
                <a:latin typeface="Huawei Sans" panose="020C0503030203020204" pitchFamily="34" charset="0"/>
              </a:rPr>
              <a:t>Performance layer</a:t>
            </a:r>
            <a:endParaRPr lang="en-US" u="none" dirty="0">
              <a:solidFill>
                <a:srgbClr val="000000"/>
              </a:solidFill>
              <a:latin typeface="Huawei Sans" panose="020C0503030203020204" pitchFamily="34" charset="0"/>
            </a:endParaRPr>
          </a:p>
        </p:txBody>
      </p:sp>
      <p:sp>
        <p:nvSpPr>
          <p:cNvPr id="22" name="文本框 21"/>
          <p:cNvSpPr txBox="1"/>
          <p:nvPr/>
        </p:nvSpPr>
        <p:spPr>
          <a:xfrm>
            <a:off x="1333486" y="4696023"/>
            <a:ext cx="1329037" cy="553998"/>
          </a:xfrm>
          <a:prstGeom prst="rect">
            <a:avLst/>
          </a:prstGeom>
          <a:noFill/>
        </p:spPr>
        <p:txBody>
          <a:bodyPr wrap="square" lIns="0" tIns="0" rIns="0" bIns="0" rtlCol="0">
            <a:spAutoFit/>
          </a:bodyPr>
          <a:lstStyle/>
          <a:p>
            <a:pPr algn="ctr" fontAlgn="ctr"/>
            <a:r>
              <a:rPr lang="en-US" u="none" dirty="0">
                <a:solidFill>
                  <a:srgbClr val="000000"/>
                </a:solidFill>
                <a:latin typeface="Huawei Sans" panose="020C0503030203020204" pitchFamily="34" charset="0"/>
              </a:rPr>
              <a:t>Capacity layer</a:t>
            </a:r>
            <a:endParaRPr lang="en-US" u="none" dirty="0">
              <a:solidFill>
                <a:srgbClr val="000000"/>
              </a:solidFill>
              <a:latin typeface="Huawei Sans" panose="020C0503030203020204" pitchFamily="34" charset="0"/>
            </a:endParaRPr>
          </a:p>
        </p:txBody>
      </p:sp>
      <p:sp>
        <p:nvSpPr>
          <p:cNvPr id="23" name="文本框 22"/>
          <p:cNvSpPr txBox="1"/>
          <p:nvPr/>
        </p:nvSpPr>
        <p:spPr>
          <a:xfrm>
            <a:off x="9927142" y="3749414"/>
            <a:ext cx="785812" cy="276999"/>
          </a:xfrm>
          <a:prstGeom prst="rect">
            <a:avLst/>
          </a:prstGeom>
          <a:noFill/>
        </p:spPr>
        <p:txBody>
          <a:bodyPr wrap="square" lIns="0" tIns="0" rIns="0" bIns="0" rtlCol="0">
            <a:spAutoFit/>
          </a:bodyPr>
          <a:lstStyle/>
          <a:p>
            <a:pPr algn="l" fontAlgn="ctr"/>
            <a:r>
              <a:rPr lang="en-US" u="none" dirty="0">
                <a:solidFill>
                  <a:srgbClr val="000000"/>
                </a:solidFill>
                <a:latin typeface="Huawei Sans" panose="020C0503030203020204" pitchFamily="34" charset="0"/>
              </a:rPr>
              <a:t>SSDs</a:t>
            </a:r>
            <a:endParaRPr lang="en-US" u="none" dirty="0">
              <a:solidFill>
                <a:srgbClr val="000000"/>
              </a:solidFill>
              <a:latin typeface="Huawei Sans" panose="020C0503030203020204" pitchFamily="34" charset="0"/>
            </a:endParaRPr>
          </a:p>
        </p:txBody>
      </p:sp>
      <p:sp>
        <p:nvSpPr>
          <p:cNvPr id="24" name="文本框 23"/>
          <p:cNvSpPr txBox="1"/>
          <p:nvPr/>
        </p:nvSpPr>
        <p:spPr>
          <a:xfrm>
            <a:off x="9543136" y="4767261"/>
            <a:ext cx="1437556" cy="276999"/>
          </a:xfrm>
          <a:prstGeom prst="rect">
            <a:avLst/>
          </a:prstGeom>
          <a:noFill/>
        </p:spPr>
        <p:txBody>
          <a:bodyPr wrap="square" lIns="0" tIns="0" rIns="0" bIns="0" rtlCol="0">
            <a:spAutoFit/>
          </a:bodyPr>
          <a:lstStyle/>
          <a:p>
            <a:pPr algn="l" fontAlgn="ctr"/>
            <a:r>
              <a:rPr lang="en-US" u="none" dirty="0">
                <a:solidFill>
                  <a:srgbClr val="000000"/>
                </a:solidFill>
                <a:latin typeface="Huawei Sans" panose="020C0503030203020204" pitchFamily="34" charset="0"/>
              </a:rPr>
              <a:t>NL-SAS disks</a:t>
            </a:r>
            <a:endParaRPr lang="en-US" u="none" dirty="0">
              <a:solidFill>
                <a:srgbClr val="000000"/>
              </a:solidFill>
              <a:latin typeface="Huawei Sans" panose="020C0503030203020204" pitchFamily="34" charset="0"/>
            </a:endParaRPr>
          </a:p>
        </p:txBody>
      </p:sp>
      <p:sp>
        <p:nvSpPr>
          <p:cNvPr id="25" name="椭圆 24"/>
          <p:cNvSpPr/>
          <p:nvPr/>
        </p:nvSpPr>
        <p:spPr>
          <a:xfrm>
            <a:off x="8383281" y="5516746"/>
            <a:ext cx="244393" cy="23142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椭圆 25"/>
          <p:cNvSpPr/>
          <p:nvPr/>
        </p:nvSpPr>
        <p:spPr>
          <a:xfrm>
            <a:off x="9868218" y="5511866"/>
            <a:ext cx="244393" cy="23142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文本框 26"/>
          <p:cNvSpPr txBox="1"/>
          <p:nvPr/>
        </p:nvSpPr>
        <p:spPr>
          <a:xfrm>
            <a:off x="8767191" y="5540125"/>
            <a:ext cx="808662" cy="184666"/>
          </a:xfrm>
          <a:prstGeom prst="rect">
            <a:avLst/>
          </a:prstGeom>
          <a:noFill/>
        </p:spPr>
        <p:txBody>
          <a:bodyPr wrap="square" lIns="0" tIns="0" rIns="0" bIns="0" rtlCol="0">
            <a:spAutoFit/>
          </a:bodyPr>
          <a:lstStyle/>
          <a:p>
            <a:pPr algn="l" fontAlgn="ctr"/>
            <a:r>
              <a:rPr lang="en-US" sz="1200" u="none" dirty="0">
                <a:solidFill>
                  <a:srgbClr val="000000"/>
                </a:solidFill>
                <a:latin typeface="Huawei Sans" panose="020C0503030203020204" pitchFamily="34" charset="0"/>
              </a:rPr>
              <a:t>Hot data</a:t>
            </a:r>
            <a:endParaRPr kumimoji="1" lang="en-US" altLang="zh-CN"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文本框 27"/>
          <p:cNvSpPr txBox="1"/>
          <p:nvPr/>
        </p:nvSpPr>
        <p:spPr>
          <a:xfrm>
            <a:off x="10196161" y="5529462"/>
            <a:ext cx="838787" cy="184666"/>
          </a:xfrm>
          <a:prstGeom prst="rect">
            <a:avLst/>
          </a:prstGeom>
          <a:noFill/>
        </p:spPr>
        <p:txBody>
          <a:bodyPr wrap="square" lIns="0" tIns="0" rIns="0" bIns="0" rtlCol="0">
            <a:spAutoFit/>
          </a:bodyPr>
          <a:lstStyle/>
          <a:p>
            <a:pPr algn="l" fontAlgn="ctr"/>
            <a:r>
              <a:rPr lang="en-US" sz="1200" u="none" dirty="0">
                <a:solidFill>
                  <a:srgbClr val="000000"/>
                </a:solidFill>
                <a:latin typeface="Huawei Sans" panose="020C0503030203020204" pitchFamily="34" charset="0"/>
              </a:rPr>
              <a:t>Cold data</a:t>
            </a:r>
            <a:endParaRPr kumimoji="1" lang="en-US" altLang="zh-CN"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1371262" cy="497095"/>
          </a:xfrm>
        </p:spPr>
        <p:txBody>
          <a:bodyPr>
            <a:normAutofit/>
          </a:bodyPr>
          <a:lstStyle/>
          <a:p>
            <a:pPr fontAlgn="ctr"/>
            <a:r>
              <a:rPr lang="en-US" sz="2600" u="none" dirty="0">
                <a:latin typeface="Huawei Sans" panose="020C0503030203020204" pitchFamily="34" charset="0"/>
              </a:rPr>
              <a:t>Unified Performance Layer That Flexibly Integrates Caches and Tiers</a:t>
            </a:r>
            <a:endParaRPr lang="en-US" sz="2600" u="none" dirty="0">
              <a:latin typeface="Huawei Sans" panose="020C0503030203020204" pitchFamily="34" charset="0"/>
            </a:endParaRPr>
          </a:p>
        </p:txBody>
      </p:sp>
      <p:sp>
        <p:nvSpPr>
          <p:cNvPr id="3" name="矩形 2"/>
          <p:cNvSpPr/>
          <p:nvPr/>
        </p:nvSpPr>
        <p:spPr>
          <a:xfrm>
            <a:off x="6141490" y="4526895"/>
            <a:ext cx="4141871" cy="1639239"/>
          </a:xfrm>
          <a:prstGeom prst="rect">
            <a:avLst/>
          </a:prstGeom>
          <a:solidFill>
            <a:srgbClr val="F4A100">
              <a:lumMod val="20000"/>
              <a:lumOff val="80000"/>
              <a:alpha val="30000"/>
            </a:srgbClr>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4" name="矩形 3"/>
          <p:cNvSpPr/>
          <p:nvPr/>
        </p:nvSpPr>
        <p:spPr>
          <a:xfrm>
            <a:off x="7251142" y="5509741"/>
            <a:ext cx="2901702" cy="649570"/>
          </a:xfrm>
          <a:prstGeom prst="rect">
            <a:avLst/>
          </a:prstGeom>
          <a:solidFill>
            <a:srgbClr val="1D1D1A">
              <a:lumMod val="10000"/>
              <a:lumOff val="90000"/>
              <a:alpha val="30000"/>
            </a:srgbClr>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 name="矩形 4"/>
          <p:cNvSpPr/>
          <p:nvPr/>
        </p:nvSpPr>
        <p:spPr>
          <a:xfrm>
            <a:off x="7249360" y="4646829"/>
            <a:ext cx="2901702" cy="649570"/>
          </a:xfrm>
          <a:prstGeom prst="rect">
            <a:avLst/>
          </a:prstGeom>
          <a:solidFill>
            <a:srgbClr val="1D1D1A">
              <a:lumMod val="10000"/>
              <a:lumOff val="90000"/>
              <a:alpha val="30000"/>
            </a:srgbClr>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6" name="矩形 5"/>
          <p:cNvSpPr/>
          <p:nvPr/>
        </p:nvSpPr>
        <p:spPr>
          <a:xfrm>
            <a:off x="6131664" y="2686543"/>
            <a:ext cx="4141871" cy="1757915"/>
          </a:xfrm>
          <a:prstGeom prst="rect">
            <a:avLst/>
          </a:prstGeom>
          <a:solidFill>
            <a:srgbClr val="F4A100">
              <a:lumMod val="20000"/>
              <a:lumOff val="80000"/>
              <a:alpha val="30000"/>
            </a:srgbClr>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 name="矩形 6"/>
          <p:cNvSpPr/>
          <p:nvPr/>
        </p:nvSpPr>
        <p:spPr>
          <a:xfrm>
            <a:off x="3097118" y="3679589"/>
            <a:ext cx="612000" cy="511948"/>
          </a:xfrm>
          <a:prstGeom prst="rect">
            <a:avLst/>
          </a:prstGeom>
          <a:solidFill>
            <a:srgbClr val="C00000">
              <a:alpha val="70000"/>
            </a:srgbClr>
          </a:solidFill>
          <a:ln w="25400" cap="flat" cmpd="sng" algn="ctr">
            <a:solidFill>
              <a:srgbClr val="1D1D1A">
                <a:lumMod val="40000"/>
                <a:lumOff val="60000"/>
              </a:srgbClr>
            </a:solidFill>
            <a:prstDash val="solid"/>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4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 name="矩形 7"/>
          <p:cNvSpPr/>
          <p:nvPr/>
        </p:nvSpPr>
        <p:spPr>
          <a:xfrm>
            <a:off x="3707328" y="3679589"/>
            <a:ext cx="845884" cy="511948"/>
          </a:xfrm>
          <a:prstGeom prst="rect">
            <a:avLst/>
          </a:prstGeom>
          <a:solidFill>
            <a:srgbClr val="FF0000">
              <a:alpha val="40000"/>
            </a:srgbClr>
          </a:solidFill>
          <a:ln w="25400" cap="flat" cmpd="sng" algn="ctr">
            <a:solidFill>
              <a:srgbClr val="1D1D1A">
                <a:lumMod val="40000"/>
                <a:lumOff val="60000"/>
              </a:srgbClr>
            </a:solidFill>
            <a:prstDash val="solid"/>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4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 name="矩形 8"/>
          <p:cNvSpPr/>
          <p:nvPr/>
        </p:nvSpPr>
        <p:spPr>
          <a:xfrm>
            <a:off x="2759643" y="4984860"/>
            <a:ext cx="2237074" cy="479100"/>
          </a:xfrm>
          <a:prstGeom prst="rect">
            <a:avLst/>
          </a:prstGeom>
          <a:solidFill>
            <a:srgbClr val="1D1D1A">
              <a:lumMod val="10000"/>
              <a:lumOff val="90000"/>
            </a:srgbClr>
          </a:solidFill>
          <a:ln w="25400" cap="flat" cmpd="sng" algn="ctr">
            <a:solidFill>
              <a:srgbClr val="1D1D1A">
                <a:lumMod val="40000"/>
                <a:lumOff val="60000"/>
              </a:srgbClr>
            </a:solidFill>
            <a:prstDash val="solid"/>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4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 name="文本框 9"/>
          <p:cNvSpPr txBox="1"/>
          <p:nvPr/>
        </p:nvSpPr>
        <p:spPr>
          <a:xfrm>
            <a:off x="3006693" y="3775919"/>
            <a:ext cx="792850" cy="276999"/>
          </a:xfrm>
          <a:prstGeom prst="rect">
            <a:avLst/>
          </a:prstGeom>
          <a:noFill/>
        </p:spPr>
        <p:txBody>
          <a:bodyPr wrap="square" rtlCol="0">
            <a:spAutoFit/>
          </a:bodyPr>
          <a:lstStyle/>
          <a:p>
            <a:pPr algn="ctr" fontAlgn="ctr"/>
            <a:r>
              <a:rPr lang="en-US" sz="1200" b="1" u="none" dirty="0">
                <a:solidFill>
                  <a:srgbClr val="FFFFFF"/>
                </a:solidFill>
                <a:latin typeface="Huawei Sans" panose="020C0503030203020204" pitchFamily="34" charset="0"/>
              </a:rPr>
              <a:t>Cache</a:t>
            </a:r>
            <a:endParaRPr lang="en-US" sz="1200" b="1" u="none" dirty="0">
              <a:solidFill>
                <a:srgbClr val="FFFFFF"/>
              </a:solidFill>
              <a:latin typeface="Huawei Sans" panose="020C0503030203020204" pitchFamily="34" charset="0"/>
            </a:endParaRPr>
          </a:p>
        </p:txBody>
      </p:sp>
      <p:sp>
        <p:nvSpPr>
          <p:cNvPr id="11" name="文本框 10"/>
          <p:cNvSpPr txBox="1"/>
          <p:nvPr/>
        </p:nvSpPr>
        <p:spPr>
          <a:xfrm>
            <a:off x="3760362" y="3786991"/>
            <a:ext cx="792850" cy="276999"/>
          </a:xfrm>
          <a:prstGeom prst="rect">
            <a:avLst/>
          </a:prstGeom>
          <a:noFill/>
        </p:spPr>
        <p:txBody>
          <a:bodyPr wrap="square" rtlCol="0">
            <a:spAutoFit/>
          </a:bodyPr>
          <a:lstStyle/>
          <a:p>
            <a:pPr algn="ctr" fontAlgn="ctr"/>
            <a:r>
              <a:rPr lang="en-US" sz="1200" b="1" u="none" dirty="0">
                <a:solidFill>
                  <a:srgbClr val="FFFFFF"/>
                </a:solidFill>
                <a:latin typeface="Huawei Sans" panose="020C0503030203020204" pitchFamily="34" charset="0"/>
              </a:rPr>
              <a:t>Tier</a:t>
            </a:r>
            <a:endParaRPr lang="en-US" sz="1200" b="1" u="none" dirty="0">
              <a:solidFill>
                <a:srgbClr val="FFFFFF"/>
              </a:solidFill>
              <a:latin typeface="Huawei Sans" panose="020C0503030203020204" pitchFamily="34" charset="0"/>
            </a:endParaRPr>
          </a:p>
        </p:txBody>
      </p:sp>
      <p:cxnSp>
        <p:nvCxnSpPr>
          <p:cNvPr id="12" name="曲线连接符 281"/>
          <p:cNvCxnSpPr/>
          <p:nvPr/>
        </p:nvCxnSpPr>
        <p:spPr>
          <a:xfrm rot="5400000">
            <a:off x="3954112" y="2819677"/>
            <a:ext cx="926343" cy="793481"/>
          </a:xfrm>
          <a:prstGeom prst="curvedConnector3">
            <a:avLst>
              <a:gd name="adj1" fmla="val 50000"/>
            </a:avLst>
          </a:prstGeom>
          <a:noFill/>
          <a:ln w="19050" cap="flat" cmpd="sng" algn="ctr">
            <a:solidFill>
              <a:srgbClr val="F4A100"/>
            </a:solidFill>
            <a:prstDash val="solid"/>
            <a:miter lim="800000"/>
            <a:tailEnd type="triangle"/>
          </a:ln>
          <a:effectLst/>
        </p:spPr>
      </p:cxnSp>
      <p:cxnSp>
        <p:nvCxnSpPr>
          <p:cNvPr id="13" name="曲线连接符 288"/>
          <p:cNvCxnSpPr/>
          <p:nvPr/>
        </p:nvCxnSpPr>
        <p:spPr>
          <a:xfrm rot="5400000">
            <a:off x="3716419" y="3951000"/>
            <a:ext cx="2435148" cy="12700"/>
          </a:xfrm>
          <a:prstGeom prst="curvedConnector3">
            <a:avLst>
              <a:gd name="adj1" fmla="val 50000"/>
            </a:avLst>
          </a:prstGeom>
          <a:noFill/>
          <a:ln w="19050" cap="flat" cmpd="sng" algn="ctr">
            <a:solidFill>
              <a:srgbClr val="F4A100">
                <a:lumMod val="40000"/>
                <a:lumOff val="60000"/>
              </a:srgbClr>
            </a:solidFill>
            <a:prstDash val="solid"/>
            <a:miter lim="800000"/>
            <a:tailEnd type="triangle"/>
          </a:ln>
          <a:effectLst/>
        </p:spPr>
      </p:cxnSp>
      <p:cxnSp>
        <p:nvCxnSpPr>
          <p:cNvPr id="14" name="曲线连接符 289"/>
          <p:cNvCxnSpPr/>
          <p:nvPr/>
        </p:nvCxnSpPr>
        <p:spPr>
          <a:xfrm rot="16200000" flipV="1">
            <a:off x="1660416" y="3938995"/>
            <a:ext cx="2398667" cy="230"/>
          </a:xfrm>
          <a:prstGeom prst="curvedConnector3">
            <a:avLst>
              <a:gd name="adj1" fmla="val 50000"/>
            </a:avLst>
          </a:prstGeom>
          <a:noFill/>
          <a:ln w="19050" cap="flat" cmpd="sng" algn="ctr">
            <a:solidFill>
              <a:srgbClr val="C00000"/>
            </a:solidFill>
            <a:prstDash val="dash"/>
            <a:miter lim="800000"/>
            <a:tailEnd type="triangle"/>
          </a:ln>
          <a:effectLst/>
        </p:spPr>
      </p:cxnSp>
      <p:cxnSp>
        <p:nvCxnSpPr>
          <p:cNvPr id="15" name="曲线连接符 291"/>
          <p:cNvCxnSpPr/>
          <p:nvPr/>
        </p:nvCxnSpPr>
        <p:spPr>
          <a:xfrm rot="5400000" flipH="1">
            <a:off x="3011734" y="3220304"/>
            <a:ext cx="900000" cy="1"/>
          </a:xfrm>
          <a:prstGeom prst="curvedConnector3">
            <a:avLst>
              <a:gd name="adj1" fmla="val 50000"/>
            </a:avLst>
          </a:prstGeom>
          <a:noFill/>
          <a:ln w="19050" cap="flat" cmpd="sng" algn="ctr">
            <a:solidFill>
              <a:srgbClr val="C00000"/>
            </a:solidFill>
            <a:prstDash val="dash"/>
            <a:miter lim="800000"/>
            <a:tailEnd type="triangle"/>
          </a:ln>
          <a:effectLst/>
        </p:spPr>
      </p:cxnSp>
      <p:cxnSp>
        <p:nvCxnSpPr>
          <p:cNvPr id="16" name="曲线连接符 292"/>
          <p:cNvCxnSpPr>
            <a:stCxn id="11" idx="3"/>
          </p:cNvCxnSpPr>
          <p:nvPr/>
        </p:nvCxnSpPr>
        <p:spPr>
          <a:xfrm>
            <a:off x="4553212" y="3925491"/>
            <a:ext cx="234159" cy="1249433"/>
          </a:xfrm>
          <a:prstGeom prst="curvedConnector2">
            <a:avLst/>
          </a:prstGeom>
          <a:noFill/>
          <a:ln w="19050" cap="flat" cmpd="sng" algn="ctr">
            <a:solidFill>
              <a:srgbClr val="F4A100">
                <a:lumMod val="40000"/>
                <a:lumOff val="60000"/>
              </a:srgbClr>
            </a:solidFill>
            <a:prstDash val="solid"/>
            <a:miter lim="800000"/>
            <a:tailEnd type="triangle"/>
          </a:ln>
          <a:effectLst/>
        </p:spPr>
      </p:cxnSp>
      <p:cxnSp>
        <p:nvCxnSpPr>
          <p:cNvPr id="17" name="曲线连接符 293"/>
          <p:cNvCxnSpPr>
            <a:endCxn id="7" idx="0"/>
          </p:cNvCxnSpPr>
          <p:nvPr/>
        </p:nvCxnSpPr>
        <p:spPr>
          <a:xfrm flipV="1">
            <a:off x="2881737" y="3679589"/>
            <a:ext cx="521381" cy="117130"/>
          </a:xfrm>
          <a:prstGeom prst="curvedConnector4">
            <a:avLst>
              <a:gd name="adj1" fmla="val 20655"/>
              <a:gd name="adj2" fmla="val 295168"/>
            </a:avLst>
          </a:prstGeom>
          <a:noFill/>
          <a:ln w="19050" cap="flat" cmpd="sng" algn="ctr">
            <a:solidFill>
              <a:srgbClr val="C00000"/>
            </a:solidFill>
            <a:prstDash val="dash"/>
            <a:miter lim="800000"/>
            <a:tailEnd type="triangle"/>
          </a:ln>
          <a:effectLst/>
        </p:spPr>
      </p:cxnSp>
      <p:cxnSp>
        <p:nvCxnSpPr>
          <p:cNvPr id="18" name="直接箭头连接符 17"/>
          <p:cNvCxnSpPr/>
          <p:nvPr/>
        </p:nvCxnSpPr>
        <p:spPr>
          <a:xfrm>
            <a:off x="2751979" y="4106811"/>
            <a:ext cx="2340000" cy="0"/>
          </a:xfrm>
          <a:prstGeom prst="straightConnector1">
            <a:avLst/>
          </a:prstGeom>
          <a:noFill/>
          <a:ln w="25400" cap="flat" cmpd="sng" algn="ctr">
            <a:solidFill>
              <a:srgbClr val="1D1D1A">
                <a:lumMod val="50000"/>
                <a:lumOff val="50000"/>
              </a:srgbClr>
            </a:solidFill>
            <a:prstDash val="lgDashDot"/>
            <a:miter lim="800000"/>
            <a:tailEnd type="triangle"/>
          </a:ln>
          <a:effectLst/>
        </p:spPr>
      </p:cxnSp>
      <p:sp>
        <p:nvSpPr>
          <p:cNvPr id="19" name="文本框 18"/>
          <p:cNvSpPr txBox="1"/>
          <p:nvPr/>
        </p:nvSpPr>
        <p:spPr>
          <a:xfrm>
            <a:off x="5149654" y="4113206"/>
            <a:ext cx="553598"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fontAlgn="ctr"/>
            <a:r>
              <a:rPr lang="en-US" sz="1200" b="0" u="none" dirty="0">
                <a:solidFill>
                  <a:srgbClr val="1D1D1A"/>
                </a:solidFill>
                <a:latin typeface="Huawei Sans" panose="020C0503030203020204" pitchFamily="34" charset="0"/>
              </a:rPr>
              <a:t>Cold</a:t>
            </a:r>
            <a:endParaRPr lang="en-US" altLang="zh-CN" sz="1200" b="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20" name="文本框 19"/>
          <p:cNvSpPr txBox="1"/>
          <p:nvPr/>
        </p:nvSpPr>
        <p:spPr>
          <a:xfrm>
            <a:off x="2564973" y="4114565"/>
            <a:ext cx="294661"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fontAlgn="ctr"/>
            <a:r>
              <a:rPr lang="en-US" sz="1200" b="0" u="none" dirty="0">
                <a:solidFill>
                  <a:srgbClr val="1D1D1A"/>
                </a:solidFill>
                <a:latin typeface="Huawei Sans" panose="020C0503030203020204" pitchFamily="34" charset="0"/>
              </a:rPr>
              <a:t>Hot</a:t>
            </a:r>
            <a:endParaRPr lang="en-US" altLang="zh-CN" sz="1200" b="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21" name="文本框 20"/>
          <p:cNvSpPr txBox="1"/>
          <p:nvPr/>
        </p:nvSpPr>
        <p:spPr>
          <a:xfrm>
            <a:off x="2764766" y="2387549"/>
            <a:ext cx="1279847" cy="461665"/>
          </a:xfrm>
          <a:prstGeom prst="rect">
            <a:avLst/>
          </a:prstGeom>
          <a:noFill/>
        </p:spPr>
        <p:txBody>
          <a:bodyPr wrap="square" rtlCol="0">
            <a:spAutoFit/>
          </a:bodyPr>
          <a:lstStyle/>
          <a:p>
            <a:pPr algn="ctr" fontAlgn="ctr"/>
            <a:r>
              <a:rPr lang="en-US" sz="1200" u="none" dirty="0">
                <a:solidFill>
                  <a:srgbClr val="C00000"/>
                </a:solidFill>
                <a:latin typeface="Huawei Sans" panose="020C0503030203020204" pitchFamily="34" charset="0"/>
              </a:rPr>
              <a:t>Read acceleration</a:t>
            </a:r>
            <a:endParaRPr lang="en-US" altLang="zh-CN" sz="1200" dirty="0">
              <a:solidFill>
                <a:srgbClr val="C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22" name="文本框 21"/>
          <p:cNvSpPr txBox="1"/>
          <p:nvPr/>
        </p:nvSpPr>
        <p:spPr>
          <a:xfrm>
            <a:off x="3938562" y="2990705"/>
            <a:ext cx="1764689" cy="276999"/>
          </a:xfrm>
          <a:prstGeom prst="rect">
            <a:avLst/>
          </a:prstGeom>
          <a:noFill/>
        </p:spPr>
        <p:txBody>
          <a:bodyPr wrap="square" rtlCol="0">
            <a:spAutoFit/>
          </a:bodyPr>
          <a:lstStyle/>
          <a:p>
            <a:pPr algn="ctr" fontAlgn="ctr"/>
            <a:r>
              <a:rPr lang="en-US" sz="1200" u="none" dirty="0">
                <a:solidFill>
                  <a:srgbClr val="666666"/>
                </a:solidFill>
                <a:latin typeface="Huawei Sans" panose="020C0503030203020204" pitchFamily="34" charset="0"/>
              </a:rPr>
              <a:t>3) Hot data write/read</a:t>
            </a:r>
            <a:endParaRPr lang="en-US" altLang="zh-CN" sz="1200" dirty="0">
              <a:solidFill>
                <a:srgbClr val="66666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23" name="文本框 22"/>
          <p:cNvSpPr txBox="1"/>
          <p:nvPr/>
        </p:nvSpPr>
        <p:spPr>
          <a:xfrm>
            <a:off x="4881070" y="4321279"/>
            <a:ext cx="1635518" cy="461665"/>
          </a:xfrm>
          <a:prstGeom prst="rect">
            <a:avLst/>
          </a:prstGeom>
          <a:noFill/>
        </p:spPr>
        <p:txBody>
          <a:bodyPr wrap="square" rtlCol="0">
            <a:spAutoFit/>
          </a:bodyPr>
          <a:lstStyle/>
          <a:p>
            <a:pPr fontAlgn="ctr"/>
            <a:r>
              <a:rPr lang="en-US" sz="1200" u="none" dirty="0">
                <a:solidFill>
                  <a:srgbClr val="666666"/>
                </a:solidFill>
                <a:latin typeface="Huawei Sans" panose="020C0503030203020204" pitchFamily="34" charset="0"/>
              </a:rPr>
              <a:t>1) Cold data directly written to HDDs</a:t>
            </a:r>
            <a:endParaRPr lang="en-US" sz="1200" u="none" dirty="0">
              <a:solidFill>
                <a:srgbClr val="666666"/>
              </a:solidFill>
              <a:latin typeface="Huawei Sans" panose="020C0503030203020204" pitchFamily="34" charset="0"/>
            </a:endParaRPr>
          </a:p>
        </p:txBody>
      </p:sp>
      <p:sp>
        <p:nvSpPr>
          <p:cNvPr id="24" name="文本框 23"/>
          <p:cNvSpPr txBox="1"/>
          <p:nvPr/>
        </p:nvSpPr>
        <p:spPr>
          <a:xfrm>
            <a:off x="1066715" y="3106828"/>
            <a:ext cx="1792530" cy="276999"/>
          </a:xfrm>
          <a:prstGeom prst="rect">
            <a:avLst/>
          </a:prstGeom>
          <a:noFill/>
        </p:spPr>
        <p:txBody>
          <a:bodyPr wrap="square" rtlCol="0">
            <a:spAutoFit/>
          </a:bodyPr>
          <a:lstStyle/>
          <a:p>
            <a:pPr fontAlgn="ctr"/>
            <a:r>
              <a:rPr lang="en-US" sz="1200" u="none" dirty="0">
                <a:solidFill>
                  <a:srgbClr val="666666"/>
                </a:solidFill>
                <a:latin typeface="Huawei Sans" panose="020C0503030203020204" pitchFamily="34" charset="0"/>
              </a:rPr>
              <a:t>5) Read-only hot data</a:t>
            </a:r>
            <a:endParaRPr lang="en-US" altLang="zh-CN" sz="1200" dirty="0">
              <a:solidFill>
                <a:srgbClr val="66666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25" name="文本框 24"/>
          <p:cNvSpPr txBox="1"/>
          <p:nvPr/>
        </p:nvSpPr>
        <p:spPr>
          <a:xfrm>
            <a:off x="3097118" y="4359999"/>
            <a:ext cx="1674002" cy="461665"/>
          </a:xfrm>
          <a:prstGeom prst="rect">
            <a:avLst/>
          </a:prstGeom>
          <a:noFill/>
        </p:spPr>
        <p:txBody>
          <a:bodyPr wrap="square" rtlCol="0">
            <a:spAutoFit/>
          </a:bodyPr>
          <a:lstStyle/>
          <a:p>
            <a:pPr algn="r" fontAlgn="ctr"/>
            <a:r>
              <a:rPr lang="en-US" sz="1200" u="none" dirty="0">
                <a:solidFill>
                  <a:srgbClr val="666666"/>
                </a:solidFill>
                <a:latin typeface="Huawei Sans" panose="020C0503030203020204" pitchFamily="34" charset="0"/>
              </a:rPr>
              <a:t>4) Cold data migration over time</a:t>
            </a:r>
            <a:endParaRPr lang="en-US" altLang="zh-CN" sz="1200" dirty="0">
              <a:solidFill>
                <a:srgbClr val="66666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26" name="直接连接符 25"/>
          <p:cNvCxnSpPr/>
          <p:nvPr/>
        </p:nvCxnSpPr>
        <p:spPr>
          <a:xfrm>
            <a:off x="3918697" y="3407071"/>
            <a:ext cx="0" cy="254460"/>
          </a:xfrm>
          <a:prstGeom prst="line">
            <a:avLst/>
          </a:prstGeom>
          <a:noFill/>
          <a:ln w="9525" cap="flat" cmpd="sng" algn="ctr">
            <a:solidFill>
              <a:srgbClr val="1D1D1A"/>
            </a:solidFill>
            <a:prstDash val="solid"/>
            <a:miter lim="800000"/>
          </a:ln>
          <a:effectLst/>
        </p:spPr>
      </p:cxnSp>
      <p:cxnSp>
        <p:nvCxnSpPr>
          <p:cNvPr id="27" name="直接连接符 26"/>
          <p:cNvCxnSpPr/>
          <p:nvPr/>
        </p:nvCxnSpPr>
        <p:spPr>
          <a:xfrm>
            <a:off x="3515212" y="3400386"/>
            <a:ext cx="0" cy="254460"/>
          </a:xfrm>
          <a:prstGeom prst="line">
            <a:avLst/>
          </a:prstGeom>
          <a:noFill/>
          <a:ln w="9525" cap="flat" cmpd="sng" algn="ctr">
            <a:solidFill>
              <a:srgbClr val="1D1D1A"/>
            </a:solidFill>
            <a:prstDash val="solid"/>
            <a:miter lim="800000"/>
          </a:ln>
          <a:effectLst/>
        </p:spPr>
      </p:cxnSp>
      <p:cxnSp>
        <p:nvCxnSpPr>
          <p:cNvPr id="28" name="直接箭头连接符 27"/>
          <p:cNvCxnSpPr/>
          <p:nvPr/>
        </p:nvCxnSpPr>
        <p:spPr>
          <a:xfrm>
            <a:off x="3524940" y="3527640"/>
            <a:ext cx="371652" cy="0"/>
          </a:xfrm>
          <a:prstGeom prst="straightConnector1">
            <a:avLst/>
          </a:prstGeom>
          <a:noFill/>
          <a:ln w="6350" cap="flat" cmpd="sng" algn="ctr">
            <a:solidFill>
              <a:srgbClr val="1D1D1A"/>
            </a:solidFill>
            <a:prstDash val="solid"/>
            <a:miter lim="800000"/>
            <a:headEnd type="triangle"/>
            <a:tailEnd type="triangle"/>
          </a:ln>
          <a:effectLst/>
        </p:spPr>
      </p:cxnSp>
      <p:sp>
        <p:nvSpPr>
          <p:cNvPr id="29" name="文本框 28"/>
          <p:cNvSpPr txBox="1"/>
          <p:nvPr/>
        </p:nvSpPr>
        <p:spPr>
          <a:xfrm>
            <a:off x="3389197" y="3260432"/>
            <a:ext cx="673563" cy="223138"/>
          </a:xfrm>
          <a:prstGeom prst="rect">
            <a:avLst/>
          </a:prstGeom>
          <a:noFill/>
        </p:spPr>
        <p:txBody>
          <a:bodyPr wrap="square" rtlCol="0">
            <a:spAutoFit/>
          </a:bodyPr>
          <a:lstStyle/>
          <a:p>
            <a:pPr algn="ctr" fontAlgn="ctr"/>
            <a:r>
              <a:rPr lang="en-US" sz="850" b="1" u="none" dirty="0">
                <a:solidFill>
                  <a:srgbClr val="1D1D1A"/>
                </a:solidFill>
                <a:latin typeface="Huawei Sans" panose="020C0503030203020204" pitchFamily="34" charset="0"/>
              </a:rPr>
              <a:t>Flexible</a:t>
            </a:r>
            <a:endParaRPr lang="en-US" altLang="zh-CN" sz="850" b="1"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0" name="文本框 29"/>
          <p:cNvSpPr txBox="1"/>
          <p:nvPr/>
        </p:nvSpPr>
        <p:spPr>
          <a:xfrm>
            <a:off x="5079792" y="3655336"/>
            <a:ext cx="1233457" cy="369332"/>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fontAlgn="ctr"/>
            <a:r>
              <a:rPr lang="en-US" sz="1200" u="none" dirty="0">
                <a:solidFill>
                  <a:srgbClr val="1D1D1A"/>
                </a:solidFill>
                <a:latin typeface="Huawei Sans" panose="020C0503030203020204" pitchFamily="34" charset="0"/>
              </a:rPr>
              <a:t>Performance layer</a:t>
            </a:r>
            <a:endParaRPr lang="en-US" altLang="zh-CN" sz="120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1" name="文本框 30"/>
          <p:cNvSpPr txBox="1"/>
          <p:nvPr/>
        </p:nvSpPr>
        <p:spPr>
          <a:xfrm>
            <a:off x="3163402" y="1299096"/>
            <a:ext cx="2262071" cy="369332"/>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200" b="0" u="none" dirty="0">
                <a:solidFill>
                  <a:srgbClr val="1D1D1A"/>
                </a:solidFill>
                <a:latin typeface="Huawei Sans" panose="020C0503030203020204" pitchFamily="34" charset="0"/>
              </a:rPr>
              <a:t>ROW mechanism accelerating write performance</a:t>
            </a:r>
            <a:endParaRPr lang="en-US" altLang="zh-CN" sz="1200" b="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32" name="曲线连接符 383"/>
          <p:cNvCxnSpPr/>
          <p:nvPr/>
        </p:nvCxnSpPr>
        <p:spPr>
          <a:xfrm rot="16200000" flipH="1">
            <a:off x="2916969" y="2023895"/>
            <a:ext cx="540000" cy="1"/>
          </a:xfrm>
          <a:prstGeom prst="curvedConnector3">
            <a:avLst>
              <a:gd name="adj1" fmla="val 50000"/>
            </a:avLst>
          </a:prstGeom>
          <a:noFill/>
          <a:ln w="19050" cap="flat" cmpd="sng" algn="ctr">
            <a:solidFill>
              <a:srgbClr val="F4A100"/>
            </a:solidFill>
            <a:prstDash val="solid"/>
            <a:miter lim="800000"/>
            <a:tailEnd type="triangle"/>
          </a:ln>
          <a:effectLst/>
        </p:spPr>
      </p:cxnSp>
      <p:sp>
        <p:nvSpPr>
          <p:cNvPr id="33" name="文本框 32"/>
          <p:cNvSpPr txBox="1"/>
          <p:nvPr/>
        </p:nvSpPr>
        <p:spPr>
          <a:xfrm>
            <a:off x="3230969" y="1868865"/>
            <a:ext cx="461528"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fontAlgn="ctr"/>
            <a:r>
              <a:rPr lang="en-US" sz="1200" b="0" u="none" dirty="0">
                <a:solidFill>
                  <a:srgbClr val="1D1D1A"/>
                </a:solidFill>
                <a:latin typeface="Huawei Sans" panose="020C0503030203020204" pitchFamily="34" charset="0"/>
              </a:rPr>
              <a:t>Write</a:t>
            </a:r>
            <a:endParaRPr lang="en-US" altLang="zh-CN" sz="1200" b="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34" name="曲线连接符 385"/>
          <p:cNvCxnSpPr/>
          <p:nvPr/>
        </p:nvCxnSpPr>
        <p:spPr>
          <a:xfrm rot="5400000" flipH="1">
            <a:off x="2615427" y="2023895"/>
            <a:ext cx="540000" cy="1"/>
          </a:xfrm>
          <a:prstGeom prst="curvedConnector3">
            <a:avLst>
              <a:gd name="adj1" fmla="val 50000"/>
            </a:avLst>
          </a:prstGeom>
          <a:noFill/>
          <a:ln w="19050" cap="flat" cmpd="sng" algn="ctr">
            <a:solidFill>
              <a:srgbClr val="C00000"/>
            </a:solidFill>
            <a:prstDash val="dash"/>
            <a:miter lim="800000"/>
            <a:tailEnd type="triangle"/>
          </a:ln>
          <a:effectLst/>
        </p:spPr>
      </p:cxnSp>
      <p:sp>
        <p:nvSpPr>
          <p:cNvPr id="35" name="文本框 34"/>
          <p:cNvSpPr txBox="1"/>
          <p:nvPr/>
        </p:nvSpPr>
        <p:spPr>
          <a:xfrm>
            <a:off x="2466336" y="1887672"/>
            <a:ext cx="467878"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fontAlgn="ctr"/>
            <a:r>
              <a:rPr lang="en-US" sz="1200" b="0" u="none" dirty="0">
                <a:solidFill>
                  <a:srgbClr val="1D1D1A"/>
                </a:solidFill>
                <a:latin typeface="Huawei Sans" panose="020C0503030203020204" pitchFamily="34" charset="0"/>
              </a:rPr>
              <a:t>Read</a:t>
            </a:r>
            <a:endParaRPr lang="en-US" altLang="zh-CN" sz="1200" b="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7" name="文本框 36"/>
          <p:cNvSpPr txBox="1"/>
          <p:nvPr/>
        </p:nvSpPr>
        <p:spPr>
          <a:xfrm>
            <a:off x="5103253" y="5110737"/>
            <a:ext cx="1155178"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fontAlgn="ctr"/>
            <a:r>
              <a:rPr lang="en-US" sz="1200" u="none" dirty="0">
                <a:solidFill>
                  <a:srgbClr val="1D1D1A"/>
                </a:solidFill>
                <a:latin typeface="Huawei Sans" panose="020C0503030203020204" pitchFamily="34" charset="0"/>
              </a:rPr>
              <a:t>Capacity layer</a:t>
            </a:r>
            <a:endParaRPr lang="en-US" altLang="zh-CN" sz="120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8" name="矩形 37"/>
          <p:cNvSpPr/>
          <p:nvPr/>
        </p:nvSpPr>
        <p:spPr>
          <a:xfrm>
            <a:off x="3731896" y="1703443"/>
            <a:ext cx="194477" cy="140433"/>
          </a:xfrm>
          <a:prstGeom prst="rect">
            <a:avLst/>
          </a:prstGeom>
          <a:solidFill>
            <a:srgbClr val="F4A100">
              <a:lumMod val="20000"/>
              <a:lumOff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9" name="矩形 38"/>
          <p:cNvSpPr/>
          <p:nvPr/>
        </p:nvSpPr>
        <p:spPr>
          <a:xfrm>
            <a:off x="4078773" y="1703443"/>
            <a:ext cx="328459" cy="140433"/>
          </a:xfrm>
          <a:prstGeom prst="rect">
            <a:avLst/>
          </a:prstGeom>
          <a:solidFill>
            <a:srgbClr val="F4A100">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40" name="矩形 39"/>
          <p:cNvSpPr/>
          <p:nvPr/>
        </p:nvSpPr>
        <p:spPr>
          <a:xfrm>
            <a:off x="4562398" y="1703492"/>
            <a:ext cx="275087" cy="140384"/>
          </a:xfrm>
          <a:prstGeom prst="rect">
            <a:avLst/>
          </a:prstGeom>
          <a:solidFill>
            <a:srgbClr val="F4A1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41" name="文本框 40"/>
          <p:cNvSpPr txBox="1"/>
          <p:nvPr/>
        </p:nvSpPr>
        <p:spPr>
          <a:xfrm>
            <a:off x="4703938" y="1584146"/>
            <a:ext cx="851059" cy="261610"/>
          </a:xfrm>
          <a:prstGeom prst="rect">
            <a:avLst/>
          </a:prstGeom>
          <a:noFill/>
        </p:spPr>
        <p:txBody>
          <a:bodyPr wrap="square" rtlCol="0">
            <a:spAutoFit/>
          </a:bodyPr>
          <a:lstStyle/>
          <a:p>
            <a:pPr algn="ctr" fontAlgn="ctr"/>
            <a:r>
              <a:rPr lang="en-US" sz="1100" u="none" dirty="0">
                <a:solidFill>
                  <a:srgbClr val="1D1D1A"/>
                </a:solidFill>
                <a:latin typeface="Huawei Sans" panose="020C0503030203020204" pitchFamily="34" charset="0"/>
              </a:rPr>
              <a:t>...</a:t>
            </a:r>
            <a:endParaRPr lang="en-US" sz="1100" u="none" dirty="0">
              <a:solidFill>
                <a:srgbClr val="1D1D1A"/>
              </a:solidFill>
              <a:latin typeface="Huawei Sans" panose="020C0503030203020204" pitchFamily="34" charset="0"/>
            </a:endParaRPr>
          </a:p>
        </p:txBody>
      </p:sp>
      <p:sp>
        <p:nvSpPr>
          <p:cNvPr id="42" name="矩形 41"/>
          <p:cNvSpPr/>
          <p:nvPr/>
        </p:nvSpPr>
        <p:spPr>
          <a:xfrm>
            <a:off x="4622713" y="2524771"/>
            <a:ext cx="600857" cy="157179"/>
          </a:xfrm>
          <a:prstGeom prst="rect">
            <a:avLst/>
          </a:prstGeom>
          <a:solidFill>
            <a:srgbClr val="F4A1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0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43" name="右箭头 13"/>
          <p:cNvSpPr/>
          <p:nvPr/>
        </p:nvSpPr>
        <p:spPr>
          <a:xfrm rot="3261777">
            <a:off x="4535543" y="2118549"/>
            <a:ext cx="344140" cy="301181"/>
          </a:xfrm>
          <a:prstGeom prst="rightArrow">
            <a:avLst/>
          </a:prstGeom>
          <a:solidFill>
            <a:srgbClr val="F4A100">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44" name="文本框 43"/>
          <p:cNvSpPr txBox="1"/>
          <p:nvPr/>
        </p:nvSpPr>
        <p:spPr>
          <a:xfrm>
            <a:off x="3965510" y="2740221"/>
            <a:ext cx="1762180" cy="276999"/>
          </a:xfrm>
          <a:prstGeom prst="rect">
            <a:avLst/>
          </a:prstGeom>
          <a:noFill/>
        </p:spPr>
        <p:txBody>
          <a:bodyPr wrap="square" rtlCol="0">
            <a:spAutoFit/>
          </a:bodyPr>
          <a:lstStyle/>
          <a:p>
            <a:pPr fontAlgn="ctr"/>
            <a:r>
              <a:rPr lang="en-US" sz="1200" u="none" dirty="0">
                <a:solidFill>
                  <a:srgbClr val="666666"/>
                </a:solidFill>
                <a:latin typeface="Huawei Sans" panose="020C0503030203020204" pitchFamily="34" charset="0"/>
              </a:rPr>
              <a:t>2) Small I/O overwrite</a:t>
            </a:r>
            <a:endParaRPr lang="en-US" altLang="zh-CN" sz="1200" dirty="0">
              <a:solidFill>
                <a:srgbClr val="66666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45" name="曲线连接符 448"/>
          <p:cNvCxnSpPr>
            <a:endCxn id="46" idx="2"/>
          </p:cNvCxnSpPr>
          <p:nvPr/>
        </p:nvCxnSpPr>
        <p:spPr>
          <a:xfrm rot="16200000" flipV="1">
            <a:off x="3442017" y="2966592"/>
            <a:ext cx="1017172" cy="75208"/>
          </a:xfrm>
          <a:prstGeom prst="curvedConnector3">
            <a:avLst>
              <a:gd name="adj1" fmla="val 50000"/>
            </a:avLst>
          </a:prstGeom>
          <a:noFill/>
          <a:ln w="19050" cap="flat" cmpd="sng" algn="ctr">
            <a:solidFill>
              <a:srgbClr val="C00000"/>
            </a:solidFill>
            <a:prstDash val="dash"/>
            <a:miter lim="800000"/>
            <a:tailEnd type="triangle"/>
          </a:ln>
          <a:effectLst/>
        </p:spPr>
      </p:cxnSp>
      <p:sp>
        <p:nvSpPr>
          <p:cNvPr id="46" name="文本框 45"/>
          <p:cNvSpPr txBox="1"/>
          <p:nvPr/>
        </p:nvSpPr>
        <p:spPr>
          <a:xfrm>
            <a:off x="3196046" y="2033945"/>
            <a:ext cx="1433906" cy="461665"/>
          </a:xfrm>
          <a:prstGeom prst="rect">
            <a:avLst/>
          </a:prstGeom>
          <a:noFill/>
        </p:spPr>
        <p:txBody>
          <a:bodyPr wrap="square" rtlCol="0">
            <a:spAutoFit/>
          </a:bodyPr>
          <a:lstStyle/>
          <a:p>
            <a:pPr algn="ctr" fontAlgn="ctr"/>
            <a:r>
              <a:rPr lang="en-US" sz="1200" u="none" dirty="0">
                <a:solidFill>
                  <a:srgbClr val="C00000"/>
                </a:solidFill>
                <a:latin typeface="Huawei Sans" panose="020C0503030203020204" pitchFamily="34" charset="0"/>
              </a:rPr>
              <a:t>Read-after-write acceleration</a:t>
            </a:r>
            <a:endParaRPr lang="en-US" altLang="zh-CN" sz="1200" dirty="0">
              <a:solidFill>
                <a:srgbClr val="C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47" name="文本框 46"/>
          <p:cNvSpPr txBox="1"/>
          <p:nvPr/>
        </p:nvSpPr>
        <p:spPr>
          <a:xfrm>
            <a:off x="1073383" y="3349165"/>
            <a:ext cx="1792530" cy="276999"/>
          </a:xfrm>
          <a:prstGeom prst="rect">
            <a:avLst/>
          </a:prstGeom>
          <a:noFill/>
        </p:spPr>
        <p:txBody>
          <a:bodyPr wrap="square" rtlCol="0">
            <a:spAutoFit/>
          </a:bodyPr>
          <a:lstStyle/>
          <a:p>
            <a:pPr fontAlgn="ctr"/>
            <a:r>
              <a:rPr lang="en-US" sz="1200" u="none" dirty="0">
                <a:solidFill>
                  <a:srgbClr val="666666"/>
                </a:solidFill>
                <a:latin typeface="Huawei Sans" panose="020C0503030203020204" pitchFamily="34" charset="0"/>
              </a:rPr>
              <a:t>6) Associated </a:t>
            </a:r>
            <a:r>
              <a:rPr lang="en-US" sz="1200" u="none" dirty="0" err="1">
                <a:solidFill>
                  <a:srgbClr val="666666"/>
                </a:solidFill>
                <a:latin typeface="Huawei Sans" panose="020C0503030203020204" pitchFamily="34" charset="0"/>
              </a:rPr>
              <a:t>prefetch</a:t>
            </a:r>
            <a:endParaRPr lang="en-US" altLang="zh-CN" sz="1200" dirty="0">
              <a:solidFill>
                <a:srgbClr val="66666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48" name="文本框 47"/>
          <p:cNvSpPr txBox="1"/>
          <p:nvPr/>
        </p:nvSpPr>
        <p:spPr>
          <a:xfrm>
            <a:off x="3461733" y="5153417"/>
            <a:ext cx="710034"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200" b="0" u="none" dirty="0">
                <a:solidFill>
                  <a:srgbClr val="1D1D1A"/>
                </a:solidFill>
                <a:latin typeface="Huawei Sans" panose="020C0503030203020204" pitchFamily="34" charset="0"/>
              </a:rPr>
              <a:t>HDD</a:t>
            </a:r>
            <a:endParaRPr lang="en-US" sz="1200" b="0" u="none" dirty="0">
              <a:solidFill>
                <a:srgbClr val="1D1D1A"/>
              </a:solidFill>
              <a:latin typeface="Huawei Sans" panose="020C0503030203020204" pitchFamily="34" charset="0"/>
            </a:endParaRPr>
          </a:p>
        </p:txBody>
      </p:sp>
      <p:sp>
        <p:nvSpPr>
          <p:cNvPr id="54" name="矩形 53"/>
          <p:cNvSpPr/>
          <p:nvPr/>
        </p:nvSpPr>
        <p:spPr>
          <a:xfrm>
            <a:off x="6118918" y="944563"/>
            <a:ext cx="4141871" cy="1650658"/>
          </a:xfrm>
          <a:prstGeom prst="rect">
            <a:avLst/>
          </a:prstGeom>
          <a:solidFill>
            <a:srgbClr val="F4A100">
              <a:lumMod val="20000"/>
              <a:lumOff val="80000"/>
              <a:alpha val="30000"/>
            </a:srgbClr>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8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5" name="矩形 54"/>
          <p:cNvSpPr/>
          <p:nvPr/>
        </p:nvSpPr>
        <p:spPr>
          <a:xfrm>
            <a:off x="9237054" y="984956"/>
            <a:ext cx="954378" cy="805985"/>
          </a:xfrm>
          <a:prstGeom prst="rect">
            <a:avLst/>
          </a:prstGeom>
          <a:solidFill>
            <a:srgbClr val="1D1D1A">
              <a:lumMod val="10000"/>
              <a:lumOff val="90000"/>
            </a:srgbClr>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8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6" name="矩形 55"/>
          <p:cNvSpPr/>
          <p:nvPr/>
        </p:nvSpPr>
        <p:spPr>
          <a:xfrm>
            <a:off x="8207722" y="987572"/>
            <a:ext cx="1038475" cy="805985"/>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8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7" name="矩形 56"/>
          <p:cNvSpPr/>
          <p:nvPr/>
        </p:nvSpPr>
        <p:spPr>
          <a:xfrm>
            <a:off x="7153866" y="986548"/>
            <a:ext cx="1076352" cy="805985"/>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8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grpSp>
        <p:nvGrpSpPr>
          <p:cNvPr id="58" name="组合 57"/>
          <p:cNvGrpSpPr/>
          <p:nvPr/>
        </p:nvGrpSpPr>
        <p:grpSpPr>
          <a:xfrm>
            <a:off x="7305108" y="1087176"/>
            <a:ext cx="702439" cy="299376"/>
            <a:chOff x="5811841" y="4193777"/>
            <a:chExt cx="969444" cy="299376"/>
          </a:xfrm>
        </p:grpSpPr>
        <p:sp>
          <p:nvSpPr>
            <p:cNvPr id="59" name="矩形 58"/>
            <p:cNvSpPr/>
            <p:nvPr/>
          </p:nvSpPr>
          <p:spPr>
            <a:xfrm>
              <a:off x="6078847"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60" name="矩形 15"/>
            <p:cNvSpPr/>
            <p:nvPr/>
          </p:nvSpPr>
          <p:spPr>
            <a:xfrm>
              <a:off x="6345853"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61" name="矩形 15"/>
            <p:cNvSpPr/>
            <p:nvPr/>
          </p:nvSpPr>
          <p:spPr>
            <a:xfrm>
              <a:off x="6612858"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62" name="矩形 15"/>
            <p:cNvSpPr/>
            <p:nvPr/>
          </p:nvSpPr>
          <p:spPr>
            <a:xfrm>
              <a:off x="5811841"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63" name="矩形 15"/>
            <p:cNvSpPr/>
            <p:nvPr/>
          </p:nvSpPr>
          <p:spPr>
            <a:xfrm>
              <a:off x="5945344" y="437438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64" name="矩形 15"/>
            <p:cNvSpPr/>
            <p:nvPr/>
          </p:nvSpPr>
          <p:spPr>
            <a:xfrm>
              <a:off x="6212350" y="437438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65" name="矩形 15"/>
            <p:cNvSpPr/>
            <p:nvPr/>
          </p:nvSpPr>
          <p:spPr>
            <a:xfrm>
              <a:off x="6479356" y="437438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grpSp>
      <p:sp>
        <p:nvSpPr>
          <p:cNvPr id="66" name="文本框 65"/>
          <p:cNvSpPr txBox="1"/>
          <p:nvPr/>
        </p:nvSpPr>
        <p:spPr>
          <a:xfrm>
            <a:off x="7200812" y="1477424"/>
            <a:ext cx="962100"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200" b="0" u="none" dirty="0">
                <a:solidFill>
                  <a:srgbClr val="1D1D1A"/>
                </a:solidFill>
                <a:latin typeface="Huawei Sans" panose="020C0503030203020204" pitchFamily="34" charset="0"/>
              </a:rPr>
              <a:t>Aggregation</a:t>
            </a:r>
            <a:endParaRPr lang="en-US" altLang="zh-CN" sz="1200" b="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67" name="文本框 66"/>
          <p:cNvSpPr txBox="1"/>
          <p:nvPr/>
        </p:nvSpPr>
        <p:spPr>
          <a:xfrm>
            <a:off x="8275028" y="1477423"/>
            <a:ext cx="936923"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200" b="0" u="none" dirty="0">
                <a:solidFill>
                  <a:srgbClr val="1D1D1A"/>
                </a:solidFill>
                <a:latin typeface="Huawei Sans" panose="020C0503030203020204" pitchFamily="34" charset="0"/>
              </a:rPr>
              <a:t>Popularity</a:t>
            </a:r>
            <a:endParaRPr lang="en-US" altLang="zh-CN" sz="1200" b="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68" name="文本框 67"/>
          <p:cNvSpPr txBox="1"/>
          <p:nvPr/>
        </p:nvSpPr>
        <p:spPr>
          <a:xfrm>
            <a:off x="9291007" y="1479696"/>
            <a:ext cx="914919"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200" b="0" u="none" dirty="0">
                <a:solidFill>
                  <a:srgbClr val="1D1D1A"/>
                </a:solidFill>
                <a:latin typeface="Huawei Sans" panose="020C0503030203020204" pitchFamily="34" charset="0"/>
              </a:rPr>
              <a:t>Association</a:t>
            </a:r>
            <a:endParaRPr lang="en-US" altLang="zh-CN" sz="1200" b="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grpSp>
        <p:nvGrpSpPr>
          <p:cNvPr id="69" name="组合 68"/>
          <p:cNvGrpSpPr/>
          <p:nvPr/>
        </p:nvGrpSpPr>
        <p:grpSpPr>
          <a:xfrm>
            <a:off x="6251068" y="1490895"/>
            <a:ext cx="850772" cy="828000"/>
            <a:chOff x="1025631" y="4977226"/>
            <a:chExt cx="891946" cy="828000"/>
          </a:xfrm>
        </p:grpSpPr>
        <p:sp>
          <p:nvSpPr>
            <p:cNvPr id="70" name="椭圆 69"/>
            <p:cNvSpPr/>
            <p:nvPr/>
          </p:nvSpPr>
          <p:spPr bwMode="auto">
            <a:xfrm>
              <a:off x="1025631" y="4977226"/>
              <a:ext cx="891946" cy="828000"/>
            </a:xfrm>
            <a:prstGeom prst="ellipse">
              <a:avLst/>
            </a:prstGeom>
            <a:solidFill>
              <a:srgbClr val="FFFFFF">
                <a:lumMod val="95000"/>
              </a:srgbClr>
            </a:solidFill>
            <a:ln w="9525" cap="flat" cmpd="sng" algn="ctr">
              <a:noFill/>
              <a:prstDash val="solid"/>
              <a:round/>
              <a:headEnd type="none" w="med" len="med"/>
              <a:tailEnd type="none" w="med" len="med"/>
            </a:ln>
            <a:effectLst>
              <a:glow rad="228600">
                <a:srgbClr val="666666">
                  <a:lumMod val="85000"/>
                  <a:alpha val="40000"/>
                </a:srgbClr>
              </a:glow>
            </a:effectLst>
          </p:spPr>
          <p:txBody>
            <a:bodyPr vert="horz" wrap="square" lIns="0" tIns="0" rIns="0" bIns="0" numCol="1" rtlCol="0" anchor="t" anchorCtr="0" compatLnSpc="1"/>
            <a:lstStyle/>
            <a:p>
              <a:pPr algn="ctr" defTabSz="685165" fontAlgn="ctr">
                <a:buClr>
                  <a:srgbClr val="CC9900"/>
                </a:buClr>
                <a:defRPr/>
              </a:pPr>
              <a:endParaRPr lang="en-US" altLang="zh-CN" sz="1200" kern="0"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1" name="文本框 70"/>
            <p:cNvSpPr txBox="1"/>
            <p:nvPr/>
          </p:nvSpPr>
          <p:spPr>
            <a:xfrm>
              <a:off x="1066804" y="5098108"/>
              <a:ext cx="809599" cy="276999"/>
            </a:xfrm>
            <a:prstGeom prst="rect">
              <a:avLst/>
            </a:prstGeom>
            <a:noFill/>
          </p:spPr>
          <p:txBody>
            <a:bodyPr wrap="square" rtlCol="0">
              <a:spAutoFit/>
            </a:bodyPr>
            <a:lstStyle/>
            <a:p>
              <a:pPr algn="ctr" fontAlgn="ctr"/>
              <a:r>
                <a:rPr lang="en-US" sz="1200" b="1" u="none" dirty="0">
                  <a:solidFill>
                    <a:srgbClr val="666666"/>
                  </a:solidFill>
                  <a:latin typeface="Huawei Sans" panose="020C0503030203020204" pitchFamily="34" charset="0"/>
                </a:rPr>
                <a:t>Cache</a:t>
              </a:r>
              <a:endParaRPr lang="en-US" sz="1200" b="1" u="none" dirty="0">
                <a:solidFill>
                  <a:srgbClr val="666666"/>
                </a:solidFill>
                <a:latin typeface="Huawei Sans" panose="020C0503030203020204" pitchFamily="34" charset="0"/>
              </a:endParaRPr>
            </a:p>
          </p:txBody>
        </p:sp>
        <p:sp>
          <p:nvSpPr>
            <p:cNvPr id="72" name="文本框 71"/>
            <p:cNvSpPr txBox="1"/>
            <p:nvPr/>
          </p:nvSpPr>
          <p:spPr>
            <a:xfrm>
              <a:off x="1062462" y="5388642"/>
              <a:ext cx="809599" cy="276999"/>
            </a:xfrm>
            <a:prstGeom prst="rect">
              <a:avLst/>
            </a:prstGeom>
            <a:noFill/>
          </p:spPr>
          <p:txBody>
            <a:bodyPr wrap="square" rtlCol="0">
              <a:spAutoFit/>
            </a:bodyPr>
            <a:lstStyle/>
            <a:p>
              <a:pPr algn="ctr" fontAlgn="ctr"/>
              <a:r>
                <a:rPr lang="en-US" sz="1200" b="1" u="none" dirty="0">
                  <a:solidFill>
                    <a:srgbClr val="666666"/>
                  </a:solidFill>
                  <a:latin typeface="Huawei Sans" panose="020C0503030203020204" pitchFamily="34" charset="0"/>
                </a:rPr>
                <a:t>Tier</a:t>
              </a:r>
              <a:endParaRPr lang="en-US" sz="1200" b="1" u="none" dirty="0">
                <a:solidFill>
                  <a:srgbClr val="666666"/>
                </a:solidFill>
                <a:latin typeface="Huawei Sans" panose="020C0503030203020204" pitchFamily="34" charset="0"/>
              </a:endParaRPr>
            </a:p>
          </p:txBody>
        </p:sp>
      </p:grpSp>
      <p:sp>
        <p:nvSpPr>
          <p:cNvPr id="73" name="圆角矩形 574"/>
          <p:cNvSpPr/>
          <p:nvPr/>
        </p:nvSpPr>
        <p:spPr>
          <a:xfrm>
            <a:off x="7428735" y="1926052"/>
            <a:ext cx="783691" cy="281128"/>
          </a:xfrm>
          <a:prstGeom prst="roundRect">
            <a:avLst/>
          </a:prstGeom>
          <a:solidFill>
            <a:srgbClr val="1D1D1A">
              <a:lumMod val="50000"/>
              <a:lumOff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1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4" name="圆角矩形 575"/>
          <p:cNvSpPr/>
          <p:nvPr/>
        </p:nvSpPr>
        <p:spPr>
          <a:xfrm>
            <a:off x="7827094" y="2273497"/>
            <a:ext cx="852846" cy="281128"/>
          </a:xfrm>
          <a:prstGeom prst="roundRect">
            <a:avLst/>
          </a:prstGeom>
          <a:solidFill>
            <a:srgbClr val="1D1D1A">
              <a:lumMod val="50000"/>
              <a:lumOff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1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5" name="圆角矩形 576"/>
          <p:cNvSpPr/>
          <p:nvPr/>
        </p:nvSpPr>
        <p:spPr>
          <a:xfrm>
            <a:off x="8498394" y="1930422"/>
            <a:ext cx="763141" cy="281128"/>
          </a:xfrm>
          <a:prstGeom prst="roundRect">
            <a:avLst/>
          </a:prstGeom>
          <a:solidFill>
            <a:srgbClr val="1D1D1A">
              <a:lumMod val="50000"/>
              <a:lumOff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1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6" name="圆角矩形 577"/>
          <p:cNvSpPr/>
          <p:nvPr/>
        </p:nvSpPr>
        <p:spPr>
          <a:xfrm>
            <a:off x="8896754" y="2277867"/>
            <a:ext cx="971008" cy="281128"/>
          </a:xfrm>
          <a:prstGeom prst="roundRect">
            <a:avLst/>
          </a:prstGeom>
          <a:solidFill>
            <a:srgbClr val="1D1D1A">
              <a:lumMod val="50000"/>
              <a:lumOff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1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7" name="圆角矩形 578"/>
          <p:cNvSpPr/>
          <p:nvPr/>
        </p:nvSpPr>
        <p:spPr>
          <a:xfrm>
            <a:off x="9455085" y="1930422"/>
            <a:ext cx="750841" cy="281128"/>
          </a:xfrm>
          <a:prstGeom prst="roundRect">
            <a:avLst/>
          </a:prstGeom>
          <a:solidFill>
            <a:srgbClr val="1D1D1A">
              <a:lumMod val="50000"/>
              <a:lumOff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1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9" name="文本框 78"/>
          <p:cNvSpPr txBox="1"/>
          <p:nvPr/>
        </p:nvSpPr>
        <p:spPr>
          <a:xfrm>
            <a:off x="8443908" y="1918649"/>
            <a:ext cx="852846" cy="307777"/>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000" u="none" dirty="0">
                <a:solidFill>
                  <a:srgbClr val="FFFFFF"/>
                </a:solidFill>
                <a:latin typeface="Huawei Sans" panose="020C0503030203020204" pitchFamily="34" charset="0"/>
              </a:rPr>
              <a:t>Traffic distribution</a:t>
            </a:r>
            <a:endParaRPr lang="en-US" altLang="zh-CN" sz="1000"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0" name="文本框 79"/>
          <p:cNvSpPr txBox="1"/>
          <p:nvPr/>
        </p:nvSpPr>
        <p:spPr>
          <a:xfrm>
            <a:off x="9557794" y="1965615"/>
            <a:ext cx="593268" cy="153888"/>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000" u="none" dirty="0">
                <a:solidFill>
                  <a:srgbClr val="FFFFFF"/>
                </a:solidFill>
                <a:latin typeface="Huawei Sans" panose="020C0503030203020204" pitchFamily="34" charset="0"/>
              </a:rPr>
              <a:t>Eviction</a:t>
            </a:r>
            <a:endParaRPr lang="en-US" altLang="zh-CN" sz="1000"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1" name="文本框 80"/>
          <p:cNvSpPr txBox="1"/>
          <p:nvPr/>
        </p:nvSpPr>
        <p:spPr>
          <a:xfrm>
            <a:off x="7842428" y="2314033"/>
            <a:ext cx="777541"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200" u="none" dirty="0">
                <a:solidFill>
                  <a:srgbClr val="FFFFFF"/>
                </a:solidFill>
                <a:latin typeface="Huawei Sans" panose="020C0503030203020204" pitchFamily="34" charset="0"/>
              </a:rPr>
              <a:t>Migration</a:t>
            </a:r>
            <a:endParaRPr lang="en-US" altLang="zh-CN" sz="1200"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2" name="文本框 81"/>
          <p:cNvSpPr txBox="1"/>
          <p:nvPr/>
        </p:nvSpPr>
        <p:spPr>
          <a:xfrm>
            <a:off x="8934084" y="2314033"/>
            <a:ext cx="852846"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200" u="none" dirty="0">
                <a:solidFill>
                  <a:srgbClr val="FFFFFF"/>
                </a:solidFill>
                <a:latin typeface="Huawei Sans" panose="020C0503030203020204" pitchFamily="34" charset="0"/>
              </a:rPr>
              <a:t>Integration</a:t>
            </a:r>
            <a:endParaRPr lang="en-US" altLang="zh-CN" sz="1200"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pic>
        <p:nvPicPr>
          <p:cNvPr id="84" name="图片 83"/>
          <p:cNvPicPr>
            <a:picLocks noChangeAspect="1"/>
          </p:cNvPicPr>
          <p:nvPr/>
        </p:nvPicPr>
        <p:blipFill rotWithShape="1">
          <a:blip r:embed="rId1" cstate="print">
            <a:extLst>
              <a:ext uri="{28A0092B-C50C-407E-A947-70E740481C1C}">
                <a14:useLocalDpi xmlns:a14="http://schemas.microsoft.com/office/drawing/2010/main" val="0"/>
              </a:ext>
            </a:extLst>
          </a:blip>
          <a:srcRect t="32736" b="33617"/>
          <a:stretch>
            <a:fillRect/>
          </a:stretch>
        </p:blipFill>
        <p:spPr>
          <a:xfrm rot="5400000" flipV="1">
            <a:off x="6380237" y="1361929"/>
            <a:ext cx="1409735" cy="882840"/>
          </a:xfrm>
          <a:prstGeom prst="rect">
            <a:avLst/>
          </a:prstGeom>
        </p:spPr>
      </p:pic>
      <p:grpSp>
        <p:nvGrpSpPr>
          <p:cNvPr id="85" name="组合 84"/>
          <p:cNvGrpSpPr/>
          <p:nvPr/>
        </p:nvGrpSpPr>
        <p:grpSpPr>
          <a:xfrm>
            <a:off x="8360054" y="1070553"/>
            <a:ext cx="702439" cy="299376"/>
            <a:chOff x="5811841" y="4193777"/>
            <a:chExt cx="969444" cy="299376"/>
          </a:xfrm>
        </p:grpSpPr>
        <p:sp>
          <p:nvSpPr>
            <p:cNvPr id="86" name="矩形 85"/>
            <p:cNvSpPr/>
            <p:nvPr/>
          </p:nvSpPr>
          <p:spPr>
            <a:xfrm>
              <a:off x="6078847"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7" name="矩形 15"/>
            <p:cNvSpPr/>
            <p:nvPr/>
          </p:nvSpPr>
          <p:spPr>
            <a:xfrm>
              <a:off x="6345853"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8" name="矩形 15"/>
            <p:cNvSpPr/>
            <p:nvPr/>
          </p:nvSpPr>
          <p:spPr>
            <a:xfrm>
              <a:off x="6612858"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9" name="矩形 15"/>
            <p:cNvSpPr/>
            <p:nvPr/>
          </p:nvSpPr>
          <p:spPr>
            <a:xfrm>
              <a:off x="5811841"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0" name="矩形 15"/>
            <p:cNvSpPr/>
            <p:nvPr/>
          </p:nvSpPr>
          <p:spPr>
            <a:xfrm>
              <a:off x="5945344" y="437438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1" name="矩形 15"/>
            <p:cNvSpPr/>
            <p:nvPr/>
          </p:nvSpPr>
          <p:spPr>
            <a:xfrm>
              <a:off x="6212350" y="437438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2" name="矩形 15"/>
            <p:cNvSpPr/>
            <p:nvPr/>
          </p:nvSpPr>
          <p:spPr>
            <a:xfrm>
              <a:off x="6479356" y="437438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grpSp>
      <p:grpSp>
        <p:nvGrpSpPr>
          <p:cNvPr id="93" name="组合 92"/>
          <p:cNvGrpSpPr/>
          <p:nvPr/>
        </p:nvGrpSpPr>
        <p:grpSpPr>
          <a:xfrm>
            <a:off x="9358789" y="1070553"/>
            <a:ext cx="702439" cy="299376"/>
            <a:chOff x="5811841" y="4193777"/>
            <a:chExt cx="969444" cy="299376"/>
          </a:xfrm>
        </p:grpSpPr>
        <p:sp>
          <p:nvSpPr>
            <p:cNvPr id="94" name="矩形 93"/>
            <p:cNvSpPr/>
            <p:nvPr/>
          </p:nvSpPr>
          <p:spPr>
            <a:xfrm>
              <a:off x="6078847"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5" name="矩形 15"/>
            <p:cNvSpPr/>
            <p:nvPr/>
          </p:nvSpPr>
          <p:spPr>
            <a:xfrm>
              <a:off x="6345853"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6" name="矩形 15"/>
            <p:cNvSpPr/>
            <p:nvPr/>
          </p:nvSpPr>
          <p:spPr>
            <a:xfrm>
              <a:off x="6612858"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7" name="矩形 15"/>
            <p:cNvSpPr/>
            <p:nvPr/>
          </p:nvSpPr>
          <p:spPr>
            <a:xfrm>
              <a:off x="5811841" y="419377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8" name="矩形 15"/>
            <p:cNvSpPr/>
            <p:nvPr/>
          </p:nvSpPr>
          <p:spPr>
            <a:xfrm>
              <a:off x="5945344" y="437438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9" name="矩形 15"/>
            <p:cNvSpPr/>
            <p:nvPr/>
          </p:nvSpPr>
          <p:spPr>
            <a:xfrm>
              <a:off x="6212350" y="437438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0" name="矩形 15"/>
            <p:cNvSpPr/>
            <p:nvPr/>
          </p:nvSpPr>
          <p:spPr>
            <a:xfrm>
              <a:off x="6479356" y="4374387"/>
              <a:ext cx="168427" cy="118766"/>
            </a:xfrm>
            <a:prstGeom prst="rect">
              <a:avLst/>
            </a:prstGeom>
            <a:noFill/>
            <a:ln w="12700" cap="flat" cmpd="sng" algn="ctr">
              <a:solidFill>
                <a:srgbClr val="FFFFFF">
                  <a:lumMod val="50000"/>
                </a:srgbClr>
              </a:solidFill>
              <a:prstDash val="solid"/>
            </a:ln>
            <a:effectLst/>
          </p:spPr>
          <p:txBody>
            <a:bodyPr lIns="68579" tIns="34289" rIns="68579" bIns="34289" rtlCol="0" anchor="ctr"/>
            <a:lstStyle/>
            <a:p>
              <a:pPr marL="0" marR="0" lvl="0" indent="0" algn="ctr" defTabSz="1219200" eaLnBrk="1" fontAlgn="ctr" latinLnBrk="0" hangingPunct="1">
                <a:lnSpc>
                  <a:spcPct val="100000"/>
                </a:lnSpc>
                <a:spcBef>
                  <a:spcPts val="0"/>
                </a:spcBef>
                <a:spcAft>
                  <a:spcPts val="0"/>
                </a:spcAft>
                <a:buClrTx/>
                <a:buSzTx/>
                <a:buFontTx/>
                <a:buNone/>
                <a:defRPr/>
              </a:pPr>
              <a:endParaRPr kumimoji="0" lang="en-US" altLang="zh-CN" sz="2000" b="0"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grpSp>
      <p:cxnSp>
        <p:nvCxnSpPr>
          <p:cNvPr id="101" name="直接箭头连接符 100"/>
          <p:cNvCxnSpPr/>
          <p:nvPr/>
        </p:nvCxnSpPr>
        <p:spPr bwMode="auto">
          <a:xfrm flipH="1" flipV="1">
            <a:off x="6499550" y="3050595"/>
            <a:ext cx="764" cy="1152000"/>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接箭头连接符 101"/>
          <p:cNvCxnSpPr/>
          <p:nvPr/>
        </p:nvCxnSpPr>
        <p:spPr bwMode="auto">
          <a:xfrm>
            <a:off x="6500312" y="4220651"/>
            <a:ext cx="1980000" cy="0"/>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弧形 102"/>
          <p:cNvSpPr/>
          <p:nvPr/>
        </p:nvSpPr>
        <p:spPr>
          <a:xfrm flipH="1">
            <a:off x="6516588" y="3543952"/>
            <a:ext cx="2448363" cy="1349230"/>
          </a:xfrm>
          <a:prstGeom prst="arc">
            <a:avLst>
              <a:gd name="adj1" fmla="val 16102333"/>
              <a:gd name="adj2" fmla="val 0"/>
            </a:avLst>
          </a:prstGeom>
          <a:noFill/>
          <a:ln w="6350" cap="flat" cmpd="sng" algn="ctr">
            <a:solidFill>
              <a:srgbClr val="1D1D1A">
                <a:lumMod val="90000"/>
                <a:lumOff val="10000"/>
              </a:srgbClr>
            </a:solid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4" name="弧形 103"/>
          <p:cNvSpPr/>
          <p:nvPr/>
        </p:nvSpPr>
        <p:spPr>
          <a:xfrm flipH="1">
            <a:off x="6506079" y="3248063"/>
            <a:ext cx="2448363" cy="1945483"/>
          </a:xfrm>
          <a:prstGeom prst="arc">
            <a:avLst>
              <a:gd name="adj1" fmla="val 16102333"/>
              <a:gd name="adj2" fmla="val 0"/>
            </a:avLst>
          </a:prstGeom>
          <a:noFill/>
          <a:ln w="6350" cap="flat" cmpd="sng" algn="ctr">
            <a:solidFill>
              <a:srgbClr val="1D1D1A">
                <a:lumMod val="50000"/>
                <a:lumOff val="50000"/>
              </a:srgbClr>
            </a:solid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5" name="文本框 104"/>
          <p:cNvSpPr txBox="1"/>
          <p:nvPr/>
        </p:nvSpPr>
        <p:spPr>
          <a:xfrm>
            <a:off x="7430231" y="3032619"/>
            <a:ext cx="1460198" cy="276999"/>
          </a:xfrm>
          <a:prstGeom prst="rect">
            <a:avLst/>
          </a:prstGeom>
          <a:noFill/>
        </p:spPr>
        <p:txBody>
          <a:bodyPr wrap="square" rtlCol="0">
            <a:spAutoFit/>
          </a:bodyPr>
          <a:lstStyle/>
          <a:p>
            <a:pPr fontAlgn="ctr"/>
            <a:r>
              <a:rPr lang="en-US" sz="1200" u="none" dirty="0">
                <a:solidFill>
                  <a:srgbClr val="666666"/>
                </a:solidFill>
                <a:latin typeface="Huawei Sans" panose="020C0503030203020204" pitchFamily="34" charset="0"/>
              </a:rPr>
              <a:t>Service scenario 1</a:t>
            </a:r>
            <a:endParaRPr lang="en-US" sz="1200" u="none" dirty="0">
              <a:solidFill>
                <a:srgbClr val="666666"/>
              </a:solidFill>
              <a:latin typeface="Huawei Sans" panose="020C0503030203020204" pitchFamily="34" charset="0"/>
            </a:endParaRPr>
          </a:p>
        </p:txBody>
      </p:sp>
      <p:sp>
        <p:nvSpPr>
          <p:cNvPr id="107" name="文本框 106"/>
          <p:cNvSpPr txBox="1"/>
          <p:nvPr/>
        </p:nvSpPr>
        <p:spPr>
          <a:xfrm>
            <a:off x="8404274" y="4079328"/>
            <a:ext cx="1348402" cy="276999"/>
          </a:xfrm>
          <a:prstGeom prst="rect">
            <a:avLst/>
          </a:prstGeom>
          <a:noFill/>
        </p:spPr>
        <p:txBody>
          <a:bodyPr wrap="square" rtlCol="0">
            <a:spAutoFit/>
          </a:bodyPr>
          <a:lstStyle/>
          <a:p>
            <a:pPr algn="ctr" fontAlgn="ctr"/>
            <a:r>
              <a:rPr lang="en-US" sz="1200" u="none" dirty="0">
                <a:solidFill>
                  <a:srgbClr val="1D1D1A"/>
                </a:solidFill>
                <a:latin typeface="Huawei Sans" panose="020C0503030203020204" pitchFamily="34" charset="0"/>
              </a:rPr>
              <a:t>Cache capacity</a:t>
            </a:r>
            <a:endParaRPr lang="en-US" altLang="zh-CN" sz="120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8" name="文本框 107"/>
          <p:cNvSpPr txBox="1"/>
          <p:nvPr/>
        </p:nvSpPr>
        <p:spPr>
          <a:xfrm>
            <a:off x="8736443" y="3245327"/>
            <a:ext cx="1348401" cy="646331"/>
          </a:xfrm>
          <a:prstGeom prst="rect">
            <a:avLst/>
          </a:prstGeom>
          <a:solidFill>
            <a:srgbClr val="1D1D1A">
              <a:lumMod val="10000"/>
              <a:lumOff val="90000"/>
            </a:srgbClr>
          </a:solid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0" u="none" dirty="0">
                <a:solidFill>
                  <a:srgbClr val="666666"/>
                </a:solidFill>
                <a:latin typeface="Huawei Sans" panose="020C0503030203020204" pitchFamily="34" charset="0"/>
              </a:rPr>
              <a:t>Scenario-based adaptive cache ratio adjustment</a:t>
            </a:r>
            <a:endParaRPr kumimoji="0" lang="en-US" altLang="zh-CN" sz="1200" b="0" i="0" u="none" strike="noStrike" kern="0" cap="none" spc="0" normalizeH="0" noProof="0" dirty="0">
              <a:ln>
                <a:noFill/>
              </a:ln>
              <a:solidFill>
                <a:srgbClr val="666666"/>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9" name="文本框 108"/>
          <p:cNvSpPr txBox="1"/>
          <p:nvPr/>
        </p:nvSpPr>
        <p:spPr>
          <a:xfrm>
            <a:off x="6180638" y="2636043"/>
            <a:ext cx="1982274" cy="461665"/>
          </a:xfrm>
          <a:prstGeom prst="rect">
            <a:avLst/>
          </a:prstGeom>
          <a:noFill/>
        </p:spPr>
        <p:txBody>
          <a:bodyPr wrap="square" rtlCol="0">
            <a:spAutoFit/>
          </a:bodyPr>
          <a:lstStyle/>
          <a:p>
            <a:pPr fontAlgn="ctr"/>
            <a:r>
              <a:rPr lang="en-US" sz="1200" u="none" dirty="0">
                <a:solidFill>
                  <a:srgbClr val="1D1D1A"/>
                </a:solidFill>
                <a:latin typeface="Huawei Sans" panose="020C0503030203020204" pitchFamily="34" charset="0"/>
              </a:rPr>
              <a:t>Hit rate and performance acceleration effect</a:t>
            </a:r>
            <a:endParaRPr lang="en-US" altLang="zh-CN" sz="120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0" name="等腰三角形 109"/>
          <p:cNvSpPr/>
          <p:nvPr/>
        </p:nvSpPr>
        <p:spPr>
          <a:xfrm>
            <a:off x="7091601" y="3637208"/>
            <a:ext cx="124720" cy="138711"/>
          </a:xfrm>
          <a:prstGeom prst="triangle">
            <a:avLst/>
          </a:prstGeom>
          <a:solidFill>
            <a:srgbClr val="C7000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1" name="等腰三角形 110"/>
          <p:cNvSpPr/>
          <p:nvPr/>
        </p:nvSpPr>
        <p:spPr>
          <a:xfrm>
            <a:off x="7371804" y="3268360"/>
            <a:ext cx="124720" cy="138711"/>
          </a:xfrm>
          <a:prstGeom prst="triangle">
            <a:avLst/>
          </a:prstGeom>
          <a:solidFill>
            <a:srgbClr val="C7000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112" name="直接连接符 111"/>
          <p:cNvCxnSpPr/>
          <p:nvPr/>
        </p:nvCxnSpPr>
        <p:spPr>
          <a:xfrm>
            <a:off x="7151875" y="3793015"/>
            <a:ext cx="0" cy="392400"/>
          </a:xfrm>
          <a:prstGeom prst="line">
            <a:avLst/>
          </a:prstGeom>
          <a:noFill/>
          <a:ln w="6350" cap="flat" cmpd="sng" algn="ctr">
            <a:solidFill>
              <a:srgbClr val="C7000A"/>
            </a:solidFill>
            <a:prstDash val="dash"/>
            <a:miter lim="800000"/>
          </a:ln>
          <a:effectLst/>
        </p:spPr>
      </p:cxnSp>
      <p:cxnSp>
        <p:nvCxnSpPr>
          <p:cNvPr id="113" name="直接连接符 112"/>
          <p:cNvCxnSpPr/>
          <p:nvPr/>
        </p:nvCxnSpPr>
        <p:spPr>
          <a:xfrm>
            <a:off x="7434164" y="3407071"/>
            <a:ext cx="0" cy="792000"/>
          </a:xfrm>
          <a:prstGeom prst="line">
            <a:avLst/>
          </a:prstGeom>
          <a:noFill/>
          <a:ln w="6350" cap="flat" cmpd="sng" algn="ctr">
            <a:solidFill>
              <a:srgbClr val="C7000A"/>
            </a:solidFill>
            <a:prstDash val="dash"/>
            <a:miter lim="800000"/>
          </a:ln>
          <a:effectLst/>
        </p:spPr>
      </p:cxnSp>
      <p:sp>
        <p:nvSpPr>
          <p:cNvPr id="114" name="椭圆 113"/>
          <p:cNvSpPr/>
          <p:nvPr/>
        </p:nvSpPr>
        <p:spPr>
          <a:xfrm>
            <a:off x="7100000" y="4106811"/>
            <a:ext cx="118107" cy="126603"/>
          </a:xfrm>
          <a:prstGeom prst="ellipse">
            <a:avLst/>
          </a:prstGeom>
          <a:solidFill>
            <a:srgbClr val="E9002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5" name="椭圆 114"/>
          <p:cNvSpPr/>
          <p:nvPr/>
        </p:nvSpPr>
        <p:spPr>
          <a:xfrm>
            <a:off x="7400850" y="4114565"/>
            <a:ext cx="118107" cy="126603"/>
          </a:xfrm>
          <a:prstGeom prst="ellipse">
            <a:avLst/>
          </a:prstGeom>
          <a:solidFill>
            <a:srgbClr val="E9002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6" name="文本框 115"/>
          <p:cNvSpPr txBox="1"/>
          <p:nvPr/>
        </p:nvSpPr>
        <p:spPr>
          <a:xfrm>
            <a:off x="5309758" y="911693"/>
            <a:ext cx="2262070" cy="430887"/>
          </a:xfrm>
          <a:prstGeom prst="rect">
            <a:avLst/>
          </a:prstGeom>
          <a:noFill/>
        </p:spPr>
        <p:txBody>
          <a:bodyPr wrap="square" rtlCol="0">
            <a:spAutoFit/>
          </a:bodyPr>
          <a:lstStyle/>
          <a:p>
            <a:pPr algn="ctr" fontAlgn="ctr"/>
            <a:r>
              <a:rPr lang="en-US" sz="1100" b="1" u="none" dirty="0">
                <a:solidFill>
                  <a:srgbClr val="C00000"/>
                </a:solidFill>
                <a:latin typeface="Huawei Sans" panose="020C0503030203020204" pitchFamily="34" charset="0"/>
              </a:rPr>
              <a:t>Unified and converged performance layer</a:t>
            </a:r>
            <a:endParaRPr lang="en-US" altLang="zh-CN" sz="1100" b="1" dirty="0">
              <a:solidFill>
                <a:srgbClr val="C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117" name="直接连接符 116"/>
          <p:cNvCxnSpPr>
            <a:stCxn id="108" idx="1"/>
            <a:endCxn id="114" idx="7"/>
          </p:cNvCxnSpPr>
          <p:nvPr/>
        </p:nvCxnSpPr>
        <p:spPr>
          <a:xfrm flipH="1">
            <a:off x="7200811" y="3568493"/>
            <a:ext cx="1535632" cy="556859"/>
          </a:xfrm>
          <a:prstGeom prst="line">
            <a:avLst/>
          </a:prstGeom>
          <a:noFill/>
          <a:ln w="6350" cap="flat" cmpd="sng" algn="ctr">
            <a:solidFill>
              <a:srgbClr val="C7000A"/>
            </a:solidFill>
            <a:prstDash val="dash"/>
            <a:miter lim="800000"/>
          </a:ln>
          <a:effectLst/>
        </p:spPr>
      </p:cxnSp>
      <p:cxnSp>
        <p:nvCxnSpPr>
          <p:cNvPr id="118" name="直接连接符 117"/>
          <p:cNvCxnSpPr>
            <a:stCxn id="108" idx="1"/>
            <a:endCxn id="115" idx="7"/>
          </p:cNvCxnSpPr>
          <p:nvPr/>
        </p:nvCxnSpPr>
        <p:spPr>
          <a:xfrm flipH="1">
            <a:off x="7501661" y="3568493"/>
            <a:ext cx="1234782" cy="564613"/>
          </a:xfrm>
          <a:prstGeom prst="line">
            <a:avLst/>
          </a:prstGeom>
          <a:noFill/>
          <a:ln w="6350" cap="flat" cmpd="sng" algn="ctr">
            <a:solidFill>
              <a:srgbClr val="C7000A"/>
            </a:solidFill>
            <a:prstDash val="dash"/>
            <a:miter lim="800000"/>
          </a:ln>
          <a:effectLst/>
        </p:spPr>
      </p:cxnSp>
      <p:sp>
        <p:nvSpPr>
          <p:cNvPr id="119" name="圆角矩形 642"/>
          <p:cNvSpPr/>
          <p:nvPr/>
        </p:nvSpPr>
        <p:spPr>
          <a:xfrm>
            <a:off x="6309657" y="4912721"/>
            <a:ext cx="792000" cy="288000"/>
          </a:xfrm>
          <a:prstGeom prst="roundRect">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20" name="圆角矩形 643"/>
          <p:cNvSpPr/>
          <p:nvPr/>
        </p:nvSpPr>
        <p:spPr>
          <a:xfrm>
            <a:off x="6309657" y="5640760"/>
            <a:ext cx="792000" cy="288000"/>
          </a:xfrm>
          <a:prstGeom prst="roundRect">
            <a:avLst/>
          </a:prstGeom>
          <a:solidFill>
            <a:srgbClr val="1D1D1A">
              <a:lumMod val="10000"/>
              <a:lumOff val="9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21" name="文本框 120"/>
          <p:cNvSpPr txBox="1"/>
          <p:nvPr/>
        </p:nvSpPr>
        <p:spPr>
          <a:xfrm>
            <a:off x="6357314" y="5678242"/>
            <a:ext cx="710034"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200" u="none" dirty="0">
                <a:solidFill>
                  <a:srgbClr val="1D1D1A"/>
                </a:solidFill>
                <a:latin typeface="Huawei Sans" panose="020C0503030203020204" pitchFamily="34" charset="0"/>
              </a:rPr>
              <a:t>HDD</a:t>
            </a:r>
            <a:endParaRPr lang="en-US" sz="1200" u="none" dirty="0">
              <a:solidFill>
                <a:srgbClr val="1D1D1A"/>
              </a:solidFill>
              <a:latin typeface="Huawei Sans" panose="020C0503030203020204" pitchFamily="34" charset="0"/>
            </a:endParaRPr>
          </a:p>
        </p:txBody>
      </p:sp>
      <p:sp>
        <p:nvSpPr>
          <p:cNvPr id="122" name="文本框 121"/>
          <p:cNvSpPr txBox="1"/>
          <p:nvPr/>
        </p:nvSpPr>
        <p:spPr>
          <a:xfrm>
            <a:off x="6340397" y="4970868"/>
            <a:ext cx="710034" cy="184666"/>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200" u="none" dirty="0">
                <a:solidFill>
                  <a:srgbClr val="1D1D1A"/>
                </a:solidFill>
                <a:latin typeface="Huawei Sans" panose="020C0503030203020204" pitchFamily="34" charset="0"/>
              </a:rPr>
              <a:t>SSD</a:t>
            </a:r>
            <a:endParaRPr lang="en-US" sz="1200" u="none" dirty="0">
              <a:solidFill>
                <a:srgbClr val="1D1D1A"/>
              </a:solidFill>
              <a:latin typeface="Huawei Sans" panose="020C0503030203020204" pitchFamily="34" charset="0"/>
            </a:endParaRPr>
          </a:p>
        </p:txBody>
      </p:sp>
      <p:graphicFrame>
        <p:nvGraphicFramePr>
          <p:cNvPr id="123" name="对象 122"/>
          <p:cNvGraphicFramePr>
            <a:graphicFrameLocks noChangeAspect="1"/>
          </p:cNvGraphicFramePr>
          <p:nvPr/>
        </p:nvGraphicFramePr>
        <p:xfrm>
          <a:off x="7240581" y="4716537"/>
          <a:ext cx="1491839" cy="573410"/>
        </p:xfrm>
        <a:graphic>
          <a:graphicData uri="http://schemas.openxmlformats.org/presentationml/2006/ole">
            <mc:AlternateContent xmlns:mc="http://schemas.openxmlformats.org/markup-compatibility/2006">
              <mc:Choice xmlns:v="urn:schemas-microsoft-com:vml" Requires="v">
                <p:oleObj spid="_x0000_s1076" name="" r:id="rId2" imgW="6824345" imgH="5339715" progId="Visio.Drawing.15">
                  <p:embed/>
                </p:oleObj>
              </mc:Choice>
              <mc:Fallback>
                <p:oleObj name="" r:id="rId2" imgW="6824345" imgH="5339715" progId="Visio.Drawing.15">
                  <p:embed/>
                  <p:pic>
                    <p:nvPicPr>
                      <p:cNvPr id="0" name="对象 6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1" y="4716537"/>
                        <a:ext cx="1491839" cy="573410"/>
                      </a:xfrm>
                      <a:prstGeom prst="rect">
                        <a:avLst/>
                      </a:prstGeom>
                      <a:noFill/>
                    </p:spPr>
                  </p:pic>
                </p:oleObj>
              </mc:Fallback>
            </mc:AlternateContent>
          </a:graphicData>
        </a:graphic>
      </p:graphicFrame>
      <p:pic>
        <p:nvPicPr>
          <p:cNvPr id="124" name="图片 123"/>
          <p:cNvPicPr>
            <a:picLocks noChangeAspect="1"/>
          </p:cNvPicPr>
          <p:nvPr/>
        </p:nvPicPr>
        <p:blipFill>
          <a:blip r:embed="rId4"/>
          <a:stretch>
            <a:fillRect/>
          </a:stretch>
        </p:blipFill>
        <p:spPr>
          <a:xfrm>
            <a:off x="7258254" y="5548801"/>
            <a:ext cx="1474166" cy="566154"/>
          </a:xfrm>
          <a:prstGeom prst="rect">
            <a:avLst/>
          </a:prstGeom>
        </p:spPr>
      </p:pic>
      <p:sp>
        <p:nvSpPr>
          <p:cNvPr id="125" name="文本框 124"/>
          <p:cNvSpPr txBox="1"/>
          <p:nvPr/>
        </p:nvSpPr>
        <p:spPr>
          <a:xfrm>
            <a:off x="8672167" y="4659984"/>
            <a:ext cx="1601368" cy="461665"/>
          </a:xfrm>
          <a:prstGeom prst="rect">
            <a:avLst/>
          </a:prstGeom>
          <a:noFill/>
        </p:spPr>
        <p:txBody>
          <a:bodyPr wrap="square" rtlCol="0">
            <a:spAutoFit/>
          </a:bodyPr>
          <a:lstStyle/>
          <a:p>
            <a:pPr algn="ctr" fontAlgn="ctr"/>
            <a:r>
              <a:rPr lang="en-US" sz="1200" b="1" u="none" dirty="0">
                <a:solidFill>
                  <a:srgbClr val="666666"/>
                </a:solidFill>
                <a:latin typeface="Huawei Sans" panose="020C0503030203020204" pitchFamily="34" charset="0"/>
              </a:rPr>
              <a:t>LSM Tree/AR Tree/Learning Tree</a:t>
            </a:r>
            <a:endParaRPr lang="en-US" sz="1200" b="1" u="none" dirty="0">
              <a:solidFill>
                <a:srgbClr val="666666"/>
              </a:solidFill>
              <a:latin typeface="Huawei Sans" panose="020C0503030203020204" pitchFamily="34" charset="0"/>
            </a:endParaRPr>
          </a:p>
        </p:txBody>
      </p:sp>
      <p:sp>
        <p:nvSpPr>
          <p:cNvPr id="126" name="文本框 125"/>
          <p:cNvSpPr txBox="1"/>
          <p:nvPr/>
        </p:nvSpPr>
        <p:spPr>
          <a:xfrm>
            <a:off x="8710431" y="5730919"/>
            <a:ext cx="1567042" cy="276999"/>
          </a:xfrm>
          <a:prstGeom prst="rect">
            <a:avLst/>
          </a:prstGeom>
          <a:noFill/>
        </p:spPr>
        <p:txBody>
          <a:bodyPr wrap="square" rtlCol="0">
            <a:spAutoFit/>
          </a:bodyPr>
          <a:lstStyle/>
          <a:p>
            <a:pPr algn="ctr" fontAlgn="ctr"/>
            <a:r>
              <a:rPr lang="en-US" sz="1200" b="1" u="none" dirty="0">
                <a:solidFill>
                  <a:srgbClr val="666666"/>
                </a:solidFill>
                <a:latin typeface="Huawei Sans" panose="020C0503030203020204" pitchFamily="34" charset="0"/>
              </a:rPr>
              <a:t>B+ Tree</a:t>
            </a:r>
            <a:endParaRPr lang="en-US" sz="1200" b="1" u="none" dirty="0">
              <a:solidFill>
                <a:srgbClr val="666666"/>
              </a:solidFill>
              <a:latin typeface="Huawei Sans" panose="020C0503030203020204" pitchFamily="34" charset="0"/>
            </a:endParaRPr>
          </a:p>
        </p:txBody>
      </p:sp>
      <p:pic>
        <p:nvPicPr>
          <p:cNvPr id="127" name="Picture 9" descr="E:\01转移\PTT元素\射光-011.png"/>
          <p:cNvPicPr>
            <a:picLocks noChangeAspect="1" noChangeArrowheads="1"/>
          </p:cNvPicPr>
          <p:nvPr/>
        </p:nvPicPr>
        <p:blipFill>
          <a:blip r:embed="rId5" cstate="print">
            <a:duotone>
              <a:prstClr val="black"/>
              <a:srgbClr val="232323">
                <a:tint val="45000"/>
                <a:satMod val="400000"/>
              </a:srgbClr>
            </a:duotone>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6200000">
            <a:off x="3254486" y="3403618"/>
            <a:ext cx="5166798" cy="561226"/>
          </a:xfrm>
          <a:prstGeom prst="rect">
            <a:avLst/>
          </a:prstGeom>
          <a:noFill/>
          <a:extLst>
            <a:ext uri="{909E8E84-426E-40DD-AFC4-6F175D3DCCD1}">
              <a14:hiddenFill xmlns:a14="http://schemas.microsoft.com/office/drawing/2010/main">
                <a:solidFill>
                  <a:srgbClr val="FFFFFF"/>
                </a:solidFill>
              </a14:hiddenFill>
            </a:ext>
          </a:extLst>
        </p:spPr>
      </p:pic>
      <p:sp>
        <p:nvSpPr>
          <p:cNvPr id="128" name="左弧形箭头 35"/>
          <p:cNvSpPr/>
          <p:nvPr/>
        </p:nvSpPr>
        <p:spPr>
          <a:xfrm>
            <a:off x="9063697" y="5250684"/>
            <a:ext cx="197838" cy="406686"/>
          </a:xfrm>
          <a:prstGeom prst="curvedRightArrow">
            <a:avLst/>
          </a:prstGeom>
          <a:solidFill>
            <a:srgbClr val="E9002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29" name="左弧形箭头 655"/>
          <p:cNvSpPr/>
          <p:nvPr/>
        </p:nvSpPr>
        <p:spPr>
          <a:xfrm rot="10800000">
            <a:off x="9508518" y="5224410"/>
            <a:ext cx="197838" cy="406686"/>
          </a:xfrm>
          <a:prstGeom prst="curvedRightArrow">
            <a:avLst/>
          </a:prstGeom>
          <a:solidFill>
            <a:srgbClr val="E9002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600" b="0" i="0" u="none" strike="noStrike" kern="0" cap="none" spc="0" normalizeH="0" noProof="0" dirty="0">
              <a:ln>
                <a:noFill/>
              </a:ln>
              <a:solidFill>
                <a:srgbClr val="1D1D1A"/>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30" name="文本框 129"/>
          <p:cNvSpPr txBox="1"/>
          <p:nvPr/>
        </p:nvSpPr>
        <p:spPr>
          <a:xfrm>
            <a:off x="9095316" y="5277692"/>
            <a:ext cx="553674" cy="276999"/>
          </a:xfrm>
          <a:prstGeom prst="rect">
            <a:avLst/>
          </a:prstGeom>
          <a:noFill/>
        </p:spPr>
        <p:txBody>
          <a:bodyPr wrap="square" rtlCol="0">
            <a:spAutoFit/>
          </a:bodyPr>
          <a:lstStyle/>
          <a:p>
            <a:pPr algn="ctr" fontAlgn="ctr"/>
            <a:r>
              <a:rPr lang="en-US" sz="1200" u="none" dirty="0">
                <a:solidFill>
                  <a:srgbClr val="1D1D1A"/>
                </a:solidFill>
                <a:latin typeface="Huawei Sans" panose="020C0503030203020204" pitchFamily="34" charset="0"/>
              </a:rPr>
              <a:t>Flow</a:t>
            </a:r>
            <a:endParaRPr lang="en-US" altLang="zh-CN" sz="120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pic>
        <p:nvPicPr>
          <p:cNvPr id="83" name="Picture 9" descr="E:\01转移\PTT元素\射光-011.png"/>
          <p:cNvPicPr>
            <a:picLocks noChangeAspect="1" noChangeArrowheads="1"/>
          </p:cNvPicPr>
          <p:nvPr/>
        </p:nvPicPr>
        <p:blipFill>
          <a:blip r:embed="rId5" cstate="print">
            <a:duotone>
              <a:prstClr val="black"/>
              <a:srgbClr val="232323">
                <a:tint val="45000"/>
                <a:satMod val="400000"/>
              </a:srgbClr>
            </a:duotone>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094139" y="1627443"/>
            <a:ext cx="3052627" cy="561226"/>
          </a:xfrm>
          <a:prstGeom prst="rect">
            <a:avLst/>
          </a:prstGeom>
          <a:noFill/>
          <a:extLst>
            <a:ext uri="{909E8E84-426E-40DD-AFC4-6F175D3DCCD1}">
              <a14:hiddenFill xmlns:a14="http://schemas.microsoft.com/office/drawing/2010/main">
                <a:solidFill>
                  <a:srgbClr val="FFFFFF"/>
                </a:solidFill>
              </a14:hiddenFill>
            </a:ext>
          </a:extLst>
        </p:spPr>
      </p:pic>
      <p:sp>
        <p:nvSpPr>
          <p:cNvPr id="106" name="文本框 105"/>
          <p:cNvSpPr txBox="1"/>
          <p:nvPr/>
        </p:nvSpPr>
        <p:spPr>
          <a:xfrm>
            <a:off x="7386979" y="3328509"/>
            <a:ext cx="1430616" cy="276999"/>
          </a:xfrm>
          <a:prstGeom prst="rect">
            <a:avLst/>
          </a:prstGeom>
          <a:noFill/>
        </p:spPr>
        <p:txBody>
          <a:bodyPr wrap="square" rtlCol="0">
            <a:spAutoFit/>
          </a:bodyPr>
          <a:lstStyle/>
          <a:p>
            <a:pPr fontAlgn="ctr"/>
            <a:r>
              <a:rPr lang="en-US" sz="1200" u="none" dirty="0">
                <a:solidFill>
                  <a:srgbClr val="666666"/>
                </a:solidFill>
                <a:latin typeface="Huawei Sans" panose="020C0503030203020204" pitchFamily="34" charset="0"/>
              </a:rPr>
              <a:t>Service scenario 2</a:t>
            </a:r>
            <a:endParaRPr lang="en-US" sz="1200" u="none" dirty="0">
              <a:solidFill>
                <a:srgbClr val="666666"/>
              </a:solidFill>
              <a:latin typeface="Huawei Sans" panose="020C0503030203020204" pitchFamily="34" charset="0"/>
            </a:endParaRPr>
          </a:p>
        </p:txBody>
      </p:sp>
      <p:sp>
        <p:nvSpPr>
          <p:cNvPr id="78" name="文本框 77"/>
          <p:cNvSpPr txBox="1"/>
          <p:nvPr/>
        </p:nvSpPr>
        <p:spPr>
          <a:xfrm>
            <a:off x="7434164" y="1952392"/>
            <a:ext cx="773558" cy="153888"/>
          </a:xfrm>
          <a:prstGeom prst="rect">
            <a:avLst/>
          </a:prstGeom>
        </p:spPr>
        <p:txBody>
          <a:bodyPr wrap="square" lIns="0" tIns="0" rIns="0" bIns="0">
            <a:spAutoFit/>
          </a:bodyPr>
          <a:lstStyle>
            <a:defPPr>
              <a:defRPr lang="en-US"/>
            </a:defPPr>
            <a:lvl1pPr defTabSz="1218565" eaLnBrk="0" fontAlgn="base" hangingPunct="0">
              <a:spcBef>
                <a:spcPct val="0"/>
              </a:spcBef>
              <a:spcAft>
                <a:spcPct val="0"/>
              </a:spcAft>
              <a:defRPr sz="1300" b="1">
                <a:solidFill>
                  <a:srgbClr val="313E4F"/>
                </a:solidFill>
                <a:latin typeface="Arial" panose="020B0604020202020204" pitchFamily="34" charset="-122"/>
                <a:ea typeface="微软雅黑" panose="020B0503020204020204" pitchFamily="34" charset="-122"/>
              </a:defRPr>
            </a:lvl1pPr>
          </a:lstStyle>
          <a:p>
            <a:pPr algn="ctr" fontAlgn="ctr"/>
            <a:r>
              <a:rPr lang="en-US" sz="1000" u="none" dirty="0">
                <a:solidFill>
                  <a:srgbClr val="FFFFFF"/>
                </a:solidFill>
                <a:latin typeface="Huawei Sans" panose="020C0503030203020204" pitchFamily="34" charset="0"/>
              </a:rPr>
              <a:t>Admission</a:t>
            </a:r>
            <a:endParaRPr lang="en-US" altLang="zh-CN" sz="1000"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ROW-based Large-Block Sequential Write</a:t>
            </a:r>
            <a:endParaRPr lang="en-US" u="none" dirty="0">
              <a:latin typeface="Huawei Sans" panose="020C0503030203020204" pitchFamily="34" charset="0"/>
            </a:endParaRPr>
          </a:p>
        </p:txBody>
      </p:sp>
      <p:graphicFrame>
        <p:nvGraphicFramePr>
          <p:cNvPr id="68" name="表格 142"/>
          <p:cNvGraphicFramePr>
            <a:graphicFrameLocks noGrp="1"/>
          </p:cNvGraphicFramePr>
          <p:nvPr/>
        </p:nvGraphicFramePr>
        <p:xfrm>
          <a:off x="1804416" y="4618046"/>
          <a:ext cx="8659261" cy="1493410"/>
        </p:xfrm>
        <a:graphic>
          <a:graphicData uri="http://schemas.openxmlformats.org/drawingml/2006/table">
            <a:tbl>
              <a:tblPr firstRow="1" bandRow="1">
                <a:tableStyleId>{69012ECD-51FC-41F1-AA8D-1B2483CD663E}</a:tableStyleId>
              </a:tblPr>
              <a:tblGrid>
                <a:gridCol w="1078675"/>
                <a:gridCol w="967692"/>
                <a:gridCol w="1007874"/>
                <a:gridCol w="1066655"/>
                <a:gridCol w="243840"/>
                <a:gridCol w="1298654"/>
                <a:gridCol w="1071591"/>
                <a:gridCol w="962140"/>
                <a:gridCol w="962140"/>
              </a:tblGrid>
              <a:tr h="228100">
                <a:tc gridSpan="4">
                  <a:txBody>
                    <a:bodyPr/>
                    <a:lstStyle>
                      <a:lvl1pPr marL="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9pPr>
                    </a:lstStyle>
                    <a:p>
                      <a:pPr algn="ctr" fontAlgn="ctr"/>
                      <a:r>
                        <a:rPr lang="en-US" sz="1400" b="1" u="none" dirty="0">
                          <a:latin typeface="Huawei Sans" panose="020C0503030203020204" pitchFamily="34" charset="0"/>
                        </a:rPr>
                        <a:t>Traditional Mode</a:t>
                      </a:r>
                      <a:endParaRPr lang="en-US" sz="1400" b="1" u="none" dirty="0">
                        <a:latin typeface="Huawei Sans" panose="020C0503030203020204" pitchFamily="34" charset="0"/>
                      </a:endParaRPr>
                    </a:p>
                  </a:txBody>
                  <a:tcPr marL="91419" marR="91419" marT="45709" marB="45709">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a:txBody>
                    <a:bodyPr/>
                    <a:lstStyle>
                      <a:lvl1pPr marL="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9pPr>
                    </a:lstStyle>
                    <a:p>
                      <a:pPr algn="ctr" fontAlgn="ctr"/>
                      <a:endParaRPr lang="en-US" altLang="zh-CN" sz="1400" baseline="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1419" marR="9141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lvl1pPr marL="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b="1"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b="1" kern="1200">
                          <a:solidFill>
                            <a:schemeClr val="tx1"/>
                          </a:solidFill>
                          <a:latin typeface="Arial" panose="020B0604020202020204"/>
                          <a:ea typeface="Arial" panose="020B0604020202020204"/>
                          <a:cs typeface="Arial" panose="020B0604020202020204"/>
                        </a:defRPr>
                      </a:lvl9pPr>
                    </a:lstStyle>
                    <a:p>
                      <a:pPr algn="ctr" fontAlgn="ctr"/>
                      <a:r>
                        <a:rPr lang="en-US" sz="1400" b="1" u="none" dirty="0" err="1">
                          <a:latin typeface="Huawei Sans" panose="020C0503030203020204" pitchFamily="34" charset="0"/>
                        </a:rPr>
                        <a:t>OceanStor</a:t>
                      </a:r>
                      <a:r>
                        <a:rPr lang="en-US" sz="1400" b="1" u="none" dirty="0">
                          <a:latin typeface="Huawei Sans" panose="020C0503030203020204" pitchFamily="34" charset="0"/>
                        </a:rPr>
                        <a:t> Mode</a:t>
                      </a:r>
                      <a:endParaRPr lang="en-US" sz="1400" b="1" u="none" dirty="0">
                        <a:latin typeface="Huawei Sans" panose="020C0503030203020204" pitchFamily="34" charset="0"/>
                      </a:endParaRPr>
                    </a:p>
                  </a:txBody>
                  <a:tcPr marL="91419" marR="91419" marT="45709" marB="45709">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r>
              <a:tr h="248853">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200" u="none" dirty="0">
                          <a:latin typeface="Huawei Sans" panose="020C0503030203020204" pitchFamily="34" charset="0"/>
                        </a:rPr>
                        <a:t>Configuration</a:t>
                      </a:r>
                      <a:endParaRPr lang="en-US" sz="1200" b="1"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200" u="none" dirty="0">
                          <a:latin typeface="Huawei Sans" panose="020C0503030203020204" pitchFamily="34" charset="0"/>
                        </a:rPr>
                        <a:t>Read Count</a:t>
                      </a:r>
                      <a:endParaRPr lang="en-US" sz="1200" b="1"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200" u="none" dirty="0">
                          <a:latin typeface="Huawei Sans" panose="020C0503030203020204" pitchFamily="34" charset="0"/>
                        </a:rPr>
                        <a:t>Write Count</a:t>
                      </a:r>
                      <a:endParaRPr lang="en-US" sz="1200" b="1"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200" u="none" dirty="0">
                          <a:latin typeface="Huawei Sans" panose="020C0503030203020204" pitchFamily="34" charset="0"/>
                        </a:rPr>
                        <a:t>Total I/</a:t>
                      </a:r>
                      <a:r>
                        <a:rPr lang="en-US" sz="1200" u="none" dirty="0" err="1">
                          <a:latin typeface="Huawei Sans" panose="020C0503030203020204" pitchFamily="34" charset="0"/>
                        </a:rPr>
                        <a:t>Os</a:t>
                      </a:r>
                      <a:endParaRPr lang="en-US" sz="1200" b="1"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endParaRPr lang="en-US" altLang="zh-CN" sz="120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1419" marR="9141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200" u="none" dirty="0">
                          <a:latin typeface="Huawei Sans" panose="020C0503030203020204" pitchFamily="34" charset="0"/>
                        </a:rPr>
                        <a:t>Configuration</a:t>
                      </a:r>
                      <a:endParaRPr lang="en-US" sz="1200" b="1"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200" u="none" dirty="0">
                          <a:latin typeface="Huawei Sans" panose="020C0503030203020204" pitchFamily="34" charset="0"/>
                        </a:rPr>
                        <a:t>Read Count</a:t>
                      </a:r>
                      <a:endParaRPr lang="en-US" sz="1200" b="1"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200" u="none" dirty="0">
                          <a:latin typeface="Huawei Sans" panose="020C0503030203020204" pitchFamily="34" charset="0"/>
                        </a:rPr>
                        <a:t>Write Count</a:t>
                      </a:r>
                      <a:endParaRPr lang="en-US" sz="1200" b="1"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200" u="none" dirty="0">
                          <a:latin typeface="Huawei Sans" panose="020C0503030203020204" pitchFamily="34" charset="0"/>
                        </a:rPr>
                        <a:t>Total I/</a:t>
                      </a:r>
                      <a:r>
                        <a:rPr lang="en-US" sz="1200" u="none" dirty="0" err="1">
                          <a:latin typeface="Huawei Sans" panose="020C0503030203020204" pitchFamily="34" charset="0"/>
                        </a:rPr>
                        <a:t>Os</a:t>
                      </a:r>
                      <a:endParaRPr lang="en-US" sz="1200" b="1"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100">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RAID-5</a:t>
                      </a:r>
                      <a:endParaRPr lang="en-US"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2</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1</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4 (3)</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endParaRPr lang="en-US" altLang="zh-CN" sz="140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1419" marR="9141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RAID-5</a:t>
                      </a:r>
                      <a:endParaRPr lang="en-US"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0</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0</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1</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100">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RAID-6</a:t>
                      </a:r>
                      <a:endParaRPr lang="en-US"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3</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2</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6 (5)</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endParaRPr lang="en-US" altLang="zh-CN" sz="140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1419" marR="9141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RAID-6</a:t>
                      </a:r>
                      <a:endParaRPr lang="en-US"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0</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0</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1</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100">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RAID-TP</a:t>
                      </a:r>
                      <a:endParaRPr lang="en-US"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4</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3</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8 (7)</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endParaRPr lang="en-US" altLang="zh-CN" sz="140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1419" marR="9141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RAID-TP</a:t>
                      </a:r>
                      <a:endParaRPr lang="en-US"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0</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0</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lvl1pPr marL="0" algn="l" defTabSz="913765" rtl="0" eaLnBrk="1" latinLnBrk="0" hangingPunct="1">
                        <a:defRPr sz="1800" kern="1200">
                          <a:solidFill>
                            <a:schemeClr val="tx1"/>
                          </a:solidFill>
                          <a:latin typeface="Arial" panose="020B0604020202020204"/>
                          <a:ea typeface="Arial" panose="020B0604020202020204"/>
                          <a:cs typeface="Arial" panose="020B0604020202020204"/>
                        </a:defRPr>
                      </a:lvl1pPr>
                      <a:lvl2pPr marL="457200" algn="l" defTabSz="913765" rtl="0" eaLnBrk="1" latinLnBrk="0" hangingPunct="1">
                        <a:defRPr sz="1800" kern="1200">
                          <a:solidFill>
                            <a:schemeClr val="tx1"/>
                          </a:solidFill>
                          <a:latin typeface="Arial" panose="020B0604020202020204"/>
                          <a:ea typeface="Arial" panose="020B0604020202020204"/>
                          <a:cs typeface="Arial" panose="020B0604020202020204"/>
                        </a:defRPr>
                      </a:lvl2pPr>
                      <a:lvl3pPr marL="913765" algn="l" defTabSz="913765" rtl="0" eaLnBrk="1" latinLnBrk="0" hangingPunct="1">
                        <a:defRPr sz="1800" kern="1200">
                          <a:solidFill>
                            <a:schemeClr val="tx1"/>
                          </a:solidFill>
                          <a:latin typeface="Arial" panose="020B0604020202020204"/>
                          <a:ea typeface="Arial" panose="020B0604020202020204"/>
                          <a:cs typeface="Arial" panose="020B0604020202020204"/>
                        </a:defRPr>
                      </a:lvl3pPr>
                      <a:lvl4pPr marL="1370965" algn="l" defTabSz="913765" rtl="0" eaLnBrk="1" latinLnBrk="0" hangingPunct="1">
                        <a:defRPr sz="1800" kern="1200">
                          <a:solidFill>
                            <a:schemeClr val="tx1"/>
                          </a:solidFill>
                          <a:latin typeface="Arial" panose="020B0604020202020204"/>
                          <a:ea typeface="Arial" panose="020B0604020202020204"/>
                          <a:cs typeface="Arial" panose="020B0604020202020204"/>
                        </a:defRPr>
                      </a:lvl4pPr>
                      <a:lvl5pPr marL="1828165" algn="l" defTabSz="913765" rtl="0" eaLnBrk="1" latinLnBrk="0" hangingPunct="1">
                        <a:defRPr sz="1800" kern="1200">
                          <a:solidFill>
                            <a:schemeClr val="tx1"/>
                          </a:solidFill>
                          <a:latin typeface="Arial" panose="020B0604020202020204"/>
                          <a:ea typeface="Arial" panose="020B0604020202020204"/>
                          <a:cs typeface="Arial" panose="020B0604020202020204"/>
                        </a:defRPr>
                      </a:lvl5pPr>
                      <a:lvl6pPr marL="2285365" algn="l" defTabSz="913765" rtl="0" eaLnBrk="1" latinLnBrk="0" hangingPunct="1">
                        <a:defRPr sz="1800" kern="1200">
                          <a:solidFill>
                            <a:schemeClr val="tx1"/>
                          </a:solidFill>
                          <a:latin typeface="Arial" panose="020B0604020202020204"/>
                          <a:ea typeface="Arial" panose="020B0604020202020204"/>
                          <a:cs typeface="Arial" panose="020B0604020202020204"/>
                        </a:defRPr>
                      </a:lvl6pPr>
                      <a:lvl7pPr marL="2741930" algn="l" defTabSz="913765" rtl="0" eaLnBrk="1" latinLnBrk="0" hangingPunct="1">
                        <a:defRPr sz="1800" kern="1200">
                          <a:solidFill>
                            <a:schemeClr val="tx1"/>
                          </a:solidFill>
                          <a:latin typeface="Arial" panose="020B0604020202020204"/>
                          <a:ea typeface="Arial" panose="020B0604020202020204"/>
                          <a:cs typeface="Arial" panose="020B0604020202020204"/>
                        </a:defRPr>
                      </a:lvl7pPr>
                      <a:lvl8pPr marL="3199130" algn="l" defTabSz="913765" rtl="0" eaLnBrk="1" latinLnBrk="0" hangingPunct="1">
                        <a:defRPr sz="1800" kern="1200">
                          <a:solidFill>
                            <a:schemeClr val="tx1"/>
                          </a:solidFill>
                          <a:latin typeface="Arial" panose="020B0604020202020204"/>
                          <a:ea typeface="Arial" panose="020B0604020202020204"/>
                          <a:cs typeface="Arial" panose="020B0604020202020204"/>
                        </a:defRPr>
                      </a:lvl8pPr>
                      <a:lvl9pPr marL="3656330" algn="l" defTabSz="913765" rtl="0" eaLnBrk="1" latinLnBrk="0" hangingPunct="1">
                        <a:defRPr sz="1800" kern="1200">
                          <a:solidFill>
                            <a:schemeClr val="tx1"/>
                          </a:solidFill>
                          <a:latin typeface="Arial" panose="020B0604020202020204"/>
                          <a:ea typeface="Arial" panose="020B0604020202020204"/>
                          <a:cs typeface="Arial" panose="020B0604020202020204"/>
                        </a:defRPr>
                      </a:lvl9pPr>
                    </a:lstStyle>
                    <a:p>
                      <a:pPr algn="ctr" fontAlgn="ctr"/>
                      <a:r>
                        <a:rPr lang="en-US" sz="1400" u="none" dirty="0">
                          <a:latin typeface="Huawei Sans" panose="020C0503030203020204" pitchFamily="34" charset="0"/>
                        </a:rPr>
                        <a:t>1</a:t>
                      </a:r>
                      <a:endParaRPr lang="en-US" altLang="zh-CN" sz="1400" b="0" i="0" u="none" strike="noStrike"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pSp>
        <p:nvGrpSpPr>
          <p:cNvPr id="69" name="Group 15"/>
          <p:cNvGrpSpPr/>
          <p:nvPr/>
        </p:nvGrpSpPr>
        <p:grpSpPr>
          <a:xfrm>
            <a:off x="2117074" y="942182"/>
            <a:ext cx="8863725" cy="565679"/>
            <a:chOff x="199496" y="722053"/>
            <a:chExt cx="8863725" cy="565679"/>
          </a:xfrm>
        </p:grpSpPr>
        <p:sp>
          <p:nvSpPr>
            <p:cNvPr id="70" name="Rectangle 2"/>
            <p:cNvSpPr>
              <a:spLocks noChangeArrowheads="1"/>
            </p:cNvSpPr>
            <p:nvPr/>
          </p:nvSpPr>
          <p:spPr bwMode="auto">
            <a:xfrm>
              <a:off x="805880" y="1023141"/>
              <a:ext cx="331894" cy="264591"/>
            </a:xfrm>
            <a:prstGeom prst="rect">
              <a:avLst/>
            </a:prstGeom>
            <a:solidFill>
              <a:srgbClr val="E9002F"/>
            </a:solidFill>
            <a:ln w="9525">
              <a:solidFill>
                <a:srgbClr val="000000"/>
              </a:solidFill>
              <a:miter lim="800000"/>
            </a:ln>
            <a:effectLst/>
          </p:spPr>
          <p:txBody>
            <a:bodyPr vert="horz" wrap="square" lIns="0" tIns="39576" rIns="0"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3 KB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1" name="Rectangle 2"/>
            <p:cNvSpPr>
              <a:spLocks noChangeArrowheads="1"/>
            </p:cNvSpPr>
            <p:nvPr/>
          </p:nvSpPr>
          <p:spPr bwMode="auto">
            <a:xfrm>
              <a:off x="1450244" y="1023141"/>
              <a:ext cx="614177" cy="264591"/>
            </a:xfrm>
            <a:prstGeom prst="rect">
              <a:avLst/>
            </a:prstGeom>
            <a:solidFill>
              <a:srgbClr val="E9002F"/>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7 KB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2" name="TextBox 18"/>
            <p:cNvSpPr txBox="1"/>
            <p:nvPr/>
          </p:nvSpPr>
          <p:spPr>
            <a:xfrm>
              <a:off x="7571890" y="1033929"/>
              <a:ext cx="1491331" cy="253803"/>
            </a:xfrm>
            <a:prstGeom prst="rect">
              <a:avLst/>
            </a:prstGeom>
            <a:noFill/>
          </p:spPr>
          <p:txBody>
            <a:bodyPr wrap="square" lIns="68479" tIns="34234" rIns="68479"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Logic space</a:t>
              </a:r>
              <a:endParaRPr lang="en-US" sz="1200" b="1" u="none" dirty="0">
                <a:solidFill>
                  <a:prstClr val="black"/>
                </a:solidFill>
                <a:latin typeface="Huawei Sans" panose="020C0503030203020204" pitchFamily="34" charset="0"/>
              </a:endParaRPr>
            </a:p>
          </p:txBody>
        </p:sp>
        <p:sp>
          <p:nvSpPr>
            <p:cNvPr id="73" name="Rectangle 2"/>
            <p:cNvSpPr>
              <a:spLocks noChangeArrowheads="1"/>
            </p:cNvSpPr>
            <p:nvPr/>
          </p:nvSpPr>
          <p:spPr bwMode="auto">
            <a:xfrm>
              <a:off x="199496" y="1023141"/>
              <a:ext cx="559652" cy="264591"/>
            </a:xfrm>
            <a:prstGeom prst="rect">
              <a:avLst/>
            </a:prstGeom>
            <a:solidFill>
              <a:srgbClr val="E9002F"/>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4 KB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4" name="TextBox 20"/>
            <p:cNvSpPr txBox="1"/>
            <p:nvPr/>
          </p:nvSpPr>
          <p:spPr>
            <a:xfrm>
              <a:off x="805876" y="722056"/>
              <a:ext cx="826359" cy="253803"/>
            </a:xfrm>
            <a:prstGeom prst="rect">
              <a:avLst/>
            </a:prstGeom>
            <a:noFill/>
          </p:spPr>
          <p:txBody>
            <a:bodyPr wrap="square" lIns="68479" tIns="34234" rIns="68479"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Object 0</a:t>
              </a:r>
              <a:endParaRPr kumimoji="0" lang="en-US"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5" name="Rectangle 2"/>
            <p:cNvSpPr>
              <a:spLocks noChangeArrowheads="1"/>
            </p:cNvSpPr>
            <p:nvPr/>
          </p:nvSpPr>
          <p:spPr bwMode="auto">
            <a:xfrm>
              <a:off x="5121457" y="1023137"/>
              <a:ext cx="331894" cy="264591"/>
            </a:xfrm>
            <a:prstGeom prst="rect">
              <a:avLst/>
            </a:prstGeom>
            <a:solidFill>
              <a:srgbClr val="92D050"/>
            </a:solidFill>
            <a:ln w="9525">
              <a:solidFill>
                <a:srgbClr val="000000"/>
              </a:solidFill>
              <a:miter lim="800000"/>
            </a:ln>
            <a:effectLst/>
          </p:spPr>
          <p:txBody>
            <a:bodyPr vert="horz" wrap="square" lIns="0" tIns="39576" rIns="0"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4 KB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6" name="Rectangle 2"/>
            <p:cNvSpPr>
              <a:spLocks noChangeArrowheads="1"/>
            </p:cNvSpPr>
            <p:nvPr/>
          </p:nvSpPr>
          <p:spPr bwMode="auto">
            <a:xfrm>
              <a:off x="5781928" y="1023141"/>
              <a:ext cx="1966638" cy="264591"/>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16 KB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7" name="Rectangle 2"/>
            <p:cNvSpPr>
              <a:spLocks noChangeArrowheads="1"/>
            </p:cNvSpPr>
            <p:nvPr/>
          </p:nvSpPr>
          <p:spPr bwMode="auto">
            <a:xfrm>
              <a:off x="4570231" y="1023137"/>
              <a:ext cx="504495" cy="264591"/>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4 KB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8" name="TextBox 24"/>
            <p:cNvSpPr txBox="1"/>
            <p:nvPr/>
          </p:nvSpPr>
          <p:spPr>
            <a:xfrm>
              <a:off x="5581596" y="722053"/>
              <a:ext cx="1012349" cy="253803"/>
            </a:xfrm>
            <a:prstGeom prst="rect">
              <a:avLst/>
            </a:prstGeom>
            <a:noFill/>
          </p:spPr>
          <p:txBody>
            <a:bodyPr wrap="square" lIns="68479" tIns="34234" rIns="68479"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Object 2</a:t>
              </a:r>
              <a:endParaRPr lang="en-US" sz="1200" b="1" u="none" dirty="0">
                <a:solidFill>
                  <a:prstClr val="black"/>
                </a:solidFill>
                <a:latin typeface="Huawei Sans" panose="020C0503030203020204" pitchFamily="34" charset="0"/>
              </a:endParaRPr>
            </a:p>
          </p:txBody>
        </p:sp>
        <p:sp>
          <p:nvSpPr>
            <p:cNvPr id="79" name="TextBox 25"/>
            <p:cNvSpPr txBox="1"/>
            <p:nvPr/>
          </p:nvSpPr>
          <p:spPr>
            <a:xfrm>
              <a:off x="5282290" y="929731"/>
              <a:ext cx="660472" cy="253803"/>
            </a:xfrm>
            <a:prstGeom prst="rect">
              <a:avLst/>
            </a:prstGeom>
            <a:noFill/>
          </p:spPr>
          <p:txBody>
            <a:bodyPr wrap="square" lIns="68479" tIns="34234" rIns="68479"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a:t>
              </a:r>
              <a:endParaRPr lang="en-US" sz="1200" b="1" u="none" dirty="0">
                <a:solidFill>
                  <a:prstClr val="black"/>
                </a:solidFill>
                <a:latin typeface="Huawei Sans" panose="020C0503030203020204" pitchFamily="34" charset="0"/>
              </a:endParaRPr>
            </a:p>
          </p:txBody>
        </p:sp>
        <p:sp>
          <p:nvSpPr>
            <p:cNvPr id="80" name="TextBox 26"/>
            <p:cNvSpPr txBox="1"/>
            <p:nvPr/>
          </p:nvSpPr>
          <p:spPr>
            <a:xfrm>
              <a:off x="971764" y="929731"/>
              <a:ext cx="660472" cy="253803"/>
            </a:xfrm>
            <a:prstGeom prst="rect">
              <a:avLst/>
            </a:prstGeom>
            <a:noFill/>
          </p:spPr>
          <p:txBody>
            <a:bodyPr wrap="square" lIns="68479" tIns="34234" rIns="68479"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a:t>
              </a:r>
              <a:endParaRPr lang="en-US" sz="1200" b="1" u="none" dirty="0">
                <a:solidFill>
                  <a:prstClr val="black"/>
                </a:solidFill>
                <a:latin typeface="Huawei Sans" panose="020C0503030203020204" pitchFamily="34" charset="0"/>
              </a:endParaRPr>
            </a:p>
          </p:txBody>
        </p:sp>
        <p:sp>
          <p:nvSpPr>
            <p:cNvPr id="81" name="Rectangle 2"/>
            <p:cNvSpPr>
              <a:spLocks noChangeArrowheads="1"/>
            </p:cNvSpPr>
            <p:nvPr/>
          </p:nvSpPr>
          <p:spPr bwMode="auto">
            <a:xfrm>
              <a:off x="2883154" y="1023141"/>
              <a:ext cx="331894" cy="264591"/>
            </a:xfrm>
            <a:prstGeom prst="rect">
              <a:avLst/>
            </a:prstGeom>
            <a:solidFill>
              <a:srgbClr val="FFC000"/>
            </a:solidFill>
            <a:ln w="9525">
              <a:solidFill>
                <a:srgbClr val="000000"/>
              </a:solidFill>
              <a:miter lim="800000"/>
            </a:ln>
            <a:effectLst/>
          </p:spPr>
          <p:txBody>
            <a:bodyPr vert="horz" wrap="square" lIns="0" tIns="39576" rIns="0"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3 KB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2" name="Rectangle 2"/>
            <p:cNvSpPr>
              <a:spLocks noChangeArrowheads="1"/>
            </p:cNvSpPr>
            <p:nvPr/>
          </p:nvSpPr>
          <p:spPr bwMode="auto">
            <a:xfrm>
              <a:off x="3527518" y="1023141"/>
              <a:ext cx="614177" cy="264591"/>
            </a:xfrm>
            <a:prstGeom prst="rect">
              <a:avLst/>
            </a:prstGeom>
            <a:solidFill>
              <a:srgbClr val="FFC00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7 KB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3" name="Rectangle 2"/>
            <p:cNvSpPr>
              <a:spLocks noChangeArrowheads="1"/>
            </p:cNvSpPr>
            <p:nvPr/>
          </p:nvSpPr>
          <p:spPr bwMode="auto">
            <a:xfrm>
              <a:off x="2331927" y="1023141"/>
              <a:ext cx="504495" cy="264591"/>
            </a:xfrm>
            <a:prstGeom prst="rect">
              <a:avLst/>
            </a:prstGeom>
            <a:solidFill>
              <a:srgbClr val="FFC00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4 KB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4" name="TextBox 30"/>
            <p:cNvSpPr txBox="1"/>
            <p:nvPr/>
          </p:nvSpPr>
          <p:spPr>
            <a:xfrm>
              <a:off x="2883153" y="722056"/>
              <a:ext cx="971230" cy="253803"/>
            </a:xfrm>
            <a:prstGeom prst="rect">
              <a:avLst/>
            </a:prstGeom>
            <a:noFill/>
          </p:spPr>
          <p:txBody>
            <a:bodyPr wrap="square" lIns="68479" tIns="34234" rIns="68479"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Object 1</a:t>
              </a:r>
              <a:endParaRPr lang="en-US" sz="1200" b="1" u="none" dirty="0">
                <a:solidFill>
                  <a:prstClr val="black"/>
                </a:solidFill>
                <a:latin typeface="Huawei Sans" panose="020C0503030203020204" pitchFamily="34" charset="0"/>
              </a:endParaRPr>
            </a:p>
          </p:txBody>
        </p:sp>
        <p:sp>
          <p:nvSpPr>
            <p:cNvPr id="85" name="TextBox 31"/>
            <p:cNvSpPr txBox="1"/>
            <p:nvPr/>
          </p:nvSpPr>
          <p:spPr>
            <a:xfrm>
              <a:off x="3049039" y="929731"/>
              <a:ext cx="660472" cy="253803"/>
            </a:xfrm>
            <a:prstGeom prst="rect">
              <a:avLst/>
            </a:prstGeom>
            <a:noFill/>
          </p:spPr>
          <p:txBody>
            <a:bodyPr wrap="square" lIns="68479" tIns="34234" rIns="68479"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a:t>
              </a:r>
              <a:endParaRPr lang="en-US" sz="1200" b="1" u="none" dirty="0">
                <a:solidFill>
                  <a:prstClr val="black"/>
                </a:solidFill>
                <a:latin typeface="Huawei Sans" panose="020C0503030203020204" pitchFamily="34" charset="0"/>
              </a:endParaRPr>
            </a:p>
          </p:txBody>
        </p:sp>
      </p:grpSp>
      <p:grpSp>
        <p:nvGrpSpPr>
          <p:cNvPr id="86" name="组合 85"/>
          <p:cNvGrpSpPr/>
          <p:nvPr/>
        </p:nvGrpSpPr>
        <p:grpSpPr>
          <a:xfrm>
            <a:off x="1618890" y="1571362"/>
            <a:ext cx="7628689" cy="2914743"/>
            <a:chOff x="-618290" y="1597996"/>
            <a:chExt cx="7628689" cy="2914743"/>
          </a:xfrm>
        </p:grpSpPr>
        <p:sp>
          <p:nvSpPr>
            <p:cNvPr id="87" name="Rectangle 2"/>
            <p:cNvSpPr>
              <a:spLocks noChangeArrowheads="1"/>
            </p:cNvSpPr>
            <p:nvPr/>
          </p:nvSpPr>
          <p:spPr bwMode="auto">
            <a:xfrm>
              <a:off x="275691" y="2158778"/>
              <a:ext cx="1312441" cy="279980"/>
            </a:xfrm>
            <a:prstGeom prst="rect">
              <a:avLst/>
            </a:prstGeom>
            <a:solidFill>
              <a:srgbClr val="FFFFFF"/>
            </a:solidFill>
            <a:ln w="9525">
              <a:no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300" b="1" u="none" dirty="0">
                  <a:solidFill>
                    <a:prstClr val="black"/>
                  </a:solidFill>
                  <a:latin typeface="Huawei Sans" panose="020C0503030203020204" pitchFamily="34" charset="0"/>
                </a:rPr>
                <a:t>Log structure</a:t>
              </a:r>
              <a:endParaRPr kumimoji="0" lang="en-US" altLang="zh-CN" sz="13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8" name="Rectangle 2"/>
            <p:cNvSpPr>
              <a:spLocks noChangeArrowheads="1"/>
            </p:cNvSpPr>
            <p:nvPr/>
          </p:nvSpPr>
          <p:spPr bwMode="auto">
            <a:xfrm>
              <a:off x="1647942" y="2146533"/>
              <a:ext cx="255316" cy="264591"/>
            </a:xfrm>
            <a:prstGeom prst="rect">
              <a:avLst/>
            </a:prstGeom>
            <a:solidFill>
              <a:srgbClr val="C0504D"/>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A</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89" name="Rectangle 2"/>
            <p:cNvSpPr>
              <a:spLocks noChangeArrowheads="1"/>
            </p:cNvSpPr>
            <p:nvPr/>
          </p:nvSpPr>
          <p:spPr bwMode="auto">
            <a:xfrm>
              <a:off x="1903258" y="2146533"/>
              <a:ext cx="485344" cy="264591"/>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0" name="Rectangle 2"/>
            <p:cNvSpPr>
              <a:spLocks noChangeArrowheads="1"/>
            </p:cNvSpPr>
            <p:nvPr/>
          </p:nvSpPr>
          <p:spPr bwMode="auto">
            <a:xfrm>
              <a:off x="2388603" y="2146509"/>
              <a:ext cx="242672" cy="264591"/>
            </a:xfrm>
            <a:prstGeom prst="rect">
              <a:avLst/>
            </a:prstGeom>
            <a:solidFill>
              <a:srgbClr val="FFC00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C</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1" name="Rectangle 2"/>
            <p:cNvSpPr>
              <a:spLocks noChangeArrowheads="1"/>
            </p:cNvSpPr>
            <p:nvPr/>
          </p:nvSpPr>
          <p:spPr bwMode="auto">
            <a:xfrm>
              <a:off x="2631276" y="2146509"/>
              <a:ext cx="958045" cy="264591"/>
            </a:xfrm>
            <a:prstGeom prst="rect">
              <a:avLst/>
            </a:prstGeom>
            <a:solidFill>
              <a:srgbClr val="C0504D"/>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D</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2" name="Rectangle 2"/>
            <p:cNvSpPr>
              <a:spLocks noChangeArrowheads="1"/>
            </p:cNvSpPr>
            <p:nvPr/>
          </p:nvSpPr>
          <p:spPr bwMode="auto">
            <a:xfrm>
              <a:off x="3561863" y="2146533"/>
              <a:ext cx="118304" cy="264591"/>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E</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3" name="Rectangle 2"/>
            <p:cNvSpPr>
              <a:spLocks noChangeArrowheads="1"/>
            </p:cNvSpPr>
            <p:nvPr/>
          </p:nvSpPr>
          <p:spPr bwMode="auto">
            <a:xfrm>
              <a:off x="5881865" y="2146509"/>
              <a:ext cx="491829" cy="241508"/>
            </a:xfrm>
            <a:prstGeom prst="rect">
              <a:avLst/>
            </a:prstGeom>
            <a:solidFill>
              <a:srgbClr val="FFFFFF"/>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05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4" name="Rectangle 2"/>
            <p:cNvSpPr>
              <a:spLocks noChangeArrowheads="1"/>
            </p:cNvSpPr>
            <p:nvPr/>
          </p:nvSpPr>
          <p:spPr bwMode="auto">
            <a:xfrm>
              <a:off x="3680167" y="2146533"/>
              <a:ext cx="485344" cy="241961"/>
            </a:xfrm>
            <a:prstGeom prst="rect">
              <a:avLst/>
            </a:prstGeom>
            <a:solidFill>
              <a:srgbClr val="FFFFFF"/>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05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5" name="TextBox 41"/>
            <p:cNvSpPr txBox="1"/>
            <p:nvPr/>
          </p:nvSpPr>
          <p:spPr>
            <a:xfrm>
              <a:off x="4578634" y="2101651"/>
              <a:ext cx="660472" cy="315358"/>
            </a:xfrm>
            <a:prstGeom prst="rect">
              <a:avLst/>
            </a:prstGeom>
            <a:noFill/>
          </p:spPr>
          <p:txBody>
            <a:bodyPr wrap="square" lIns="68479" tIns="34234" rIns="68479"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600" b="1" u="none" dirty="0">
                  <a:solidFill>
                    <a:prstClr val="black"/>
                  </a:solidFill>
                  <a:latin typeface="Huawei Sans" panose="020C0503030203020204" pitchFamily="34" charset="0"/>
                </a:rPr>
                <a:t>...</a:t>
              </a:r>
              <a:endParaRPr lang="en-US" sz="1600" b="1" u="none" dirty="0">
                <a:solidFill>
                  <a:prstClr val="black"/>
                </a:solidFill>
                <a:latin typeface="Huawei Sans" panose="020C0503030203020204" pitchFamily="34" charset="0"/>
              </a:endParaRPr>
            </a:p>
          </p:txBody>
        </p:sp>
        <p:sp>
          <p:nvSpPr>
            <p:cNvPr id="96" name="Rectangle 2"/>
            <p:cNvSpPr>
              <a:spLocks noChangeArrowheads="1"/>
            </p:cNvSpPr>
            <p:nvPr/>
          </p:nvSpPr>
          <p:spPr bwMode="auto">
            <a:xfrm>
              <a:off x="5396522" y="2146509"/>
              <a:ext cx="485344" cy="241961"/>
            </a:xfrm>
            <a:prstGeom prst="rect">
              <a:avLst/>
            </a:prstGeom>
            <a:solidFill>
              <a:srgbClr val="FFFFFF"/>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105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7" name="下箭头 51"/>
            <p:cNvSpPr/>
            <p:nvPr/>
          </p:nvSpPr>
          <p:spPr bwMode="auto">
            <a:xfrm>
              <a:off x="1575473" y="1597996"/>
              <a:ext cx="288819" cy="388822"/>
            </a:xfrm>
            <a:prstGeom prst="downArrow">
              <a:avLst/>
            </a:prstGeom>
            <a:noFill/>
            <a:ln>
              <a:solidFill>
                <a:srgbClr val="1D1D1A"/>
              </a:solidFill>
            </a:ln>
            <a:effectLst/>
          </p:spPr>
          <p:txBody>
            <a:bodyPr vert="horz" wrap="square" lIns="68562" tIns="34281" rIns="68562" bIns="34281" numCol="1" rtlCol="0" anchor="t" anchorCtr="0" compatLnSpc="1"/>
            <a:lstStyle/>
            <a:p>
              <a:pPr marL="0" marR="0" lvl="0" indent="0" defTabSz="685800" eaLnBrk="1" fontAlgn="ctr" latinLnBrk="0" hangingPunct="1">
                <a:lnSpc>
                  <a:spcPct val="100000"/>
                </a:lnSpc>
                <a:spcBef>
                  <a:spcPts val="0"/>
                </a:spcBef>
                <a:spcAft>
                  <a:spcPts val="0"/>
                </a:spcAft>
                <a:buClr>
                  <a:srgbClr val="CC9900"/>
                </a:buClr>
                <a:buSzTx/>
                <a:buFont typeface="Wingdings" panose="05000000000000000000" pitchFamily="2" charset="2"/>
                <a:buChar char="n"/>
                <a:defRPr/>
              </a:pPr>
              <a:endParaRPr kumimoji="0" lang="en-US" altLang="zh-CN" sz="1400" b="0"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8" name="下箭头 52"/>
            <p:cNvSpPr/>
            <p:nvPr/>
          </p:nvSpPr>
          <p:spPr bwMode="auto">
            <a:xfrm>
              <a:off x="2965889" y="1597996"/>
              <a:ext cx="288819" cy="388822"/>
            </a:xfrm>
            <a:prstGeom prst="downArrow">
              <a:avLst/>
            </a:prstGeom>
            <a:noFill/>
            <a:ln>
              <a:solidFill>
                <a:srgbClr val="1D1D1A"/>
              </a:solidFill>
            </a:ln>
            <a:effectLst/>
          </p:spPr>
          <p:txBody>
            <a:bodyPr vert="horz" wrap="square" lIns="68562" tIns="34281" rIns="68562" bIns="34281" numCol="1" rtlCol="0" anchor="t" anchorCtr="0" compatLnSpc="1"/>
            <a:lstStyle/>
            <a:p>
              <a:pPr marL="0" marR="0" lvl="0" indent="0" defTabSz="685800" eaLnBrk="1" fontAlgn="ctr" latinLnBrk="0" hangingPunct="1">
                <a:lnSpc>
                  <a:spcPct val="100000"/>
                </a:lnSpc>
                <a:spcBef>
                  <a:spcPts val="0"/>
                </a:spcBef>
                <a:spcAft>
                  <a:spcPts val="0"/>
                </a:spcAft>
                <a:buClr>
                  <a:srgbClr val="CC9900"/>
                </a:buClr>
                <a:buSzTx/>
                <a:buFont typeface="Wingdings" panose="05000000000000000000" pitchFamily="2" charset="2"/>
                <a:buChar char="n"/>
                <a:defRPr/>
              </a:pPr>
              <a:endParaRPr kumimoji="0" lang="en-US" altLang="zh-CN" sz="1400" b="0"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9" name="下箭头 53"/>
            <p:cNvSpPr/>
            <p:nvPr/>
          </p:nvSpPr>
          <p:spPr bwMode="auto">
            <a:xfrm>
              <a:off x="4950287" y="1597996"/>
              <a:ext cx="288819" cy="388822"/>
            </a:xfrm>
            <a:prstGeom prst="downArrow">
              <a:avLst/>
            </a:prstGeom>
            <a:noFill/>
            <a:ln>
              <a:solidFill>
                <a:srgbClr val="1D1D1A"/>
              </a:solidFill>
            </a:ln>
            <a:effectLst/>
          </p:spPr>
          <p:txBody>
            <a:bodyPr vert="horz" wrap="square" lIns="68562" tIns="34281" rIns="68562" bIns="34281" numCol="1" rtlCol="0" anchor="t" anchorCtr="0" compatLnSpc="1"/>
            <a:lstStyle>
              <a:defPPr>
                <a:defRPr lang="zh-CN"/>
              </a:defPPr>
              <a:lvl1pPr marL="0" algn="l" defTabSz="1215390" rtl="0" eaLnBrk="1" latinLnBrk="0" hangingPunct="1">
                <a:defRPr sz="2400" kern="1200">
                  <a:solidFill>
                    <a:schemeClr val="tx1"/>
                  </a:solidFill>
                  <a:latin typeface="Arial" panose="020B0604020202020204"/>
                  <a:ea typeface="+mn-ea"/>
                  <a:cs typeface="+mn-cs"/>
                </a:defRPr>
              </a:lvl1pPr>
              <a:lvl2pPr marL="607695" algn="l" defTabSz="1215390" rtl="0" eaLnBrk="1" latinLnBrk="0" hangingPunct="1">
                <a:defRPr sz="2400" kern="1200">
                  <a:solidFill>
                    <a:schemeClr val="tx1"/>
                  </a:solidFill>
                  <a:latin typeface="Arial" panose="020B0604020202020204"/>
                  <a:ea typeface="+mn-ea"/>
                  <a:cs typeface="+mn-cs"/>
                </a:defRPr>
              </a:lvl2pPr>
              <a:lvl3pPr marL="1215390" algn="l" defTabSz="1215390" rtl="0" eaLnBrk="1" latinLnBrk="0" hangingPunct="1">
                <a:defRPr sz="2400" kern="1200">
                  <a:solidFill>
                    <a:schemeClr val="tx1"/>
                  </a:solidFill>
                  <a:latin typeface="Arial" panose="020B0604020202020204"/>
                  <a:ea typeface="+mn-ea"/>
                  <a:cs typeface="+mn-cs"/>
                </a:defRPr>
              </a:lvl3pPr>
              <a:lvl4pPr marL="1823085" algn="l" defTabSz="1215390" rtl="0" eaLnBrk="1" latinLnBrk="0" hangingPunct="1">
                <a:defRPr sz="2400" kern="1200">
                  <a:solidFill>
                    <a:schemeClr val="tx1"/>
                  </a:solidFill>
                  <a:latin typeface="Arial" panose="020B0604020202020204"/>
                  <a:ea typeface="+mn-ea"/>
                  <a:cs typeface="+mn-cs"/>
                </a:defRPr>
              </a:lvl4pPr>
              <a:lvl5pPr marL="2430780" algn="l" defTabSz="1215390" rtl="0" eaLnBrk="1" latinLnBrk="0" hangingPunct="1">
                <a:defRPr sz="2400" kern="1200">
                  <a:solidFill>
                    <a:schemeClr val="tx1"/>
                  </a:solidFill>
                  <a:latin typeface="Arial" panose="020B0604020202020204"/>
                  <a:ea typeface="+mn-ea"/>
                  <a:cs typeface="+mn-cs"/>
                </a:defRPr>
              </a:lvl5pPr>
              <a:lvl6pPr marL="3038475" algn="l" defTabSz="1215390" rtl="0" eaLnBrk="1" latinLnBrk="0" hangingPunct="1">
                <a:defRPr sz="2400" kern="1200">
                  <a:solidFill>
                    <a:schemeClr val="tx1"/>
                  </a:solidFill>
                  <a:latin typeface="Arial" panose="020B0604020202020204"/>
                  <a:ea typeface="+mn-ea"/>
                  <a:cs typeface="+mn-cs"/>
                </a:defRPr>
              </a:lvl6pPr>
              <a:lvl7pPr marL="3646805" algn="l" defTabSz="1215390" rtl="0" eaLnBrk="1" latinLnBrk="0" hangingPunct="1">
                <a:defRPr sz="2400" kern="1200">
                  <a:solidFill>
                    <a:schemeClr val="tx1"/>
                  </a:solidFill>
                  <a:latin typeface="Arial" panose="020B0604020202020204"/>
                  <a:ea typeface="+mn-ea"/>
                  <a:cs typeface="+mn-cs"/>
                </a:defRPr>
              </a:lvl7pPr>
              <a:lvl8pPr marL="4254500" algn="l" defTabSz="1215390" rtl="0" eaLnBrk="1" latinLnBrk="0" hangingPunct="1">
                <a:defRPr sz="2400" kern="1200">
                  <a:solidFill>
                    <a:schemeClr val="tx1"/>
                  </a:solidFill>
                  <a:latin typeface="Arial" panose="020B0604020202020204"/>
                  <a:ea typeface="+mn-ea"/>
                  <a:cs typeface="+mn-cs"/>
                </a:defRPr>
              </a:lvl8pPr>
              <a:lvl9pPr marL="4862195" algn="l" defTabSz="1215390" rtl="0" eaLnBrk="1" latinLnBrk="0" hangingPunct="1">
                <a:defRPr sz="2400" kern="1200">
                  <a:solidFill>
                    <a:schemeClr val="tx1"/>
                  </a:solidFill>
                  <a:latin typeface="Arial" panose="020B0604020202020204"/>
                  <a:ea typeface="+mn-ea"/>
                  <a:cs typeface="+mn-cs"/>
                </a:defRPr>
              </a:lvl9pPr>
            </a:lstStyle>
            <a:p>
              <a:pPr marL="0" marR="0" lvl="0" indent="0" algn="l" defTabSz="685800" rtl="0" eaLnBrk="1" fontAlgn="ctr" latinLnBrk="0" hangingPunct="1">
                <a:lnSpc>
                  <a:spcPct val="100000"/>
                </a:lnSpc>
                <a:spcBef>
                  <a:spcPts val="0"/>
                </a:spcBef>
                <a:spcAft>
                  <a:spcPts val="0"/>
                </a:spcAft>
                <a:buClr>
                  <a:srgbClr val="CC9900"/>
                </a:buClr>
                <a:buSzTx/>
                <a:buFont typeface="Wingdings" panose="05000000000000000000" pitchFamily="2" charset="2"/>
                <a:buChar char="n"/>
                <a:defRPr/>
              </a:pPr>
              <a:endParaRPr kumimoji="0" lang="en-US" altLang="zh-CN" sz="1400" b="0" i="0" u="none" strike="noStrike" kern="120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0" name="Rectangle 2"/>
            <p:cNvSpPr>
              <a:spLocks noChangeArrowheads="1"/>
            </p:cNvSpPr>
            <p:nvPr/>
          </p:nvSpPr>
          <p:spPr bwMode="auto">
            <a:xfrm>
              <a:off x="5296354" y="1614432"/>
              <a:ext cx="1454064" cy="449257"/>
            </a:xfrm>
            <a:prstGeom prst="rect">
              <a:avLst/>
            </a:prstGeom>
            <a:solidFill>
              <a:srgbClr val="FFFFFF"/>
            </a:solidFill>
            <a:ln w="9525">
              <a:no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ROW and I/O aggregation</a:t>
              </a:r>
              <a:endParaRPr lang="en-US" sz="1200" b="1" u="none" dirty="0">
                <a:solidFill>
                  <a:prstClr val="black"/>
                </a:solidFill>
                <a:latin typeface="Huawei Sans" panose="020C0503030203020204" pitchFamily="34" charset="0"/>
              </a:endParaRPr>
            </a:p>
          </p:txBody>
        </p:sp>
        <p:sp>
          <p:nvSpPr>
            <p:cNvPr id="101" name="Rectangle 2"/>
            <p:cNvSpPr>
              <a:spLocks noChangeArrowheads="1"/>
            </p:cNvSpPr>
            <p:nvPr/>
          </p:nvSpPr>
          <p:spPr bwMode="auto">
            <a:xfrm>
              <a:off x="612900" y="3417471"/>
              <a:ext cx="6397499" cy="1095268"/>
            </a:xfrm>
            <a:prstGeom prst="rect">
              <a:avLst/>
            </a:prstGeom>
            <a:solidFill>
              <a:srgbClr val="FFFFFF"/>
            </a:solidFill>
            <a:ln w="9525">
              <a:solidFill>
                <a:srgbClr val="000000"/>
              </a:solidFill>
              <a:prstDash val="dash"/>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66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2" name="Rectangle 50"/>
            <p:cNvSpPr>
              <a:spLocks noChangeArrowheads="1"/>
            </p:cNvSpPr>
            <p:nvPr/>
          </p:nvSpPr>
          <p:spPr bwMode="auto">
            <a:xfrm>
              <a:off x="654442" y="3417471"/>
              <a:ext cx="6095976" cy="218424"/>
            </a:xfrm>
            <a:prstGeom prst="rect">
              <a:avLst/>
            </a:prstGeom>
            <a:solidFill>
              <a:srgbClr val="FFFFFF"/>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9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3" name="Rectangle 2"/>
            <p:cNvSpPr>
              <a:spLocks noChangeArrowheads="1"/>
            </p:cNvSpPr>
            <p:nvPr/>
          </p:nvSpPr>
          <p:spPr bwMode="auto">
            <a:xfrm>
              <a:off x="1907876" y="3494434"/>
              <a:ext cx="955439" cy="772294"/>
            </a:xfrm>
            <a:prstGeom prst="rect">
              <a:avLst/>
            </a:prstGeom>
            <a:solidFill>
              <a:srgbClr val="FFFFFF"/>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45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4" name="Rectangle 2"/>
            <p:cNvSpPr>
              <a:spLocks noChangeArrowheads="1"/>
            </p:cNvSpPr>
            <p:nvPr/>
          </p:nvSpPr>
          <p:spPr bwMode="auto">
            <a:xfrm>
              <a:off x="744647" y="3494481"/>
              <a:ext cx="1002505" cy="772294"/>
            </a:xfrm>
            <a:prstGeom prst="rect">
              <a:avLst/>
            </a:prstGeom>
            <a:solidFill>
              <a:srgbClr val="FFFFFF"/>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45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5" name="Rectangle 2"/>
            <p:cNvSpPr>
              <a:spLocks noChangeArrowheads="1"/>
            </p:cNvSpPr>
            <p:nvPr/>
          </p:nvSpPr>
          <p:spPr bwMode="auto">
            <a:xfrm>
              <a:off x="744648" y="3494481"/>
              <a:ext cx="255316" cy="264591"/>
            </a:xfrm>
            <a:prstGeom prst="rect">
              <a:avLst/>
            </a:prstGeom>
            <a:solidFill>
              <a:srgbClr val="C0504D"/>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A</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6" name="Rectangle 2"/>
            <p:cNvSpPr>
              <a:spLocks noChangeArrowheads="1"/>
            </p:cNvSpPr>
            <p:nvPr/>
          </p:nvSpPr>
          <p:spPr bwMode="auto">
            <a:xfrm>
              <a:off x="999964" y="3494481"/>
              <a:ext cx="485344" cy="264591"/>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B</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7" name="Rectangle 2"/>
            <p:cNvSpPr>
              <a:spLocks noChangeArrowheads="1"/>
            </p:cNvSpPr>
            <p:nvPr/>
          </p:nvSpPr>
          <p:spPr bwMode="auto">
            <a:xfrm>
              <a:off x="1485310" y="3494458"/>
              <a:ext cx="242672" cy="264591"/>
            </a:xfrm>
            <a:prstGeom prst="rect">
              <a:avLst/>
            </a:prstGeom>
            <a:solidFill>
              <a:srgbClr val="FFC00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C</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8" name="Rectangle 2"/>
            <p:cNvSpPr>
              <a:spLocks noChangeArrowheads="1"/>
            </p:cNvSpPr>
            <p:nvPr/>
          </p:nvSpPr>
          <p:spPr bwMode="auto">
            <a:xfrm>
              <a:off x="1907878" y="3494434"/>
              <a:ext cx="818864" cy="264591"/>
            </a:xfrm>
            <a:prstGeom prst="rect">
              <a:avLst/>
            </a:prstGeom>
            <a:solidFill>
              <a:srgbClr val="C0504D"/>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D</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9" name="Rectangle 2"/>
            <p:cNvSpPr>
              <a:spLocks noChangeArrowheads="1"/>
            </p:cNvSpPr>
            <p:nvPr/>
          </p:nvSpPr>
          <p:spPr bwMode="auto">
            <a:xfrm>
              <a:off x="2726741" y="3494434"/>
              <a:ext cx="118304" cy="264591"/>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E</a:t>
              </a:r>
              <a:endParaRPr kumimoji="0" lang="en-US" altLang="zh-CN"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0" name="波形 45"/>
            <p:cNvSpPr/>
            <p:nvPr/>
          </p:nvSpPr>
          <p:spPr bwMode="auto">
            <a:xfrm>
              <a:off x="4145893" y="3710793"/>
              <a:ext cx="539535" cy="222491"/>
            </a:xfrm>
            <a:prstGeom prst="wave">
              <a:avLst/>
            </a:prstGeom>
            <a:solidFill>
              <a:srgbClr val="66CC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9" tIns="45691" rIns="91379" bIns="45691" numCol="1" rtlCol="0" anchor="t" anchorCtr="0" compatLnSpc="1"/>
            <a:lstStyle/>
            <a:p>
              <a:pPr marL="0" marR="0" lvl="0" indent="0" defTabSz="912495" eaLnBrk="1" fontAlgn="ctr" latinLnBrk="0" hangingPunct="1">
                <a:lnSpc>
                  <a:spcPct val="100000"/>
                </a:lnSpc>
                <a:spcBef>
                  <a:spcPts val="0"/>
                </a:spcBef>
                <a:spcAft>
                  <a:spcPts val="0"/>
                </a:spcAft>
                <a:buClr>
                  <a:srgbClr val="CC9900"/>
                </a:buClr>
                <a:buSzTx/>
                <a:buFont typeface="Wingdings" panose="05000000000000000000" pitchFamily="2" charset="2"/>
                <a:buChar char="n"/>
                <a:defRPr/>
              </a:pPr>
              <a:endParaRPr kumimoji="0" lang="en-US" altLang="zh-CN" sz="18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1" name="Rectangle 2"/>
            <p:cNvSpPr>
              <a:spLocks noChangeArrowheads="1"/>
            </p:cNvSpPr>
            <p:nvPr/>
          </p:nvSpPr>
          <p:spPr bwMode="auto">
            <a:xfrm>
              <a:off x="4806366" y="3494434"/>
              <a:ext cx="955439" cy="772294"/>
            </a:xfrm>
            <a:prstGeom prst="rect">
              <a:avLst/>
            </a:prstGeom>
            <a:solidFill>
              <a:srgbClr val="FFFFFF"/>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45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2" name="Rectangle 2"/>
            <p:cNvSpPr>
              <a:spLocks noChangeArrowheads="1"/>
            </p:cNvSpPr>
            <p:nvPr/>
          </p:nvSpPr>
          <p:spPr bwMode="auto">
            <a:xfrm>
              <a:off x="5895975" y="3494481"/>
              <a:ext cx="955439" cy="772294"/>
            </a:xfrm>
            <a:prstGeom prst="rect">
              <a:avLst/>
            </a:prstGeom>
            <a:solidFill>
              <a:srgbClr val="FFFFFF"/>
            </a:solidFill>
            <a:ln w="9525">
              <a:solidFill>
                <a:srgbClr val="000000"/>
              </a:solidFill>
              <a:miter lim="800000"/>
            </a:ln>
            <a:effectLst/>
          </p:spPr>
          <p:txBody>
            <a:bodyPr vert="horz" wrap="square" lIns="79149" tIns="39576" rIns="79149" bIns="39576" numCol="1" anchor="t" anchorCtr="0" compatLnSpc="1">
              <a:spAutoFit/>
            </a:bodyPr>
            <a:lstStyle>
              <a:defPPr>
                <a:defRPr lang="zh-CN"/>
              </a:defPPr>
              <a:lvl1pPr marL="0" algn="l" defTabSz="1215390" rtl="0" eaLnBrk="1" latinLnBrk="0" hangingPunct="1">
                <a:defRPr sz="2400" kern="1200">
                  <a:solidFill>
                    <a:schemeClr val="tx1"/>
                  </a:solidFill>
                  <a:latin typeface="Arial" panose="020B0604020202020204"/>
                  <a:ea typeface="+mn-ea"/>
                  <a:cs typeface="+mn-cs"/>
                </a:defRPr>
              </a:lvl1pPr>
              <a:lvl2pPr marL="607695" algn="l" defTabSz="1215390" rtl="0" eaLnBrk="1" latinLnBrk="0" hangingPunct="1">
                <a:defRPr sz="2400" kern="1200">
                  <a:solidFill>
                    <a:schemeClr val="tx1"/>
                  </a:solidFill>
                  <a:latin typeface="Arial" panose="020B0604020202020204"/>
                  <a:ea typeface="+mn-ea"/>
                  <a:cs typeface="+mn-cs"/>
                </a:defRPr>
              </a:lvl2pPr>
              <a:lvl3pPr marL="1215390" algn="l" defTabSz="1215390" rtl="0" eaLnBrk="1" latinLnBrk="0" hangingPunct="1">
                <a:defRPr sz="2400" kern="1200">
                  <a:solidFill>
                    <a:schemeClr val="tx1"/>
                  </a:solidFill>
                  <a:latin typeface="Arial" panose="020B0604020202020204"/>
                  <a:ea typeface="+mn-ea"/>
                  <a:cs typeface="+mn-cs"/>
                </a:defRPr>
              </a:lvl3pPr>
              <a:lvl4pPr marL="1823085" algn="l" defTabSz="1215390" rtl="0" eaLnBrk="1" latinLnBrk="0" hangingPunct="1">
                <a:defRPr sz="2400" kern="1200">
                  <a:solidFill>
                    <a:schemeClr val="tx1"/>
                  </a:solidFill>
                  <a:latin typeface="Arial" panose="020B0604020202020204"/>
                  <a:ea typeface="+mn-ea"/>
                  <a:cs typeface="+mn-cs"/>
                </a:defRPr>
              </a:lvl4pPr>
              <a:lvl5pPr marL="2430780" algn="l" defTabSz="1215390" rtl="0" eaLnBrk="1" latinLnBrk="0" hangingPunct="1">
                <a:defRPr sz="2400" kern="1200">
                  <a:solidFill>
                    <a:schemeClr val="tx1"/>
                  </a:solidFill>
                  <a:latin typeface="Arial" panose="020B0604020202020204"/>
                  <a:ea typeface="+mn-ea"/>
                  <a:cs typeface="+mn-cs"/>
                </a:defRPr>
              </a:lvl5pPr>
              <a:lvl6pPr marL="3038475" algn="l" defTabSz="1215390" rtl="0" eaLnBrk="1" latinLnBrk="0" hangingPunct="1">
                <a:defRPr sz="2400" kern="1200">
                  <a:solidFill>
                    <a:schemeClr val="tx1"/>
                  </a:solidFill>
                  <a:latin typeface="Arial" panose="020B0604020202020204"/>
                  <a:ea typeface="+mn-ea"/>
                  <a:cs typeface="+mn-cs"/>
                </a:defRPr>
              </a:lvl6pPr>
              <a:lvl7pPr marL="3646805" algn="l" defTabSz="1215390" rtl="0" eaLnBrk="1" latinLnBrk="0" hangingPunct="1">
                <a:defRPr sz="2400" kern="1200">
                  <a:solidFill>
                    <a:schemeClr val="tx1"/>
                  </a:solidFill>
                  <a:latin typeface="Arial" panose="020B0604020202020204"/>
                  <a:ea typeface="+mn-ea"/>
                  <a:cs typeface="+mn-cs"/>
                </a:defRPr>
              </a:lvl7pPr>
              <a:lvl8pPr marL="4254500" algn="l" defTabSz="1215390" rtl="0" eaLnBrk="1" latinLnBrk="0" hangingPunct="1">
                <a:defRPr sz="2400" kern="1200">
                  <a:solidFill>
                    <a:schemeClr val="tx1"/>
                  </a:solidFill>
                  <a:latin typeface="Arial" panose="020B0604020202020204"/>
                  <a:ea typeface="+mn-ea"/>
                  <a:cs typeface="+mn-cs"/>
                </a:defRPr>
              </a:lvl8pPr>
              <a:lvl9pPr marL="4862195" algn="l" defTabSz="1215390" rtl="0" eaLnBrk="1" latinLnBrk="0" hangingPunct="1">
                <a:defRPr sz="2400" kern="1200">
                  <a:solidFill>
                    <a:schemeClr val="tx1"/>
                  </a:solidFill>
                  <a:latin typeface="Arial" panose="020B0604020202020204"/>
                  <a:ea typeface="+mn-ea"/>
                  <a:cs typeface="+mn-cs"/>
                </a:defRPr>
              </a:lvl9pPr>
            </a:lstStyle>
            <a:p>
              <a:pPr marL="0" marR="0" lvl="0" indent="0" algn="ctr" defTabSz="1215390" rtl="0" eaLnBrk="1" fontAlgn="ctr" latinLnBrk="0" hangingPunct="1">
                <a:lnSpc>
                  <a:spcPct val="100000"/>
                </a:lnSpc>
                <a:spcBef>
                  <a:spcPts val="0"/>
                </a:spcBef>
                <a:spcAft>
                  <a:spcPts val="0"/>
                </a:spcAft>
                <a:buClrTx/>
                <a:buSzTx/>
                <a:buFontTx/>
                <a:buNone/>
                <a:defRPr/>
              </a:pPr>
              <a:endParaRPr kumimoji="0" lang="en-US" altLang="zh-CN" sz="4500" b="1" i="0" u="none" strike="noStrike" kern="120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3" name="Rectangle 2"/>
            <p:cNvSpPr>
              <a:spLocks noChangeArrowheads="1"/>
            </p:cNvSpPr>
            <p:nvPr/>
          </p:nvSpPr>
          <p:spPr bwMode="auto">
            <a:xfrm>
              <a:off x="4806367" y="3494481"/>
              <a:ext cx="937168" cy="264591"/>
            </a:xfrm>
            <a:prstGeom prst="rect">
              <a:avLst/>
            </a:prstGeom>
            <a:solidFill>
              <a:srgbClr val="0077C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white"/>
                  </a:solidFill>
                  <a:latin typeface="Huawei Sans" panose="020C0503030203020204" pitchFamily="34" charset="0"/>
                </a:rPr>
                <a:t>P</a:t>
              </a:r>
              <a:endParaRPr kumimoji="0" lang="en-US" altLang="zh-CN" sz="1200" b="1"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4" name="Rectangle 2"/>
            <p:cNvSpPr>
              <a:spLocks noChangeArrowheads="1"/>
            </p:cNvSpPr>
            <p:nvPr/>
          </p:nvSpPr>
          <p:spPr bwMode="auto">
            <a:xfrm>
              <a:off x="5895976" y="3494481"/>
              <a:ext cx="937166" cy="264591"/>
            </a:xfrm>
            <a:prstGeom prst="rect">
              <a:avLst/>
            </a:prstGeom>
            <a:solidFill>
              <a:srgbClr val="00B0F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white"/>
                  </a:solidFill>
                  <a:latin typeface="Huawei Sans" panose="020C0503030203020204" pitchFamily="34" charset="0"/>
                </a:rPr>
                <a:t>Q</a:t>
              </a:r>
              <a:endParaRPr kumimoji="0" lang="en-US" altLang="zh-CN" sz="1200" b="1" i="0" u="none" strike="noStrike" kern="0" cap="none" spc="0" normalizeH="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5" name="Rectangle 2"/>
            <p:cNvSpPr>
              <a:spLocks noChangeArrowheads="1"/>
            </p:cNvSpPr>
            <p:nvPr/>
          </p:nvSpPr>
          <p:spPr bwMode="auto">
            <a:xfrm>
              <a:off x="3001161" y="3505554"/>
              <a:ext cx="959873" cy="772294"/>
            </a:xfrm>
            <a:prstGeom prst="rect">
              <a:avLst/>
            </a:prstGeom>
            <a:solidFill>
              <a:srgbClr val="FFFFFF"/>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45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6" name="Rectangle 2"/>
            <p:cNvSpPr>
              <a:spLocks noChangeArrowheads="1"/>
            </p:cNvSpPr>
            <p:nvPr/>
          </p:nvSpPr>
          <p:spPr bwMode="auto">
            <a:xfrm>
              <a:off x="3001161" y="3505553"/>
              <a:ext cx="118304" cy="218424"/>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p>
              <a:pPr marL="0" marR="0" lvl="0" indent="0" algn="ctr" defTabSz="914400" eaLnBrk="1" fontAlgn="ctr" latinLnBrk="0" hangingPunct="1">
                <a:lnSpc>
                  <a:spcPct val="100000"/>
                </a:lnSpc>
                <a:spcBef>
                  <a:spcPts val="0"/>
                </a:spcBef>
                <a:spcAft>
                  <a:spcPts val="0"/>
                </a:spcAft>
                <a:buClrTx/>
                <a:buSzTx/>
                <a:buFontTx/>
                <a:buNone/>
                <a:defRPr/>
              </a:pPr>
              <a:endParaRPr kumimoji="0" lang="en-US" altLang="zh-CN" sz="9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7" name="Rectangle 2"/>
            <p:cNvSpPr>
              <a:spLocks noChangeArrowheads="1"/>
            </p:cNvSpPr>
            <p:nvPr/>
          </p:nvSpPr>
          <p:spPr bwMode="auto">
            <a:xfrm>
              <a:off x="3119465" y="3505553"/>
              <a:ext cx="118304" cy="218424"/>
            </a:xfrm>
            <a:prstGeom prst="rect">
              <a:avLst/>
            </a:prstGeom>
            <a:solidFill>
              <a:srgbClr val="C0504D"/>
            </a:solidFill>
            <a:ln w="9525">
              <a:solidFill>
                <a:srgbClr val="000000"/>
              </a:solidFill>
              <a:miter lim="800000"/>
            </a:ln>
            <a:effectLst/>
          </p:spPr>
          <p:txBody>
            <a:bodyPr vert="horz" wrap="square" lIns="79149" tIns="39576" rIns="79149" bIns="39576" numCol="1" anchor="t" anchorCtr="0" compatLnSpc="1">
              <a:spAutoFit/>
            </a:bodyPr>
            <a:lstStyle>
              <a:defPPr>
                <a:defRPr lang="zh-CN"/>
              </a:defPPr>
              <a:lvl1pPr marL="0" algn="l" defTabSz="1215390" rtl="0" eaLnBrk="1" latinLnBrk="0" hangingPunct="1">
                <a:defRPr sz="2400" kern="1200">
                  <a:solidFill>
                    <a:schemeClr val="tx1"/>
                  </a:solidFill>
                  <a:latin typeface="Arial" panose="020B0604020202020204"/>
                  <a:ea typeface="+mn-ea"/>
                  <a:cs typeface="+mn-cs"/>
                </a:defRPr>
              </a:lvl1pPr>
              <a:lvl2pPr marL="607695" algn="l" defTabSz="1215390" rtl="0" eaLnBrk="1" latinLnBrk="0" hangingPunct="1">
                <a:defRPr sz="2400" kern="1200">
                  <a:solidFill>
                    <a:schemeClr val="tx1"/>
                  </a:solidFill>
                  <a:latin typeface="Arial" panose="020B0604020202020204"/>
                  <a:ea typeface="+mn-ea"/>
                  <a:cs typeface="+mn-cs"/>
                </a:defRPr>
              </a:lvl2pPr>
              <a:lvl3pPr marL="1215390" algn="l" defTabSz="1215390" rtl="0" eaLnBrk="1" latinLnBrk="0" hangingPunct="1">
                <a:defRPr sz="2400" kern="1200">
                  <a:solidFill>
                    <a:schemeClr val="tx1"/>
                  </a:solidFill>
                  <a:latin typeface="Arial" panose="020B0604020202020204"/>
                  <a:ea typeface="+mn-ea"/>
                  <a:cs typeface="+mn-cs"/>
                </a:defRPr>
              </a:lvl3pPr>
              <a:lvl4pPr marL="1823085" algn="l" defTabSz="1215390" rtl="0" eaLnBrk="1" latinLnBrk="0" hangingPunct="1">
                <a:defRPr sz="2400" kern="1200">
                  <a:solidFill>
                    <a:schemeClr val="tx1"/>
                  </a:solidFill>
                  <a:latin typeface="Arial" panose="020B0604020202020204"/>
                  <a:ea typeface="+mn-ea"/>
                  <a:cs typeface="+mn-cs"/>
                </a:defRPr>
              </a:lvl4pPr>
              <a:lvl5pPr marL="2430780" algn="l" defTabSz="1215390" rtl="0" eaLnBrk="1" latinLnBrk="0" hangingPunct="1">
                <a:defRPr sz="2400" kern="1200">
                  <a:solidFill>
                    <a:schemeClr val="tx1"/>
                  </a:solidFill>
                  <a:latin typeface="Arial" panose="020B0604020202020204"/>
                  <a:ea typeface="+mn-ea"/>
                  <a:cs typeface="+mn-cs"/>
                </a:defRPr>
              </a:lvl5pPr>
              <a:lvl6pPr marL="3038475" algn="l" defTabSz="1215390" rtl="0" eaLnBrk="1" latinLnBrk="0" hangingPunct="1">
                <a:defRPr sz="2400" kern="1200">
                  <a:solidFill>
                    <a:schemeClr val="tx1"/>
                  </a:solidFill>
                  <a:latin typeface="Arial" panose="020B0604020202020204"/>
                  <a:ea typeface="+mn-ea"/>
                  <a:cs typeface="+mn-cs"/>
                </a:defRPr>
              </a:lvl6pPr>
              <a:lvl7pPr marL="3646805" algn="l" defTabSz="1215390" rtl="0" eaLnBrk="1" latinLnBrk="0" hangingPunct="1">
                <a:defRPr sz="2400" kern="1200">
                  <a:solidFill>
                    <a:schemeClr val="tx1"/>
                  </a:solidFill>
                  <a:latin typeface="Arial" panose="020B0604020202020204"/>
                  <a:ea typeface="+mn-ea"/>
                  <a:cs typeface="+mn-cs"/>
                </a:defRPr>
              </a:lvl7pPr>
              <a:lvl8pPr marL="4254500" algn="l" defTabSz="1215390" rtl="0" eaLnBrk="1" latinLnBrk="0" hangingPunct="1">
                <a:defRPr sz="2400" kern="1200">
                  <a:solidFill>
                    <a:schemeClr val="tx1"/>
                  </a:solidFill>
                  <a:latin typeface="Arial" panose="020B0604020202020204"/>
                  <a:ea typeface="+mn-ea"/>
                  <a:cs typeface="+mn-cs"/>
                </a:defRPr>
              </a:lvl8pPr>
              <a:lvl9pPr marL="4862195" algn="l" defTabSz="1215390" rtl="0" eaLnBrk="1" latinLnBrk="0" hangingPunct="1">
                <a:defRPr sz="2400" kern="1200">
                  <a:solidFill>
                    <a:schemeClr val="tx1"/>
                  </a:solidFill>
                  <a:latin typeface="Arial" panose="020B0604020202020204"/>
                  <a:ea typeface="+mn-ea"/>
                  <a:cs typeface="+mn-cs"/>
                </a:defRPr>
              </a:lvl9pPr>
            </a:lstStyle>
            <a:p>
              <a:pPr marL="0" marR="0" lvl="0" indent="0" algn="ctr" defTabSz="1215390" rtl="0" eaLnBrk="1" fontAlgn="ctr" latinLnBrk="0" hangingPunct="1">
                <a:lnSpc>
                  <a:spcPct val="100000"/>
                </a:lnSpc>
                <a:spcBef>
                  <a:spcPts val="0"/>
                </a:spcBef>
                <a:spcAft>
                  <a:spcPts val="0"/>
                </a:spcAft>
                <a:buClrTx/>
                <a:buSzTx/>
                <a:buFontTx/>
                <a:buNone/>
                <a:defRPr/>
              </a:pPr>
              <a:endParaRPr kumimoji="0" lang="en-US" altLang="zh-CN" sz="900" b="1" i="0" u="none" strike="noStrike" kern="120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8" name="Rectangle 2"/>
            <p:cNvSpPr>
              <a:spLocks noChangeArrowheads="1"/>
            </p:cNvSpPr>
            <p:nvPr/>
          </p:nvSpPr>
          <p:spPr bwMode="auto">
            <a:xfrm>
              <a:off x="3237770" y="3505553"/>
              <a:ext cx="118304" cy="218424"/>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defPPr>
                <a:defRPr lang="zh-CN"/>
              </a:defPPr>
              <a:lvl1pPr marL="0" algn="l" defTabSz="1215390" rtl="0" eaLnBrk="1" latinLnBrk="0" hangingPunct="1">
                <a:defRPr sz="2400" kern="1200">
                  <a:solidFill>
                    <a:schemeClr val="tx1"/>
                  </a:solidFill>
                  <a:latin typeface="Arial" panose="020B0604020202020204"/>
                  <a:ea typeface="+mn-ea"/>
                  <a:cs typeface="+mn-cs"/>
                </a:defRPr>
              </a:lvl1pPr>
              <a:lvl2pPr marL="607695" algn="l" defTabSz="1215390" rtl="0" eaLnBrk="1" latinLnBrk="0" hangingPunct="1">
                <a:defRPr sz="2400" kern="1200">
                  <a:solidFill>
                    <a:schemeClr val="tx1"/>
                  </a:solidFill>
                  <a:latin typeface="Arial" panose="020B0604020202020204"/>
                  <a:ea typeface="+mn-ea"/>
                  <a:cs typeface="+mn-cs"/>
                </a:defRPr>
              </a:lvl2pPr>
              <a:lvl3pPr marL="1215390" algn="l" defTabSz="1215390" rtl="0" eaLnBrk="1" latinLnBrk="0" hangingPunct="1">
                <a:defRPr sz="2400" kern="1200">
                  <a:solidFill>
                    <a:schemeClr val="tx1"/>
                  </a:solidFill>
                  <a:latin typeface="Arial" panose="020B0604020202020204"/>
                  <a:ea typeface="+mn-ea"/>
                  <a:cs typeface="+mn-cs"/>
                </a:defRPr>
              </a:lvl3pPr>
              <a:lvl4pPr marL="1823085" algn="l" defTabSz="1215390" rtl="0" eaLnBrk="1" latinLnBrk="0" hangingPunct="1">
                <a:defRPr sz="2400" kern="1200">
                  <a:solidFill>
                    <a:schemeClr val="tx1"/>
                  </a:solidFill>
                  <a:latin typeface="Arial" panose="020B0604020202020204"/>
                  <a:ea typeface="+mn-ea"/>
                  <a:cs typeface="+mn-cs"/>
                </a:defRPr>
              </a:lvl4pPr>
              <a:lvl5pPr marL="2430780" algn="l" defTabSz="1215390" rtl="0" eaLnBrk="1" latinLnBrk="0" hangingPunct="1">
                <a:defRPr sz="2400" kern="1200">
                  <a:solidFill>
                    <a:schemeClr val="tx1"/>
                  </a:solidFill>
                  <a:latin typeface="Arial" panose="020B0604020202020204"/>
                  <a:ea typeface="+mn-ea"/>
                  <a:cs typeface="+mn-cs"/>
                </a:defRPr>
              </a:lvl5pPr>
              <a:lvl6pPr marL="3038475" algn="l" defTabSz="1215390" rtl="0" eaLnBrk="1" latinLnBrk="0" hangingPunct="1">
                <a:defRPr sz="2400" kern="1200">
                  <a:solidFill>
                    <a:schemeClr val="tx1"/>
                  </a:solidFill>
                  <a:latin typeface="Arial" panose="020B0604020202020204"/>
                  <a:ea typeface="+mn-ea"/>
                  <a:cs typeface="+mn-cs"/>
                </a:defRPr>
              </a:lvl6pPr>
              <a:lvl7pPr marL="3646805" algn="l" defTabSz="1215390" rtl="0" eaLnBrk="1" latinLnBrk="0" hangingPunct="1">
                <a:defRPr sz="2400" kern="1200">
                  <a:solidFill>
                    <a:schemeClr val="tx1"/>
                  </a:solidFill>
                  <a:latin typeface="Arial" panose="020B0604020202020204"/>
                  <a:ea typeface="+mn-ea"/>
                  <a:cs typeface="+mn-cs"/>
                </a:defRPr>
              </a:lvl7pPr>
              <a:lvl8pPr marL="4254500" algn="l" defTabSz="1215390" rtl="0" eaLnBrk="1" latinLnBrk="0" hangingPunct="1">
                <a:defRPr sz="2400" kern="1200">
                  <a:solidFill>
                    <a:schemeClr val="tx1"/>
                  </a:solidFill>
                  <a:latin typeface="Arial" panose="020B0604020202020204"/>
                  <a:ea typeface="+mn-ea"/>
                  <a:cs typeface="+mn-cs"/>
                </a:defRPr>
              </a:lvl8pPr>
              <a:lvl9pPr marL="4862195" algn="l" defTabSz="1215390" rtl="0" eaLnBrk="1" latinLnBrk="0" hangingPunct="1">
                <a:defRPr sz="2400" kern="1200">
                  <a:solidFill>
                    <a:schemeClr val="tx1"/>
                  </a:solidFill>
                  <a:latin typeface="Arial" panose="020B0604020202020204"/>
                  <a:ea typeface="+mn-ea"/>
                  <a:cs typeface="+mn-cs"/>
                </a:defRPr>
              </a:lvl9pPr>
            </a:lstStyle>
            <a:p>
              <a:pPr marL="0" marR="0" lvl="0" indent="0" algn="ctr" defTabSz="1215390" rtl="0" eaLnBrk="1" fontAlgn="ctr" latinLnBrk="0" hangingPunct="1">
                <a:lnSpc>
                  <a:spcPct val="100000"/>
                </a:lnSpc>
                <a:spcBef>
                  <a:spcPts val="0"/>
                </a:spcBef>
                <a:spcAft>
                  <a:spcPts val="0"/>
                </a:spcAft>
                <a:buClrTx/>
                <a:buSzTx/>
                <a:buFontTx/>
                <a:buNone/>
                <a:defRPr/>
              </a:pPr>
              <a:endParaRPr kumimoji="0" lang="en-US" altLang="zh-CN" sz="900" b="1" i="0" u="none" strike="noStrike" kern="120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9" name="Rectangle 2"/>
            <p:cNvSpPr>
              <a:spLocks noChangeArrowheads="1"/>
            </p:cNvSpPr>
            <p:nvPr/>
          </p:nvSpPr>
          <p:spPr bwMode="auto">
            <a:xfrm>
              <a:off x="3356075" y="3505553"/>
              <a:ext cx="118304" cy="218424"/>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defPPr>
                <a:defRPr lang="zh-CN"/>
              </a:defPPr>
              <a:lvl1pPr marL="0" algn="l" defTabSz="1215390" rtl="0" eaLnBrk="1" latinLnBrk="0" hangingPunct="1">
                <a:defRPr sz="2400" kern="1200">
                  <a:solidFill>
                    <a:schemeClr val="tx1"/>
                  </a:solidFill>
                  <a:latin typeface="Arial" panose="020B0604020202020204"/>
                  <a:ea typeface="+mn-ea"/>
                  <a:cs typeface="+mn-cs"/>
                </a:defRPr>
              </a:lvl1pPr>
              <a:lvl2pPr marL="607695" algn="l" defTabSz="1215390" rtl="0" eaLnBrk="1" latinLnBrk="0" hangingPunct="1">
                <a:defRPr sz="2400" kern="1200">
                  <a:solidFill>
                    <a:schemeClr val="tx1"/>
                  </a:solidFill>
                  <a:latin typeface="Arial" panose="020B0604020202020204"/>
                  <a:ea typeface="+mn-ea"/>
                  <a:cs typeface="+mn-cs"/>
                </a:defRPr>
              </a:lvl2pPr>
              <a:lvl3pPr marL="1215390" algn="l" defTabSz="1215390" rtl="0" eaLnBrk="1" latinLnBrk="0" hangingPunct="1">
                <a:defRPr sz="2400" kern="1200">
                  <a:solidFill>
                    <a:schemeClr val="tx1"/>
                  </a:solidFill>
                  <a:latin typeface="Arial" panose="020B0604020202020204"/>
                  <a:ea typeface="+mn-ea"/>
                  <a:cs typeface="+mn-cs"/>
                </a:defRPr>
              </a:lvl3pPr>
              <a:lvl4pPr marL="1823085" algn="l" defTabSz="1215390" rtl="0" eaLnBrk="1" latinLnBrk="0" hangingPunct="1">
                <a:defRPr sz="2400" kern="1200">
                  <a:solidFill>
                    <a:schemeClr val="tx1"/>
                  </a:solidFill>
                  <a:latin typeface="Arial" panose="020B0604020202020204"/>
                  <a:ea typeface="+mn-ea"/>
                  <a:cs typeface="+mn-cs"/>
                </a:defRPr>
              </a:lvl4pPr>
              <a:lvl5pPr marL="2430780" algn="l" defTabSz="1215390" rtl="0" eaLnBrk="1" latinLnBrk="0" hangingPunct="1">
                <a:defRPr sz="2400" kern="1200">
                  <a:solidFill>
                    <a:schemeClr val="tx1"/>
                  </a:solidFill>
                  <a:latin typeface="Arial" panose="020B0604020202020204"/>
                  <a:ea typeface="+mn-ea"/>
                  <a:cs typeface="+mn-cs"/>
                </a:defRPr>
              </a:lvl5pPr>
              <a:lvl6pPr marL="3038475" algn="l" defTabSz="1215390" rtl="0" eaLnBrk="1" latinLnBrk="0" hangingPunct="1">
                <a:defRPr sz="2400" kern="1200">
                  <a:solidFill>
                    <a:schemeClr val="tx1"/>
                  </a:solidFill>
                  <a:latin typeface="Arial" panose="020B0604020202020204"/>
                  <a:ea typeface="+mn-ea"/>
                  <a:cs typeface="+mn-cs"/>
                </a:defRPr>
              </a:lvl6pPr>
              <a:lvl7pPr marL="3646805" algn="l" defTabSz="1215390" rtl="0" eaLnBrk="1" latinLnBrk="0" hangingPunct="1">
                <a:defRPr sz="2400" kern="1200">
                  <a:solidFill>
                    <a:schemeClr val="tx1"/>
                  </a:solidFill>
                  <a:latin typeface="Arial" panose="020B0604020202020204"/>
                  <a:ea typeface="+mn-ea"/>
                  <a:cs typeface="+mn-cs"/>
                </a:defRPr>
              </a:lvl7pPr>
              <a:lvl8pPr marL="4254500" algn="l" defTabSz="1215390" rtl="0" eaLnBrk="1" latinLnBrk="0" hangingPunct="1">
                <a:defRPr sz="2400" kern="1200">
                  <a:solidFill>
                    <a:schemeClr val="tx1"/>
                  </a:solidFill>
                  <a:latin typeface="Arial" panose="020B0604020202020204"/>
                  <a:ea typeface="+mn-ea"/>
                  <a:cs typeface="+mn-cs"/>
                </a:defRPr>
              </a:lvl8pPr>
              <a:lvl9pPr marL="4862195" algn="l" defTabSz="1215390" rtl="0" eaLnBrk="1" latinLnBrk="0" hangingPunct="1">
                <a:defRPr sz="2400" kern="1200">
                  <a:solidFill>
                    <a:schemeClr val="tx1"/>
                  </a:solidFill>
                  <a:latin typeface="Arial" panose="020B0604020202020204"/>
                  <a:ea typeface="+mn-ea"/>
                  <a:cs typeface="+mn-cs"/>
                </a:defRPr>
              </a:lvl9pPr>
            </a:lstStyle>
            <a:p>
              <a:pPr marL="0" marR="0" lvl="0" indent="0" algn="ctr" defTabSz="1215390" rtl="0" eaLnBrk="1" fontAlgn="ctr" latinLnBrk="0" hangingPunct="1">
                <a:lnSpc>
                  <a:spcPct val="100000"/>
                </a:lnSpc>
                <a:spcBef>
                  <a:spcPts val="0"/>
                </a:spcBef>
                <a:spcAft>
                  <a:spcPts val="0"/>
                </a:spcAft>
                <a:buClrTx/>
                <a:buSzTx/>
                <a:buFontTx/>
                <a:buNone/>
                <a:defRPr/>
              </a:pPr>
              <a:endParaRPr kumimoji="0" lang="en-US" altLang="zh-CN" sz="900" b="1" i="0" u="none" strike="noStrike" kern="120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20" name="Rectangle 2"/>
            <p:cNvSpPr>
              <a:spLocks noChangeArrowheads="1"/>
            </p:cNvSpPr>
            <p:nvPr/>
          </p:nvSpPr>
          <p:spPr bwMode="auto">
            <a:xfrm>
              <a:off x="3474379" y="3505553"/>
              <a:ext cx="118304" cy="218424"/>
            </a:xfrm>
            <a:prstGeom prst="rect">
              <a:avLst/>
            </a:prstGeom>
            <a:solidFill>
              <a:srgbClr val="FFC000"/>
            </a:solidFill>
            <a:ln w="9525">
              <a:solidFill>
                <a:srgbClr val="000000"/>
              </a:solidFill>
              <a:miter lim="800000"/>
            </a:ln>
            <a:effectLst/>
          </p:spPr>
          <p:txBody>
            <a:bodyPr vert="horz" wrap="square" lIns="79149" tIns="39576" rIns="79149" bIns="39576" numCol="1" anchor="t" anchorCtr="0" compatLnSpc="1">
              <a:spAutoFit/>
            </a:bodyPr>
            <a:lstStyle>
              <a:defPPr>
                <a:defRPr lang="zh-CN"/>
              </a:defPPr>
              <a:lvl1pPr marL="0" algn="l" defTabSz="1215390" rtl="0" eaLnBrk="1" latinLnBrk="0" hangingPunct="1">
                <a:defRPr sz="2400" kern="1200">
                  <a:solidFill>
                    <a:schemeClr val="tx1"/>
                  </a:solidFill>
                  <a:latin typeface="Arial" panose="020B0604020202020204"/>
                  <a:ea typeface="+mn-ea"/>
                  <a:cs typeface="+mn-cs"/>
                </a:defRPr>
              </a:lvl1pPr>
              <a:lvl2pPr marL="607695" algn="l" defTabSz="1215390" rtl="0" eaLnBrk="1" latinLnBrk="0" hangingPunct="1">
                <a:defRPr sz="2400" kern="1200">
                  <a:solidFill>
                    <a:schemeClr val="tx1"/>
                  </a:solidFill>
                  <a:latin typeface="Arial" panose="020B0604020202020204"/>
                  <a:ea typeface="+mn-ea"/>
                  <a:cs typeface="+mn-cs"/>
                </a:defRPr>
              </a:lvl2pPr>
              <a:lvl3pPr marL="1215390" algn="l" defTabSz="1215390" rtl="0" eaLnBrk="1" latinLnBrk="0" hangingPunct="1">
                <a:defRPr sz="2400" kern="1200">
                  <a:solidFill>
                    <a:schemeClr val="tx1"/>
                  </a:solidFill>
                  <a:latin typeface="Arial" panose="020B0604020202020204"/>
                  <a:ea typeface="+mn-ea"/>
                  <a:cs typeface="+mn-cs"/>
                </a:defRPr>
              </a:lvl3pPr>
              <a:lvl4pPr marL="1823085" algn="l" defTabSz="1215390" rtl="0" eaLnBrk="1" latinLnBrk="0" hangingPunct="1">
                <a:defRPr sz="2400" kern="1200">
                  <a:solidFill>
                    <a:schemeClr val="tx1"/>
                  </a:solidFill>
                  <a:latin typeface="Arial" panose="020B0604020202020204"/>
                  <a:ea typeface="+mn-ea"/>
                  <a:cs typeface="+mn-cs"/>
                </a:defRPr>
              </a:lvl4pPr>
              <a:lvl5pPr marL="2430780" algn="l" defTabSz="1215390" rtl="0" eaLnBrk="1" latinLnBrk="0" hangingPunct="1">
                <a:defRPr sz="2400" kern="1200">
                  <a:solidFill>
                    <a:schemeClr val="tx1"/>
                  </a:solidFill>
                  <a:latin typeface="Arial" panose="020B0604020202020204"/>
                  <a:ea typeface="+mn-ea"/>
                  <a:cs typeface="+mn-cs"/>
                </a:defRPr>
              </a:lvl5pPr>
              <a:lvl6pPr marL="3038475" algn="l" defTabSz="1215390" rtl="0" eaLnBrk="1" latinLnBrk="0" hangingPunct="1">
                <a:defRPr sz="2400" kern="1200">
                  <a:solidFill>
                    <a:schemeClr val="tx1"/>
                  </a:solidFill>
                  <a:latin typeface="Arial" panose="020B0604020202020204"/>
                  <a:ea typeface="+mn-ea"/>
                  <a:cs typeface="+mn-cs"/>
                </a:defRPr>
              </a:lvl6pPr>
              <a:lvl7pPr marL="3646805" algn="l" defTabSz="1215390" rtl="0" eaLnBrk="1" latinLnBrk="0" hangingPunct="1">
                <a:defRPr sz="2400" kern="1200">
                  <a:solidFill>
                    <a:schemeClr val="tx1"/>
                  </a:solidFill>
                  <a:latin typeface="Arial" panose="020B0604020202020204"/>
                  <a:ea typeface="+mn-ea"/>
                  <a:cs typeface="+mn-cs"/>
                </a:defRPr>
              </a:lvl7pPr>
              <a:lvl8pPr marL="4254500" algn="l" defTabSz="1215390" rtl="0" eaLnBrk="1" latinLnBrk="0" hangingPunct="1">
                <a:defRPr sz="2400" kern="1200">
                  <a:solidFill>
                    <a:schemeClr val="tx1"/>
                  </a:solidFill>
                  <a:latin typeface="Arial" panose="020B0604020202020204"/>
                  <a:ea typeface="+mn-ea"/>
                  <a:cs typeface="+mn-cs"/>
                </a:defRPr>
              </a:lvl8pPr>
              <a:lvl9pPr marL="4862195" algn="l" defTabSz="1215390" rtl="0" eaLnBrk="1" latinLnBrk="0" hangingPunct="1">
                <a:defRPr sz="2400" kern="1200">
                  <a:solidFill>
                    <a:schemeClr val="tx1"/>
                  </a:solidFill>
                  <a:latin typeface="Arial" panose="020B0604020202020204"/>
                  <a:ea typeface="+mn-ea"/>
                  <a:cs typeface="+mn-cs"/>
                </a:defRPr>
              </a:lvl9pPr>
            </a:lstStyle>
            <a:p>
              <a:pPr marL="0" marR="0" lvl="0" indent="0" algn="ctr" defTabSz="1215390" rtl="0" eaLnBrk="1" fontAlgn="ctr" latinLnBrk="0" hangingPunct="1">
                <a:lnSpc>
                  <a:spcPct val="100000"/>
                </a:lnSpc>
                <a:spcBef>
                  <a:spcPts val="0"/>
                </a:spcBef>
                <a:spcAft>
                  <a:spcPts val="0"/>
                </a:spcAft>
                <a:buClrTx/>
                <a:buSzTx/>
                <a:buFontTx/>
                <a:buNone/>
                <a:defRPr/>
              </a:pPr>
              <a:endParaRPr kumimoji="0" lang="en-US" altLang="zh-CN" sz="900" b="1" i="0" u="none" strike="noStrike" kern="120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21" name="Rectangle 2"/>
            <p:cNvSpPr>
              <a:spLocks noChangeArrowheads="1"/>
            </p:cNvSpPr>
            <p:nvPr/>
          </p:nvSpPr>
          <p:spPr bwMode="auto">
            <a:xfrm>
              <a:off x="3592683" y="3505553"/>
              <a:ext cx="118304" cy="218424"/>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defPPr>
                <a:defRPr lang="zh-CN"/>
              </a:defPPr>
              <a:lvl1pPr marL="0" algn="l" defTabSz="1215390" rtl="0" eaLnBrk="1" latinLnBrk="0" hangingPunct="1">
                <a:defRPr sz="2400" kern="1200">
                  <a:solidFill>
                    <a:schemeClr val="tx1"/>
                  </a:solidFill>
                  <a:latin typeface="Arial" panose="020B0604020202020204"/>
                  <a:ea typeface="+mn-ea"/>
                  <a:cs typeface="+mn-cs"/>
                </a:defRPr>
              </a:lvl1pPr>
              <a:lvl2pPr marL="607695" algn="l" defTabSz="1215390" rtl="0" eaLnBrk="1" latinLnBrk="0" hangingPunct="1">
                <a:defRPr sz="2400" kern="1200">
                  <a:solidFill>
                    <a:schemeClr val="tx1"/>
                  </a:solidFill>
                  <a:latin typeface="Arial" panose="020B0604020202020204"/>
                  <a:ea typeface="+mn-ea"/>
                  <a:cs typeface="+mn-cs"/>
                </a:defRPr>
              </a:lvl2pPr>
              <a:lvl3pPr marL="1215390" algn="l" defTabSz="1215390" rtl="0" eaLnBrk="1" latinLnBrk="0" hangingPunct="1">
                <a:defRPr sz="2400" kern="1200">
                  <a:solidFill>
                    <a:schemeClr val="tx1"/>
                  </a:solidFill>
                  <a:latin typeface="Arial" panose="020B0604020202020204"/>
                  <a:ea typeface="+mn-ea"/>
                  <a:cs typeface="+mn-cs"/>
                </a:defRPr>
              </a:lvl3pPr>
              <a:lvl4pPr marL="1823085" algn="l" defTabSz="1215390" rtl="0" eaLnBrk="1" latinLnBrk="0" hangingPunct="1">
                <a:defRPr sz="2400" kern="1200">
                  <a:solidFill>
                    <a:schemeClr val="tx1"/>
                  </a:solidFill>
                  <a:latin typeface="Arial" panose="020B0604020202020204"/>
                  <a:ea typeface="+mn-ea"/>
                  <a:cs typeface="+mn-cs"/>
                </a:defRPr>
              </a:lvl4pPr>
              <a:lvl5pPr marL="2430780" algn="l" defTabSz="1215390" rtl="0" eaLnBrk="1" latinLnBrk="0" hangingPunct="1">
                <a:defRPr sz="2400" kern="1200">
                  <a:solidFill>
                    <a:schemeClr val="tx1"/>
                  </a:solidFill>
                  <a:latin typeface="Arial" panose="020B0604020202020204"/>
                  <a:ea typeface="+mn-ea"/>
                  <a:cs typeface="+mn-cs"/>
                </a:defRPr>
              </a:lvl5pPr>
              <a:lvl6pPr marL="3038475" algn="l" defTabSz="1215390" rtl="0" eaLnBrk="1" latinLnBrk="0" hangingPunct="1">
                <a:defRPr sz="2400" kern="1200">
                  <a:solidFill>
                    <a:schemeClr val="tx1"/>
                  </a:solidFill>
                  <a:latin typeface="Arial" panose="020B0604020202020204"/>
                  <a:ea typeface="+mn-ea"/>
                  <a:cs typeface="+mn-cs"/>
                </a:defRPr>
              </a:lvl6pPr>
              <a:lvl7pPr marL="3646805" algn="l" defTabSz="1215390" rtl="0" eaLnBrk="1" latinLnBrk="0" hangingPunct="1">
                <a:defRPr sz="2400" kern="1200">
                  <a:solidFill>
                    <a:schemeClr val="tx1"/>
                  </a:solidFill>
                  <a:latin typeface="Arial" panose="020B0604020202020204"/>
                  <a:ea typeface="+mn-ea"/>
                  <a:cs typeface="+mn-cs"/>
                </a:defRPr>
              </a:lvl7pPr>
              <a:lvl8pPr marL="4254500" algn="l" defTabSz="1215390" rtl="0" eaLnBrk="1" latinLnBrk="0" hangingPunct="1">
                <a:defRPr sz="2400" kern="1200">
                  <a:solidFill>
                    <a:schemeClr val="tx1"/>
                  </a:solidFill>
                  <a:latin typeface="Arial" panose="020B0604020202020204"/>
                  <a:ea typeface="+mn-ea"/>
                  <a:cs typeface="+mn-cs"/>
                </a:defRPr>
              </a:lvl8pPr>
              <a:lvl9pPr marL="4862195" algn="l" defTabSz="1215390" rtl="0" eaLnBrk="1" latinLnBrk="0" hangingPunct="1">
                <a:defRPr sz="2400" kern="1200">
                  <a:solidFill>
                    <a:schemeClr val="tx1"/>
                  </a:solidFill>
                  <a:latin typeface="Arial" panose="020B0604020202020204"/>
                  <a:ea typeface="+mn-ea"/>
                  <a:cs typeface="+mn-cs"/>
                </a:defRPr>
              </a:lvl9pPr>
            </a:lstStyle>
            <a:p>
              <a:pPr marL="0" marR="0" lvl="0" indent="0" algn="ctr" defTabSz="1215390" rtl="0" eaLnBrk="1" fontAlgn="ctr" latinLnBrk="0" hangingPunct="1">
                <a:lnSpc>
                  <a:spcPct val="100000"/>
                </a:lnSpc>
                <a:spcBef>
                  <a:spcPts val="0"/>
                </a:spcBef>
                <a:spcAft>
                  <a:spcPts val="0"/>
                </a:spcAft>
                <a:buClrTx/>
                <a:buSzTx/>
                <a:buFontTx/>
                <a:buNone/>
                <a:defRPr/>
              </a:pPr>
              <a:endParaRPr kumimoji="0" lang="en-US" altLang="zh-CN" sz="900" b="1" i="0" u="none" strike="noStrike" kern="120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22" name="Rectangle 2"/>
            <p:cNvSpPr>
              <a:spLocks noChangeArrowheads="1"/>
            </p:cNvSpPr>
            <p:nvPr/>
          </p:nvSpPr>
          <p:spPr bwMode="auto">
            <a:xfrm>
              <a:off x="3710987" y="3505553"/>
              <a:ext cx="118304" cy="218424"/>
            </a:xfrm>
            <a:prstGeom prst="rect">
              <a:avLst/>
            </a:prstGeom>
            <a:solidFill>
              <a:srgbClr val="92D050"/>
            </a:solidFill>
            <a:ln w="9525">
              <a:solidFill>
                <a:srgbClr val="000000"/>
              </a:solidFill>
              <a:miter lim="800000"/>
            </a:ln>
            <a:effectLst/>
          </p:spPr>
          <p:txBody>
            <a:bodyPr vert="horz" wrap="square" lIns="79149" tIns="39576" rIns="79149" bIns="39576" numCol="1" anchor="t" anchorCtr="0" compatLnSpc="1">
              <a:spAutoFit/>
            </a:bodyPr>
            <a:lstStyle>
              <a:defPPr>
                <a:defRPr lang="zh-CN"/>
              </a:defPPr>
              <a:lvl1pPr marL="0" algn="l" defTabSz="1215390" rtl="0" eaLnBrk="1" latinLnBrk="0" hangingPunct="1">
                <a:defRPr sz="2400" kern="1200">
                  <a:solidFill>
                    <a:schemeClr val="tx1"/>
                  </a:solidFill>
                  <a:latin typeface="Arial" panose="020B0604020202020204"/>
                  <a:ea typeface="+mn-ea"/>
                  <a:cs typeface="+mn-cs"/>
                </a:defRPr>
              </a:lvl1pPr>
              <a:lvl2pPr marL="607695" algn="l" defTabSz="1215390" rtl="0" eaLnBrk="1" latinLnBrk="0" hangingPunct="1">
                <a:defRPr sz="2400" kern="1200">
                  <a:solidFill>
                    <a:schemeClr val="tx1"/>
                  </a:solidFill>
                  <a:latin typeface="Arial" panose="020B0604020202020204"/>
                  <a:ea typeface="+mn-ea"/>
                  <a:cs typeface="+mn-cs"/>
                </a:defRPr>
              </a:lvl2pPr>
              <a:lvl3pPr marL="1215390" algn="l" defTabSz="1215390" rtl="0" eaLnBrk="1" latinLnBrk="0" hangingPunct="1">
                <a:defRPr sz="2400" kern="1200">
                  <a:solidFill>
                    <a:schemeClr val="tx1"/>
                  </a:solidFill>
                  <a:latin typeface="Arial" panose="020B0604020202020204"/>
                  <a:ea typeface="+mn-ea"/>
                  <a:cs typeface="+mn-cs"/>
                </a:defRPr>
              </a:lvl3pPr>
              <a:lvl4pPr marL="1823085" algn="l" defTabSz="1215390" rtl="0" eaLnBrk="1" latinLnBrk="0" hangingPunct="1">
                <a:defRPr sz="2400" kern="1200">
                  <a:solidFill>
                    <a:schemeClr val="tx1"/>
                  </a:solidFill>
                  <a:latin typeface="Arial" panose="020B0604020202020204"/>
                  <a:ea typeface="+mn-ea"/>
                  <a:cs typeface="+mn-cs"/>
                </a:defRPr>
              </a:lvl4pPr>
              <a:lvl5pPr marL="2430780" algn="l" defTabSz="1215390" rtl="0" eaLnBrk="1" latinLnBrk="0" hangingPunct="1">
                <a:defRPr sz="2400" kern="1200">
                  <a:solidFill>
                    <a:schemeClr val="tx1"/>
                  </a:solidFill>
                  <a:latin typeface="Arial" panose="020B0604020202020204"/>
                  <a:ea typeface="+mn-ea"/>
                  <a:cs typeface="+mn-cs"/>
                </a:defRPr>
              </a:lvl5pPr>
              <a:lvl6pPr marL="3038475" algn="l" defTabSz="1215390" rtl="0" eaLnBrk="1" latinLnBrk="0" hangingPunct="1">
                <a:defRPr sz="2400" kern="1200">
                  <a:solidFill>
                    <a:schemeClr val="tx1"/>
                  </a:solidFill>
                  <a:latin typeface="Arial" panose="020B0604020202020204"/>
                  <a:ea typeface="+mn-ea"/>
                  <a:cs typeface="+mn-cs"/>
                </a:defRPr>
              </a:lvl6pPr>
              <a:lvl7pPr marL="3646805" algn="l" defTabSz="1215390" rtl="0" eaLnBrk="1" latinLnBrk="0" hangingPunct="1">
                <a:defRPr sz="2400" kern="1200">
                  <a:solidFill>
                    <a:schemeClr val="tx1"/>
                  </a:solidFill>
                  <a:latin typeface="Arial" panose="020B0604020202020204"/>
                  <a:ea typeface="+mn-ea"/>
                  <a:cs typeface="+mn-cs"/>
                </a:defRPr>
              </a:lvl7pPr>
              <a:lvl8pPr marL="4254500" algn="l" defTabSz="1215390" rtl="0" eaLnBrk="1" latinLnBrk="0" hangingPunct="1">
                <a:defRPr sz="2400" kern="1200">
                  <a:solidFill>
                    <a:schemeClr val="tx1"/>
                  </a:solidFill>
                  <a:latin typeface="Arial" panose="020B0604020202020204"/>
                  <a:ea typeface="+mn-ea"/>
                  <a:cs typeface="+mn-cs"/>
                </a:defRPr>
              </a:lvl8pPr>
              <a:lvl9pPr marL="4862195" algn="l" defTabSz="1215390" rtl="0" eaLnBrk="1" latinLnBrk="0" hangingPunct="1">
                <a:defRPr sz="2400" kern="1200">
                  <a:solidFill>
                    <a:schemeClr val="tx1"/>
                  </a:solidFill>
                  <a:latin typeface="Arial" panose="020B0604020202020204"/>
                  <a:ea typeface="+mn-ea"/>
                  <a:cs typeface="+mn-cs"/>
                </a:defRPr>
              </a:lvl9pPr>
            </a:lstStyle>
            <a:p>
              <a:pPr marL="0" marR="0" lvl="0" indent="0" algn="ctr" defTabSz="1215390" rtl="0" eaLnBrk="1" fontAlgn="ctr" latinLnBrk="0" hangingPunct="1">
                <a:lnSpc>
                  <a:spcPct val="100000"/>
                </a:lnSpc>
                <a:spcBef>
                  <a:spcPts val="0"/>
                </a:spcBef>
                <a:spcAft>
                  <a:spcPts val="0"/>
                </a:spcAft>
                <a:buClrTx/>
                <a:buSzTx/>
                <a:buFontTx/>
                <a:buNone/>
                <a:defRPr/>
              </a:pPr>
              <a:endParaRPr kumimoji="0" lang="en-US" altLang="zh-CN" sz="900" b="1" i="0" u="none" strike="noStrike" kern="120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23" name="Rectangle 2"/>
            <p:cNvSpPr>
              <a:spLocks noChangeArrowheads="1"/>
            </p:cNvSpPr>
            <p:nvPr/>
          </p:nvSpPr>
          <p:spPr bwMode="auto">
            <a:xfrm>
              <a:off x="3824374" y="3505553"/>
              <a:ext cx="118304" cy="218424"/>
            </a:xfrm>
            <a:prstGeom prst="rect">
              <a:avLst/>
            </a:prstGeom>
            <a:solidFill>
              <a:srgbClr val="FFC000"/>
            </a:solidFill>
            <a:ln w="9525">
              <a:solidFill>
                <a:srgbClr val="000000"/>
              </a:solidFill>
              <a:miter lim="800000"/>
            </a:ln>
            <a:effectLst/>
          </p:spPr>
          <p:txBody>
            <a:bodyPr vert="horz" wrap="square" lIns="79149" tIns="39576" rIns="79149" bIns="39576" numCol="1" anchor="t" anchorCtr="0" compatLnSpc="1">
              <a:spAutoFit/>
            </a:bodyPr>
            <a:lstStyle>
              <a:defPPr>
                <a:defRPr lang="zh-CN"/>
              </a:defPPr>
              <a:lvl1pPr marL="0" algn="l" defTabSz="1215390" rtl="0" eaLnBrk="1" latinLnBrk="0" hangingPunct="1">
                <a:defRPr sz="2400" kern="1200">
                  <a:solidFill>
                    <a:schemeClr val="tx1"/>
                  </a:solidFill>
                  <a:latin typeface="Arial" panose="020B0604020202020204"/>
                  <a:ea typeface="+mn-ea"/>
                  <a:cs typeface="+mn-cs"/>
                </a:defRPr>
              </a:lvl1pPr>
              <a:lvl2pPr marL="607695" algn="l" defTabSz="1215390" rtl="0" eaLnBrk="1" latinLnBrk="0" hangingPunct="1">
                <a:defRPr sz="2400" kern="1200">
                  <a:solidFill>
                    <a:schemeClr val="tx1"/>
                  </a:solidFill>
                  <a:latin typeface="Arial" panose="020B0604020202020204"/>
                  <a:ea typeface="+mn-ea"/>
                  <a:cs typeface="+mn-cs"/>
                </a:defRPr>
              </a:lvl2pPr>
              <a:lvl3pPr marL="1215390" algn="l" defTabSz="1215390" rtl="0" eaLnBrk="1" latinLnBrk="0" hangingPunct="1">
                <a:defRPr sz="2400" kern="1200">
                  <a:solidFill>
                    <a:schemeClr val="tx1"/>
                  </a:solidFill>
                  <a:latin typeface="Arial" panose="020B0604020202020204"/>
                  <a:ea typeface="+mn-ea"/>
                  <a:cs typeface="+mn-cs"/>
                </a:defRPr>
              </a:lvl3pPr>
              <a:lvl4pPr marL="1823085" algn="l" defTabSz="1215390" rtl="0" eaLnBrk="1" latinLnBrk="0" hangingPunct="1">
                <a:defRPr sz="2400" kern="1200">
                  <a:solidFill>
                    <a:schemeClr val="tx1"/>
                  </a:solidFill>
                  <a:latin typeface="Arial" panose="020B0604020202020204"/>
                  <a:ea typeface="+mn-ea"/>
                  <a:cs typeface="+mn-cs"/>
                </a:defRPr>
              </a:lvl4pPr>
              <a:lvl5pPr marL="2430780" algn="l" defTabSz="1215390" rtl="0" eaLnBrk="1" latinLnBrk="0" hangingPunct="1">
                <a:defRPr sz="2400" kern="1200">
                  <a:solidFill>
                    <a:schemeClr val="tx1"/>
                  </a:solidFill>
                  <a:latin typeface="Arial" panose="020B0604020202020204"/>
                  <a:ea typeface="+mn-ea"/>
                  <a:cs typeface="+mn-cs"/>
                </a:defRPr>
              </a:lvl5pPr>
              <a:lvl6pPr marL="3038475" algn="l" defTabSz="1215390" rtl="0" eaLnBrk="1" latinLnBrk="0" hangingPunct="1">
                <a:defRPr sz="2400" kern="1200">
                  <a:solidFill>
                    <a:schemeClr val="tx1"/>
                  </a:solidFill>
                  <a:latin typeface="Arial" panose="020B0604020202020204"/>
                  <a:ea typeface="+mn-ea"/>
                  <a:cs typeface="+mn-cs"/>
                </a:defRPr>
              </a:lvl6pPr>
              <a:lvl7pPr marL="3646805" algn="l" defTabSz="1215390" rtl="0" eaLnBrk="1" latinLnBrk="0" hangingPunct="1">
                <a:defRPr sz="2400" kern="1200">
                  <a:solidFill>
                    <a:schemeClr val="tx1"/>
                  </a:solidFill>
                  <a:latin typeface="Arial" panose="020B0604020202020204"/>
                  <a:ea typeface="+mn-ea"/>
                  <a:cs typeface="+mn-cs"/>
                </a:defRPr>
              </a:lvl7pPr>
              <a:lvl8pPr marL="4254500" algn="l" defTabSz="1215390" rtl="0" eaLnBrk="1" latinLnBrk="0" hangingPunct="1">
                <a:defRPr sz="2400" kern="1200">
                  <a:solidFill>
                    <a:schemeClr val="tx1"/>
                  </a:solidFill>
                  <a:latin typeface="Arial" panose="020B0604020202020204"/>
                  <a:ea typeface="+mn-ea"/>
                  <a:cs typeface="+mn-cs"/>
                </a:defRPr>
              </a:lvl8pPr>
              <a:lvl9pPr marL="4862195" algn="l" defTabSz="1215390" rtl="0" eaLnBrk="1" latinLnBrk="0" hangingPunct="1">
                <a:defRPr sz="2400" kern="1200">
                  <a:solidFill>
                    <a:schemeClr val="tx1"/>
                  </a:solidFill>
                  <a:latin typeface="Arial" panose="020B0604020202020204"/>
                  <a:ea typeface="+mn-ea"/>
                  <a:cs typeface="+mn-cs"/>
                </a:defRPr>
              </a:lvl9pPr>
            </a:lstStyle>
            <a:p>
              <a:pPr marL="0" marR="0" lvl="0" indent="0" algn="ctr" defTabSz="1215390" rtl="0" eaLnBrk="1" fontAlgn="ctr" latinLnBrk="0" hangingPunct="1">
                <a:lnSpc>
                  <a:spcPct val="100000"/>
                </a:lnSpc>
                <a:spcBef>
                  <a:spcPts val="0"/>
                </a:spcBef>
                <a:spcAft>
                  <a:spcPts val="0"/>
                </a:spcAft>
                <a:buClrTx/>
                <a:buSzTx/>
                <a:buFontTx/>
                <a:buNone/>
                <a:defRPr/>
              </a:pPr>
              <a:endParaRPr kumimoji="0" lang="en-US" altLang="zh-CN" sz="900" b="1" i="0" u="none" strike="noStrike" kern="120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24" name="TextBox 72"/>
            <p:cNvSpPr txBox="1"/>
            <p:nvPr/>
          </p:nvSpPr>
          <p:spPr>
            <a:xfrm>
              <a:off x="3895095" y="3405435"/>
              <a:ext cx="959523" cy="253803"/>
            </a:xfrm>
            <a:prstGeom prst="rect">
              <a:avLst/>
            </a:prstGeom>
            <a:noFill/>
          </p:spPr>
          <p:txBody>
            <a:bodyPr wrap="square" lIns="68479" tIns="34234" rIns="68479"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Full stripe</a:t>
              </a:r>
              <a:endParaRPr kumimoji="0" lang="en-US" sz="1200" b="1" i="0" u="none" strike="noStrike" kern="0" cap="none" spc="0" normalizeH="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25" name="TextBox 73"/>
            <p:cNvSpPr txBox="1"/>
            <p:nvPr/>
          </p:nvSpPr>
          <p:spPr>
            <a:xfrm>
              <a:off x="132624" y="3822038"/>
              <a:ext cx="454596" cy="269191"/>
            </a:xfrm>
            <a:prstGeom prst="rect">
              <a:avLst/>
            </a:prstGeom>
            <a:noFill/>
          </p:spPr>
          <p:txBody>
            <a:bodyPr wrap="square" lIns="0" tIns="34234" rIns="0"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300" b="1" u="none" dirty="0">
                  <a:solidFill>
                    <a:prstClr val="black"/>
                  </a:solidFill>
                  <a:latin typeface="Huawei Sans" panose="020C0503030203020204" pitchFamily="34" charset="0"/>
                </a:rPr>
                <a:t>CKG</a:t>
              </a:r>
              <a:endParaRPr lang="en-US" sz="1300" b="1" u="none" dirty="0">
                <a:solidFill>
                  <a:prstClr val="black"/>
                </a:solidFill>
                <a:latin typeface="Huawei Sans" panose="020C0503030203020204" pitchFamily="34" charset="0"/>
              </a:endParaRPr>
            </a:p>
          </p:txBody>
        </p:sp>
        <p:grpSp>
          <p:nvGrpSpPr>
            <p:cNvPr id="126" name="Group 74"/>
            <p:cNvGrpSpPr/>
            <p:nvPr/>
          </p:nvGrpSpPr>
          <p:grpSpPr>
            <a:xfrm>
              <a:off x="-618290" y="2388433"/>
              <a:ext cx="7469705" cy="1106048"/>
              <a:chOff x="-618290" y="2168304"/>
              <a:chExt cx="7469705" cy="1106048"/>
            </a:xfrm>
          </p:grpSpPr>
          <p:cxnSp>
            <p:nvCxnSpPr>
              <p:cNvPr id="127" name="直接连接符 17"/>
              <p:cNvCxnSpPr/>
              <p:nvPr/>
            </p:nvCxnSpPr>
            <p:spPr bwMode="auto">
              <a:xfrm>
                <a:off x="542157" y="2659052"/>
                <a:ext cx="6309258" cy="0"/>
              </a:xfrm>
              <a:prstGeom prst="line">
                <a:avLst/>
              </a:prstGeom>
              <a:noFill/>
              <a:ln w="28575" cap="flat" cmpd="sng" algn="ctr">
                <a:solidFill>
                  <a:srgbClr val="1D1D1A"/>
                </a:solidFill>
                <a:prstDash val="sysDash"/>
                <a:miter lim="800000"/>
              </a:ln>
              <a:effectLst/>
            </p:spPr>
          </p:cxnSp>
          <p:cxnSp>
            <p:nvCxnSpPr>
              <p:cNvPr id="128" name="直接箭头连接符 18"/>
              <p:cNvCxnSpPr/>
              <p:nvPr/>
            </p:nvCxnSpPr>
            <p:spPr bwMode="auto">
              <a:xfrm>
                <a:off x="1127680" y="2240381"/>
                <a:ext cx="0" cy="867149"/>
              </a:xfrm>
              <a:prstGeom prst="straightConnector1">
                <a:avLst/>
              </a:prstGeom>
              <a:noFill/>
              <a:ln w="38100" cap="flat" cmpd="sng" algn="ctr">
                <a:solidFill>
                  <a:srgbClr val="1D1D1A"/>
                </a:solidFill>
                <a:prstDash val="solid"/>
                <a:miter lim="800000"/>
                <a:tailEnd type="arrow"/>
              </a:ln>
              <a:effectLst/>
            </p:spPr>
          </p:cxnSp>
          <p:sp>
            <p:nvSpPr>
              <p:cNvPr id="129" name="TextBox 77"/>
              <p:cNvSpPr txBox="1"/>
              <p:nvPr/>
            </p:nvSpPr>
            <p:spPr>
              <a:xfrm>
                <a:off x="-618290" y="2527152"/>
                <a:ext cx="1295472" cy="253803"/>
              </a:xfrm>
              <a:prstGeom prst="rect">
                <a:avLst/>
              </a:prstGeom>
              <a:noFill/>
            </p:spPr>
            <p:txBody>
              <a:bodyPr wrap="square" lIns="68479" tIns="34234" rIns="68479" bIns="34234"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lang="en-US" sz="1200" b="1" u="none" dirty="0">
                    <a:solidFill>
                      <a:prstClr val="black"/>
                    </a:solidFill>
                    <a:latin typeface="Huawei Sans" panose="020C0503030203020204" pitchFamily="34" charset="0"/>
                  </a:rPr>
                  <a:t>Data update</a:t>
                </a:r>
                <a:endParaRPr lang="en-US" sz="1200" b="1" u="none" dirty="0">
                  <a:solidFill>
                    <a:prstClr val="black"/>
                  </a:solidFill>
                  <a:latin typeface="Huawei Sans" panose="020C0503030203020204" pitchFamily="34" charset="0"/>
                </a:endParaRPr>
              </a:p>
            </p:txBody>
          </p:sp>
          <p:cxnSp>
            <p:nvCxnSpPr>
              <p:cNvPr id="130" name="直接箭头连接符 66"/>
              <p:cNvCxnSpPr/>
              <p:nvPr/>
            </p:nvCxnSpPr>
            <p:spPr>
              <a:xfrm flipH="1">
                <a:off x="1242637" y="2168365"/>
                <a:ext cx="903294" cy="1105987"/>
              </a:xfrm>
              <a:prstGeom prst="straightConnector1">
                <a:avLst/>
              </a:prstGeom>
              <a:noFill/>
              <a:ln w="6350" cap="flat" cmpd="sng" algn="ctr">
                <a:solidFill>
                  <a:srgbClr val="1D1D1A"/>
                </a:solidFill>
                <a:prstDash val="dash"/>
                <a:miter lim="800000"/>
                <a:tailEnd type="arrow"/>
              </a:ln>
              <a:effectLst/>
            </p:spPr>
          </p:cxnSp>
          <p:cxnSp>
            <p:nvCxnSpPr>
              <p:cNvPr id="131" name="直接箭头连接符 67"/>
              <p:cNvCxnSpPr/>
              <p:nvPr/>
            </p:nvCxnSpPr>
            <p:spPr>
              <a:xfrm>
                <a:off x="3001163" y="2168304"/>
                <a:ext cx="3372532" cy="1106048"/>
              </a:xfrm>
              <a:prstGeom prst="straightConnector1">
                <a:avLst/>
              </a:prstGeom>
              <a:noFill/>
              <a:ln w="6350" cap="flat" cmpd="sng" algn="ctr">
                <a:solidFill>
                  <a:srgbClr val="1D1D1A"/>
                </a:solidFill>
                <a:prstDash val="dash"/>
                <a:miter lim="800000"/>
                <a:tailEnd type="arrow"/>
              </a:ln>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normAutofit/>
          </a:bodyPr>
          <a:lstStyle/>
          <a:p>
            <a:pPr fontAlgn="ctr"/>
            <a:r>
              <a:rPr lang="en-US" u="none" dirty="0">
                <a:latin typeface="Huawei Sans" panose="020C0503030203020204" pitchFamily="34" charset="0"/>
              </a:rPr>
              <a:t>Working Principles of </a:t>
            </a:r>
            <a:r>
              <a:rPr lang="en-US" u="none" dirty="0" err="1">
                <a:latin typeface="Huawei Sans" panose="020C0503030203020204" pitchFamily="34" charset="0"/>
              </a:rPr>
              <a:t>SmartAcceleration</a:t>
            </a:r>
            <a:endParaRPr lang="en-US" u="none" dirty="0">
              <a:latin typeface="Huawei Sans" panose="020C0503030203020204" pitchFamily="34" charset="0"/>
            </a:endParaRPr>
          </a:p>
        </p:txBody>
      </p:sp>
      <p:sp>
        <p:nvSpPr>
          <p:cNvPr id="3" name="矩形 2"/>
          <p:cNvSpPr/>
          <p:nvPr/>
        </p:nvSpPr>
        <p:spPr>
          <a:xfrm>
            <a:off x="6107154" y="1296930"/>
            <a:ext cx="5331126" cy="4267163"/>
          </a:xfrm>
          <a:prstGeom prst="rect">
            <a:avLst/>
          </a:prstGeom>
          <a:solidFill>
            <a:srgbClr val="FFFFFF"/>
          </a:solidFill>
          <a:ln w="127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endParaRPr lang="en-US" altLang="zh-CN" sz="1400" kern="0" dirty="0">
              <a:solidFill>
                <a:srgbClr val="66666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4" name="矩形 3"/>
          <p:cNvSpPr/>
          <p:nvPr/>
        </p:nvSpPr>
        <p:spPr>
          <a:xfrm>
            <a:off x="721826" y="1295461"/>
            <a:ext cx="5126039" cy="4267163"/>
          </a:xfrm>
          <a:prstGeom prst="rect">
            <a:avLst/>
          </a:prstGeom>
          <a:solidFill>
            <a:srgbClr val="FFFFFF"/>
          </a:solidFill>
          <a:ln w="127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endParaRPr lang="en-US" altLang="zh-CN" sz="1400" kern="0" dirty="0">
              <a:solidFill>
                <a:srgbClr val="66666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 name="文本框 4"/>
          <p:cNvSpPr txBox="1"/>
          <p:nvPr/>
        </p:nvSpPr>
        <p:spPr>
          <a:xfrm>
            <a:off x="4891302" y="3933507"/>
            <a:ext cx="1014462" cy="830997"/>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Large I/</a:t>
            </a:r>
            <a:r>
              <a:rPr lang="en-US" sz="1200" u="none" dirty="0" err="1">
                <a:solidFill>
                  <a:srgbClr val="575756"/>
                </a:solidFill>
                <a:latin typeface="Huawei Sans" panose="020C0503030203020204" pitchFamily="34" charset="0"/>
              </a:rPr>
              <a:t>Os</a:t>
            </a:r>
            <a:r>
              <a:rPr lang="en-US" sz="1200" u="none" dirty="0">
                <a:solidFill>
                  <a:srgbClr val="575756"/>
                </a:solidFill>
                <a:latin typeface="Huawei Sans" panose="020C0503030203020204" pitchFamily="34" charset="0"/>
              </a:rPr>
              <a:t> aggregated and flushed to disks</a:t>
            </a:r>
            <a:endParaRPr lang="en-US" sz="1200" u="none" dirty="0">
              <a:solidFill>
                <a:srgbClr val="575756"/>
              </a:solidFill>
              <a:latin typeface="Huawei Sans" panose="020C0503030203020204" pitchFamily="34" charset="0"/>
            </a:endParaRPr>
          </a:p>
        </p:txBody>
      </p:sp>
      <p:sp>
        <p:nvSpPr>
          <p:cNvPr id="6" name="Rectangle 5"/>
          <p:cNvSpPr/>
          <p:nvPr/>
        </p:nvSpPr>
        <p:spPr>
          <a:xfrm>
            <a:off x="2344726" y="1420612"/>
            <a:ext cx="794689" cy="392235"/>
          </a:xfrm>
          <a:prstGeom prst="rect">
            <a:avLst/>
          </a:prstGeom>
          <a:solidFill>
            <a:srgbClr val="FFFFFF"/>
          </a:solidFill>
          <a:ln w="25400" cap="flat" cmpd="sng" algn="ctr">
            <a:solidFill>
              <a:srgbClr val="FFFFFF">
                <a:lumMod val="50000"/>
              </a:srgbClr>
            </a:solidFill>
            <a:prstDash val="solid"/>
          </a:ln>
          <a:effectLst/>
        </p:spPr>
        <p:txBody>
          <a:bodyPr wrap="none" lIns="0" tIns="0" rIns="0" bIns="0" rtlCol="0" anchor="ctr"/>
          <a:lstStyle/>
          <a:p>
            <a:pPr algn="ctr" defTabSz="1219200" fontAlgn="ctr">
              <a:lnSpc>
                <a:spcPct val="90000"/>
              </a:lnSpc>
              <a:spcBef>
                <a:spcPct val="0"/>
              </a:spcBef>
              <a:spcAft>
                <a:spcPct val="0"/>
              </a:spcAft>
              <a:defRPr/>
            </a:pPr>
            <a:r>
              <a:rPr lang="en-US" sz="1400" u="none" dirty="0">
                <a:solidFill>
                  <a:srgbClr val="2C4155">
                    <a:lumMod val="75000"/>
                  </a:srgbClr>
                </a:solidFill>
                <a:latin typeface="Huawei Sans" panose="020C0503030203020204" pitchFamily="34" charset="0"/>
              </a:rPr>
              <a:t>Write</a:t>
            </a:r>
            <a:endParaRPr lang="en-US" sz="1400" kern="0" dirty="0">
              <a:solidFill>
                <a:srgbClr val="2C4155">
                  <a:lumMod val="75000"/>
                </a:srgbClr>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7" name="Straight Arrow Connector 28"/>
          <p:cNvCxnSpPr/>
          <p:nvPr/>
        </p:nvCxnSpPr>
        <p:spPr>
          <a:xfrm>
            <a:off x="2754680" y="1812847"/>
            <a:ext cx="0" cy="576818"/>
          </a:xfrm>
          <a:prstGeom prst="straightConnector1">
            <a:avLst/>
          </a:prstGeom>
          <a:noFill/>
          <a:ln w="19050" cap="flat" cmpd="sng" algn="ctr">
            <a:solidFill>
              <a:srgbClr val="1D1D1A"/>
            </a:solidFill>
            <a:prstDash val="solid"/>
            <a:miter lim="800000"/>
            <a:tailEnd type="arrow"/>
          </a:ln>
          <a:effectLst/>
        </p:spPr>
      </p:cxnSp>
      <p:sp>
        <p:nvSpPr>
          <p:cNvPr id="8" name="矩形 7"/>
          <p:cNvSpPr/>
          <p:nvPr/>
        </p:nvSpPr>
        <p:spPr>
          <a:xfrm>
            <a:off x="1915746" y="2389665"/>
            <a:ext cx="1801930" cy="467832"/>
          </a:xfrm>
          <a:prstGeom prst="rect">
            <a:avLst/>
          </a:prstGeom>
          <a:solidFill>
            <a:srgbClr val="00B0F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endParaRPr lang="en-US" altLang="zh-CN" sz="1400" kern="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9" name="文本框 8"/>
          <p:cNvSpPr txBox="1"/>
          <p:nvPr/>
        </p:nvSpPr>
        <p:spPr>
          <a:xfrm>
            <a:off x="1241130" y="2501949"/>
            <a:ext cx="895514" cy="276999"/>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DRAM</a:t>
            </a:r>
            <a:endParaRPr kumimoji="1" lang="en-US" altLang="zh-CN" sz="120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0" name="矩形 9"/>
          <p:cNvSpPr/>
          <p:nvPr/>
        </p:nvSpPr>
        <p:spPr>
          <a:xfrm>
            <a:off x="1915746" y="3852263"/>
            <a:ext cx="2661311" cy="467832"/>
          </a:xfrm>
          <a:prstGeom prst="rect">
            <a:avLst/>
          </a:prstGeom>
          <a:solidFill>
            <a:srgbClr val="30B5C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endParaRPr lang="en-US" altLang="zh-CN" sz="1400" kern="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1" name="矩形 10"/>
          <p:cNvSpPr/>
          <p:nvPr/>
        </p:nvSpPr>
        <p:spPr>
          <a:xfrm>
            <a:off x="1915746" y="4908167"/>
            <a:ext cx="3289676" cy="467832"/>
          </a:xfrm>
          <a:prstGeom prst="rect">
            <a:avLst/>
          </a:prstGeom>
          <a:solidFill>
            <a:srgbClr val="81C15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endParaRPr lang="en-US" altLang="zh-CN" sz="1400" kern="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2" name="文本框 11"/>
          <p:cNvSpPr txBox="1"/>
          <p:nvPr/>
        </p:nvSpPr>
        <p:spPr>
          <a:xfrm>
            <a:off x="728644" y="3818463"/>
            <a:ext cx="1320729" cy="646331"/>
          </a:xfrm>
          <a:prstGeom prst="rect">
            <a:avLst/>
          </a:prstGeom>
          <a:noFill/>
        </p:spPr>
        <p:txBody>
          <a:bodyPr wrap="square" rtlCol="0">
            <a:spAutoFit/>
          </a:bodyPr>
          <a:lstStyle/>
          <a:p>
            <a:pPr algn="ctr" defTabSz="914400" fontAlgn="ctr"/>
            <a:r>
              <a:rPr lang="en-US" sz="1200" u="none" dirty="0">
                <a:solidFill>
                  <a:srgbClr val="575756"/>
                </a:solidFill>
                <a:latin typeface="Huawei Sans" panose="020C0503030203020204" pitchFamily="34" charset="0"/>
              </a:rPr>
              <a:t>SSD performance layer</a:t>
            </a:r>
            <a:endParaRPr lang="en-US" sz="1200" u="none" dirty="0">
              <a:solidFill>
                <a:srgbClr val="575756"/>
              </a:solidFill>
              <a:latin typeface="Huawei Sans" panose="020C0503030203020204" pitchFamily="34" charset="0"/>
            </a:endParaRPr>
          </a:p>
        </p:txBody>
      </p:sp>
      <p:sp>
        <p:nvSpPr>
          <p:cNvPr id="13" name="文本框 12"/>
          <p:cNvSpPr txBox="1"/>
          <p:nvPr/>
        </p:nvSpPr>
        <p:spPr>
          <a:xfrm>
            <a:off x="721826" y="4906254"/>
            <a:ext cx="1183105" cy="461665"/>
          </a:xfrm>
          <a:prstGeom prst="rect">
            <a:avLst/>
          </a:prstGeom>
          <a:noFill/>
        </p:spPr>
        <p:txBody>
          <a:bodyPr wrap="square" rtlCol="0">
            <a:spAutoFit/>
          </a:bodyPr>
          <a:lstStyle/>
          <a:p>
            <a:pPr algn="ctr" defTabSz="914400" fontAlgn="ctr"/>
            <a:r>
              <a:rPr lang="en-US" sz="1200" u="none" dirty="0">
                <a:solidFill>
                  <a:srgbClr val="575756"/>
                </a:solidFill>
                <a:latin typeface="Huawei Sans" panose="020C0503030203020204" pitchFamily="34" charset="0"/>
              </a:rPr>
              <a:t>HDD capacity layer</a:t>
            </a:r>
            <a:endParaRPr lang="en-US" sz="1200" u="none" dirty="0">
              <a:solidFill>
                <a:srgbClr val="575756"/>
              </a:solidFill>
              <a:latin typeface="Huawei Sans" panose="020C0503030203020204" pitchFamily="34" charset="0"/>
            </a:endParaRPr>
          </a:p>
        </p:txBody>
      </p:sp>
      <p:pic>
        <p:nvPicPr>
          <p:cNvPr id="14" name="yunyuansheng.png" descr="yunyuansheng.png"/>
          <p:cNvPicPr preferRelativeResize="0">
            <a:picLocks noChangeAspect="1"/>
          </p:cNvPicPr>
          <p:nvPr/>
        </p:nvPicPr>
        <p:blipFill rotWithShape="1">
          <a:blip r:embed="rId1">
            <a:duotone>
              <a:prstClr val="black"/>
              <a:srgbClr val="C7000A">
                <a:tint val="45000"/>
                <a:satMod val="400000"/>
              </a:srgbClr>
            </a:duotone>
          </a:blip>
          <a:srcRect l="7224" t="3595" r="9249" b="4103"/>
          <a:stretch>
            <a:fillRect/>
          </a:stretch>
        </p:blipFill>
        <p:spPr>
          <a:xfrm>
            <a:off x="2559234" y="3345566"/>
            <a:ext cx="397198" cy="460047"/>
          </a:xfrm>
          <a:prstGeom prst="rect">
            <a:avLst/>
          </a:prstGeom>
          <a:ln w="12700">
            <a:miter lim="400000"/>
            <a:headEnd/>
            <a:tailEnd/>
          </a:ln>
        </p:spPr>
      </p:pic>
      <p:grpSp>
        <p:nvGrpSpPr>
          <p:cNvPr id="15" name="Group 93"/>
          <p:cNvGrpSpPr/>
          <p:nvPr/>
        </p:nvGrpSpPr>
        <p:grpSpPr>
          <a:xfrm>
            <a:off x="2055070" y="2512318"/>
            <a:ext cx="1088687" cy="259355"/>
            <a:chOff x="2324981" y="4975320"/>
            <a:chExt cx="1252673" cy="259354"/>
          </a:xfrm>
        </p:grpSpPr>
        <p:sp>
          <p:nvSpPr>
            <p:cNvPr id="16" name="Rectangle 94"/>
            <p:cNvSpPr/>
            <p:nvPr/>
          </p:nvSpPr>
          <p:spPr>
            <a:xfrm>
              <a:off x="2324981" y="4975320"/>
              <a:ext cx="248142" cy="259354"/>
            </a:xfrm>
            <a:prstGeom prst="rect">
              <a:avLst/>
            </a:prstGeom>
            <a:solidFill>
              <a:srgbClr val="CF7B0F"/>
            </a:solidFill>
            <a:ln w="19050" cap="flat" cmpd="sng" algn="ctr">
              <a:solidFill>
                <a:srgbClr val="FFFFFF"/>
              </a:solidFill>
              <a:prstDash val="solid"/>
            </a:ln>
            <a:effectLst/>
          </p:spPr>
          <p:txBody>
            <a:bodyPr rtlCol="0" anchor="ctr"/>
            <a:lstStyle/>
            <a:p>
              <a:pPr algn="ctr" defTabSz="1219200" fontAlgn="ctr">
                <a:lnSpc>
                  <a:spcPct val="90000"/>
                </a:lnSpc>
                <a:spcBef>
                  <a:spcPct val="0"/>
                </a:spcBef>
                <a:spcAft>
                  <a:spcPct val="0"/>
                </a:spcAft>
                <a:defRPr/>
              </a:pPr>
              <a:endParaRPr lang="en-US" sz="1000" b="1" kern="0" dirty="0">
                <a:solidFill>
                  <a:sysClr val="windowText" lastClr="0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7" name="Rectangle 106"/>
            <p:cNvSpPr/>
            <p:nvPr/>
          </p:nvSpPr>
          <p:spPr>
            <a:xfrm>
              <a:off x="2623163" y="4975320"/>
              <a:ext cx="124071" cy="259354"/>
            </a:xfrm>
            <a:prstGeom prst="rect">
              <a:avLst/>
            </a:prstGeom>
            <a:solidFill>
              <a:srgbClr val="2290B3">
                <a:lumMod val="60000"/>
                <a:lumOff val="40000"/>
              </a:srgbClr>
            </a:solidFill>
            <a:ln w="19050" cap="flat" cmpd="sng" algn="ctr">
              <a:solidFill>
                <a:srgbClr val="FFFFFF"/>
              </a:solidFill>
              <a:prstDash val="solid"/>
            </a:ln>
            <a:effectLst/>
          </p:spPr>
          <p:txBody>
            <a:bodyPr lIns="0" rIns="0" rtlCol="0" anchor="ctr"/>
            <a:lstStyle/>
            <a:p>
              <a:pPr algn="ctr" defTabSz="1219200" fontAlgn="ctr">
                <a:lnSpc>
                  <a:spcPct val="90000"/>
                </a:lnSpc>
                <a:spcBef>
                  <a:spcPct val="0"/>
                </a:spcBef>
                <a:spcAft>
                  <a:spcPct val="0"/>
                </a:spcAft>
                <a:defRPr/>
              </a:pPr>
              <a:endParaRPr lang="en-US" sz="1000" b="1" kern="0" dirty="0">
                <a:solidFill>
                  <a:sysClr val="windowText" lastClr="0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8" name="Rectangle 107"/>
            <p:cNvSpPr/>
            <p:nvPr/>
          </p:nvSpPr>
          <p:spPr>
            <a:xfrm>
              <a:off x="3331609" y="4975320"/>
              <a:ext cx="246045" cy="259354"/>
            </a:xfrm>
            <a:prstGeom prst="rect">
              <a:avLst/>
            </a:prstGeom>
            <a:solidFill>
              <a:srgbClr val="CF7B0F"/>
            </a:solidFill>
            <a:ln w="19050" cap="flat" cmpd="sng" algn="ctr">
              <a:solidFill>
                <a:srgbClr val="FFFFFF"/>
              </a:solidFill>
              <a:prstDash val="solid"/>
            </a:ln>
            <a:effectLst/>
          </p:spPr>
          <p:txBody>
            <a:bodyPr rtlCol="0" anchor="ctr"/>
            <a:lstStyle/>
            <a:p>
              <a:pPr algn="ctr" defTabSz="1219200" fontAlgn="ctr">
                <a:lnSpc>
                  <a:spcPct val="90000"/>
                </a:lnSpc>
                <a:spcBef>
                  <a:spcPct val="0"/>
                </a:spcBef>
                <a:spcAft>
                  <a:spcPct val="0"/>
                </a:spcAft>
                <a:defRPr/>
              </a:pPr>
              <a:endParaRPr lang="en-US" sz="1000" b="1" kern="0" dirty="0">
                <a:solidFill>
                  <a:sysClr val="windowText" lastClr="0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19" name="Rectangle 108"/>
            <p:cNvSpPr/>
            <p:nvPr/>
          </p:nvSpPr>
          <p:spPr>
            <a:xfrm>
              <a:off x="3156452" y="4975320"/>
              <a:ext cx="124071" cy="259354"/>
            </a:xfrm>
            <a:prstGeom prst="rect">
              <a:avLst/>
            </a:prstGeom>
            <a:solidFill>
              <a:srgbClr val="2C4155">
                <a:lumMod val="75000"/>
              </a:srgbClr>
            </a:solidFill>
            <a:ln w="19050" cap="flat" cmpd="sng" algn="ctr">
              <a:solidFill>
                <a:srgbClr val="FFFFFF"/>
              </a:solidFill>
              <a:prstDash val="solid"/>
            </a:ln>
            <a:effectLst/>
          </p:spPr>
          <p:txBody>
            <a:bodyPr lIns="0" rIns="0" rtlCol="0" anchor="ctr"/>
            <a:lstStyle/>
            <a:p>
              <a:pPr algn="ctr" defTabSz="1219200" fontAlgn="ctr">
                <a:lnSpc>
                  <a:spcPct val="90000"/>
                </a:lnSpc>
                <a:spcBef>
                  <a:spcPct val="0"/>
                </a:spcBef>
                <a:spcAft>
                  <a:spcPct val="0"/>
                </a:spcAft>
                <a:defRPr/>
              </a:pPr>
              <a:endParaRPr lang="en-US" sz="1000" b="1" kern="0" dirty="0">
                <a:solidFill>
                  <a:sysClr val="windowText" lastClr="0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20" name="Rectangle 109"/>
            <p:cNvSpPr/>
            <p:nvPr/>
          </p:nvSpPr>
          <p:spPr>
            <a:xfrm>
              <a:off x="2808553" y="4975320"/>
              <a:ext cx="124071" cy="259354"/>
            </a:xfrm>
            <a:prstGeom prst="rect">
              <a:avLst/>
            </a:prstGeom>
            <a:solidFill>
              <a:srgbClr val="2C4155">
                <a:lumMod val="75000"/>
              </a:srgbClr>
            </a:solidFill>
            <a:ln w="19050" cap="flat" cmpd="sng" algn="ctr">
              <a:solidFill>
                <a:srgbClr val="FFFFFF"/>
              </a:solidFill>
              <a:prstDash val="solid"/>
            </a:ln>
            <a:effectLst/>
          </p:spPr>
          <p:txBody>
            <a:bodyPr lIns="0" rIns="0" rtlCol="0" anchor="ctr"/>
            <a:lstStyle/>
            <a:p>
              <a:pPr algn="ctr" defTabSz="1219200" fontAlgn="ctr">
                <a:lnSpc>
                  <a:spcPct val="90000"/>
                </a:lnSpc>
                <a:spcBef>
                  <a:spcPct val="0"/>
                </a:spcBef>
                <a:spcAft>
                  <a:spcPct val="0"/>
                </a:spcAft>
                <a:defRPr/>
              </a:pPr>
              <a:endParaRPr lang="en-US" sz="1000" b="1" kern="0" dirty="0">
                <a:solidFill>
                  <a:sysClr val="windowText" lastClr="0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21" name="Rectangle 110"/>
            <p:cNvSpPr/>
            <p:nvPr/>
          </p:nvSpPr>
          <p:spPr>
            <a:xfrm>
              <a:off x="2981290" y="4975320"/>
              <a:ext cx="124071" cy="259354"/>
            </a:xfrm>
            <a:prstGeom prst="rect">
              <a:avLst/>
            </a:prstGeom>
            <a:solidFill>
              <a:srgbClr val="2290B3">
                <a:lumMod val="60000"/>
                <a:lumOff val="40000"/>
              </a:srgbClr>
            </a:solidFill>
            <a:ln w="19050" cap="flat" cmpd="sng" algn="ctr">
              <a:solidFill>
                <a:srgbClr val="FFFFFF"/>
              </a:solidFill>
              <a:prstDash val="solid"/>
            </a:ln>
            <a:effectLst/>
          </p:spPr>
          <p:txBody>
            <a:bodyPr lIns="0" rIns="0" rtlCol="0" anchor="ctr"/>
            <a:lstStyle/>
            <a:p>
              <a:pPr algn="ctr" defTabSz="1219200" fontAlgn="ctr">
                <a:lnSpc>
                  <a:spcPct val="90000"/>
                </a:lnSpc>
                <a:spcBef>
                  <a:spcPct val="0"/>
                </a:spcBef>
                <a:spcAft>
                  <a:spcPct val="0"/>
                </a:spcAft>
                <a:defRPr/>
              </a:pPr>
              <a:endParaRPr lang="en-US" sz="1000" b="1" kern="0" dirty="0">
                <a:solidFill>
                  <a:sysClr val="windowText" lastClr="0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grpSp>
      <p:cxnSp>
        <p:nvCxnSpPr>
          <p:cNvPr id="22" name="Straight Arrow Connector 28"/>
          <p:cNvCxnSpPr>
            <a:endCxn id="14" idx="0"/>
          </p:cNvCxnSpPr>
          <p:nvPr/>
        </p:nvCxnSpPr>
        <p:spPr>
          <a:xfrm>
            <a:off x="2733291" y="2858343"/>
            <a:ext cx="24542" cy="487223"/>
          </a:xfrm>
          <a:prstGeom prst="straightConnector1">
            <a:avLst/>
          </a:prstGeom>
          <a:noFill/>
          <a:ln w="19050" cap="flat" cmpd="sng" algn="ctr">
            <a:solidFill>
              <a:srgbClr val="1D1D1A"/>
            </a:solidFill>
            <a:prstDash val="solid"/>
            <a:miter lim="800000"/>
            <a:tailEnd type="arrow"/>
          </a:ln>
          <a:effectLst/>
        </p:spPr>
      </p:cxnSp>
      <p:sp>
        <p:nvSpPr>
          <p:cNvPr id="23" name="矩形 22"/>
          <p:cNvSpPr/>
          <p:nvPr/>
        </p:nvSpPr>
        <p:spPr>
          <a:xfrm>
            <a:off x="2055070" y="3927248"/>
            <a:ext cx="722624" cy="291222"/>
          </a:xfrm>
          <a:prstGeom prst="rect">
            <a:avLst/>
          </a:prstGeom>
          <a:solidFill>
            <a:srgbClr val="ED6D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r>
              <a:rPr lang="en-US" sz="1400" b="1" u="none" dirty="0">
                <a:solidFill>
                  <a:srgbClr val="FFFFFF"/>
                </a:solidFill>
                <a:latin typeface="Huawei Sans" panose="020C0503030203020204" pitchFamily="34" charset="0"/>
              </a:rPr>
              <a:t>Cache</a:t>
            </a:r>
            <a:endParaRPr lang="en-US" altLang="zh-CN" sz="1400" b="1" kern="0"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24" name="矩形 23"/>
          <p:cNvSpPr/>
          <p:nvPr/>
        </p:nvSpPr>
        <p:spPr>
          <a:xfrm>
            <a:off x="3920832" y="3896471"/>
            <a:ext cx="519694" cy="307777"/>
          </a:xfrm>
          <a:prstGeom prst="rect">
            <a:avLst/>
          </a:prstGeom>
        </p:spPr>
        <p:txBody>
          <a:bodyPr wrap="none">
            <a:spAutoFit/>
          </a:bodyPr>
          <a:lstStyle/>
          <a:p>
            <a:pPr algn="ctr" defTabSz="914400" fontAlgn="ctr">
              <a:defRPr/>
            </a:pPr>
            <a:r>
              <a:rPr lang="en-US" sz="1400" b="1" u="none" dirty="0">
                <a:solidFill>
                  <a:srgbClr val="FFFFFF"/>
                </a:solidFill>
                <a:latin typeface="Huawei Sans" panose="020C0503030203020204" pitchFamily="34" charset="0"/>
              </a:rPr>
              <a:t>Tier</a:t>
            </a:r>
            <a:endParaRPr lang="en-US" altLang="zh-CN" sz="1400" b="1" kern="0"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25" name="肘形连接符 24"/>
          <p:cNvCxnSpPr>
            <a:stCxn id="14" idx="3"/>
            <a:endCxn id="24" idx="0"/>
          </p:cNvCxnSpPr>
          <p:nvPr/>
        </p:nvCxnSpPr>
        <p:spPr>
          <a:xfrm>
            <a:off x="2956432" y="3575590"/>
            <a:ext cx="1224247" cy="320881"/>
          </a:xfrm>
          <a:prstGeom prst="bentConnector2">
            <a:avLst/>
          </a:prstGeom>
          <a:noFill/>
          <a:ln w="6350" cap="flat" cmpd="sng" algn="ctr">
            <a:solidFill>
              <a:srgbClr val="C7000A"/>
            </a:solidFill>
            <a:prstDash val="solid"/>
            <a:miter lim="800000"/>
            <a:tailEnd type="triangle"/>
          </a:ln>
          <a:effectLst/>
        </p:spPr>
      </p:cxnSp>
      <p:cxnSp>
        <p:nvCxnSpPr>
          <p:cNvPr id="26" name="肘形连接符 25"/>
          <p:cNvCxnSpPr/>
          <p:nvPr/>
        </p:nvCxnSpPr>
        <p:spPr>
          <a:xfrm>
            <a:off x="2844577" y="3575589"/>
            <a:ext cx="2035910" cy="1288235"/>
          </a:xfrm>
          <a:prstGeom prst="bentConnector3">
            <a:avLst>
              <a:gd name="adj1" fmla="val 100381"/>
            </a:avLst>
          </a:prstGeom>
          <a:noFill/>
          <a:ln w="6350" cap="flat" cmpd="sng" algn="ctr">
            <a:solidFill>
              <a:srgbClr val="C7000A"/>
            </a:solidFill>
            <a:prstDash val="solid"/>
            <a:miter lim="800000"/>
            <a:tailEnd type="triangle"/>
          </a:ln>
          <a:effectLst/>
        </p:spPr>
      </p:cxnSp>
      <p:sp>
        <p:nvSpPr>
          <p:cNvPr id="27" name="文本框 26"/>
          <p:cNvSpPr txBox="1"/>
          <p:nvPr/>
        </p:nvSpPr>
        <p:spPr>
          <a:xfrm>
            <a:off x="2963250" y="2969881"/>
            <a:ext cx="2606707" cy="646331"/>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Small I/</a:t>
            </a:r>
            <a:r>
              <a:rPr lang="en-US" sz="1200" u="none" dirty="0" err="1">
                <a:solidFill>
                  <a:srgbClr val="575756"/>
                </a:solidFill>
                <a:latin typeface="Huawei Sans" panose="020C0503030203020204" pitchFamily="34" charset="0"/>
              </a:rPr>
              <a:t>Os</a:t>
            </a:r>
            <a:r>
              <a:rPr lang="en-US" sz="1200" u="none" dirty="0">
                <a:solidFill>
                  <a:srgbClr val="575756"/>
                </a:solidFill>
                <a:latin typeface="Huawei Sans" panose="020C0503030203020204" pitchFamily="34" charset="0"/>
              </a:rPr>
              <a:t> written to the SSD tier</a:t>
            </a:r>
            <a:endParaRPr lang="en-US" sz="1200" u="none" dirty="0">
              <a:solidFill>
                <a:srgbClr val="575756"/>
              </a:solidFill>
              <a:latin typeface="Huawei Sans" panose="020C0503030203020204" pitchFamily="34" charset="0"/>
            </a:endParaRPr>
          </a:p>
          <a:p>
            <a:pPr defTabSz="914400" fontAlgn="ctr"/>
            <a:r>
              <a:rPr lang="en-US" sz="1200" u="none" dirty="0">
                <a:solidFill>
                  <a:srgbClr val="575756"/>
                </a:solidFill>
                <a:latin typeface="Huawei Sans" panose="020C0503030203020204" pitchFamily="34" charset="0"/>
              </a:rPr>
              <a:t>Modification to hot read data written to the SSD tier</a:t>
            </a:r>
            <a:endParaRPr kumimoji="1" lang="en-US" altLang="zh-CN" sz="120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28" name="Straight Arrow Connector 28"/>
          <p:cNvCxnSpPr/>
          <p:nvPr/>
        </p:nvCxnSpPr>
        <p:spPr>
          <a:xfrm>
            <a:off x="4180681" y="4376601"/>
            <a:ext cx="0" cy="487223"/>
          </a:xfrm>
          <a:prstGeom prst="straightConnector1">
            <a:avLst/>
          </a:prstGeom>
          <a:noFill/>
          <a:ln w="19050" cap="flat" cmpd="sng" algn="ctr">
            <a:solidFill>
              <a:srgbClr val="F4A100"/>
            </a:solidFill>
            <a:prstDash val="solid"/>
            <a:miter lim="800000"/>
            <a:tailEnd type="arrow"/>
          </a:ln>
          <a:effectLst/>
        </p:spPr>
      </p:cxnSp>
      <p:sp>
        <p:nvSpPr>
          <p:cNvPr id="29" name="文本框 28"/>
          <p:cNvSpPr txBox="1"/>
          <p:nvPr/>
        </p:nvSpPr>
        <p:spPr>
          <a:xfrm>
            <a:off x="2793444" y="4497269"/>
            <a:ext cx="1661118" cy="276999"/>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Regular migration</a:t>
            </a:r>
            <a:endParaRPr lang="en-US" sz="1200" u="none" dirty="0">
              <a:solidFill>
                <a:srgbClr val="575756"/>
              </a:solidFill>
              <a:latin typeface="Huawei Sans" panose="020C0503030203020204" pitchFamily="34" charset="0"/>
            </a:endParaRPr>
          </a:p>
        </p:txBody>
      </p:sp>
      <p:sp>
        <p:nvSpPr>
          <p:cNvPr id="30" name="Rectangle 5"/>
          <p:cNvSpPr/>
          <p:nvPr/>
        </p:nvSpPr>
        <p:spPr>
          <a:xfrm>
            <a:off x="7805464" y="1410994"/>
            <a:ext cx="914391" cy="392235"/>
          </a:xfrm>
          <a:prstGeom prst="rect">
            <a:avLst/>
          </a:prstGeom>
          <a:solidFill>
            <a:srgbClr val="FFFFFF"/>
          </a:solidFill>
          <a:ln w="25400" cap="flat" cmpd="sng" algn="ctr">
            <a:solidFill>
              <a:srgbClr val="FFFFFF">
                <a:lumMod val="50000"/>
              </a:srgbClr>
            </a:solidFill>
            <a:prstDash val="solid"/>
          </a:ln>
          <a:effectLst/>
        </p:spPr>
        <p:txBody>
          <a:bodyPr wrap="none" lIns="0" tIns="0" rIns="0" bIns="0" rtlCol="0" anchor="ctr"/>
          <a:lstStyle/>
          <a:p>
            <a:pPr algn="ctr" defTabSz="1219200" fontAlgn="ctr">
              <a:lnSpc>
                <a:spcPct val="90000"/>
              </a:lnSpc>
              <a:spcBef>
                <a:spcPct val="0"/>
              </a:spcBef>
              <a:spcAft>
                <a:spcPct val="0"/>
              </a:spcAft>
              <a:defRPr/>
            </a:pPr>
            <a:r>
              <a:rPr lang="en-US" sz="1400" u="none" dirty="0">
                <a:solidFill>
                  <a:srgbClr val="2C4155">
                    <a:lumMod val="75000"/>
                  </a:srgbClr>
                </a:solidFill>
                <a:latin typeface="Huawei Sans" panose="020C0503030203020204" pitchFamily="34" charset="0"/>
              </a:rPr>
              <a:t>Read</a:t>
            </a:r>
            <a:endParaRPr lang="en-US" sz="1400" kern="0" dirty="0">
              <a:solidFill>
                <a:srgbClr val="2C4155">
                  <a:lumMod val="75000"/>
                </a:srgbClr>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1" name="矩形 30"/>
          <p:cNvSpPr/>
          <p:nvPr/>
        </p:nvSpPr>
        <p:spPr>
          <a:xfrm>
            <a:off x="7311867" y="2380047"/>
            <a:ext cx="2073349" cy="467832"/>
          </a:xfrm>
          <a:prstGeom prst="rect">
            <a:avLst/>
          </a:prstGeom>
          <a:solidFill>
            <a:srgbClr val="00B0F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endParaRPr lang="en-US" altLang="zh-CN" sz="1400" kern="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2" name="文本框 31"/>
          <p:cNvSpPr txBox="1"/>
          <p:nvPr/>
        </p:nvSpPr>
        <p:spPr>
          <a:xfrm>
            <a:off x="6560745" y="2528903"/>
            <a:ext cx="808074" cy="276999"/>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DRAM</a:t>
            </a:r>
            <a:endParaRPr kumimoji="1" lang="en-US" altLang="zh-CN" sz="120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3" name="矩形 32"/>
          <p:cNvSpPr/>
          <p:nvPr/>
        </p:nvSpPr>
        <p:spPr>
          <a:xfrm>
            <a:off x="7344957" y="3513040"/>
            <a:ext cx="2439246" cy="467832"/>
          </a:xfrm>
          <a:prstGeom prst="rect">
            <a:avLst/>
          </a:prstGeom>
          <a:solidFill>
            <a:srgbClr val="30B5C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endParaRPr lang="en-US" altLang="zh-CN" sz="1400" kern="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4" name="矩形 33"/>
          <p:cNvSpPr/>
          <p:nvPr/>
        </p:nvSpPr>
        <p:spPr>
          <a:xfrm>
            <a:off x="7311867" y="4877417"/>
            <a:ext cx="3785191" cy="467832"/>
          </a:xfrm>
          <a:prstGeom prst="rect">
            <a:avLst/>
          </a:prstGeom>
          <a:solidFill>
            <a:srgbClr val="81C15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endParaRPr lang="en-US" altLang="zh-CN" sz="1400" kern="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5" name="文本框 34"/>
          <p:cNvSpPr txBox="1"/>
          <p:nvPr/>
        </p:nvSpPr>
        <p:spPr>
          <a:xfrm>
            <a:off x="6105226" y="3389976"/>
            <a:ext cx="1305930" cy="646331"/>
          </a:xfrm>
          <a:prstGeom prst="rect">
            <a:avLst/>
          </a:prstGeom>
          <a:noFill/>
        </p:spPr>
        <p:txBody>
          <a:bodyPr wrap="square" rtlCol="0">
            <a:spAutoFit/>
          </a:bodyPr>
          <a:lstStyle/>
          <a:p>
            <a:pPr algn="ctr" defTabSz="914400" fontAlgn="ctr"/>
            <a:r>
              <a:rPr lang="en-US" sz="1200" u="none" dirty="0">
                <a:solidFill>
                  <a:srgbClr val="575756"/>
                </a:solidFill>
                <a:latin typeface="Huawei Sans" panose="020C0503030203020204" pitchFamily="34" charset="0"/>
              </a:rPr>
              <a:t>SSD performance layer</a:t>
            </a:r>
            <a:endParaRPr lang="en-US" sz="1200" u="none" dirty="0">
              <a:solidFill>
                <a:srgbClr val="575756"/>
              </a:solidFill>
              <a:latin typeface="Huawei Sans" panose="020C0503030203020204" pitchFamily="34" charset="0"/>
            </a:endParaRPr>
          </a:p>
        </p:txBody>
      </p:sp>
      <p:sp>
        <p:nvSpPr>
          <p:cNvPr id="36" name="文本框 35"/>
          <p:cNvSpPr txBox="1"/>
          <p:nvPr/>
        </p:nvSpPr>
        <p:spPr>
          <a:xfrm>
            <a:off x="6162208" y="4881741"/>
            <a:ext cx="1180214" cy="461665"/>
          </a:xfrm>
          <a:prstGeom prst="rect">
            <a:avLst/>
          </a:prstGeom>
          <a:noFill/>
        </p:spPr>
        <p:txBody>
          <a:bodyPr wrap="square" rtlCol="0">
            <a:spAutoFit/>
          </a:bodyPr>
          <a:lstStyle/>
          <a:p>
            <a:pPr algn="ctr" defTabSz="914400" fontAlgn="ctr"/>
            <a:r>
              <a:rPr lang="en-US" sz="1200" u="none" dirty="0">
                <a:solidFill>
                  <a:srgbClr val="575756"/>
                </a:solidFill>
                <a:latin typeface="Huawei Sans" panose="020C0503030203020204" pitchFamily="34" charset="0"/>
              </a:rPr>
              <a:t>HDD capacity layer</a:t>
            </a:r>
            <a:endParaRPr lang="en-US" sz="1200" u="none" dirty="0">
              <a:solidFill>
                <a:srgbClr val="575756"/>
              </a:solidFill>
              <a:latin typeface="Huawei Sans" panose="020C0503030203020204" pitchFamily="34" charset="0"/>
            </a:endParaRPr>
          </a:p>
        </p:txBody>
      </p:sp>
      <p:pic>
        <p:nvPicPr>
          <p:cNvPr id="37" name="yunyuansheng.png" descr="yunyuansheng.png"/>
          <p:cNvPicPr preferRelativeResize="0">
            <a:picLocks noChangeAspect="1"/>
          </p:cNvPicPr>
          <p:nvPr/>
        </p:nvPicPr>
        <p:blipFill rotWithShape="1">
          <a:blip r:embed="rId1">
            <a:duotone>
              <a:prstClr val="black"/>
              <a:srgbClr val="C7000A">
                <a:tint val="45000"/>
                <a:satMod val="400000"/>
              </a:srgbClr>
            </a:duotone>
          </a:blip>
          <a:srcRect l="7224" t="3595" r="9249" b="4103"/>
          <a:stretch>
            <a:fillRect/>
          </a:stretch>
        </p:blipFill>
        <p:spPr>
          <a:xfrm>
            <a:off x="8983059" y="3022903"/>
            <a:ext cx="292412" cy="335847"/>
          </a:xfrm>
          <a:prstGeom prst="rect">
            <a:avLst/>
          </a:prstGeom>
          <a:ln w="12700">
            <a:miter lim="400000"/>
            <a:headEnd/>
            <a:tailEnd/>
          </a:ln>
        </p:spPr>
      </p:pic>
      <p:sp>
        <p:nvSpPr>
          <p:cNvPr id="38" name="矩形 37"/>
          <p:cNvSpPr/>
          <p:nvPr/>
        </p:nvSpPr>
        <p:spPr>
          <a:xfrm>
            <a:off x="7472176" y="3588025"/>
            <a:ext cx="831471" cy="291222"/>
          </a:xfrm>
          <a:prstGeom prst="rect">
            <a:avLst/>
          </a:prstGeom>
          <a:solidFill>
            <a:srgbClr val="ED6D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r>
              <a:rPr lang="en-US" sz="1300" b="1" u="none" dirty="0">
                <a:solidFill>
                  <a:srgbClr val="FFFFFF"/>
                </a:solidFill>
                <a:latin typeface="Huawei Sans" panose="020C0503030203020204" pitchFamily="34" charset="0"/>
              </a:rPr>
              <a:t>Cache</a:t>
            </a:r>
            <a:endParaRPr lang="en-US" altLang="zh-CN" sz="1300" b="1" kern="0"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39" name="矩形 38"/>
          <p:cNvSpPr/>
          <p:nvPr/>
        </p:nvSpPr>
        <p:spPr>
          <a:xfrm>
            <a:off x="9189420" y="3557248"/>
            <a:ext cx="519694" cy="307777"/>
          </a:xfrm>
          <a:prstGeom prst="rect">
            <a:avLst/>
          </a:prstGeom>
        </p:spPr>
        <p:txBody>
          <a:bodyPr wrap="none">
            <a:spAutoFit/>
          </a:bodyPr>
          <a:lstStyle/>
          <a:p>
            <a:pPr algn="ctr" defTabSz="914400" fontAlgn="ctr">
              <a:defRPr/>
            </a:pPr>
            <a:r>
              <a:rPr lang="en-US" sz="1400" b="1" u="none" dirty="0">
                <a:solidFill>
                  <a:srgbClr val="FFFFFF"/>
                </a:solidFill>
                <a:latin typeface="Huawei Sans" panose="020C0503030203020204" pitchFamily="34" charset="0"/>
              </a:rPr>
              <a:t>Tier</a:t>
            </a:r>
            <a:endParaRPr lang="en-US" altLang="zh-CN" sz="1400" b="1" kern="0"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40" name="Straight Arrow Connector 28"/>
          <p:cNvCxnSpPr/>
          <p:nvPr/>
        </p:nvCxnSpPr>
        <p:spPr>
          <a:xfrm>
            <a:off x="8284117" y="1812847"/>
            <a:ext cx="0" cy="576818"/>
          </a:xfrm>
          <a:prstGeom prst="straightConnector1">
            <a:avLst/>
          </a:prstGeom>
          <a:noFill/>
          <a:ln w="19050" cap="flat" cmpd="sng" algn="ctr">
            <a:solidFill>
              <a:srgbClr val="0070C0"/>
            </a:solidFill>
            <a:prstDash val="solid"/>
            <a:miter lim="800000"/>
            <a:tailEnd type="arrow"/>
          </a:ln>
          <a:effectLst/>
        </p:spPr>
      </p:cxnSp>
      <p:sp>
        <p:nvSpPr>
          <p:cNvPr id="41" name="文本框 40"/>
          <p:cNvSpPr txBox="1"/>
          <p:nvPr/>
        </p:nvSpPr>
        <p:spPr>
          <a:xfrm>
            <a:off x="7327599" y="2376784"/>
            <a:ext cx="1576148" cy="461665"/>
          </a:xfrm>
          <a:prstGeom prst="rect">
            <a:avLst/>
          </a:prstGeom>
          <a:noFill/>
        </p:spPr>
        <p:txBody>
          <a:bodyPr wrap="square" rtlCol="0">
            <a:spAutoFit/>
          </a:bodyPr>
          <a:lstStyle/>
          <a:p>
            <a:pPr defTabSz="914400" fontAlgn="ctr"/>
            <a:r>
              <a:rPr lang="en-US" sz="1200" b="1" u="none" dirty="0">
                <a:solidFill>
                  <a:srgbClr val="FFFFFF"/>
                </a:solidFill>
                <a:latin typeface="Huawei Sans" panose="020C0503030203020204" pitchFamily="34" charset="0"/>
              </a:rPr>
              <a:t>1. Find hot read data in the DRAM.</a:t>
            </a:r>
            <a:endParaRPr kumimoji="1" lang="en-US" altLang="zh-CN" sz="1200" b="1" dirty="0">
              <a:solidFill>
                <a:srgbClr val="FFFFFF"/>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42" name="文本框 41"/>
          <p:cNvSpPr txBox="1"/>
          <p:nvPr/>
        </p:nvSpPr>
        <p:spPr>
          <a:xfrm>
            <a:off x="9457581" y="2922081"/>
            <a:ext cx="2013953" cy="646331"/>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Admission: Check whether the data is hot enough to be distributed to SSDs.</a:t>
            </a:r>
            <a:endParaRPr kumimoji="1" lang="en-US" altLang="zh-CN" sz="120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43" name="Straight Arrow Connector 28"/>
          <p:cNvCxnSpPr>
            <a:endCxn id="38" idx="0"/>
          </p:cNvCxnSpPr>
          <p:nvPr/>
        </p:nvCxnSpPr>
        <p:spPr>
          <a:xfrm>
            <a:off x="7875028" y="2891400"/>
            <a:ext cx="0" cy="696625"/>
          </a:xfrm>
          <a:prstGeom prst="straightConnector1">
            <a:avLst/>
          </a:prstGeom>
          <a:noFill/>
          <a:ln w="19050" cap="flat" cmpd="sng" algn="ctr">
            <a:solidFill>
              <a:srgbClr val="0070C0"/>
            </a:solidFill>
            <a:prstDash val="solid"/>
            <a:miter lim="800000"/>
            <a:tailEnd type="arrow"/>
          </a:ln>
          <a:effectLst/>
        </p:spPr>
      </p:cxnSp>
      <p:sp>
        <p:nvSpPr>
          <p:cNvPr id="44" name="文本框 43"/>
          <p:cNvSpPr txBox="1"/>
          <p:nvPr/>
        </p:nvSpPr>
        <p:spPr>
          <a:xfrm>
            <a:off x="6235059" y="4004619"/>
            <a:ext cx="1621794" cy="646331"/>
          </a:xfrm>
          <a:prstGeom prst="rect">
            <a:avLst/>
          </a:prstGeom>
          <a:noFill/>
        </p:spPr>
        <p:txBody>
          <a:bodyPr wrap="square" rtlCol="0">
            <a:spAutoFit/>
          </a:bodyPr>
          <a:lstStyle/>
          <a:p>
            <a:pPr defTabSz="914400" fontAlgn="ctr"/>
            <a:r>
              <a:rPr lang="en-US" sz="1200" b="1" u="none" dirty="0">
                <a:solidFill>
                  <a:srgbClr val="1D1D1A"/>
                </a:solidFill>
                <a:latin typeface="Huawei Sans" panose="020C0503030203020204" pitchFamily="34" charset="0"/>
              </a:rPr>
              <a:t>2. Find hot read data in the SSD cache.</a:t>
            </a:r>
            <a:endParaRPr kumimoji="1" lang="en-US" altLang="zh-CN" sz="1200" b="1"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45" name="直接箭头连接符 44"/>
          <p:cNvCxnSpPr/>
          <p:nvPr/>
        </p:nvCxnSpPr>
        <p:spPr>
          <a:xfrm flipV="1">
            <a:off x="8303647" y="3732968"/>
            <a:ext cx="978642" cy="8946"/>
          </a:xfrm>
          <a:prstGeom prst="straightConnector1">
            <a:avLst/>
          </a:prstGeom>
          <a:noFill/>
          <a:ln w="6350" cap="flat" cmpd="sng" algn="ctr">
            <a:solidFill>
              <a:srgbClr val="0070C0"/>
            </a:solidFill>
            <a:prstDash val="solid"/>
            <a:miter lim="800000"/>
            <a:tailEnd type="triangle"/>
          </a:ln>
          <a:effectLst/>
        </p:spPr>
      </p:cxnSp>
      <p:cxnSp>
        <p:nvCxnSpPr>
          <p:cNvPr id="47" name="直接箭头连接符 46"/>
          <p:cNvCxnSpPr/>
          <p:nvPr/>
        </p:nvCxnSpPr>
        <p:spPr>
          <a:xfrm flipV="1">
            <a:off x="8493387" y="1786196"/>
            <a:ext cx="0" cy="603469"/>
          </a:xfrm>
          <a:prstGeom prst="straightConnector1">
            <a:avLst/>
          </a:prstGeom>
          <a:noFill/>
          <a:ln w="6350" cap="flat" cmpd="sng" algn="ctr">
            <a:solidFill>
              <a:srgbClr val="0070C0"/>
            </a:solidFill>
            <a:prstDash val="solid"/>
            <a:miter lim="800000"/>
            <a:tailEnd type="triangle"/>
          </a:ln>
          <a:effectLst/>
        </p:spPr>
      </p:cxnSp>
      <p:sp>
        <p:nvSpPr>
          <p:cNvPr id="48" name="椭圆 47"/>
          <p:cNvSpPr/>
          <p:nvPr/>
        </p:nvSpPr>
        <p:spPr>
          <a:xfrm>
            <a:off x="5911772" y="2113223"/>
            <a:ext cx="4192743" cy="2105247"/>
          </a:xfrm>
          <a:prstGeom prst="ellipse">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fontAlgn="ctr">
              <a:defRPr/>
            </a:pPr>
            <a:endParaRPr lang="en-US" altLang="zh-CN" sz="1400" kern="0"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49" name="曲线连接符 50"/>
          <p:cNvCxnSpPr/>
          <p:nvPr/>
        </p:nvCxnSpPr>
        <p:spPr>
          <a:xfrm rot="16200000" flipV="1">
            <a:off x="8783294" y="3140445"/>
            <a:ext cx="2325302" cy="1121456"/>
          </a:xfrm>
          <a:prstGeom prst="curvedConnector3">
            <a:avLst>
              <a:gd name="adj1" fmla="val 117082"/>
            </a:avLst>
          </a:prstGeom>
          <a:noFill/>
          <a:ln w="6350" cap="flat" cmpd="sng" algn="ctr">
            <a:solidFill>
              <a:srgbClr val="C7000A"/>
            </a:solidFill>
            <a:prstDash val="solid"/>
            <a:miter lim="800000"/>
            <a:tailEnd type="triangle"/>
          </a:ln>
          <a:effectLst/>
        </p:spPr>
      </p:cxnSp>
      <p:sp>
        <p:nvSpPr>
          <p:cNvPr id="50" name="文本框 49"/>
          <p:cNvSpPr txBox="1"/>
          <p:nvPr/>
        </p:nvSpPr>
        <p:spPr>
          <a:xfrm>
            <a:off x="10262908" y="4487017"/>
            <a:ext cx="931665" cy="246221"/>
          </a:xfrm>
          <a:prstGeom prst="rect">
            <a:avLst/>
          </a:prstGeom>
          <a:noFill/>
        </p:spPr>
        <p:txBody>
          <a:bodyPr wrap="none" rtlCol="0">
            <a:spAutoFit/>
          </a:bodyPr>
          <a:lstStyle/>
          <a:p>
            <a:pPr algn="ctr" defTabSz="914400" fontAlgn="ctr"/>
            <a:r>
              <a:rPr lang="en-US" sz="1000" u="none" dirty="0">
                <a:solidFill>
                  <a:prstClr val="white"/>
                </a:solidFill>
                <a:latin typeface="Huawei Sans" panose="020C0503030203020204" pitchFamily="34" charset="0"/>
              </a:rPr>
              <a:t>Hot data I/O</a:t>
            </a:r>
            <a:endParaRPr lang="en-US" altLang="zh-CN" sz="1000" dirty="0">
              <a:solidFill>
                <a:prstClr val="white"/>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1" name="Rectangle 65"/>
          <p:cNvSpPr/>
          <p:nvPr/>
        </p:nvSpPr>
        <p:spPr>
          <a:xfrm>
            <a:off x="10443182" y="4987962"/>
            <a:ext cx="101555" cy="198391"/>
          </a:xfrm>
          <a:prstGeom prst="rect">
            <a:avLst/>
          </a:prstGeom>
          <a:solidFill>
            <a:srgbClr val="2290B3">
              <a:lumMod val="60000"/>
              <a:lumOff val="40000"/>
            </a:srgbClr>
          </a:solidFill>
          <a:ln w="19050" cap="flat" cmpd="sng" algn="ctr">
            <a:solidFill>
              <a:srgbClr val="FFFFFF"/>
            </a:solidFill>
            <a:prstDash val="solid"/>
          </a:ln>
          <a:effectLst/>
        </p:spPr>
        <p:txBody>
          <a:bodyPr lIns="0" rIns="0" rtlCol="0" anchor="ctr"/>
          <a:lstStyle/>
          <a:p>
            <a:pPr algn="ctr" defTabSz="1219200" fontAlgn="ctr">
              <a:lnSpc>
                <a:spcPct val="90000"/>
              </a:lnSpc>
              <a:spcBef>
                <a:spcPct val="0"/>
              </a:spcBef>
              <a:spcAft>
                <a:spcPct val="0"/>
              </a:spcAft>
              <a:defRPr/>
            </a:pPr>
            <a:endParaRPr lang="en-US" sz="1000" b="1" kern="0" dirty="0">
              <a:solidFill>
                <a:sysClr val="windowText" lastClr="0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2" name="Rectangle 65"/>
          <p:cNvSpPr/>
          <p:nvPr/>
        </p:nvSpPr>
        <p:spPr>
          <a:xfrm>
            <a:off x="10725141" y="4999787"/>
            <a:ext cx="101555" cy="198391"/>
          </a:xfrm>
          <a:prstGeom prst="rect">
            <a:avLst/>
          </a:prstGeom>
          <a:solidFill>
            <a:srgbClr val="F79646"/>
          </a:solidFill>
          <a:ln w="19050" cap="flat" cmpd="sng" algn="ctr">
            <a:solidFill>
              <a:srgbClr val="FFFFFF"/>
            </a:solidFill>
            <a:prstDash val="solid"/>
          </a:ln>
          <a:effectLst/>
        </p:spPr>
        <p:txBody>
          <a:bodyPr lIns="0" rIns="0" rtlCol="0" anchor="ctr"/>
          <a:lstStyle/>
          <a:p>
            <a:pPr algn="ctr" defTabSz="1219200" fontAlgn="ctr">
              <a:lnSpc>
                <a:spcPct val="90000"/>
              </a:lnSpc>
              <a:spcBef>
                <a:spcPct val="0"/>
              </a:spcBef>
              <a:spcAft>
                <a:spcPct val="0"/>
              </a:spcAft>
              <a:defRPr/>
            </a:pPr>
            <a:endParaRPr lang="en-US" sz="1000" b="1" kern="0" dirty="0">
              <a:solidFill>
                <a:sysClr val="windowText" lastClr="0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3" name="矩形 52"/>
          <p:cNvSpPr/>
          <p:nvPr/>
        </p:nvSpPr>
        <p:spPr bwMode="auto">
          <a:xfrm>
            <a:off x="10360067" y="4920049"/>
            <a:ext cx="539087" cy="374618"/>
          </a:xfrm>
          <a:prstGeom prst="rect">
            <a:avLst/>
          </a:prstGeom>
          <a:no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79200" tIns="39600" rIns="79200" bIns="39600" numCol="1" spcCol="0" rtlCol="0" fromWordArt="0" anchor="t" anchorCtr="0" forceAA="0" compatLnSpc="1">
            <a:noAutofit/>
          </a:bodyPr>
          <a:lstStyle/>
          <a:p>
            <a:pPr defTabSz="802005" fontAlgn="ctr">
              <a:spcBef>
                <a:spcPct val="0"/>
              </a:spcBef>
              <a:spcAft>
                <a:spcPct val="0"/>
              </a:spcAft>
              <a:defRPr/>
            </a:pPr>
            <a:endParaRPr lang="en-US" altLang="zh-CN" sz="1400" kern="0" dirty="0">
              <a:solidFill>
                <a:prstClr val="black"/>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54" name="直接箭头连接符 53"/>
          <p:cNvCxnSpPr>
            <a:stCxn id="51" idx="3"/>
            <a:endCxn id="52" idx="1"/>
          </p:cNvCxnSpPr>
          <p:nvPr/>
        </p:nvCxnSpPr>
        <p:spPr bwMode="auto">
          <a:xfrm>
            <a:off x="10544737" y="5087158"/>
            <a:ext cx="180404" cy="11825"/>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55" name="Straight Arrow Connector 28"/>
          <p:cNvCxnSpPr/>
          <p:nvPr/>
        </p:nvCxnSpPr>
        <p:spPr>
          <a:xfrm>
            <a:off x="9282289" y="3918970"/>
            <a:ext cx="0" cy="962771"/>
          </a:xfrm>
          <a:prstGeom prst="straightConnector1">
            <a:avLst/>
          </a:prstGeom>
          <a:noFill/>
          <a:ln w="19050" cap="flat" cmpd="sng" algn="ctr">
            <a:solidFill>
              <a:srgbClr val="0070C0"/>
            </a:solidFill>
            <a:prstDash val="solid"/>
            <a:miter lim="800000"/>
            <a:tailEnd type="arrow"/>
          </a:ln>
          <a:effectLst/>
        </p:spPr>
      </p:cxnSp>
      <p:sp>
        <p:nvSpPr>
          <p:cNvPr id="56" name="文本框 55"/>
          <p:cNvSpPr txBox="1"/>
          <p:nvPr/>
        </p:nvSpPr>
        <p:spPr>
          <a:xfrm>
            <a:off x="7447422" y="3079472"/>
            <a:ext cx="561577" cy="276999"/>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Miss</a:t>
            </a:r>
            <a:endParaRPr kumimoji="1" lang="en-US" altLang="zh-CN" sz="120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7" name="文本框 56"/>
          <p:cNvSpPr txBox="1"/>
          <p:nvPr/>
        </p:nvSpPr>
        <p:spPr>
          <a:xfrm>
            <a:off x="8518762" y="3530263"/>
            <a:ext cx="561577" cy="276999"/>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Miss</a:t>
            </a:r>
            <a:endParaRPr kumimoji="1" lang="en-US" altLang="zh-CN" sz="120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8" name="Rectangle 65"/>
          <p:cNvSpPr/>
          <p:nvPr/>
        </p:nvSpPr>
        <p:spPr>
          <a:xfrm>
            <a:off x="8933530" y="2529975"/>
            <a:ext cx="101555" cy="198391"/>
          </a:xfrm>
          <a:prstGeom prst="rect">
            <a:avLst/>
          </a:prstGeom>
          <a:solidFill>
            <a:srgbClr val="2290B3">
              <a:lumMod val="60000"/>
              <a:lumOff val="40000"/>
            </a:srgbClr>
          </a:solidFill>
          <a:ln w="19050" cap="flat" cmpd="sng" algn="ctr">
            <a:solidFill>
              <a:srgbClr val="FFFFFF"/>
            </a:solidFill>
            <a:prstDash val="solid"/>
          </a:ln>
          <a:effectLst/>
        </p:spPr>
        <p:txBody>
          <a:bodyPr lIns="0" rIns="0" rtlCol="0" anchor="ctr"/>
          <a:lstStyle/>
          <a:p>
            <a:pPr algn="ctr" defTabSz="1219200" fontAlgn="ctr">
              <a:lnSpc>
                <a:spcPct val="90000"/>
              </a:lnSpc>
              <a:spcBef>
                <a:spcPct val="0"/>
              </a:spcBef>
              <a:spcAft>
                <a:spcPct val="0"/>
              </a:spcAft>
              <a:defRPr/>
            </a:pPr>
            <a:endParaRPr lang="en-US" sz="1000" b="1" kern="0" dirty="0">
              <a:solidFill>
                <a:sysClr val="windowText" lastClr="0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59" name="Rectangle 65"/>
          <p:cNvSpPr/>
          <p:nvPr/>
        </p:nvSpPr>
        <p:spPr>
          <a:xfrm>
            <a:off x="9215489" y="2541800"/>
            <a:ext cx="101555" cy="198391"/>
          </a:xfrm>
          <a:prstGeom prst="rect">
            <a:avLst/>
          </a:prstGeom>
          <a:solidFill>
            <a:srgbClr val="F79646"/>
          </a:solidFill>
          <a:ln w="19050" cap="flat" cmpd="sng" algn="ctr">
            <a:solidFill>
              <a:srgbClr val="FFFFFF"/>
            </a:solidFill>
            <a:prstDash val="solid"/>
          </a:ln>
          <a:effectLst/>
        </p:spPr>
        <p:txBody>
          <a:bodyPr lIns="0" rIns="0" rtlCol="0" anchor="ctr"/>
          <a:lstStyle/>
          <a:p>
            <a:pPr algn="ctr" defTabSz="1219200" fontAlgn="ctr">
              <a:lnSpc>
                <a:spcPct val="90000"/>
              </a:lnSpc>
              <a:spcBef>
                <a:spcPct val="0"/>
              </a:spcBef>
              <a:spcAft>
                <a:spcPct val="0"/>
              </a:spcAft>
              <a:defRPr/>
            </a:pPr>
            <a:endParaRPr lang="en-US" sz="1000" b="1" kern="0" dirty="0">
              <a:solidFill>
                <a:sysClr val="windowText" lastClr="000000"/>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60" name="矩形 59"/>
          <p:cNvSpPr/>
          <p:nvPr/>
        </p:nvSpPr>
        <p:spPr bwMode="auto">
          <a:xfrm>
            <a:off x="8850415" y="2462062"/>
            <a:ext cx="539087" cy="374618"/>
          </a:xfrm>
          <a:prstGeom prst="rect">
            <a:avLst/>
          </a:prstGeom>
          <a:no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79200" tIns="39600" rIns="79200" bIns="39600" numCol="1" spcCol="0" rtlCol="0" fromWordArt="0" anchor="t" anchorCtr="0" forceAA="0" compatLnSpc="1">
            <a:noAutofit/>
          </a:bodyPr>
          <a:lstStyle/>
          <a:p>
            <a:pPr defTabSz="802005" fontAlgn="ctr">
              <a:spcBef>
                <a:spcPct val="0"/>
              </a:spcBef>
              <a:spcAft>
                <a:spcPct val="0"/>
              </a:spcAft>
              <a:defRPr/>
            </a:pPr>
            <a:endParaRPr lang="en-US" altLang="zh-CN" sz="1400" kern="0" dirty="0">
              <a:solidFill>
                <a:prstClr val="black"/>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61" name="直接箭头连接符 60"/>
          <p:cNvCxnSpPr>
            <a:stCxn id="58" idx="3"/>
            <a:endCxn id="59" idx="1"/>
          </p:cNvCxnSpPr>
          <p:nvPr/>
        </p:nvCxnSpPr>
        <p:spPr bwMode="auto">
          <a:xfrm>
            <a:off x="9035085" y="2629171"/>
            <a:ext cx="180404" cy="11825"/>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62" name="直接箭头连接符 61"/>
          <p:cNvCxnSpPr>
            <a:endCxn id="37" idx="0"/>
          </p:cNvCxnSpPr>
          <p:nvPr/>
        </p:nvCxnSpPr>
        <p:spPr>
          <a:xfrm>
            <a:off x="9129265" y="2803936"/>
            <a:ext cx="0" cy="218967"/>
          </a:xfrm>
          <a:prstGeom prst="straightConnector1">
            <a:avLst/>
          </a:prstGeom>
          <a:noFill/>
          <a:ln w="6350" cap="flat" cmpd="sng" algn="ctr">
            <a:solidFill>
              <a:srgbClr val="C7000A"/>
            </a:solidFill>
            <a:prstDash val="solid"/>
            <a:miter lim="800000"/>
            <a:tailEnd type="triangle"/>
          </a:ln>
          <a:effectLst/>
        </p:spPr>
      </p:cxnSp>
      <p:cxnSp>
        <p:nvCxnSpPr>
          <p:cNvPr id="63" name="肘形连接符 64"/>
          <p:cNvCxnSpPr>
            <a:stCxn id="37" idx="2"/>
          </p:cNvCxnSpPr>
          <p:nvPr/>
        </p:nvCxnSpPr>
        <p:spPr>
          <a:xfrm rot="5400000">
            <a:off x="8624947" y="2906444"/>
            <a:ext cx="52013" cy="956624"/>
          </a:xfrm>
          <a:prstGeom prst="bentConnector2">
            <a:avLst/>
          </a:prstGeom>
          <a:noFill/>
          <a:ln w="6350" cap="flat" cmpd="sng" algn="ctr">
            <a:solidFill>
              <a:srgbClr val="C7000A"/>
            </a:solidFill>
            <a:prstDash val="solid"/>
            <a:miter lim="800000"/>
          </a:ln>
          <a:effectLst/>
        </p:spPr>
      </p:cxnSp>
      <p:cxnSp>
        <p:nvCxnSpPr>
          <p:cNvPr id="64" name="直接箭头连接符 63"/>
          <p:cNvCxnSpPr/>
          <p:nvPr/>
        </p:nvCxnSpPr>
        <p:spPr>
          <a:xfrm>
            <a:off x="8172641" y="3419868"/>
            <a:ext cx="0" cy="208553"/>
          </a:xfrm>
          <a:prstGeom prst="straightConnector1">
            <a:avLst/>
          </a:prstGeom>
          <a:noFill/>
          <a:ln w="6350" cap="flat" cmpd="sng" algn="ctr">
            <a:solidFill>
              <a:srgbClr val="C7000A"/>
            </a:solidFill>
            <a:prstDash val="solid"/>
            <a:miter lim="800000"/>
            <a:tailEnd type="triangle"/>
          </a:ln>
          <a:effectLst/>
        </p:spPr>
      </p:cxnSp>
      <p:sp>
        <p:nvSpPr>
          <p:cNvPr id="65" name="文本框 64"/>
          <p:cNvSpPr txBox="1"/>
          <p:nvPr/>
        </p:nvSpPr>
        <p:spPr>
          <a:xfrm>
            <a:off x="8836593" y="4421845"/>
            <a:ext cx="561577" cy="276999"/>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Miss</a:t>
            </a:r>
            <a:endParaRPr kumimoji="1" lang="en-US" altLang="zh-CN" sz="120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66" name="曲线连接符 67"/>
          <p:cNvCxnSpPr>
            <a:stCxn id="14" idx="1"/>
          </p:cNvCxnSpPr>
          <p:nvPr/>
        </p:nvCxnSpPr>
        <p:spPr>
          <a:xfrm rot="10800000" flipV="1">
            <a:off x="2353162" y="3575590"/>
            <a:ext cx="206073" cy="343380"/>
          </a:xfrm>
          <a:prstGeom prst="curvedConnector2">
            <a:avLst/>
          </a:prstGeom>
          <a:noFill/>
          <a:ln w="6350" cap="flat" cmpd="sng" algn="ctr">
            <a:solidFill>
              <a:srgbClr val="0070C0"/>
            </a:solidFill>
            <a:prstDash val="solid"/>
            <a:miter lim="800000"/>
            <a:tailEnd type="triangle"/>
          </a:ln>
          <a:effectLst/>
        </p:spPr>
      </p:cxnSp>
      <p:sp>
        <p:nvSpPr>
          <p:cNvPr id="67" name="文本框 66"/>
          <p:cNvSpPr txBox="1"/>
          <p:nvPr/>
        </p:nvSpPr>
        <p:spPr>
          <a:xfrm>
            <a:off x="1622666" y="3497836"/>
            <a:ext cx="946455" cy="276999"/>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Admission</a:t>
            </a:r>
            <a:endParaRPr kumimoji="1" lang="en-US" altLang="zh-CN" sz="120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68" name="曲线连接符 69"/>
          <p:cNvCxnSpPr>
            <a:endCxn id="14" idx="3"/>
          </p:cNvCxnSpPr>
          <p:nvPr/>
        </p:nvCxnSpPr>
        <p:spPr>
          <a:xfrm rot="10800000">
            <a:off x="2956432" y="3575591"/>
            <a:ext cx="1016112" cy="399727"/>
          </a:xfrm>
          <a:prstGeom prst="curvedConnector3">
            <a:avLst>
              <a:gd name="adj1" fmla="val 50000"/>
            </a:avLst>
          </a:prstGeom>
          <a:noFill/>
          <a:ln w="6350" cap="flat" cmpd="sng" algn="ctr">
            <a:solidFill>
              <a:srgbClr val="F4A100"/>
            </a:solidFill>
            <a:prstDash val="solid"/>
            <a:miter lim="800000"/>
            <a:tailEnd type="triangle"/>
          </a:ln>
          <a:effectLst/>
        </p:spPr>
      </p:cxnSp>
      <p:sp>
        <p:nvSpPr>
          <p:cNvPr id="69" name="文本框 68"/>
          <p:cNvSpPr txBox="1"/>
          <p:nvPr/>
        </p:nvSpPr>
        <p:spPr>
          <a:xfrm>
            <a:off x="2142066" y="4292467"/>
            <a:ext cx="948366" cy="276999"/>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Eviction</a:t>
            </a:r>
            <a:endParaRPr kumimoji="1" lang="en-US" altLang="zh-CN" sz="120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cxnSp>
        <p:nvCxnSpPr>
          <p:cNvPr id="70" name="曲线连接符 71"/>
          <p:cNvCxnSpPr>
            <a:stCxn id="23" idx="3"/>
          </p:cNvCxnSpPr>
          <p:nvPr/>
        </p:nvCxnSpPr>
        <p:spPr>
          <a:xfrm flipH="1">
            <a:off x="2767401" y="4072859"/>
            <a:ext cx="10293" cy="369582"/>
          </a:xfrm>
          <a:prstGeom prst="curvedConnector4">
            <a:avLst>
              <a:gd name="adj1" fmla="val -2220927"/>
              <a:gd name="adj2" fmla="val 69699"/>
            </a:avLst>
          </a:prstGeom>
          <a:noFill/>
          <a:ln w="6350" cap="flat" cmpd="sng" algn="ctr">
            <a:solidFill>
              <a:srgbClr val="0070C0"/>
            </a:solidFill>
            <a:prstDash val="solid"/>
            <a:miter lim="800000"/>
            <a:tailEnd type="triangle"/>
          </a:ln>
          <a:effectLst/>
        </p:spPr>
      </p:cxnSp>
      <p:sp>
        <p:nvSpPr>
          <p:cNvPr id="71" name="文本框 70"/>
          <p:cNvSpPr txBox="1"/>
          <p:nvPr/>
        </p:nvSpPr>
        <p:spPr>
          <a:xfrm>
            <a:off x="10497055" y="4214857"/>
            <a:ext cx="1187558" cy="646331"/>
          </a:xfrm>
          <a:prstGeom prst="rect">
            <a:avLst/>
          </a:prstGeom>
          <a:noFill/>
        </p:spPr>
        <p:txBody>
          <a:bodyPr wrap="square" rtlCol="0">
            <a:spAutoFit/>
          </a:bodyPr>
          <a:lstStyle/>
          <a:p>
            <a:pPr defTabSz="914400" fontAlgn="ctr"/>
            <a:r>
              <a:rPr lang="en-US" sz="1200" u="none" dirty="0">
                <a:solidFill>
                  <a:srgbClr val="575756"/>
                </a:solidFill>
                <a:latin typeface="Huawei Sans" panose="020C0503030203020204" pitchFamily="34" charset="0"/>
              </a:rPr>
              <a:t>Read</a:t>
            </a:r>
            <a:endParaRPr kumimoji="1" lang="en-US" altLang="zh-CN" sz="120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a:p>
            <a:pPr defTabSz="914400" fontAlgn="ctr"/>
            <a:r>
              <a:rPr lang="en-US" sz="1200" u="none" dirty="0">
                <a:solidFill>
                  <a:srgbClr val="575756"/>
                </a:solidFill>
                <a:latin typeface="Huawei Sans" panose="020C0503030203020204" pitchFamily="34" charset="0"/>
              </a:rPr>
              <a:t>(including </a:t>
            </a:r>
            <a:r>
              <a:rPr lang="en-US" sz="1200" u="none" dirty="0" err="1">
                <a:solidFill>
                  <a:srgbClr val="575756"/>
                </a:solidFill>
                <a:latin typeface="Huawei Sans" panose="020C0503030203020204" pitchFamily="34" charset="0"/>
              </a:rPr>
              <a:t>prefetch</a:t>
            </a:r>
            <a:r>
              <a:rPr lang="en-US" sz="1200" u="none" dirty="0">
                <a:solidFill>
                  <a:srgbClr val="575756"/>
                </a:solidFill>
                <a:latin typeface="Huawei Sans" panose="020C0503030203020204" pitchFamily="34" charset="0"/>
              </a:rPr>
              <a:t>)</a:t>
            </a:r>
            <a:endParaRPr lang="en-US" sz="1200" u="none" dirty="0">
              <a:solidFill>
                <a:srgbClr val="575756"/>
              </a:solidFill>
              <a:latin typeface="Huawei Sans" panose="020C0503030203020204" pitchFamily="34" charset="0"/>
            </a:endParaRPr>
          </a:p>
        </p:txBody>
      </p:sp>
      <p:sp>
        <p:nvSpPr>
          <p:cNvPr id="72" name="文本框 71"/>
          <p:cNvSpPr txBox="1"/>
          <p:nvPr/>
        </p:nvSpPr>
        <p:spPr>
          <a:xfrm>
            <a:off x="4139651" y="2578436"/>
            <a:ext cx="1775256" cy="461665"/>
          </a:xfrm>
          <a:prstGeom prst="rect">
            <a:avLst/>
          </a:prstGeom>
          <a:noFill/>
        </p:spPr>
        <p:txBody>
          <a:bodyPr wrap="square" rtlCol="0">
            <a:spAutoFit/>
          </a:bodyPr>
          <a:lstStyle/>
          <a:p>
            <a:pPr defTabSz="914400" fontAlgn="ctr"/>
            <a:r>
              <a:rPr lang="en-US" sz="1200" b="1" u="none" dirty="0">
                <a:solidFill>
                  <a:srgbClr val="575756"/>
                </a:solidFill>
                <a:latin typeface="Huawei Sans" panose="020C0503030203020204" pitchFamily="34" charset="0"/>
              </a:rPr>
              <a:t>Write I/O distribution</a:t>
            </a:r>
            <a:endParaRPr kumimoji="1" lang="en-US" altLang="zh-CN" sz="1200" b="1"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3" name="文本框 72"/>
          <p:cNvSpPr txBox="1"/>
          <p:nvPr/>
        </p:nvSpPr>
        <p:spPr>
          <a:xfrm>
            <a:off x="743648" y="2969677"/>
            <a:ext cx="1950312" cy="646331"/>
          </a:xfrm>
          <a:prstGeom prst="rect">
            <a:avLst/>
          </a:prstGeom>
          <a:noFill/>
        </p:spPr>
        <p:txBody>
          <a:bodyPr wrap="square" rtlCol="0">
            <a:spAutoFit/>
          </a:bodyPr>
          <a:lstStyle/>
          <a:p>
            <a:pPr defTabSz="914400" fontAlgn="ctr"/>
            <a:r>
              <a:rPr lang="en-US" sz="1200" b="1" u="none" dirty="0">
                <a:solidFill>
                  <a:srgbClr val="575756"/>
                </a:solidFill>
                <a:latin typeface="Huawei Sans" panose="020C0503030203020204" pitchFamily="34" charset="0"/>
              </a:rPr>
              <a:t>Intelligent access frequency identification algorithm</a:t>
            </a:r>
            <a:endParaRPr kumimoji="1" lang="en-US" altLang="zh-CN" sz="1200" b="1"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4" name="文本框 73"/>
          <p:cNvSpPr txBox="1"/>
          <p:nvPr/>
        </p:nvSpPr>
        <p:spPr>
          <a:xfrm>
            <a:off x="9343354" y="2483688"/>
            <a:ext cx="2290761" cy="461665"/>
          </a:xfrm>
          <a:prstGeom prst="rect">
            <a:avLst/>
          </a:prstGeom>
          <a:noFill/>
        </p:spPr>
        <p:txBody>
          <a:bodyPr wrap="square" rtlCol="0">
            <a:spAutoFit/>
          </a:bodyPr>
          <a:lstStyle/>
          <a:p>
            <a:pPr defTabSz="914400" fontAlgn="ctr"/>
            <a:r>
              <a:rPr lang="en-US" sz="1200" b="1" u="none" spc="-20" dirty="0">
                <a:solidFill>
                  <a:srgbClr val="575756"/>
                </a:solidFill>
                <a:latin typeface="Huawei Sans" panose="020C0503030203020204" pitchFamily="34" charset="0"/>
              </a:rPr>
              <a:t>Intelligent access frequency identification algorithm</a:t>
            </a:r>
            <a:endParaRPr kumimoji="1" lang="en-US" altLang="zh-CN" sz="1200" b="1" spc="-20" dirty="0">
              <a:solidFill>
                <a:srgbClr val="575756"/>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46" name="文本框 45"/>
          <p:cNvSpPr txBox="1"/>
          <p:nvPr/>
        </p:nvSpPr>
        <p:spPr>
          <a:xfrm>
            <a:off x="7675661" y="3998095"/>
            <a:ext cx="1679050" cy="461665"/>
          </a:xfrm>
          <a:prstGeom prst="rect">
            <a:avLst/>
          </a:prstGeom>
          <a:noFill/>
        </p:spPr>
        <p:txBody>
          <a:bodyPr wrap="square" rtlCol="0">
            <a:spAutoFit/>
          </a:bodyPr>
          <a:lstStyle/>
          <a:p>
            <a:pPr defTabSz="914400" fontAlgn="ctr"/>
            <a:r>
              <a:rPr lang="en-US" sz="1200" b="1" u="none" dirty="0">
                <a:solidFill>
                  <a:srgbClr val="1D1D1A"/>
                </a:solidFill>
                <a:latin typeface="Huawei Sans" panose="020C0503030203020204" pitchFamily="34" charset="0"/>
              </a:rPr>
              <a:t>3. Find hot read data in the SSD tier.</a:t>
            </a:r>
            <a:endParaRPr kumimoji="1" lang="en-US" altLang="zh-CN" sz="1200" b="1" dirty="0">
              <a:solidFill>
                <a:srgbClr val="1D1D1A"/>
              </a:solidFill>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019175" y="1844675"/>
            <a:ext cx="10153650" cy="4068811"/>
          </a:xfrm>
          <a:prstGeom prst="rect">
            <a:avLst/>
          </a:prstGeom>
        </p:spPr>
        <p:txBody>
          <a:bodyPr/>
          <a:lstStyle/>
          <a:p>
            <a:r>
              <a:rPr lang="en-US" u="none" dirty="0" err="1">
                <a:solidFill>
                  <a:schemeClr val="bg1">
                    <a:lumMod val="50000"/>
                  </a:schemeClr>
                </a:solidFill>
                <a:latin typeface="Huawei Sans" panose="020C0503030203020204" pitchFamily="34" charset="0"/>
              </a:rPr>
              <a:t>SmartThin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a:solidFill>
                  <a:schemeClr val="bg1">
                    <a:lumMod val="50000"/>
                  </a:schemeClr>
                </a:solidFill>
                <a:latin typeface="Huawei Sans" panose="020C0503030203020204" pitchFamily="34" charset="0"/>
              </a:rPr>
              <a:t> </a:t>
            </a:r>
            <a:r>
              <a:rPr lang="en-US" u="none" dirty="0" err="1">
                <a:solidFill>
                  <a:schemeClr val="bg1">
                    <a:lumMod val="50000"/>
                  </a:schemeClr>
                </a:solidFill>
                <a:latin typeface="Huawei Sans" panose="020C0503030203020204" pitchFamily="34" charset="0"/>
              </a:rPr>
              <a:t>SmartTier&amp;SmartCache</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SmartAcceleration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b="1" dirty="0" err="1">
                <a:latin typeface="Huawei Sans" panose="020C0503030203020204" pitchFamily="34" charset="0"/>
              </a:rPr>
              <a:t>SmartQoS</a:t>
            </a:r>
            <a:r>
              <a:rPr lang="en-US" b="1" dirty="0">
                <a:latin typeface="Huawei Sans" panose="020C0503030203020204" pitchFamily="34" charset="0"/>
              </a:rPr>
              <a:t> </a:t>
            </a:r>
            <a:endParaRPr lang="en-US" b="1" dirty="0">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SmartDedupe&amp;SmartCompression</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SmartVirtualization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SmartMigration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019174" y="1844675"/>
            <a:ext cx="10153651" cy="4082668"/>
          </a:xfrm>
          <a:prstGeom prst="rect">
            <a:avLst/>
          </a:prstGeom>
        </p:spPr>
        <p:txBody>
          <a:bodyPr/>
          <a:lstStyle/>
          <a:p>
            <a:r>
              <a:rPr lang="en-US" u="none" dirty="0">
                <a:latin typeface="Huawei Sans" panose="020C0503030203020204" pitchFamily="34" charset="0"/>
              </a:rPr>
              <a:t>This course describes storage resource tuning technologies, including </a:t>
            </a:r>
            <a:r>
              <a:rPr lang="en-US" u="none" dirty="0" err="1">
                <a:latin typeface="Huawei Sans" panose="020C0503030203020204" pitchFamily="34" charset="0"/>
              </a:rPr>
              <a:t>SmartThin</a:t>
            </a:r>
            <a:r>
              <a:rPr lang="en-US" u="none" dirty="0">
                <a:latin typeface="Huawei Sans" panose="020C0503030203020204" pitchFamily="34" charset="0"/>
              </a:rPr>
              <a:t>, </a:t>
            </a:r>
            <a:r>
              <a:rPr lang="en-US" u="none" dirty="0" err="1">
                <a:latin typeface="Huawei Sans" panose="020C0503030203020204" pitchFamily="34" charset="0"/>
              </a:rPr>
              <a:t>SmartTier</a:t>
            </a:r>
            <a:r>
              <a:rPr lang="en-US" u="none" dirty="0">
                <a:latin typeface="Huawei Sans" panose="020C0503030203020204" pitchFamily="34" charset="0"/>
              </a:rPr>
              <a:t>, </a:t>
            </a:r>
            <a:r>
              <a:rPr lang="en-US" u="none" dirty="0" err="1">
                <a:latin typeface="Huawei Sans" panose="020C0503030203020204" pitchFamily="34" charset="0"/>
              </a:rPr>
              <a:t>SmartCache</a:t>
            </a:r>
            <a:r>
              <a:rPr lang="en-US" u="none" dirty="0">
                <a:latin typeface="Huawei Sans" panose="020C0503030203020204" pitchFamily="34" charset="0"/>
              </a:rPr>
              <a:t>, </a:t>
            </a:r>
            <a:r>
              <a:rPr lang="en-US" u="none" dirty="0" err="1">
                <a:latin typeface="Huawei Sans" panose="020C0503030203020204" pitchFamily="34" charset="0"/>
              </a:rPr>
              <a:t>SmartAcceleration</a:t>
            </a:r>
            <a:r>
              <a:rPr lang="en-US" u="none" dirty="0">
                <a:latin typeface="Huawei Sans" panose="020C0503030203020204" pitchFamily="34" charset="0"/>
              </a:rPr>
              <a:t>, </a:t>
            </a:r>
            <a:r>
              <a:rPr lang="en-US" u="none" dirty="0" err="1">
                <a:latin typeface="Huawei Sans" panose="020C0503030203020204" pitchFamily="34" charset="0"/>
              </a:rPr>
              <a:t>SmartQoS</a:t>
            </a:r>
            <a:r>
              <a:rPr lang="en-US" u="none" dirty="0">
                <a:latin typeface="Huawei Sans" panose="020C0503030203020204" pitchFamily="34" charset="0"/>
              </a:rPr>
              <a:t>, </a:t>
            </a:r>
            <a:r>
              <a:rPr lang="en-US" u="none" dirty="0" err="1">
                <a:latin typeface="Huawei Sans" panose="020C0503030203020204" pitchFamily="34" charset="0"/>
              </a:rPr>
              <a:t>SmartDedupe</a:t>
            </a:r>
            <a:r>
              <a:rPr lang="en-US" u="none" dirty="0">
                <a:latin typeface="Huawei Sans" panose="020C0503030203020204" pitchFamily="34" charset="0"/>
              </a:rPr>
              <a:t>, </a:t>
            </a:r>
            <a:r>
              <a:rPr lang="en-US" u="none" dirty="0" err="1">
                <a:latin typeface="Huawei Sans" panose="020C0503030203020204" pitchFamily="34" charset="0"/>
              </a:rPr>
              <a:t>SmartCompression</a:t>
            </a:r>
            <a:r>
              <a:rPr lang="en-US" u="none" dirty="0">
                <a:latin typeface="Huawei Sans" panose="020C0503030203020204" pitchFamily="34" charset="0"/>
              </a:rPr>
              <a:t>, </a:t>
            </a:r>
            <a:r>
              <a:rPr lang="en-US" u="none" dirty="0" err="1">
                <a:latin typeface="Huawei Sans" panose="020C0503030203020204" pitchFamily="34" charset="0"/>
              </a:rPr>
              <a:t>SmartVirtualization</a:t>
            </a:r>
            <a:r>
              <a:rPr lang="en-US" u="none" dirty="0">
                <a:latin typeface="Huawei Sans" panose="020C0503030203020204" pitchFamily="34" charset="0"/>
              </a:rPr>
              <a:t>, and </a:t>
            </a:r>
            <a:r>
              <a:rPr lang="en-US" u="none" dirty="0" err="1">
                <a:latin typeface="Huawei Sans" panose="020C0503030203020204" pitchFamily="34" charset="0"/>
              </a:rPr>
              <a:t>SmartMigration</a:t>
            </a:r>
            <a:r>
              <a:rPr lang="en-US" u="none" dirty="0">
                <a:latin typeface="Huawei Sans" panose="020C0503030203020204" pitchFamily="34" charset="0"/>
              </a:rPr>
              <a:t>, as well as their service characteristics, implementation principles, and application scenarios.</a:t>
            </a:r>
            <a:endParaRPr lang="en-US" u="none" dirty="0">
              <a:latin typeface="Huawei Sans" panose="020C0503030203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Overview</a:t>
            </a:r>
            <a:endParaRPr lang="en-US" u="none" dirty="0">
              <a:latin typeface="Huawei Sans" panose="020C0503030203020204" pitchFamily="34" charset="0"/>
            </a:endParaRPr>
          </a:p>
        </p:txBody>
      </p:sp>
      <p:grpSp>
        <p:nvGrpSpPr>
          <p:cNvPr id="6" name="组合 5"/>
          <p:cNvGrpSpPr/>
          <p:nvPr/>
        </p:nvGrpSpPr>
        <p:grpSpPr>
          <a:xfrm>
            <a:off x="930973" y="1757062"/>
            <a:ext cx="1233707" cy="706935"/>
            <a:chOff x="10325100" y="1325563"/>
            <a:chExt cx="922338" cy="465138"/>
          </a:xfrm>
        </p:grpSpPr>
        <p:sp>
          <p:nvSpPr>
            <p:cNvPr id="7" name="Freeform 20"/>
            <p:cNvSpPr/>
            <p:nvPr/>
          </p:nvSpPr>
          <p:spPr bwMode="auto">
            <a:xfrm>
              <a:off x="10664825" y="1476375"/>
              <a:ext cx="393700" cy="314325"/>
            </a:xfrm>
            <a:custGeom>
              <a:avLst/>
              <a:gdLst>
                <a:gd name="T0" fmla="*/ 248 w 248"/>
                <a:gd name="T1" fmla="*/ 0 h 198"/>
                <a:gd name="T2" fmla="*/ 13 w 248"/>
                <a:gd name="T3" fmla="*/ 154 h 198"/>
                <a:gd name="T4" fmla="*/ 13 w 248"/>
                <a:gd name="T5" fmla="*/ 154 h 198"/>
                <a:gd name="T6" fmla="*/ 7 w 248"/>
                <a:gd name="T7" fmla="*/ 158 h 198"/>
                <a:gd name="T8" fmla="*/ 6 w 248"/>
                <a:gd name="T9" fmla="*/ 159 h 198"/>
                <a:gd name="T10" fmla="*/ 6 w 248"/>
                <a:gd name="T11" fmla="*/ 159 h 198"/>
                <a:gd name="T12" fmla="*/ 6 w 248"/>
                <a:gd name="T13" fmla="*/ 159 h 198"/>
                <a:gd name="T14" fmla="*/ 3 w 248"/>
                <a:gd name="T15" fmla="*/ 162 h 198"/>
                <a:gd name="T16" fmla="*/ 1 w 248"/>
                <a:gd name="T17" fmla="*/ 166 h 198"/>
                <a:gd name="T18" fmla="*/ 0 w 248"/>
                <a:gd name="T19" fmla="*/ 171 h 198"/>
                <a:gd name="T20" fmla="*/ 0 w 248"/>
                <a:gd name="T21" fmla="*/ 175 h 198"/>
                <a:gd name="T22" fmla="*/ 0 w 248"/>
                <a:gd name="T23" fmla="*/ 175 h 198"/>
                <a:gd name="T24" fmla="*/ 0 w 248"/>
                <a:gd name="T25" fmla="*/ 180 h 198"/>
                <a:gd name="T26" fmla="*/ 1 w 248"/>
                <a:gd name="T27" fmla="*/ 183 h 198"/>
                <a:gd name="T28" fmla="*/ 3 w 248"/>
                <a:gd name="T29" fmla="*/ 188 h 198"/>
                <a:gd name="T30" fmla="*/ 6 w 248"/>
                <a:gd name="T31" fmla="*/ 190 h 198"/>
                <a:gd name="T32" fmla="*/ 9 w 248"/>
                <a:gd name="T33" fmla="*/ 194 h 198"/>
                <a:gd name="T34" fmla="*/ 14 w 248"/>
                <a:gd name="T35" fmla="*/ 195 h 198"/>
                <a:gd name="T36" fmla="*/ 17 w 248"/>
                <a:gd name="T37" fmla="*/ 198 h 198"/>
                <a:gd name="T38" fmla="*/ 22 w 248"/>
                <a:gd name="T39" fmla="*/ 198 h 198"/>
                <a:gd name="T40" fmla="*/ 22 w 248"/>
                <a:gd name="T41" fmla="*/ 198 h 198"/>
                <a:gd name="T42" fmla="*/ 29 w 248"/>
                <a:gd name="T43" fmla="*/ 196 h 198"/>
                <a:gd name="T44" fmla="*/ 36 w 248"/>
                <a:gd name="T45" fmla="*/ 193 h 198"/>
                <a:gd name="T46" fmla="*/ 36 w 248"/>
                <a:gd name="T47" fmla="*/ 193 h 198"/>
                <a:gd name="T48" fmla="*/ 248 w 248"/>
                <a:gd name="T4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198">
                  <a:moveTo>
                    <a:pt x="248" y="0"/>
                  </a:moveTo>
                  <a:lnTo>
                    <a:pt x="13" y="154"/>
                  </a:lnTo>
                  <a:lnTo>
                    <a:pt x="13" y="154"/>
                  </a:lnTo>
                  <a:lnTo>
                    <a:pt x="7" y="158"/>
                  </a:lnTo>
                  <a:lnTo>
                    <a:pt x="6" y="159"/>
                  </a:lnTo>
                  <a:lnTo>
                    <a:pt x="6" y="159"/>
                  </a:lnTo>
                  <a:lnTo>
                    <a:pt x="6" y="159"/>
                  </a:lnTo>
                  <a:lnTo>
                    <a:pt x="3" y="162"/>
                  </a:lnTo>
                  <a:lnTo>
                    <a:pt x="1" y="166"/>
                  </a:lnTo>
                  <a:lnTo>
                    <a:pt x="0" y="171"/>
                  </a:lnTo>
                  <a:lnTo>
                    <a:pt x="0" y="175"/>
                  </a:lnTo>
                  <a:lnTo>
                    <a:pt x="0" y="175"/>
                  </a:lnTo>
                  <a:lnTo>
                    <a:pt x="0" y="180"/>
                  </a:lnTo>
                  <a:lnTo>
                    <a:pt x="1" y="183"/>
                  </a:lnTo>
                  <a:lnTo>
                    <a:pt x="3" y="188"/>
                  </a:lnTo>
                  <a:lnTo>
                    <a:pt x="6" y="190"/>
                  </a:lnTo>
                  <a:lnTo>
                    <a:pt x="9" y="194"/>
                  </a:lnTo>
                  <a:lnTo>
                    <a:pt x="14" y="195"/>
                  </a:lnTo>
                  <a:lnTo>
                    <a:pt x="17" y="198"/>
                  </a:lnTo>
                  <a:lnTo>
                    <a:pt x="22" y="198"/>
                  </a:lnTo>
                  <a:lnTo>
                    <a:pt x="22" y="198"/>
                  </a:lnTo>
                  <a:lnTo>
                    <a:pt x="29" y="196"/>
                  </a:lnTo>
                  <a:lnTo>
                    <a:pt x="36" y="193"/>
                  </a:lnTo>
                  <a:lnTo>
                    <a:pt x="36" y="193"/>
                  </a:ln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Freeform 21"/>
            <p:cNvSpPr/>
            <p:nvPr/>
          </p:nvSpPr>
          <p:spPr bwMode="auto">
            <a:xfrm>
              <a:off x="10364788" y="1525588"/>
              <a:ext cx="115888" cy="117475"/>
            </a:xfrm>
            <a:custGeom>
              <a:avLst/>
              <a:gdLst>
                <a:gd name="T0" fmla="*/ 0 w 73"/>
                <a:gd name="T1" fmla="*/ 47 h 74"/>
                <a:gd name="T2" fmla="*/ 50 w 73"/>
                <a:gd name="T3" fmla="*/ 74 h 74"/>
                <a:gd name="T4" fmla="*/ 50 w 73"/>
                <a:gd name="T5" fmla="*/ 74 h 74"/>
                <a:gd name="T6" fmla="*/ 61 w 73"/>
                <a:gd name="T7" fmla="*/ 59 h 74"/>
                <a:gd name="T8" fmla="*/ 73 w 73"/>
                <a:gd name="T9" fmla="*/ 44 h 74"/>
                <a:gd name="T10" fmla="*/ 26 w 73"/>
                <a:gd name="T11" fmla="*/ 0 h 74"/>
                <a:gd name="T12" fmla="*/ 26 w 73"/>
                <a:gd name="T13" fmla="*/ 0 h 74"/>
                <a:gd name="T14" fmla="*/ 11 w 73"/>
                <a:gd name="T15" fmla="*/ 22 h 74"/>
                <a:gd name="T16" fmla="*/ 0 w 73"/>
                <a:gd name="T17"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47"/>
                  </a:moveTo>
                  <a:lnTo>
                    <a:pt x="50" y="74"/>
                  </a:lnTo>
                  <a:lnTo>
                    <a:pt x="50" y="74"/>
                  </a:lnTo>
                  <a:lnTo>
                    <a:pt x="61" y="59"/>
                  </a:lnTo>
                  <a:lnTo>
                    <a:pt x="73" y="44"/>
                  </a:lnTo>
                  <a:lnTo>
                    <a:pt x="26" y="0"/>
                  </a:lnTo>
                  <a:lnTo>
                    <a:pt x="26" y="0"/>
                  </a:lnTo>
                  <a:lnTo>
                    <a:pt x="11" y="22"/>
                  </a:lnTo>
                  <a:lnTo>
                    <a:pt x="0" y="47"/>
                  </a:lnTo>
                  <a:close/>
                </a:path>
              </a:pathLst>
            </a:custGeom>
            <a:solidFill>
              <a:srgbClr val="94DAE2"/>
            </a:solidFill>
            <a:ln w="9525">
              <a:solidFill>
                <a:srgbClr val="94DAE2"/>
              </a:solidFill>
              <a:round/>
            </a:ln>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Freeform 22"/>
            <p:cNvSpPr/>
            <p:nvPr/>
          </p:nvSpPr>
          <p:spPr bwMode="auto">
            <a:xfrm>
              <a:off x="10364788" y="1525588"/>
              <a:ext cx="115888" cy="117475"/>
            </a:xfrm>
            <a:custGeom>
              <a:avLst/>
              <a:gdLst>
                <a:gd name="T0" fmla="*/ 0 w 73"/>
                <a:gd name="T1" fmla="*/ 47 h 74"/>
                <a:gd name="T2" fmla="*/ 50 w 73"/>
                <a:gd name="T3" fmla="*/ 74 h 74"/>
                <a:gd name="T4" fmla="*/ 50 w 73"/>
                <a:gd name="T5" fmla="*/ 74 h 74"/>
                <a:gd name="T6" fmla="*/ 61 w 73"/>
                <a:gd name="T7" fmla="*/ 59 h 74"/>
                <a:gd name="T8" fmla="*/ 73 w 73"/>
                <a:gd name="T9" fmla="*/ 44 h 74"/>
                <a:gd name="T10" fmla="*/ 26 w 73"/>
                <a:gd name="T11" fmla="*/ 0 h 74"/>
                <a:gd name="T12" fmla="*/ 26 w 73"/>
                <a:gd name="T13" fmla="*/ 0 h 74"/>
                <a:gd name="T14" fmla="*/ 11 w 73"/>
                <a:gd name="T15" fmla="*/ 22 h 74"/>
                <a:gd name="T16" fmla="*/ 0 w 73"/>
                <a:gd name="T17"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47"/>
                  </a:moveTo>
                  <a:lnTo>
                    <a:pt x="50" y="74"/>
                  </a:lnTo>
                  <a:lnTo>
                    <a:pt x="50" y="74"/>
                  </a:lnTo>
                  <a:lnTo>
                    <a:pt x="61" y="59"/>
                  </a:lnTo>
                  <a:lnTo>
                    <a:pt x="73" y="44"/>
                  </a:lnTo>
                  <a:lnTo>
                    <a:pt x="26" y="0"/>
                  </a:lnTo>
                  <a:lnTo>
                    <a:pt x="26" y="0"/>
                  </a:lnTo>
                  <a:lnTo>
                    <a:pt x="11" y="22"/>
                  </a:lnTo>
                  <a:lnTo>
                    <a:pt x="0"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Freeform 23"/>
            <p:cNvSpPr/>
            <p:nvPr/>
          </p:nvSpPr>
          <p:spPr bwMode="auto">
            <a:xfrm>
              <a:off x="10334625" y="1625600"/>
              <a:ext cx="95250" cy="85725"/>
            </a:xfrm>
            <a:custGeom>
              <a:avLst/>
              <a:gdLst>
                <a:gd name="T0" fmla="*/ 0 w 60"/>
                <a:gd name="T1" fmla="*/ 42 h 54"/>
                <a:gd name="T2" fmla="*/ 49 w 60"/>
                <a:gd name="T3" fmla="*/ 54 h 54"/>
                <a:gd name="T4" fmla="*/ 49 w 60"/>
                <a:gd name="T5" fmla="*/ 54 h 54"/>
                <a:gd name="T6" fmla="*/ 54 w 60"/>
                <a:gd name="T7" fmla="*/ 40 h 54"/>
                <a:gd name="T8" fmla="*/ 60 w 60"/>
                <a:gd name="T9" fmla="*/ 26 h 54"/>
                <a:gd name="T10" fmla="*/ 12 w 60"/>
                <a:gd name="T11" fmla="*/ 0 h 54"/>
                <a:gd name="T12" fmla="*/ 12 w 60"/>
                <a:gd name="T13" fmla="*/ 0 h 54"/>
                <a:gd name="T14" fmla="*/ 5 w 60"/>
                <a:gd name="T15" fmla="*/ 21 h 54"/>
                <a:gd name="T16" fmla="*/ 0 w 60"/>
                <a:gd name="T1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0" y="42"/>
                  </a:moveTo>
                  <a:lnTo>
                    <a:pt x="49" y="54"/>
                  </a:lnTo>
                  <a:lnTo>
                    <a:pt x="49" y="54"/>
                  </a:lnTo>
                  <a:lnTo>
                    <a:pt x="54" y="40"/>
                  </a:lnTo>
                  <a:lnTo>
                    <a:pt x="60" y="26"/>
                  </a:lnTo>
                  <a:lnTo>
                    <a:pt x="12" y="0"/>
                  </a:lnTo>
                  <a:lnTo>
                    <a:pt x="12" y="0"/>
                  </a:lnTo>
                  <a:lnTo>
                    <a:pt x="5" y="21"/>
                  </a:lnTo>
                  <a:lnTo>
                    <a:pt x="0" y="42"/>
                  </a:lnTo>
                  <a:close/>
                </a:path>
              </a:pathLst>
            </a:custGeom>
            <a:solidFill>
              <a:srgbClr val="BEE9EE"/>
            </a:solidFill>
            <a:ln w="9525">
              <a:solidFill>
                <a:srgbClr val="BEE9EE"/>
              </a:solidFill>
              <a:round/>
            </a:ln>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Freeform 24"/>
            <p:cNvSpPr/>
            <p:nvPr/>
          </p:nvSpPr>
          <p:spPr bwMode="auto">
            <a:xfrm>
              <a:off x="10334625" y="1625600"/>
              <a:ext cx="95250" cy="85725"/>
            </a:xfrm>
            <a:custGeom>
              <a:avLst/>
              <a:gdLst>
                <a:gd name="T0" fmla="*/ 0 w 60"/>
                <a:gd name="T1" fmla="*/ 42 h 54"/>
                <a:gd name="T2" fmla="*/ 49 w 60"/>
                <a:gd name="T3" fmla="*/ 54 h 54"/>
                <a:gd name="T4" fmla="*/ 49 w 60"/>
                <a:gd name="T5" fmla="*/ 54 h 54"/>
                <a:gd name="T6" fmla="*/ 54 w 60"/>
                <a:gd name="T7" fmla="*/ 40 h 54"/>
                <a:gd name="T8" fmla="*/ 60 w 60"/>
                <a:gd name="T9" fmla="*/ 26 h 54"/>
                <a:gd name="T10" fmla="*/ 12 w 60"/>
                <a:gd name="T11" fmla="*/ 0 h 54"/>
                <a:gd name="T12" fmla="*/ 12 w 60"/>
                <a:gd name="T13" fmla="*/ 0 h 54"/>
                <a:gd name="T14" fmla="*/ 5 w 60"/>
                <a:gd name="T15" fmla="*/ 21 h 54"/>
                <a:gd name="T16" fmla="*/ 0 w 60"/>
                <a:gd name="T1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0" y="42"/>
                  </a:moveTo>
                  <a:lnTo>
                    <a:pt x="49" y="54"/>
                  </a:lnTo>
                  <a:lnTo>
                    <a:pt x="49" y="54"/>
                  </a:lnTo>
                  <a:lnTo>
                    <a:pt x="54" y="40"/>
                  </a:lnTo>
                  <a:lnTo>
                    <a:pt x="60" y="26"/>
                  </a:lnTo>
                  <a:lnTo>
                    <a:pt x="12" y="0"/>
                  </a:lnTo>
                  <a:lnTo>
                    <a:pt x="12" y="0"/>
                  </a:lnTo>
                  <a:lnTo>
                    <a:pt x="5" y="21"/>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Freeform 25"/>
            <p:cNvSpPr/>
            <p:nvPr/>
          </p:nvSpPr>
          <p:spPr bwMode="auto">
            <a:xfrm>
              <a:off x="10423525" y="1441450"/>
              <a:ext cx="119063" cy="134938"/>
            </a:xfrm>
            <a:custGeom>
              <a:avLst/>
              <a:gdLst>
                <a:gd name="T0" fmla="*/ 0 w 75"/>
                <a:gd name="T1" fmla="*/ 39 h 85"/>
                <a:gd name="T2" fmla="*/ 48 w 75"/>
                <a:gd name="T3" fmla="*/ 85 h 85"/>
                <a:gd name="T4" fmla="*/ 48 w 75"/>
                <a:gd name="T5" fmla="*/ 85 h 85"/>
                <a:gd name="T6" fmla="*/ 61 w 75"/>
                <a:gd name="T7" fmla="*/ 74 h 85"/>
                <a:gd name="T8" fmla="*/ 75 w 75"/>
                <a:gd name="T9" fmla="*/ 66 h 85"/>
                <a:gd name="T10" fmla="*/ 37 w 75"/>
                <a:gd name="T11" fmla="*/ 0 h 85"/>
                <a:gd name="T12" fmla="*/ 37 w 75"/>
                <a:gd name="T13" fmla="*/ 0 h 85"/>
                <a:gd name="T14" fmla="*/ 17 w 75"/>
                <a:gd name="T15" fmla="*/ 18 h 85"/>
                <a:gd name="T16" fmla="*/ 0 w 75"/>
                <a:gd name="T17"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5">
                  <a:moveTo>
                    <a:pt x="0" y="39"/>
                  </a:moveTo>
                  <a:lnTo>
                    <a:pt x="48" y="85"/>
                  </a:lnTo>
                  <a:lnTo>
                    <a:pt x="48" y="85"/>
                  </a:lnTo>
                  <a:lnTo>
                    <a:pt x="61" y="74"/>
                  </a:lnTo>
                  <a:lnTo>
                    <a:pt x="75" y="66"/>
                  </a:lnTo>
                  <a:lnTo>
                    <a:pt x="37" y="0"/>
                  </a:lnTo>
                  <a:lnTo>
                    <a:pt x="37" y="0"/>
                  </a:lnTo>
                  <a:lnTo>
                    <a:pt x="17" y="18"/>
                  </a:lnTo>
                  <a:lnTo>
                    <a:pt x="0" y="39"/>
                  </a:lnTo>
                  <a:close/>
                </a:path>
              </a:pathLst>
            </a:custGeom>
            <a:solidFill>
              <a:srgbClr val="94DAE2"/>
            </a:solidFill>
            <a:ln w="9525">
              <a:solidFill>
                <a:srgbClr val="94DAE2"/>
              </a:solidFill>
              <a:round/>
            </a:ln>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Freeform 26"/>
            <p:cNvSpPr/>
            <p:nvPr/>
          </p:nvSpPr>
          <p:spPr bwMode="auto">
            <a:xfrm>
              <a:off x="10423525" y="1441450"/>
              <a:ext cx="119063" cy="134938"/>
            </a:xfrm>
            <a:custGeom>
              <a:avLst/>
              <a:gdLst>
                <a:gd name="T0" fmla="*/ 0 w 75"/>
                <a:gd name="T1" fmla="*/ 39 h 85"/>
                <a:gd name="T2" fmla="*/ 48 w 75"/>
                <a:gd name="T3" fmla="*/ 85 h 85"/>
                <a:gd name="T4" fmla="*/ 48 w 75"/>
                <a:gd name="T5" fmla="*/ 85 h 85"/>
                <a:gd name="T6" fmla="*/ 61 w 75"/>
                <a:gd name="T7" fmla="*/ 74 h 85"/>
                <a:gd name="T8" fmla="*/ 75 w 75"/>
                <a:gd name="T9" fmla="*/ 66 h 85"/>
                <a:gd name="T10" fmla="*/ 37 w 75"/>
                <a:gd name="T11" fmla="*/ 0 h 85"/>
                <a:gd name="T12" fmla="*/ 37 w 75"/>
                <a:gd name="T13" fmla="*/ 0 h 85"/>
                <a:gd name="T14" fmla="*/ 17 w 75"/>
                <a:gd name="T15" fmla="*/ 18 h 85"/>
                <a:gd name="T16" fmla="*/ 0 w 75"/>
                <a:gd name="T17"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5">
                  <a:moveTo>
                    <a:pt x="0" y="39"/>
                  </a:moveTo>
                  <a:lnTo>
                    <a:pt x="48" y="85"/>
                  </a:lnTo>
                  <a:lnTo>
                    <a:pt x="48" y="85"/>
                  </a:lnTo>
                  <a:lnTo>
                    <a:pt x="61" y="74"/>
                  </a:lnTo>
                  <a:lnTo>
                    <a:pt x="75" y="66"/>
                  </a:lnTo>
                  <a:lnTo>
                    <a:pt x="37" y="0"/>
                  </a:lnTo>
                  <a:lnTo>
                    <a:pt x="37" y="0"/>
                  </a:lnTo>
                  <a:lnTo>
                    <a:pt x="17" y="18"/>
                  </a:lnTo>
                  <a:lnTo>
                    <a:pt x="0"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Freeform 27"/>
            <p:cNvSpPr/>
            <p:nvPr/>
          </p:nvSpPr>
          <p:spPr bwMode="auto">
            <a:xfrm>
              <a:off x="10504488" y="1363663"/>
              <a:ext cx="112713" cy="166688"/>
            </a:xfrm>
            <a:custGeom>
              <a:avLst/>
              <a:gdLst>
                <a:gd name="T0" fmla="*/ 0 w 71"/>
                <a:gd name="T1" fmla="*/ 37 h 105"/>
                <a:gd name="T2" fmla="*/ 40 w 71"/>
                <a:gd name="T3" fmla="*/ 105 h 105"/>
                <a:gd name="T4" fmla="*/ 40 w 71"/>
                <a:gd name="T5" fmla="*/ 105 h 105"/>
                <a:gd name="T6" fmla="*/ 55 w 71"/>
                <a:gd name="T7" fmla="*/ 100 h 105"/>
                <a:gd name="T8" fmla="*/ 71 w 71"/>
                <a:gd name="T9" fmla="*/ 95 h 105"/>
                <a:gd name="T10" fmla="*/ 63 w 71"/>
                <a:gd name="T11" fmla="*/ 0 h 105"/>
                <a:gd name="T12" fmla="*/ 63 w 71"/>
                <a:gd name="T13" fmla="*/ 0 h 105"/>
                <a:gd name="T14" fmla="*/ 46 w 71"/>
                <a:gd name="T15" fmla="*/ 8 h 105"/>
                <a:gd name="T16" fmla="*/ 30 w 71"/>
                <a:gd name="T17" fmla="*/ 16 h 105"/>
                <a:gd name="T18" fmla="*/ 14 w 71"/>
                <a:gd name="T19" fmla="*/ 27 h 105"/>
                <a:gd name="T20" fmla="*/ 0 w 71"/>
                <a:gd name="T21" fmla="*/ 3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5">
                  <a:moveTo>
                    <a:pt x="0" y="37"/>
                  </a:moveTo>
                  <a:lnTo>
                    <a:pt x="40" y="105"/>
                  </a:lnTo>
                  <a:lnTo>
                    <a:pt x="40" y="105"/>
                  </a:lnTo>
                  <a:lnTo>
                    <a:pt x="55" y="100"/>
                  </a:lnTo>
                  <a:lnTo>
                    <a:pt x="71" y="95"/>
                  </a:lnTo>
                  <a:lnTo>
                    <a:pt x="63" y="0"/>
                  </a:lnTo>
                  <a:lnTo>
                    <a:pt x="63" y="0"/>
                  </a:lnTo>
                  <a:lnTo>
                    <a:pt x="46" y="8"/>
                  </a:lnTo>
                  <a:lnTo>
                    <a:pt x="30" y="16"/>
                  </a:lnTo>
                  <a:lnTo>
                    <a:pt x="14" y="27"/>
                  </a:lnTo>
                  <a:lnTo>
                    <a:pt x="0" y="37"/>
                  </a:lnTo>
                  <a:close/>
                </a:path>
              </a:pathLst>
            </a:custGeom>
            <a:solidFill>
              <a:srgbClr val="F3D2D5"/>
            </a:solidFill>
            <a:ln w="9525">
              <a:solidFill>
                <a:srgbClr val="F3D2D5"/>
              </a:solidFill>
              <a:round/>
            </a:ln>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Freeform 28"/>
            <p:cNvSpPr/>
            <p:nvPr/>
          </p:nvSpPr>
          <p:spPr bwMode="auto">
            <a:xfrm>
              <a:off x="10504488" y="1363663"/>
              <a:ext cx="112713" cy="166688"/>
            </a:xfrm>
            <a:custGeom>
              <a:avLst/>
              <a:gdLst>
                <a:gd name="T0" fmla="*/ 0 w 71"/>
                <a:gd name="T1" fmla="*/ 37 h 105"/>
                <a:gd name="T2" fmla="*/ 40 w 71"/>
                <a:gd name="T3" fmla="*/ 105 h 105"/>
                <a:gd name="T4" fmla="*/ 40 w 71"/>
                <a:gd name="T5" fmla="*/ 105 h 105"/>
                <a:gd name="T6" fmla="*/ 55 w 71"/>
                <a:gd name="T7" fmla="*/ 100 h 105"/>
                <a:gd name="T8" fmla="*/ 71 w 71"/>
                <a:gd name="T9" fmla="*/ 95 h 105"/>
                <a:gd name="T10" fmla="*/ 63 w 71"/>
                <a:gd name="T11" fmla="*/ 0 h 105"/>
                <a:gd name="T12" fmla="*/ 63 w 71"/>
                <a:gd name="T13" fmla="*/ 0 h 105"/>
                <a:gd name="T14" fmla="*/ 46 w 71"/>
                <a:gd name="T15" fmla="*/ 8 h 105"/>
                <a:gd name="T16" fmla="*/ 30 w 71"/>
                <a:gd name="T17" fmla="*/ 16 h 105"/>
                <a:gd name="T18" fmla="*/ 14 w 71"/>
                <a:gd name="T19" fmla="*/ 27 h 105"/>
                <a:gd name="T20" fmla="*/ 0 w 71"/>
                <a:gd name="T21" fmla="*/ 3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5">
                  <a:moveTo>
                    <a:pt x="0" y="37"/>
                  </a:moveTo>
                  <a:lnTo>
                    <a:pt x="40" y="105"/>
                  </a:lnTo>
                  <a:lnTo>
                    <a:pt x="40" y="105"/>
                  </a:lnTo>
                  <a:lnTo>
                    <a:pt x="55" y="100"/>
                  </a:lnTo>
                  <a:lnTo>
                    <a:pt x="71" y="95"/>
                  </a:lnTo>
                  <a:lnTo>
                    <a:pt x="63" y="0"/>
                  </a:lnTo>
                  <a:lnTo>
                    <a:pt x="63" y="0"/>
                  </a:lnTo>
                  <a:lnTo>
                    <a:pt x="46" y="8"/>
                  </a:lnTo>
                  <a:lnTo>
                    <a:pt x="30" y="16"/>
                  </a:lnTo>
                  <a:lnTo>
                    <a:pt x="14" y="27"/>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Freeform 29"/>
            <p:cNvSpPr/>
            <p:nvPr/>
          </p:nvSpPr>
          <p:spPr bwMode="auto">
            <a:xfrm>
              <a:off x="10756900" y="1325563"/>
              <a:ext cx="201613" cy="215900"/>
            </a:xfrm>
            <a:custGeom>
              <a:avLst/>
              <a:gdLst>
                <a:gd name="T0" fmla="*/ 20 w 127"/>
                <a:gd name="T1" fmla="*/ 0 h 136"/>
                <a:gd name="T2" fmla="*/ 0 w 127"/>
                <a:gd name="T3" fmla="*/ 115 h 136"/>
                <a:gd name="T4" fmla="*/ 0 w 127"/>
                <a:gd name="T5" fmla="*/ 115 h 136"/>
                <a:gd name="T6" fmla="*/ 14 w 127"/>
                <a:gd name="T7" fmla="*/ 120 h 136"/>
                <a:gd name="T8" fmla="*/ 29 w 127"/>
                <a:gd name="T9" fmla="*/ 125 h 136"/>
                <a:gd name="T10" fmla="*/ 41 w 127"/>
                <a:gd name="T11" fmla="*/ 129 h 136"/>
                <a:gd name="T12" fmla="*/ 54 w 127"/>
                <a:gd name="T13" fmla="*/ 136 h 136"/>
                <a:gd name="T14" fmla="*/ 127 w 127"/>
                <a:gd name="T15" fmla="*/ 21 h 136"/>
                <a:gd name="T16" fmla="*/ 127 w 127"/>
                <a:gd name="T17" fmla="*/ 21 h 136"/>
                <a:gd name="T18" fmla="*/ 101 w 127"/>
                <a:gd name="T19" fmla="*/ 12 h 136"/>
                <a:gd name="T20" fmla="*/ 75 w 127"/>
                <a:gd name="T21" fmla="*/ 6 h 136"/>
                <a:gd name="T22" fmla="*/ 48 w 127"/>
                <a:gd name="T23" fmla="*/ 1 h 136"/>
                <a:gd name="T24" fmla="*/ 20 w 127"/>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36">
                  <a:moveTo>
                    <a:pt x="20" y="0"/>
                  </a:moveTo>
                  <a:lnTo>
                    <a:pt x="0" y="115"/>
                  </a:lnTo>
                  <a:lnTo>
                    <a:pt x="0" y="115"/>
                  </a:lnTo>
                  <a:lnTo>
                    <a:pt x="14" y="120"/>
                  </a:lnTo>
                  <a:lnTo>
                    <a:pt x="29" y="125"/>
                  </a:lnTo>
                  <a:lnTo>
                    <a:pt x="41" y="129"/>
                  </a:lnTo>
                  <a:lnTo>
                    <a:pt x="54" y="136"/>
                  </a:lnTo>
                  <a:lnTo>
                    <a:pt x="127" y="21"/>
                  </a:lnTo>
                  <a:lnTo>
                    <a:pt x="127" y="21"/>
                  </a:lnTo>
                  <a:lnTo>
                    <a:pt x="101" y="12"/>
                  </a:lnTo>
                  <a:lnTo>
                    <a:pt x="75" y="6"/>
                  </a:lnTo>
                  <a:lnTo>
                    <a:pt x="48" y="1"/>
                  </a:lnTo>
                  <a:lnTo>
                    <a:pt x="20" y="0"/>
                  </a:lnTo>
                  <a:close/>
                </a:path>
              </a:pathLst>
            </a:custGeom>
            <a:solidFill>
              <a:srgbClr val="E28189"/>
            </a:solidFill>
            <a:ln w="9525">
              <a:solidFill>
                <a:srgbClr val="E28189"/>
              </a:solidFill>
              <a:round/>
            </a:ln>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Freeform 30"/>
            <p:cNvSpPr/>
            <p:nvPr/>
          </p:nvSpPr>
          <p:spPr bwMode="auto">
            <a:xfrm>
              <a:off x="10756900" y="1325563"/>
              <a:ext cx="201613" cy="215900"/>
            </a:xfrm>
            <a:custGeom>
              <a:avLst/>
              <a:gdLst>
                <a:gd name="T0" fmla="*/ 20 w 127"/>
                <a:gd name="T1" fmla="*/ 0 h 136"/>
                <a:gd name="T2" fmla="*/ 0 w 127"/>
                <a:gd name="T3" fmla="*/ 115 h 136"/>
                <a:gd name="T4" fmla="*/ 0 w 127"/>
                <a:gd name="T5" fmla="*/ 115 h 136"/>
                <a:gd name="T6" fmla="*/ 14 w 127"/>
                <a:gd name="T7" fmla="*/ 120 h 136"/>
                <a:gd name="T8" fmla="*/ 29 w 127"/>
                <a:gd name="T9" fmla="*/ 125 h 136"/>
                <a:gd name="T10" fmla="*/ 41 w 127"/>
                <a:gd name="T11" fmla="*/ 129 h 136"/>
                <a:gd name="T12" fmla="*/ 54 w 127"/>
                <a:gd name="T13" fmla="*/ 136 h 136"/>
                <a:gd name="T14" fmla="*/ 127 w 127"/>
                <a:gd name="T15" fmla="*/ 21 h 136"/>
                <a:gd name="T16" fmla="*/ 127 w 127"/>
                <a:gd name="T17" fmla="*/ 21 h 136"/>
                <a:gd name="T18" fmla="*/ 101 w 127"/>
                <a:gd name="T19" fmla="*/ 12 h 136"/>
                <a:gd name="T20" fmla="*/ 75 w 127"/>
                <a:gd name="T21" fmla="*/ 6 h 136"/>
                <a:gd name="T22" fmla="*/ 48 w 127"/>
                <a:gd name="T23" fmla="*/ 1 h 136"/>
                <a:gd name="T24" fmla="*/ 20 w 127"/>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36">
                  <a:moveTo>
                    <a:pt x="20" y="0"/>
                  </a:moveTo>
                  <a:lnTo>
                    <a:pt x="0" y="115"/>
                  </a:lnTo>
                  <a:lnTo>
                    <a:pt x="0" y="115"/>
                  </a:lnTo>
                  <a:lnTo>
                    <a:pt x="14" y="120"/>
                  </a:lnTo>
                  <a:lnTo>
                    <a:pt x="29" y="125"/>
                  </a:lnTo>
                  <a:lnTo>
                    <a:pt x="41" y="129"/>
                  </a:lnTo>
                  <a:lnTo>
                    <a:pt x="54" y="136"/>
                  </a:lnTo>
                  <a:lnTo>
                    <a:pt x="127" y="21"/>
                  </a:lnTo>
                  <a:lnTo>
                    <a:pt x="127" y="21"/>
                  </a:lnTo>
                  <a:lnTo>
                    <a:pt x="101" y="12"/>
                  </a:lnTo>
                  <a:lnTo>
                    <a:pt x="75" y="6"/>
                  </a:lnTo>
                  <a:lnTo>
                    <a:pt x="48" y="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Freeform 31"/>
            <p:cNvSpPr/>
            <p:nvPr/>
          </p:nvSpPr>
          <p:spPr bwMode="auto">
            <a:xfrm>
              <a:off x="10961688" y="1538288"/>
              <a:ext cx="285750" cy="252413"/>
            </a:xfrm>
            <a:custGeom>
              <a:avLst/>
              <a:gdLst>
                <a:gd name="T0" fmla="*/ 134 w 180"/>
                <a:gd name="T1" fmla="*/ 0 h 159"/>
                <a:gd name="T2" fmla="*/ 0 w 180"/>
                <a:gd name="T3" fmla="*/ 82 h 159"/>
                <a:gd name="T4" fmla="*/ 0 w 180"/>
                <a:gd name="T5" fmla="*/ 82 h 159"/>
                <a:gd name="T6" fmla="*/ 8 w 180"/>
                <a:gd name="T7" fmla="*/ 100 h 159"/>
                <a:gd name="T8" fmla="*/ 13 w 180"/>
                <a:gd name="T9" fmla="*/ 119 h 159"/>
                <a:gd name="T10" fmla="*/ 18 w 180"/>
                <a:gd name="T11" fmla="*/ 139 h 159"/>
                <a:gd name="T12" fmla="*/ 19 w 180"/>
                <a:gd name="T13" fmla="*/ 159 h 159"/>
                <a:gd name="T14" fmla="*/ 180 w 180"/>
                <a:gd name="T15" fmla="*/ 159 h 159"/>
                <a:gd name="T16" fmla="*/ 180 w 180"/>
                <a:gd name="T17" fmla="*/ 159 h 159"/>
                <a:gd name="T18" fmla="*/ 180 w 180"/>
                <a:gd name="T19" fmla="*/ 156 h 159"/>
                <a:gd name="T20" fmla="*/ 180 w 180"/>
                <a:gd name="T21" fmla="*/ 156 h 159"/>
                <a:gd name="T22" fmla="*/ 179 w 180"/>
                <a:gd name="T23" fmla="*/ 135 h 159"/>
                <a:gd name="T24" fmla="*/ 176 w 180"/>
                <a:gd name="T25" fmla="*/ 114 h 159"/>
                <a:gd name="T26" fmla="*/ 173 w 180"/>
                <a:gd name="T27" fmla="*/ 94 h 159"/>
                <a:gd name="T28" fmla="*/ 168 w 180"/>
                <a:gd name="T29" fmla="*/ 74 h 159"/>
                <a:gd name="T30" fmla="*/ 161 w 180"/>
                <a:gd name="T31" fmla="*/ 54 h 159"/>
                <a:gd name="T32" fmla="*/ 153 w 180"/>
                <a:gd name="T33" fmla="*/ 35 h 159"/>
                <a:gd name="T34" fmla="*/ 145 w 180"/>
                <a:gd name="T35" fmla="*/ 18 h 159"/>
                <a:gd name="T36" fmla="*/ 134 w 180"/>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59">
                  <a:moveTo>
                    <a:pt x="134" y="0"/>
                  </a:moveTo>
                  <a:lnTo>
                    <a:pt x="0" y="82"/>
                  </a:lnTo>
                  <a:lnTo>
                    <a:pt x="0" y="82"/>
                  </a:lnTo>
                  <a:lnTo>
                    <a:pt x="8" y="100"/>
                  </a:lnTo>
                  <a:lnTo>
                    <a:pt x="13" y="119"/>
                  </a:lnTo>
                  <a:lnTo>
                    <a:pt x="18" y="139"/>
                  </a:lnTo>
                  <a:lnTo>
                    <a:pt x="19" y="159"/>
                  </a:lnTo>
                  <a:lnTo>
                    <a:pt x="180" y="159"/>
                  </a:lnTo>
                  <a:lnTo>
                    <a:pt x="180" y="159"/>
                  </a:lnTo>
                  <a:lnTo>
                    <a:pt x="180" y="156"/>
                  </a:lnTo>
                  <a:lnTo>
                    <a:pt x="180" y="156"/>
                  </a:lnTo>
                  <a:lnTo>
                    <a:pt x="179" y="135"/>
                  </a:lnTo>
                  <a:lnTo>
                    <a:pt x="176" y="114"/>
                  </a:lnTo>
                  <a:lnTo>
                    <a:pt x="173" y="94"/>
                  </a:lnTo>
                  <a:lnTo>
                    <a:pt x="168" y="74"/>
                  </a:lnTo>
                  <a:lnTo>
                    <a:pt x="161" y="54"/>
                  </a:lnTo>
                  <a:lnTo>
                    <a:pt x="153" y="35"/>
                  </a:lnTo>
                  <a:lnTo>
                    <a:pt x="145" y="18"/>
                  </a:lnTo>
                  <a:lnTo>
                    <a:pt x="134" y="0"/>
                  </a:lnTo>
                  <a:close/>
                </a:path>
              </a:pathLst>
            </a:custGeom>
            <a:solidFill>
              <a:srgbClr val="C7000B"/>
            </a:solidFill>
            <a:ln w="9525">
              <a:solidFill>
                <a:srgbClr val="C7000B"/>
              </a:solidFill>
              <a:round/>
            </a:ln>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Freeform 32"/>
            <p:cNvSpPr/>
            <p:nvPr/>
          </p:nvSpPr>
          <p:spPr bwMode="auto">
            <a:xfrm>
              <a:off x="10961688" y="1538288"/>
              <a:ext cx="285750" cy="252413"/>
            </a:xfrm>
            <a:custGeom>
              <a:avLst/>
              <a:gdLst>
                <a:gd name="T0" fmla="*/ 134 w 180"/>
                <a:gd name="T1" fmla="*/ 0 h 159"/>
                <a:gd name="T2" fmla="*/ 0 w 180"/>
                <a:gd name="T3" fmla="*/ 82 h 159"/>
                <a:gd name="T4" fmla="*/ 0 w 180"/>
                <a:gd name="T5" fmla="*/ 82 h 159"/>
                <a:gd name="T6" fmla="*/ 8 w 180"/>
                <a:gd name="T7" fmla="*/ 100 h 159"/>
                <a:gd name="T8" fmla="*/ 13 w 180"/>
                <a:gd name="T9" fmla="*/ 119 h 159"/>
                <a:gd name="T10" fmla="*/ 18 w 180"/>
                <a:gd name="T11" fmla="*/ 139 h 159"/>
                <a:gd name="T12" fmla="*/ 19 w 180"/>
                <a:gd name="T13" fmla="*/ 159 h 159"/>
                <a:gd name="T14" fmla="*/ 180 w 180"/>
                <a:gd name="T15" fmla="*/ 159 h 159"/>
                <a:gd name="T16" fmla="*/ 180 w 180"/>
                <a:gd name="T17" fmla="*/ 159 h 159"/>
                <a:gd name="T18" fmla="*/ 180 w 180"/>
                <a:gd name="T19" fmla="*/ 156 h 159"/>
                <a:gd name="T20" fmla="*/ 180 w 180"/>
                <a:gd name="T21" fmla="*/ 156 h 159"/>
                <a:gd name="T22" fmla="*/ 179 w 180"/>
                <a:gd name="T23" fmla="*/ 135 h 159"/>
                <a:gd name="T24" fmla="*/ 176 w 180"/>
                <a:gd name="T25" fmla="*/ 114 h 159"/>
                <a:gd name="T26" fmla="*/ 173 w 180"/>
                <a:gd name="T27" fmla="*/ 94 h 159"/>
                <a:gd name="T28" fmla="*/ 168 w 180"/>
                <a:gd name="T29" fmla="*/ 74 h 159"/>
                <a:gd name="T30" fmla="*/ 161 w 180"/>
                <a:gd name="T31" fmla="*/ 54 h 159"/>
                <a:gd name="T32" fmla="*/ 153 w 180"/>
                <a:gd name="T33" fmla="*/ 35 h 159"/>
                <a:gd name="T34" fmla="*/ 145 w 180"/>
                <a:gd name="T35" fmla="*/ 18 h 159"/>
                <a:gd name="T36" fmla="*/ 134 w 180"/>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59">
                  <a:moveTo>
                    <a:pt x="134" y="0"/>
                  </a:moveTo>
                  <a:lnTo>
                    <a:pt x="0" y="82"/>
                  </a:lnTo>
                  <a:lnTo>
                    <a:pt x="0" y="82"/>
                  </a:lnTo>
                  <a:lnTo>
                    <a:pt x="8" y="100"/>
                  </a:lnTo>
                  <a:lnTo>
                    <a:pt x="13" y="119"/>
                  </a:lnTo>
                  <a:lnTo>
                    <a:pt x="18" y="139"/>
                  </a:lnTo>
                  <a:lnTo>
                    <a:pt x="19" y="159"/>
                  </a:lnTo>
                  <a:lnTo>
                    <a:pt x="180" y="159"/>
                  </a:lnTo>
                  <a:lnTo>
                    <a:pt x="180" y="159"/>
                  </a:lnTo>
                  <a:lnTo>
                    <a:pt x="180" y="156"/>
                  </a:lnTo>
                  <a:lnTo>
                    <a:pt x="180" y="156"/>
                  </a:lnTo>
                  <a:lnTo>
                    <a:pt x="179" y="135"/>
                  </a:lnTo>
                  <a:lnTo>
                    <a:pt x="176" y="114"/>
                  </a:lnTo>
                  <a:lnTo>
                    <a:pt x="173" y="94"/>
                  </a:lnTo>
                  <a:lnTo>
                    <a:pt x="168" y="74"/>
                  </a:lnTo>
                  <a:lnTo>
                    <a:pt x="161" y="54"/>
                  </a:lnTo>
                  <a:lnTo>
                    <a:pt x="153" y="35"/>
                  </a:lnTo>
                  <a:lnTo>
                    <a:pt x="145" y="18"/>
                  </a:lnTo>
                  <a:lnTo>
                    <a:pt x="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Freeform 33"/>
            <p:cNvSpPr/>
            <p:nvPr/>
          </p:nvSpPr>
          <p:spPr bwMode="auto">
            <a:xfrm>
              <a:off x="10325100" y="1722438"/>
              <a:ext cx="80963" cy="68263"/>
            </a:xfrm>
            <a:custGeom>
              <a:avLst/>
              <a:gdLst>
                <a:gd name="T0" fmla="*/ 0 w 51"/>
                <a:gd name="T1" fmla="*/ 40 h 43"/>
                <a:gd name="T2" fmla="*/ 0 w 51"/>
                <a:gd name="T3" fmla="*/ 40 h 43"/>
                <a:gd name="T4" fmla="*/ 0 w 51"/>
                <a:gd name="T5" fmla="*/ 43 h 43"/>
                <a:gd name="T6" fmla="*/ 47 w 51"/>
                <a:gd name="T7" fmla="*/ 43 h 43"/>
                <a:gd name="T8" fmla="*/ 47 w 51"/>
                <a:gd name="T9" fmla="*/ 43 h 43"/>
                <a:gd name="T10" fmla="*/ 48 w 51"/>
                <a:gd name="T11" fmla="*/ 26 h 43"/>
                <a:gd name="T12" fmla="*/ 51 w 51"/>
                <a:gd name="T13" fmla="*/ 11 h 43"/>
                <a:gd name="T14" fmla="*/ 2 w 51"/>
                <a:gd name="T15" fmla="*/ 0 h 43"/>
                <a:gd name="T16" fmla="*/ 2 w 51"/>
                <a:gd name="T17" fmla="*/ 0 h 43"/>
                <a:gd name="T18" fmla="*/ 0 w 51"/>
                <a:gd name="T19" fmla="*/ 20 h 43"/>
                <a:gd name="T20" fmla="*/ 0 w 51"/>
                <a:gd name="T2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3">
                  <a:moveTo>
                    <a:pt x="0" y="40"/>
                  </a:moveTo>
                  <a:lnTo>
                    <a:pt x="0" y="40"/>
                  </a:lnTo>
                  <a:lnTo>
                    <a:pt x="0" y="43"/>
                  </a:lnTo>
                  <a:lnTo>
                    <a:pt x="47" y="43"/>
                  </a:lnTo>
                  <a:lnTo>
                    <a:pt x="47" y="43"/>
                  </a:lnTo>
                  <a:lnTo>
                    <a:pt x="48" y="26"/>
                  </a:lnTo>
                  <a:lnTo>
                    <a:pt x="51" y="11"/>
                  </a:lnTo>
                  <a:lnTo>
                    <a:pt x="2" y="0"/>
                  </a:lnTo>
                  <a:lnTo>
                    <a:pt x="2" y="0"/>
                  </a:lnTo>
                  <a:lnTo>
                    <a:pt x="0" y="20"/>
                  </a:lnTo>
                  <a:lnTo>
                    <a:pt x="0" y="40"/>
                  </a:lnTo>
                  <a:close/>
                </a:path>
              </a:pathLst>
            </a:custGeom>
            <a:solidFill>
              <a:srgbClr val="BEE9EE"/>
            </a:solidFill>
            <a:ln w="9525">
              <a:solidFill>
                <a:srgbClr val="BEE9EE"/>
              </a:solidFill>
              <a:round/>
            </a:ln>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Freeform 34"/>
            <p:cNvSpPr/>
            <p:nvPr/>
          </p:nvSpPr>
          <p:spPr bwMode="auto">
            <a:xfrm>
              <a:off x="10325100" y="1722438"/>
              <a:ext cx="80963" cy="68263"/>
            </a:xfrm>
            <a:custGeom>
              <a:avLst/>
              <a:gdLst>
                <a:gd name="T0" fmla="*/ 0 w 51"/>
                <a:gd name="T1" fmla="*/ 40 h 43"/>
                <a:gd name="T2" fmla="*/ 0 w 51"/>
                <a:gd name="T3" fmla="*/ 40 h 43"/>
                <a:gd name="T4" fmla="*/ 0 w 51"/>
                <a:gd name="T5" fmla="*/ 43 h 43"/>
                <a:gd name="T6" fmla="*/ 47 w 51"/>
                <a:gd name="T7" fmla="*/ 43 h 43"/>
                <a:gd name="T8" fmla="*/ 47 w 51"/>
                <a:gd name="T9" fmla="*/ 43 h 43"/>
                <a:gd name="T10" fmla="*/ 48 w 51"/>
                <a:gd name="T11" fmla="*/ 26 h 43"/>
                <a:gd name="T12" fmla="*/ 51 w 51"/>
                <a:gd name="T13" fmla="*/ 11 h 43"/>
                <a:gd name="T14" fmla="*/ 2 w 51"/>
                <a:gd name="T15" fmla="*/ 0 h 43"/>
                <a:gd name="T16" fmla="*/ 2 w 51"/>
                <a:gd name="T17" fmla="*/ 0 h 43"/>
                <a:gd name="T18" fmla="*/ 0 w 51"/>
                <a:gd name="T19" fmla="*/ 20 h 43"/>
                <a:gd name="T20" fmla="*/ 0 w 51"/>
                <a:gd name="T2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3">
                  <a:moveTo>
                    <a:pt x="0" y="40"/>
                  </a:moveTo>
                  <a:lnTo>
                    <a:pt x="0" y="40"/>
                  </a:lnTo>
                  <a:lnTo>
                    <a:pt x="0" y="43"/>
                  </a:lnTo>
                  <a:lnTo>
                    <a:pt x="47" y="43"/>
                  </a:lnTo>
                  <a:lnTo>
                    <a:pt x="47" y="43"/>
                  </a:lnTo>
                  <a:lnTo>
                    <a:pt x="48" y="26"/>
                  </a:lnTo>
                  <a:lnTo>
                    <a:pt x="51" y="11"/>
                  </a:lnTo>
                  <a:lnTo>
                    <a:pt x="2" y="0"/>
                  </a:lnTo>
                  <a:lnTo>
                    <a:pt x="2" y="0"/>
                  </a:lnTo>
                  <a:lnTo>
                    <a:pt x="0" y="20"/>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Freeform 35"/>
            <p:cNvSpPr/>
            <p:nvPr/>
          </p:nvSpPr>
          <p:spPr bwMode="auto">
            <a:xfrm>
              <a:off x="10868025" y="1370013"/>
              <a:ext cx="290513" cy="274638"/>
            </a:xfrm>
            <a:custGeom>
              <a:avLst/>
              <a:gdLst>
                <a:gd name="T0" fmla="*/ 74 w 183"/>
                <a:gd name="T1" fmla="*/ 0 h 173"/>
                <a:gd name="T2" fmla="*/ 0 w 183"/>
                <a:gd name="T3" fmla="*/ 118 h 173"/>
                <a:gd name="T4" fmla="*/ 0 w 183"/>
                <a:gd name="T5" fmla="*/ 118 h 173"/>
                <a:gd name="T6" fmla="*/ 14 w 183"/>
                <a:gd name="T7" fmla="*/ 130 h 173"/>
                <a:gd name="T8" fmla="*/ 28 w 183"/>
                <a:gd name="T9" fmla="*/ 142 h 173"/>
                <a:gd name="T10" fmla="*/ 40 w 183"/>
                <a:gd name="T11" fmla="*/ 157 h 173"/>
                <a:gd name="T12" fmla="*/ 50 w 183"/>
                <a:gd name="T13" fmla="*/ 173 h 173"/>
                <a:gd name="T14" fmla="*/ 183 w 183"/>
                <a:gd name="T15" fmla="*/ 91 h 173"/>
                <a:gd name="T16" fmla="*/ 183 w 183"/>
                <a:gd name="T17" fmla="*/ 91 h 173"/>
                <a:gd name="T18" fmla="*/ 172 w 183"/>
                <a:gd name="T19" fmla="*/ 77 h 173"/>
                <a:gd name="T20" fmla="*/ 160 w 183"/>
                <a:gd name="T21" fmla="*/ 64 h 173"/>
                <a:gd name="T22" fmla="*/ 147 w 183"/>
                <a:gd name="T23" fmla="*/ 51 h 173"/>
                <a:gd name="T24" fmla="*/ 135 w 183"/>
                <a:gd name="T25" fmla="*/ 39 h 173"/>
                <a:gd name="T26" fmla="*/ 120 w 183"/>
                <a:gd name="T27" fmla="*/ 29 h 173"/>
                <a:gd name="T28" fmla="*/ 105 w 183"/>
                <a:gd name="T29" fmla="*/ 18 h 173"/>
                <a:gd name="T30" fmla="*/ 90 w 183"/>
                <a:gd name="T31" fmla="*/ 9 h 173"/>
                <a:gd name="T32" fmla="*/ 74 w 183"/>
                <a:gd name="T3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73">
                  <a:moveTo>
                    <a:pt x="74" y="0"/>
                  </a:moveTo>
                  <a:lnTo>
                    <a:pt x="0" y="118"/>
                  </a:lnTo>
                  <a:lnTo>
                    <a:pt x="0" y="118"/>
                  </a:lnTo>
                  <a:lnTo>
                    <a:pt x="14" y="130"/>
                  </a:lnTo>
                  <a:lnTo>
                    <a:pt x="28" y="142"/>
                  </a:lnTo>
                  <a:lnTo>
                    <a:pt x="40" y="157"/>
                  </a:lnTo>
                  <a:lnTo>
                    <a:pt x="50" y="173"/>
                  </a:lnTo>
                  <a:lnTo>
                    <a:pt x="183" y="91"/>
                  </a:lnTo>
                  <a:lnTo>
                    <a:pt x="183" y="91"/>
                  </a:lnTo>
                  <a:lnTo>
                    <a:pt x="172" y="77"/>
                  </a:lnTo>
                  <a:lnTo>
                    <a:pt x="160" y="64"/>
                  </a:lnTo>
                  <a:lnTo>
                    <a:pt x="147" y="51"/>
                  </a:lnTo>
                  <a:lnTo>
                    <a:pt x="135" y="39"/>
                  </a:lnTo>
                  <a:lnTo>
                    <a:pt x="120" y="29"/>
                  </a:lnTo>
                  <a:lnTo>
                    <a:pt x="105" y="18"/>
                  </a:lnTo>
                  <a:lnTo>
                    <a:pt x="90" y="9"/>
                  </a:lnTo>
                  <a:lnTo>
                    <a:pt x="74" y="0"/>
                  </a:lnTo>
                  <a:close/>
                </a:path>
              </a:pathLst>
            </a:custGeom>
            <a:solidFill>
              <a:srgbClr val="D33941"/>
            </a:solidFill>
            <a:ln w="9525">
              <a:solidFill>
                <a:srgbClr val="D33941"/>
              </a:solidFill>
              <a:round/>
            </a:ln>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Freeform 36"/>
            <p:cNvSpPr/>
            <p:nvPr/>
          </p:nvSpPr>
          <p:spPr bwMode="auto">
            <a:xfrm>
              <a:off x="10868025" y="1370013"/>
              <a:ext cx="290513" cy="274638"/>
            </a:xfrm>
            <a:custGeom>
              <a:avLst/>
              <a:gdLst>
                <a:gd name="T0" fmla="*/ 74 w 183"/>
                <a:gd name="T1" fmla="*/ 0 h 173"/>
                <a:gd name="T2" fmla="*/ 0 w 183"/>
                <a:gd name="T3" fmla="*/ 118 h 173"/>
                <a:gd name="T4" fmla="*/ 0 w 183"/>
                <a:gd name="T5" fmla="*/ 118 h 173"/>
                <a:gd name="T6" fmla="*/ 14 w 183"/>
                <a:gd name="T7" fmla="*/ 130 h 173"/>
                <a:gd name="T8" fmla="*/ 28 w 183"/>
                <a:gd name="T9" fmla="*/ 142 h 173"/>
                <a:gd name="T10" fmla="*/ 40 w 183"/>
                <a:gd name="T11" fmla="*/ 157 h 173"/>
                <a:gd name="T12" fmla="*/ 50 w 183"/>
                <a:gd name="T13" fmla="*/ 173 h 173"/>
                <a:gd name="T14" fmla="*/ 183 w 183"/>
                <a:gd name="T15" fmla="*/ 91 h 173"/>
                <a:gd name="T16" fmla="*/ 183 w 183"/>
                <a:gd name="T17" fmla="*/ 91 h 173"/>
                <a:gd name="T18" fmla="*/ 172 w 183"/>
                <a:gd name="T19" fmla="*/ 77 h 173"/>
                <a:gd name="T20" fmla="*/ 160 w 183"/>
                <a:gd name="T21" fmla="*/ 64 h 173"/>
                <a:gd name="T22" fmla="*/ 147 w 183"/>
                <a:gd name="T23" fmla="*/ 51 h 173"/>
                <a:gd name="T24" fmla="*/ 135 w 183"/>
                <a:gd name="T25" fmla="*/ 39 h 173"/>
                <a:gd name="T26" fmla="*/ 120 w 183"/>
                <a:gd name="T27" fmla="*/ 29 h 173"/>
                <a:gd name="T28" fmla="*/ 105 w 183"/>
                <a:gd name="T29" fmla="*/ 18 h 173"/>
                <a:gd name="T30" fmla="*/ 90 w 183"/>
                <a:gd name="T31" fmla="*/ 9 h 173"/>
                <a:gd name="T32" fmla="*/ 74 w 183"/>
                <a:gd name="T3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73">
                  <a:moveTo>
                    <a:pt x="74" y="0"/>
                  </a:moveTo>
                  <a:lnTo>
                    <a:pt x="0" y="118"/>
                  </a:lnTo>
                  <a:lnTo>
                    <a:pt x="0" y="118"/>
                  </a:lnTo>
                  <a:lnTo>
                    <a:pt x="14" y="130"/>
                  </a:lnTo>
                  <a:lnTo>
                    <a:pt x="28" y="142"/>
                  </a:lnTo>
                  <a:lnTo>
                    <a:pt x="40" y="157"/>
                  </a:lnTo>
                  <a:lnTo>
                    <a:pt x="50" y="173"/>
                  </a:lnTo>
                  <a:lnTo>
                    <a:pt x="183" y="91"/>
                  </a:lnTo>
                  <a:lnTo>
                    <a:pt x="183" y="91"/>
                  </a:lnTo>
                  <a:lnTo>
                    <a:pt x="172" y="77"/>
                  </a:lnTo>
                  <a:lnTo>
                    <a:pt x="160" y="64"/>
                  </a:lnTo>
                  <a:lnTo>
                    <a:pt x="147" y="51"/>
                  </a:lnTo>
                  <a:lnTo>
                    <a:pt x="135" y="39"/>
                  </a:lnTo>
                  <a:lnTo>
                    <a:pt x="120" y="29"/>
                  </a:lnTo>
                  <a:lnTo>
                    <a:pt x="105" y="18"/>
                  </a:lnTo>
                  <a:lnTo>
                    <a:pt x="90" y="9"/>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Freeform 37"/>
            <p:cNvSpPr/>
            <p:nvPr/>
          </p:nvSpPr>
          <p:spPr bwMode="auto">
            <a:xfrm>
              <a:off x="10633075" y="1325563"/>
              <a:ext cx="128588" cy="180975"/>
            </a:xfrm>
            <a:custGeom>
              <a:avLst/>
              <a:gdLst>
                <a:gd name="T0" fmla="*/ 0 w 81"/>
                <a:gd name="T1" fmla="*/ 17 h 114"/>
                <a:gd name="T2" fmla="*/ 8 w 81"/>
                <a:gd name="T3" fmla="*/ 114 h 114"/>
                <a:gd name="T4" fmla="*/ 8 w 81"/>
                <a:gd name="T5" fmla="*/ 114 h 114"/>
                <a:gd name="T6" fmla="*/ 23 w 81"/>
                <a:gd name="T7" fmla="*/ 113 h 114"/>
                <a:gd name="T8" fmla="*/ 40 w 81"/>
                <a:gd name="T9" fmla="*/ 112 h 114"/>
                <a:gd name="T10" fmla="*/ 40 w 81"/>
                <a:gd name="T11" fmla="*/ 112 h 114"/>
                <a:gd name="T12" fmla="*/ 61 w 81"/>
                <a:gd name="T13" fmla="*/ 113 h 114"/>
                <a:gd name="T14" fmla="*/ 81 w 81"/>
                <a:gd name="T15" fmla="*/ 0 h 114"/>
                <a:gd name="T16" fmla="*/ 81 w 81"/>
                <a:gd name="T17" fmla="*/ 0 h 114"/>
                <a:gd name="T18" fmla="*/ 60 w 81"/>
                <a:gd name="T19" fmla="*/ 3 h 114"/>
                <a:gd name="T20" fmla="*/ 38 w 81"/>
                <a:gd name="T21" fmla="*/ 6 h 114"/>
                <a:gd name="T22" fmla="*/ 19 w 81"/>
                <a:gd name="T23" fmla="*/ 11 h 114"/>
                <a:gd name="T24" fmla="*/ 0 w 81"/>
                <a:gd name="T25" fmla="*/ 1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14">
                  <a:moveTo>
                    <a:pt x="0" y="17"/>
                  </a:moveTo>
                  <a:lnTo>
                    <a:pt x="8" y="114"/>
                  </a:lnTo>
                  <a:lnTo>
                    <a:pt x="8" y="114"/>
                  </a:lnTo>
                  <a:lnTo>
                    <a:pt x="23" y="113"/>
                  </a:lnTo>
                  <a:lnTo>
                    <a:pt x="40" y="112"/>
                  </a:lnTo>
                  <a:lnTo>
                    <a:pt x="40" y="112"/>
                  </a:lnTo>
                  <a:lnTo>
                    <a:pt x="61" y="113"/>
                  </a:lnTo>
                  <a:lnTo>
                    <a:pt x="81" y="0"/>
                  </a:lnTo>
                  <a:lnTo>
                    <a:pt x="81" y="0"/>
                  </a:lnTo>
                  <a:lnTo>
                    <a:pt x="60" y="3"/>
                  </a:lnTo>
                  <a:lnTo>
                    <a:pt x="38" y="6"/>
                  </a:lnTo>
                  <a:lnTo>
                    <a:pt x="19" y="11"/>
                  </a:lnTo>
                  <a:lnTo>
                    <a:pt x="0" y="17"/>
                  </a:lnTo>
                  <a:close/>
                </a:path>
              </a:pathLst>
            </a:custGeom>
            <a:solidFill>
              <a:srgbClr val="EEB3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38"/>
            <p:cNvSpPr/>
            <p:nvPr/>
          </p:nvSpPr>
          <p:spPr bwMode="auto">
            <a:xfrm>
              <a:off x="10633075" y="1325563"/>
              <a:ext cx="128588" cy="180975"/>
            </a:xfrm>
            <a:custGeom>
              <a:avLst/>
              <a:gdLst>
                <a:gd name="T0" fmla="*/ 0 w 81"/>
                <a:gd name="T1" fmla="*/ 17 h 114"/>
                <a:gd name="T2" fmla="*/ 8 w 81"/>
                <a:gd name="T3" fmla="*/ 114 h 114"/>
                <a:gd name="T4" fmla="*/ 8 w 81"/>
                <a:gd name="T5" fmla="*/ 114 h 114"/>
                <a:gd name="T6" fmla="*/ 23 w 81"/>
                <a:gd name="T7" fmla="*/ 113 h 114"/>
                <a:gd name="T8" fmla="*/ 40 w 81"/>
                <a:gd name="T9" fmla="*/ 112 h 114"/>
                <a:gd name="T10" fmla="*/ 40 w 81"/>
                <a:gd name="T11" fmla="*/ 112 h 114"/>
                <a:gd name="T12" fmla="*/ 61 w 81"/>
                <a:gd name="T13" fmla="*/ 113 h 114"/>
                <a:gd name="T14" fmla="*/ 81 w 81"/>
                <a:gd name="T15" fmla="*/ 0 h 114"/>
                <a:gd name="T16" fmla="*/ 81 w 81"/>
                <a:gd name="T17" fmla="*/ 0 h 114"/>
                <a:gd name="T18" fmla="*/ 60 w 81"/>
                <a:gd name="T19" fmla="*/ 3 h 114"/>
                <a:gd name="T20" fmla="*/ 38 w 81"/>
                <a:gd name="T21" fmla="*/ 6 h 114"/>
                <a:gd name="T22" fmla="*/ 19 w 81"/>
                <a:gd name="T23" fmla="*/ 11 h 114"/>
                <a:gd name="T24" fmla="*/ 0 w 81"/>
                <a:gd name="T25" fmla="*/ 1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14">
                  <a:moveTo>
                    <a:pt x="0" y="17"/>
                  </a:moveTo>
                  <a:lnTo>
                    <a:pt x="8" y="114"/>
                  </a:lnTo>
                  <a:lnTo>
                    <a:pt x="8" y="114"/>
                  </a:lnTo>
                  <a:lnTo>
                    <a:pt x="23" y="113"/>
                  </a:lnTo>
                  <a:lnTo>
                    <a:pt x="40" y="112"/>
                  </a:lnTo>
                  <a:lnTo>
                    <a:pt x="40" y="112"/>
                  </a:lnTo>
                  <a:lnTo>
                    <a:pt x="61" y="113"/>
                  </a:lnTo>
                  <a:lnTo>
                    <a:pt x="81" y="0"/>
                  </a:lnTo>
                  <a:lnTo>
                    <a:pt x="81" y="0"/>
                  </a:lnTo>
                  <a:lnTo>
                    <a:pt x="60" y="3"/>
                  </a:lnTo>
                  <a:lnTo>
                    <a:pt x="38" y="6"/>
                  </a:lnTo>
                  <a:lnTo>
                    <a:pt x="19" y="11"/>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Freeform 39"/>
            <p:cNvSpPr/>
            <p:nvPr/>
          </p:nvSpPr>
          <p:spPr bwMode="auto">
            <a:xfrm>
              <a:off x="10664825" y="1476375"/>
              <a:ext cx="393700" cy="314325"/>
            </a:xfrm>
            <a:custGeom>
              <a:avLst/>
              <a:gdLst>
                <a:gd name="T0" fmla="*/ 248 w 248"/>
                <a:gd name="T1" fmla="*/ 0 h 198"/>
                <a:gd name="T2" fmla="*/ 13 w 248"/>
                <a:gd name="T3" fmla="*/ 154 h 198"/>
                <a:gd name="T4" fmla="*/ 13 w 248"/>
                <a:gd name="T5" fmla="*/ 154 h 198"/>
                <a:gd name="T6" fmla="*/ 7 w 248"/>
                <a:gd name="T7" fmla="*/ 158 h 198"/>
                <a:gd name="T8" fmla="*/ 6 w 248"/>
                <a:gd name="T9" fmla="*/ 159 h 198"/>
                <a:gd name="T10" fmla="*/ 6 w 248"/>
                <a:gd name="T11" fmla="*/ 159 h 198"/>
                <a:gd name="T12" fmla="*/ 6 w 248"/>
                <a:gd name="T13" fmla="*/ 159 h 198"/>
                <a:gd name="T14" fmla="*/ 3 w 248"/>
                <a:gd name="T15" fmla="*/ 162 h 198"/>
                <a:gd name="T16" fmla="*/ 1 w 248"/>
                <a:gd name="T17" fmla="*/ 166 h 198"/>
                <a:gd name="T18" fmla="*/ 0 w 248"/>
                <a:gd name="T19" fmla="*/ 171 h 198"/>
                <a:gd name="T20" fmla="*/ 0 w 248"/>
                <a:gd name="T21" fmla="*/ 175 h 198"/>
                <a:gd name="T22" fmla="*/ 0 w 248"/>
                <a:gd name="T23" fmla="*/ 175 h 198"/>
                <a:gd name="T24" fmla="*/ 0 w 248"/>
                <a:gd name="T25" fmla="*/ 180 h 198"/>
                <a:gd name="T26" fmla="*/ 1 w 248"/>
                <a:gd name="T27" fmla="*/ 183 h 198"/>
                <a:gd name="T28" fmla="*/ 3 w 248"/>
                <a:gd name="T29" fmla="*/ 188 h 198"/>
                <a:gd name="T30" fmla="*/ 6 w 248"/>
                <a:gd name="T31" fmla="*/ 190 h 198"/>
                <a:gd name="T32" fmla="*/ 9 w 248"/>
                <a:gd name="T33" fmla="*/ 194 h 198"/>
                <a:gd name="T34" fmla="*/ 14 w 248"/>
                <a:gd name="T35" fmla="*/ 195 h 198"/>
                <a:gd name="T36" fmla="*/ 17 w 248"/>
                <a:gd name="T37" fmla="*/ 198 h 198"/>
                <a:gd name="T38" fmla="*/ 22 w 248"/>
                <a:gd name="T39" fmla="*/ 198 h 198"/>
                <a:gd name="T40" fmla="*/ 22 w 248"/>
                <a:gd name="T41" fmla="*/ 198 h 198"/>
                <a:gd name="T42" fmla="*/ 29 w 248"/>
                <a:gd name="T43" fmla="*/ 196 h 198"/>
                <a:gd name="T44" fmla="*/ 36 w 248"/>
                <a:gd name="T45" fmla="*/ 193 h 198"/>
                <a:gd name="T46" fmla="*/ 36 w 248"/>
                <a:gd name="T47" fmla="*/ 193 h 198"/>
                <a:gd name="T48" fmla="*/ 248 w 248"/>
                <a:gd name="T4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198">
                  <a:moveTo>
                    <a:pt x="248" y="0"/>
                  </a:moveTo>
                  <a:lnTo>
                    <a:pt x="13" y="154"/>
                  </a:lnTo>
                  <a:lnTo>
                    <a:pt x="13" y="154"/>
                  </a:lnTo>
                  <a:lnTo>
                    <a:pt x="7" y="158"/>
                  </a:lnTo>
                  <a:lnTo>
                    <a:pt x="6" y="159"/>
                  </a:lnTo>
                  <a:lnTo>
                    <a:pt x="6" y="159"/>
                  </a:lnTo>
                  <a:lnTo>
                    <a:pt x="6" y="159"/>
                  </a:lnTo>
                  <a:lnTo>
                    <a:pt x="3" y="162"/>
                  </a:lnTo>
                  <a:lnTo>
                    <a:pt x="1" y="166"/>
                  </a:lnTo>
                  <a:lnTo>
                    <a:pt x="0" y="171"/>
                  </a:lnTo>
                  <a:lnTo>
                    <a:pt x="0" y="175"/>
                  </a:lnTo>
                  <a:lnTo>
                    <a:pt x="0" y="175"/>
                  </a:lnTo>
                  <a:lnTo>
                    <a:pt x="0" y="180"/>
                  </a:lnTo>
                  <a:lnTo>
                    <a:pt x="1" y="183"/>
                  </a:lnTo>
                  <a:lnTo>
                    <a:pt x="3" y="188"/>
                  </a:lnTo>
                  <a:lnTo>
                    <a:pt x="6" y="190"/>
                  </a:lnTo>
                  <a:lnTo>
                    <a:pt x="9" y="194"/>
                  </a:lnTo>
                  <a:lnTo>
                    <a:pt x="14" y="195"/>
                  </a:lnTo>
                  <a:lnTo>
                    <a:pt x="17" y="198"/>
                  </a:lnTo>
                  <a:lnTo>
                    <a:pt x="22" y="198"/>
                  </a:lnTo>
                  <a:lnTo>
                    <a:pt x="22" y="198"/>
                  </a:lnTo>
                  <a:lnTo>
                    <a:pt x="29" y="196"/>
                  </a:lnTo>
                  <a:lnTo>
                    <a:pt x="36" y="193"/>
                  </a:lnTo>
                  <a:lnTo>
                    <a:pt x="36" y="193"/>
                  </a:lnTo>
                  <a:lnTo>
                    <a:pt x="248" y="0"/>
                  </a:lnTo>
                  <a:close/>
                </a:path>
              </a:pathLst>
            </a:custGeom>
            <a:solidFill>
              <a:schemeClr val="tx1"/>
            </a:solidFill>
            <a:ln w="9525">
              <a:solidFill>
                <a:srgbClr val="000000"/>
              </a:solidFill>
              <a:round/>
            </a:ln>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7" name="文本占位符 2"/>
          <p:cNvSpPr txBox="1"/>
          <p:nvPr/>
        </p:nvSpPr>
        <p:spPr bwMode="auto">
          <a:xfrm>
            <a:off x="2388341" y="2242025"/>
            <a:ext cx="9033597" cy="3727952"/>
          </a:xfrm>
          <a:prstGeom prst="rect">
            <a:avLst/>
          </a:prstGeom>
          <a:noFill/>
          <a:ln w="19050">
            <a:solidFill>
              <a:schemeClr val="tx1"/>
            </a:solidFill>
            <a:miter lim="800000"/>
          </a:ln>
        </p:spPr>
        <p:txBody>
          <a:bodyPr vert="horz" wrap="square" lIns="80141" tIns="40071" rIns="80141" bIns="40071" numCol="1" anchor="t" anchorCtr="0" compatLnSpc="1"/>
          <a:lstStyle>
            <a:lvl1pPr marL="302260" indent="-302260" algn="just" defTabSz="913765" rtl="0" eaLnBrk="1" fontAlgn="ctr" latinLnBrk="0" hangingPunct="1">
              <a:lnSpc>
                <a:spcPct val="140000"/>
              </a:lnSpc>
              <a:spcBef>
                <a:spcPts val="790"/>
              </a:spcBef>
              <a:buClrTx/>
              <a:buSzPct val="50000"/>
              <a:buFont typeface="Wingdings" panose="05000000000000000000" pitchFamily="2" charset="2"/>
              <a:buChar char="l"/>
              <a:defRPr sz="2200" kern="1200" baseline="0">
                <a:solidFill>
                  <a:schemeClr val="tx1"/>
                </a:solidFill>
                <a:latin typeface="Arial" panose="020B0604020202020204" pitchFamily="34" charset="0"/>
                <a:ea typeface="方正兰亭黑简体" panose="02000000000000000000" pitchFamily="2" charset="-122"/>
                <a:cs typeface="Huawei Sans" panose="020C0503030203020204" pitchFamily="34" charset="0"/>
              </a:defRPr>
            </a:lvl1pPr>
            <a:lvl2pPr marL="654685" indent="-252095" algn="l" defTabSz="913765" rtl="0" eaLnBrk="1" fontAlgn="ctr" latinLnBrk="0" hangingPunct="1">
              <a:lnSpc>
                <a:spcPct val="140000"/>
              </a:lnSpc>
              <a:spcBef>
                <a:spcPts val="720"/>
              </a:spcBef>
              <a:buClrTx/>
              <a:buSzPct val="50000"/>
              <a:buFont typeface="Wingdings" panose="05000000000000000000" pitchFamily="2" charset="2"/>
              <a:buChar char="p"/>
              <a:defRPr sz="2000" kern="1200">
                <a:solidFill>
                  <a:schemeClr val="tx1"/>
                </a:solidFill>
                <a:latin typeface="Arial" panose="020B0604020202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Wingdings" panose="05000000000000000000" pitchFamily="2" charset="2"/>
              <a:buChar char="n"/>
              <a:defRPr sz="1800" kern="1200">
                <a:solidFill>
                  <a:schemeClr val="tx1"/>
                </a:solidFill>
                <a:latin typeface="Arial" panose="020B0604020202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Arial" panose="020B0604020202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Arial" panose="020B0604020202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a:ea typeface="+mn-ea"/>
                <a:cs typeface="+mn-cs"/>
              </a:defRPr>
            </a:lvl9pPr>
          </a:lstStyle>
          <a:p>
            <a:pPr algn="l">
              <a:lnSpc>
                <a:spcPct val="100000"/>
              </a:lnSpc>
              <a:buClr>
                <a:schemeClr val="tx1"/>
              </a:buClr>
            </a:pPr>
            <a:r>
              <a:rPr lang="en-US" sz="2000" b="1" u="none" dirty="0" err="1">
                <a:solidFill>
                  <a:srgbClr val="C7000B"/>
                </a:solidFill>
                <a:latin typeface="Huawei Sans" panose="020C0503030203020204" pitchFamily="34" charset="0"/>
              </a:rPr>
              <a:t>SmartQoS</a:t>
            </a:r>
            <a:r>
              <a:rPr lang="en-US" sz="2000" u="none" dirty="0">
                <a:latin typeface="Huawei Sans" panose="020C0503030203020204" pitchFamily="34" charset="0"/>
              </a:rPr>
              <a:t>:</a:t>
            </a:r>
            <a:endParaRPr lang="en-US" altLang="zh-CN" sz="2000" dirty="0">
              <a:latin typeface="Huawei Sans" panose="020C0503030203020204" pitchFamily="34" charset="0"/>
              <a:sym typeface="Huawei Sans" panose="020C0503030203020204" pitchFamily="34" charset="0"/>
            </a:endParaRPr>
          </a:p>
          <a:p>
            <a:pPr marL="403225" lvl="1" indent="0">
              <a:lnSpc>
                <a:spcPct val="100000"/>
              </a:lnSpc>
              <a:buNone/>
            </a:pPr>
            <a:r>
              <a:rPr lang="en-US" sz="2000" u="none" dirty="0" err="1">
                <a:latin typeface="Huawei Sans" panose="020C0503030203020204" pitchFamily="34" charset="0"/>
              </a:rPr>
              <a:t>SmartQoS</a:t>
            </a:r>
            <a:r>
              <a:rPr lang="en-US" sz="2000" u="none" dirty="0">
                <a:latin typeface="Huawei Sans" panose="020C0503030203020204" pitchFamily="34" charset="0"/>
              </a:rPr>
              <a:t> is an intelligent service quality control feature. It dynamically allocates storage system resources to meet the performance requirement of certain applications.</a:t>
            </a:r>
            <a:endParaRPr lang="en-US" altLang="zh-CN" sz="2000" dirty="0">
              <a:latin typeface="Huawei Sans" panose="020C0503030203020204" pitchFamily="34" charset="0"/>
              <a:sym typeface="Huawei Sans" panose="020C0503030203020204" pitchFamily="34" charset="0"/>
            </a:endParaRPr>
          </a:p>
          <a:p>
            <a:pPr algn="l">
              <a:lnSpc>
                <a:spcPct val="100000"/>
              </a:lnSpc>
            </a:pPr>
            <a:r>
              <a:rPr lang="en-US" sz="2200" u="none" dirty="0">
                <a:latin typeface="Huawei Sans" panose="020C0503030203020204" pitchFamily="34" charset="0"/>
              </a:rPr>
              <a:t>The controlled objects of </a:t>
            </a:r>
            <a:r>
              <a:rPr lang="en-US" sz="2200" u="none" dirty="0" err="1">
                <a:latin typeface="Huawei Sans" panose="020C0503030203020204" pitchFamily="34" charset="0"/>
              </a:rPr>
              <a:t>SmartQoS</a:t>
            </a:r>
            <a:r>
              <a:rPr lang="en-US" sz="2200" u="none" dirty="0">
                <a:latin typeface="Huawei Sans" panose="020C0503030203020204" pitchFamily="34" charset="0"/>
              </a:rPr>
              <a:t> include </a:t>
            </a:r>
            <a:r>
              <a:rPr lang="en-US" sz="2200" u="none" dirty="0">
                <a:solidFill>
                  <a:srgbClr val="C00000"/>
                </a:solidFill>
                <a:latin typeface="Huawei Sans" panose="020C0503030203020204" pitchFamily="34" charset="0"/>
              </a:rPr>
              <a:t>LUNs, LUN groups, hosts, and file systems</a:t>
            </a:r>
            <a:r>
              <a:rPr lang="en-US" sz="2200" u="none" dirty="0">
                <a:latin typeface="Huawei Sans" panose="020C0503030203020204" pitchFamily="34" charset="0"/>
              </a:rPr>
              <a:t>.</a:t>
            </a:r>
            <a:endParaRPr lang="en-US" altLang="zh-CN" sz="2200" dirty="0">
              <a:latin typeface="Huawei Sans" panose="020C0503030203020204" pitchFamily="34" charset="0"/>
              <a:sym typeface="Huawei Sans" panose="020C0503030203020204" pitchFamily="34" charset="0"/>
            </a:endParaRPr>
          </a:p>
          <a:p>
            <a:pPr algn="l">
              <a:lnSpc>
                <a:spcPct val="100000"/>
              </a:lnSpc>
            </a:pPr>
            <a:r>
              <a:rPr lang="en-US" sz="2000" u="none" dirty="0">
                <a:latin typeface="Huawei Sans" panose="020C0503030203020204" pitchFamily="34" charset="0"/>
              </a:rPr>
              <a:t>By function, </a:t>
            </a:r>
            <a:r>
              <a:rPr lang="en-US" sz="2000" u="none" dirty="0" err="1">
                <a:latin typeface="Huawei Sans" panose="020C0503030203020204" pitchFamily="34" charset="0"/>
              </a:rPr>
              <a:t>SmartQoS</a:t>
            </a:r>
            <a:r>
              <a:rPr lang="en-US" sz="2000" u="none" dirty="0">
                <a:latin typeface="Huawei Sans" panose="020C0503030203020204" pitchFamily="34" charset="0"/>
              </a:rPr>
              <a:t> can be classified into traffic control management, burst traffic control management, and lower limit guarantee.</a:t>
            </a:r>
            <a:endParaRPr lang="en-US" sz="2000" u="none" dirty="0">
              <a:latin typeface="Huawei Sans" panose="020C0503030203020204" pitchFamily="34" charset="0"/>
            </a:endParaRPr>
          </a:p>
          <a:p>
            <a:pPr algn="l">
              <a:lnSpc>
                <a:spcPct val="100000"/>
              </a:lnSpc>
            </a:pPr>
            <a:r>
              <a:rPr lang="en-US" sz="2000" u="none" dirty="0">
                <a:latin typeface="Huawei Sans" panose="020C0503030203020204" pitchFamily="34" charset="0"/>
              </a:rPr>
              <a:t>Other characteristics of </a:t>
            </a:r>
            <a:r>
              <a:rPr lang="en-US" sz="2000" u="none" dirty="0" err="1">
                <a:latin typeface="Huawei Sans" panose="020C0503030203020204" pitchFamily="34" charset="0"/>
              </a:rPr>
              <a:t>SmartQoS</a:t>
            </a:r>
            <a:r>
              <a:rPr lang="en-US" sz="2000" u="none" dirty="0">
                <a:latin typeface="Huawei Sans" panose="020C0503030203020204" pitchFamily="34" charset="0"/>
              </a:rPr>
              <a:t> include multi-dimensional traffic control, hierarchical policies, and objective distribution.</a:t>
            </a:r>
            <a:endParaRPr lang="en-US" sz="2000" u="none" dirty="0">
              <a:latin typeface="Huawei Sans" panose="020C0503030203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Upper Limit Traffic Control Management</a:t>
            </a:r>
            <a:endParaRPr lang="en-US" u="none" dirty="0">
              <a:latin typeface="Huawei Sans" panose="020C0503030203020204" pitchFamily="34" charset="0"/>
            </a:endParaRPr>
          </a:p>
        </p:txBody>
      </p:sp>
      <p:sp>
        <p:nvSpPr>
          <p:cNvPr id="3" name="Freeform 32"/>
          <p:cNvSpPr>
            <a:spLocks noEditPoints="1"/>
          </p:cNvSpPr>
          <p:nvPr/>
        </p:nvSpPr>
        <p:spPr bwMode="auto">
          <a:xfrm>
            <a:off x="5943802" y="1465019"/>
            <a:ext cx="630518" cy="1192322"/>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30B5C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Freeform 32"/>
          <p:cNvSpPr>
            <a:spLocks noEditPoints="1"/>
          </p:cNvSpPr>
          <p:nvPr/>
        </p:nvSpPr>
        <p:spPr bwMode="auto">
          <a:xfrm>
            <a:off x="3851766" y="1479289"/>
            <a:ext cx="630518" cy="1192322"/>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30B5C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 name="组合 4"/>
          <p:cNvGrpSpPr/>
          <p:nvPr/>
        </p:nvGrpSpPr>
        <p:grpSpPr>
          <a:xfrm>
            <a:off x="4167021" y="2671611"/>
            <a:ext cx="2103917" cy="1448790"/>
            <a:chOff x="3779748" y="2838202"/>
            <a:chExt cx="1500036" cy="1353788"/>
          </a:xfrm>
        </p:grpSpPr>
        <p:cxnSp>
          <p:nvCxnSpPr>
            <p:cNvPr id="6" name="肘形连接符 5"/>
            <p:cNvCxnSpPr/>
            <p:nvPr/>
          </p:nvCxnSpPr>
          <p:spPr>
            <a:xfrm rot="16200000" flipH="1">
              <a:off x="3498980" y="3118970"/>
              <a:ext cx="1353788" cy="792251"/>
            </a:xfrm>
            <a:prstGeom prst="bentConnector3">
              <a:avLst>
                <a:gd name="adj1" fmla="val 4086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肘形连接符 6"/>
            <p:cNvCxnSpPr/>
            <p:nvPr/>
          </p:nvCxnSpPr>
          <p:spPr>
            <a:xfrm rot="10800000" flipV="1">
              <a:off x="4580467" y="2849297"/>
              <a:ext cx="699317" cy="547581"/>
            </a:xfrm>
            <a:prstGeom prst="bentConnector3">
              <a:avLst>
                <a:gd name="adj1" fmla="val 36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3379857" y="4199010"/>
            <a:ext cx="4037611" cy="1845194"/>
          </a:xfrm>
          <a:prstGeom prst="rect">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accent1">
                    <a:lumMod val="50000"/>
                  </a:schemeClr>
                </a:solidFill>
                <a:latin typeface="Huawei Sans" panose="020C0503030203020204" pitchFamily="34" charset="0"/>
              </a:rPr>
              <a:t>...</a:t>
            </a:r>
            <a:endParaRPr lang="en-US" altLang="zh-CN" dirty="0">
              <a:solidFill>
                <a:schemeClr val="accent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 name="组合 8"/>
          <p:cNvGrpSpPr/>
          <p:nvPr/>
        </p:nvGrpSpPr>
        <p:grpSpPr>
          <a:xfrm>
            <a:off x="1696445" y="3453911"/>
            <a:ext cx="264141" cy="356262"/>
            <a:chOff x="1330036" y="2992587"/>
            <a:chExt cx="353291" cy="546264"/>
          </a:xfrm>
          <a:solidFill>
            <a:srgbClr val="FCC800"/>
          </a:solidFill>
        </p:grpSpPr>
        <p:sp>
          <p:nvSpPr>
            <p:cNvPr id="10" name="矩形 9"/>
            <p:cNvSpPr/>
            <p:nvPr/>
          </p:nvSpPr>
          <p:spPr>
            <a:xfrm>
              <a:off x="1330036" y="3182589"/>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1406236" y="3090558"/>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a:xfrm>
              <a:off x="1505197" y="2992587"/>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3" name="文本框 12"/>
          <p:cNvSpPr txBox="1"/>
          <p:nvPr/>
        </p:nvSpPr>
        <p:spPr>
          <a:xfrm>
            <a:off x="2070603" y="3348508"/>
            <a:ext cx="3207612" cy="978729"/>
          </a:xfrm>
          <a:prstGeom prst="rect">
            <a:avLst/>
          </a:prstGeom>
          <a:noFill/>
        </p:spPr>
        <p:txBody>
          <a:bodyPr wrap="square" rtlCol="0">
            <a:spAutoFit/>
          </a:bodyPr>
          <a:lstStyle/>
          <a:p>
            <a:pPr fontAlgn="ctr">
              <a:lnSpc>
                <a:spcPct val="90000"/>
              </a:lnSpc>
            </a:pPr>
            <a:r>
              <a:rPr lang="en-US" sz="1600" u="none" dirty="0">
                <a:latin typeface="Huawei Sans" panose="020C0503030203020204" pitchFamily="34" charset="0"/>
              </a:rPr>
              <a:t>Number of allocated tokens</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lnSpc>
                <a:spcPct val="90000"/>
              </a:lnSpc>
            </a:pPr>
            <a:r>
              <a:rPr lang="en-US" sz="1600" u="none" dirty="0">
                <a:latin typeface="Huawei Sans" panose="020C0503030203020204" pitchFamily="34" charset="0"/>
              </a:rPr>
              <a:t>(I/O queue processing mechanism of applications in the system)</a:t>
            </a:r>
            <a:endParaRPr lang="en-US" sz="1600" u="none" dirty="0">
              <a:latin typeface="Huawei Sans" panose="020C0503030203020204" pitchFamily="34" charset="0"/>
            </a:endParaRPr>
          </a:p>
        </p:txBody>
      </p:sp>
      <p:sp>
        <p:nvSpPr>
          <p:cNvPr id="14" name="矩形 13"/>
          <p:cNvSpPr/>
          <p:nvPr/>
        </p:nvSpPr>
        <p:spPr>
          <a:xfrm>
            <a:off x="3664866" y="4417013"/>
            <a:ext cx="3491345" cy="486886"/>
          </a:xfrm>
          <a:prstGeom prst="rect">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600" u="none" dirty="0">
                <a:solidFill>
                  <a:schemeClr val="accent1">
                    <a:lumMod val="50000"/>
                  </a:schemeClr>
                </a:solidFill>
                <a:latin typeface="Huawei Sans" panose="020C0503030203020204" pitchFamily="34" charset="0"/>
              </a:rPr>
              <a:t>Application I/O queue 1</a:t>
            </a:r>
            <a:endParaRPr lang="en-US" altLang="zh-CN" sz="1600" dirty="0">
              <a:solidFill>
                <a:schemeClr val="accent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a:xfrm>
            <a:off x="3664866" y="5378913"/>
            <a:ext cx="3491345" cy="486886"/>
          </a:xfrm>
          <a:prstGeom prst="rect">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600" u="none" dirty="0">
                <a:solidFill>
                  <a:schemeClr val="accent1">
                    <a:lumMod val="50000"/>
                  </a:schemeClr>
                </a:solidFill>
                <a:latin typeface="Huawei Sans" panose="020C0503030203020204" pitchFamily="34" charset="0"/>
              </a:rPr>
              <a:t>Application I/O queue </a:t>
            </a:r>
            <a:r>
              <a:rPr lang="en-US" sz="1600" i="1" u="none" dirty="0">
                <a:solidFill>
                  <a:schemeClr val="accent1">
                    <a:lumMod val="50000"/>
                  </a:schemeClr>
                </a:solidFill>
                <a:latin typeface="Huawei Sans" panose="020C0503030203020204" pitchFamily="34" charset="0"/>
              </a:rPr>
              <a:t>n</a:t>
            </a:r>
            <a:endParaRPr lang="en-US" sz="1600" i="1" u="none" dirty="0">
              <a:solidFill>
                <a:schemeClr val="accent1">
                  <a:lumMod val="50000"/>
                </a:schemeClr>
              </a:solidFill>
              <a:latin typeface="Huawei Sans" panose="020C0503030203020204" pitchFamily="34" charset="0"/>
            </a:endParaRPr>
          </a:p>
        </p:txBody>
      </p:sp>
      <p:grpSp>
        <p:nvGrpSpPr>
          <p:cNvPr id="16" name="组合 15"/>
          <p:cNvGrpSpPr/>
          <p:nvPr/>
        </p:nvGrpSpPr>
        <p:grpSpPr>
          <a:xfrm>
            <a:off x="6277650" y="4466767"/>
            <a:ext cx="264141" cy="356262"/>
            <a:chOff x="1330036" y="2992587"/>
            <a:chExt cx="353291" cy="546264"/>
          </a:xfrm>
          <a:solidFill>
            <a:srgbClr val="FCC800"/>
          </a:solidFill>
        </p:grpSpPr>
        <p:sp>
          <p:nvSpPr>
            <p:cNvPr id="17" name="矩形 16"/>
            <p:cNvSpPr/>
            <p:nvPr/>
          </p:nvSpPr>
          <p:spPr>
            <a:xfrm>
              <a:off x="1330036" y="3182589"/>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1406236" y="3090558"/>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1505197" y="2992587"/>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0" name="组合 19"/>
          <p:cNvGrpSpPr/>
          <p:nvPr/>
        </p:nvGrpSpPr>
        <p:grpSpPr>
          <a:xfrm>
            <a:off x="6465999" y="4262905"/>
            <a:ext cx="264141" cy="356262"/>
            <a:chOff x="1330036" y="2992587"/>
            <a:chExt cx="353291" cy="546264"/>
          </a:xfrm>
          <a:solidFill>
            <a:srgbClr val="FCC800"/>
          </a:solidFill>
        </p:grpSpPr>
        <p:sp>
          <p:nvSpPr>
            <p:cNvPr id="21" name="矩形 20"/>
            <p:cNvSpPr/>
            <p:nvPr/>
          </p:nvSpPr>
          <p:spPr>
            <a:xfrm>
              <a:off x="1330036" y="3182589"/>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1406236" y="3090558"/>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p:cNvSpPr/>
            <p:nvPr/>
          </p:nvSpPr>
          <p:spPr>
            <a:xfrm>
              <a:off x="1505197" y="2992587"/>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4" name="组合 23"/>
          <p:cNvGrpSpPr/>
          <p:nvPr/>
        </p:nvGrpSpPr>
        <p:grpSpPr>
          <a:xfrm>
            <a:off x="6282811" y="5409433"/>
            <a:ext cx="190152" cy="292367"/>
            <a:chOff x="1330036" y="3090558"/>
            <a:chExt cx="254330" cy="448293"/>
          </a:xfrm>
          <a:solidFill>
            <a:srgbClr val="FCC800"/>
          </a:solidFill>
        </p:grpSpPr>
        <p:sp>
          <p:nvSpPr>
            <p:cNvPr id="25" name="矩形 24"/>
            <p:cNvSpPr/>
            <p:nvPr/>
          </p:nvSpPr>
          <p:spPr>
            <a:xfrm>
              <a:off x="1330036" y="3182589"/>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矩形 25"/>
            <p:cNvSpPr/>
            <p:nvPr/>
          </p:nvSpPr>
          <p:spPr>
            <a:xfrm>
              <a:off x="1406236" y="3090558"/>
              <a:ext cx="178130" cy="35626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7" name="直接箭头连接符 26"/>
          <p:cNvCxnSpPr>
            <a:stCxn id="8" idx="3"/>
          </p:cNvCxnSpPr>
          <p:nvPr/>
        </p:nvCxnSpPr>
        <p:spPr>
          <a:xfrm flipV="1">
            <a:off x="7417468" y="5111991"/>
            <a:ext cx="1959429" cy="9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52"/>
          <p:cNvSpPr>
            <a:spLocks noEditPoints="1"/>
          </p:cNvSpPr>
          <p:nvPr/>
        </p:nvSpPr>
        <p:spPr bwMode="auto">
          <a:xfrm>
            <a:off x="9453846" y="4511690"/>
            <a:ext cx="977070" cy="118262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30B5C5"/>
          </a:solidFill>
          <a:ln>
            <a:noFill/>
          </a:ln>
        </p:spPr>
        <p:txBody>
          <a:bodyPr vert="horz" wrap="square" lIns="91440" tIns="45720" rIns="91440" bIns="45720" numCol="1" anchor="t" anchorCtr="0" compatLnSpc="1"/>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文本框 28"/>
          <p:cNvSpPr txBox="1"/>
          <p:nvPr/>
        </p:nvSpPr>
        <p:spPr>
          <a:xfrm>
            <a:off x="9660844" y="5754912"/>
            <a:ext cx="654203" cy="338554"/>
          </a:xfrm>
          <a:prstGeom prst="rect">
            <a:avLst/>
          </a:prstGeom>
          <a:noFill/>
        </p:spPr>
        <p:txBody>
          <a:bodyPr wrap="square" rtlCol="0">
            <a:spAutoFit/>
          </a:bodyPr>
          <a:lstStyle/>
          <a:p>
            <a:pPr fontAlgn="ctr"/>
            <a:r>
              <a:rPr lang="en-US" sz="1600" u="none" dirty="0">
                <a:latin typeface="Huawei Sans" panose="020C0503030203020204" pitchFamily="34" charset="0"/>
              </a:rPr>
              <a:t>Disk</a:t>
            </a:r>
            <a:endParaRPr lang="en-US" sz="1600" u="none" dirty="0">
              <a:latin typeface="Huawei Sans" panose="020C0503030203020204" pitchFamily="34" charset="0"/>
            </a:endParaRPr>
          </a:p>
        </p:txBody>
      </p:sp>
      <p:sp>
        <p:nvSpPr>
          <p:cNvPr id="30" name="文本框 29"/>
          <p:cNvSpPr txBox="1"/>
          <p:nvPr/>
        </p:nvSpPr>
        <p:spPr>
          <a:xfrm>
            <a:off x="3483888" y="938625"/>
            <a:ext cx="1502214" cy="584775"/>
          </a:xfrm>
          <a:prstGeom prst="rect">
            <a:avLst/>
          </a:prstGeom>
          <a:noFill/>
        </p:spPr>
        <p:txBody>
          <a:bodyPr wrap="square" rtlCol="0">
            <a:spAutoFit/>
          </a:bodyPr>
          <a:lstStyle/>
          <a:p>
            <a:pPr algn="ctr" fontAlgn="ctr"/>
            <a:r>
              <a:rPr lang="en-US" sz="1600" u="none" dirty="0">
                <a:latin typeface="Huawei Sans" panose="020C0503030203020204" pitchFamily="34" charset="0"/>
              </a:rPr>
              <a:t>Application server 1</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文本框 30"/>
          <p:cNvSpPr txBox="1"/>
          <p:nvPr/>
        </p:nvSpPr>
        <p:spPr>
          <a:xfrm>
            <a:off x="5555156" y="937304"/>
            <a:ext cx="1502214" cy="584775"/>
          </a:xfrm>
          <a:prstGeom prst="rect">
            <a:avLst/>
          </a:prstGeom>
          <a:noFill/>
        </p:spPr>
        <p:txBody>
          <a:bodyPr wrap="square" rtlCol="0">
            <a:spAutoFit/>
          </a:bodyPr>
          <a:lstStyle/>
          <a:p>
            <a:pPr algn="ctr" fontAlgn="ctr"/>
            <a:r>
              <a:rPr lang="en-US" sz="1600" u="none" dirty="0">
                <a:latin typeface="Huawei Sans" panose="020C0503030203020204" pitchFamily="34" charset="0"/>
              </a:rPr>
              <a:t>Application server 2</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椭圆 31"/>
          <p:cNvSpPr/>
          <p:nvPr/>
        </p:nvSpPr>
        <p:spPr>
          <a:xfrm>
            <a:off x="4015735" y="2812217"/>
            <a:ext cx="249382" cy="261257"/>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latin typeface="Huawei Sans" panose="020C0503030203020204" pitchFamily="34" charset="0"/>
              </a:rPr>
              <a:t>1</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文本框 32"/>
          <p:cNvSpPr txBox="1"/>
          <p:nvPr/>
        </p:nvSpPr>
        <p:spPr>
          <a:xfrm>
            <a:off x="4288867" y="2770272"/>
            <a:ext cx="1321430" cy="338554"/>
          </a:xfrm>
          <a:prstGeom prst="rect">
            <a:avLst/>
          </a:prstGeom>
          <a:noFill/>
        </p:spPr>
        <p:txBody>
          <a:bodyPr wrap="square" rtlCol="0">
            <a:spAutoFit/>
          </a:bodyPr>
          <a:lstStyle/>
          <a:p>
            <a:pPr fontAlgn="ctr"/>
            <a:r>
              <a:rPr lang="en-US" sz="1600" u="none" dirty="0">
                <a:latin typeface="Huawei Sans" panose="020C0503030203020204" pitchFamily="34" charset="0"/>
              </a:rPr>
              <a:t>I/O request</a:t>
            </a:r>
            <a:endParaRPr lang="en-US" sz="1600" u="none" dirty="0">
              <a:latin typeface="Huawei Sans" panose="020C0503030203020204" pitchFamily="34" charset="0"/>
            </a:endParaRPr>
          </a:p>
        </p:txBody>
      </p:sp>
      <p:sp>
        <p:nvSpPr>
          <p:cNvPr id="34" name="椭圆 33"/>
          <p:cNvSpPr/>
          <p:nvPr/>
        </p:nvSpPr>
        <p:spPr>
          <a:xfrm>
            <a:off x="6142859" y="2812217"/>
            <a:ext cx="249382" cy="261257"/>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latin typeface="Huawei Sans" panose="020C0503030203020204" pitchFamily="34" charset="0"/>
              </a:rPr>
              <a:t>1</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文本框 34"/>
          <p:cNvSpPr txBox="1"/>
          <p:nvPr/>
        </p:nvSpPr>
        <p:spPr>
          <a:xfrm>
            <a:off x="6380366" y="2794022"/>
            <a:ext cx="1349362" cy="338554"/>
          </a:xfrm>
          <a:prstGeom prst="rect">
            <a:avLst/>
          </a:prstGeom>
          <a:noFill/>
        </p:spPr>
        <p:txBody>
          <a:bodyPr wrap="square" rtlCol="0">
            <a:spAutoFit/>
          </a:bodyPr>
          <a:lstStyle/>
          <a:p>
            <a:pPr fontAlgn="ctr"/>
            <a:r>
              <a:rPr lang="en-US" sz="1600" u="none" dirty="0">
                <a:latin typeface="Huawei Sans" panose="020C0503030203020204" pitchFamily="34" charset="0"/>
              </a:rPr>
              <a:t>I/O request</a:t>
            </a:r>
            <a:endParaRPr lang="en-US" sz="1600" u="none" dirty="0">
              <a:latin typeface="Huawei Sans" panose="020C0503030203020204" pitchFamily="34" charset="0"/>
            </a:endParaRPr>
          </a:p>
        </p:txBody>
      </p:sp>
      <p:sp>
        <p:nvSpPr>
          <p:cNvPr id="36" name="椭圆 35"/>
          <p:cNvSpPr/>
          <p:nvPr/>
        </p:nvSpPr>
        <p:spPr>
          <a:xfrm>
            <a:off x="3255166" y="4120129"/>
            <a:ext cx="249382" cy="261257"/>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latin typeface="Huawei Sans" panose="020C0503030203020204" pitchFamily="34" charset="0"/>
              </a:rPr>
              <a:t>2</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椭圆 36"/>
          <p:cNvSpPr/>
          <p:nvPr/>
        </p:nvSpPr>
        <p:spPr>
          <a:xfrm>
            <a:off x="8272491" y="4945737"/>
            <a:ext cx="249382" cy="261257"/>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latin typeface="Huawei Sans" panose="020C0503030203020204" pitchFamily="34" charset="0"/>
              </a:rPr>
              <a:t>3</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文本框 37"/>
          <p:cNvSpPr txBox="1"/>
          <p:nvPr/>
        </p:nvSpPr>
        <p:spPr>
          <a:xfrm>
            <a:off x="7390766" y="4246734"/>
            <a:ext cx="2283808" cy="584775"/>
          </a:xfrm>
          <a:prstGeom prst="rect">
            <a:avLst/>
          </a:prstGeom>
          <a:noFill/>
        </p:spPr>
        <p:txBody>
          <a:bodyPr wrap="square" rtlCol="0">
            <a:spAutoFit/>
          </a:bodyPr>
          <a:lstStyle/>
          <a:p>
            <a:pPr algn="ctr" fontAlgn="ctr"/>
            <a:r>
              <a:rPr lang="en-US" sz="1600" u="none" dirty="0">
                <a:latin typeface="Huawei Sans" panose="020C0503030203020204" pitchFamily="34" charset="0"/>
              </a:rPr>
              <a:t>Process the </a:t>
            </a:r>
            <a:r>
              <a:rPr lang="en-US" sz="1600" u="none" dirty="0" err="1">
                <a:latin typeface="Huawei Sans" panose="020C0503030203020204" pitchFamily="34" charset="0"/>
              </a:rPr>
              <a:t>dequeuing</a:t>
            </a:r>
            <a:r>
              <a:rPr lang="en-US" sz="1600" u="none" dirty="0">
                <a:latin typeface="Huawei Sans" panose="020C0503030203020204" pitchFamily="34" charset="0"/>
              </a:rPr>
              <a:t> I/O requests.</a:t>
            </a:r>
            <a:endParaRPr lang="en-US" sz="1600" u="none" dirty="0">
              <a:latin typeface="Huawei Sans" panose="020C0503030203020204" pitchFamily="34" charset="0"/>
            </a:endParaRPr>
          </a:p>
        </p:txBody>
      </p:sp>
      <p:sp>
        <p:nvSpPr>
          <p:cNvPr id="39" name="矩形 38"/>
          <p:cNvSpPr/>
          <p:nvPr/>
        </p:nvSpPr>
        <p:spPr>
          <a:xfrm>
            <a:off x="1467931" y="3348509"/>
            <a:ext cx="9286503" cy="2754458"/>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文本框 39"/>
          <p:cNvSpPr txBox="1"/>
          <p:nvPr/>
        </p:nvSpPr>
        <p:spPr>
          <a:xfrm>
            <a:off x="8960648" y="3452009"/>
            <a:ext cx="1822272" cy="338554"/>
          </a:xfrm>
          <a:prstGeom prst="rect">
            <a:avLst/>
          </a:prstGeom>
          <a:noFill/>
        </p:spPr>
        <p:txBody>
          <a:bodyPr wrap="square" rtlCol="0">
            <a:spAutoFit/>
          </a:bodyPr>
          <a:lstStyle/>
          <a:p>
            <a:pPr fontAlgn="ctr"/>
            <a:r>
              <a:rPr lang="en-US" sz="1600" u="none" dirty="0">
                <a:latin typeface="Huawei Sans" panose="020C0503030203020204" pitchFamily="34" charset="0"/>
              </a:rPr>
              <a:t>Storage system</a:t>
            </a:r>
            <a:endParaRPr lang="en-US" sz="1600" u="none" dirty="0">
              <a:latin typeface="Huawei Sans" panose="020C0503030203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Burst Traffic Control Management</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2220426"/>
          </a:xfrm>
        </p:spPr>
        <p:txBody>
          <a:bodyPr lIns="19050" tIns="19050" rIns="19050" bIns="19050"/>
          <a:lstStyle/>
          <a:p>
            <a:pPr marL="228600" indent="-228600">
              <a:lnSpc>
                <a:spcPct val="100000"/>
              </a:lnSpc>
            </a:pPr>
            <a:r>
              <a:rPr lang="en-US" sz="1600" u="none" dirty="0">
                <a:latin typeface="Huawei Sans" panose="020C0503030203020204" pitchFamily="34" charset="0"/>
              </a:rPr>
              <a:t>When configuring the burst value, you must configure the upper limit. That means the instantaneous performance value can reach the burst value, but the average performance value cannot exceed the upper limit.</a:t>
            </a:r>
            <a:endParaRPr lang="en-US" altLang="zh-CN" sz="1600" dirty="0">
              <a:latin typeface="Huawei Sans" panose="020C0503030203020204" pitchFamily="34" charset="0"/>
              <a:sym typeface="Huawei Sans" panose="020C0503030203020204" pitchFamily="34" charset="0"/>
            </a:endParaRPr>
          </a:p>
          <a:p>
            <a:pPr marL="228600" indent="-228600">
              <a:lnSpc>
                <a:spcPct val="100000"/>
              </a:lnSpc>
            </a:pPr>
            <a:r>
              <a:rPr lang="en-US" sz="1600" u="none" dirty="0">
                <a:latin typeface="Huawei Sans" panose="020C0503030203020204" pitchFamily="34" charset="0"/>
              </a:rPr>
              <a:t>The service load in phase 1 is lower than the upper limit, and the burst capabilities are accumulated.</a:t>
            </a:r>
            <a:endParaRPr lang="en-US" sz="1600" u="none" dirty="0">
              <a:latin typeface="Huawei Sans" panose="020C0503030203020204" pitchFamily="34" charset="0"/>
            </a:endParaRPr>
          </a:p>
          <a:p>
            <a:pPr marL="228600" indent="-228600">
              <a:lnSpc>
                <a:spcPct val="100000"/>
              </a:lnSpc>
            </a:pPr>
            <a:r>
              <a:rPr lang="en-US" sz="1600" u="none" dirty="0">
                <a:latin typeface="Huawei Sans" panose="020C0503030203020204" pitchFamily="34" charset="0"/>
              </a:rPr>
              <a:t>In phase 2, when the service load increases, the performance can exceed the upper limit and reach the burst threshold. The total burst duration is the smaller value between the accumulated burst duration in phase 1 and the burst duration configured in the </a:t>
            </a:r>
            <a:r>
              <a:rPr lang="en-US" sz="1600" u="none" dirty="0" err="1">
                <a:latin typeface="Huawei Sans" panose="020C0503030203020204" pitchFamily="34" charset="0"/>
              </a:rPr>
              <a:t>QoS</a:t>
            </a:r>
            <a:r>
              <a:rPr lang="en-US" sz="1600" u="none" dirty="0">
                <a:latin typeface="Huawei Sans" panose="020C0503030203020204" pitchFamily="34" charset="0"/>
              </a:rPr>
              <a:t> policy.</a:t>
            </a:r>
            <a:endParaRPr lang="en-US" sz="1600" u="none" dirty="0">
              <a:latin typeface="Huawei Sans" panose="020C0503030203020204" pitchFamily="34" charset="0"/>
            </a:endParaRPr>
          </a:p>
          <a:p>
            <a:pPr marL="228600" indent="-228600">
              <a:lnSpc>
                <a:spcPct val="100000"/>
              </a:lnSpc>
            </a:pPr>
            <a:r>
              <a:rPr lang="en-US" sz="1600" u="none" dirty="0">
                <a:latin typeface="Huawei Sans" panose="020C0503030203020204" pitchFamily="34" charset="0"/>
              </a:rPr>
              <a:t>In phase 3, once the burst ends, the service performance falls below the upper limit.</a:t>
            </a:r>
            <a:endParaRPr lang="en-US" sz="1600" u="none" dirty="0">
              <a:latin typeface="Huawei Sans" panose="020C0503030203020204" pitchFamily="34" charset="0"/>
            </a:endParaRPr>
          </a:p>
          <a:p>
            <a:pPr marL="228600" indent="-228600">
              <a:lnSpc>
                <a:spcPct val="100000"/>
              </a:lnSpc>
            </a:pPr>
            <a:endParaRPr lang="en-US" altLang="zh-CN" sz="1600" dirty="0">
              <a:latin typeface="Huawei Sans" panose="020C0503030203020204" pitchFamily="34" charset="0"/>
              <a:sym typeface="Huawei Sans" panose="020C0503030203020204" pitchFamily="34" charset="0"/>
            </a:endParaRPr>
          </a:p>
          <a:p>
            <a:pPr marL="228600" indent="-228600">
              <a:lnSpc>
                <a:spcPct val="100000"/>
              </a:lnSpc>
            </a:pPr>
            <a:endParaRPr lang="en-US" altLang="zh-CN" sz="1600" dirty="0">
              <a:latin typeface="Huawei Sans" panose="020C0503030203020204" pitchFamily="34" charset="0"/>
              <a:sym typeface="Huawei Sans" panose="020C0503030203020204" pitchFamily="34" charset="0"/>
            </a:endParaRPr>
          </a:p>
        </p:txBody>
      </p:sp>
      <p:grpSp>
        <p:nvGrpSpPr>
          <p:cNvPr id="30" name="组合 29"/>
          <p:cNvGrpSpPr/>
          <p:nvPr/>
        </p:nvGrpSpPr>
        <p:grpSpPr>
          <a:xfrm>
            <a:off x="826477" y="3499338"/>
            <a:ext cx="5271510" cy="2324105"/>
            <a:chOff x="861645" y="3648808"/>
            <a:chExt cx="4932484" cy="2174635"/>
          </a:xfrm>
        </p:grpSpPr>
        <p:grpSp>
          <p:nvGrpSpPr>
            <p:cNvPr id="13" name="组合 12"/>
            <p:cNvGrpSpPr/>
            <p:nvPr/>
          </p:nvGrpSpPr>
          <p:grpSpPr>
            <a:xfrm>
              <a:off x="1863968" y="3648808"/>
              <a:ext cx="3930161" cy="2174635"/>
              <a:chOff x="1863968" y="3648808"/>
              <a:chExt cx="3930161" cy="2174635"/>
            </a:xfrm>
          </p:grpSpPr>
          <p:cxnSp>
            <p:nvCxnSpPr>
              <p:cNvPr id="5" name="直接箭头连接符 4"/>
              <p:cNvCxnSpPr/>
              <p:nvPr/>
            </p:nvCxnSpPr>
            <p:spPr>
              <a:xfrm>
                <a:off x="1863968" y="5811716"/>
                <a:ext cx="3930161"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 name="直接箭头连接符 5"/>
              <p:cNvCxnSpPr/>
              <p:nvPr/>
            </p:nvCxnSpPr>
            <p:spPr>
              <a:xfrm flipV="1">
                <a:off x="1875692" y="3648808"/>
                <a:ext cx="0" cy="217463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1875692" y="4888523"/>
                <a:ext cx="3698630" cy="0"/>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78624" y="4205653"/>
                <a:ext cx="3698630" cy="0"/>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861646" y="4056185"/>
              <a:ext cx="966242" cy="287983"/>
            </a:xfrm>
            <a:prstGeom prst="rect">
              <a:avLst/>
            </a:prstGeom>
            <a:noFill/>
          </p:spPr>
          <p:txBody>
            <a:bodyPr wrap="none" rtlCol="0">
              <a:spAutoFit/>
            </a:bodyPr>
            <a:lstStyle/>
            <a:p>
              <a:pPr fontAlgn="ctr"/>
              <a:r>
                <a:rPr lang="en-US" sz="1400" u="none" dirty="0">
                  <a:latin typeface="Huawei Sans" panose="020C0503030203020204" pitchFamily="34" charset="0"/>
                </a:rPr>
                <a:t>Burst limit</a:t>
              </a:r>
              <a:endParaRPr lang="en-US" sz="1400" u="none" dirty="0">
                <a:latin typeface="Huawei Sans" panose="020C0503030203020204" pitchFamily="34" charset="0"/>
              </a:endParaRPr>
            </a:p>
          </p:txBody>
        </p:sp>
        <p:sp>
          <p:nvSpPr>
            <p:cNvPr id="15" name="文本框 14"/>
            <p:cNvSpPr txBox="1"/>
            <p:nvPr/>
          </p:nvSpPr>
          <p:spPr>
            <a:xfrm>
              <a:off x="861645" y="4723510"/>
              <a:ext cx="1038237" cy="287983"/>
            </a:xfrm>
            <a:prstGeom prst="rect">
              <a:avLst/>
            </a:prstGeom>
            <a:noFill/>
          </p:spPr>
          <p:txBody>
            <a:bodyPr wrap="none" rtlCol="0">
              <a:spAutoFit/>
            </a:bodyPr>
            <a:lstStyle/>
            <a:p>
              <a:pPr fontAlgn="ctr"/>
              <a:r>
                <a:rPr lang="en-US" sz="1400" u="none" dirty="0">
                  <a:latin typeface="Huawei Sans" panose="020C0503030203020204" pitchFamily="34" charset="0"/>
                </a:rPr>
                <a:t>Upper limit</a:t>
              </a:r>
              <a:endParaRPr lang="en-US" sz="1400" u="none" dirty="0">
                <a:latin typeface="Huawei Sans" panose="020C0503030203020204" pitchFamily="34" charset="0"/>
              </a:endParaRPr>
            </a:p>
          </p:txBody>
        </p:sp>
        <mc:AlternateContent xmlns:mc="http://schemas.openxmlformats.org/markup-compatibility/2006" xmlns:p14="http://schemas.microsoft.com/office/powerpoint/2010/main">
          <mc:Choice Requires="p14">
            <p:contentPart r:id="rId1" p14:bwMode="auto">
              <p14:nvContentPartPr>
                <p14:cNvPr id="19" name="墨迹 18"/>
                <p14:cNvContentPartPr/>
                <p14:nvPr/>
              </p14:nvContentPartPr>
              <p14:xfrm>
                <a:off x="1978117" y="5512195"/>
                <a:ext cx="360" cy="360"/>
              </p14:xfrm>
            </p:contentPart>
          </mc:Choice>
          <mc:Fallback xmlns="">
            <p:pic>
              <p:nvPicPr>
                <p:cNvPr id="19" name="墨迹 18"/>
              </p:nvPicPr>
              <p:blipFill>
                <a:blip r:embed="rId2"/>
              </p:blipFill>
              <p:spPr>
                <a:xfrm>
                  <a:off x="1978117" y="5512195"/>
                  <a:ext cx="36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20" name="墨迹 19"/>
                <p14:cNvContentPartPr/>
                <p14:nvPr/>
              </p14:nvContentPartPr>
              <p14:xfrm>
                <a:off x="2223997" y="5582755"/>
                <a:ext cx="360" cy="360"/>
              </p14:xfrm>
            </p:contentPart>
          </mc:Choice>
          <mc:Fallback xmlns="">
            <p:pic>
              <p:nvPicPr>
                <p:cNvPr id="20" name="墨迹 19"/>
              </p:nvPicPr>
              <p:blipFill>
                <a:blip r:embed="rId2"/>
              </p:blipFill>
              <p:spPr>
                <a:xfrm>
                  <a:off x="2223997" y="5582755"/>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21" name="墨迹 20"/>
                <p14:cNvContentPartPr/>
                <p14:nvPr/>
              </p14:nvContentPartPr>
              <p14:xfrm>
                <a:off x="2039317" y="5432995"/>
                <a:ext cx="360" cy="360"/>
              </p14:xfrm>
            </p:contentPart>
          </mc:Choice>
          <mc:Fallback xmlns="">
            <p:pic>
              <p:nvPicPr>
                <p:cNvPr id="21" name="墨迹 20"/>
              </p:nvPicPr>
              <p:blipFill>
                <a:blip r:embed="rId2"/>
              </p:blipFill>
              <p:spPr>
                <a:xfrm>
                  <a:off x="2039317" y="5432995"/>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6" name="墨迹 25"/>
                <p14:cNvContentPartPr/>
                <p14:nvPr/>
              </p14:nvContentPartPr>
              <p14:xfrm>
                <a:off x="2056957" y="4223035"/>
                <a:ext cx="3572640" cy="1263600"/>
              </p14:xfrm>
            </p:contentPart>
          </mc:Choice>
          <mc:Fallback xmlns="">
            <p:pic>
              <p:nvPicPr>
                <p:cNvPr id="26" name="墨迹 25"/>
              </p:nvPicPr>
              <p:blipFill>
                <a:blip r:embed="rId6"/>
              </p:blipFill>
              <p:spPr>
                <a:xfrm>
                  <a:off x="2056957" y="4223035"/>
                  <a:ext cx="3572640" cy="1263600"/>
                </a:xfrm>
                <a:prstGeom prst="rect"/>
              </p:spPr>
            </p:pic>
          </mc:Fallback>
        </mc:AlternateContent>
        <p:sp>
          <p:nvSpPr>
            <p:cNvPr id="27" name="椭圆 26"/>
            <p:cNvSpPr>
              <a:spLocks noChangeAspect="1"/>
            </p:cNvSpPr>
            <p:nvPr/>
          </p:nvSpPr>
          <p:spPr>
            <a:xfrm>
              <a:off x="3279531" y="3912577"/>
              <a:ext cx="253959"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latin typeface="Huawei Sans" panose="020C0503030203020204" pitchFamily="34" charset="0"/>
                </a:rPr>
                <a:t>2</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椭圆 27"/>
            <p:cNvSpPr>
              <a:spLocks noChangeAspect="1"/>
            </p:cNvSpPr>
            <p:nvPr/>
          </p:nvSpPr>
          <p:spPr>
            <a:xfrm>
              <a:off x="2315308" y="5172808"/>
              <a:ext cx="253959"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latin typeface="Huawei Sans" panose="020C0503030203020204" pitchFamily="34" charset="0"/>
                </a:rPr>
                <a:t>1</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椭圆 28"/>
            <p:cNvSpPr>
              <a:spLocks noChangeAspect="1"/>
            </p:cNvSpPr>
            <p:nvPr/>
          </p:nvSpPr>
          <p:spPr>
            <a:xfrm>
              <a:off x="4249616" y="4599983"/>
              <a:ext cx="253959"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latin typeface="Huawei Sans" panose="020C0503030203020204" pitchFamily="34" charset="0"/>
                </a:rPr>
                <a:t>3</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3" name="组合 42"/>
          <p:cNvGrpSpPr/>
          <p:nvPr/>
        </p:nvGrpSpPr>
        <p:grpSpPr>
          <a:xfrm>
            <a:off x="6440907" y="3405791"/>
            <a:ext cx="4552404" cy="2793944"/>
            <a:chOff x="6440907" y="3405791"/>
            <a:chExt cx="4552404" cy="2793944"/>
          </a:xfrm>
        </p:grpSpPr>
        <p:sp>
          <p:nvSpPr>
            <p:cNvPr id="31" name="流程图: 磁盘 30"/>
            <p:cNvSpPr/>
            <p:nvPr/>
          </p:nvSpPr>
          <p:spPr>
            <a:xfrm>
              <a:off x="6576652" y="4033064"/>
              <a:ext cx="1178160" cy="1578578"/>
            </a:xfrm>
            <a:prstGeom prst="flowChartMagneticDisk">
              <a:avLst/>
            </a:prstGeom>
          </p:spPr>
          <p:style>
            <a:lnRef idx="3">
              <a:schemeClr val="lt1"/>
            </a:lnRef>
            <a:fillRef idx="1">
              <a:schemeClr val="accent1"/>
            </a:fillRef>
            <a:effectRef idx="1">
              <a:schemeClr val="accent1"/>
            </a:effectRef>
            <a:fontRef idx="minor">
              <a:schemeClr val="lt1"/>
            </a:fontRef>
          </p:style>
          <p:txBody>
            <a:bodyPr rtlCol="0" anchor="ctr"/>
            <a:lstStyle/>
            <a:p>
              <a:pPr algn="ctr" fontAlgn="ctr"/>
              <a:r>
                <a:rPr lang="en-US" u="none" dirty="0">
                  <a:latin typeface="Huawei Sans" panose="020C0503030203020204" pitchFamily="34" charset="0"/>
                </a:rPr>
                <a:t>Token bucket C</a:t>
              </a:r>
              <a:endParaRPr lang="en-US" u="none" dirty="0">
                <a:latin typeface="Huawei Sans" panose="020C0503030203020204" pitchFamily="34" charset="0"/>
              </a:endParaRPr>
            </a:p>
          </p:txBody>
        </p:sp>
        <p:sp>
          <p:nvSpPr>
            <p:cNvPr id="32" name="流程图: 磁盘 31"/>
            <p:cNvSpPr/>
            <p:nvPr/>
          </p:nvSpPr>
          <p:spPr>
            <a:xfrm>
              <a:off x="9815151" y="4044787"/>
              <a:ext cx="1178160" cy="1578578"/>
            </a:xfrm>
            <a:prstGeom prst="flowChartMagneticDisk">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ctr"/>
              <a:r>
                <a:rPr lang="en-US" u="none" dirty="0">
                  <a:latin typeface="Huawei Sans" panose="020C0503030203020204" pitchFamily="34" charset="0"/>
                </a:rPr>
                <a:t>Token bucket E</a:t>
              </a:r>
              <a:endParaRPr lang="en-US" u="none" dirty="0">
                <a:latin typeface="Huawei Sans" panose="020C0503030203020204" pitchFamily="34" charset="0"/>
              </a:endParaRPr>
            </a:p>
          </p:txBody>
        </p:sp>
        <p:cxnSp>
          <p:nvCxnSpPr>
            <p:cNvPr id="34" name="直接箭头连接符 33"/>
            <p:cNvCxnSpPr/>
            <p:nvPr/>
          </p:nvCxnSpPr>
          <p:spPr>
            <a:xfrm>
              <a:off x="7833946" y="5349189"/>
              <a:ext cx="1981205" cy="2770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7833946" y="4401594"/>
              <a:ext cx="1907931"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7" name="箭头: 下 36"/>
            <p:cNvSpPr/>
            <p:nvPr/>
          </p:nvSpPr>
          <p:spPr>
            <a:xfrm>
              <a:off x="7042638" y="3679742"/>
              <a:ext cx="271390" cy="328932"/>
            </a:xfrm>
            <a:prstGeom prst="downArrow">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箭头: 下 37"/>
            <p:cNvSpPr/>
            <p:nvPr/>
          </p:nvSpPr>
          <p:spPr>
            <a:xfrm>
              <a:off x="7027984" y="5625771"/>
              <a:ext cx="271390" cy="328932"/>
            </a:xfrm>
            <a:prstGeom prst="downArrow">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流程图: 多文档 38"/>
            <p:cNvSpPr/>
            <p:nvPr/>
          </p:nvSpPr>
          <p:spPr>
            <a:xfrm>
              <a:off x="8370276" y="3781237"/>
              <a:ext cx="941189" cy="893150"/>
            </a:xfrm>
            <a:prstGeom prst="flowChartMultidocumen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solidFill>
                    <a:schemeClr val="tx1"/>
                  </a:solidFill>
                  <a:latin typeface="Huawei Sans" panose="020C0503030203020204" pitchFamily="34" charset="0"/>
                </a:rPr>
                <a:t>Lend tokens</a:t>
              </a:r>
              <a:endParaRPr lang="en-US" sz="1200" u="none" dirty="0">
                <a:solidFill>
                  <a:schemeClr val="tx1"/>
                </a:solidFill>
                <a:latin typeface="Huawei Sans" panose="020C0503030203020204" pitchFamily="34" charset="0"/>
              </a:endParaRPr>
            </a:p>
          </p:txBody>
        </p:sp>
        <p:sp>
          <p:nvSpPr>
            <p:cNvPr id="40" name="流程图: 多文档 39"/>
            <p:cNvSpPr/>
            <p:nvPr/>
          </p:nvSpPr>
          <p:spPr>
            <a:xfrm>
              <a:off x="8370276" y="4950834"/>
              <a:ext cx="941189" cy="893150"/>
            </a:xfrm>
            <a:prstGeom prst="flowChartMultidocumen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solidFill>
                    <a:schemeClr val="tx1"/>
                  </a:solidFill>
                  <a:latin typeface="Huawei Sans" panose="020C0503030203020204" pitchFamily="34" charset="0"/>
                </a:rPr>
                <a:t>Store tokens</a:t>
              </a:r>
              <a:endParaRPr lang="en-US" sz="1200" u="none" dirty="0">
                <a:solidFill>
                  <a:schemeClr val="tx1"/>
                </a:solidFill>
                <a:latin typeface="Huawei Sans" panose="020C0503030203020204" pitchFamily="34" charset="0"/>
              </a:endParaRPr>
            </a:p>
          </p:txBody>
        </p:sp>
        <p:sp>
          <p:nvSpPr>
            <p:cNvPr id="41" name="文本框 40"/>
            <p:cNvSpPr txBox="1"/>
            <p:nvPr/>
          </p:nvSpPr>
          <p:spPr>
            <a:xfrm>
              <a:off x="6514520" y="5922736"/>
              <a:ext cx="1345240" cy="276999"/>
            </a:xfrm>
            <a:prstGeom prst="rect">
              <a:avLst/>
            </a:prstGeom>
            <a:noFill/>
          </p:spPr>
          <p:txBody>
            <a:bodyPr wrap="none" rtlCol="0">
              <a:spAutoFit/>
            </a:bodyPr>
            <a:lstStyle/>
            <a:p>
              <a:pPr fontAlgn="ctr"/>
              <a:r>
                <a:rPr lang="en-US" sz="1200" u="none" dirty="0">
                  <a:latin typeface="Huawei Sans" panose="020C0503030203020204" pitchFamily="34" charset="0"/>
                </a:rPr>
                <a:t>Consume tokens</a:t>
              </a:r>
              <a:endParaRPr lang="en-US" sz="1200" u="none" dirty="0">
                <a:latin typeface="Huawei Sans" panose="020C0503030203020204" pitchFamily="34" charset="0"/>
              </a:endParaRPr>
            </a:p>
          </p:txBody>
        </p:sp>
        <p:sp>
          <p:nvSpPr>
            <p:cNvPr id="42" name="文本框 41"/>
            <p:cNvSpPr txBox="1"/>
            <p:nvPr/>
          </p:nvSpPr>
          <p:spPr>
            <a:xfrm>
              <a:off x="6440907" y="3405791"/>
              <a:ext cx="1534394" cy="276999"/>
            </a:xfrm>
            <a:prstGeom prst="rect">
              <a:avLst/>
            </a:prstGeom>
            <a:noFill/>
          </p:spPr>
          <p:txBody>
            <a:bodyPr wrap="none" rtlCol="0">
              <a:spAutoFit/>
            </a:bodyPr>
            <a:lstStyle/>
            <a:p>
              <a:pPr fontAlgn="ctr"/>
              <a:r>
                <a:rPr lang="en-US" sz="1200" u="none" dirty="0">
                  <a:latin typeface="Huawei Sans" panose="020C0503030203020204" pitchFamily="34" charset="0"/>
                </a:rPr>
                <a:t>Supplement tokens</a:t>
              </a:r>
              <a:endParaRPr lang="en-US" sz="1200" u="none" dirty="0">
                <a:latin typeface="Huawei Sans" panose="020C0503030203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箭头连接符 28"/>
          <p:cNvCxnSpPr/>
          <p:nvPr/>
        </p:nvCxnSpPr>
        <p:spPr>
          <a:xfrm flipV="1">
            <a:off x="2029558" y="2703147"/>
            <a:ext cx="363414" cy="4880"/>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cxnSp>
        <p:nvCxnSpPr>
          <p:cNvPr id="33" name="直接箭头连接符 32"/>
          <p:cNvCxnSpPr/>
          <p:nvPr/>
        </p:nvCxnSpPr>
        <p:spPr>
          <a:xfrm>
            <a:off x="8212503" y="2702162"/>
            <a:ext cx="363415" cy="0"/>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cxnSp>
        <p:nvCxnSpPr>
          <p:cNvPr id="32" name="直接箭头连接符 31"/>
          <p:cNvCxnSpPr/>
          <p:nvPr/>
        </p:nvCxnSpPr>
        <p:spPr>
          <a:xfrm>
            <a:off x="5163527" y="2710954"/>
            <a:ext cx="363415" cy="0"/>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sp>
        <p:nvSpPr>
          <p:cNvPr id="54" name="矩形 53"/>
          <p:cNvSpPr/>
          <p:nvPr/>
        </p:nvSpPr>
        <p:spPr>
          <a:xfrm>
            <a:off x="731838" y="3326999"/>
            <a:ext cx="10728326" cy="2370042"/>
          </a:xfrm>
          <a:prstGeom prst="rect">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0" name="连接符: 肘形 49"/>
          <p:cNvCxnSpPr>
            <a:stCxn id="10" idx="4"/>
            <a:endCxn id="24" idx="4"/>
          </p:cNvCxnSpPr>
          <p:nvPr/>
        </p:nvCxnSpPr>
        <p:spPr>
          <a:xfrm rot="16200000" flipH="1">
            <a:off x="6006609" y="968620"/>
            <a:ext cx="17585" cy="7564310"/>
          </a:xfrm>
          <a:prstGeom prst="bentConnector3">
            <a:avLst>
              <a:gd name="adj1" fmla="val 452953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Lower Limit Guarantee</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1"/>
            <a:ext cx="10728325" cy="1053612"/>
          </a:xfrm>
        </p:spPr>
        <p:txBody>
          <a:bodyPr/>
          <a:lstStyle/>
          <a:p>
            <a:pPr>
              <a:lnSpc>
                <a:spcPct val="120000"/>
              </a:lnSpc>
            </a:pPr>
            <a:r>
              <a:rPr lang="en-US" sz="1800" u="none" dirty="0">
                <a:latin typeface="Huawei Sans" panose="020C0503030203020204" pitchFamily="34" charset="0"/>
              </a:rPr>
              <a:t>When multiple services preempt resources and a small number of critical services have no advantages in resource preemption, the lower limit guarantee function can automatically suppress non-critical services to reserve resources for critical services.</a:t>
            </a:r>
            <a:endParaRPr lang="en-US" sz="1800" u="none" dirty="0">
              <a:latin typeface="Huawei Sans" panose="020C0503030203020204" pitchFamily="34" charset="0"/>
            </a:endParaRPr>
          </a:p>
          <a:p>
            <a:pPr>
              <a:lnSpc>
                <a:spcPct val="120000"/>
              </a:lnSpc>
            </a:pPr>
            <a:endParaRPr lang="en-US" altLang="zh-CN" sz="1800" dirty="0">
              <a:latin typeface="Huawei Sans" panose="020C0503030203020204" pitchFamily="34" charset="0"/>
              <a:sym typeface="Huawei Sans" panose="020C0503030203020204" pitchFamily="34" charset="0"/>
            </a:endParaRPr>
          </a:p>
        </p:txBody>
      </p:sp>
      <p:sp>
        <p:nvSpPr>
          <p:cNvPr id="4" name="整机柜服务器FusionPoD Rack-scale server  FusionPoD"/>
          <p:cNvSpPr/>
          <p:nvPr/>
        </p:nvSpPr>
        <p:spPr>
          <a:xfrm>
            <a:off x="1177205" y="2392976"/>
            <a:ext cx="296973" cy="609685"/>
          </a:xfrm>
          <a:custGeom>
            <a:avLst/>
            <a:gdLst>
              <a:gd name="connsiteX0" fmla="*/ 236219 w 571500"/>
              <a:gd name="connsiteY0" fmla="*/ 993076 h 1173289"/>
              <a:gd name="connsiteX1" fmla="*/ 236219 w 571500"/>
              <a:gd name="connsiteY1" fmla="*/ 1031176 h 1173289"/>
              <a:gd name="connsiteX2" fmla="*/ 350519 w 571500"/>
              <a:gd name="connsiteY2" fmla="*/ 1031176 h 1173289"/>
              <a:gd name="connsiteX3" fmla="*/ 350519 w 571500"/>
              <a:gd name="connsiteY3" fmla="*/ 993076 h 1173289"/>
              <a:gd name="connsiteX4" fmla="*/ 236219 w 571500"/>
              <a:gd name="connsiteY4" fmla="*/ 259651 h 1173289"/>
              <a:gd name="connsiteX5" fmla="*/ 236219 w 571500"/>
              <a:gd name="connsiteY5" fmla="*/ 288226 h 1173289"/>
              <a:gd name="connsiteX6" fmla="*/ 348138 w 571500"/>
              <a:gd name="connsiteY6" fmla="*/ 288226 h 1173289"/>
              <a:gd name="connsiteX7" fmla="*/ 348138 w 571500"/>
              <a:gd name="connsiteY7" fmla="*/ 259651 h 1173289"/>
              <a:gd name="connsiteX8" fmla="*/ 136207 w 571500"/>
              <a:gd name="connsiteY8" fmla="*/ 181927 h 1173289"/>
              <a:gd name="connsiteX9" fmla="*/ 441007 w 571500"/>
              <a:gd name="connsiteY9" fmla="*/ 181927 h 1173289"/>
              <a:gd name="connsiteX10" fmla="*/ 441007 w 571500"/>
              <a:gd name="connsiteY10" fmla="*/ 210502 h 1173289"/>
              <a:gd name="connsiteX11" fmla="*/ 310038 w 571500"/>
              <a:gd name="connsiteY11" fmla="*/ 210502 h 1173289"/>
              <a:gd name="connsiteX12" fmla="*/ 310038 w 571500"/>
              <a:gd name="connsiteY12" fmla="*/ 231076 h 1173289"/>
              <a:gd name="connsiteX13" fmla="*/ 376713 w 571500"/>
              <a:gd name="connsiteY13" fmla="*/ 231076 h 1173289"/>
              <a:gd name="connsiteX14" fmla="*/ 376713 w 571500"/>
              <a:gd name="connsiteY14" fmla="*/ 260794 h 1173289"/>
              <a:gd name="connsiteX15" fmla="*/ 436244 w 571500"/>
              <a:gd name="connsiteY15" fmla="*/ 260794 h 1173289"/>
              <a:gd name="connsiteX16" fmla="*/ 436244 w 571500"/>
              <a:gd name="connsiteY16" fmla="*/ 289369 h 1173289"/>
              <a:gd name="connsiteX17" fmla="*/ 376713 w 571500"/>
              <a:gd name="connsiteY17" fmla="*/ 289369 h 1173289"/>
              <a:gd name="connsiteX18" fmla="*/ 376713 w 571500"/>
              <a:gd name="connsiteY18" fmla="*/ 316801 h 1173289"/>
              <a:gd name="connsiteX19" fmla="*/ 310038 w 571500"/>
              <a:gd name="connsiteY19" fmla="*/ 316801 h 1173289"/>
              <a:gd name="connsiteX20" fmla="*/ 310038 w 571500"/>
              <a:gd name="connsiteY20" fmla="*/ 339661 h 1173289"/>
              <a:gd name="connsiteX21" fmla="*/ 441007 w 571500"/>
              <a:gd name="connsiteY21" fmla="*/ 339661 h 1173289"/>
              <a:gd name="connsiteX22" fmla="*/ 441007 w 571500"/>
              <a:gd name="connsiteY22" fmla="*/ 368236 h 1173289"/>
              <a:gd name="connsiteX23" fmla="*/ 310038 w 571500"/>
              <a:gd name="connsiteY23" fmla="*/ 368236 h 1173289"/>
              <a:gd name="connsiteX24" fmla="*/ 310038 w 571500"/>
              <a:gd name="connsiteY24" fmla="*/ 418528 h 1173289"/>
              <a:gd name="connsiteX25" fmla="*/ 441007 w 571500"/>
              <a:gd name="connsiteY25" fmla="*/ 418528 h 1173289"/>
              <a:gd name="connsiteX26" fmla="*/ 441007 w 571500"/>
              <a:gd name="connsiteY26" fmla="*/ 447103 h 1173289"/>
              <a:gd name="connsiteX27" fmla="*/ 310038 w 571500"/>
              <a:gd name="connsiteY27" fmla="*/ 447103 h 1173289"/>
              <a:gd name="connsiteX28" fmla="*/ 310038 w 571500"/>
              <a:gd name="connsiteY28" fmla="*/ 497395 h 1173289"/>
              <a:gd name="connsiteX29" fmla="*/ 441007 w 571500"/>
              <a:gd name="connsiteY29" fmla="*/ 497395 h 1173289"/>
              <a:gd name="connsiteX30" fmla="*/ 441007 w 571500"/>
              <a:gd name="connsiteY30" fmla="*/ 525970 h 1173289"/>
              <a:gd name="connsiteX31" fmla="*/ 310038 w 571500"/>
              <a:gd name="connsiteY31" fmla="*/ 525970 h 1173289"/>
              <a:gd name="connsiteX32" fmla="*/ 310038 w 571500"/>
              <a:gd name="connsiteY32" fmla="*/ 576262 h 1173289"/>
              <a:gd name="connsiteX33" fmla="*/ 441007 w 571500"/>
              <a:gd name="connsiteY33" fmla="*/ 576262 h 1173289"/>
              <a:gd name="connsiteX34" fmla="*/ 441007 w 571500"/>
              <a:gd name="connsiteY34" fmla="*/ 604837 h 1173289"/>
              <a:gd name="connsiteX35" fmla="*/ 310038 w 571500"/>
              <a:gd name="connsiteY35" fmla="*/ 604837 h 1173289"/>
              <a:gd name="connsiteX36" fmla="*/ 310038 w 571500"/>
              <a:gd name="connsiteY36" fmla="*/ 655129 h 1173289"/>
              <a:gd name="connsiteX37" fmla="*/ 441007 w 571500"/>
              <a:gd name="connsiteY37" fmla="*/ 655129 h 1173289"/>
              <a:gd name="connsiteX38" fmla="*/ 441007 w 571500"/>
              <a:gd name="connsiteY38" fmla="*/ 683704 h 1173289"/>
              <a:gd name="connsiteX39" fmla="*/ 310038 w 571500"/>
              <a:gd name="connsiteY39" fmla="*/ 683704 h 1173289"/>
              <a:gd name="connsiteX40" fmla="*/ 310038 w 571500"/>
              <a:gd name="connsiteY40" fmla="*/ 733996 h 1173289"/>
              <a:gd name="connsiteX41" fmla="*/ 441007 w 571500"/>
              <a:gd name="connsiteY41" fmla="*/ 733996 h 1173289"/>
              <a:gd name="connsiteX42" fmla="*/ 441007 w 571500"/>
              <a:gd name="connsiteY42" fmla="*/ 762571 h 1173289"/>
              <a:gd name="connsiteX43" fmla="*/ 310038 w 571500"/>
              <a:gd name="connsiteY43" fmla="*/ 762571 h 1173289"/>
              <a:gd name="connsiteX44" fmla="*/ 310038 w 571500"/>
              <a:gd name="connsiteY44" fmla="*/ 812863 h 1173289"/>
              <a:gd name="connsiteX45" fmla="*/ 441007 w 571500"/>
              <a:gd name="connsiteY45" fmla="*/ 812863 h 1173289"/>
              <a:gd name="connsiteX46" fmla="*/ 441007 w 571500"/>
              <a:gd name="connsiteY46" fmla="*/ 841438 h 1173289"/>
              <a:gd name="connsiteX47" fmla="*/ 310038 w 571500"/>
              <a:gd name="connsiteY47" fmla="*/ 841438 h 1173289"/>
              <a:gd name="connsiteX48" fmla="*/ 310038 w 571500"/>
              <a:gd name="connsiteY48" fmla="*/ 891730 h 1173289"/>
              <a:gd name="connsiteX49" fmla="*/ 441007 w 571500"/>
              <a:gd name="connsiteY49" fmla="*/ 891730 h 1173289"/>
              <a:gd name="connsiteX50" fmla="*/ 441007 w 571500"/>
              <a:gd name="connsiteY50" fmla="*/ 920305 h 1173289"/>
              <a:gd name="connsiteX51" fmla="*/ 310038 w 571500"/>
              <a:gd name="connsiteY51" fmla="*/ 920305 h 1173289"/>
              <a:gd name="connsiteX52" fmla="*/ 310038 w 571500"/>
              <a:gd name="connsiteY52" fmla="*/ 974026 h 1173289"/>
              <a:gd name="connsiteX53" fmla="*/ 360044 w 571500"/>
              <a:gd name="connsiteY53" fmla="*/ 974026 h 1173289"/>
              <a:gd name="connsiteX54" fmla="*/ 369569 w 571500"/>
              <a:gd name="connsiteY54" fmla="*/ 983551 h 1173289"/>
              <a:gd name="connsiteX55" fmla="*/ 369569 w 571500"/>
              <a:gd name="connsiteY55" fmla="*/ 1040701 h 1173289"/>
              <a:gd name="connsiteX56" fmla="*/ 360044 w 571500"/>
              <a:gd name="connsiteY56" fmla="*/ 1050226 h 1173289"/>
              <a:gd name="connsiteX57" fmla="*/ 226694 w 571500"/>
              <a:gd name="connsiteY57" fmla="*/ 1050226 h 1173289"/>
              <a:gd name="connsiteX58" fmla="*/ 217169 w 571500"/>
              <a:gd name="connsiteY58" fmla="*/ 1040701 h 1173289"/>
              <a:gd name="connsiteX59" fmla="*/ 217169 w 571500"/>
              <a:gd name="connsiteY59" fmla="*/ 983551 h 1173289"/>
              <a:gd name="connsiteX60" fmla="*/ 226694 w 571500"/>
              <a:gd name="connsiteY60" fmla="*/ 974026 h 1173289"/>
              <a:gd name="connsiteX61" fmla="*/ 281463 w 571500"/>
              <a:gd name="connsiteY61" fmla="*/ 974026 h 1173289"/>
              <a:gd name="connsiteX62" fmla="*/ 281463 w 571500"/>
              <a:gd name="connsiteY62" fmla="*/ 920305 h 1173289"/>
              <a:gd name="connsiteX63" fmla="*/ 136207 w 571500"/>
              <a:gd name="connsiteY63" fmla="*/ 920305 h 1173289"/>
              <a:gd name="connsiteX64" fmla="*/ 136207 w 571500"/>
              <a:gd name="connsiteY64" fmla="*/ 891730 h 1173289"/>
              <a:gd name="connsiteX65" fmla="*/ 281463 w 571500"/>
              <a:gd name="connsiteY65" fmla="*/ 891730 h 1173289"/>
              <a:gd name="connsiteX66" fmla="*/ 281463 w 571500"/>
              <a:gd name="connsiteY66" fmla="*/ 841438 h 1173289"/>
              <a:gd name="connsiteX67" fmla="*/ 136207 w 571500"/>
              <a:gd name="connsiteY67" fmla="*/ 841438 h 1173289"/>
              <a:gd name="connsiteX68" fmla="*/ 136207 w 571500"/>
              <a:gd name="connsiteY68" fmla="*/ 812863 h 1173289"/>
              <a:gd name="connsiteX69" fmla="*/ 281463 w 571500"/>
              <a:gd name="connsiteY69" fmla="*/ 812863 h 1173289"/>
              <a:gd name="connsiteX70" fmla="*/ 281463 w 571500"/>
              <a:gd name="connsiteY70" fmla="*/ 762571 h 1173289"/>
              <a:gd name="connsiteX71" fmla="*/ 136207 w 571500"/>
              <a:gd name="connsiteY71" fmla="*/ 762571 h 1173289"/>
              <a:gd name="connsiteX72" fmla="*/ 136207 w 571500"/>
              <a:gd name="connsiteY72" fmla="*/ 733996 h 1173289"/>
              <a:gd name="connsiteX73" fmla="*/ 281463 w 571500"/>
              <a:gd name="connsiteY73" fmla="*/ 733996 h 1173289"/>
              <a:gd name="connsiteX74" fmla="*/ 281463 w 571500"/>
              <a:gd name="connsiteY74" fmla="*/ 683704 h 1173289"/>
              <a:gd name="connsiteX75" fmla="*/ 136207 w 571500"/>
              <a:gd name="connsiteY75" fmla="*/ 683704 h 1173289"/>
              <a:gd name="connsiteX76" fmla="*/ 136207 w 571500"/>
              <a:gd name="connsiteY76" fmla="*/ 655129 h 1173289"/>
              <a:gd name="connsiteX77" fmla="*/ 281463 w 571500"/>
              <a:gd name="connsiteY77" fmla="*/ 655129 h 1173289"/>
              <a:gd name="connsiteX78" fmla="*/ 281463 w 571500"/>
              <a:gd name="connsiteY78" fmla="*/ 604837 h 1173289"/>
              <a:gd name="connsiteX79" fmla="*/ 136207 w 571500"/>
              <a:gd name="connsiteY79" fmla="*/ 604837 h 1173289"/>
              <a:gd name="connsiteX80" fmla="*/ 136207 w 571500"/>
              <a:gd name="connsiteY80" fmla="*/ 576262 h 1173289"/>
              <a:gd name="connsiteX81" fmla="*/ 281463 w 571500"/>
              <a:gd name="connsiteY81" fmla="*/ 576262 h 1173289"/>
              <a:gd name="connsiteX82" fmla="*/ 281463 w 571500"/>
              <a:gd name="connsiteY82" fmla="*/ 525970 h 1173289"/>
              <a:gd name="connsiteX83" fmla="*/ 136207 w 571500"/>
              <a:gd name="connsiteY83" fmla="*/ 525970 h 1173289"/>
              <a:gd name="connsiteX84" fmla="*/ 136207 w 571500"/>
              <a:gd name="connsiteY84" fmla="*/ 497395 h 1173289"/>
              <a:gd name="connsiteX85" fmla="*/ 281463 w 571500"/>
              <a:gd name="connsiteY85" fmla="*/ 497395 h 1173289"/>
              <a:gd name="connsiteX86" fmla="*/ 281463 w 571500"/>
              <a:gd name="connsiteY86" fmla="*/ 447103 h 1173289"/>
              <a:gd name="connsiteX87" fmla="*/ 136207 w 571500"/>
              <a:gd name="connsiteY87" fmla="*/ 447103 h 1173289"/>
              <a:gd name="connsiteX88" fmla="*/ 136207 w 571500"/>
              <a:gd name="connsiteY88" fmla="*/ 418528 h 1173289"/>
              <a:gd name="connsiteX89" fmla="*/ 281463 w 571500"/>
              <a:gd name="connsiteY89" fmla="*/ 418528 h 1173289"/>
              <a:gd name="connsiteX90" fmla="*/ 281463 w 571500"/>
              <a:gd name="connsiteY90" fmla="*/ 368236 h 1173289"/>
              <a:gd name="connsiteX91" fmla="*/ 136207 w 571500"/>
              <a:gd name="connsiteY91" fmla="*/ 368236 h 1173289"/>
              <a:gd name="connsiteX92" fmla="*/ 136207 w 571500"/>
              <a:gd name="connsiteY92" fmla="*/ 339661 h 1173289"/>
              <a:gd name="connsiteX93" fmla="*/ 281463 w 571500"/>
              <a:gd name="connsiteY93" fmla="*/ 339661 h 1173289"/>
              <a:gd name="connsiteX94" fmla="*/ 281463 w 571500"/>
              <a:gd name="connsiteY94" fmla="*/ 316801 h 1173289"/>
              <a:gd name="connsiteX95" fmla="*/ 207644 w 571500"/>
              <a:gd name="connsiteY95" fmla="*/ 316801 h 1173289"/>
              <a:gd name="connsiteX96" fmla="*/ 207644 w 571500"/>
              <a:gd name="connsiteY96" fmla="*/ 289369 h 1173289"/>
              <a:gd name="connsiteX97" fmla="*/ 136207 w 571500"/>
              <a:gd name="connsiteY97" fmla="*/ 289369 h 1173289"/>
              <a:gd name="connsiteX98" fmla="*/ 136207 w 571500"/>
              <a:gd name="connsiteY98" fmla="*/ 260794 h 1173289"/>
              <a:gd name="connsiteX99" fmla="*/ 207644 w 571500"/>
              <a:gd name="connsiteY99" fmla="*/ 260794 h 1173289"/>
              <a:gd name="connsiteX100" fmla="*/ 207644 w 571500"/>
              <a:gd name="connsiteY100" fmla="*/ 231076 h 1173289"/>
              <a:gd name="connsiteX101" fmla="*/ 281463 w 571500"/>
              <a:gd name="connsiteY101" fmla="*/ 231076 h 1173289"/>
              <a:gd name="connsiteX102" fmla="*/ 281463 w 571500"/>
              <a:gd name="connsiteY102" fmla="*/ 210502 h 1173289"/>
              <a:gd name="connsiteX103" fmla="*/ 136207 w 571500"/>
              <a:gd name="connsiteY103" fmla="*/ 210502 h 1173289"/>
              <a:gd name="connsiteX104" fmla="*/ 134969 w 571500"/>
              <a:gd name="connsiteY104" fmla="*/ 83439 h 1173289"/>
              <a:gd name="connsiteX105" fmla="*/ 430244 w 571500"/>
              <a:gd name="connsiteY105" fmla="*/ 83439 h 1173289"/>
              <a:gd name="connsiteX106" fmla="*/ 430244 w 571500"/>
              <a:gd name="connsiteY106" fmla="*/ 112014 h 1173289"/>
              <a:gd name="connsiteX107" fmla="*/ 413575 w 571500"/>
              <a:gd name="connsiteY107" fmla="*/ 112014 h 1173289"/>
              <a:gd name="connsiteX108" fmla="*/ 413575 w 571500"/>
              <a:gd name="connsiteY108" fmla="*/ 145351 h 1173289"/>
              <a:gd name="connsiteX109" fmla="*/ 394525 w 571500"/>
              <a:gd name="connsiteY109" fmla="*/ 145351 h 1173289"/>
              <a:gd name="connsiteX110" fmla="*/ 394525 w 571500"/>
              <a:gd name="connsiteY110" fmla="*/ 112014 h 1173289"/>
              <a:gd name="connsiteX111" fmla="*/ 375475 w 571500"/>
              <a:gd name="connsiteY111" fmla="*/ 112014 h 1173289"/>
              <a:gd name="connsiteX112" fmla="*/ 375475 w 571500"/>
              <a:gd name="connsiteY112" fmla="*/ 145351 h 1173289"/>
              <a:gd name="connsiteX113" fmla="*/ 356425 w 571500"/>
              <a:gd name="connsiteY113" fmla="*/ 145351 h 1173289"/>
              <a:gd name="connsiteX114" fmla="*/ 356425 w 571500"/>
              <a:gd name="connsiteY114" fmla="*/ 112014 h 1173289"/>
              <a:gd name="connsiteX115" fmla="*/ 337375 w 571500"/>
              <a:gd name="connsiteY115" fmla="*/ 112014 h 1173289"/>
              <a:gd name="connsiteX116" fmla="*/ 337375 w 571500"/>
              <a:gd name="connsiteY116" fmla="*/ 145351 h 1173289"/>
              <a:gd name="connsiteX117" fmla="*/ 318325 w 571500"/>
              <a:gd name="connsiteY117" fmla="*/ 145351 h 1173289"/>
              <a:gd name="connsiteX118" fmla="*/ 318325 w 571500"/>
              <a:gd name="connsiteY118" fmla="*/ 112014 h 1173289"/>
              <a:gd name="connsiteX119" fmla="*/ 299275 w 571500"/>
              <a:gd name="connsiteY119" fmla="*/ 112014 h 1173289"/>
              <a:gd name="connsiteX120" fmla="*/ 299275 w 571500"/>
              <a:gd name="connsiteY120" fmla="*/ 145351 h 1173289"/>
              <a:gd name="connsiteX121" fmla="*/ 280225 w 571500"/>
              <a:gd name="connsiteY121" fmla="*/ 145351 h 1173289"/>
              <a:gd name="connsiteX122" fmla="*/ 280225 w 571500"/>
              <a:gd name="connsiteY122" fmla="*/ 112014 h 1173289"/>
              <a:gd name="connsiteX123" fmla="*/ 261175 w 571500"/>
              <a:gd name="connsiteY123" fmla="*/ 112014 h 1173289"/>
              <a:gd name="connsiteX124" fmla="*/ 261175 w 571500"/>
              <a:gd name="connsiteY124" fmla="*/ 145351 h 1173289"/>
              <a:gd name="connsiteX125" fmla="*/ 242125 w 571500"/>
              <a:gd name="connsiteY125" fmla="*/ 145351 h 1173289"/>
              <a:gd name="connsiteX126" fmla="*/ 242125 w 571500"/>
              <a:gd name="connsiteY126" fmla="*/ 112014 h 1173289"/>
              <a:gd name="connsiteX127" fmla="*/ 213550 w 571500"/>
              <a:gd name="connsiteY127" fmla="*/ 112014 h 1173289"/>
              <a:gd name="connsiteX128" fmla="*/ 213550 w 571500"/>
              <a:gd name="connsiteY128" fmla="*/ 145351 h 1173289"/>
              <a:gd name="connsiteX129" fmla="*/ 194500 w 571500"/>
              <a:gd name="connsiteY129" fmla="*/ 145351 h 1173289"/>
              <a:gd name="connsiteX130" fmla="*/ 194500 w 571500"/>
              <a:gd name="connsiteY130" fmla="*/ 112014 h 1173289"/>
              <a:gd name="connsiteX131" fmla="*/ 170688 w 571500"/>
              <a:gd name="connsiteY131" fmla="*/ 112014 h 1173289"/>
              <a:gd name="connsiteX132" fmla="*/ 170688 w 571500"/>
              <a:gd name="connsiteY132" fmla="*/ 145351 h 1173289"/>
              <a:gd name="connsiteX133" fmla="*/ 151638 w 571500"/>
              <a:gd name="connsiteY133" fmla="*/ 145351 h 1173289"/>
              <a:gd name="connsiteX134" fmla="*/ 151638 w 571500"/>
              <a:gd name="connsiteY134" fmla="*/ 112014 h 1173289"/>
              <a:gd name="connsiteX135" fmla="*/ 134969 w 571500"/>
              <a:gd name="connsiteY135" fmla="*/ 112014 h 1173289"/>
              <a:gd name="connsiteX136" fmla="*/ 493395 w 571500"/>
              <a:gd name="connsiteY136" fmla="*/ 38100 h 1173289"/>
              <a:gd name="connsiteX137" fmla="*/ 493395 w 571500"/>
              <a:gd name="connsiteY137" fmla="*/ 1104900 h 1173289"/>
              <a:gd name="connsiteX138" fmla="*/ 514350 w 571500"/>
              <a:gd name="connsiteY138" fmla="*/ 1104900 h 1173289"/>
              <a:gd name="connsiteX139" fmla="*/ 533400 w 571500"/>
              <a:gd name="connsiteY139" fmla="*/ 1085850 h 1173289"/>
              <a:gd name="connsiteX140" fmla="*/ 533400 w 571500"/>
              <a:gd name="connsiteY140" fmla="*/ 57150 h 1173289"/>
              <a:gd name="connsiteX141" fmla="*/ 514350 w 571500"/>
              <a:gd name="connsiteY141" fmla="*/ 38100 h 1173289"/>
              <a:gd name="connsiteX142" fmla="*/ 57626 w 571500"/>
              <a:gd name="connsiteY142" fmla="*/ 38100 h 1173289"/>
              <a:gd name="connsiteX143" fmla="*/ 38576 w 571500"/>
              <a:gd name="connsiteY143" fmla="*/ 57150 h 1173289"/>
              <a:gd name="connsiteX144" fmla="*/ 38576 w 571500"/>
              <a:gd name="connsiteY144" fmla="*/ 1085850 h 1173289"/>
              <a:gd name="connsiteX145" fmla="*/ 57626 w 571500"/>
              <a:gd name="connsiteY145" fmla="*/ 1104900 h 1173289"/>
              <a:gd name="connsiteX146" fmla="*/ 79057 w 571500"/>
              <a:gd name="connsiteY146" fmla="*/ 1104900 h 1173289"/>
              <a:gd name="connsiteX147" fmla="*/ 79057 w 571500"/>
              <a:gd name="connsiteY147" fmla="*/ 38100 h 1173289"/>
              <a:gd name="connsiteX148" fmla="*/ 38100 w 571500"/>
              <a:gd name="connsiteY148" fmla="*/ 0 h 1173289"/>
              <a:gd name="connsiteX149" fmla="*/ 533400 w 571500"/>
              <a:gd name="connsiteY149" fmla="*/ 0 h 1173289"/>
              <a:gd name="connsiteX150" fmla="*/ 571500 w 571500"/>
              <a:gd name="connsiteY150" fmla="*/ 38100 h 1173289"/>
              <a:gd name="connsiteX151" fmla="*/ 571500 w 571500"/>
              <a:gd name="connsiteY151" fmla="*/ 1085850 h 1173289"/>
              <a:gd name="connsiteX152" fmla="*/ 514350 w 571500"/>
              <a:gd name="connsiteY152" fmla="*/ 1143000 h 1173289"/>
              <a:gd name="connsiteX153" fmla="*/ 472750 w 571500"/>
              <a:gd name="connsiteY153" fmla="*/ 1143000 h 1173289"/>
              <a:gd name="connsiteX154" fmla="*/ 472508 w 571500"/>
              <a:gd name="connsiteY154" fmla="*/ 1144202 h 1173289"/>
              <a:gd name="connsiteX155" fmla="*/ 428625 w 571500"/>
              <a:gd name="connsiteY155" fmla="*/ 1173289 h 1173289"/>
              <a:gd name="connsiteX156" fmla="*/ 381000 w 571500"/>
              <a:gd name="connsiteY156" fmla="*/ 1125664 h 1173289"/>
              <a:gd name="connsiteX157" fmla="*/ 428625 w 571500"/>
              <a:gd name="connsiteY157" fmla="*/ 1078039 h 1173289"/>
              <a:gd name="connsiteX158" fmla="*/ 462301 w 571500"/>
              <a:gd name="connsiteY158" fmla="*/ 1091988 h 1173289"/>
              <a:gd name="connsiteX159" fmla="*/ 464820 w 571500"/>
              <a:gd name="connsiteY159" fmla="*/ 1095724 h 1173289"/>
              <a:gd name="connsiteX160" fmla="*/ 464820 w 571500"/>
              <a:gd name="connsiteY160" fmla="*/ 38100 h 1173289"/>
              <a:gd name="connsiteX161" fmla="*/ 107632 w 571500"/>
              <a:gd name="connsiteY161" fmla="*/ 38100 h 1173289"/>
              <a:gd name="connsiteX162" fmla="*/ 107632 w 571500"/>
              <a:gd name="connsiteY162" fmla="*/ 1104900 h 1173289"/>
              <a:gd name="connsiteX163" fmla="*/ 243369 w 571500"/>
              <a:gd name="connsiteY163" fmla="*/ 1104900 h 1173289"/>
              <a:gd name="connsiteX164" fmla="*/ 252074 w 571500"/>
              <a:gd name="connsiteY164" fmla="*/ 1091988 h 1173289"/>
              <a:gd name="connsiteX165" fmla="*/ 285750 w 571500"/>
              <a:gd name="connsiteY165" fmla="*/ 1078039 h 1173289"/>
              <a:gd name="connsiteX166" fmla="*/ 333375 w 571500"/>
              <a:gd name="connsiteY166" fmla="*/ 1125664 h 1173289"/>
              <a:gd name="connsiteX167" fmla="*/ 285750 w 571500"/>
              <a:gd name="connsiteY167" fmla="*/ 1173289 h 1173289"/>
              <a:gd name="connsiteX168" fmla="*/ 241868 w 571500"/>
              <a:gd name="connsiteY168" fmla="*/ 1144202 h 1173289"/>
              <a:gd name="connsiteX169" fmla="*/ 241625 w 571500"/>
              <a:gd name="connsiteY169" fmla="*/ 1143000 h 1173289"/>
              <a:gd name="connsiteX170" fmla="*/ 38100 w 571500"/>
              <a:gd name="connsiteY170" fmla="*/ 1143000 h 1173289"/>
              <a:gd name="connsiteX171" fmla="*/ 0 w 571500"/>
              <a:gd name="connsiteY171" fmla="*/ 1104900 h 1173289"/>
              <a:gd name="connsiteX172" fmla="*/ 0 w 571500"/>
              <a:gd name="connsiteY172" fmla="*/ 38100 h 1173289"/>
              <a:gd name="connsiteX173" fmla="*/ 38100 w 571500"/>
              <a:gd name="connsiteY173" fmla="*/ 0 h 11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571500" h="1173289">
                <a:moveTo>
                  <a:pt x="236219" y="993076"/>
                </a:moveTo>
                <a:lnTo>
                  <a:pt x="236219" y="1031176"/>
                </a:lnTo>
                <a:lnTo>
                  <a:pt x="350519" y="1031176"/>
                </a:lnTo>
                <a:lnTo>
                  <a:pt x="350519" y="993076"/>
                </a:lnTo>
                <a:close/>
                <a:moveTo>
                  <a:pt x="236219" y="259651"/>
                </a:moveTo>
                <a:lnTo>
                  <a:pt x="236219" y="288226"/>
                </a:lnTo>
                <a:lnTo>
                  <a:pt x="348138" y="288226"/>
                </a:lnTo>
                <a:lnTo>
                  <a:pt x="348138" y="259651"/>
                </a:lnTo>
                <a:close/>
                <a:moveTo>
                  <a:pt x="136207" y="181927"/>
                </a:moveTo>
                <a:lnTo>
                  <a:pt x="441007" y="181927"/>
                </a:lnTo>
                <a:lnTo>
                  <a:pt x="441007" y="210502"/>
                </a:lnTo>
                <a:lnTo>
                  <a:pt x="310038" y="210502"/>
                </a:lnTo>
                <a:lnTo>
                  <a:pt x="310038" y="231076"/>
                </a:lnTo>
                <a:lnTo>
                  <a:pt x="376713" y="231076"/>
                </a:lnTo>
                <a:lnTo>
                  <a:pt x="376713" y="260794"/>
                </a:lnTo>
                <a:lnTo>
                  <a:pt x="436244" y="260794"/>
                </a:lnTo>
                <a:lnTo>
                  <a:pt x="436244" y="289369"/>
                </a:lnTo>
                <a:lnTo>
                  <a:pt x="376713" y="289369"/>
                </a:lnTo>
                <a:lnTo>
                  <a:pt x="376713" y="316801"/>
                </a:lnTo>
                <a:lnTo>
                  <a:pt x="310038" y="316801"/>
                </a:lnTo>
                <a:lnTo>
                  <a:pt x="310038" y="339661"/>
                </a:lnTo>
                <a:lnTo>
                  <a:pt x="441007" y="339661"/>
                </a:lnTo>
                <a:lnTo>
                  <a:pt x="441007" y="368236"/>
                </a:lnTo>
                <a:lnTo>
                  <a:pt x="310038" y="368236"/>
                </a:lnTo>
                <a:lnTo>
                  <a:pt x="310038" y="418528"/>
                </a:lnTo>
                <a:lnTo>
                  <a:pt x="441007" y="418528"/>
                </a:lnTo>
                <a:lnTo>
                  <a:pt x="441007" y="447103"/>
                </a:lnTo>
                <a:lnTo>
                  <a:pt x="310038" y="447103"/>
                </a:lnTo>
                <a:lnTo>
                  <a:pt x="310038" y="497395"/>
                </a:lnTo>
                <a:lnTo>
                  <a:pt x="441007" y="497395"/>
                </a:lnTo>
                <a:lnTo>
                  <a:pt x="441007" y="525970"/>
                </a:lnTo>
                <a:lnTo>
                  <a:pt x="310038" y="525970"/>
                </a:lnTo>
                <a:lnTo>
                  <a:pt x="310038" y="576262"/>
                </a:lnTo>
                <a:lnTo>
                  <a:pt x="441007" y="576262"/>
                </a:lnTo>
                <a:lnTo>
                  <a:pt x="441007" y="604837"/>
                </a:lnTo>
                <a:lnTo>
                  <a:pt x="310038" y="604837"/>
                </a:lnTo>
                <a:lnTo>
                  <a:pt x="310038" y="655129"/>
                </a:lnTo>
                <a:lnTo>
                  <a:pt x="441007" y="655129"/>
                </a:lnTo>
                <a:lnTo>
                  <a:pt x="441007" y="683704"/>
                </a:lnTo>
                <a:lnTo>
                  <a:pt x="310038" y="683704"/>
                </a:lnTo>
                <a:lnTo>
                  <a:pt x="310038" y="733996"/>
                </a:lnTo>
                <a:lnTo>
                  <a:pt x="441007" y="733996"/>
                </a:lnTo>
                <a:lnTo>
                  <a:pt x="441007" y="762571"/>
                </a:lnTo>
                <a:lnTo>
                  <a:pt x="310038" y="762571"/>
                </a:lnTo>
                <a:lnTo>
                  <a:pt x="310038" y="812863"/>
                </a:lnTo>
                <a:lnTo>
                  <a:pt x="441007" y="812863"/>
                </a:lnTo>
                <a:lnTo>
                  <a:pt x="441007" y="841438"/>
                </a:lnTo>
                <a:lnTo>
                  <a:pt x="310038" y="841438"/>
                </a:lnTo>
                <a:lnTo>
                  <a:pt x="310038" y="891730"/>
                </a:lnTo>
                <a:lnTo>
                  <a:pt x="441007" y="891730"/>
                </a:lnTo>
                <a:lnTo>
                  <a:pt x="441007" y="920305"/>
                </a:lnTo>
                <a:lnTo>
                  <a:pt x="310038" y="920305"/>
                </a:lnTo>
                <a:lnTo>
                  <a:pt x="310038" y="974026"/>
                </a:lnTo>
                <a:lnTo>
                  <a:pt x="360044" y="974026"/>
                </a:lnTo>
                <a:cubicBezTo>
                  <a:pt x="365305" y="974026"/>
                  <a:pt x="369569" y="978290"/>
                  <a:pt x="369569" y="983551"/>
                </a:cubicBezTo>
                <a:lnTo>
                  <a:pt x="369569" y="1040701"/>
                </a:lnTo>
                <a:cubicBezTo>
                  <a:pt x="369569" y="1045962"/>
                  <a:pt x="365305" y="1050226"/>
                  <a:pt x="360044" y="1050226"/>
                </a:cubicBezTo>
                <a:lnTo>
                  <a:pt x="226694" y="1050226"/>
                </a:lnTo>
                <a:cubicBezTo>
                  <a:pt x="221433" y="1050226"/>
                  <a:pt x="217169" y="1045962"/>
                  <a:pt x="217169" y="1040701"/>
                </a:cubicBezTo>
                <a:lnTo>
                  <a:pt x="217169" y="983551"/>
                </a:lnTo>
                <a:cubicBezTo>
                  <a:pt x="217169" y="978290"/>
                  <a:pt x="221433" y="974026"/>
                  <a:pt x="226694" y="974026"/>
                </a:cubicBezTo>
                <a:lnTo>
                  <a:pt x="281463" y="974026"/>
                </a:lnTo>
                <a:lnTo>
                  <a:pt x="281463" y="920305"/>
                </a:lnTo>
                <a:lnTo>
                  <a:pt x="136207" y="920305"/>
                </a:lnTo>
                <a:lnTo>
                  <a:pt x="136207" y="891730"/>
                </a:lnTo>
                <a:lnTo>
                  <a:pt x="281463" y="891730"/>
                </a:lnTo>
                <a:lnTo>
                  <a:pt x="281463" y="841438"/>
                </a:lnTo>
                <a:lnTo>
                  <a:pt x="136207" y="841438"/>
                </a:lnTo>
                <a:lnTo>
                  <a:pt x="136207" y="812863"/>
                </a:lnTo>
                <a:lnTo>
                  <a:pt x="281463" y="812863"/>
                </a:lnTo>
                <a:lnTo>
                  <a:pt x="281463" y="762571"/>
                </a:lnTo>
                <a:lnTo>
                  <a:pt x="136207" y="762571"/>
                </a:lnTo>
                <a:lnTo>
                  <a:pt x="136207" y="733996"/>
                </a:lnTo>
                <a:lnTo>
                  <a:pt x="281463" y="733996"/>
                </a:lnTo>
                <a:lnTo>
                  <a:pt x="281463" y="683704"/>
                </a:lnTo>
                <a:lnTo>
                  <a:pt x="136207" y="683704"/>
                </a:lnTo>
                <a:lnTo>
                  <a:pt x="136207" y="655129"/>
                </a:lnTo>
                <a:lnTo>
                  <a:pt x="281463" y="655129"/>
                </a:lnTo>
                <a:lnTo>
                  <a:pt x="281463" y="604837"/>
                </a:lnTo>
                <a:lnTo>
                  <a:pt x="136207" y="604837"/>
                </a:lnTo>
                <a:lnTo>
                  <a:pt x="136207" y="576262"/>
                </a:lnTo>
                <a:lnTo>
                  <a:pt x="281463" y="576262"/>
                </a:lnTo>
                <a:lnTo>
                  <a:pt x="281463" y="525970"/>
                </a:lnTo>
                <a:lnTo>
                  <a:pt x="136207" y="525970"/>
                </a:lnTo>
                <a:lnTo>
                  <a:pt x="136207" y="497395"/>
                </a:lnTo>
                <a:lnTo>
                  <a:pt x="281463" y="497395"/>
                </a:lnTo>
                <a:lnTo>
                  <a:pt x="281463" y="447103"/>
                </a:lnTo>
                <a:lnTo>
                  <a:pt x="136207" y="447103"/>
                </a:lnTo>
                <a:lnTo>
                  <a:pt x="136207" y="418528"/>
                </a:lnTo>
                <a:lnTo>
                  <a:pt x="281463" y="418528"/>
                </a:lnTo>
                <a:lnTo>
                  <a:pt x="281463" y="368236"/>
                </a:lnTo>
                <a:lnTo>
                  <a:pt x="136207" y="368236"/>
                </a:lnTo>
                <a:lnTo>
                  <a:pt x="136207" y="339661"/>
                </a:lnTo>
                <a:lnTo>
                  <a:pt x="281463" y="339661"/>
                </a:lnTo>
                <a:lnTo>
                  <a:pt x="281463" y="316801"/>
                </a:lnTo>
                <a:lnTo>
                  <a:pt x="207644" y="316801"/>
                </a:lnTo>
                <a:lnTo>
                  <a:pt x="207644" y="289369"/>
                </a:lnTo>
                <a:lnTo>
                  <a:pt x="136207" y="289369"/>
                </a:lnTo>
                <a:lnTo>
                  <a:pt x="136207" y="260794"/>
                </a:lnTo>
                <a:lnTo>
                  <a:pt x="207644" y="260794"/>
                </a:lnTo>
                <a:lnTo>
                  <a:pt x="207644" y="231076"/>
                </a:lnTo>
                <a:lnTo>
                  <a:pt x="281463" y="231076"/>
                </a:lnTo>
                <a:lnTo>
                  <a:pt x="281463" y="210502"/>
                </a:lnTo>
                <a:lnTo>
                  <a:pt x="136207" y="210502"/>
                </a:lnTo>
                <a:close/>
                <a:moveTo>
                  <a:pt x="134969" y="83439"/>
                </a:moveTo>
                <a:lnTo>
                  <a:pt x="430244" y="83439"/>
                </a:lnTo>
                <a:lnTo>
                  <a:pt x="430244" y="112014"/>
                </a:lnTo>
                <a:lnTo>
                  <a:pt x="413575" y="112014"/>
                </a:lnTo>
                <a:lnTo>
                  <a:pt x="413575" y="145351"/>
                </a:lnTo>
                <a:lnTo>
                  <a:pt x="394525" y="145351"/>
                </a:lnTo>
                <a:lnTo>
                  <a:pt x="394525" y="112014"/>
                </a:lnTo>
                <a:lnTo>
                  <a:pt x="375475" y="112014"/>
                </a:lnTo>
                <a:lnTo>
                  <a:pt x="375475" y="145351"/>
                </a:lnTo>
                <a:lnTo>
                  <a:pt x="356425" y="145351"/>
                </a:lnTo>
                <a:lnTo>
                  <a:pt x="356425" y="112014"/>
                </a:lnTo>
                <a:lnTo>
                  <a:pt x="337375" y="112014"/>
                </a:lnTo>
                <a:lnTo>
                  <a:pt x="337375" y="145351"/>
                </a:lnTo>
                <a:lnTo>
                  <a:pt x="318325" y="145351"/>
                </a:lnTo>
                <a:lnTo>
                  <a:pt x="318325" y="112014"/>
                </a:lnTo>
                <a:lnTo>
                  <a:pt x="299275" y="112014"/>
                </a:lnTo>
                <a:lnTo>
                  <a:pt x="299275" y="145351"/>
                </a:lnTo>
                <a:lnTo>
                  <a:pt x="280225" y="145351"/>
                </a:lnTo>
                <a:lnTo>
                  <a:pt x="280225" y="112014"/>
                </a:lnTo>
                <a:lnTo>
                  <a:pt x="261175" y="112014"/>
                </a:lnTo>
                <a:lnTo>
                  <a:pt x="261175" y="145351"/>
                </a:lnTo>
                <a:lnTo>
                  <a:pt x="242125" y="145351"/>
                </a:lnTo>
                <a:lnTo>
                  <a:pt x="242125" y="112014"/>
                </a:lnTo>
                <a:lnTo>
                  <a:pt x="213550" y="112014"/>
                </a:lnTo>
                <a:lnTo>
                  <a:pt x="213550" y="145351"/>
                </a:lnTo>
                <a:lnTo>
                  <a:pt x="194500" y="145351"/>
                </a:lnTo>
                <a:lnTo>
                  <a:pt x="194500" y="112014"/>
                </a:lnTo>
                <a:lnTo>
                  <a:pt x="170688" y="112014"/>
                </a:lnTo>
                <a:lnTo>
                  <a:pt x="170688" y="145351"/>
                </a:lnTo>
                <a:lnTo>
                  <a:pt x="151638" y="145351"/>
                </a:lnTo>
                <a:lnTo>
                  <a:pt x="151638" y="112014"/>
                </a:lnTo>
                <a:lnTo>
                  <a:pt x="134969" y="112014"/>
                </a:lnTo>
                <a:close/>
                <a:moveTo>
                  <a:pt x="493395" y="38100"/>
                </a:moveTo>
                <a:lnTo>
                  <a:pt x="493395" y="1104900"/>
                </a:lnTo>
                <a:lnTo>
                  <a:pt x="514350" y="1104900"/>
                </a:lnTo>
                <a:cubicBezTo>
                  <a:pt x="524871" y="1104900"/>
                  <a:pt x="533400" y="1096371"/>
                  <a:pt x="533400" y="1085850"/>
                </a:cubicBezTo>
                <a:lnTo>
                  <a:pt x="533400" y="57150"/>
                </a:lnTo>
                <a:cubicBezTo>
                  <a:pt x="533400" y="46629"/>
                  <a:pt x="524871" y="38100"/>
                  <a:pt x="514350" y="38100"/>
                </a:cubicBezTo>
                <a:close/>
                <a:moveTo>
                  <a:pt x="57626" y="38100"/>
                </a:moveTo>
                <a:cubicBezTo>
                  <a:pt x="47105" y="38100"/>
                  <a:pt x="38576" y="46629"/>
                  <a:pt x="38576" y="57150"/>
                </a:cubicBezTo>
                <a:lnTo>
                  <a:pt x="38576" y="1085850"/>
                </a:lnTo>
                <a:cubicBezTo>
                  <a:pt x="38576" y="1096371"/>
                  <a:pt x="47105" y="1104900"/>
                  <a:pt x="57626" y="1104900"/>
                </a:cubicBezTo>
                <a:lnTo>
                  <a:pt x="79057" y="1104900"/>
                </a:lnTo>
                <a:lnTo>
                  <a:pt x="79057" y="38100"/>
                </a:lnTo>
                <a:close/>
                <a:moveTo>
                  <a:pt x="38100" y="0"/>
                </a:moveTo>
                <a:lnTo>
                  <a:pt x="533400" y="0"/>
                </a:lnTo>
                <a:cubicBezTo>
                  <a:pt x="554442" y="0"/>
                  <a:pt x="571500" y="17058"/>
                  <a:pt x="571500" y="38100"/>
                </a:cubicBezTo>
                <a:lnTo>
                  <a:pt x="571500" y="1085850"/>
                </a:lnTo>
                <a:cubicBezTo>
                  <a:pt x="571500" y="1117413"/>
                  <a:pt x="545913" y="1143000"/>
                  <a:pt x="514350" y="1143000"/>
                </a:cubicBezTo>
                <a:lnTo>
                  <a:pt x="472750" y="1143000"/>
                </a:lnTo>
                <a:lnTo>
                  <a:pt x="472508" y="1144202"/>
                </a:lnTo>
                <a:cubicBezTo>
                  <a:pt x="465278" y="1161296"/>
                  <a:pt x="448352" y="1173289"/>
                  <a:pt x="428625" y="1173289"/>
                </a:cubicBezTo>
                <a:cubicBezTo>
                  <a:pt x="402322" y="1173289"/>
                  <a:pt x="381000" y="1151967"/>
                  <a:pt x="381000" y="1125664"/>
                </a:cubicBezTo>
                <a:cubicBezTo>
                  <a:pt x="381000" y="1099361"/>
                  <a:pt x="402322" y="1078039"/>
                  <a:pt x="428625" y="1078039"/>
                </a:cubicBezTo>
                <a:cubicBezTo>
                  <a:pt x="441777" y="1078039"/>
                  <a:pt x="453683" y="1083370"/>
                  <a:pt x="462301" y="1091988"/>
                </a:cubicBezTo>
                <a:lnTo>
                  <a:pt x="464820" y="1095724"/>
                </a:lnTo>
                <a:lnTo>
                  <a:pt x="464820" y="38100"/>
                </a:lnTo>
                <a:lnTo>
                  <a:pt x="107632" y="38100"/>
                </a:lnTo>
                <a:lnTo>
                  <a:pt x="107632" y="1104900"/>
                </a:lnTo>
                <a:lnTo>
                  <a:pt x="243369" y="1104900"/>
                </a:lnTo>
                <a:lnTo>
                  <a:pt x="252074" y="1091988"/>
                </a:lnTo>
                <a:cubicBezTo>
                  <a:pt x="260693" y="1083370"/>
                  <a:pt x="272599" y="1078039"/>
                  <a:pt x="285750" y="1078039"/>
                </a:cubicBezTo>
                <a:cubicBezTo>
                  <a:pt x="312053" y="1078039"/>
                  <a:pt x="333375" y="1099361"/>
                  <a:pt x="333375" y="1125664"/>
                </a:cubicBezTo>
                <a:cubicBezTo>
                  <a:pt x="333375" y="1151967"/>
                  <a:pt x="312053" y="1173289"/>
                  <a:pt x="285750" y="1173289"/>
                </a:cubicBezTo>
                <a:cubicBezTo>
                  <a:pt x="266023" y="1173289"/>
                  <a:pt x="249098" y="1161296"/>
                  <a:pt x="241868" y="1144202"/>
                </a:cubicBezTo>
                <a:lnTo>
                  <a:pt x="241625" y="1143000"/>
                </a:lnTo>
                <a:lnTo>
                  <a:pt x="38100" y="1143000"/>
                </a:lnTo>
                <a:cubicBezTo>
                  <a:pt x="17058" y="1143000"/>
                  <a:pt x="0" y="1125942"/>
                  <a:pt x="0" y="1104900"/>
                </a:cubicBezTo>
                <a:lnTo>
                  <a:pt x="0" y="38100"/>
                </a:lnTo>
                <a:cubicBezTo>
                  <a:pt x="0" y="17058"/>
                  <a:pt x="17058" y="0"/>
                  <a:pt x="381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整机柜服务器FusionPoD Rack-scale server  FusionPoD"/>
          <p:cNvSpPr/>
          <p:nvPr/>
        </p:nvSpPr>
        <p:spPr>
          <a:xfrm>
            <a:off x="1503488" y="2392976"/>
            <a:ext cx="296973" cy="609685"/>
          </a:xfrm>
          <a:custGeom>
            <a:avLst/>
            <a:gdLst>
              <a:gd name="connsiteX0" fmla="*/ 236219 w 571500"/>
              <a:gd name="connsiteY0" fmla="*/ 993076 h 1173289"/>
              <a:gd name="connsiteX1" fmla="*/ 236219 w 571500"/>
              <a:gd name="connsiteY1" fmla="*/ 1031176 h 1173289"/>
              <a:gd name="connsiteX2" fmla="*/ 350519 w 571500"/>
              <a:gd name="connsiteY2" fmla="*/ 1031176 h 1173289"/>
              <a:gd name="connsiteX3" fmla="*/ 350519 w 571500"/>
              <a:gd name="connsiteY3" fmla="*/ 993076 h 1173289"/>
              <a:gd name="connsiteX4" fmla="*/ 236219 w 571500"/>
              <a:gd name="connsiteY4" fmla="*/ 259651 h 1173289"/>
              <a:gd name="connsiteX5" fmla="*/ 236219 w 571500"/>
              <a:gd name="connsiteY5" fmla="*/ 288226 h 1173289"/>
              <a:gd name="connsiteX6" fmla="*/ 348138 w 571500"/>
              <a:gd name="connsiteY6" fmla="*/ 288226 h 1173289"/>
              <a:gd name="connsiteX7" fmla="*/ 348138 w 571500"/>
              <a:gd name="connsiteY7" fmla="*/ 259651 h 1173289"/>
              <a:gd name="connsiteX8" fmla="*/ 136207 w 571500"/>
              <a:gd name="connsiteY8" fmla="*/ 181927 h 1173289"/>
              <a:gd name="connsiteX9" fmla="*/ 441007 w 571500"/>
              <a:gd name="connsiteY9" fmla="*/ 181927 h 1173289"/>
              <a:gd name="connsiteX10" fmla="*/ 441007 w 571500"/>
              <a:gd name="connsiteY10" fmla="*/ 210502 h 1173289"/>
              <a:gd name="connsiteX11" fmla="*/ 310038 w 571500"/>
              <a:gd name="connsiteY11" fmla="*/ 210502 h 1173289"/>
              <a:gd name="connsiteX12" fmla="*/ 310038 w 571500"/>
              <a:gd name="connsiteY12" fmla="*/ 231076 h 1173289"/>
              <a:gd name="connsiteX13" fmla="*/ 376713 w 571500"/>
              <a:gd name="connsiteY13" fmla="*/ 231076 h 1173289"/>
              <a:gd name="connsiteX14" fmla="*/ 376713 w 571500"/>
              <a:gd name="connsiteY14" fmla="*/ 260794 h 1173289"/>
              <a:gd name="connsiteX15" fmla="*/ 436244 w 571500"/>
              <a:gd name="connsiteY15" fmla="*/ 260794 h 1173289"/>
              <a:gd name="connsiteX16" fmla="*/ 436244 w 571500"/>
              <a:gd name="connsiteY16" fmla="*/ 289369 h 1173289"/>
              <a:gd name="connsiteX17" fmla="*/ 376713 w 571500"/>
              <a:gd name="connsiteY17" fmla="*/ 289369 h 1173289"/>
              <a:gd name="connsiteX18" fmla="*/ 376713 w 571500"/>
              <a:gd name="connsiteY18" fmla="*/ 316801 h 1173289"/>
              <a:gd name="connsiteX19" fmla="*/ 310038 w 571500"/>
              <a:gd name="connsiteY19" fmla="*/ 316801 h 1173289"/>
              <a:gd name="connsiteX20" fmla="*/ 310038 w 571500"/>
              <a:gd name="connsiteY20" fmla="*/ 339661 h 1173289"/>
              <a:gd name="connsiteX21" fmla="*/ 441007 w 571500"/>
              <a:gd name="connsiteY21" fmla="*/ 339661 h 1173289"/>
              <a:gd name="connsiteX22" fmla="*/ 441007 w 571500"/>
              <a:gd name="connsiteY22" fmla="*/ 368236 h 1173289"/>
              <a:gd name="connsiteX23" fmla="*/ 310038 w 571500"/>
              <a:gd name="connsiteY23" fmla="*/ 368236 h 1173289"/>
              <a:gd name="connsiteX24" fmla="*/ 310038 w 571500"/>
              <a:gd name="connsiteY24" fmla="*/ 418528 h 1173289"/>
              <a:gd name="connsiteX25" fmla="*/ 441007 w 571500"/>
              <a:gd name="connsiteY25" fmla="*/ 418528 h 1173289"/>
              <a:gd name="connsiteX26" fmla="*/ 441007 w 571500"/>
              <a:gd name="connsiteY26" fmla="*/ 447103 h 1173289"/>
              <a:gd name="connsiteX27" fmla="*/ 310038 w 571500"/>
              <a:gd name="connsiteY27" fmla="*/ 447103 h 1173289"/>
              <a:gd name="connsiteX28" fmla="*/ 310038 w 571500"/>
              <a:gd name="connsiteY28" fmla="*/ 497395 h 1173289"/>
              <a:gd name="connsiteX29" fmla="*/ 441007 w 571500"/>
              <a:gd name="connsiteY29" fmla="*/ 497395 h 1173289"/>
              <a:gd name="connsiteX30" fmla="*/ 441007 w 571500"/>
              <a:gd name="connsiteY30" fmla="*/ 525970 h 1173289"/>
              <a:gd name="connsiteX31" fmla="*/ 310038 w 571500"/>
              <a:gd name="connsiteY31" fmla="*/ 525970 h 1173289"/>
              <a:gd name="connsiteX32" fmla="*/ 310038 w 571500"/>
              <a:gd name="connsiteY32" fmla="*/ 576262 h 1173289"/>
              <a:gd name="connsiteX33" fmla="*/ 441007 w 571500"/>
              <a:gd name="connsiteY33" fmla="*/ 576262 h 1173289"/>
              <a:gd name="connsiteX34" fmla="*/ 441007 w 571500"/>
              <a:gd name="connsiteY34" fmla="*/ 604837 h 1173289"/>
              <a:gd name="connsiteX35" fmla="*/ 310038 w 571500"/>
              <a:gd name="connsiteY35" fmla="*/ 604837 h 1173289"/>
              <a:gd name="connsiteX36" fmla="*/ 310038 w 571500"/>
              <a:gd name="connsiteY36" fmla="*/ 655129 h 1173289"/>
              <a:gd name="connsiteX37" fmla="*/ 441007 w 571500"/>
              <a:gd name="connsiteY37" fmla="*/ 655129 h 1173289"/>
              <a:gd name="connsiteX38" fmla="*/ 441007 w 571500"/>
              <a:gd name="connsiteY38" fmla="*/ 683704 h 1173289"/>
              <a:gd name="connsiteX39" fmla="*/ 310038 w 571500"/>
              <a:gd name="connsiteY39" fmla="*/ 683704 h 1173289"/>
              <a:gd name="connsiteX40" fmla="*/ 310038 w 571500"/>
              <a:gd name="connsiteY40" fmla="*/ 733996 h 1173289"/>
              <a:gd name="connsiteX41" fmla="*/ 441007 w 571500"/>
              <a:gd name="connsiteY41" fmla="*/ 733996 h 1173289"/>
              <a:gd name="connsiteX42" fmla="*/ 441007 w 571500"/>
              <a:gd name="connsiteY42" fmla="*/ 762571 h 1173289"/>
              <a:gd name="connsiteX43" fmla="*/ 310038 w 571500"/>
              <a:gd name="connsiteY43" fmla="*/ 762571 h 1173289"/>
              <a:gd name="connsiteX44" fmla="*/ 310038 w 571500"/>
              <a:gd name="connsiteY44" fmla="*/ 812863 h 1173289"/>
              <a:gd name="connsiteX45" fmla="*/ 441007 w 571500"/>
              <a:gd name="connsiteY45" fmla="*/ 812863 h 1173289"/>
              <a:gd name="connsiteX46" fmla="*/ 441007 w 571500"/>
              <a:gd name="connsiteY46" fmla="*/ 841438 h 1173289"/>
              <a:gd name="connsiteX47" fmla="*/ 310038 w 571500"/>
              <a:gd name="connsiteY47" fmla="*/ 841438 h 1173289"/>
              <a:gd name="connsiteX48" fmla="*/ 310038 w 571500"/>
              <a:gd name="connsiteY48" fmla="*/ 891730 h 1173289"/>
              <a:gd name="connsiteX49" fmla="*/ 441007 w 571500"/>
              <a:gd name="connsiteY49" fmla="*/ 891730 h 1173289"/>
              <a:gd name="connsiteX50" fmla="*/ 441007 w 571500"/>
              <a:gd name="connsiteY50" fmla="*/ 920305 h 1173289"/>
              <a:gd name="connsiteX51" fmla="*/ 310038 w 571500"/>
              <a:gd name="connsiteY51" fmla="*/ 920305 h 1173289"/>
              <a:gd name="connsiteX52" fmla="*/ 310038 w 571500"/>
              <a:gd name="connsiteY52" fmla="*/ 974026 h 1173289"/>
              <a:gd name="connsiteX53" fmla="*/ 360044 w 571500"/>
              <a:gd name="connsiteY53" fmla="*/ 974026 h 1173289"/>
              <a:gd name="connsiteX54" fmla="*/ 369569 w 571500"/>
              <a:gd name="connsiteY54" fmla="*/ 983551 h 1173289"/>
              <a:gd name="connsiteX55" fmla="*/ 369569 w 571500"/>
              <a:gd name="connsiteY55" fmla="*/ 1040701 h 1173289"/>
              <a:gd name="connsiteX56" fmla="*/ 360044 w 571500"/>
              <a:gd name="connsiteY56" fmla="*/ 1050226 h 1173289"/>
              <a:gd name="connsiteX57" fmla="*/ 226694 w 571500"/>
              <a:gd name="connsiteY57" fmla="*/ 1050226 h 1173289"/>
              <a:gd name="connsiteX58" fmla="*/ 217169 w 571500"/>
              <a:gd name="connsiteY58" fmla="*/ 1040701 h 1173289"/>
              <a:gd name="connsiteX59" fmla="*/ 217169 w 571500"/>
              <a:gd name="connsiteY59" fmla="*/ 983551 h 1173289"/>
              <a:gd name="connsiteX60" fmla="*/ 226694 w 571500"/>
              <a:gd name="connsiteY60" fmla="*/ 974026 h 1173289"/>
              <a:gd name="connsiteX61" fmla="*/ 281463 w 571500"/>
              <a:gd name="connsiteY61" fmla="*/ 974026 h 1173289"/>
              <a:gd name="connsiteX62" fmla="*/ 281463 w 571500"/>
              <a:gd name="connsiteY62" fmla="*/ 920305 h 1173289"/>
              <a:gd name="connsiteX63" fmla="*/ 136207 w 571500"/>
              <a:gd name="connsiteY63" fmla="*/ 920305 h 1173289"/>
              <a:gd name="connsiteX64" fmla="*/ 136207 w 571500"/>
              <a:gd name="connsiteY64" fmla="*/ 891730 h 1173289"/>
              <a:gd name="connsiteX65" fmla="*/ 281463 w 571500"/>
              <a:gd name="connsiteY65" fmla="*/ 891730 h 1173289"/>
              <a:gd name="connsiteX66" fmla="*/ 281463 w 571500"/>
              <a:gd name="connsiteY66" fmla="*/ 841438 h 1173289"/>
              <a:gd name="connsiteX67" fmla="*/ 136207 w 571500"/>
              <a:gd name="connsiteY67" fmla="*/ 841438 h 1173289"/>
              <a:gd name="connsiteX68" fmla="*/ 136207 w 571500"/>
              <a:gd name="connsiteY68" fmla="*/ 812863 h 1173289"/>
              <a:gd name="connsiteX69" fmla="*/ 281463 w 571500"/>
              <a:gd name="connsiteY69" fmla="*/ 812863 h 1173289"/>
              <a:gd name="connsiteX70" fmla="*/ 281463 w 571500"/>
              <a:gd name="connsiteY70" fmla="*/ 762571 h 1173289"/>
              <a:gd name="connsiteX71" fmla="*/ 136207 w 571500"/>
              <a:gd name="connsiteY71" fmla="*/ 762571 h 1173289"/>
              <a:gd name="connsiteX72" fmla="*/ 136207 w 571500"/>
              <a:gd name="connsiteY72" fmla="*/ 733996 h 1173289"/>
              <a:gd name="connsiteX73" fmla="*/ 281463 w 571500"/>
              <a:gd name="connsiteY73" fmla="*/ 733996 h 1173289"/>
              <a:gd name="connsiteX74" fmla="*/ 281463 w 571500"/>
              <a:gd name="connsiteY74" fmla="*/ 683704 h 1173289"/>
              <a:gd name="connsiteX75" fmla="*/ 136207 w 571500"/>
              <a:gd name="connsiteY75" fmla="*/ 683704 h 1173289"/>
              <a:gd name="connsiteX76" fmla="*/ 136207 w 571500"/>
              <a:gd name="connsiteY76" fmla="*/ 655129 h 1173289"/>
              <a:gd name="connsiteX77" fmla="*/ 281463 w 571500"/>
              <a:gd name="connsiteY77" fmla="*/ 655129 h 1173289"/>
              <a:gd name="connsiteX78" fmla="*/ 281463 w 571500"/>
              <a:gd name="connsiteY78" fmla="*/ 604837 h 1173289"/>
              <a:gd name="connsiteX79" fmla="*/ 136207 w 571500"/>
              <a:gd name="connsiteY79" fmla="*/ 604837 h 1173289"/>
              <a:gd name="connsiteX80" fmla="*/ 136207 w 571500"/>
              <a:gd name="connsiteY80" fmla="*/ 576262 h 1173289"/>
              <a:gd name="connsiteX81" fmla="*/ 281463 w 571500"/>
              <a:gd name="connsiteY81" fmla="*/ 576262 h 1173289"/>
              <a:gd name="connsiteX82" fmla="*/ 281463 w 571500"/>
              <a:gd name="connsiteY82" fmla="*/ 525970 h 1173289"/>
              <a:gd name="connsiteX83" fmla="*/ 136207 w 571500"/>
              <a:gd name="connsiteY83" fmla="*/ 525970 h 1173289"/>
              <a:gd name="connsiteX84" fmla="*/ 136207 w 571500"/>
              <a:gd name="connsiteY84" fmla="*/ 497395 h 1173289"/>
              <a:gd name="connsiteX85" fmla="*/ 281463 w 571500"/>
              <a:gd name="connsiteY85" fmla="*/ 497395 h 1173289"/>
              <a:gd name="connsiteX86" fmla="*/ 281463 w 571500"/>
              <a:gd name="connsiteY86" fmla="*/ 447103 h 1173289"/>
              <a:gd name="connsiteX87" fmla="*/ 136207 w 571500"/>
              <a:gd name="connsiteY87" fmla="*/ 447103 h 1173289"/>
              <a:gd name="connsiteX88" fmla="*/ 136207 w 571500"/>
              <a:gd name="connsiteY88" fmla="*/ 418528 h 1173289"/>
              <a:gd name="connsiteX89" fmla="*/ 281463 w 571500"/>
              <a:gd name="connsiteY89" fmla="*/ 418528 h 1173289"/>
              <a:gd name="connsiteX90" fmla="*/ 281463 w 571500"/>
              <a:gd name="connsiteY90" fmla="*/ 368236 h 1173289"/>
              <a:gd name="connsiteX91" fmla="*/ 136207 w 571500"/>
              <a:gd name="connsiteY91" fmla="*/ 368236 h 1173289"/>
              <a:gd name="connsiteX92" fmla="*/ 136207 w 571500"/>
              <a:gd name="connsiteY92" fmla="*/ 339661 h 1173289"/>
              <a:gd name="connsiteX93" fmla="*/ 281463 w 571500"/>
              <a:gd name="connsiteY93" fmla="*/ 339661 h 1173289"/>
              <a:gd name="connsiteX94" fmla="*/ 281463 w 571500"/>
              <a:gd name="connsiteY94" fmla="*/ 316801 h 1173289"/>
              <a:gd name="connsiteX95" fmla="*/ 207644 w 571500"/>
              <a:gd name="connsiteY95" fmla="*/ 316801 h 1173289"/>
              <a:gd name="connsiteX96" fmla="*/ 207644 w 571500"/>
              <a:gd name="connsiteY96" fmla="*/ 289369 h 1173289"/>
              <a:gd name="connsiteX97" fmla="*/ 136207 w 571500"/>
              <a:gd name="connsiteY97" fmla="*/ 289369 h 1173289"/>
              <a:gd name="connsiteX98" fmla="*/ 136207 w 571500"/>
              <a:gd name="connsiteY98" fmla="*/ 260794 h 1173289"/>
              <a:gd name="connsiteX99" fmla="*/ 207644 w 571500"/>
              <a:gd name="connsiteY99" fmla="*/ 260794 h 1173289"/>
              <a:gd name="connsiteX100" fmla="*/ 207644 w 571500"/>
              <a:gd name="connsiteY100" fmla="*/ 231076 h 1173289"/>
              <a:gd name="connsiteX101" fmla="*/ 281463 w 571500"/>
              <a:gd name="connsiteY101" fmla="*/ 231076 h 1173289"/>
              <a:gd name="connsiteX102" fmla="*/ 281463 w 571500"/>
              <a:gd name="connsiteY102" fmla="*/ 210502 h 1173289"/>
              <a:gd name="connsiteX103" fmla="*/ 136207 w 571500"/>
              <a:gd name="connsiteY103" fmla="*/ 210502 h 1173289"/>
              <a:gd name="connsiteX104" fmla="*/ 134969 w 571500"/>
              <a:gd name="connsiteY104" fmla="*/ 83439 h 1173289"/>
              <a:gd name="connsiteX105" fmla="*/ 430244 w 571500"/>
              <a:gd name="connsiteY105" fmla="*/ 83439 h 1173289"/>
              <a:gd name="connsiteX106" fmla="*/ 430244 w 571500"/>
              <a:gd name="connsiteY106" fmla="*/ 112014 h 1173289"/>
              <a:gd name="connsiteX107" fmla="*/ 413575 w 571500"/>
              <a:gd name="connsiteY107" fmla="*/ 112014 h 1173289"/>
              <a:gd name="connsiteX108" fmla="*/ 413575 w 571500"/>
              <a:gd name="connsiteY108" fmla="*/ 145351 h 1173289"/>
              <a:gd name="connsiteX109" fmla="*/ 394525 w 571500"/>
              <a:gd name="connsiteY109" fmla="*/ 145351 h 1173289"/>
              <a:gd name="connsiteX110" fmla="*/ 394525 w 571500"/>
              <a:gd name="connsiteY110" fmla="*/ 112014 h 1173289"/>
              <a:gd name="connsiteX111" fmla="*/ 375475 w 571500"/>
              <a:gd name="connsiteY111" fmla="*/ 112014 h 1173289"/>
              <a:gd name="connsiteX112" fmla="*/ 375475 w 571500"/>
              <a:gd name="connsiteY112" fmla="*/ 145351 h 1173289"/>
              <a:gd name="connsiteX113" fmla="*/ 356425 w 571500"/>
              <a:gd name="connsiteY113" fmla="*/ 145351 h 1173289"/>
              <a:gd name="connsiteX114" fmla="*/ 356425 w 571500"/>
              <a:gd name="connsiteY114" fmla="*/ 112014 h 1173289"/>
              <a:gd name="connsiteX115" fmla="*/ 337375 w 571500"/>
              <a:gd name="connsiteY115" fmla="*/ 112014 h 1173289"/>
              <a:gd name="connsiteX116" fmla="*/ 337375 w 571500"/>
              <a:gd name="connsiteY116" fmla="*/ 145351 h 1173289"/>
              <a:gd name="connsiteX117" fmla="*/ 318325 w 571500"/>
              <a:gd name="connsiteY117" fmla="*/ 145351 h 1173289"/>
              <a:gd name="connsiteX118" fmla="*/ 318325 w 571500"/>
              <a:gd name="connsiteY118" fmla="*/ 112014 h 1173289"/>
              <a:gd name="connsiteX119" fmla="*/ 299275 w 571500"/>
              <a:gd name="connsiteY119" fmla="*/ 112014 h 1173289"/>
              <a:gd name="connsiteX120" fmla="*/ 299275 w 571500"/>
              <a:gd name="connsiteY120" fmla="*/ 145351 h 1173289"/>
              <a:gd name="connsiteX121" fmla="*/ 280225 w 571500"/>
              <a:gd name="connsiteY121" fmla="*/ 145351 h 1173289"/>
              <a:gd name="connsiteX122" fmla="*/ 280225 w 571500"/>
              <a:gd name="connsiteY122" fmla="*/ 112014 h 1173289"/>
              <a:gd name="connsiteX123" fmla="*/ 261175 w 571500"/>
              <a:gd name="connsiteY123" fmla="*/ 112014 h 1173289"/>
              <a:gd name="connsiteX124" fmla="*/ 261175 w 571500"/>
              <a:gd name="connsiteY124" fmla="*/ 145351 h 1173289"/>
              <a:gd name="connsiteX125" fmla="*/ 242125 w 571500"/>
              <a:gd name="connsiteY125" fmla="*/ 145351 h 1173289"/>
              <a:gd name="connsiteX126" fmla="*/ 242125 w 571500"/>
              <a:gd name="connsiteY126" fmla="*/ 112014 h 1173289"/>
              <a:gd name="connsiteX127" fmla="*/ 213550 w 571500"/>
              <a:gd name="connsiteY127" fmla="*/ 112014 h 1173289"/>
              <a:gd name="connsiteX128" fmla="*/ 213550 w 571500"/>
              <a:gd name="connsiteY128" fmla="*/ 145351 h 1173289"/>
              <a:gd name="connsiteX129" fmla="*/ 194500 w 571500"/>
              <a:gd name="connsiteY129" fmla="*/ 145351 h 1173289"/>
              <a:gd name="connsiteX130" fmla="*/ 194500 w 571500"/>
              <a:gd name="connsiteY130" fmla="*/ 112014 h 1173289"/>
              <a:gd name="connsiteX131" fmla="*/ 170688 w 571500"/>
              <a:gd name="connsiteY131" fmla="*/ 112014 h 1173289"/>
              <a:gd name="connsiteX132" fmla="*/ 170688 w 571500"/>
              <a:gd name="connsiteY132" fmla="*/ 145351 h 1173289"/>
              <a:gd name="connsiteX133" fmla="*/ 151638 w 571500"/>
              <a:gd name="connsiteY133" fmla="*/ 145351 h 1173289"/>
              <a:gd name="connsiteX134" fmla="*/ 151638 w 571500"/>
              <a:gd name="connsiteY134" fmla="*/ 112014 h 1173289"/>
              <a:gd name="connsiteX135" fmla="*/ 134969 w 571500"/>
              <a:gd name="connsiteY135" fmla="*/ 112014 h 1173289"/>
              <a:gd name="connsiteX136" fmla="*/ 493395 w 571500"/>
              <a:gd name="connsiteY136" fmla="*/ 38100 h 1173289"/>
              <a:gd name="connsiteX137" fmla="*/ 493395 w 571500"/>
              <a:gd name="connsiteY137" fmla="*/ 1104900 h 1173289"/>
              <a:gd name="connsiteX138" fmla="*/ 514350 w 571500"/>
              <a:gd name="connsiteY138" fmla="*/ 1104900 h 1173289"/>
              <a:gd name="connsiteX139" fmla="*/ 533400 w 571500"/>
              <a:gd name="connsiteY139" fmla="*/ 1085850 h 1173289"/>
              <a:gd name="connsiteX140" fmla="*/ 533400 w 571500"/>
              <a:gd name="connsiteY140" fmla="*/ 57150 h 1173289"/>
              <a:gd name="connsiteX141" fmla="*/ 514350 w 571500"/>
              <a:gd name="connsiteY141" fmla="*/ 38100 h 1173289"/>
              <a:gd name="connsiteX142" fmla="*/ 57626 w 571500"/>
              <a:gd name="connsiteY142" fmla="*/ 38100 h 1173289"/>
              <a:gd name="connsiteX143" fmla="*/ 38576 w 571500"/>
              <a:gd name="connsiteY143" fmla="*/ 57150 h 1173289"/>
              <a:gd name="connsiteX144" fmla="*/ 38576 w 571500"/>
              <a:gd name="connsiteY144" fmla="*/ 1085850 h 1173289"/>
              <a:gd name="connsiteX145" fmla="*/ 57626 w 571500"/>
              <a:gd name="connsiteY145" fmla="*/ 1104900 h 1173289"/>
              <a:gd name="connsiteX146" fmla="*/ 79057 w 571500"/>
              <a:gd name="connsiteY146" fmla="*/ 1104900 h 1173289"/>
              <a:gd name="connsiteX147" fmla="*/ 79057 w 571500"/>
              <a:gd name="connsiteY147" fmla="*/ 38100 h 1173289"/>
              <a:gd name="connsiteX148" fmla="*/ 38100 w 571500"/>
              <a:gd name="connsiteY148" fmla="*/ 0 h 1173289"/>
              <a:gd name="connsiteX149" fmla="*/ 533400 w 571500"/>
              <a:gd name="connsiteY149" fmla="*/ 0 h 1173289"/>
              <a:gd name="connsiteX150" fmla="*/ 571500 w 571500"/>
              <a:gd name="connsiteY150" fmla="*/ 38100 h 1173289"/>
              <a:gd name="connsiteX151" fmla="*/ 571500 w 571500"/>
              <a:gd name="connsiteY151" fmla="*/ 1085850 h 1173289"/>
              <a:gd name="connsiteX152" fmla="*/ 514350 w 571500"/>
              <a:gd name="connsiteY152" fmla="*/ 1143000 h 1173289"/>
              <a:gd name="connsiteX153" fmla="*/ 472750 w 571500"/>
              <a:gd name="connsiteY153" fmla="*/ 1143000 h 1173289"/>
              <a:gd name="connsiteX154" fmla="*/ 472508 w 571500"/>
              <a:gd name="connsiteY154" fmla="*/ 1144202 h 1173289"/>
              <a:gd name="connsiteX155" fmla="*/ 428625 w 571500"/>
              <a:gd name="connsiteY155" fmla="*/ 1173289 h 1173289"/>
              <a:gd name="connsiteX156" fmla="*/ 381000 w 571500"/>
              <a:gd name="connsiteY156" fmla="*/ 1125664 h 1173289"/>
              <a:gd name="connsiteX157" fmla="*/ 428625 w 571500"/>
              <a:gd name="connsiteY157" fmla="*/ 1078039 h 1173289"/>
              <a:gd name="connsiteX158" fmla="*/ 462301 w 571500"/>
              <a:gd name="connsiteY158" fmla="*/ 1091988 h 1173289"/>
              <a:gd name="connsiteX159" fmla="*/ 464820 w 571500"/>
              <a:gd name="connsiteY159" fmla="*/ 1095724 h 1173289"/>
              <a:gd name="connsiteX160" fmla="*/ 464820 w 571500"/>
              <a:gd name="connsiteY160" fmla="*/ 38100 h 1173289"/>
              <a:gd name="connsiteX161" fmla="*/ 107632 w 571500"/>
              <a:gd name="connsiteY161" fmla="*/ 38100 h 1173289"/>
              <a:gd name="connsiteX162" fmla="*/ 107632 w 571500"/>
              <a:gd name="connsiteY162" fmla="*/ 1104900 h 1173289"/>
              <a:gd name="connsiteX163" fmla="*/ 243369 w 571500"/>
              <a:gd name="connsiteY163" fmla="*/ 1104900 h 1173289"/>
              <a:gd name="connsiteX164" fmla="*/ 252074 w 571500"/>
              <a:gd name="connsiteY164" fmla="*/ 1091988 h 1173289"/>
              <a:gd name="connsiteX165" fmla="*/ 285750 w 571500"/>
              <a:gd name="connsiteY165" fmla="*/ 1078039 h 1173289"/>
              <a:gd name="connsiteX166" fmla="*/ 333375 w 571500"/>
              <a:gd name="connsiteY166" fmla="*/ 1125664 h 1173289"/>
              <a:gd name="connsiteX167" fmla="*/ 285750 w 571500"/>
              <a:gd name="connsiteY167" fmla="*/ 1173289 h 1173289"/>
              <a:gd name="connsiteX168" fmla="*/ 241868 w 571500"/>
              <a:gd name="connsiteY168" fmla="*/ 1144202 h 1173289"/>
              <a:gd name="connsiteX169" fmla="*/ 241625 w 571500"/>
              <a:gd name="connsiteY169" fmla="*/ 1143000 h 1173289"/>
              <a:gd name="connsiteX170" fmla="*/ 38100 w 571500"/>
              <a:gd name="connsiteY170" fmla="*/ 1143000 h 1173289"/>
              <a:gd name="connsiteX171" fmla="*/ 0 w 571500"/>
              <a:gd name="connsiteY171" fmla="*/ 1104900 h 1173289"/>
              <a:gd name="connsiteX172" fmla="*/ 0 w 571500"/>
              <a:gd name="connsiteY172" fmla="*/ 38100 h 1173289"/>
              <a:gd name="connsiteX173" fmla="*/ 38100 w 571500"/>
              <a:gd name="connsiteY173" fmla="*/ 0 h 11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571500" h="1173289">
                <a:moveTo>
                  <a:pt x="236219" y="993076"/>
                </a:moveTo>
                <a:lnTo>
                  <a:pt x="236219" y="1031176"/>
                </a:lnTo>
                <a:lnTo>
                  <a:pt x="350519" y="1031176"/>
                </a:lnTo>
                <a:lnTo>
                  <a:pt x="350519" y="993076"/>
                </a:lnTo>
                <a:close/>
                <a:moveTo>
                  <a:pt x="236219" y="259651"/>
                </a:moveTo>
                <a:lnTo>
                  <a:pt x="236219" y="288226"/>
                </a:lnTo>
                <a:lnTo>
                  <a:pt x="348138" y="288226"/>
                </a:lnTo>
                <a:lnTo>
                  <a:pt x="348138" y="259651"/>
                </a:lnTo>
                <a:close/>
                <a:moveTo>
                  <a:pt x="136207" y="181927"/>
                </a:moveTo>
                <a:lnTo>
                  <a:pt x="441007" y="181927"/>
                </a:lnTo>
                <a:lnTo>
                  <a:pt x="441007" y="210502"/>
                </a:lnTo>
                <a:lnTo>
                  <a:pt x="310038" y="210502"/>
                </a:lnTo>
                <a:lnTo>
                  <a:pt x="310038" y="231076"/>
                </a:lnTo>
                <a:lnTo>
                  <a:pt x="376713" y="231076"/>
                </a:lnTo>
                <a:lnTo>
                  <a:pt x="376713" y="260794"/>
                </a:lnTo>
                <a:lnTo>
                  <a:pt x="436244" y="260794"/>
                </a:lnTo>
                <a:lnTo>
                  <a:pt x="436244" y="289369"/>
                </a:lnTo>
                <a:lnTo>
                  <a:pt x="376713" y="289369"/>
                </a:lnTo>
                <a:lnTo>
                  <a:pt x="376713" y="316801"/>
                </a:lnTo>
                <a:lnTo>
                  <a:pt x="310038" y="316801"/>
                </a:lnTo>
                <a:lnTo>
                  <a:pt x="310038" y="339661"/>
                </a:lnTo>
                <a:lnTo>
                  <a:pt x="441007" y="339661"/>
                </a:lnTo>
                <a:lnTo>
                  <a:pt x="441007" y="368236"/>
                </a:lnTo>
                <a:lnTo>
                  <a:pt x="310038" y="368236"/>
                </a:lnTo>
                <a:lnTo>
                  <a:pt x="310038" y="418528"/>
                </a:lnTo>
                <a:lnTo>
                  <a:pt x="441007" y="418528"/>
                </a:lnTo>
                <a:lnTo>
                  <a:pt x="441007" y="447103"/>
                </a:lnTo>
                <a:lnTo>
                  <a:pt x="310038" y="447103"/>
                </a:lnTo>
                <a:lnTo>
                  <a:pt x="310038" y="497395"/>
                </a:lnTo>
                <a:lnTo>
                  <a:pt x="441007" y="497395"/>
                </a:lnTo>
                <a:lnTo>
                  <a:pt x="441007" y="525970"/>
                </a:lnTo>
                <a:lnTo>
                  <a:pt x="310038" y="525970"/>
                </a:lnTo>
                <a:lnTo>
                  <a:pt x="310038" y="576262"/>
                </a:lnTo>
                <a:lnTo>
                  <a:pt x="441007" y="576262"/>
                </a:lnTo>
                <a:lnTo>
                  <a:pt x="441007" y="604837"/>
                </a:lnTo>
                <a:lnTo>
                  <a:pt x="310038" y="604837"/>
                </a:lnTo>
                <a:lnTo>
                  <a:pt x="310038" y="655129"/>
                </a:lnTo>
                <a:lnTo>
                  <a:pt x="441007" y="655129"/>
                </a:lnTo>
                <a:lnTo>
                  <a:pt x="441007" y="683704"/>
                </a:lnTo>
                <a:lnTo>
                  <a:pt x="310038" y="683704"/>
                </a:lnTo>
                <a:lnTo>
                  <a:pt x="310038" y="733996"/>
                </a:lnTo>
                <a:lnTo>
                  <a:pt x="441007" y="733996"/>
                </a:lnTo>
                <a:lnTo>
                  <a:pt x="441007" y="762571"/>
                </a:lnTo>
                <a:lnTo>
                  <a:pt x="310038" y="762571"/>
                </a:lnTo>
                <a:lnTo>
                  <a:pt x="310038" y="812863"/>
                </a:lnTo>
                <a:lnTo>
                  <a:pt x="441007" y="812863"/>
                </a:lnTo>
                <a:lnTo>
                  <a:pt x="441007" y="841438"/>
                </a:lnTo>
                <a:lnTo>
                  <a:pt x="310038" y="841438"/>
                </a:lnTo>
                <a:lnTo>
                  <a:pt x="310038" y="891730"/>
                </a:lnTo>
                <a:lnTo>
                  <a:pt x="441007" y="891730"/>
                </a:lnTo>
                <a:lnTo>
                  <a:pt x="441007" y="920305"/>
                </a:lnTo>
                <a:lnTo>
                  <a:pt x="310038" y="920305"/>
                </a:lnTo>
                <a:lnTo>
                  <a:pt x="310038" y="974026"/>
                </a:lnTo>
                <a:lnTo>
                  <a:pt x="360044" y="974026"/>
                </a:lnTo>
                <a:cubicBezTo>
                  <a:pt x="365305" y="974026"/>
                  <a:pt x="369569" y="978290"/>
                  <a:pt x="369569" y="983551"/>
                </a:cubicBezTo>
                <a:lnTo>
                  <a:pt x="369569" y="1040701"/>
                </a:lnTo>
                <a:cubicBezTo>
                  <a:pt x="369569" y="1045962"/>
                  <a:pt x="365305" y="1050226"/>
                  <a:pt x="360044" y="1050226"/>
                </a:cubicBezTo>
                <a:lnTo>
                  <a:pt x="226694" y="1050226"/>
                </a:lnTo>
                <a:cubicBezTo>
                  <a:pt x="221433" y="1050226"/>
                  <a:pt x="217169" y="1045962"/>
                  <a:pt x="217169" y="1040701"/>
                </a:cubicBezTo>
                <a:lnTo>
                  <a:pt x="217169" y="983551"/>
                </a:lnTo>
                <a:cubicBezTo>
                  <a:pt x="217169" y="978290"/>
                  <a:pt x="221433" y="974026"/>
                  <a:pt x="226694" y="974026"/>
                </a:cubicBezTo>
                <a:lnTo>
                  <a:pt x="281463" y="974026"/>
                </a:lnTo>
                <a:lnTo>
                  <a:pt x="281463" y="920305"/>
                </a:lnTo>
                <a:lnTo>
                  <a:pt x="136207" y="920305"/>
                </a:lnTo>
                <a:lnTo>
                  <a:pt x="136207" y="891730"/>
                </a:lnTo>
                <a:lnTo>
                  <a:pt x="281463" y="891730"/>
                </a:lnTo>
                <a:lnTo>
                  <a:pt x="281463" y="841438"/>
                </a:lnTo>
                <a:lnTo>
                  <a:pt x="136207" y="841438"/>
                </a:lnTo>
                <a:lnTo>
                  <a:pt x="136207" y="812863"/>
                </a:lnTo>
                <a:lnTo>
                  <a:pt x="281463" y="812863"/>
                </a:lnTo>
                <a:lnTo>
                  <a:pt x="281463" y="762571"/>
                </a:lnTo>
                <a:lnTo>
                  <a:pt x="136207" y="762571"/>
                </a:lnTo>
                <a:lnTo>
                  <a:pt x="136207" y="733996"/>
                </a:lnTo>
                <a:lnTo>
                  <a:pt x="281463" y="733996"/>
                </a:lnTo>
                <a:lnTo>
                  <a:pt x="281463" y="683704"/>
                </a:lnTo>
                <a:lnTo>
                  <a:pt x="136207" y="683704"/>
                </a:lnTo>
                <a:lnTo>
                  <a:pt x="136207" y="655129"/>
                </a:lnTo>
                <a:lnTo>
                  <a:pt x="281463" y="655129"/>
                </a:lnTo>
                <a:lnTo>
                  <a:pt x="281463" y="604837"/>
                </a:lnTo>
                <a:lnTo>
                  <a:pt x="136207" y="604837"/>
                </a:lnTo>
                <a:lnTo>
                  <a:pt x="136207" y="576262"/>
                </a:lnTo>
                <a:lnTo>
                  <a:pt x="281463" y="576262"/>
                </a:lnTo>
                <a:lnTo>
                  <a:pt x="281463" y="525970"/>
                </a:lnTo>
                <a:lnTo>
                  <a:pt x="136207" y="525970"/>
                </a:lnTo>
                <a:lnTo>
                  <a:pt x="136207" y="497395"/>
                </a:lnTo>
                <a:lnTo>
                  <a:pt x="281463" y="497395"/>
                </a:lnTo>
                <a:lnTo>
                  <a:pt x="281463" y="447103"/>
                </a:lnTo>
                <a:lnTo>
                  <a:pt x="136207" y="447103"/>
                </a:lnTo>
                <a:lnTo>
                  <a:pt x="136207" y="418528"/>
                </a:lnTo>
                <a:lnTo>
                  <a:pt x="281463" y="418528"/>
                </a:lnTo>
                <a:lnTo>
                  <a:pt x="281463" y="368236"/>
                </a:lnTo>
                <a:lnTo>
                  <a:pt x="136207" y="368236"/>
                </a:lnTo>
                <a:lnTo>
                  <a:pt x="136207" y="339661"/>
                </a:lnTo>
                <a:lnTo>
                  <a:pt x="281463" y="339661"/>
                </a:lnTo>
                <a:lnTo>
                  <a:pt x="281463" y="316801"/>
                </a:lnTo>
                <a:lnTo>
                  <a:pt x="207644" y="316801"/>
                </a:lnTo>
                <a:lnTo>
                  <a:pt x="207644" y="289369"/>
                </a:lnTo>
                <a:lnTo>
                  <a:pt x="136207" y="289369"/>
                </a:lnTo>
                <a:lnTo>
                  <a:pt x="136207" y="260794"/>
                </a:lnTo>
                <a:lnTo>
                  <a:pt x="207644" y="260794"/>
                </a:lnTo>
                <a:lnTo>
                  <a:pt x="207644" y="231076"/>
                </a:lnTo>
                <a:lnTo>
                  <a:pt x="281463" y="231076"/>
                </a:lnTo>
                <a:lnTo>
                  <a:pt x="281463" y="210502"/>
                </a:lnTo>
                <a:lnTo>
                  <a:pt x="136207" y="210502"/>
                </a:lnTo>
                <a:close/>
                <a:moveTo>
                  <a:pt x="134969" y="83439"/>
                </a:moveTo>
                <a:lnTo>
                  <a:pt x="430244" y="83439"/>
                </a:lnTo>
                <a:lnTo>
                  <a:pt x="430244" y="112014"/>
                </a:lnTo>
                <a:lnTo>
                  <a:pt x="413575" y="112014"/>
                </a:lnTo>
                <a:lnTo>
                  <a:pt x="413575" y="145351"/>
                </a:lnTo>
                <a:lnTo>
                  <a:pt x="394525" y="145351"/>
                </a:lnTo>
                <a:lnTo>
                  <a:pt x="394525" y="112014"/>
                </a:lnTo>
                <a:lnTo>
                  <a:pt x="375475" y="112014"/>
                </a:lnTo>
                <a:lnTo>
                  <a:pt x="375475" y="145351"/>
                </a:lnTo>
                <a:lnTo>
                  <a:pt x="356425" y="145351"/>
                </a:lnTo>
                <a:lnTo>
                  <a:pt x="356425" y="112014"/>
                </a:lnTo>
                <a:lnTo>
                  <a:pt x="337375" y="112014"/>
                </a:lnTo>
                <a:lnTo>
                  <a:pt x="337375" y="145351"/>
                </a:lnTo>
                <a:lnTo>
                  <a:pt x="318325" y="145351"/>
                </a:lnTo>
                <a:lnTo>
                  <a:pt x="318325" y="112014"/>
                </a:lnTo>
                <a:lnTo>
                  <a:pt x="299275" y="112014"/>
                </a:lnTo>
                <a:lnTo>
                  <a:pt x="299275" y="145351"/>
                </a:lnTo>
                <a:lnTo>
                  <a:pt x="280225" y="145351"/>
                </a:lnTo>
                <a:lnTo>
                  <a:pt x="280225" y="112014"/>
                </a:lnTo>
                <a:lnTo>
                  <a:pt x="261175" y="112014"/>
                </a:lnTo>
                <a:lnTo>
                  <a:pt x="261175" y="145351"/>
                </a:lnTo>
                <a:lnTo>
                  <a:pt x="242125" y="145351"/>
                </a:lnTo>
                <a:lnTo>
                  <a:pt x="242125" y="112014"/>
                </a:lnTo>
                <a:lnTo>
                  <a:pt x="213550" y="112014"/>
                </a:lnTo>
                <a:lnTo>
                  <a:pt x="213550" y="145351"/>
                </a:lnTo>
                <a:lnTo>
                  <a:pt x="194500" y="145351"/>
                </a:lnTo>
                <a:lnTo>
                  <a:pt x="194500" y="112014"/>
                </a:lnTo>
                <a:lnTo>
                  <a:pt x="170688" y="112014"/>
                </a:lnTo>
                <a:lnTo>
                  <a:pt x="170688" y="145351"/>
                </a:lnTo>
                <a:lnTo>
                  <a:pt x="151638" y="145351"/>
                </a:lnTo>
                <a:lnTo>
                  <a:pt x="151638" y="112014"/>
                </a:lnTo>
                <a:lnTo>
                  <a:pt x="134969" y="112014"/>
                </a:lnTo>
                <a:close/>
                <a:moveTo>
                  <a:pt x="493395" y="38100"/>
                </a:moveTo>
                <a:lnTo>
                  <a:pt x="493395" y="1104900"/>
                </a:lnTo>
                <a:lnTo>
                  <a:pt x="514350" y="1104900"/>
                </a:lnTo>
                <a:cubicBezTo>
                  <a:pt x="524871" y="1104900"/>
                  <a:pt x="533400" y="1096371"/>
                  <a:pt x="533400" y="1085850"/>
                </a:cubicBezTo>
                <a:lnTo>
                  <a:pt x="533400" y="57150"/>
                </a:lnTo>
                <a:cubicBezTo>
                  <a:pt x="533400" y="46629"/>
                  <a:pt x="524871" y="38100"/>
                  <a:pt x="514350" y="38100"/>
                </a:cubicBezTo>
                <a:close/>
                <a:moveTo>
                  <a:pt x="57626" y="38100"/>
                </a:moveTo>
                <a:cubicBezTo>
                  <a:pt x="47105" y="38100"/>
                  <a:pt x="38576" y="46629"/>
                  <a:pt x="38576" y="57150"/>
                </a:cubicBezTo>
                <a:lnTo>
                  <a:pt x="38576" y="1085850"/>
                </a:lnTo>
                <a:cubicBezTo>
                  <a:pt x="38576" y="1096371"/>
                  <a:pt x="47105" y="1104900"/>
                  <a:pt x="57626" y="1104900"/>
                </a:cubicBezTo>
                <a:lnTo>
                  <a:pt x="79057" y="1104900"/>
                </a:lnTo>
                <a:lnTo>
                  <a:pt x="79057" y="38100"/>
                </a:lnTo>
                <a:close/>
                <a:moveTo>
                  <a:pt x="38100" y="0"/>
                </a:moveTo>
                <a:lnTo>
                  <a:pt x="533400" y="0"/>
                </a:lnTo>
                <a:cubicBezTo>
                  <a:pt x="554442" y="0"/>
                  <a:pt x="571500" y="17058"/>
                  <a:pt x="571500" y="38100"/>
                </a:cubicBezTo>
                <a:lnTo>
                  <a:pt x="571500" y="1085850"/>
                </a:lnTo>
                <a:cubicBezTo>
                  <a:pt x="571500" y="1117413"/>
                  <a:pt x="545913" y="1143000"/>
                  <a:pt x="514350" y="1143000"/>
                </a:cubicBezTo>
                <a:lnTo>
                  <a:pt x="472750" y="1143000"/>
                </a:lnTo>
                <a:lnTo>
                  <a:pt x="472508" y="1144202"/>
                </a:lnTo>
                <a:cubicBezTo>
                  <a:pt x="465278" y="1161296"/>
                  <a:pt x="448352" y="1173289"/>
                  <a:pt x="428625" y="1173289"/>
                </a:cubicBezTo>
                <a:cubicBezTo>
                  <a:pt x="402322" y="1173289"/>
                  <a:pt x="381000" y="1151967"/>
                  <a:pt x="381000" y="1125664"/>
                </a:cubicBezTo>
                <a:cubicBezTo>
                  <a:pt x="381000" y="1099361"/>
                  <a:pt x="402322" y="1078039"/>
                  <a:pt x="428625" y="1078039"/>
                </a:cubicBezTo>
                <a:cubicBezTo>
                  <a:pt x="441777" y="1078039"/>
                  <a:pt x="453683" y="1083370"/>
                  <a:pt x="462301" y="1091988"/>
                </a:cubicBezTo>
                <a:lnTo>
                  <a:pt x="464820" y="1095724"/>
                </a:lnTo>
                <a:lnTo>
                  <a:pt x="464820" y="38100"/>
                </a:lnTo>
                <a:lnTo>
                  <a:pt x="107632" y="38100"/>
                </a:lnTo>
                <a:lnTo>
                  <a:pt x="107632" y="1104900"/>
                </a:lnTo>
                <a:lnTo>
                  <a:pt x="243369" y="1104900"/>
                </a:lnTo>
                <a:lnTo>
                  <a:pt x="252074" y="1091988"/>
                </a:lnTo>
                <a:cubicBezTo>
                  <a:pt x="260693" y="1083370"/>
                  <a:pt x="272599" y="1078039"/>
                  <a:pt x="285750" y="1078039"/>
                </a:cubicBezTo>
                <a:cubicBezTo>
                  <a:pt x="312053" y="1078039"/>
                  <a:pt x="333375" y="1099361"/>
                  <a:pt x="333375" y="1125664"/>
                </a:cubicBezTo>
                <a:cubicBezTo>
                  <a:pt x="333375" y="1151967"/>
                  <a:pt x="312053" y="1173289"/>
                  <a:pt x="285750" y="1173289"/>
                </a:cubicBezTo>
                <a:cubicBezTo>
                  <a:pt x="266023" y="1173289"/>
                  <a:pt x="249098" y="1161296"/>
                  <a:pt x="241868" y="1144202"/>
                </a:cubicBezTo>
                <a:lnTo>
                  <a:pt x="241625" y="1143000"/>
                </a:lnTo>
                <a:lnTo>
                  <a:pt x="38100" y="1143000"/>
                </a:lnTo>
                <a:cubicBezTo>
                  <a:pt x="17058" y="1143000"/>
                  <a:pt x="0" y="1125942"/>
                  <a:pt x="0" y="1104900"/>
                </a:cubicBezTo>
                <a:lnTo>
                  <a:pt x="0" y="38100"/>
                </a:lnTo>
                <a:cubicBezTo>
                  <a:pt x="0" y="17058"/>
                  <a:pt x="17058" y="0"/>
                  <a:pt x="381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整机柜服务器FusionPoD Rack-scale server  FusionPoD"/>
          <p:cNvSpPr/>
          <p:nvPr/>
        </p:nvSpPr>
        <p:spPr>
          <a:xfrm>
            <a:off x="1835632" y="2392975"/>
            <a:ext cx="296973" cy="609685"/>
          </a:xfrm>
          <a:custGeom>
            <a:avLst/>
            <a:gdLst>
              <a:gd name="connsiteX0" fmla="*/ 236219 w 571500"/>
              <a:gd name="connsiteY0" fmla="*/ 993076 h 1173289"/>
              <a:gd name="connsiteX1" fmla="*/ 236219 w 571500"/>
              <a:gd name="connsiteY1" fmla="*/ 1031176 h 1173289"/>
              <a:gd name="connsiteX2" fmla="*/ 350519 w 571500"/>
              <a:gd name="connsiteY2" fmla="*/ 1031176 h 1173289"/>
              <a:gd name="connsiteX3" fmla="*/ 350519 w 571500"/>
              <a:gd name="connsiteY3" fmla="*/ 993076 h 1173289"/>
              <a:gd name="connsiteX4" fmla="*/ 236219 w 571500"/>
              <a:gd name="connsiteY4" fmla="*/ 259651 h 1173289"/>
              <a:gd name="connsiteX5" fmla="*/ 236219 w 571500"/>
              <a:gd name="connsiteY5" fmla="*/ 288226 h 1173289"/>
              <a:gd name="connsiteX6" fmla="*/ 348138 w 571500"/>
              <a:gd name="connsiteY6" fmla="*/ 288226 h 1173289"/>
              <a:gd name="connsiteX7" fmla="*/ 348138 w 571500"/>
              <a:gd name="connsiteY7" fmla="*/ 259651 h 1173289"/>
              <a:gd name="connsiteX8" fmla="*/ 136207 w 571500"/>
              <a:gd name="connsiteY8" fmla="*/ 181927 h 1173289"/>
              <a:gd name="connsiteX9" fmla="*/ 441007 w 571500"/>
              <a:gd name="connsiteY9" fmla="*/ 181927 h 1173289"/>
              <a:gd name="connsiteX10" fmla="*/ 441007 w 571500"/>
              <a:gd name="connsiteY10" fmla="*/ 210502 h 1173289"/>
              <a:gd name="connsiteX11" fmla="*/ 310038 w 571500"/>
              <a:gd name="connsiteY11" fmla="*/ 210502 h 1173289"/>
              <a:gd name="connsiteX12" fmla="*/ 310038 w 571500"/>
              <a:gd name="connsiteY12" fmla="*/ 231076 h 1173289"/>
              <a:gd name="connsiteX13" fmla="*/ 376713 w 571500"/>
              <a:gd name="connsiteY13" fmla="*/ 231076 h 1173289"/>
              <a:gd name="connsiteX14" fmla="*/ 376713 w 571500"/>
              <a:gd name="connsiteY14" fmla="*/ 260794 h 1173289"/>
              <a:gd name="connsiteX15" fmla="*/ 436244 w 571500"/>
              <a:gd name="connsiteY15" fmla="*/ 260794 h 1173289"/>
              <a:gd name="connsiteX16" fmla="*/ 436244 w 571500"/>
              <a:gd name="connsiteY16" fmla="*/ 289369 h 1173289"/>
              <a:gd name="connsiteX17" fmla="*/ 376713 w 571500"/>
              <a:gd name="connsiteY17" fmla="*/ 289369 h 1173289"/>
              <a:gd name="connsiteX18" fmla="*/ 376713 w 571500"/>
              <a:gd name="connsiteY18" fmla="*/ 316801 h 1173289"/>
              <a:gd name="connsiteX19" fmla="*/ 310038 w 571500"/>
              <a:gd name="connsiteY19" fmla="*/ 316801 h 1173289"/>
              <a:gd name="connsiteX20" fmla="*/ 310038 w 571500"/>
              <a:gd name="connsiteY20" fmla="*/ 339661 h 1173289"/>
              <a:gd name="connsiteX21" fmla="*/ 441007 w 571500"/>
              <a:gd name="connsiteY21" fmla="*/ 339661 h 1173289"/>
              <a:gd name="connsiteX22" fmla="*/ 441007 w 571500"/>
              <a:gd name="connsiteY22" fmla="*/ 368236 h 1173289"/>
              <a:gd name="connsiteX23" fmla="*/ 310038 w 571500"/>
              <a:gd name="connsiteY23" fmla="*/ 368236 h 1173289"/>
              <a:gd name="connsiteX24" fmla="*/ 310038 w 571500"/>
              <a:gd name="connsiteY24" fmla="*/ 418528 h 1173289"/>
              <a:gd name="connsiteX25" fmla="*/ 441007 w 571500"/>
              <a:gd name="connsiteY25" fmla="*/ 418528 h 1173289"/>
              <a:gd name="connsiteX26" fmla="*/ 441007 w 571500"/>
              <a:gd name="connsiteY26" fmla="*/ 447103 h 1173289"/>
              <a:gd name="connsiteX27" fmla="*/ 310038 w 571500"/>
              <a:gd name="connsiteY27" fmla="*/ 447103 h 1173289"/>
              <a:gd name="connsiteX28" fmla="*/ 310038 w 571500"/>
              <a:gd name="connsiteY28" fmla="*/ 497395 h 1173289"/>
              <a:gd name="connsiteX29" fmla="*/ 441007 w 571500"/>
              <a:gd name="connsiteY29" fmla="*/ 497395 h 1173289"/>
              <a:gd name="connsiteX30" fmla="*/ 441007 w 571500"/>
              <a:gd name="connsiteY30" fmla="*/ 525970 h 1173289"/>
              <a:gd name="connsiteX31" fmla="*/ 310038 w 571500"/>
              <a:gd name="connsiteY31" fmla="*/ 525970 h 1173289"/>
              <a:gd name="connsiteX32" fmla="*/ 310038 w 571500"/>
              <a:gd name="connsiteY32" fmla="*/ 576262 h 1173289"/>
              <a:gd name="connsiteX33" fmla="*/ 441007 w 571500"/>
              <a:gd name="connsiteY33" fmla="*/ 576262 h 1173289"/>
              <a:gd name="connsiteX34" fmla="*/ 441007 w 571500"/>
              <a:gd name="connsiteY34" fmla="*/ 604837 h 1173289"/>
              <a:gd name="connsiteX35" fmla="*/ 310038 w 571500"/>
              <a:gd name="connsiteY35" fmla="*/ 604837 h 1173289"/>
              <a:gd name="connsiteX36" fmla="*/ 310038 w 571500"/>
              <a:gd name="connsiteY36" fmla="*/ 655129 h 1173289"/>
              <a:gd name="connsiteX37" fmla="*/ 441007 w 571500"/>
              <a:gd name="connsiteY37" fmla="*/ 655129 h 1173289"/>
              <a:gd name="connsiteX38" fmla="*/ 441007 w 571500"/>
              <a:gd name="connsiteY38" fmla="*/ 683704 h 1173289"/>
              <a:gd name="connsiteX39" fmla="*/ 310038 w 571500"/>
              <a:gd name="connsiteY39" fmla="*/ 683704 h 1173289"/>
              <a:gd name="connsiteX40" fmla="*/ 310038 w 571500"/>
              <a:gd name="connsiteY40" fmla="*/ 733996 h 1173289"/>
              <a:gd name="connsiteX41" fmla="*/ 441007 w 571500"/>
              <a:gd name="connsiteY41" fmla="*/ 733996 h 1173289"/>
              <a:gd name="connsiteX42" fmla="*/ 441007 w 571500"/>
              <a:gd name="connsiteY42" fmla="*/ 762571 h 1173289"/>
              <a:gd name="connsiteX43" fmla="*/ 310038 w 571500"/>
              <a:gd name="connsiteY43" fmla="*/ 762571 h 1173289"/>
              <a:gd name="connsiteX44" fmla="*/ 310038 w 571500"/>
              <a:gd name="connsiteY44" fmla="*/ 812863 h 1173289"/>
              <a:gd name="connsiteX45" fmla="*/ 441007 w 571500"/>
              <a:gd name="connsiteY45" fmla="*/ 812863 h 1173289"/>
              <a:gd name="connsiteX46" fmla="*/ 441007 w 571500"/>
              <a:gd name="connsiteY46" fmla="*/ 841438 h 1173289"/>
              <a:gd name="connsiteX47" fmla="*/ 310038 w 571500"/>
              <a:gd name="connsiteY47" fmla="*/ 841438 h 1173289"/>
              <a:gd name="connsiteX48" fmla="*/ 310038 w 571500"/>
              <a:gd name="connsiteY48" fmla="*/ 891730 h 1173289"/>
              <a:gd name="connsiteX49" fmla="*/ 441007 w 571500"/>
              <a:gd name="connsiteY49" fmla="*/ 891730 h 1173289"/>
              <a:gd name="connsiteX50" fmla="*/ 441007 w 571500"/>
              <a:gd name="connsiteY50" fmla="*/ 920305 h 1173289"/>
              <a:gd name="connsiteX51" fmla="*/ 310038 w 571500"/>
              <a:gd name="connsiteY51" fmla="*/ 920305 h 1173289"/>
              <a:gd name="connsiteX52" fmla="*/ 310038 w 571500"/>
              <a:gd name="connsiteY52" fmla="*/ 974026 h 1173289"/>
              <a:gd name="connsiteX53" fmla="*/ 360044 w 571500"/>
              <a:gd name="connsiteY53" fmla="*/ 974026 h 1173289"/>
              <a:gd name="connsiteX54" fmla="*/ 369569 w 571500"/>
              <a:gd name="connsiteY54" fmla="*/ 983551 h 1173289"/>
              <a:gd name="connsiteX55" fmla="*/ 369569 w 571500"/>
              <a:gd name="connsiteY55" fmla="*/ 1040701 h 1173289"/>
              <a:gd name="connsiteX56" fmla="*/ 360044 w 571500"/>
              <a:gd name="connsiteY56" fmla="*/ 1050226 h 1173289"/>
              <a:gd name="connsiteX57" fmla="*/ 226694 w 571500"/>
              <a:gd name="connsiteY57" fmla="*/ 1050226 h 1173289"/>
              <a:gd name="connsiteX58" fmla="*/ 217169 w 571500"/>
              <a:gd name="connsiteY58" fmla="*/ 1040701 h 1173289"/>
              <a:gd name="connsiteX59" fmla="*/ 217169 w 571500"/>
              <a:gd name="connsiteY59" fmla="*/ 983551 h 1173289"/>
              <a:gd name="connsiteX60" fmla="*/ 226694 w 571500"/>
              <a:gd name="connsiteY60" fmla="*/ 974026 h 1173289"/>
              <a:gd name="connsiteX61" fmla="*/ 281463 w 571500"/>
              <a:gd name="connsiteY61" fmla="*/ 974026 h 1173289"/>
              <a:gd name="connsiteX62" fmla="*/ 281463 w 571500"/>
              <a:gd name="connsiteY62" fmla="*/ 920305 h 1173289"/>
              <a:gd name="connsiteX63" fmla="*/ 136207 w 571500"/>
              <a:gd name="connsiteY63" fmla="*/ 920305 h 1173289"/>
              <a:gd name="connsiteX64" fmla="*/ 136207 w 571500"/>
              <a:gd name="connsiteY64" fmla="*/ 891730 h 1173289"/>
              <a:gd name="connsiteX65" fmla="*/ 281463 w 571500"/>
              <a:gd name="connsiteY65" fmla="*/ 891730 h 1173289"/>
              <a:gd name="connsiteX66" fmla="*/ 281463 w 571500"/>
              <a:gd name="connsiteY66" fmla="*/ 841438 h 1173289"/>
              <a:gd name="connsiteX67" fmla="*/ 136207 w 571500"/>
              <a:gd name="connsiteY67" fmla="*/ 841438 h 1173289"/>
              <a:gd name="connsiteX68" fmla="*/ 136207 w 571500"/>
              <a:gd name="connsiteY68" fmla="*/ 812863 h 1173289"/>
              <a:gd name="connsiteX69" fmla="*/ 281463 w 571500"/>
              <a:gd name="connsiteY69" fmla="*/ 812863 h 1173289"/>
              <a:gd name="connsiteX70" fmla="*/ 281463 w 571500"/>
              <a:gd name="connsiteY70" fmla="*/ 762571 h 1173289"/>
              <a:gd name="connsiteX71" fmla="*/ 136207 w 571500"/>
              <a:gd name="connsiteY71" fmla="*/ 762571 h 1173289"/>
              <a:gd name="connsiteX72" fmla="*/ 136207 w 571500"/>
              <a:gd name="connsiteY72" fmla="*/ 733996 h 1173289"/>
              <a:gd name="connsiteX73" fmla="*/ 281463 w 571500"/>
              <a:gd name="connsiteY73" fmla="*/ 733996 h 1173289"/>
              <a:gd name="connsiteX74" fmla="*/ 281463 w 571500"/>
              <a:gd name="connsiteY74" fmla="*/ 683704 h 1173289"/>
              <a:gd name="connsiteX75" fmla="*/ 136207 w 571500"/>
              <a:gd name="connsiteY75" fmla="*/ 683704 h 1173289"/>
              <a:gd name="connsiteX76" fmla="*/ 136207 w 571500"/>
              <a:gd name="connsiteY76" fmla="*/ 655129 h 1173289"/>
              <a:gd name="connsiteX77" fmla="*/ 281463 w 571500"/>
              <a:gd name="connsiteY77" fmla="*/ 655129 h 1173289"/>
              <a:gd name="connsiteX78" fmla="*/ 281463 w 571500"/>
              <a:gd name="connsiteY78" fmla="*/ 604837 h 1173289"/>
              <a:gd name="connsiteX79" fmla="*/ 136207 w 571500"/>
              <a:gd name="connsiteY79" fmla="*/ 604837 h 1173289"/>
              <a:gd name="connsiteX80" fmla="*/ 136207 w 571500"/>
              <a:gd name="connsiteY80" fmla="*/ 576262 h 1173289"/>
              <a:gd name="connsiteX81" fmla="*/ 281463 w 571500"/>
              <a:gd name="connsiteY81" fmla="*/ 576262 h 1173289"/>
              <a:gd name="connsiteX82" fmla="*/ 281463 w 571500"/>
              <a:gd name="connsiteY82" fmla="*/ 525970 h 1173289"/>
              <a:gd name="connsiteX83" fmla="*/ 136207 w 571500"/>
              <a:gd name="connsiteY83" fmla="*/ 525970 h 1173289"/>
              <a:gd name="connsiteX84" fmla="*/ 136207 w 571500"/>
              <a:gd name="connsiteY84" fmla="*/ 497395 h 1173289"/>
              <a:gd name="connsiteX85" fmla="*/ 281463 w 571500"/>
              <a:gd name="connsiteY85" fmla="*/ 497395 h 1173289"/>
              <a:gd name="connsiteX86" fmla="*/ 281463 w 571500"/>
              <a:gd name="connsiteY86" fmla="*/ 447103 h 1173289"/>
              <a:gd name="connsiteX87" fmla="*/ 136207 w 571500"/>
              <a:gd name="connsiteY87" fmla="*/ 447103 h 1173289"/>
              <a:gd name="connsiteX88" fmla="*/ 136207 w 571500"/>
              <a:gd name="connsiteY88" fmla="*/ 418528 h 1173289"/>
              <a:gd name="connsiteX89" fmla="*/ 281463 w 571500"/>
              <a:gd name="connsiteY89" fmla="*/ 418528 h 1173289"/>
              <a:gd name="connsiteX90" fmla="*/ 281463 w 571500"/>
              <a:gd name="connsiteY90" fmla="*/ 368236 h 1173289"/>
              <a:gd name="connsiteX91" fmla="*/ 136207 w 571500"/>
              <a:gd name="connsiteY91" fmla="*/ 368236 h 1173289"/>
              <a:gd name="connsiteX92" fmla="*/ 136207 w 571500"/>
              <a:gd name="connsiteY92" fmla="*/ 339661 h 1173289"/>
              <a:gd name="connsiteX93" fmla="*/ 281463 w 571500"/>
              <a:gd name="connsiteY93" fmla="*/ 339661 h 1173289"/>
              <a:gd name="connsiteX94" fmla="*/ 281463 w 571500"/>
              <a:gd name="connsiteY94" fmla="*/ 316801 h 1173289"/>
              <a:gd name="connsiteX95" fmla="*/ 207644 w 571500"/>
              <a:gd name="connsiteY95" fmla="*/ 316801 h 1173289"/>
              <a:gd name="connsiteX96" fmla="*/ 207644 w 571500"/>
              <a:gd name="connsiteY96" fmla="*/ 289369 h 1173289"/>
              <a:gd name="connsiteX97" fmla="*/ 136207 w 571500"/>
              <a:gd name="connsiteY97" fmla="*/ 289369 h 1173289"/>
              <a:gd name="connsiteX98" fmla="*/ 136207 w 571500"/>
              <a:gd name="connsiteY98" fmla="*/ 260794 h 1173289"/>
              <a:gd name="connsiteX99" fmla="*/ 207644 w 571500"/>
              <a:gd name="connsiteY99" fmla="*/ 260794 h 1173289"/>
              <a:gd name="connsiteX100" fmla="*/ 207644 w 571500"/>
              <a:gd name="connsiteY100" fmla="*/ 231076 h 1173289"/>
              <a:gd name="connsiteX101" fmla="*/ 281463 w 571500"/>
              <a:gd name="connsiteY101" fmla="*/ 231076 h 1173289"/>
              <a:gd name="connsiteX102" fmla="*/ 281463 w 571500"/>
              <a:gd name="connsiteY102" fmla="*/ 210502 h 1173289"/>
              <a:gd name="connsiteX103" fmla="*/ 136207 w 571500"/>
              <a:gd name="connsiteY103" fmla="*/ 210502 h 1173289"/>
              <a:gd name="connsiteX104" fmla="*/ 134969 w 571500"/>
              <a:gd name="connsiteY104" fmla="*/ 83439 h 1173289"/>
              <a:gd name="connsiteX105" fmla="*/ 430244 w 571500"/>
              <a:gd name="connsiteY105" fmla="*/ 83439 h 1173289"/>
              <a:gd name="connsiteX106" fmla="*/ 430244 w 571500"/>
              <a:gd name="connsiteY106" fmla="*/ 112014 h 1173289"/>
              <a:gd name="connsiteX107" fmla="*/ 413575 w 571500"/>
              <a:gd name="connsiteY107" fmla="*/ 112014 h 1173289"/>
              <a:gd name="connsiteX108" fmla="*/ 413575 w 571500"/>
              <a:gd name="connsiteY108" fmla="*/ 145351 h 1173289"/>
              <a:gd name="connsiteX109" fmla="*/ 394525 w 571500"/>
              <a:gd name="connsiteY109" fmla="*/ 145351 h 1173289"/>
              <a:gd name="connsiteX110" fmla="*/ 394525 w 571500"/>
              <a:gd name="connsiteY110" fmla="*/ 112014 h 1173289"/>
              <a:gd name="connsiteX111" fmla="*/ 375475 w 571500"/>
              <a:gd name="connsiteY111" fmla="*/ 112014 h 1173289"/>
              <a:gd name="connsiteX112" fmla="*/ 375475 w 571500"/>
              <a:gd name="connsiteY112" fmla="*/ 145351 h 1173289"/>
              <a:gd name="connsiteX113" fmla="*/ 356425 w 571500"/>
              <a:gd name="connsiteY113" fmla="*/ 145351 h 1173289"/>
              <a:gd name="connsiteX114" fmla="*/ 356425 w 571500"/>
              <a:gd name="connsiteY114" fmla="*/ 112014 h 1173289"/>
              <a:gd name="connsiteX115" fmla="*/ 337375 w 571500"/>
              <a:gd name="connsiteY115" fmla="*/ 112014 h 1173289"/>
              <a:gd name="connsiteX116" fmla="*/ 337375 w 571500"/>
              <a:gd name="connsiteY116" fmla="*/ 145351 h 1173289"/>
              <a:gd name="connsiteX117" fmla="*/ 318325 w 571500"/>
              <a:gd name="connsiteY117" fmla="*/ 145351 h 1173289"/>
              <a:gd name="connsiteX118" fmla="*/ 318325 w 571500"/>
              <a:gd name="connsiteY118" fmla="*/ 112014 h 1173289"/>
              <a:gd name="connsiteX119" fmla="*/ 299275 w 571500"/>
              <a:gd name="connsiteY119" fmla="*/ 112014 h 1173289"/>
              <a:gd name="connsiteX120" fmla="*/ 299275 w 571500"/>
              <a:gd name="connsiteY120" fmla="*/ 145351 h 1173289"/>
              <a:gd name="connsiteX121" fmla="*/ 280225 w 571500"/>
              <a:gd name="connsiteY121" fmla="*/ 145351 h 1173289"/>
              <a:gd name="connsiteX122" fmla="*/ 280225 w 571500"/>
              <a:gd name="connsiteY122" fmla="*/ 112014 h 1173289"/>
              <a:gd name="connsiteX123" fmla="*/ 261175 w 571500"/>
              <a:gd name="connsiteY123" fmla="*/ 112014 h 1173289"/>
              <a:gd name="connsiteX124" fmla="*/ 261175 w 571500"/>
              <a:gd name="connsiteY124" fmla="*/ 145351 h 1173289"/>
              <a:gd name="connsiteX125" fmla="*/ 242125 w 571500"/>
              <a:gd name="connsiteY125" fmla="*/ 145351 h 1173289"/>
              <a:gd name="connsiteX126" fmla="*/ 242125 w 571500"/>
              <a:gd name="connsiteY126" fmla="*/ 112014 h 1173289"/>
              <a:gd name="connsiteX127" fmla="*/ 213550 w 571500"/>
              <a:gd name="connsiteY127" fmla="*/ 112014 h 1173289"/>
              <a:gd name="connsiteX128" fmla="*/ 213550 w 571500"/>
              <a:gd name="connsiteY128" fmla="*/ 145351 h 1173289"/>
              <a:gd name="connsiteX129" fmla="*/ 194500 w 571500"/>
              <a:gd name="connsiteY129" fmla="*/ 145351 h 1173289"/>
              <a:gd name="connsiteX130" fmla="*/ 194500 w 571500"/>
              <a:gd name="connsiteY130" fmla="*/ 112014 h 1173289"/>
              <a:gd name="connsiteX131" fmla="*/ 170688 w 571500"/>
              <a:gd name="connsiteY131" fmla="*/ 112014 h 1173289"/>
              <a:gd name="connsiteX132" fmla="*/ 170688 w 571500"/>
              <a:gd name="connsiteY132" fmla="*/ 145351 h 1173289"/>
              <a:gd name="connsiteX133" fmla="*/ 151638 w 571500"/>
              <a:gd name="connsiteY133" fmla="*/ 145351 h 1173289"/>
              <a:gd name="connsiteX134" fmla="*/ 151638 w 571500"/>
              <a:gd name="connsiteY134" fmla="*/ 112014 h 1173289"/>
              <a:gd name="connsiteX135" fmla="*/ 134969 w 571500"/>
              <a:gd name="connsiteY135" fmla="*/ 112014 h 1173289"/>
              <a:gd name="connsiteX136" fmla="*/ 493395 w 571500"/>
              <a:gd name="connsiteY136" fmla="*/ 38100 h 1173289"/>
              <a:gd name="connsiteX137" fmla="*/ 493395 w 571500"/>
              <a:gd name="connsiteY137" fmla="*/ 1104900 h 1173289"/>
              <a:gd name="connsiteX138" fmla="*/ 514350 w 571500"/>
              <a:gd name="connsiteY138" fmla="*/ 1104900 h 1173289"/>
              <a:gd name="connsiteX139" fmla="*/ 533400 w 571500"/>
              <a:gd name="connsiteY139" fmla="*/ 1085850 h 1173289"/>
              <a:gd name="connsiteX140" fmla="*/ 533400 w 571500"/>
              <a:gd name="connsiteY140" fmla="*/ 57150 h 1173289"/>
              <a:gd name="connsiteX141" fmla="*/ 514350 w 571500"/>
              <a:gd name="connsiteY141" fmla="*/ 38100 h 1173289"/>
              <a:gd name="connsiteX142" fmla="*/ 57626 w 571500"/>
              <a:gd name="connsiteY142" fmla="*/ 38100 h 1173289"/>
              <a:gd name="connsiteX143" fmla="*/ 38576 w 571500"/>
              <a:gd name="connsiteY143" fmla="*/ 57150 h 1173289"/>
              <a:gd name="connsiteX144" fmla="*/ 38576 w 571500"/>
              <a:gd name="connsiteY144" fmla="*/ 1085850 h 1173289"/>
              <a:gd name="connsiteX145" fmla="*/ 57626 w 571500"/>
              <a:gd name="connsiteY145" fmla="*/ 1104900 h 1173289"/>
              <a:gd name="connsiteX146" fmla="*/ 79057 w 571500"/>
              <a:gd name="connsiteY146" fmla="*/ 1104900 h 1173289"/>
              <a:gd name="connsiteX147" fmla="*/ 79057 w 571500"/>
              <a:gd name="connsiteY147" fmla="*/ 38100 h 1173289"/>
              <a:gd name="connsiteX148" fmla="*/ 38100 w 571500"/>
              <a:gd name="connsiteY148" fmla="*/ 0 h 1173289"/>
              <a:gd name="connsiteX149" fmla="*/ 533400 w 571500"/>
              <a:gd name="connsiteY149" fmla="*/ 0 h 1173289"/>
              <a:gd name="connsiteX150" fmla="*/ 571500 w 571500"/>
              <a:gd name="connsiteY150" fmla="*/ 38100 h 1173289"/>
              <a:gd name="connsiteX151" fmla="*/ 571500 w 571500"/>
              <a:gd name="connsiteY151" fmla="*/ 1085850 h 1173289"/>
              <a:gd name="connsiteX152" fmla="*/ 514350 w 571500"/>
              <a:gd name="connsiteY152" fmla="*/ 1143000 h 1173289"/>
              <a:gd name="connsiteX153" fmla="*/ 472750 w 571500"/>
              <a:gd name="connsiteY153" fmla="*/ 1143000 h 1173289"/>
              <a:gd name="connsiteX154" fmla="*/ 472508 w 571500"/>
              <a:gd name="connsiteY154" fmla="*/ 1144202 h 1173289"/>
              <a:gd name="connsiteX155" fmla="*/ 428625 w 571500"/>
              <a:gd name="connsiteY155" fmla="*/ 1173289 h 1173289"/>
              <a:gd name="connsiteX156" fmla="*/ 381000 w 571500"/>
              <a:gd name="connsiteY156" fmla="*/ 1125664 h 1173289"/>
              <a:gd name="connsiteX157" fmla="*/ 428625 w 571500"/>
              <a:gd name="connsiteY157" fmla="*/ 1078039 h 1173289"/>
              <a:gd name="connsiteX158" fmla="*/ 462301 w 571500"/>
              <a:gd name="connsiteY158" fmla="*/ 1091988 h 1173289"/>
              <a:gd name="connsiteX159" fmla="*/ 464820 w 571500"/>
              <a:gd name="connsiteY159" fmla="*/ 1095724 h 1173289"/>
              <a:gd name="connsiteX160" fmla="*/ 464820 w 571500"/>
              <a:gd name="connsiteY160" fmla="*/ 38100 h 1173289"/>
              <a:gd name="connsiteX161" fmla="*/ 107632 w 571500"/>
              <a:gd name="connsiteY161" fmla="*/ 38100 h 1173289"/>
              <a:gd name="connsiteX162" fmla="*/ 107632 w 571500"/>
              <a:gd name="connsiteY162" fmla="*/ 1104900 h 1173289"/>
              <a:gd name="connsiteX163" fmla="*/ 243369 w 571500"/>
              <a:gd name="connsiteY163" fmla="*/ 1104900 h 1173289"/>
              <a:gd name="connsiteX164" fmla="*/ 252074 w 571500"/>
              <a:gd name="connsiteY164" fmla="*/ 1091988 h 1173289"/>
              <a:gd name="connsiteX165" fmla="*/ 285750 w 571500"/>
              <a:gd name="connsiteY165" fmla="*/ 1078039 h 1173289"/>
              <a:gd name="connsiteX166" fmla="*/ 333375 w 571500"/>
              <a:gd name="connsiteY166" fmla="*/ 1125664 h 1173289"/>
              <a:gd name="connsiteX167" fmla="*/ 285750 w 571500"/>
              <a:gd name="connsiteY167" fmla="*/ 1173289 h 1173289"/>
              <a:gd name="connsiteX168" fmla="*/ 241868 w 571500"/>
              <a:gd name="connsiteY168" fmla="*/ 1144202 h 1173289"/>
              <a:gd name="connsiteX169" fmla="*/ 241625 w 571500"/>
              <a:gd name="connsiteY169" fmla="*/ 1143000 h 1173289"/>
              <a:gd name="connsiteX170" fmla="*/ 38100 w 571500"/>
              <a:gd name="connsiteY170" fmla="*/ 1143000 h 1173289"/>
              <a:gd name="connsiteX171" fmla="*/ 0 w 571500"/>
              <a:gd name="connsiteY171" fmla="*/ 1104900 h 1173289"/>
              <a:gd name="connsiteX172" fmla="*/ 0 w 571500"/>
              <a:gd name="connsiteY172" fmla="*/ 38100 h 1173289"/>
              <a:gd name="connsiteX173" fmla="*/ 38100 w 571500"/>
              <a:gd name="connsiteY173" fmla="*/ 0 h 11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571500" h="1173289">
                <a:moveTo>
                  <a:pt x="236219" y="993076"/>
                </a:moveTo>
                <a:lnTo>
                  <a:pt x="236219" y="1031176"/>
                </a:lnTo>
                <a:lnTo>
                  <a:pt x="350519" y="1031176"/>
                </a:lnTo>
                <a:lnTo>
                  <a:pt x="350519" y="993076"/>
                </a:lnTo>
                <a:close/>
                <a:moveTo>
                  <a:pt x="236219" y="259651"/>
                </a:moveTo>
                <a:lnTo>
                  <a:pt x="236219" y="288226"/>
                </a:lnTo>
                <a:lnTo>
                  <a:pt x="348138" y="288226"/>
                </a:lnTo>
                <a:lnTo>
                  <a:pt x="348138" y="259651"/>
                </a:lnTo>
                <a:close/>
                <a:moveTo>
                  <a:pt x="136207" y="181927"/>
                </a:moveTo>
                <a:lnTo>
                  <a:pt x="441007" y="181927"/>
                </a:lnTo>
                <a:lnTo>
                  <a:pt x="441007" y="210502"/>
                </a:lnTo>
                <a:lnTo>
                  <a:pt x="310038" y="210502"/>
                </a:lnTo>
                <a:lnTo>
                  <a:pt x="310038" y="231076"/>
                </a:lnTo>
                <a:lnTo>
                  <a:pt x="376713" y="231076"/>
                </a:lnTo>
                <a:lnTo>
                  <a:pt x="376713" y="260794"/>
                </a:lnTo>
                <a:lnTo>
                  <a:pt x="436244" y="260794"/>
                </a:lnTo>
                <a:lnTo>
                  <a:pt x="436244" y="289369"/>
                </a:lnTo>
                <a:lnTo>
                  <a:pt x="376713" y="289369"/>
                </a:lnTo>
                <a:lnTo>
                  <a:pt x="376713" y="316801"/>
                </a:lnTo>
                <a:lnTo>
                  <a:pt x="310038" y="316801"/>
                </a:lnTo>
                <a:lnTo>
                  <a:pt x="310038" y="339661"/>
                </a:lnTo>
                <a:lnTo>
                  <a:pt x="441007" y="339661"/>
                </a:lnTo>
                <a:lnTo>
                  <a:pt x="441007" y="368236"/>
                </a:lnTo>
                <a:lnTo>
                  <a:pt x="310038" y="368236"/>
                </a:lnTo>
                <a:lnTo>
                  <a:pt x="310038" y="418528"/>
                </a:lnTo>
                <a:lnTo>
                  <a:pt x="441007" y="418528"/>
                </a:lnTo>
                <a:lnTo>
                  <a:pt x="441007" y="447103"/>
                </a:lnTo>
                <a:lnTo>
                  <a:pt x="310038" y="447103"/>
                </a:lnTo>
                <a:lnTo>
                  <a:pt x="310038" y="497395"/>
                </a:lnTo>
                <a:lnTo>
                  <a:pt x="441007" y="497395"/>
                </a:lnTo>
                <a:lnTo>
                  <a:pt x="441007" y="525970"/>
                </a:lnTo>
                <a:lnTo>
                  <a:pt x="310038" y="525970"/>
                </a:lnTo>
                <a:lnTo>
                  <a:pt x="310038" y="576262"/>
                </a:lnTo>
                <a:lnTo>
                  <a:pt x="441007" y="576262"/>
                </a:lnTo>
                <a:lnTo>
                  <a:pt x="441007" y="604837"/>
                </a:lnTo>
                <a:lnTo>
                  <a:pt x="310038" y="604837"/>
                </a:lnTo>
                <a:lnTo>
                  <a:pt x="310038" y="655129"/>
                </a:lnTo>
                <a:lnTo>
                  <a:pt x="441007" y="655129"/>
                </a:lnTo>
                <a:lnTo>
                  <a:pt x="441007" y="683704"/>
                </a:lnTo>
                <a:lnTo>
                  <a:pt x="310038" y="683704"/>
                </a:lnTo>
                <a:lnTo>
                  <a:pt x="310038" y="733996"/>
                </a:lnTo>
                <a:lnTo>
                  <a:pt x="441007" y="733996"/>
                </a:lnTo>
                <a:lnTo>
                  <a:pt x="441007" y="762571"/>
                </a:lnTo>
                <a:lnTo>
                  <a:pt x="310038" y="762571"/>
                </a:lnTo>
                <a:lnTo>
                  <a:pt x="310038" y="812863"/>
                </a:lnTo>
                <a:lnTo>
                  <a:pt x="441007" y="812863"/>
                </a:lnTo>
                <a:lnTo>
                  <a:pt x="441007" y="841438"/>
                </a:lnTo>
                <a:lnTo>
                  <a:pt x="310038" y="841438"/>
                </a:lnTo>
                <a:lnTo>
                  <a:pt x="310038" y="891730"/>
                </a:lnTo>
                <a:lnTo>
                  <a:pt x="441007" y="891730"/>
                </a:lnTo>
                <a:lnTo>
                  <a:pt x="441007" y="920305"/>
                </a:lnTo>
                <a:lnTo>
                  <a:pt x="310038" y="920305"/>
                </a:lnTo>
                <a:lnTo>
                  <a:pt x="310038" y="974026"/>
                </a:lnTo>
                <a:lnTo>
                  <a:pt x="360044" y="974026"/>
                </a:lnTo>
                <a:cubicBezTo>
                  <a:pt x="365305" y="974026"/>
                  <a:pt x="369569" y="978290"/>
                  <a:pt x="369569" y="983551"/>
                </a:cubicBezTo>
                <a:lnTo>
                  <a:pt x="369569" y="1040701"/>
                </a:lnTo>
                <a:cubicBezTo>
                  <a:pt x="369569" y="1045962"/>
                  <a:pt x="365305" y="1050226"/>
                  <a:pt x="360044" y="1050226"/>
                </a:cubicBezTo>
                <a:lnTo>
                  <a:pt x="226694" y="1050226"/>
                </a:lnTo>
                <a:cubicBezTo>
                  <a:pt x="221433" y="1050226"/>
                  <a:pt x="217169" y="1045962"/>
                  <a:pt x="217169" y="1040701"/>
                </a:cubicBezTo>
                <a:lnTo>
                  <a:pt x="217169" y="983551"/>
                </a:lnTo>
                <a:cubicBezTo>
                  <a:pt x="217169" y="978290"/>
                  <a:pt x="221433" y="974026"/>
                  <a:pt x="226694" y="974026"/>
                </a:cubicBezTo>
                <a:lnTo>
                  <a:pt x="281463" y="974026"/>
                </a:lnTo>
                <a:lnTo>
                  <a:pt x="281463" y="920305"/>
                </a:lnTo>
                <a:lnTo>
                  <a:pt x="136207" y="920305"/>
                </a:lnTo>
                <a:lnTo>
                  <a:pt x="136207" y="891730"/>
                </a:lnTo>
                <a:lnTo>
                  <a:pt x="281463" y="891730"/>
                </a:lnTo>
                <a:lnTo>
                  <a:pt x="281463" y="841438"/>
                </a:lnTo>
                <a:lnTo>
                  <a:pt x="136207" y="841438"/>
                </a:lnTo>
                <a:lnTo>
                  <a:pt x="136207" y="812863"/>
                </a:lnTo>
                <a:lnTo>
                  <a:pt x="281463" y="812863"/>
                </a:lnTo>
                <a:lnTo>
                  <a:pt x="281463" y="762571"/>
                </a:lnTo>
                <a:lnTo>
                  <a:pt x="136207" y="762571"/>
                </a:lnTo>
                <a:lnTo>
                  <a:pt x="136207" y="733996"/>
                </a:lnTo>
                <a:lnTo>
                  <a:pt x="281463" y="733996"/>
                </a:lnTo>
                <a:lnTo>
                  <a:pt x="281463" y="683704"/>
                </a:lnTo>
                <a:lnTo>
                  <a:pt x="136207" y="683704"/>
                </a:lnTo>
                <a:lnTo>
                  <a:pt x="136207" y="655129"/>
                </a:lnTo>
                <a:lnTo>
                  <a:pt x="281463" y="655129"/>
                </a:lnTo>
                <a:lnTo>
                  <a:pt x="281463" y="604837"/>
                </a:lnTo>
                <a:lnTo>
                  <a:pt x="136207" y="604837"/>
                </a:lnTo>
                <a:lnTo>
                  <a:pt x="136207" y="576262"/>
                </a:lnTo>
                <a:lnTo>
                  <a:pt x="281463" y="576262"/>
                </a:lnTo>
                <a:lnTo>
                  <a:pt x="281463" y="525970"/>
                </a:lnTo>
                <a:lnTo>
                  <a:pt x="136207" y="525970"/>
                </a:lnTo>
                <a:lnTo>
                  <a:pt x="136207" y="497395"/>
                </a:lnTo>
                <a:lnTo>
                  <a:pt x="281463" y="497395"/>
                </a:lnTo>
                <a:lnTo>
                  <a:pt x="281463" y="447103"/>
                </a:lnTo>
                <a:lnTo>
                  <a:pt x="136207" y="447103"/>
                </a:lnTo>
                <a:lnTo>
                  <a:pt x="136207" y="418528"/>
                </a:lnTo>
                <a:lnTo>
                  <a:pt x="281463" y="418528"/>
                </a:lnTo>
                <a:lnTo>
                  <a:pt x="281463" y="368236"/>
                </a:lnTo>
                <a:lnTo>
                  <a:pt x="136207" y="368236"/>
                </a:lnTo>
                <a:lnTo>
                  <a:pt x="136207" y="339661"/>
                </a:lnTo>
                <a:lnTo>
                  <a:pt x="281463" y="339661"/>
                </a:lnTo>
                <a:lnTo>
                  <a:pt x="281463" y="316801"/>
                </a:lnTo>
                <a:lnTo>
                  <a:pt x="207644" y="316801"/>
                </a:lnTo>
                <a:lnTo>
                  <a:pt x="207644" y="289369"/>
                </a:lnTo>
                <a:lnTo>
                  <a:pt x="136207" y="289369"/>
                </a:lnTo>
                <a:lnTo>
                  <a:pt x="136207" y="260794"/>
                </a:lnTo>
                <a:lnTo>
                  <a:pt x="207644" y="260794"/>
                </a:lnTo>
                <a:lnTo>
                  <a:pt x="207644" y="231076"/>
                </a:lnTo>
                <a:lnTo>
                  <a:pt x="281463" y="231076"/>
                </a:lnTo>
                <a:lnTo>
                  <a:pt x="281463" y="210502"/>
                </a:lnTo>
                <a:lnTo>
                  <a:pt x="136207" y="210502"/>
                </a:lnTo>
                <a:close/>
                <a:moveTo>
                  <a:pt x="134969" y="83439"/>
                </a:moveTo>
                <a:lnTo>
                  <a:pt x="430244" y="83439"/>
                </a:lnTo>
                <a:lnTo>
                  <a:pt x="430244" y="112014"/>
                </a:lnTo>
                <a:lnTo>
                  <a:pt x="413575" y="112014"/>
                </a:lnTo>
                <a:lnTo>
                  <a:pt x="413575" y="145351"/>
                </a:lnTo>
                <a:lnTo>
                  <a:pt x="394525" y="145351"/>
                </a:lnTo>
                <a:lnTo>
                  <a:pt x="394525" y="112014"/>
                </a:lnTo>
                <a:lnTo>
                  <a:pt x="375475" y="112014"/>
                </a:lnTo>
                <a:lnTo>
                  <a:pt x="375475" y="145351"/>
                </a:lnTo>
                <a:lnTo>
                  <a:pt x="356425" y="145351"/>
                </a:lnTo>
                <a:lnTo>
                  <a:pt x="356425" y="112014"/>
                </a:lnTo>
                <a:lnTo>
                  <a:pt x="337375" y="112014"/>
                </a:lnTo>
                <a:lnTo>
                  <a:pt x="337375" y="145351"/>
                </a:lnTo>
                <a:lnTo>
                  <a:pt x="318325" y="145351"/>
                </a:lnTo>
                <a:lnTo>
                  <a:pt x="318325" y="112014"/>
                </a:lnTo>
                <a:lnTo>
                  <a:pt x="299275" y="112014"/>
                </a:lnTo>
                <a:lnTo>
                  <a:pt x="299275" y="145351"/>
                </a:lnTo>
                <a:lnTo>
                  <a:pt x="280225" y="145351"/>
                </a:lnTo>
                <a:lnTo>
                  <a:pt x="280225" y="112014"/>
                </a:lnTo>
                <a:lnTo>
                  <a:pt x="261175" y="112014"/>
                </a:lnTo>
                <a:lnTo>
                  <a:pt x="261175" y="145351"/>
                </a:lnTo>
                <a:lnTo>
                  <a:pt x="242125" y="145351"/>
                </a:lnTo>
                <a:lnTo>
                  <a:pt x="242125" y="112014"/>
                </a:lnTo>
                <a:lnTo>
                  <a:pt x="213550" y="112014"/>
                </a:lnTo>
                <a:lnTo>
                  <a:pt x="213550" y="145351"/>
                </a:lnTo>
                <a:lnTo>
                  <a:pt x="194500" y="145351"/>
                </a:lnTo>
                <a:lnTo>
                  <a:pt x="194500" y="112014"/>
                </a:lnTo>
                <a:lnTo>
                  <a:pt x="170688" y="112014"/>
                </a:lnTo>
                <a:lnTo>
                  <a:pt x="170688" y="145351"/>
                </a:lnTo>
                <a:lnTo>
                  <a:pt x="151638" y="145351"/>
                </a:lnTo>
                <a:lnTo>
                  <a:pt x="151638" y="112014"/>
                </a:lnTo>
                <a:lnTo>
                  <a:pt x="134969" y="112014"/>
                </a:lnTo>
                <a:close/>
                <a:moveTo>
                  <a:pt x="493395" y="38100"/>
                </a:moveTo>
                <a:lnTo>
                  <a:pt x="493395" y="1104900"/>
                </a:lnTo>
                <a:lnTo>
                  <a:pt x="514350" y="1104900"/>
                </a:lnTo>
                <a:cubicBezTo>
                  <a:pt x="524871" y="1104900"/>
                  <a:pt x="533400" y="1096371"/>
                  <a:pt x="533400" y="1085850"/>
                </a:cubicBezTo>
                <a:lnTo>
                  <a:pt x="533400" y="57150"/>
                </a:lnTo>
                <a:cubicBezTo>
                  <a:pt x="533400" y="46629"/>
                  <a:pt x="524871" y="38100"/>
                  <a:pt x="514350" y="38100"/>
                </a:cubicBezTo>
                <a:close/>
                <a:moveTo>
                  <a:pt x="57626" y="38100"/>
                </a:moveTo>
                <a:cubicBezTo>
                  <a:pt x="47105" y="38100"/>
                  <a:pt x="38576" y="46629"/>
                  <a:pt x="38576" y="57150"/>
                </a:cubicBezTo>
                <a:lnTo>
                  <a:pt x="38576" y="1085850"/>
                </a:lnTo>
                <a:cubicBezTo>
                  <a:pt x="38576" y="1096371"/>
                  <a:pt x="47105" y="1104900"/>
                  <a:pt x="57626" y="1104900"/>
                </a:cubicBezTo>
                <a:lnTo>
                  <a:pt x="79057" y="1104900"/>
                </a:lnTo>
                <a:lnTo>
                  <a:pt x="79057" y="38100"/>
                </a:lnTo>
                <a:close/>
                <a:moveTo>
                  <a:pt x="38100" y="0"/>
                </a:moveTo>
                <a:lnTo>
                  <a:pt x="533400" y="0"/>
                </a:lnTo>
                <a:cubicBezTo>
                  <a:pt x="554442" y="0"/>
                  <a:pt x="571500" y="17058"/>
                  <a:pt x="571500" y="38100"/>
                </a:cubicBezTo>
                <a:lnTo>
                  <a:pt x="571500" y="1085850"/>
                </a:lnTo>
                <a:cubicBezTo>
                  <a:pt x="571500" y="1117413"/>
                  <a:pt x="545913" y="1143000"/>
                  <a:pt x="514350" y="1143000"/>
                </a:cubicBezTo>
                <a:lnTo>
                  <a:pt x="472750" y="1143000"/>
                </a:lnTo>
                <a:lnTo>
                  <a:pt x="472508" y="1144202"/>
                </a:lnTo>
                <a:cubicBezTo>
                  <a:pt x="465278" y="1161296"/>
                  <a:pt x="448352" y="1173289"/>
                  <a:pt x="428625" y="1173289"/>
                </a:cubicBezTo>
                <a:cubicBezTo>
                  <a:pt x="402322" y="1173289"/>
                  <a:pt x="381000" y="1151967"/>
                  <a:pt x="381000" y="1125664"/>
                </a:cubicBezTo>
                <a:cubicBezTo>
                  <a:pt x="381000" y="1099361"/>
                  <a:pt x="402322" y="1078039"/>
                  <a:pt x="428625" y="1078039"/>
                </a:cubicBezTo>
                <a:cubicBezTo>
                  <a:pt x="441777" y="1078039"/>
                  <a:pt x="453683" y="1083370"/>
                  <a:pt x="462301" y="1091988"/>
                </a:cubicBezTo>
                <a:lnTo>
                  <a:pt x="464820" y="1095724"/>
                </a:lnTo>
                <a:lnTo>
                  <a:pt x="464820" y="38100"/>
                </a:lnTo>
                <a:lnTo>
                  <a:pt x="107632" y="38100"/>
                </a:lnTo>
                <a:lnTo>
                  <a:pt x="107632" y="1104900"/>
                </a:lnTo>
                <a:lnTo>
                  <a:pt x="243369" y="1104900"/>
                </a:lnTo>
                <a:lnTo>
                  <a:pt x="252074" y="1091988"/>
                </a:lnTo>
                <a:cubicBezTo>
                  <a:pt x="260693" y="1083370"/>
                  <a:pt x="272599" y="1078039"/>
                  <a:pt x="285750" y="1078039"/>
                </a:cubicBezTo>
                <a:cubicBezTo>
                  <a:pt x="312053" y="1078039"/>
                  <a:pt x="333375" y="1099361"/>
                  <a:pt x="333375" y="1125664"/>
                </a:cubicBezTo>
                <a:cubicBezTo>
                  <a:pt x="333375" y="1151967"/>
                  <a:pt x="312053" y="1173289"/>
                  <a:pt x="285750" y="1173289"/>
                </a:cubicBezTo>
                <a:cubicBezTo>
                  <a:pt x="266023" y="1173289"/>
                  <a:pt x="249098" y="1161296"/>
                  <a:pt x="241868" y="1144202"/>
                </a:cubicBezTo>
                <a:lnTo>
                  <a:pt x="241625" y="1143000"/>
                </a:lnTo>
                <a:lnTo>
                  <a:pt x="38100" y="1143000"/>
                </a:lnTo>
                <a:cubicBezTo>
                  <a:pt x="17058" y="1143000"/>
                  <a:pt x="0" y="1125942"/>
                  <a:pt x="0" y="1104900"/>
                </a:cubicBezTo>
                <a:lnTo>
                  <a:pt x="0" y="38100"/>
                </a:lnTo>
                <a:cubicBezTo>
                  <a:pt x="0" y="17058"/>
                  <a:pt x="17058" y="0"/>
                  <a:pt x="381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5533638" y="2425700"/>
            <a:ext cx="2810613" cy="56368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dirty="0">
                <a:solidFill>
                  <a:schemeClr val="tx1"/>
                </a:solidFill>
                <a:latin typeface="Huawei Sans" panose="020C0503030203020204" pitchFamily="34" charset="0"/>
              </a:rPr>
              <a:t>The system sets a minimum performance value for other LUNs—</a:t>
            </a:r>
            <a:r>
              <a:rPr lang="en-US" sz="1200" dirty="0">
                <a:solidFill>
                  <a:schemeClr val="tx1"/>
                </a:solidFill>
                <a:latin typeface="Huawei Sans" panose="020C0503030203020204" pitchFamily="34" charset="0"/>
                <a:ea typeface="方正兰亭黑简体" panose="02000000000000000000" pitchFamily="2" charset="-122"/>
              </a:rPr>
              <a:t>a </a:t>
            </a:r>
            <a:r>
              <a:rPr lang="en-US" altLang="zh-CN" sz="1200" dirty="0">
                <a:solidFill>
                  <a:schemeClr val="tx1"/>
                </a:solidFill>
                <a:latin typeface="Huawei Sans" panose="020C0503030203020204" pitchFamily="34" charset="0"/>
                <a:ea typeface="方正兰亭黑简体" panose="02000000000000000000" pitchFamily="2" charset="-122"/>
              </a:rPr>
              <a:t>shared</a:t>
            </a:r>
            <a:r>
              <a:rPr lang="en-US" sz="1200" dirty="0">
                <a:solidFill>
                  <a:schemeClr val="tx1"/>
                </a:solidFill>
                <a:latin typeface="Huawei Sans" panose="020C0503030203020204" pitchFamily="34" charset="0"/>
                <a:ea typeface="方正兰亭黑简体" panose="02000000000000000000" pitchFamily="2" charset="-122"/>
              </a:rPr>
              <a:t> lower limit objective</a:t>
            </a:r>
            <a:r>
              <a:rPr lang="en-US" sz="1200" dirty="0">
                <a:solidFill>
                  <a:schemeClr val="tx1"/>
                </a:solidFill>
                <a:latin typeface="Huawei Sans" panose="020C0503030203020204" pitchFamily="34" charset="0"/>
              </a:rPr>
              <a:t>. </a:t>
            </a:r>
            <a:endParaRPr lang="en-US" sz="1200" u="none" dirty="0">
              <a:solidFill>
                <a:schemeClr val="tx1"/>
              </a:solidFill>
              <a:latin typeface="Huawei Sans" panose="020C0503030203020204" pitchFamily="34" charset="0"/>
            </a:endParaRPr>
          </a:p>
        </p:txBody>
      </p:sp>
      <p:sp>
        <p:nvSpPr>
          <p:cNvPr id="8" name="矩形 7"/>
          <p:cNvSpPr/>
          <p:nvPr/>
        </p:nvSpPr>
        <p:spPr>
          <a:xfrm>
            <a:off x="8570303" y="2425702"/>
            <a:ext cx="2224454" cy="5548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dirty="0">
                <a:solidFill>
                  <a:schemeClr val="tx1"/>
                </a:solidFill>
                <a:latin typeface="Huawei Sans" panose="020C0503030203020204" pitchFamily="34" charset="0"/>
              </a:rPr>
              <a:t>S</a:t>
            </a:r>
            <a:r>
              <a:rPr lang="en-US" sz="1400" u="none" dirty="0">
                <a:solidFill>
                  <a:schemeClr val="tx1"/>
                </a:solidFill>
                <a:latin typeface="Huawei Sans" panose="020C0503030203020204" pitchFamily="34" charset="0"/>
              </a:rPr>
              <a:t>ystem rating is triggered.</a:t>
            </a:r>
            <a:endParaRPr lang="en-US" sz="1400" u="none" dirty="0">
              <a:solidFill>
                <a:schemeClr val="tx1"/>
              </a:solidFill>
              <a:latin typeface="Huawei Sans" panose="020C0503030203020204" pitchFamily="34" charset="0"/>
            </a:endParaRPr>
          </a:p>
        </p:txBody>
      </p:sp>
      <p:sp>
        <p:nvSpPr>
          <p:cNvPr id="9" name="矩形 8"/>
          <p:cNvSpPr/>
          <p:nvPr/>
        </p:nvSpPr>
        <p:spPr>
          <a:xfrm>
            <a:off x="2383447" y="2425701"/>
            <a:ext cx="2810617" cy="5548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solidFill>
                  <a:schemeClr val="tx1"/>
                </a:solidFill>
                <a:latin typeface="Huawei Sans" panose="020C0503030203020204" pitchFamily="34" charset="0"/>
              </a:rPr>
              <a:t>Users </a:t>
            </a:r>
            <a:r>
              <a:rPr lang="en-US" sz="1200" dirty="0">
                <a:solidFill>
                  <a:schemeClr val="tx1"/>
                </a:solidFill>
                <a:latin typeface="Huawei Sans" panose="020C0503030203020204" pitchFamily="34" charset="0"/>
              </a:rPr>
              <a:t>set a lower limit objective for </a:t>
            </a:r>
            <a:r>
              <a:rPr lang="en-US" sz="1200" dirty="0">
                <a:solidFill>
                  <a:schemeClr val="tx1"/>
                </a:solidFill>
                <a:latin typeface="Huawei Sans" panose="020C0503030203020204" pitchFamily="34" charset="0"/>
                <a:ea typeface="方正兰亭黑简体" panose="02000000000000000000" pitchFamily="2" charset="-122"/>
              </a:rPr>
              <a:t>LUNs of a few critical services</a:t>
            </a:r>
            <a:r>
              <a:rPr lang="en-US" sz="1200" u="none" dirty="0">
                <a:solidFill>
                  <a:schemeClr val="tx1"/>
                </a:solidFill>
                <a:latin typeface="Huawei Sans" panose="020C0503030203020204" pitchFamily="34" charset="0"/>
              </a:rPr>
              <a:t>. But the LUNs fail to reach the </a:t>
            </a:r>
            <a:r>
              <a:rPr lang="en-US" sz="1200" dirty="0">
                <a:solidFill>
                  <a:schemeClr val="tx1"/>
                </a:solidFill>
                <a:latin typeface="Huawei Sans" panose="020C0503030203020204" pitchFamily="34" charset="0"/>
              </a:rPr>
              <a:t>objective</a:t>
            </a:r>
            <a:r>
              <a:rPr lang="en-US" sz="1200" u="none" dirty="0">
                <a:solidFill>
                  <a:schemeClr val="tx1"/>
                </a:solidFill>
                <a:latin typeface="Huawei Sans" panose="020C0503030203020204" pitchFamily="34" charset="0"/>
              </a:rPr>
              <a:t>.</a:t>
            </a:r>
            <a:endParaRPr lang="en-US" sz="1200" u="none" dirty="0">
              <a:solidFill>
                <a:schemeClr val="tx1"/>
              </a:solidFill>
              <a:latin typeface="Huawei Sans" panose="020C0503030203020204" pitchFamily="34" charset="0"/>
            </a:endParaRPr>
          </a:p>
        </p:txBody>
      </p:sp>
      <p:grpSp>
        <p:nvGrpSpPr>
          <p:cNvPr id="14" name="组合 13"/>
          <p:cNvGrpSpPr/>
          <p:nvPr/>
        </p:nvGrpSpPr>
        <p:grpSpPr>
          <a:xfrm>
            <a:off x="1318846" y="3471414"/>
            <a:ext cx="1828800" cy="1785001"/>
            <a:chOff x="1318846" y="3477276"/>
            <a:chExt cx="1828800" cy="1785001"/>
          </a:xfrm>
        </p:grpSpPr>
        <p:sp>
          <p:nvSpPr>
            <p:cNvPr id="10" name="椭圆 9"/>
            <p:cNvSpPr/>
            <p:nvPr/>
          </p:nvSpPr>
          <p:spPr>
            <a:xfrm>
              <a:off x="1318846" y="3851029"/>
              <a:ext cx="1828800" cy="896816"/>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sz="1200" u="none" dirty="0">
                <a:solidFill>
                  <a:schemeClr val="tx1"/>
                </a:solidFill>
                <a:latin typeface="Huawei Sans" panose="020C0503030203020204" pitchFamily="34" charset="0"/>
              </a:endParaRPr>
            </a:p>
          </p:txBody>
        </p:sp>
        <p:sp>
          <p:nvSpPr>
            <p:cNvPr id="11" name="流程图: 多文档 10"/>
            <p:cNvSpPr/>
            <p:nvPr/>
          </p:nvSpPr>
          <p:spPr>
            <a:xfrm>
              <a:off x="2162908" y="3477276"/>
              <a:ext cx="984738" cy="650620"/>
            </a:xfrm>
            <a:prstGeom prst="flowChartMultidocumen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a:xfrm>
              <a:off x="1463437" y="4980919"/>
              <a:ext cx="1539618" cy="2813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No suppression</a:t>
              </a:r>
              <a:endParaRPr lang="en-US" sz="1400" u="none" dirty="0">
                <a:solidFill>
                  <a:schemeClr val="tx1"/>
                </a:solidFill>
                <a:latin typeface="Huawei Sans" panose="020C0503030203020204" pitchFamily="34" charset="0"/>
              </a:endParaRPr>
            </a:p>
          </p:txBody>
        </p:sp>
      </p:grpSp>
      <p:sp>
        <p:nvSpPr>
          <p:cNvPr id="13" name="流程图: 磁盘 12"/>
          <p:cNvSpPr/>
          <p:nvPr/>
        </p:nvSpPr>
        <p:spPr>
          <a:xfrm>
            <a:off x="5635542" y="5747874"/>
            <a:ext cx="919282" cy="422372"/>
          </a:xfrm>
          <a:prstGeom prst="flowChartMagneticDisk">
            <a:avLst/>
          </a:prstGeom>
          <a:solidFill>
            <a:schemeClr val="bg1"/>
          </a:solidFill>
          <a:ln w="190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Disk</a:t>
            </a:r>
            <a:endParaRPr lang="en-US" sz="1400" u="none" dirty="0">
              <a:solidFill>
                <a:schemeClr val="tx1"/>
              </a:solidFill>
              <a:latin typeface="Huawei Sans" panose="020C0503030203020204" pitchFamily="34" charset="0"/>
            </a:endParaRPr>
          </a:p>
        </p:txBody>
      </p:sp>
      <p:grpSp>
        <p:nvGrpSpPr>
          <p:cNvPr id="15" name="组合 14"/>
          <p:cNvGrpSpPr/>
          <p:nvPr/>
        </p:nvGrpSpPr>
        <p:grpSpPr>
          <a:xfrm>
            <a:off x="3840283" y="3480206"/>
            <a:ext cx="1828800" cy="1785001"/>
            <a:chOff x="1318846" y="3477276"/>
            <a:chExt cx="1828800" cy="1785001"/>
          </a:xfrm>
        </p:grpSpPr>
        <p:sp>
          <p:nvSpPr>
            <p:cNvPr id="16" name="椭圆 15"/>
            <p:cNvSpPr/>
            <p:nvPr/>
          </p:nvSpPr>
          <p:spPr>
            <a:xfrm>
              <a:off x="1318846" y="3851029"/>
              <a:ext cx="1828800" cy="896816"/>
            </a:xfrm>
            <a:prstGeom prst="ellipse">
              <a:avLst/>
            </a:prstGeom>
            <a:solidFill>
              <a:srgbClr val="94DAE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sz="1400" u="none" dirty="0">
                <a:solidFill>
                  <a:schemeClr val="tx1"/>
                </a:solidFill>
                <a:latin typeface="Huawei Sans" panose="020C0503030203020204" pitchFamily="34" charset="0"/>
              </a:endParaRPr>
            </a:p>
          </p:txBody>
        </p:sp>
        <p:sp>
          <p:nvSpPr>
            <p:cNvPr id="17" name="流程图: 多文档 16"/>
            <p:cNvSpPr/>
            <p:nvPr/>
          </p:nvSpPr>
          <p:spPr>
            <a:xfrm>
              <a:off x="2162908" y="3477276"/>
              <a:ext cx="984738" cy="650620"/>
            </a:xfrm>
            <a:prstGeom prst="flowChartMultidocumen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1463437" y="4980919"/>
              <a:ext cx="1539618" cy="2813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No suppression</a:t>
              </a:r>
              <a:endParaRPr lang="en-US" sz="1400" u="none" dirty="0">
                <a:solidFill>
                  <a:schemeClr val="tx1"/>
                </a:solidFill>
                <a:latin typeface="Huawei Sans" panose="020C0503030203020204" pitchFamily="34" charset="0"/>
              </a:endParaRPr>
            </a:p>
          </p:txBody>
        </p:sp>
      </p:grpSp>
      <p:grpSp>
        <p:nvGrpSpPr>
          <p:cNvPr id="19" name="组合 18"/>
          <p:cNvGrpSpPr/>
          <p:nvPr/>
        </p:nvGrpSpPr>
        <p:grpSpPr>
          <a:xfrm>
            <a:off x="6361720" y="3462622"/>
            <a:ext cx="1828800" cy="1785001"/>
            <a:chOff x="1318846" y="3477276"/>
            <a:chExt cx="1828800" cy="1785001"/>
          </a:xfrm>
        </p:grpSpPr>
        <p:sp>
          <p:nvSpPr>
            <p:cNvPr id="20" name="椭圆 19"/>
            <p:cNvSpPr/>
            <p:nvPr/>
          </p:nvSpPr>
          <p:spPr>
            <a:xfrm>
              <a:off x="1318846" y="3851029"/>
              <a:ext cx="1828800" cy="89681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sz="1400" u="none" dirty="0">
                <a:solidFill>
                  <a:schemeClr val="tx1"/>
                </a:solidFill>
                <a:latin typeface="Huawei Sans" panose="020C0503030203020204" pitchFamily="34" charset="0"/>
              </a:endParaRPr>
            </a:p>
            <a:p>
              <a:pPr algn="ctr" fontAlgn="ctr"/>
              <a:endParaRPr lang="en-US" sz="1400" dirty="0">
                <a:solidFill>
                  <a:schemeClr val="tx1"/>
                </a:solidFill>
                <a:latin typeface="Huawei Sans" panose="020C0503030203020204" pitchFamily="34" charset="0"/>
              </a:endParaRPr>
            </a:p>
          </p:txBody>
        </p:sp>
        <p:sp>
          <p:nvSpPr>
            <p:cNvPr id="21" name="流程图: 多文档 20"/>
            <p:cNvSpPr/>
            <p:nvPr/>
          </p:nvSpPr>
          <p:spPr>
            <a:xfrm>
              <a:off x="2162908" y="3477276"/>
              <a:ext cx="984738" cy="650620"/>
            </a:xfrm>
            <a:prstGeom prst="flowChartMultidocumen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1463437" y="4980919"/>
              <a:ext cx="1539618" cy="2813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Burst prevention</a:t>
              </a:r>
              <a:endParaRPr lang="en-US" sz="1400" u="none" dirty="0">
                <a:solidFill>
                  <a:schemeClr val="tx1"/>
                </a:solidFill>
                <a:latin typeface="Huawei Sans" panose="020C0503030203020204" pitchFamily="34" charset="0"/>
              </a:endParaRPr>
            </a:p>
          </p:txBody>
        </p:sp>
      </p:grpSp>
      <p:grpSp>
        <p:nvGrpSpPr>
          <p:cNvPr id="23" name="组合 22"/>
          <p:cNvGrpSpPr/>
          <p:nvPr/>
        </p:nvGrpSpPr>
        <p:grpSpPr>
          <a:xfrm>
            <a:off x="8881443" y="3488999"/>
            <a:ext cx="1830513" cy="1760617"/>
            <a:chOff x="1317133" y="3477276"/>
            <a:chExt cx="1830513" cy="1760617"/>
          </a:xfrm>
        </p:grpSpPr>
        <p:sp>
          <p:nvSpPr>
            <p:cNvPr id="24" name="椭圆 23"/>
            <p:cNvSpPr/>
            <p:nvPr/>
          </p:nvSpPr>
          <p:spPr>
            <a:xfrm>
              <a:off x="1318846" y="3851029"/>
              <a:ext cx="1828800" cy="8968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sz="1400" u="none" dirty="0">
                <a:solidFill>
                  <a:schemeClr val="tx1"/>
                </a:solidFill>
                <a:latin typeface="Huawei Sans" panose="020C0503030203020204" pitchFamily="34" charset="0"/>
              </a:endParaRPr>
            </a:p>
            <a:p>
              <a:pPr algn="ctr" fontAlgn="ctr"/>
              <a:endParaRPr lang="en-US" sz="1400" dirty="0">
                <a:solidFill>
                  <a:schemeClr val="tx1"/>
                </a:solidFill>
                <a:latin typeface="Huawei Sans" panose="020C0503030203020204" pitchFamily="34" charset="0"/>
              </a:endParaRPr>
            </a:p>
          </p:txBody>
        </p:sp>
        <p:sp>
          <p:nvSpPr>
            <p:cNvPr id="25" name="流程图: 多文档 24"/>
            <p:cNvSpPr/>
            <p:nvPr/>
          </p:nvSpPr>
          <p:spPr>
            <a:xfrm>
              <a:off x="2162908" y="3477276"/>
              <a:ext cx="984738" cy="650620"/>
            </a:xfrm>
            <a:prstGeom prst="flowChartMultidocumen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矩形 25"/>
            <p:cNvSpPr/>
            <p:nvPr/>
          </p:nvSpPr>
          <p:spPr>
            <a:xfrm>
              <a:off x="1317133" y="4956535"/>
              <a:ext cx="1828800" cy="2813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Traffic suppression</a:t>
              </a:r>
              <a:endParaRPr lang="en-US" sz="1400" u="none" dirty="0">
                <a:solidFill>
                  <a:schemeClr val="tx1"/>
                </a:solidFill>
                <a:latin typeface="Huawei Sans" panose="020C0503030203020204" pitchFamily="34" charset="0"/>
              </a:endParaRPr>
            </a:p>
          </p:txBody>
        </p:sp>
      </p:grpSp>
      <p:cxnSp>
        <p:nvCxnSpPr>
          <p:cNvPr id="35" name="连接符: 肘形 34"/>
          <p:cNvCxnSpPr>
            <a:stCxn id="11" idx="0"/>
            <a:endCxn id="8" idx="2"/>
          </p:cNvCxnSpPr>
          <p:nvPr/>
        </p:nvCxnSpPr>
        <p:spPr>
          <a:xfrm rot="5400000" flipH="1" flipV="1">
            <a:off x="5957366" y="-253749"/>
            <a:ext cx="490820" cy="6959507"/>
          </a:xfrm>
          <a:prstGeom prst="bentConnector3">
            <a:avLst>
              <a:gd name="adj1" fmla="val 6293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连接符: 肘形 36"/>
          <p:cNvCxnSpPr>
            <a:stCxn id="25" idx="0"/>
          </p:cNvCxnSpPr>
          <p:nvPr/>
        </p:nvCxnSpPr>
        <p:spPr>
          <a:xfrm rot="16200000" flipV="1">
            <a:off x="9392807" y="2606999"/>
            <a:ext cx="324000" cy="14400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5244459" y="3173057"/>
            <a:ext cx="1" cy="29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7748963" y="3164999"/>
            <a:ext cx="1" cy="29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3" idx="1"/>
          </p:cNvCxnSpPr>
          <p:nvPr/>
        </p:nvCxnSpPr>
        <p:spPr>
          <a:xfrm flipV="1">
            <a:off x="6095183" y="5555358"/>
            <a:ext cx="817" cy="192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238835" y="4094267"/>
            <a:ext cx="1984425" cy="553613"/>
          </a:xfrm>
          <a:prstGeom prst="rect">
            <a:avLst/>
          </a:prstGeom>
        </p:spPr>
        <p:txBody>
          <a:bodyPr wrap="square">
            <a:spAutoFit/>
          </a:bodyPr>
          <a:lstStyle/>
          <a:p>
            <a:pPr algn="ctr" fontAlgn="ctr">
              <a:lnSpc>
                <a:spcPct val="90000"/>
              </a:lnSpc>
            </a:pPr>
            <a:r>
              <a:rPr lang="en-US" sz="1100" dirty="0">
                <a:latin typeface="Huawei Sans" panose="020C0503030203020204" pitchFamily="34" charset="0"/>
              </a:rPr>
              <a:t>LUNs with </a:t>
            </a:r>
            <a:r>
              <a:rPr lang="en-US" sz="1100" dirty="0">
                <a:latin typeface="Huawei Sans" panose="020C0503030203020204" pitchFamily="34" charset="0"/>
                <a:ea typeface="方正兰亭黑简体" panose="02000000000000000000" pitchFamily="2" charset="-122"/>
              </a:rPr>
              <a:t>performance f</a:t>
            </a:r>
            <a:r>
              <a:rPr lang="en-US" sz="1100" dirty="0">
                <a:latin typeface="Huawei Sans" panose="020C0503030203020204" pitchFamily="34" charset="0"/>
              </a:rPr>
              <a:t>ailing to reach the lower limit objective</a:t>
            </a:r>
            <a:endParaRPr lang="en-US" sz="1100" dirty="0">
              <a:latin typeface="Huawei Sans" panose="020C0503030203020204" pitchFamily="34" charset="0"/>
            </a:endParaRPr>
          </a:p>
        </p:txBody>
      </p:sp>
      <p:sp>
        <p:nvSpPr>
          <p:cNvPr id="48" name="矩形 47"/>
          <p:cNvSpPr/>
          <p:nvPr/>
        </p:nvSpPr>
        <p:spPr>
          <a:xfrm>
            <a:off x="3840282" y="4100125"/>
            <a:ext cx="1828801" cy="570156"/>
          </a:xfrm>
          <a:prstGeom prst="rect">
            <a:avLst/>
          </a:prstGeom>
        </p:spPr>
        <p:txBody>
          <a:bodyPr wrap="square">
            <a:spAutoFit/>
          </a:bodyPr>
          <a:lstStyle/>
          <a:p>
            <a:pPr algn="ctr" fontAlgn="ctr">
              <a:lnSpc>
                <a:spcPct val="90000"/>
              </a:lnSpc>
            </a:pPr>
            <a:r>
              <a:rPr lang="en-US" sz="1100" dirty="0">
                <a:latin typeface="Huawei Sans" panose="020C0503030203020204" pitchFamily="34" charset="0"/>
              </a:rPr>
              <a:t>LUNs with </a:t>
            </a:r>
            <a:r>
              <a:rPr lang="en-US" sz="1100" dirty="0">
                <a:latin typeface="Huawei Sans" panose="020C0503030203020204" pitchFamily="34" charset="0"/>
                <a:ea typeface="方正兰亭黑简体" panose="02000000000000000000" pitchFamily="2" charset="-122"/>
              </a:rPr>
              <a:t>performance l</a:t>
            </a:r>
            <a:r>
              <a:rPr lang="en-US" sz="1100" dirty="0">
                <a:latin typeface="Huawei Sans" panose="020C0503030203020204" pitchFamily="34" charset="0"/>
              </a:rPr>
              <a:t>ower than the minimum performance</a:t>
            </a:r>
            <a:endParaRPr lang="en-US" sz="1100" dirty="0">
              <a:latin typeface="Huawei Sans" panose="020C0503030203020204" pitchFamily="34" charset="0"/>
            </a:endParaRPr>
          </a:p>
        </p:txBody>
      </p:sp>
      <p:sp>
        <p:nvSpPr>
          <p:cNvPr id="49" name="矩形 48"/>
          <p:cNvSpPr/>
          <p:nvPr/>
        </p:nvSpPr>
        <p:spPr>
          <a:xfrm>
            <a:off x="6367509" y="4082922"/>
            <a:ext cx="1828801" cy="570156"/>
          </a:xfrm>
          <a:prstGeom prst="rect">
            <a:avLst/>
          </a:prstGeom>
        </p:spPr>
        <p:txBody>
          <a:bodyPr wrap="square">
            <a:spAutoFit/>
          </a:bodyPr>
          <a:lstStyle/>
          <a:p>
            <a:pPr algn="ctr" fontAlgn="ctr">
              <a:lnSpc>
                <a:spcPct val="90000"/>
              </a:lnSpc>
            </a:pPr>
            <a:r>
              <a:rPr lang="en-US" sz="1100" dirty="0">
                <a:latin typeface="Huawei Sans" panose="020C0503030203020204" pitchFamily="34" charset="0"/>
              </a:rPr>
              <a:t>LUNs with </a:t>
            </a:r>
            <a:r>
              <a:rPr lang="en-US" sz="1100" dirty="0">
                <a:latin typeface="Huawei Sans" panose="020C0503030203020204" pitchFamily="34" charset="0"/>
                <a:ea typeface="方正兰亭黑简体" panose="02000000000000000000" pitchFamily="2" charset="-122"/>
              </a:rPr>
              <a:t>performance s</a:t>
            </a:r>
            <a:r>
              <a:rPr lang="en-US" sz="1100" dirty="0">
                <a:latin typeface="Huawei Sans" panose="020C0503030203020204" pitchFamily="34" charset="0"/>
              </a:rPr>
              <a:t>lightly exceeding the minimum performance</a:t>
            </a:r>
            <a:endParaRPr lang="en-US" sz="1100" dirty="0">
              <a:latin typeface="Huawei Sans" panose="020C0503030203020204" pitchFamily="34" charset="0"/>
            </a:endParaRPr>
          </a:p>
        </p:txBody>
      </p:sp>
      <p:sp>
        <p:nvSpPr>
          <p:cNvPr id="51" name="矩形 50"/>
          <p:cNvSpPr/>
          <p:nvPr/>
        </p:nvSpPr>
        <p:spPr>
          <a:xfrm>
            <a:off x="8883156" y="4120896"/>
            <a:ext cx="1828801" cy="570156"/>
          </a:xfrm>
          <a:prstGeom prst="rect">
            <a:avLst/>
          </a:prstGeom>
        </p:spPr>
        <p:txBody>
          <a:bodyPr wrap="square">
            <a:spAutoFit/>
          </a:bodyPr>
          <a:lstStyle/>
          <a:p>
            <a:pPr algn="ctr" fontAlgn="ctr">
              <a:lnSpc>
                <a:spcPct val="90000"/>
              </a:lnSpc>
            </a:pPr>
            <a:r>
              <a:rPr lang="en-US" sz="1100" dirty="0">
                <a:latin typeface="Huawei Sans" panose="020C0503030203020204" pitchFamily="34" charset="0"/>
              </a:rPr>
              <a:t>LUNs with </a:t>
            </a:r>
            <a:r>
              <a:rPr lang="en-US" sz="1100" dirty="0">
                <a:latin typeface="Huawei Sans" panose="020C0503030203020204" pitchFamily="34" charset="0"/>
                <a:ea typeface="方正兰亭黑简体" panose="02000000000000000000" pitchFamily="2" charset="-122"/>
              </a:rPr>
              <a:t>performance f</a:t>
            </a:r>
            <a:r>
              <a:rPr lang="en-US" sz="1100" dirty="0">
                <a:latin typeface="Huawei Sans" panose="020C0503030203020204" pitchFamily="34" charset="0"/>
              </a:rPr>
              <a:t>ar beyond the minimum performance</a:t>
            </a:r>
            <a:endParaRPr lang="en-US" sz="1100" dirty="0">
              <a:latin typeface="Huawei Sans" panose="020C0503030203020204" pitchFamily="34" charset="0"/>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Multi-dimensional Traffic Control</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pPr>
              <a:lnSpc>
                <a:spcPct val="100000"/>
              </a:lnSpc>
            </a:pPr>
            <a:r>
              <a:rPr lang="en-US" sz="1800" u="none" dirty="0" err="1">
                <a:latin typeface="Huawei Sans" panose="020C0503030203020204" pitchFamily="34" charset="0"/>
              </a:rPr>
              <a:t>SmartQoS</a:t>
            </a:r>
            <a:r>
              <a:rPr lang="en-US" sz="1800" u="none" dirty="0">
                <a:latin typeface="Huawei Sans" panose="020C0503030203020204" pitchFamily="34" charset="0"/>
              </a:rPr>
              <a:t> policies provide multi-dimensional processes to simplify user operations:</a:t>
            </a:r>
            <a:endParaRPr lang="en-US" sz="1800" u="none" dirty="0">
              <a:latin typeface="Huawei Sans" panose="020C0503030203020204" pitchFamily="34" charset="0"/>
            </a:endParaRPr>
          </a:p>
          <a:p>
            <a:pPr lvl="1">
              <a:lnSpc>
                <a:spcPct val="100000"/>
              </a:lnSpc>
            </a:pPr>
            <a:r>
              <a:rPr lang="en-US" sz="1600" u="none" dirty="0">
                <a:latin typeface="Huawei Sans" panose="020C0503030203020204" pitchFamily="34" charset="0"/>
              </a:rPr>
              <a:t>Traffic control for LUNs</a:t>
            </a:r>
            <a:endParaRPr lang="en-US" sz="1600" u="none" dirty="0">
              <a:latin typeface="Huawei Sans" panose="020C0503030203020204" pitchFamily="34" charset="0"/>
            </a:endParaRPr>
          </a:p>
          <a:p>
            <a:pPr lvl="1">
              <a:lnSpc>
                <a:spcPct val="100000"/>
              </a:lnSpc>
            </a:pPr>
            <a:r>
              <a:rPr lang="en-US" sz="1600" u="none" dirty="0">
                <a:latin typeface="Huawei Sans" panose="020C0503030203020204" pitchFamily="34" charset="0"/>
              </a:rPr>
              <a:t>Traffic control for LUN groups</a:t>
            </a:r>
            <a:endParaRPr lang="en-US" sz="1600" u="none" dirty="0">
              <a:latin typeface="Huawei Sans" panose="020C0503030203020204" pitchFamily="34" charset="0"/>
            </a:endParaRPr>
          </a:p>
          <a:p>
            <a:pPr lvl="1">
              <a:lnSpc>
                <a:spcPct val="100000"/>
              </a:lnSpc>
            </a:pPr>
            <a:r>
              <a:rPr lang="en-US" sz="1600" u="none" dirty="0">
                <a:latin typeface="Huawei Sans" panose="020C0503030203020204" pitchFamily="34" charset="0"/>
              </a:rPr>
              <a:t>Traffic control for hosts</a:t>
            </a:r>
            <a:endParaRPr lang="en-US" sz="1600" u="none" dirty="0">
              <a:latin typeface="Huawei Sans" panose="020C0503030203020204" pitchFamily="34" charset="0"/>
            </a:endParaRPr>
          </a:p>
          <a:p>
            <a:pPr lvl="1">
              <a:lnSpc>
                <a:spcPct val="100000"/>
              </a:lnSpc>
            </a:pPr>
            <a:r>
              <a:rPr lang="en-US" sz="1600" u="none" dirty="0">
                <a:latin typeface="Huawei Sans" panose="020C0503030203020204" pitchFamily="34" charset="0"/>
              </a:rPr>
              <a:t>Traffic control for file systems</a:t>
            </a:r>
            <a:endParaRPr lang="en-US" sz="1600" u="none" dirty="0">
              <a:latin typeface="Huawei Sans" panose="020C0503030203020204" pitchFamily="34" charset="0"/>
            </a:endParaRPr>
          </a:p>
          <a:p>
            <a:pPr>
              <a:lnSpc>
                <a:spcPct val="100000"/>
              </a:lnSpc>
            </a:pPr>
            <a:r>
              <a:rPr lang="en-US" sz="1800" u="none" dirty="0">
                <a:latin typeface="Huawei Sans" panose="020C0503030203020204" pitchFamily="34" charset="0"/>
              </a:rPr>
              <a:t>Notes:</a:t>
            </a:r>
            <a:endParaRPr lang="en-US" sz="1800" u="none" dirty="0">
              <a:latin typeface="Huawei Sans" panose="020C0503030203020204" pitchFamily="34" charset="0"/>
            </a:endParaRPr>
          </a:p>
          <a:p>
            <a:pPr lvl="1">
              <a:lnSpc>
                <a:spcPct val="100000"/>
              </a:lnSpc>
            </a:pPr>
            <a:r>
              <a:rPr lang="en-US" sz="1600" u="none" dirty="0">
                <a:latin typeface="Huawei Sans" panose="020C0503030203020204" pitchFamily="34" charset="0"/>
              </a:rPr>
              <a:t>Only one type of objects can be added to each policy.</a:t>
            </a:r>
            <a:endParaRPr lang="en-US" sz="1600" u="none" dirty="0">
              <a:latin typeface="Huawei Sans" panose="020C0503030203020204" pitchFamily="34" charset="0"/>
            </a:endParaRPr>
          </a:p>
          <a:p>
            <a:pPr lvl="1">
              <a:lnSpc>
                <a:spcPct val="100000"/>
              </a:lnSpc>
            </a:pPr>
            <a:r>
              <a:rPr lang="en-US" sz="1600" u="none" dirty="0">
                <a:latin typeface="Huawei Sans" panose="020C0503030203020204" pitchFamily="34" charset="0"/>
              </a:rPr>
              <a:t>Only one LUN group can be added to each policy.</a:t>
            </a:r>
            <a:endParaRPr lang="en-US" sz="1600" u="none" dirty="0">
              <a:latin typeface="Huawei Sans" panose="020C0503030203020204" pitchFamily="34" charset="0"/>
            </a:endParaRPr>
          </a:p>
          <a:p>
            <a:pPr lvl="1">
              <a:lnSpc>
                <a:spcPct val="100000"/>
              </a:lnSpc>
            </a:pPr>
            <a:r>
              <a:rPr lang="en-US" sz="1600" u="none" dirty="0">
                <a:latin typeface="Huawei Sans" panose="020C0503030203020204" pitchFamily="34" charset="0"/>
              </a:rPr>
              <a:t>A LUN, LUN group, host, or file system can be added to only one policy.</a:t>
            </a:r>
            <a:endParaRPr lang="en-US" sz="1600" u="none" dirty="0">
              <a:latin typeface="Huawei Sans" panose="020C0503030203020204" pitchFamily="34" charset="0"/>
            </a:endParaRPr>
          </a:p>
          <a:p>
            <a:pPr lvl="1">
              <a:lnSpc>
                <a:spcPct val="100000"/>
              </a:lnSpc>
            </a:pPr>
            <a:r>
              <a:rPr lang="en-US" sz="1600" u="none" dirty="0">
                <a:latin typeface="Huawei Sans" panose="020C0503030203020204" pitchFamily="34" charset="0"/>
              </a:rPr>
              <a:t>A LUN can be added to different LUN groups, and different LUN groups can be added to different policies. In this case, the final traffic control value for the LUN is set to the smallest value to ensure that all policies are implemented.</a:t>
            </a:r>
            <a:endParaRPr lang="en-US" sz="1600" u="none" dirty="0">
              <a:latin typeface="Huawei Sans" panose="020C0503030203020204" pitchFamily="34" charset="0"/>
            </a:endParaRPr>
          </a:p>
          <a:p>
            <a:pPr lvl="1">
              <a:lnSpc>
                <a:spcPct val="100000"/>
              </a:lnSpc>
            </a:pPr>
            <a:r>
              <a:rPr lang="en-US" sz="1600" u="none" dirty="0">
                <a:latin typeface="Huawei Sans" panose="020C0503030203020204" pitchFamily="34" charset="0"/>
              </a:rPr>
              <a:t>Host policies do not support the lower limit guarantee function.</a:t>
            </a:r>
            <a:endParaRPr lang="en-US" sz="1600" u="none" dirty="0">
              <a:latin typeface="Huawei Sans" panose="020C0503030203020204" pitchFamily="34" charset="0"/>
            </a:endParaRPr>
          </a:p>
          <a:p>
            <a:pPr>
              <a:lnSpc>
                <a:spcPct val="100000"/>
              </a:lnSpc>
            </a:pPr>
            <a:endParaRPr lang="en-US" altLang="zh-CN" sz="1800" dirty="0">
              <a:latin typeface="Huawei Sans" panose="020C0503030203020204" pitchFamily="34" charset="0"/>
              <a:sym typeface="Huawei Sans" panose="020C0503030203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Hierarchical Management</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pPr>
              <a:lnSpc>
                <a:spcPct val="110000"/>
              </a:lnSpc>
            </a:pPr>
            <a:r>
              <a:rPr lang="en-US" sz="2000" u="none" dirty="0">
                <a:latin typeface="Huawei Sans" panose="020C0503030203020204" pitchFamily="34" charset="0"/>
              </a:rPr>
              <a:t>Hierarchical policy: System capabilities are classified by user, </a:t>
            </a:r>
            <a:r>
              <a:rPr lang="en-US" sz="2000" u="none" dirty="0" err="1">
                <a:latin typeface="Huawei Sans" panose="020C0503030203020204" pitchFamily="34" charset="0"/>
              </a:rPr>
              <a:t>vStore</a:t>
            </a:r>
            <a:r>
              <a:rPr lang="en-US" sz="2000" u="none" dirty="0">
                <a:latin typeface="Huawei Sans" panose="020C0503030203020204" pitchFamily="34" charset="0"/>
              </a:rPr>
              <a:t>, or subsidiary to prevent interference between different dimensions. Multiple common policies can be added to a hierarchical policy. The total performance of all sub-policies meets the requirements of the hierarchical policy.</a:t>
            </a:r>
            <a:endParaRPr lang="en-US" sz="2000" u="none" dirty="0">
              <a:latin typeface="Huawei Sans" panose="020C0503030203020204" pitchFamily="34" charset="0"/>
            </a:endParaRPr>
          </a:p>
          <a:p>
            <a:pPr>
              <a:lnSpc>
                <a:spcPct val="110000"/>
              </a:lnSpc>
            </a:pPr>
            <a:r>
              <a:rPr lang="en-US" sz="2000" u="none" dirty="0">
                <a:latin typeface="Huawei Sans" panose="020C0503030203020204" pitchFamily="34" charset="0"/>
              </a:rPr>
              <a:t>Common policy: Traffic control policies are configured for different services of a single user, </a:t>
            </a:r>
            <a:r>
              <a:rPr lang="en-US" sz="2000" u="none" dirty="0" err="1">
                <a:latin typeface="Huawei Sans" panose="020C0503030203020204" pitchFamily="34" charset="0"/>
              </a:rPr>
              <a:t>vStore</a:t>
            </a:r>
            <a:r>
              <a:rPr lang="en-US" sz="2000" u="none" dirty="0">
                <a:latin typeface="Huawei Sans" panose="020C0503030203020204" pitchFamily="34" charset="0"/>
              </a:rPr>
              <a:t>, or subsidiary.</a:t>
            </a:r>
            <a:endParaRPr lang="en-US" sz="2000" u="none" dirty="0">
              <a:latin typeface="Huawei Sans" panose="020C0503030203020204" pitchFamily="34" charset="0"/>
            </a:endParaRPr>
          </a:p>
          <a:p>
            <a:pPr>
              <a:lnSpc>
                <a:spcPct val="110000"/>
              </a:lnSpc>
            </a:pPr>
            <a:r>
              <a:rPr lang="en-US" sz="2000" u="none" dirty="0">
                <a:latin typeface="Huawei Sans" panose="020C0503030203020204" pitchFamily="34" charset="0"/>
              </a:rPr>
              <a:t>Notes:</a:t>
            </a:r>
            <a:endParaRPr lang="en-US" sz="2000" u="none" dirty="0">
              <a:latin typeface="Huawei Sans" panose="020C0503030203020204" pitchFamily="34" charset="0"/>
            </a:endParaRPr>
          </a:p>
          <a:p>
            <a:pPr lvl="1">
              <a:lnSpc>
                <a:spcPct val="110000"/>
              </a:lnSpc>
            </a:pPr>
            <a:r>
              <a:rPr lang="en-US" sz="1800" u="none" dirty="0">
                <a:latin typeface="Huawei Sans" panose="020C0503030203020204" pitchFamily="34" charset="0"/>
              </a:rPr>
              <a:t>A hierarchical policy has all the features of a common policy, and a common policy can be added as a sub-policy.</a:t>
            </a:r>
            <a:endParaRPr lang="en-US" sz="1800" u="none" dirty="0">
              <a:latin typeface="Huawei Sans" panose="020C0503030203020204" pitchFamily="34" charset="0"/>
            </a:endParaRPr>
          </a:p>
          <a:p>
            <a:pPr lvl="1">
              <a:lnSpc>
                <a:spcPct val="110000"/>
              </a:lnSpc>
            </a:pPr>
            <a:r>
              <a:rPr lang="en-US" sz="1800" u="none" dirty="0">
                <a:latin typeface="Huawei Sans" panose="020C0503030203020204" pitchFamily="34" charset="0"/>
              </a:rPr>
              <a:t>Sub-policies with LUNs and LUN groups can be added to the same hierarchical policy.</a:t>
            </a:r>
            <a:endParaRPr lang="en-US" sz="1800" u="none" dirty="0">
              <a:latin typeface="Huawei Sans" panose="020C0503030203020204" pitchFamily="34" charset="0"/>
            </a:endParaRPr>
          </a:p>
          <a:p>
            <a:pPr lvl="1">
              <a:lnSpc>
                <a:spcPct val="110000"/>
              </a:lnSpc>
            </a:pPr>
            <a:r>
              <a:rPr lang="en-US" sz="1800" u="none" dirty="0">
                <a:latin typeface="Huawei Sans" panose="020C0503030203020204" pitchFamily="34" charset="0"/>
              </a:rPr>
              <a:t>The policy configuration for a LUN/LUN group, a host, and a file system are mutually exclusive. Therefore, they cannot be added to the same hierarchical or common policy.</a:t>
            </a:r>
            <a:endParaRPr lang="en-US" sz="1800" u="none" dirty="0">
              <a:latin typeface="Huawei Sans" panose="020C0503030203020204" pitchFamily="34" charset="0"/>
            </a:endParaRPr>
          </a:p>
          <a:p>
            <a:pPr lvl="1">
              <a:lnSpc>
                <a:spcPct val="110000"/>
              </a:lnSpc>
            </a:pPr>
            <a:r>
              <a:rPr lang="en-US" sz="1800" u="none" dirty="0">
                <a:latin typeface="Huawei Sans" panose="020C0503030203020204" pitchFamily="34" charset="0"/>
              </a:rPr>
              <a:t>A lower limit guarantee policy cannot be added to a hierarchical policy.</a:t>
            </a:r>
            <a:endParaRPr lang="en-US" sz="1800" u="none" dirty="0">
              <a:latin typeface="Huawei Sans" panose="020C0503030203020204" pitchFamily="34" charset="0"/>
            </a:endParaRPr>
          </a:p>
          <a:p>
            <a:pPr>
              <a:lnSpc>
                <a:spcPct val="110000"/>
              </a:lnSpc>
            </a:pPr>
            <a:endParaRPr lang="en-US" altLang="zh-CN" sz="2000" dirty="0">
              <a:latin typeface="Huawei Sans" panose="020C0503030203020204" pitchFamily="34" charset="0"/>
              <a:sym typeface="Huawei Sans" panose="020C0503030203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Objective Distribution</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1"/>
            <a:ext cx="10728326" cy="1924050"/>
          </a:xfrm>
        </p:spPr>
        <p:txBody>
          <a:bodyPr/>
          <a:lstStyle/>
          <a:p>
            <a:pPr>
              <a:lnSpc>
                <a:spcPct val="120000"/>
              </a:lnSpc>
            </a:pPr>
            <a:r>
              <a:rPr lang="en-US" sz="2000" u="none" dirty="0">
                <a:latin typeface="Huawei Sans" panose="020C0503030203020204" pitchFamily="34" charset="0"/>
              </a:rPr>
              <a:t>All objects in a </a:t>
            </a:r>
            <a:r>
              <a:rPr lang="en-US" sz="2000" u="none" dirty="0" err="1">
                <a:latin typeface="Huawei Sans" panose="020C0503030203020204" pitchFamily="34" charset="0"/>
              </a:rPr>
              <a:t>SmartQoS</a:t>
            </a:r>
            <a:r>
              <a:rPr lang="en-US" sz="2000" u="none" dirty="0">
                <a:latin typeface="Huawei Sans" panose="020C0503030203020204" pitchFamily="34" charset="0"/>
              </a:rPr>
              <a:t> policy share the upper limit objectives. The </a:t>
            </a:r>
            <a:r>
              <a:rPr lang="en-US" sz="2000" u="none" dirty="0" err="1">
                <a:latin typeface="Huawei Sans" panose="020C0503030203020204" pitchFamily="34" charset="0"/>
              </a:rPr>
              <a:t>SmartQoS</a:t>
            </a:r>
            <a:r>
              <a:rPr lang="en-US" sz="2000" u="none" dirty="0">
                <a:latin typeface="Huawei Sans" panose="020C0503030203020204" pitchFamily="34" charset="0"/>
              </a:rPr>
              <a:t> module periodically collects the performance and requirement statistics of all controlled objects in a traffic control policy, and distributes the traffic control objective to controlled objects.</a:t>
            </a:r>
            <a:endParaRPr lang="en-US" sz="2000" u="none" dirty="0">
              <a:latin typeface="Huawei Sans" panose="020C0503030203020204" pitchFamily="34" charset="0"/>
            </a:endParaRPr>
          </a:p>
          <a:p>
            <a:pPr>
              <a:lnSpc>
                <a:spcPct val="120000"/>
              </a:lnSpc>
            </a:pPr>
            <a:r>
              <a:rPr lang="en-US" sz="2000" u="none" dirty="0">
                <a:latin typeface="Huawei Sans" panose="020C0503030203020204" pitchFamily="34" charset="0"/>
              </a:rPr>
              <a:t>Currently, the max-min weight allocation algorithm is used. The figure below shows the overall objective distribution process.</a:t>
            </a:r>
            <a:endParaRPr lang="en-US" sz="2000" u="none" dirty="0">
              <a:latin typeface="Huawei Sans" panose="020C0503030203020204" pitchFamily="34" charset="0"/>
            </a:endParaRPr>
          </a:p>
          <a:p>
            <a:pPr>
              <a:lnSpc>
                <a:spcPct val="120000"/>
              </a:lnSpc>
            </a:pPr>
            <a:endParaRPr lang="en-US" altLang="zh-CN" sz="2000" dirty="0">
              <a:latin typeface="Huawei Sans" panose="020C0503030203020204" pitchFamily="34" charset="0"/>
              <a:sym typeface="Huawei Sans" panose="020C0503030203020204" pitchFamily="34" charset="0"/>
            </a:endParaRPr>
          </a:p>
        </p:txBody>
      </p:sp>
      <p:graphicFrame>
        <p:nvGraphicFramePr>
          <p:cNvPr id="4" name="图示 3"/>
          <p:cNvGraphicFramePr/>
          <p:nvPr/>
        </p:nvGraphicFramePr>
        <p:xfrm>
          <a:off x="731838" y="3086102"/>
          <a:ext cx="10728324" cy="305223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err="1">
                <a:latin typeface="Huawei Sans" panose="020C0503030203020204" pitchFamily="34" charset="0"/>
              </a:rPr>
              <a:t>SmartQoS</a:t>
            </a:r>
            <a:r>
              <a:rPr lang="en-US" u="none" dirty="0">
                <a:latin typeface="Huawei Sans" panose="020C0503030203020204" pitchFamily="34" charset="0"/>
              </a:rPr>
              <a:t> Application Scenarios</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pPr>
              <a:lnSpc>
                <a:spcPct val="100000"/>
              </a:lnSpc>
            </a:pPr>
            <a:r>
              <a:rPr lang="en-US" u="none" dirty="0">
                <a:latin typeface="Huawei Sans" panose="020C0503030203020204" pitchFamily="34" charset="0"/>
              </a:rPr>
              <a:t>Upper limit traffic control management:</a:t>
            </a:r>
            <a:endParaRPr lang="en-US" u="none" dirty="0">
              <a:latin typeface="Huawei Sans" panose="020C0503030203020204" pitchFamily="34" charset="0"/>
            </a:endParaRPr>
          </a:p>
          <a:p>
            <a:pPr lvl="1">
              <a:lnSpc>
                <a:spcPct val="100000"/>
              </a:lnSpc>
            </a:pPr>
            <a:r>
              <a:rPr lang="en-US" u="none" dirty="0">
                <a:latin typeface="Huawei Sans" panose="020C0503030203020204" pitchFamily="34" charset="0"/>
              </a:rPr>
              <a:t>Suitable to scenarios with mixed services to prevent services from affecting each other. It can limit the resource usage of low-priority services that have great impacts on the system.</a:t>
            </a:r>
            <a:endParaRPr lang="en-US" u="none" dirty="0">
              <a:latin typeface="Huawei Sans" panose="020C0503030203020204" pitchFamily="34" charset="0"/>
            </a:endParaRPr>
          </a:p>
          <a:p>
            <a:pPr lvl="1">
              <a:lnSpc>
                <a:spcPct val="100000"/>
              </a:lnSpc>
            </a:pPr>
            <a:r>
              <a:rPr lang="en-US" u="none" dirty="0">
                <a:latin typeface="Huawei Sans" panose="020C0503030203020204" pitchFamily="34" charset="0"/>
              </a:rPr>
              <a:t>Suitable for scenarios where performance restriction is required. For example, when an online service and a backup service coexist, </a:t>
            </a:r>
            <a:r>
              <a:rPr lang="en-US" u="none" dirty="0" err="1">
                <a:latin typeface="Huawei Sans" panose="020C0503030203020204" pitchFamily="34" charset="0"/>
              </a:rPr>
              <a:t>SmartQoS</a:t>
            </a:r>
            <a:r>
              <a:rPr lang="en-US" u="none" dirty="0">
                <a:latin typeface="Huawei Sans" panose="020C0503030203020204" pitchFamily="34" charset="0"/>
              </a:rPr>
              <a:t> restricts the maximum traffic of the backup service to ensure performance of the online service while ensuring the backup window.</a:t>
            </a:r>
            <a:endParaRPr lang="en-US" u="none" dirty="0">
              <a:latin typeface="Huawei Sans" panose="020C0503030203020204" pitchFamily="34" charset="0"/>
            </a:endParaRPr>
          </a:p>
          <a:p>
            <a:pPr>
              <a:lnSpc>
                <a:spcPct val="100000"/>
              </a:lnSpc>
            </a:pPr>
            <a:r>
              <a:rPr lang="en-US" u="none" dirty="0">
                <a:latin typeface="Huawei Sans" panose="020C0503030203020204" pitchFamily="34" charset="0"/>
              </a:rPr>
              <a:t>Burst traffic control management:</a:t>
            </a:r>
            <a:endParaRPr lang="en-US" u="none" dirty="0">
              <a:latin typeface="Huawei Sans" panose="020C0503030203020204" pitchFamily="34" charset="0"/>
            </a:endParaRPr>
          </a:p>
          <a:p>
            <a:pPr lvl="1">
              <a:lnSpc>
                <a:spcPct val="100000"/>
              </a:lnSpc>
            </a:pPr>
            <a:r>
              <a:rPr lang="en-US" u="none" dirty="0">
                <a:latin typeface="Huawei Sans" panose="020C0503030203020204" pitchFamily="34" charset="0"/>
              </a:rPr>
              <a:t>Suitable for latency-sensitive services, such as database services, VM deployment, and VM startup.</a:t>
            </a:r>
            <a:endParaRPr lang="en-US" u="none" dirty="0">
              <a:latin typeface="Huawei Sans" panose="020C0503030203020204" pitchFamily="34" charset="0"/>
            </a:endParaRPr>
          </a:p>
          <a:p>
            <a:pPr>
              <a:lnSpc>
                <a:spcPct val="100000"/>
              </a:lnSpc>
            </a:pPr>
            <a:r>
              <a:rPr lang="en-US" u="none" dirty="0">
                <a:latin typeface="Huawei Sans" panose="020C0503030203020204" pitchFamily="34" charset="0"/>
              </a:rPr>
              <a:t>Lower limit guarantee:</a:t>
            </a:r>
            <a:endParaRPr lang="en-US" u="none" dirty="0">
              <a:latin typeface="Huawei Sans" panose="020C0503030203020204" pitchFamily="34" charset="0"/>
            </a:endParaRPr>
          </a:p>
          <a:p>
            <a:pPr lvl="1">
              <a:lnSpc>
                <a:spcPct val="100000"/>
              </a:lnSpc>
            </a:pPr>
            <a:r>
              <a:rPr lang="en-US" u="none" dirty="0">
                <a:latin typeface="Huawei Sans" panose="020C0503030203020204" pitchFamily="34" charset="0"/>
              </a:rPr>
              <a:t>Ensures service quality (IOPS, BPS, and latency) for services that have a small quantity but are the most critical.</a:t>
            </a:r>
            <a:endParaRPr lang="en-US" u="none" dirty="0">
              <a:latin typeface="Huawei Sans" panose="020C0503030203020204" pitchFamily="34" charset="0"/>
            </a:endParaRPr>
          </a:p>
          <a:p>
            <a:pPr>
              <a:lnSpc>
                <a:spcPct val="100000"/>
              </a:lnSpc>
            </a:pPr>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Configuration Process</a:t>
            </a:r>
            <a:endParaRPr lang="en-US" altLang="zh-CN" dirty="0">
              <a:latin typeface="Huawei Sans" panose="020C0503030203020204" pitchFamily="34" charset="0"/>
              <a:sym typeface="Huawei Sans" panose="020C0503030203020204" pitchFamily="34" charset="0"/>
            </a:endParaRPr>
          </a:p>
        </p:txBody>
      </p:sp>
      <p:sp>
        <p:nvSpPr>
          <p:cNvPr id="5" name="流程图: 终止 4"/>
          <p:cNvSpPr/>
          <p:nvPr/>
        </p:nvSpPr>
        <p:spPr>
          <a:xfrm>
            <a:off x="2658402" y="1658727"/>
            <a:ext cx="2071868" cy="541914"/>
          </a:xfrm>
          <a:prstGeom prst="flowChartTermina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Start</a:t>
            </a:r>
            <a:endParaRPr lang="en-US" u="none" dirty="0">
              <a:solidFill>
                <a:schemeClr val="tx1"/>
              </a:solidFill>
              <a:latin typeface="Huawei Sans" panose="020C0503030203020204" pitchFamily="34" charset="0"/>
            </a:endParaRPr>
          </a:p>
        </p:txBody>
      </p:sp>
      <p:sp>
        <p:nvSpPr>
          <p:cNvPr id="6" name="流程图: 可选过程 5"/>
          <p:cNvSpPr/>
          <p:nvPr/>
        </p:nvSpPr>
        <p:spPr>
          <a:xfrm>
            <a:off x="1946558" y="2571376"/>
            <a:ext cx="3495555" cy="673313"/>
          </a:xfrm>
          <a:prstGeom prst="flowChartAlternate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Check the </a:t>
            </a:r>
            <a:r>
              <a:rPr lang="en-US" u="none" dirty="0" err="1">
                <a:solidFill>
                  <a:schemeClr val="tx1"/>
                </a:solidFill>
                <a:latin typeface="Huawei Sans" panose="020C0503030203020204" pitchFamily="34" charset="0"/>
              </a:rPr>
              <a:t>SmartQoS</a:t>
            </a:r>
            <a:r>
              <a:rPr lang="en-US" u="none" dirty="0">
                <a:solidFill>
                  <a:schemeClr val="tx1"/>
                </a:solidFill>
                <a:latin typeface="Huawei Sans" panose="020C0503030203020204" pitchFamily="34" charset="0"/>
              </a:rPr>
              <a:t> license.</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流程图: 可选过程 6"/>
          <p:cNvSpPr/>
          <p:nvPr/>
        </p:nvSpPr>
        <p:spPr>
          <a:xfrm>
            <a:off x="1946559" y="3615423"/>
            <a:ext cx="3495555" cy="584019"/>
          </a:xfrm>
          <a:prstGeom prst="flowChartAlternate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Configure </a:t>
            </a:r>
            <a:r>
              <a:rPr lang="en-US" u="none" dirty="0" err="1">
                <a:solidFill>
                  <a:schemeClr val="tx1"/>
                </a:solidFill>
                <a:latin typeface="Huawei Sans" panose="020C0503030203020204" pitchFamily="34" charset="0"/>
              </a:rPr>
              <a:t>SmartQoS</a:t>
            </a:r>
            <a:r>
              <a:rPr lang="en-US" u="none" dirty="0">
                <a:solidFill>
                  <a:schemeClr val="tx1"/>
                </a:solidFill>
                <a:latin typeface="Huawei Sans" panose="020C0503030203020204" pitchFamily="34" charset="0"/>
              </a:rPr>
              <a:t>.</a:t>
            </a:r>
            <a:endParaRPr lang="en-US" u="none" dirty="0">
              <a:solidFill>
                <a:schemeClr val="tx1"/>
              </a:solidFill>
              <a:latin typeface="Huawei Sans" panose="020C0503030203020204" pitchFamily="34" charset="0"/>
            </a:endParaRPr>
          </a:p>
        </p:txBody>
      </p:sp>
      <p:sp>
        <p:nvSpPr>
          <p:cNvPr id="8" name="流程图: 终止 7"/>
          <p:cNvSpPr/>
          <p:nvPr/>
        </p:nvSpPr>
        <p:spPr>
          <a:xfrm>
            <a:off x="2658403" y="4570177"/>
            <a:ext cx="2071868" cy="541914"/>
          </a:xfrm>
          <a:prstGeom prst="flowChartTermina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End</a:t>
            </a:r>
            <a:endParaRPr lang="en-US" u="none" dirty="0">
              <a:solidFill>
                <a:schemeClr val="tx1"/>
              </a:solidFill>
              <a:latin typeface="Huawei Sans" panose="020C0503030203020204" pitchFamily="34" charset="0"/>
            </a:endParaRPr>
          </a:p>
        </p:txBody>
      </p:sp>
      <p:cxnSp>
        <p:nvCxnSpPr>
          <p:cNvPr id="9" name="直接箭头连接符 8"/>
          <p:cNvCxnSpPr>
            <a:stCxn id="5" idx="2"/>
            <a:endCxn id="6" idx="0"/>
          </p:cNvCxnSpPr>
          <p:nvPr/>
        </p:nvCxnSpPr>
        <p:spPr>
          <a:xfrm>
            <a:off x="3694336" y="2200641"/>
            <a:ext cx="0" cy="37073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7" idx="2"/>
            <a:endCxn id="8" idx="0"/>
          </p:cNvCxnSpPr>
          <p:nvPr/>
        </p:nvCxnSpPr>
        <p:spPr>
          <a:xfrm>
            <a:off x="3694337" y="4199442"/>
            <a:ext cx="0" cy="37073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2"/>
            <a:endCxn id="7" idx="0"/>
          </p:cNvCxnSpPr>
          <p:nvPr/>
        </p:nvCxnSpPr>
        <p:spPr>
          <a:xfrm>
            <a:off x="3694336" y="3244689"/>
            <a:ext cx="1" cy="37073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流程图: 可选过程 11"/>
          <p:cNvSpPr/>
          <p:nvPr/>
        </p:nvSpPr>
        <p:spPr>
          <a:xfrm>
            <a:off x="6181350" y="3067677"/>
            <a:ext cx="3254831" cy="449026"/>
          </a:xfrm>
          <a:prstGeom prst="flowChartAlternateProcess">
            <a:avLst/>
          </a:prstGeom>
          <a:solidFill>
            <a:srgbClr val="DDDDDD"/>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solidFill>
                  <a:schemeClr val="tx1"/>
                </a:solidFill>
                <a:latin typeface="Huawei Sans" panose="020C0503030203020204" pitchFamily="34" charset="0"/>
              </a:rPr>
              <a:t>Monitor service performance.</a:t>
            </a:r>
            <a:endParaRPr lang="en-US" sz="1600" u="none" dirty="0">
              <a:solidFill>
                <a:schemeClr val="tx1"/>
              </a:solidFill>
              <a:latin typeface="Huawei Sans" panose="020C0503030203020204" pitchFamily="34" charset="0"/>
            </a:endParaRPr>
          </a:p>
        </p:txBody>
      </p:sp>
      <p:sp>
        <p:nvSpPr>
          <p:cNvPr id="14" name="流程图: 可选过程 13"/>
          <p:cNvSpPr/>
          <p:nvPr/>
        </p:nvSpPr>
        <p:spPr>
          <a:xfrm>
            <a:off x="6181350" y="4297691"/>
            <a:ext cx="3254831" cy="449026"/>
          </a:xfrm>
          <a:prstGeom prst="flowChartAlternateProcess">
            <a:avLst/>
          </a:prstGeom>
          <a:solidFill>
            <a:srgbClr val="DDDDDD"/>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solidFill>
                  <a:schemeClr val="tx1"/>
                </a:solidFill>
                <a:latin typeface="Huawei Sans" panose="020C0503030203020204" pitchFamily="34" charset="0"/>
              </a:rPr>
              <a:t>Create a </a:t>
            </a:r>
            <a:r>
              <a:rPr lang="en-US" sz="1600" u="none" dirty="0" err="1">
                <a:solidFill>
                  <a:schemeClr val="tx1"/>
                </a:solidFill>
                <a:latin typeface="Huawei Sans" panose="020C0503030203020204" pitchFamily="34" charset="0"/>
              </a:rPr>
              <a:t>SmartQoS</a:t>
            </a:r>
            <a:r>
              <a:rPr lang="en-US" sz="1600" u="none" dirty="0">
                <a:solidFill>
                  <a:schemeClr val="tx1"/>
                </a:solidFill>
                <a:latin typeface="Huawei Sans" panose="020C0503030203020204" pitchFamily="34" charset="0"/>
              </a:rPr>
              <a:t> policy.</a:t>
            </a:r>
            <a:endParaRPr lang="en-US" sz="1600" u="none" dirty="0">
              <a:solidFill>
                <a:schemeClr val="tx1"/>
              </a:solidFill>
              <a:latin typeface="Huawei Sans" panose="020C0503030203020204" pitchFamily="34" charset="0"/>
            </a:endParaRPr>
          </a:p>
        </p:txBody>
      </p:sp>
      <p:cxnSp>
        <p:nvCxnSpPr>
          <p:cNvPr id="15" name="直接箭头连接符 14"/>
          <p:cNvCxnSpPr>
            <a:stCxn id="7" idx="3"/>
          </p:cNvCxnSpPr>
          <p:nvPr/>
        </p:nvCxnSpPr>
        <p:spPr>
          <a:xfrm>
            <a:off x="5442114" y="3907433"/>
            <a:ext cx="37347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流程图: 可选过程 19"/>
          <p:cNvSpPr/>
          <p:nvPr/>
        </p:nvSpPr>
        <p:spPr>
          <a:xfrm>
            <a:off x="9192208" y="5223876"/>
            <a:ext cx="751137" cy="289581"/>
          </a:xfrm>
          <a:prstGeom prst="flowChartAlternate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流程图: 可选过程 20"/>
          <p:cNvSpPr/>
          <p:nvPr/>
        </p:nvSpPr>
        <p:spPr>
          <a:xfrm>
            <a:off x="9192208" y="5622502"/>
            <a:ext cx="751137" cy="266392"/>
          </a:xfrm>
          <a:prstGeom prst="flowChartAlternateProcess">
            <a:avLst/>
          </a:prstGeom>
          <a:solidFill>
            <a:srgbClr val="DDDDDD"/>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文本框 21"/>
          <p:cNvSpPr txBox="1"/>
          <p:nvPr/>
        </p:nvSpPr>
        <p:spPr>
          <a:xfrm>
            <a:off x="10045782" y="5207841"/>
            <a:ext cx="1327608" cy="369332"/>
          </a:xfrm>
          <a:prstGeom prst="rect">
            <a:avLst/>
          </a:prstGeom>
          <a:solidFill>
            <a:schemeClr val="bg1"/>
          </a:solidFill>
          <a:ln>
            <a:noFill/>
          </a:ln>
        </p:spPr>
        <p:txBody>
          <a:bodyPr wrap="none" rtlCol="0">
            <a:spAutoFit/>
          </a:bodyPr>
          <a:lstStyle/>
          <a:p>
            <a:pPr fontAlgn="ctr"/>
            <a:r>
              <a:rPr lang="en-US" u="none" dirty="0">
                <a:latin typeface="Huawei Sans" panose="020C0503030203020204" pitchFamily="34" charset="0"/>
              </a:rPr>
              <a:t>Main steps</a:t>
            </a:r>
            <a:endParaRPr lang="en-US" u="none" dirty="0">
              <a:latin typeface="Huawei Sans" panose="020C0503030203020204" pitchFamily="34" charset="0"/>
            </a:endParaRPr>
          </a:p>
        </p:txBody>
      </p:sp>
      <p:sp>
        <p:nvSpPr>
          <p:cNvPr id="23" name="文本框 22"/>
          <p:cNvSpPr txBox="1"/>
          <p:nvPr/>
        </p:nvSpPr>
        <p:spPr>
          <a:xfrm>
            <a:off x="10045781" y="5571032"/>
            <a:ext cx="1200970" cy="369332"/>
          </a:xfrm>
          <a:prstGeom prst="rect">
            <a:avLst/>
          </a:prstGeom>
          <a:solidFill>
            <a:schemeClr val="bg1"/>
          </a:solidFill>
          <a:ln>
            <a:noFill/>
          </a:ln>
        </p:spPr>
        <p:txBody>
          <a:bodyPr wrap="none" rtlCol="0">
            <a:spAutoFit/>
          </a:bodyPr>
          <a:lstStyle/>
          <a:p>
            <a:pPr fontAlgn="ctr"/>
            <a:r>
              <a:rPr lang="en-US" u="none" dirty="0">
                <a:latin typeface="Huawei Sans" panose="020C0503030203020204" pitchFamily="34" charset="0"/>
              </a:rPr>
              <a:t>Sub-steps</a:t>
            </a:r>
            <a:endParaRPr lang="en-US" u="none" dirty="0">
              <a:latin typeface="Huawei Sans" panose="020C0503030203020204" pitchFamily="34" charset="0"/>
            </a:endParaRPr>
          </a:p>
        </p:txBody>
      </p:sp>
      <p:cxnSp>
        <p:nvCxnSpPr>
          <p:cNvPr id="25" name="肘形连接符 24"/>
          <p:cNvCxnSpPr>
            <a:stCxn id="12" idx="1"/>
            <a:endCxn id="14" idx="1"/>
          </p:cNvCxnSpPr>
          <p:nvPr/>
        </p:nvCxnSpPr>
        <p:spPr>
          <a:xfrm rot="10800000" flipV="1">
            <a:off x="6181350" y="3292190"/>
            <a:ext cx="12700" cy="1230014"/>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019175" y="1844675"/>
            <a:ext cx="10153650" cy="4068811"/>
          </a:xfrm>
          <a:prstGeom prst="rect">
            <a:avLst/>
          </a:prstGeom>
        </p:spPr>
        <p:txBody>
          <a:bodyPr/>
          <a:lstStyle/>
          <a:p>
            <a:r>
              <a:rPr lang="en-US" u="none" dirty="0" err="1">
                <a:solidFill>
                  <a:schemeClr val="bg1">
                    <a:lumMod val="50000"/>
                  </a:schemeClr>
                </a:solidFill>
                <a:latin typeface="Huawei Sans" panose="020C0503030203020204" pitchFamily="34" charset="0"/>
              </a:rPr>
              <a:t>SmartThin</a:t>
            </a:r>
            <a:endParaRPr lang="en-US" altLang="zh-CN" b="1"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SmartTier&amp;SmartCache</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SmartAcceleration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dirty="0" err="1">
                <a:solidFill>
                  <a:schemeClr val="bg1">
                    <a:lumMod val="50000"/>
                  </a:schemeClr>
                </a:solidFill>
                <a:latin typeface="Huawei Sans" panose="020C0503030203020204" pitchFamily="34" charset="0"/>
              </a:rPr>
              <a:t>SmartQoS</a:t>
            </a:r>
            <a:r>
              <a:rPr lang="en-US" b="1" dirty="0">
                <a:latin typeface="Huawei Sans" panose="020C0503030203020204" pitchFamily="34" charset="0"/>
              </a:rPr>
              <a:t> </a:t>
            </a:r>
            <a:endParaRPr lang="en-US" b="1" dirty="0">
              <a:latin typeface="Huawei Sans" panose="020C0503030203020204" pitchFamily="34" charset="0"/>
            </a:endParaRPr>
          </a:p>
          <a:p>
            <a:r>
              <a:rPr lang="en-US" b="1" dirty="0" err="1">
                <a:latin typeface="Huawei Sans" panose="020C0503030203020204" pitchFamily="34" charset="0"/>
              </a:rPr>
              <a:t>SmartDedupe&amp;SmartCompression</a:t>
            </a:r>
            <a:r>
              <a:rPr lang="en-US" b="1" dirty="0">
                <a:latin typeface="Huawei Sans" panose="020C0503030203020204" pitchFamily="34" charset="0"/>
              </a:rPr>
              <a:t> </a:t>
            </a:r>
            <a:endParaRPr lang="en-US" b="1" dirty="0">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SmartVirtualization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SmartMigration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019174" y="1844675"/>
            <a:ext cx="10153651" cy="4082668"/>
          </a:xfrm>
          <a:prstGeom prst="rect">
            <a:avLst/>
          </a:prstGeom>
        </p:spPr>
        <p:txBody>
          <a:bodyPr/>
          <a:lstStyle/>
          <a:p>
            <a:pPr>
              <a:lnSpc>
                <a:spcPct val="100000"/>
              </a:lnSpc>
            </a:pPr>
            <a:r>
              <a:rPr lang="en-US" sz="2400" u="none" dirty="0">
                <a:latin typeface="Huawei Sans" panose="020C0503030203020204" pitchFamily="34" charset="0"/>
              </a:rPr>
              <a:t>On completion of this course, you will be able to understand the service characteristics, implementation principles, and application scenarios of the following features:</a:t>
            </a:r>
            <a:endParaRPr lang="en-US" sz="2400" u="none" dirty="0">
              <a:latin typeface="Huawei Sans" panose="020C0503030203020204" pitchFamily="34" charset="0"/>
            </a:endParaRPr>
          </a:p>
          <a:p>
            <a:pPr lvl="1">
              <a:lnSpc>
                <a:spcPct val="100000"/>
              </a:lnSpc>
            </a:pPr>
            <a:r>
              <a:rPr lang="en-US" sz="1800" u="none" dirty="0" err="1">
                <a:latin typeface="Huawei Sans" panose="020C0503030203020204" pitchFamily="34" charset="0"/>
              </a:rPr>
              <a:t>SmartThin</a:t>
            </a:r>
            <a:r>
              <a:rPr lang="en-US" sz="1800" u="none" dirty="0">
                <a:latin typeface="Huawei Sans" panose="020C0503030203020204" pitchFamily="34" charset="0"/>
              </a:rPr>
              <a:t> </a:t>
            </a:r>
            <a:endParaRPr lang="en-US" sz="1800" u="none" dirty="0">
              <a:latin typeface="Huawei Sans" panose="020C0503030203020204" pitchFamily="34" charset="0"/>
            </a:endParaRPr>
          </a:p>
          <a:p>
            <a:pPr lvl="1">
              <a:lnSpc>
                <a:spcPct val="100000"/>
              </a:lnSpc>
            </a:pPr>
            <a:r>
              <a:rPr lang="en-US" sz="1800" u="none" dirty="0" err="1">
                <a:latin typeface="Huawei Sans" panose="020C0503030203020204" pitchFamily="34" charset="0"/>
              </a:rPr>
              <a:t>SmartTier&amp;SmartCache</a:t>
            </a:r>
            <a:r>
              <a:rPr lang="en-US" sz="1800" u="none" dirty="0">
                <a:latin typeface="Huawei Sans" panose="020C0503030203020204" pitchFamily="34" charset="0"/>
              </a:rPr>
              <a:t> </a:t>
            </a:r>
            <a:endParaRPr lang="en-US" sz="1800" u="none" dirty="0">
              <a:latin typeface="Huawei Sans" panose="020C0503030203020204" pitchFamily="34" charset="0"/>
            </a:endParaRPr>
          </a:p>
          <a:p>
            <a:pPr lvl="1">
              <a:lnSpc>
                <a:spcPct val="100000"/>
              </a:lnSpc>
            </a:pPr>
            <a:r>
              <a:rPr lang="en-US" sz="1800" u="none" dirty="0" err="1">
                <a:latin typeface="Huawei Sans" panose="020C0503030203020204" pitchFamily="34" charset="0"/>
              </a:rPr>
              <a:t>SmartAcceleration</a:t>
            </a:r>
            <a:endParaRPr lang="en-US" altLang="zh-CN" sz="1800" dirty="0">
              <a:latin typeface="Huawei Sans" panose="020C0503030203020204" pitchFamily="34" charset="0"/>
              <a:sym typeface="Huawei Sans" panose="020C0503030203020204" pitchFamily="34" charset="0"/>
            </a:endParaRPr>
          </a:p>
          <a:p>
            <a:pPr lvl="1">
              <a:lnSpc>
                <a:spcPct val="100000"/>
              </a:lnSpc>
            </a:pPr>
            <a:r>
              <a:rPr lang="en-US" sz="1800" u="none" dirty="0" err="1">
                <a:latin typeface="Huawei Sans" panose="020C0503030203020204" pitchFamily="34" charset="0"/>
              </a:rPr>
              <a:t>SmartQoS</a:t>
            </a:r>
            <a:r>
              <a:rPr lang="en-US" sz="1800" u="none" dirty="0">
                <a:latin typeface="Huawei Sans" panose="020C0503030203020204" pitchFamily="34" charset="0"/>
              </a:rPr>
              <a:t> </a:t>
            </a:r>
            <a:endParaRPr lang="en-US" sz="1800" u="none" dirty="0">
              <a:latin typeface="Huawei Sans" panose="020C0503030203020204" pitchFamily="34" charset="0"/>
            </a:endParaRPr>
          </a:p>
          <a:p>
            <a:pPr lvl="1">
              <a:lnSpc>
                <a:spcPct val="100000"/>
              </a:lnSpc>
            </a:pPr>
            <a:r>
              <a:rPr lang="en-US" sz="1800" u="none" dirty="0" err="1">
                <a:latin typeface="Huawei Sans" panose="020C0503030203020204" pitchFamily="34" charset="0"/>
              </a:rPr>
              <a:t>SmartDedupe&amp;SmartCompression</a:t>
            </a:r>
            <a:endParaRPr lang="en-US" altLang="zh-CN" sz="1800" dirty="0">
              <a:latin typeface="Huawei Sans" panose="020C0503030203020204" pitchFamily="34" charset="0"/>
              <a:sym typeface="Huawei Sans" panose="020C0503030203020204" pitchFamily="34" charset="0"/>
            </a:endParaRPr>
          </a:p>
          <a:p>
            <a:pPr lvl="1">
              <a:lnSpc>
                <a:spcPct val="100000"/>
              </a:lnSpc>
            </a:pPr>
            <a:r>
              <a:rPr lang="en-US" sz="1800" u="none" dirty="0" err="1">
                <a:latin typeface="Huawei Sans" panose="020C0503030203020204" pitchFamily="34" charset="0"/>
              </a:rPr>
              <a:t>SmartVirtualization</a:t>
            </a:r>
            <a:endParaRPr lang="en-US" altLang="zh-CN" sz="1800" dirty="0">
              <a:latin typeface="Huawei Sans" panose="020C0503030203020204" pitchFamily="34" charset="0"/>
              <a:sym typeface="Huawei Sans" panose="020C0503030203020204" pitchFamily="34" charset="0"/>
            </a:endParaRPr>
          </a:p>
          <a:p>
            <a:pPr lvl="1">
              <a:lnSpc>
                <a:spcPct val="100000"/>
              </a:lnSpc>
            </a:pPr>
            <a:r>
              <a:rPr lang="en-US" sz="1800" u="none" dirty="0" err="1">
                <a:latin typeface="Huawei Sans" panose="020C0503030203020204" pitchFamily="34" charset="0"/>
              </a:rPr>
              <a:t>SmartMigration</a:t>
            </a:r>
            <a:endParaRPr lang="en-US" altLang="zh-CN" sz="1800" dirty="0">
              <a:latin typeface="Huawei Sans" panose="020C0503030203020204" pitchFamily="34" charset="0"/>
              <a:sym typeface="Huawei Sans" panose="020C0503030203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err="1">
                <a:latin typeface="Huawei Sans" panose="020C0503030203020204" pitchFamily="34" charset="0"/>
              </a:rPr>
              <a:t>SmartDedupe</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956310"/>
            <a:ext cx="10728326" cy="4879805"/>
          </a:xfrm>
        </p:spPr>
        <p:txBody>
          <a:bodyPr/>
          <a:lstStyle/>
          <a:p>
            <a:pPr>
              <a:lnSpc>
                <a:spcPct val="130000"/>
              </a:lnSpc>
            </a:pPr>
            <a:r>
              <a:rPr lang="en-US" sz="1800" u="none" dirty="0" err="1">
                <a:latin typeface="Huawei Sans" panose="020C0503030203020204" pitchFamily="34" charset="0"/>
              </a:rPr>
              <a:t>SmartDedupe</a:t>
            </a:r>
            <a:r>
              <a:rPr lang="en-US" sz="1800" u="none" dirty="0">
                <a:latin typeface="Huawei Sans" panose="020C0503030203020204" pitchFamily="34" charset="0"/>
              </a:rPr>
              <a:t> is a data deduplication technology developed by Huawei for saving storage space. It deletes duplicate data in a storage system by searching for duplicate data blocks (generally greater than 4 KB) and saves only one copy of these blocks in the storage system. This technology is widely used in network disks, emails, and backup media devices.</a:t>
            </a:r>
            <a:endParaRPr lang="en-US" sz="1800" u="none" dirty="0">
              <a:latin typeface="Huawei Sans" panose="020C0503030203020204" pitchFamily="34" charset="0"/>
            </a:endParaRPr>
          </a:p>
          <a:p>
            <a:pPr>
              <a:lnSpc>
                <a:spcPct val="130000"/>
              </a:lnSpc>
            </a:pPr>
            <a:r>
              <a:rPr lang="en-US" sz="1800" b="1" u="none" dirty="0">
                <a:latin typeface="Huawei Sans" panose="020C0503030203020204" pitchFamily="34" charset="0"/>
              </a:rPr>
              <a:t>Type of deduplication</a:t>
            </a:r>
            <a:endParaRPr lang="en-US" sz="1800" b="1" u="none" dirty="0">
              <a:latin typeface="Huawei Sans" panose="020C0503030203020204" pitchFamily="34" charset="0"/>
            </a:endParaRPr>
          </a:p>
          <a:p>
            <a:pPr lvl="1">
              <a:lnSpc>
                <a:spcPct val="130000"/>
              </a:lnSpc>
            </a:pPr>
            <a:r>
              <a:rPr lang="en-US" sz="1600" u="none" dirty="0">
                <a:latin typeface="Huawei Sans" panose="020C0503030203020204" pitchFamily="34" charset="0"/>
              </a:rPr>
              <a:t>Inline deduplication: Data is deduplicated when being written to storage media.</a:t>
            </a:r>
            <a:endParaRPr lang="en-US" sz="1600" u="none" dirty="0">
              <a:latin typeface="Huawei Sans" panose="020C0503030203020204" pitchFamily="34" charset="0"/>
            </a:endParaRPr>
          </a:p>
          <a:p>
            <a:pPr lvl="1">
              <a:lnSpc>
                <a:spcPct val="130000"/>
              </a:lnSpc>
            </a:pPr>
            <a:r>
              <a:rPr lang="en-US" sz="1600" u="none" dirty="0">
                <a:latin typeface="Huawei Sans" panose="020C0503030203020204" pitchFamily="34" charset="0"/>
              </a:rPr>
              <a:t>Post-process deduplication: Data is first written to persistent storage media and then read for deduplication.</a:t>
            </a:r>
            <a:endParaRPr lang="en-US" sz="1600" u="none" dirty="0">
              <a:latin typeface="Huawei Sans" panose="020C0503030203020204" pitchFamily="34" charset="0"/>
            </a:endParaRPr>
          </a:p>
          <a:p>
            <a:pPr lvl="1">
              <a:lnSpc>
                <a:spcPct val="130000"/>
              </a:lnSpc>
            </a:pPr>
            <a:r>
              <a:rPr lang="en-US" sz="1600" u="none" dirty="0">
                <a:latin typeface="Huawei Sans" panose="020C0503030203020204" pitchFamily="34" charset="0"/>
              </a:rPr>
              <a:t>Fixed-length deduplication: Data is divided into blocks of a fixed size for deduplication.</a:t>
            </a:r>
            <a:endParaRPr lang="en-US" sz="1600" u="none" dirty="0">
              <a:latin typeface="Huawei Sans" panose="020C0503030203020204" pitchFamily="34" charset="0"/>
            </a:endParaRPr>
          </a:p>
          <a:p>
            <a:pPr lvl="1">
              <a:lnSpc>
                <a:spcPct val="130000"/>
              </a:lnSpc>
            </a:pPr>
            <a:r>
              <a:rPr lang="en-US" sz="1600" u="none" dirty="0">
                <a:latin typeface="Huawei Sans" panose="020C0503030203020204" pitchFamily="34" charset="0"/>
              </a:rPr>
              <a:t>Variable-length deduplication: Data is divided into blocks of variable sizes based on its content for deduplication. This is mainly used in data backup.</a:t>
            </a:r>
            <a:endParaRPr lang="en-US" sz="1600" u="none" dirty="0">
              <a:latin typeface="Huawei Sans" panose="020C0503030203020204" pitchFamily="34" charset="0"/>
            </a:endParaRPr>
          </a:p>
          <a:p>
            <a:pPr lvl="1">
              <a:lnSpc>
                <a:spcPct val="130000"/>
              </a:lnSpc>
            </a:pPr>
            <a:r>
              <a:rPr lang="en-US" sz="1600" u="none" dirty="0">
                <a:latin typeface="Huawei Sans" panose="020C0503030203020204" pitchFamily="34" charset="0"/>
              </a:rPr>
              <a:t>Similarity-based deduplication: The system divides data into blocks of a fixed size and analyzes the similarity among the blocks. The system deduplicates the identical data blocks and performs combined or delta compression on the similar data blocks.</a:t>
            </a:r>
            <a:endParaRPr lang="en-US" sz="1600" u="none" dirty="0">
              <a:latin typeface="Huawei Sans" panose="020C0503030203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err="1">
                <a:latin typeface="Huawei Sans" panose="020C0503030203020204" pitchFamily="34" charset="0"/>
              </a:rPr>
              <a:t>SmartCompression</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pPr>
              <a:lnSpc>
                <a:spcPct val="110000"/>
              </a:lnSpc>
            </a:pPr>
            <a:r>
              <a:rPr lang="en-US" sz="2000" u="none" dirty="0" err="1">
                <a:latin typeface="Huawei Sans" panose="020C0503030203020204" pitchFamily="34" charset="0"/>
              </a:rPr>
              <a:t>SmartCompression</a:t>
            </a:r>
            <a:r>
              <a:rPr lang="en-US" sz="2000" u="none" dirty="0">
                <a:latin typeface="Huawei Sans" panose="020C0503030203020204" pitchFamily="34" charset="0"/>
              </a:rPr>
              <a:t> is a data compression technology developed by Huawei. It is a process of encoding information using fewer bits than the original representation.</a:t>
            </a:r>
            <a:endParaRPr lang="en-US" sz="2000" u="none" dirty="0">
              <a:latin typeface="Huawei Sans" panose="020C0503030203020204" pitchFamily="34" charset="0"/>
            </a:endParaRPr>
          </a:p>
          <a:p>
            <a:pPr>
              <a:lnSpc>
                <a:spcPct val="110000"/>
              </a:lnSpc>
            </a:pPr>
            <a:r>
              <a:rPr lang="en-US" sz="2000" b="1" u="none" dirty="0">
                <a:latin typeface="Huawei Sans" panose="020C0503030203020204" pitchFamily="34" charset="0"/>
              </a:rPr>
              <a:t>Type of compression</a:t>
            </a:r>
            <a:endParaRPr lang="en-US" sz="2000" b="1" u="none" dirty="0">
              <a:latin typeface="Huawei Sans" panose="020C0503030203020204" pitchFamily="34" charset="0"/>
            </a:endParaRPr>
          </a:p>
          <a:p>
            <a:pPr lvl="1">
              <a:lnSpc>
                <a:spcPct val="110000"/>
              </a:lnSpc>
            </a:pPr>
            <a:r>
              <a:rPr lang="en-US" sz="1800" u="none" dirty="0">
                <a:latin typeface="Huawei Sans" panose="020C0503030203020204" pitchFamily="34" charset="0"/>
              </a:rPr>
              <a:t>Inline compression: Data is compressed when being written to storage media.</a:t>
            </a:r>
            <a:endParaRPr lang="en-US" sz="1800" u="none" dirty="0">
              <a:latin typeface="Huawei Sans" panose="020C0503030203020204" pitchFamily="34" charset="0"/>
            </a:endParaRPr>
          </a:p>
          <a:p>
            <a:pPr lvl="1">
              <a:lnSpc>
                <a:spcPct val="110000"/>
              </a:lnSpc>
            </a:pPr>
            <a:r>
              <a:rPr lang="en-US" sz="1800" u="none" dirty="0">
                <a:latin typeface="Huawei Sans" panose="020C0503030203020204" pitchFamily="34" charset="0"/>
              </a:rPr>
              <a:t>Post-process compression: Data is first written to storage media and then read for compression.</a:t>
            </a:r>
            <a:endParaRPr lang="en-US" sz="1800" u="none" dirty="0">
              <a:latin typeface="Huawei Sans" panose="020C0503030203020204" pitchFamily="34" charset="0"/>
            </a:endParaRPr>
          </a:p>
          <a:p>
            <a:pPr lvl="1">
              <a:lnSpc>
                <a:spcPct val="110000"/>
              </a:lnSpc>
            </a:pPr>
            <a:r>
              <a:rPr lang="en-US" sz="1800" u="none" dirty="0">
                <a:latin typeface="Huawei Sans" panose="020C0503030203020204" pitchFamily="34" charset="0"/>
              </a:rPr>
              <a:t>Software compression: Uses the CPU of a system to perform a compression algorithm.</a:t>
            </a:r>
            <a:endParaRPr lang="en-US" sz="1800" u="none" dirty="0">
              <a:latin typeface="Huawei Sans" panose="020C0503030203020204" pitchFamily="34" charset="0"/>
            </a:endParaRPr>
          </a:p>
          <a:p>
            <a:pPr lvl="1">
              <a:lnSpc>
                <a:spcPct val="110000"/>
              </a:lnSpc>
            </a:pPr>
            <a:r>
              <a:rPr lang="en-US" sz="1800" u="none" dirty="0">
                <a:latin typeface="Huawei Sans" panose="020C0503030203020204" pitchFamily="34" charset="0"/>
              </a:rPr>
              <a:t>Hardware compression: The compression algorithm logic is fixed to the hardware device, for example, the acceleration engine, FPGA, or ASIC of the Arm CPU. The compression API provided by the hardware device is invoked when the compression algorithm logic is used.</a:t>
            </a:r>
            <a:endParaRPr lang="en-US" sz="1800" u="none" dirty="0">
              <a:latin typeface="Huawei Sans" panose="020C0503030203020204" pitchFamily="34" charset="0"/>
            </a:endParaRPr>
          </a:p>
          <a:p>
            <a:pPr lvl="1">
              <a:lnSpc>
                <a:spcPct val="110000"/>
              </a:lnSpc>
            </a:pPr>
            <a:r>
              <a:rPr lang="en-US" sz="1800" u="none" dirty="0" err="1">
                <a:latin typeface="Huawei Sans" panose="020C0503030203020204" pitchFamily="34" charset="0"/>
              </a:rPr>
              <a:t>Lossy</a:t>
            </a:r>
            <a:r>
              <a:rPr lang="en-US" sz="1800" u="none" dirty="0">
                <a:latin typeface="Huawei Sans" panose="020C0503030203020204" pitchFamily="34" charset="0"/>
              </a:rPr>
              <a:t> compression: A compression mode in which original data cannot be completely restored after decompression. This mode is commonly used to process audio, video, and images.</a:t>
            </a:r>
            <a:endParaRPr lang="en-US" sz="1800" u="none" dirty="0">
              <a:latin typeface="Huawei Sans" panose="020C0503030203020204" pitchFamily="34" charset="0"/>
            </a:endParaRPr>
          </a:p>
          <a:p>
            <a:pPr lvl="1">
              <a:lnSpc>
                <a:spcPct val="110000"/>
              </a:lnSpc>
            </a:pPr>
            <a:r>
              <a:rPr lang="en-US" sz="1800" u="none" dirty="0">
                <a:latin typeface="Huawei Sans" panose="020C0503030203020204" pitchFamily="34" charset="0"/>
              </a:rPr>
              <a:t>Lossless compression: A compression mode in which original data can be completely restored after decompression.</a:t>
            </a:r>
            <a:endParaRPr lang="en-US" sz="1800" u="none" dirty="0">
              <a:latin typeface="Huawei Sans" panose="020C0503030203020204" pitchFamily="34" charset="0"/>
            </a:endParaRPr>
          </a:p>
          <a:p>
            <a:pPr>
              <a:lnSpc>
                <a:spcPct val="110000"/>
              </a:lnSpc>
            </a:pPr>
            <a:endParaRPr lang="en-US" altLang="zh-CN" sz="2000" dirty="0">
              <a:latin typeface="Huawei Sans" panose="020C0503030203020204" pitchFamily="34" charset="0"/>
              <a:sym typeface="Huawei Sans" panose="020C0503030203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Working Principles of Inline Deduplication</a:t>
            </a:r>
            <a:endParaRPr lang="en-US" u="none" dirty="0">
              <a:latin typeface="Huawei Sans" panose="020C0503030203020204" pitchFamily="34" charset="0"/>
            </a:endParaRPr>
          </a:p>
        </p:txBody>
      </p:sp>
      <p:grpSp>
        <p:nvGrpSpPr>
          <p:cNvPr id="3" name="组合 2"/>
          <p:cNvGrpSpPr/>
          <p:nvPr/>
        </p:nvGrpSpPr>
        <p:grpSpPr>
          <a:xfrm>
            <a:off x="3803262" y="2835188"/>
            <a:ext cx="576064" cy="504056"/>
            <a:chOff x="4099598" y="2835188"/>
            <a:chExt cx="576064" cy="504056"/>
          </a:xfrm>
        </p:grpSpPr>
        <p:sp>
          <p:nvSpPr>
            <p:cNvPr id="4" name="矩形 3"/>
            <p:cNvSpPr/>
            <p:nvPr/>
          </p:nvSpPr>
          <p:spPr bwMode="auto">
            <a:xfrm>
              <a:off x="4099598" y="2835188"/>
              <a:ext cx="576064"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文本框 4"/>
            <p:cNvSpPr txBox="1"/>
            <p:nvPr/>
          </p:nvSpPr>
          <p:spPr>
            <a:xfrm>
              <a:off x="4124576" y="2902550"/>
              <a:ext cx="538930" cy="307777"/>
            </a:xfrm>
            <a:prstGeom prst="rect">
              <a:avLst/>
            </a:prstGeom>
            <a:noFill/>
          </p:spPr>
          <p:txBody>
            <a:bodyPr wrap="none" rtlCol="0">
              <a:spAutoFit/>
            </a:bodyPr>
            <a:lstStyle/>
            <a:p>
              <a:pPr fontAlgn="ctr"/>
              <a:r>
                <a:rPr lang="en-US" sz="1400" u="none" dirty="0">
                  <a:latin typeface="Huawei Sans" panose="020C0503030203020204" pitchFamily="34" charset="0"/>
                </a:rPr>
                <a:t>FP 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 name="组合 5"/>
          <p:cNvGrpSpPr/>
          <p:nvPr/>
        </p:nvGrpSpPr>
        <p:grpSpPr>
          <a:xfrm>
            <a:off x="3694573" y="2035481"/>
            <a:ext cx="793749" cy="504056"/>
            <a:chOff x="3990909" y="2035481"/>
            <a:chExt cx="793749" cy="504056"/>
          </a:xfrm>
        </p:grpSpPr>
        <p:sp>
          <p:nvSpPr>
            <p:cNvPr id="7" name="矩形 6"/>
            <p:cNvSpPr/>
            <p:nvPr/>
          </p:nvSpPr>
          <p:spPr bwMode="auto">
            <a:xfrm>
              <a:off x="3990909" y="2035481"/>
              <a:ext cx="792088" cy="504056"/>
            </a:xfrm>
            <a:prstGeom prst="rect">
              <a:avLst/>
            </a:prstGeom>
            <a:solidFill>
              <a:schemeClr val="tx2">
                <a:lumMod val="40000"/>
                <a:lumOff val="60000"/>
              </a:schemeClr>
            </a:solidFill>
            <a:ln>
              <a:solidFill>
                <a:schemeClr val="tx1"/>
              </a:solidFill>
            </a:ln>
            <a:effectLst/>
          </p:spPr>
          <p:txBody>
            <a:bodyPr vert="horz" wrap="square" lIns="91440" tIns="45720" rIns="91440" bIns="45720" numCol="1" rtlCol="0" anchor="t" anchorCtr="0" compatLnSpc="1"/>
            <a:lstStyle/>
            <a:p>
              <a:pPr fontAlgn="ctr">
                <a:buClr>
                  <a:srgbClr val="CC9900"/>
                </a:buClr>
                <a:buFont typeface="Wingdings" panose="05000000000000000000" pitchFamily="2" charset="2"/>
                <a:buChar char="n"/>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文本框 7"/>
            <p:cNvSpPr txBox="1"/>
            <p:nvPr/>
          </p:nvSpPr>
          <p:spPr>
            <a:xfrm>
              <a:off x="4005277" y="2102843"/>
              <a:ext cx="779381" cy="307777"/>
            </a:xfrm>
            <a:prstGeom prst="rect">
              <a:avLst/>
            </a:prstGeom>
            <a:noFill/>
          </p:spPr>
          <p:txBody>
            <a:bodyPr wrap="none" rtlCol="0">
              <a:spAutoFit/>
            </a:bodyPr>
            <a:lstStyle/>
            <a:p>
              <a:pPr fontAlgn="ctr"/>
              <a:r>
                <a:rPr lang="en-US" sz="1400" u="none" dirty="0">
                  <a:latin typeface="Huawei Sans" panose="020C0503030203020204" pitchFamily="34" charset="0"/>
                </a:rPr>
                <a:t>Block 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9" name="组合 8"/>
          <p:cNvGrpSpPr/>
          <p:nvPr/>
        </p:nvGrpSpPr>
        <p:grpSpPr>
          <a:xfrm>
            <a:off x="4758462" y="2035481"/>
            <a:ext cx="793749" cy="504056"/>
            <a:chOff x="5054798" y="2035481"/>
            <a:chExt cx="793749" cy="504056"/>
          </a:xfrm>
        </p:grpSpPr>
        <p:sp>
          <p:nvSpPr>
            <p:cNvPr id="10" name="矩形 9"/>
            <p:cNvSpPr/>
            <p:nvPr/>
          </p:nvSpPr>
          <p:spPr bwMode="auto">
            <a:xfrm>
              <a:off x="5054798" y="2035481"/>
              <a:ext cx="792088" cy="504056"/>
            </a:xfrm>
            <a:prstGeom prst="rect">
              <a:avLst/>
            </a:prstGeom>
            <a:solidFill>
              <a:schemeClr val="tx2">
                <a:lumMod val="40000"/>
                <a:lumOff val="60000"/>
              </a:schemeClr>
            </a:solidFill>
            <a:ln>
              <a:solidFill>
                <a:schemeClr val="tx1"/>
              </a:solidFill>
            </a:ln>
            <a:effectLst/>
          </p:spPr>
          <p:txBody>
            <a:bodyPr vert="horz" wrap="square" lIns="91440" tIns="45720" rIns="91440" bIns="45720" numCol="1" rtlCol="0" anchor="t" anchorCtr="0" compatLnSpc="1"/>
            <a:lstStyle/>
            <a:p>
              <a:pPr fontAlgn="ctr">
                <a:buClr>
                  <a:srgbClr val="CC9900"/>
                </a:buClr>
                <a:buFont typeface="Wingdings" panose="05000000000000000000" pitchFamily="2" charset="2"/>
                <a:buChar char="n"/>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框 10"/>
            <p:cNvSpPr txBox="1"/>
            <p:nvPr/>
          </p:nvSpPr>
          <p:spPr>
            <a:xfrm>
              <a:off x="5069166" y="2102843"/>
              <a:ext cx="779381" cy="307777"/>
            </a:xfrm>
            <a:prstGeom prst="rect">
              <a:avLst/>
            </a:prstGeom>
            <a:noFill/>
          </p:spPr>
          <p:txBody>
            <a:bodyPr wrap="none" rtlCol="0">
              <a:spAutoFit/>
            </a:bodyPr>
            <a:lstStyle/>
            <a:p>
              <a:pPr fontAlgn="ctr"/>
              <a:r>
                <a:rPr lang="en-US" sz="1400" u="none" dirty="0">
                  <a:latin typeface="Huawei Sans" panose="020C0503030203020204" pitchFamily="34" charset="0"/>
                </a:rPr>
                <a:t>Block 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2" name="组合 11"/>
          <p:cNvGrpSpPr/>
          <p:nvPr/>
        </p:nvGrpSpPr>
        <p:grpSpPr>
          <a:xfrm>
            <a:off x="5833003" y="2035481"/>
            <a:ext cx="793749" cy="504056"/>
            <a:chOff x="6129339" y="2035481"/>
            <a:chExt cx="793749" cy="504056"/>
          </a:xfrm>
        </p:grpSpPr>
        <p:sp>
          <p:nvSpPr>
            <p:cNvPr id="13" name="矩形 12"/>
            <p:cNvSpPr/>
            <p:nvPr/>
          </p:nvSpPr>
          <p:spPr bwMode="auto">
            <a:xfrm>
              <a:off x="6129339" y="2035481"/>
              <a:ext cx="792088" cy="504056"/>
            </a:xfrm>
            <a:prstGeom prst="rect">
              <a:avLst/>
            </a:prstGeom>
            <a:solidFill>
              <a:schemeClr val="tx2">
                <a:lumMod val="40000"/>
                <a:lumOff val="60000"/>
              </a:schemeClr>
            </a:solidFill>
            <a:ln>
              <a:solidFill>
                <a:schemeClr val="tx1"/>
              </a:solidFill>
            </a:ln>
            <a:effectLst/>
          </p:spPr>
          <p:txBody>
            <a:bodyPr vert="horz" wrap="square" lIns="91440" tIns="45720" rIns="91440" bIns="45720" numCol="1" rtlCol="0" anchor="t" anchorCtr="0" compatLnSpc="1"/>
            <a:lstStyle/>
            <a:p>
              <a:pPr fontAlgn="ctr">
                <a:buClr>
                  <a:srgbClr val="CC9900"/>
                </a:buClr>
                <a:buFont typeface="Wingdings" panose="05000000000000000000" pitchFamily="2" charset="2"/>
                <a:buChar char="n"/>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文本框 13"/>
            <p:cNvSpPr txBox="1"/>
            <p:nvPr/>
          </p:nvSpPr>
          <p:spPr>
            <a:xfrm>
              <a:off x="6143707" y="2102843"/>
              <a:ext cx="779381" cy="307777"/>
            </a:xfrm>
            <a:prstGeom prst="rect">
              <a:avLst/>
            </a:prstGeom>
            <a:noFill/>
          </p:spPr>
          <p:txBody>
            <a:bodyPr wrap="none" rtlCol="0">
              <a:spAutoFit/>
            </a:bodyPr>
            <a:lstStyle/>
            <a:p>
              <a:pPr fontAlgn="ctr"/>
              <a:r>
                <a:rPr lang="en-US" sz="1400" u="none" dirty="0">
                  <a:latin typeface="Huawei Sans" panose="020C0503030203020204" pitchFamily="34" charset="0"/>
                </a:rPr>
                <a:t>Block 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5" name="组合 14"/>
          <p:cNvGrpSpPr/>
          <p:nvPr/>
        </p:nvGrpSpPr>
        <p:grpSpPr>
          <a:xfrm>
            <a:off x="4872138" y="2835188"/>
            <a:ext cx="576064" cy="504056"/>
            <a:chOff x="5168474" y="2835188"/>
            <a:chExt cx="576064" cy="504056"/>
          </a:xfrm>
        </p:grpSpPr>
        <p:sp>
          <p:nvSpPr>
            <p:cNvPr id="16" name="矩形 15"/>
            <p:cNvSpPr/>
            <p:nvPr/>
          </p:nvSpPr>
          <p:spPr bwMode="auto">
            <a:xfrm>
              <a:off x="5168474" y="2835188"/>
              <a:ext cx="576064"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5193452" y="2902550"/>
              <a:ext cx="538930" cy="307777"/>
            </a:xfrm>
            <a:prstGeom prst="rect">
              <a:avLst/>
            </a:prstGeom>
            <a:noFill/>
          </p:spPr>
          <p:txBody>
            <a:bodyPr wrap="none" rtlCol="0">
              <a:spAutoFit/>
            </a:bodyPr>
            <a:lstStyle/>
            <a:p>
              <a:pPr fontAlgn="ctr"/>
              <a:r>
                <a:rPr lang="en-US" sz="1400" u="none" dirty="0">
                  <a:latin typeface="Huawei Sans" panose="020C0503030203020204" pitchFamily="34" charset="0"/>
                </a:rPr>
                <a:t>FP 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8" name="组合 17"/>
          <p:cNvGrpSpPr/>
          <p:nvPr/>
        </p:nvGrpSpPr>
        <p:grpSpPr>
          <a:xfrm>
            <a:off x="5941015" y="2835188"/>
            <a:ext cx="576064" cy="504056"/>
            <a:chOff x="6237351" y="2835188"/>
            <a:chExt cx="576064" cy="504056"/>
          </a:xfrm>
        </p:grpSpPr>
        <p:sp>
          <p:nvSpPr>
            <p:cNvPr id="19" name="矩形 18"/>
            <p:cNvSpPr/>
            <p:nvPr/>
          </p:nvSpPr>
          <p:spPr bwMode="auto">
            <a:xfrm>
              <a:off x="6237351" y="2835188"/>
              <a:ext cx="576064"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文本框 19"/>
            <p:cNvSpPr txBox="1"/>
            <p:nvPr/>
          </p:nvSpPr>
          <p:spPr>
            <a:xfrm>
              <a:off x="6262329" y="2902550"/>
              <a:ext cx="538930" cy="307777"/>
            </a:xfrm>
            <a:prstGeom prst="rect">
              <a:avLst/>
            </a:prstGeom>
            <a:noFill/>
          </p:spPr>
          <p:txBody>
            <a:bodyPr wrap="none" rtlCol="0">
              <a:spAutoFit/>
            </a:bodyPr>
            <a:lstStyle/>
            <a:p>
              <a:pPr fontAlgn="ctr"/>
              <a:r>
                <a:rPr lang="en-US" sz="1400" u="none" dirty="0">
                  <a:latin typeface="Huawei Sans" panose="020C0503030203020204" pitchFamily="34" charset="0"/>
                </a:rPr>
                <a:t>FP 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1" name="组合 20"/>
          <p:cNvGrpSpPr/>
          <p:nvPr/>
        </p:nvGrpSpPr>
        <p:grpSpPr>
          <a:xfrm>
            <a:off x="3642338" y="1181720"/>
            <a:ext cx="3024336" cy="504056"/>
            <a:chOff x="3938674" y="1181720"/>
            <a:chExt cx="3024336" cy="504056"/>
          </a:xfrm>
        </p:grpSpPr>
        <p:sp>
          <p:nvSpPr>
            <p:cNvPr id="22" name="矩形 21"/>
            <p:cNvSpPr/>
            <p:nvPr/>
          </p:nvSpPr>
          <p:spPr bwMode="auto">
            <a:xfrm>
              <a:off x="3938674" y="1181720"/>
              <a:ext cx="3024336" cy="504056"/>
            </a:xfrm>
            <a:prstGeom prst="rect">
              <a:avLst/>
            </a:prstGeom>
            <a:solidFill>
              <a:schemeClr val="tx2">
                <a:lumMod val="40000"/>
                <a:lumOff val="60000"/>
              </a:schemeClr>
            </a:solidFill>
            <a:ln>
              <a:solidFill>
                <a:schemeClr val="tx1"/>
              </a:solidFill>
            </a:ln>
            <a:effectLst/>
          </p:spPr>
          <p:txBody>
            <a:bodyPr vert="horz" wrap="square" lIns="91440" tIns="45720" rIns="91440" bIns="45720" numCol="1" rtlCol="0" anchor="t" anchorCtr="0" compatLnSpc="1"/>
            <a:lstStyle/>
            <a:p>
              <a:pPr fontAlgn="ctr">
                <a:buClr>
                  <a:srgbClr val="CC9900"/>
                </a:buClr>
                <a:buFont typeface="Wingdings" panose="05000000000000000000" pitchFamily="2" charset="2"/>
                <a:buChar char="n"/>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文本框 22"/>
            <p:cNvSpPr txBox="1"/>
            <p:nvPr/>
          </p:nvSpPr>
          <p:spPr>
            <a:xfrm>
              <a:off x="4763454" y="1253728"/>
              <a:ext cx="2162772" cy="307777"/>
            </a:xfrm>
            <a:prstGeom prst="rect">
              <a:avLst/>
            </a:prstGeom>
            <a:noFill/>
          </p:spPr>
          <p:txBody>
            <a:bodyPr wrap="none" rtlCol="0">
              <a:spAutoFit/>
            </a:bodyPr>
            <a:lstStyle/>
            <a:p>
              <a:pPr fontAlgn="ctr"/>
              <a:r>
                <a:rPr lang="en-US" sz="1400" u="none" dirty="0">
                  <a:latin typeface="Huawei Sans" panose="020C0503030203020204" pitchFamily="34" charset="0"/>
                </a:rPr>
                <a:t>Data to be </a:t>
              </a:r>
              <a:r>
                <a:rPr lang="en-US" sz="1400" u="none" dirty="0" err="1">
                  <a:latin typeface="Huawei Sans" panose="020C0503030203020204" pitchFamily="34" charset="0"/>
                </a:rPr>
                <a:t>deduplicated</a:t>
              </a:r>
              <a:endParaRPr lang="en-US" sz="1400" u="none" dirty="0">
                <a:latin typeface="Huawei Sans" panose="020C0503030203020204" pitchFamily="34" charset="0"/>
              </a:endParaRPr>
            </a:p>
          </p:txBody>
        </p:sp>
      </p:grpSp>
      <p:graphicFrame>
        <p:nvGraphicFramePr>
          <p:cNvPr id="24" name="表格 23"/>
          <p:cNvGraphicFramePr>
            <a:graphicFrameLocks noGrp="1"/>
          </p:cNvGraphicFramePr>
          <p:nvPr/>
        </p:nvGraphicFramePr>
        <p:xfrm>
          <a:off x="7676698" y="3961514"/>
          <a:ext cx="3465409" cy="2152598"/>
        </p:xfrm>
        <a:graphic>
          <a:graphicData uri="http://schemas.openxmlformats.org/drawingml/2006/table">
            <a:tbl>
              <a:tblPr firstRow="1" bandRow="1">
                <a:tableStyleId>{5C22544A-7EE6-4342-B048-85BDC9FD1C3A}</a:tableStyleId>
              </a:tblPr>
              <a:tblGrid>
                <a:gridCol w="1141580"/>
                <a:gridCol w="1387725"/>
                <a:gridCol w="936104"/>
              </a:tblGrid>
              <a:tr h="298398">
                <a:tc>
                  <a:txBody>
                    <a:bodyPr/>
                    <a:lstStyle/>
                    <a:p>
                      <a:pPr algn="ctr" fontAlgn="ctr"/>
                      <a:r>
                        <a:rPr lang="en-US" sz="1200" u="none" dirty="0">
                          <a:solidFill>
                            <a:schemeClr val="tx1"/>
                          </a:solidFill>
                          <a:latin typeface="Huawei Sans" panose="020C0503030203020204" pitchFamily="34" charset="0"/>
                        </a:rPr>
                        <a:t>FP</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Data Address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RC</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en-US" sz="1200" u="none" dirty="0">
                          <a:latin typeface="Huawei Sans" panose="020C0503030203020204" pitchFamily="34" charset="0"/>
                        </a:rPr>
                        <a:t>FP 0 = FP </a:t>
                      </a:r>
                      <a:r>
                        <a:rPr lang="en-US" sz="1200" i="1" u="none" dirty="0">
                          <a:latin typeface="Huawei Sans" panose="020C0503030203020204" pitchFamily="34" charset="0"/>
                        </a:rPr>
                        <a:t>x</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latin typeface="Huawei Sans" panose="020C0503030203020204" pitchFamily="34" charset="0"/>
                        </a:rPr>
                        <a:t>Data address 0</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latin typeface="Huawei Sans" panose="020C0503030203020204" pitchFamily="34" charset="0"/>
                        </a:rPr>
                        <a:t>+1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en-US" sz="1200" u="none" dirty="0">
                          <a:latin typeface="Huawei Sans" panose="020C0503030203020204" pitchFamily="34" charset="0"/>
                        </a:rPr>
                        <a:t>FP 1 = FP </a:t>
                      </a:r>
                      <a:r>
                        <a:rPr lang="en-US" sz="1200" i="1" u="none" dirty="0">
                          <a:latin typeface="Huawei Sans" panose="020C0503030203020204" pitchFamily="34" charset="0"/>
                        </a:rPr>
                        <a:t>y</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latin typeface="Huawei Sans" panose="020C0503030203020204" pitchFamily="34" charset="0"/>
                        </a:rPr>
                        <a:t>Data address 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latin typeface="Huawei Sans" panose="020C0503030203020204" pitchFamily="34" charset="0"/>
                        </a:rPr>
                        <a:t>+1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en-US" sz="1200" u="none" dirty="0">
                          <a:solidFill>
                            <a:srgbClr val="FF0000"/>
                          </a:solidFill>
                          <a:latin typeface="Huawei Sans" panose="020C0503030203020204" pitchFamily="34" charset="0"/>
                        </a:rPr>
                        <a:t>FP 2</a:t>
                      </a:r>
                      <a:endParaRPr lang="en-US" altLang="zh-CN" sz="12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rgbClr val="FF0000"/>
                          </a:solidFill>
                          <a:latin typeface="Huawei Sans" panose="020C0503030203020204" pitchFamily="34" charset="0"/>
                        </a:rPr>
                        <a:t>Data address 2</a:t>
                      </a:r>
                      <a:endParaRPr lang="en-US" altLang="zh-CN" sz="12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rgbClr val="FF0000"/>
                          </a:solidFill>
                          <a:latin typeface="Huawei Sans" panose="020C0503030203020204" pitchFamily="34" charset="0"/>
                        </a:rPr>
                        <a:t>1</a:t>
                      </a:r>
                      <a:endParaRPr lang="en-US" altLang="zh-CN" sz="12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en-US" sz="1200" u="none" dirty="0">
                          <a:solidFill>
                            <a:schemeClr val="tx1"/>
                          </a:solidFill>
                          <a:latin typeface="Huawei Sans" panose="020C0503030203020204" pitchFamily="34" charset="0"/>
                        </a:rPr>
                        <a:t>FP </a:t>
                      </a:r>
                      <a:r>
                        <a:rPr lang="en-US" sz="1200" i="1" u="none" dirty="0">
                          <a:solidFill>
                            <a:schemeClr val="tx1"/>
                          </a:solidFill>
                          <a:latin typeface="Huawei Sans" panose="020C0503030203020204" pitchFamily="34" charset="0"/>
                        </a:rPr>
                        <a:t>x</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1200" u="none" dirty="0">
                          <a:solidFill>
                            <a:schemeClr val="tx1"/>
                          </a:solidFill>
                          <a:latin typeface="Huawei Sans" panose="020C0503030203020204" pitchFamily="34" charset="0"/>
                        </a:rPr>
                        <a:t>Data address </a:t>
                      </a:r>
                      <a:r>
                        <a:rPr lang="en-US" sz="1200" i="1" u="none" dirty="0">
                          <a:solidFill>
                            <a:schemeClr val="tx1"/>
                          </a:solidFill>
                          <a:latin typeface="Huawei Sans" panose="020C0503030203020204" pitchFamily="34" charset="0"/>
                        </a:rPr>
                        <a:t>x</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1-&gt;2</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en-US" sz="1200" u="none" dirty="0">
                          <a:solidFill>
                            <a:schemeClr val="tx1"/>
                          </a:solidFill>
                          <a:latin typeface="Huawei Sans" panose="020C0503030203020204" pitchFamily="34" charset="0"/>
                        </a:rPr>
                        <a:t>FP </a:t>
                      </a:r>
                      <a:r>
                        <a:rPr lang="en-US" sz="1200" i="1" u="none" dirty="0">
                          <a:solidFill>
                            <a:schemeClr val="tx1"/>
                          </a:solidFill>
                          <a:latin typeface="Huawei Sans" panose="020C0503030203020204" pitchFamily="34" charset="0"/>
                        </a:rPr>
                        <a:t>y</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1200" u="none" dirty="0">
                          <a:solidFill>
                            <a:schemeClr val="tx1"/>
                          </a:solidFill>
                          <a:latin typeface="Huawei Sans" panose="020C0503030203020204" pitchFamily="34" charset="0"/>
                        </a:rPr>
                        <a:t>Data address </a:t>
                      </a:r>
                      <a:r>
                        <a:rPr lang="en-US" sz="1200" i="1" u="none" dirty="0">
                          <a:solidFill>
                            <a:schemeClr val="tx1"/>
                          </a:solidFill>
                          <a:latin typeface="Huawei Sans" panose="020C0503030203020204" pitchFamily="34" charset="0"/>
                        </a:rPr>
                        <a:t>y</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1-&gt;2</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5" name="组合 24"/>
          <p:cNvGrpSpPr/>
          <p:nvPr/>
        </p:nvGrpSpPr>
        <p:grpSpPr>
          <a:xfrm>
            <a:off x="3663434" y="4411940"/>
            <a:ext cx="597231" cy="506167"/>
            <a:chOff x="3959770" y="4411940"/>
            <a:chExt cx="597231" cy="506167"/>
          </a:xfrm>
        </p:grpSpPr>
        <p:sp>
          <p:nvSpPr>
            <p:cNvPr id="26" name="矩形 25"/>
            <p:cNvSpPr/>
            <p:nvPr/>
          </p:nvSpPr>
          <p:spPr bwMode="auto">
            <a:xfrm>
              <a:off x="3980937" y="4411940"/>
              <a:ext cx="576064"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文本框 26"/>
            <p:cNvSpPr txBox="1"/>
            <p:nvPr/>
          </p:nvSpPr>
          <p:spPr>
            <a:xfrm>
              <a:off x="3959770" y="4456442"/>
              <a:ext cx="554960" cy="461665"/>
            </a:xfrm>
            <a:prstGeom prst="rect">
              <a:avLst/>
            </a:prstGeom>
            <a:noFill/>
          </p:spPr>
          <p:txBody>
            <a:bodyPr wrap="none" rtlCol="0">
              <a:spAutoFit/>
            </a:bodyPr>
            <a:lstStyle/>
            <a:p>
              <a:pPr algn="ctr" fontAlgn="ctr"/>
              <a:r>
                <a:rPr lang="en-US" sz="1200" u="none" dirty="0">
                  <a:latin typeface="Huawei Sans" panose="020C0503030203020204" pitchFamily="34" charset="0"/>
                </a:rPr>
                <a:t>Old </a:t>
              </a:r>
              <a:endParaRPr lang="en-US" sz="1200" u="none" dirty="0">
                <a:latin typeface="Huawei Sans" panose="020C0503030203020204" pitchFamily="34" charset="0"/>
              </a:endParaRPr>
            </a:p>
            <a:p>
              <a:pPr algn="ctr" fontAlgn="ctr"/>
              <a:r>
                <a:rPr lang="en-US" sz="1200" u="none" dirty="0">
                  <a:latin typeface="Huawei Sans" panose="020C0503030203020204" pitchFamily="34" charset="0"/>
                </a:rPr>
                <a:t>block</a:t>
              </a:r>
              <a:endParaRPr lang="en-US" sz="1200" u="none" dirty="0">
                <a:latin typeface="Huawei Sans" panose="020C0503030203020204" pitchFamily="34" charset="0"/>
              </a:endParaRPr>
            </a:p>
          </p:txBody>
        </p:sp>
      </p:grpSp>
      <p:grpSp>
        <p:nvGrpSpPr>
          <p:cNvPr id="28" name="组合 27"/>
          <p:cNvGrpSpPr/>
          <p:nvPr/>
        </p:nvGrpSpPr>
        <p:grpSpPr>
          <a:xfrm>
            <a:off x="4812419" y="4411940"/>
            <a:ext cx="585801" cy="517597"/>
            <a:chOff x="5108755" y="4411940"/>
            <a:chExt cx="585801" cy="517597"/>
          </a:xfrm>
        </p:grpSpPr>
        <p:sp>
          <p:nvSpPr>
            <p:cNvPr id="29" name="矩形 28"/>
            <p:cNvSpPr/>
            <p:nvPr/>
          </p:nvSpPr>
          <p:spPr bwMode="auto">
            <a:xfrm>
              <a:off x="5118492" y="4411940"/>
              <a:ext cx="576064"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框 29"/>
            <p:cNvSpPr txBox="1"/>
            <p:nvPr/>
          </p:nvSpPr>
          <p:spPr>
            <a:xfrm>
              <a:off x="5108755" y="4467872"/>
              <a:ext cx="554960" cy="461665"/>
            </a:xfrm>
            <a:prstGeom prst="rect">
              <a:avLst/>
            </a:prstGeom>
            <a:noFill/>
          </p:spPr>
          <p:txBody>
            <a:bodyPr wrap="none" rtlCol="0">
              <a:spAutoFit/>
            </a:bodyPr>
            <a:lstStyle/>
            <a:p>
              <a:pPr algn="ctr" fontAlgn="ctr"/>
              <a:r>
                <a:rPr lang="en-US" sz="1200" u="none" dirty="0">
                  <a:latin typeface="Huawei Sans" panose="020C0503030203020204" pitchFamily="34" charset="0"/>
                </a:rPr>
                <a:t>Old </a:t>
              </a:r>
              <a:endParaRPr lang="en-US" sz="1200" u="none" dirty="0">
                <a:latin typeface="Huawei Sans" panose="020C0503030203020204" pitchFamily="34" charset="0"/>
              </a:endParaRPr>
            </a:p>
            <a:p>
              <a:pPr algn="ctr" fontAlgn="ctr"/>
              <a:r>
                <a:rPr lang="en-US" sz="1200" u="none" dirty="0">
                  <a:latin typeface="Huawei Sans" panose="020C0503030203020204" pitchFamily="34" charset="0"/>
                </a:rPr>
                <a:t>block</a:t>
              </a:r>
              <a:endParaRPr lang="en-US" sz="1200" u="none" dirty="0">
                <a:latin typeface="Huawei Sans" panose="020C0503030203020204" pitchFamily="34" charset="0"/>
              </a:endParaRPr>
            </a:p>
          </p:txBody>
        </p:sp>
      </p:grpSp>
      <p:grpSp>
        <p:nvGrpSpPr>
          <p:cNvPr id="31" name="组合 30"/>
          <p:cNvGrpSpPr/>
          <p:nvPr/>
        </p:nvGrpSpPr>
        <p:grpSpPr>
          <a:xfrm>
            <a:off x="5875330" y="4411940"/>
            <a:ext cx="660444" cy="504056"/>
            <a:chOff x="6171666" y="4411940"/>
            <a:chExt cx="660444" cy="504056"/>
          </a:xfrm>
        </p:grpSpPr>
        <p:sp>
          <p:nvSpPr>
            <p:cNvPr id="32" name="矩形 31"/>
            <p:cNvSpPr/>
            <p:nvPr/>
          </p:nvSpPr>
          <p:spPr bwMode="auto">
            <a:xfrm>
              <a:off x="6171666" y="4411940"/>
              <a:ext cx="660444" cy="504056"/>
            </a:xfrm>
            <a:prstGeom prst="rect">
              <a:avLst/>
            </a:prstGeom>
            <a:solidFill>
              <a:srgbClr val="FFC000"/>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文本框 32"/>
            <p:cNvSpPr txBox="1"/>
            <p:nvPr/>
          </p:nvSpPr>
          <p:spPr>
            <a:xfrm>
              <a:off x="6212019" y="4445012"/>
              <a:ext cx="554960" cy="461665"/>
            </a:xfrm>
            <a:prstGeom prst="rect">
              <a:avLst/>
            </a:prstGeom>
            <a:solidFill>
              <a:srgbClr val="FFC000"/>
            </a:solidFill>
          </p:spPr>
          <p:txBody>
            <a:bodyPr wrap="none" rtlCol="0">
              <a:spAutoFit/>
            </a:bodyPr>
            <a:lstStyle/>
            <a:p>
              <a:pPr algn="ctr" fontAlgn="ctr"/>
              <a:r>
                <a:rPr lang="en-US" sz="1200" u="none" dirty="0">
                  <a:latin typeface="Huawei Sans" panose="020C0503030203020204" pitchFamily="34" charset="0"/>
                </a:rPr>
                <a:t>New </a:t>
              </a:r>
              <a:endParaRPr lang="en-US" sz="1200" u="none" dirty="0">
                <a:latin typeface="Huawei Sans" panose="020C0503030203020204" pitchFamily="34" charset="0"/>
              </a:endParaRPr>
            </a:p>
            <a:p>
              <a:pPr algn="ctr" fontAlgn="ctr"/>
              <a:r>
                <a:rPr lang="en-US" sz="1200" u="none" dirty="0">
                  <a:latin typeface="Huawei Sans" panose="020C0503030203020204" pitchFamily="34" charset="0"/>
                </a:rPr>
                <a:t>block</a:t>
              </a:r>
              <a:endParaRPr lang="en-US" sz="1200" u="none" dirty="0">
                <a:latin typeface="Huawei Sans" panose="020C0503030203020204" pitchFamily="34" charset="0"/>
              </a:endParaRPr>
            </a:p>
          </p:txBody>
        </p:sp>
      </p:grpSp>
      <p:sp>
        <p:nvSpPr>
          <p:cNvPr id="38" name="矩形 37"/>
          <p:cNvSpPr/>
          <p:nvPr/>
        </p:nvSpPr>
        <p:spPr bwMode="auto">
          <a:xfrm>
            <a:off x="4701657" y="5463257"/>
            <a:ext cx="843992"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4" name="组合 33"/>
          <p:cNvGrpSpPr/>
          <p:nvPr/>
        </p:nvGrpSpPr>
        <p:grpSpPr>
          <a:xfrm>
            <a:off x="3326492" y="5472351"/>
            <a:ext cx="1027917" cy="504056"/>
            <a:chOff x="3622828" y="5472351"/>
            <a:chExt cx="1027917" cy="504056"/>
          </a:xfrm>
        </p:grpSpPr>
        <p:sp>
          <p:nvSpPr>
            <p:cNvPr id="35" name="矩形 34"/>
            <p:cNvSpPr/>
            <p:nvPr/>
          </p:nvSpPr>
          <p:spPr bwMode="auto">
            <a:xfrm>
              <a:off x="3690967" y="5472351"/>
              <a:ext cx="865356"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文本框 35"/>
            <p:cNvSpPr txBox="1"/>
            <p:nvPr/>
          </p:nvSpPr>
          <p:spPr>
            <a:xfrm>
              <a:off x="3622828" y="5514742"/>
              <a:ext cx="1027917" cy="461665"/>
            </a:xfrm>
            <a:prstGeom prst="rect">
              <a:avLst/>
            </a:prstGeom>
            <a:noFill/>
          </p:spPr>
          <p:txBody>
            <a:bodyPr wrap="square" rtlCol="0">
              <a:spAutoFit/>
            </a:bodyPr>
            <a:lstStyle/>
            <a:p>
              <a:pPr algn="ctr" fontAlgn="ctr"/>
              <a:r>
                <a:rPr lang="en-US" sz="1200" u="none" dirty="0">
                  <a:latin typeface="Huawei Sans" panose="020C0503030203020204" pitchFamily="34" charset="0"/>
                </a:rPr>
                <a:t>Increases the </a:t>
              </a:r>
              <a:r>
                <a:rPr lang="en-US" sz="1200" dirty="0">
                  <a:latin typeface="Huawei Sans" panose="020C0503030203020204" pitchFamily="34" charset="0"/>
                </a:rPr>
                <a:t>RC</a:t>
              </a:r>
              <a:r>
                <a:rPr lang="en-US" sz="1200" u="none" dirty="0">
                  <a:latin typeface="Huawei Sans" panose="020C0503030203020204" pitchFamily="34" charset="0"/>
                </a:rPr>
                <a:t>.</a:t>
              </a:r>
              <a:endParaRPr lang="en-US" sz="1200" u="none" dirty="0">
                <a:latin typeface="Huawei Sans" panose="020C0503030203020204" pitchFamily="34" charset="0"/>
              </a:endParaRPr>
            </a:p>
          </p:txBody>
        </p:sp>
      </p:grpSp>
      <p:grpSp>
        <p:nvGrpSpPr>
          <p:cNvPr id="40" name="组合 39"/>
          <p:cNvGrpSpPr/>
          <p:nvPr/>
        </p:nvGrpSpPr>
        <p:grpSpPr>
          <a:xfrm>
            <a:off x="5833003" y="5463257"/>
            <a:ext cx="754150" cy="504056"/>
            <a:chOff x="6129339" y="5463257"/>
            <a:chExt cx="754150" cy="504056"/>
          </a:xfrm>
        </p:grpSpPr>
        <p:sp>
          <p:nvSpPr>
            <p:cNvPr id="41" name="矩形 40"/>
            <p:cNvSpPr/>
            <p:nvPr/>
          </p:nvSpPr>
          <p:spPr bwMode="auto">
            <a:xfrm>
              <a:off x="6129339" y="5463257"/>
              <a:ext cx="754150" cy="504056"/>
            </a:xfrm>
            <a:prstGeom prst="rect">
              <a:avLst/>
            </a:prstGeom>
            <a:solidFill>
              <a:srgbClr val="FFC000"/>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文本框 41"/>
            <p:cNvSpPr txBox="1"/>
            <p:nvPr/>
          </p:nvSpPr>
          <p:spPr>
            <a:xfrm>
              <a:off x="6154394" y="5494043"/>
              <a:ext cx="729095" cy="461665"/>
            </a:xfrm>
            <a:prstGeom prst="rect">
              <a:avLst/>
            </a:prstGeom>
            <a:solidFill>
              <a:srgbClr val="FFC000"/>
            </a:solidFill>
          </p:spPr>
          <p:txBody>
            <a:bodyPr wrap="square" rtlCol="0">
              <a:spAutoFit/>
            </a:bodyPr>
            <a:lstStyle/>
            <a:p>
              <a:pPr algn="ctr" fontAlgn="ctr"/>
              <a:r>
                <a:rPr lang="en-US" sz="1200" u="none" dirty="0">
                  <a:latin typeface="Huawei Sans" panose="020C0503030203020204" pitchFamily="34" charset="0"/>
                </a:rPr>
                <a:t>Writes data.</a:t>
              </a:r>
              <a:endParaRPr lang="en-US" sz="1200" u="none" dirty="0">
                <a:latin typeface="Huawei Sans" panose="020C0503030203020204" pitchFamily="34" charset="0"/>
              </a:endParaRPr>
            </a:p>
          </p:txBody>
        </p:sp>
      </p:grpSp>
      <p:cxnSp>
        <p:nvCxnSpPr>
          <p:cNvPr id="43" name="直接箭头连接符 42"/>
          <p:cNvCxnSpPr>
            <a:stCxn id="22" idx="2"/>
            <a:endCxn id="7" idx="0"/>
          </p:cNvCxnSpPr>
          <p:nvPr/>
        </p:nvCxnSpPr>
        <p:spPr bwMode="auto">
          <a:xfrm flipH="1">
            <a:off x="4090618" y="1685777"/>
            <a:ext cx="1063889" cy="34970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4" name="直接箭头连接符 43"/>
          <p:cNvCxnSpPr>
            <a:stCxn id="22" idx="2"/>
            <a:endCxn id="10" idx="0"/>
          </p:cNvCxnSpPr>
          <p:nvPr/>
        </p:nvCxnSpPr>
        <p:spPr bwMode="auto">
          <a:xfrm>
            <a:off x="5154506" y="1685777"/>
            <a:ext cx="0" cy="34970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5" name="直接箭头连接符 44"/>
          <p:cNvCxnSpPr>
            <a:stCxn id="22" idx="2"/>
            <a:endCxn id="13" idx="0"/>
          </p:cNvCxnSpPr>
          <p:nvPr/>
        </p:nvCxnSpPr>
        <p:spPr bwMode="auto">
          <a:xfrm>
            <a:off x="5154507" y="1685777"/>
            <a:ext cx="1074541" cy="34970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6" name="直接箭头连接符 45"/>
          <p:cNvCxnSpPr>
            <a:stCxn id="7" idx="2"/>
            <a:endCxn id="4" idx="0"/>
          </p:cNvCxnSpPr>
          <p:nvPr/>
        </p:nvCxnSpPr>
        <p:spPr bwMode="auto">
          <a:xfrm>
            <a:off x="4090618" y="2539538"/>
            <a:ext cx="677" cy="29565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7" name="直接箭头连接符 46"/>
          <p:cNvCxnSpPr>
            <a:stCxn id="10" idx="2"/>
            <a:endCxn id="16" idx="0"/>
          </p:cNvCxnSpPr>
          <p:nvPr/>
        </p:nvCxnSpPr>
        <p:spPr bwMode="auto">
          <a:xfrm>
            <a:off x="5154506" y="2539538"/>
            <a:ext cx="5664" cy="29565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8" name="直接箭头连接符 47"/>
          <p:cNvCxnSpPr>
            <a:stCxn id="13" idx="2"/>
            <a:endCxn id="19" idx="0"/>
          </p:cNvCxnSpPr>
          <p:nvPr/>
        </p:nvCxnSpPr>
        <p:spPr bwMode="auto">
          <a:xfrm>
            <a:off x="6229047" y="2539538"/>
            <a:ext cx="0" cy="29565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9" name="直接箭头连接符 48"/>
          <p:cNvCxnSpPr>
            <a:stCxn id="26" idx="2"/>
            <a:endCxn id="35" idx="0"/>
          </p:cNvCxnSpPr>
          <p:nvPr/>
        </p:nvCxnSpPr>
        <p:spPr bwMode="auto">
          <a:xfrm flipH="1">
            <a:off x="3827309" y="4915996"/>
            <a:ext cx="145324" cy="55635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0" name="直接箭头连接符 49"/>
          <p:cNvCxnSpPr>
            <a:stCxn id="29" idx="2"/>
            <a:endCxn id="38" idx="0"/>
          </p:cNvCxnSpPr>
          <p:nvPr/>
        </p:nvCxnSpPr>
        <p:spPr bwMode="auto">
          <a:xfrm>
            <a:off x="5110188" y="4915996"/>
            <a:ext cx="13465" cy="54726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1" name="直接箭头连接符 50"/>
          <p:cNvCxnSpPr>
            <a:stCxn id="32" idx="2"/>
            <a:endCxn id="41" idx="0"/>
          </p:cNvCxnSpPr>
          <p:nvPr/>
        </p:nvCxnSpPr>
        <p:spPr bwMode="auto">
          <a:xfrm>
            <a:off x="6205552" y="4915997"/>
            <a:ext cx="4526" cy="54726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2" name="直接箭头连接符 51"/>
          <p:cNvCxnSpPr>
            <a:stCxn id="42" idx="3"/>
            <a:endCxn id="24" idx="1"/>
          </p:cNvCxnSpPr>
          <p:nvPr/>
        </p:nvCxnSpPr>
        <p:spPr bwMode="auto">
          <a:xfrm flipV="1">
            <a:off x="6587153" y="5037813"/>
            <a:ext cx="1089545" cy="687063"/>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3" name="直接箭头连接符 52"/>
          <p:cNvCxnSpPr>
            <a:stCxn id="4" idx="2"/>
            <a:endCxn id="24" idx="1"/>
          </p:cNvCxnSpPr>
          <p:nvPr/>
        </p:nvCxnSpPr>
        <p:spPr bwMode="auto">
          <a:xfrm>
            <a:off x="4091294" y="3339244"/>
            <a:ext cx="3585404" cy="1698569"/>
          </a:xfrm>
          <a:prstGeom prst="straightConnector1">
            <a:avLst/>
          </a:prstGeom>
          <a:ln>
            <a:headEnd type="triangle"/>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4" name="直接箭头连接符 53"/>
          <p:cNvCxnSpPr>
            <a:stCxn id="16" idx="2"/>
            <a:endCxn id="24" idx="1"/>
          </p:cNvCxnSpPr>
          <p:nvPr/>
        </p:nvCxnSpPr>
        <p:spPr bwMode="auto">
          <a:xfrm>
            <a:off x="5160170" y="3339244"/>
            <a:ext cx="2516528" cy="1698569"/>
          </a:xfrm>
          <a:prstGeom prst="straightConnector1">
            <a:avLst/>
          </a:prstGeom>
          <a:ln>
            <a:headEnd type="triangle"/>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5" name="直接箭头连接符 54"/>
          <p:cNvCxnSpPr>
            <a:stCxn id="19" idx="2"/>
            <a:endCxn id="24" idx="1"/>
          </p:cNvCxnSpPr>
          <p:nvPr/>
        </p:nvCxnSpPr>
        <p:spPr bwMode="auto">
          <a:xfrm>
            <a:off x="6229047" y="3339244"/>
            <a:ext cx="1447651" cy="1698569"/>
          </a:xfrm>
          <a:prstGeom prst="straightConnector1">
            <a:avLst/>
          </a:prstGeom>
          <a:ln>
            <a:headEnd type="triangle"/>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6" name="直接箭头连接符 55"/>
          <p:cNvCxnSpPr>
            <a:stCxn id="4" idx="2"/>
            <a:endCxn id="26" idx="0"/>
          </p:cNvCxnSpPr>
          <p:nvPr/>
        </p:nvCxnSpPr>
        <p:spPr bwMode="auto">
          <a:xfrm flipH="1">
            <a:off x="3972632" y="3339244"/>
            <a:ext cx="118662" cy="1072696"/>
          </a:xfrm>
          <a:prstGeom prst="straightConnector1">
            <a:avLst/>
          </a:prstGeom>
          <a:ln w="9525" cap="flat" cmpd="sng" algn="ctr">
            <a:solidFill>
              <a:schemeClr val="tx1"/>
            </a:solidFill>
            <a:prstDash val="dash"/>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7" name="直接箭头连接符 56"/>
          <p:cNvCxnSpPr>
            <a:stCxn id="16" idx="2"/>
            <a:endCxn id="29" idx="0"/>
          </p:cNvCxnSpPr>
          <p:nvPr/>
        </p:nvCxnSpPr>
        <p:spPr bwMode="auto">
          <a:xfrm flipH="1">
            <a:off x="5110188" y="3339244"/>
            <a:ext cx="49983" cy="1072696"/>
          </a:xfrm>
          <a:prstGeom prst="straightConnector1">
            <a:avLst/>
          </a:prstGeom>
          <a:ln w="9525" cap="flat" cmpd="sng" algn="ctr">
            <a:solidFill>
              <a:schemeClr val="tx1"/>
            </a:solidFill>
            <a:prstDash val="dash"/>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8" name="直接箭头连接符 57"/>
          <p:cNvCxnSpPr>
            <a:stCxn id="19" idx="2"/>
            <a:endCxn id="32" idx="0"/>
          </p:cNvCxnSpPr>
          <p:nvPr/>
        </p:nvCxnSpPr>
        <p:spPr bwMode="auto">
          <a:xfrm flipH="1">
            <a:off x="6205553" y="3339244"/>
            <a:ext cx="23495" cy="1072696"/>
          </a:xfrm>
          <a:prstGeom prst="straightConnector1">
            <a:avLst/>
          </a:prstGeom>
          <a:ln w="9525" cap="flat" cmpd="sng" algn="ctr">
            <a:solidFill>
              <a:schemeClr val="tx1"/>
            </a:solidFill>
            <a:prstDash val="dash"/>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9" name="文本框 58"/>
          <p:cNvSpPr txBox="1"/>
          <p:nvPr/>
        </p:nvSpPr>
        <p:spPr>
          <a:xfrm>
            <a:off x="804672" y="2102844"/>
            <a:ext cx="2589959" cy="307777"/>
          </a:xfrm>
          <a:prstGeom prst="rect">
            <a:avLst/>
          </a:prstGeom>
          <a:noFill/>
        </p:spPr>
        <p:txBody>
          <a:bodyPr wrap="square" rtlCol="0">
            <a:spAutoFit/>
          </a:bodyPr>
          <a:lstStyle/>
          <a:p>
            <a:pPr fontAlgn="ctr"/>
            <a:r>
              <a:rPr lang="en-US" sz="1400" u="none" dirty="0">
                <a:latin typeface="Huawei Sans" panose="020C0503030203020204" pitchFamily="34" charset="0"/>
              </a:rPr>
              <a:t>1. Divides data into blocks.</a:t>
            </a:r>
            <a:endParaRPr lang="en-US" sz="1400" u="none" dirty="0">
              <a:latin typeface="Huawei Sans" panose="020C0503030203020204" pitchFamily="34" charset="0"/>
            </a:endParaRPr>
          </a:p>
        </p:txBody>
      </p:sp>
      <p:sp>
        <p:nvSpPr>
          <p:cNvPr id="60" name="文本框 59"/>
          <p:cNvSpPr txBox="1"/>
          <p:nvPr/>
        </p:nvSpPr>
        <p:spPr>
          <a:xfrm>
            <a:off x="804672" y="2847657"/>
            <a:ext cx="2598533" cy="523220"/>
          </a:xfrm>
          <a:prstGeom prst="rect">
            <a:avLst/>
          </a:prstGeom>
          <a:noFill/>
        </p:spPr>
        <p:txBody>
          <a:bodyPr wrap="square" rtlCol="0">
            <a:spAutoFit/>
          </a:bodyPr>
          <a:lstStyle/>
          <a:p>
            <a:pPr fontAlgn="ctr"/>
            <a:r>
              <a:rPr lang="en-US" sz="1400" u="none" dirty="0">
                <a:latin typeface="Huawei Sans" panose="020C0503030203020204" pitchFamily="34" charset="0"/>
              </a:rPr>
              <a:t>2. Calculates the fingerprints of the data blocks.</a:t>
            </a:r>
            <a:endParaRPr lang="en-US" sz="1400" u="none" dirty="0">
              <a:latin typeface="Huawei Sans" panose="020C0503030203020204" pitchFamily="34" charset="0"/>
            </a:endParaRPr>
          </a:p>
        </p:txBody>
      </p:sp>
      <p:sp>
        <p:nvSpPr>
          <p:cNvPr id="61" name="文本框 60"/>
          <p:cNvSpPr txBox="1"/>
          <p:nvPr/>
        </p:nvSpPr>
        <p:spPr>
          <a:xfrm>
            <a:off x="804672" y="3959884"/>
            <a:ext cx="2579601" cy="738664"/>
          </a:xfrm>
          <a:prstGeom prst="rect">
            <a:avLst/>
          </a:prstGeom>
          <a:noFill/>
        </p:spPr>
        <p:txBody>
          <a:bodyPr wrap="square" rtlCol="0">
            <a:spAutoFit/>
          </a:bodyPr>
          <a:lstStyle/>
          <a:p>
            <a:pPr fontAlgn="ctr"/>
            <a:r>
              <a:rPr lang="en-US" sz="1400" u="none" dirty="0">
                <a:latin typeface="Huawei Sans" panose="020C0503030203020204" pitchFamily="34" charset="0"/>
              </a:rPr>
              <a:t>3. Checks whether the fingerprints exist in the fingerprint table.</a:t>
            </a:r>
            <a:endParaRPr lang="en-US" sz="1400" u="none" dirty="0">
              <a:latin typeface="Huawei Sans" panose="020C0503030203020204" pitchFamily="34" charset="0"/>
            </a:endParaRPr>
          </a:p>
        </p:txBody>
      </p:sp>
      <p:sp>
        <p:nvSpPr>
          <p:cNvPr id="62" name="文本框 61"/>
          <p:cNvSpPr txBox="1"/>
          <p:nvPr/>
        </p:nvSpPr>
        <p:spPr>
          <a:xfrm>
            <a:off x="804672" y="4779404"/>
            <a:ext cx="2579601" cy="1384995"/>
          </a:xfrm>
          <a:prstGeom prst="rect">
            <a:avLst/>
          </a:prstGeom>
          <a:noFill/>
        </p:spPr>
        <p:txBody>
          <a:bodyPr wrap="square" rtlCol="0">
            <a:spAutoFit/>
          </a:bodyPr>
          <a:lstStyle/>
          <a:p>
            <a:pPr fontAlgn="ctr"/>
            <a:r>
              <a:rPr lang="en-US" sz="1400" u="none" dirty="0">
                <a:latin typeface="Huawei Sans" panose="020C0503030203020204" pitchFamily="34" charset="0"/>
              </a:rPr>
              <a:t>4. If a fingerprint exists in the fingerprint table, this block already exists in the system. If a fingerprint is not found in the fingerprint table, the block is new.</a:t>
            </a:r>
            <a:endParaRPr lang="en-US" sz="1400" u="none" dirty="0">
              <a:latin typeface="Huawei Sans" panose="020C0503030203020204" pitchFamily="34" charset="0"/>
            </a:endParaRPr>
          </a:p>
        </p:txBody>
      </p:sp>
      <p:sp>
        <p:nvSpPr>
          <p:cNvPr id="63" name="文本框 62"/>
          <p:cNvSpPr txBox="1"/>
          <p:nvPr/>
        </p:nvSpPr>
        <p:spPr>
          <a:xfrm>
            <a:off x="7239823" y="1395028"/>
            <a:ext cx="3902279" cy="954107"/>
          </a:xfrm>
          <a:prstGeom prst="rect">
            <a:avLst/>
          </a:prstGeom>
          <a:noFill/>
        </p:spPr>
        <p:txBody>
          <a:bodyPr wrap="square" rtlCol="0">
            <a:spAutoFit/>
          </a:bodyPr>
          <a:lstStyle/>
          <a:p>
            <a:pPr fontAlgn="ctr"/>
            <a:r>
              <a:rPr lang="en-US" sz="1400" u="none" dirty="0">
                <a:latin typeface="Huawei Sans" panose="020C0503030203020204" pitchFamily="34" charset="0"/>
              </a:rPr>
              <a:t>5. For existing blocks, increases the reference count (RC) and returns the addresses of the existing blocks. For new blocks, writes them to the storage space.</a:t>
            </a:r>
            <a:endParaRPr lang="en-US" sz="1400" u="none" dirty="0">
              <a:latin typeface="Huawei Sans" panose="020C0503030203020204" pitchFamily="34" charset="0"/>
            </a:endParaRPr>
          </a:p>
        </p:txBody>
      </p:sp>
      <p:sp>
        <p:nvSpPr>
          <p:cNvPr id="64" name="文本框 63"/>
          <p:cNvSpPr txBox="1"/>
          <p:nvPr/>
        </p:nvSpPr>
        <p:spPr>
          <a:xfrm>
            <a:off x="7239823" y="2573748"/>
            <a:ext cx="3902279" cy="523220"/>
          </a:xfrm>
          <a:prstGeom prst="rect">
            <a:avLst/>
          </a:prstGeom>
          <a:noFill/>
        </p:spPr>
        <p:txBody>
          <a:bodyPr wrap="square" rtlCol="0">
            <a:spAutoFit/>
          </a:bodyPr>
          <a:lstStyle/>
          <a:p>
            <a:pPr fontAlgn="ctr"/>
            <a:r>
              <a:rPr lang="en-US" sz="1400" u="none" dirty="0">
                <a:latin typeface="Huawei Sans" panose="020C0503030203020204" pitchFamily="34" charset="0"/>
              </a:rPr>
              <a:t>6. Adds the fingerprints and storage locations of the new blocks to the fingerprint table.</a:t>
            </a:r>
            <a:endParaRPr lang="en-US" sz="1400" u="none" dirty="0">
              <a:latin typeface="Huawei Sans" panose="020C0503030203020204" pitchFamily="34" charset="0"/>
            </a:endParaRPr>
          </a:p>
        </p:txBody>
      </p:sp>
      <p:sp>
        <p:nvSpPr>
          <p:cNvPr id="65" name="矩形 64"/>
          <p:cNvSpPr/>
          <p:nvPr/>
        </p:nvSpPr>
        <p:spPr bwMode="auto">
          <a:xfrm>
            <a:off x="7676698" y="3557884"/>
            <a:ext cx="3465409" cy="325228"/>
          </a:xfrm>
          <a:prstGeom prst="rect">
            <a:avLst/>
          </a:prstGeom>
          <a:solidFill>
            <a:srgbClr val="BEE9EE"/>
          </a:solidFill>
          <a:ln w="9525">
            <a:solidFill>
              <a:srgbClr val="000000"/>
            </a:solidFill>
          </a:ln>
          <a:effectLst/>
        </p:spPr>
        <p:txBody>
          <a:bodyPr vert="horz" wrap="square" lIns="91440" tIns="45720" rIns="91440" bIns="45720" numCol="1" rtlCol="0" anchor="ctr" anchorCtr="0" compatLnSpc="1">
            <a:noAutofit/>
          </a:bodyPr>
          <a:lstStyle/>
          <a:p>
            <a:pPr marL="0" marR="0" lvl="0" indent="0" algn="ctr" defTabSz="914400" eaLnBrk="1" fontAlgn="ctr" latinLnBrk="0" hangingPunct="1">
              <a:lnSpc>
                <a:spcPct val="100000"/>
              </a:lnSpc>
              <a:spcBef>
                <a:spcPct val="0"/>
              </a:spcBef>
              <a:spcAft>
                <a:spcPct val="0"/>
              </a:spcAft>
              <a:buClr>
                <a:srgbClr val="CC9900"/>
              </a:buClr>
              <a:buSzTx/>
              <a:buFontTx/>
              <a:buNone/>
              <a:defRPr/>
            </a:pPr>
            <a:r>
              <a:rPr lang="en-US" sz="1400" b="0" u="none" dirty="0">
                <a:solidFill>
                  <a:srgbClr val="000000"/>
                </a:solidFill>
                <a:latin typeface="Huawei Sans" panose="020C0503030203020204" pitchFamily="34" charset="0"/>
              </a:rPr>
              <a:t>Fingerprint (FP) table</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
        <p:nvSpPr>
          <p:cNvPr id="71" name="文本框 70"/>
          <p:cNvSpPr txBox="1"/>
          <p:nvPr/>
        </p:nvSpPr>
        <p:spPr>
          <a:xfrm>
            <a:off x="4609694" y="5496396"/>
            <a:ext cx="1027917" cy="461665"/>
          </a:xfrm>
          <a:prstGeom prst="rect">
            <a:avLst/>
          </a:prstGeom>
          <a:noFill/>
        </p:spPr>
        <p:txBody>
          <a:bodyPr wrap="square" rtlCol="0">
            <a:spAutoFit/>
          </a:bodyPr>
          <a:lstStyle/>
          <a:p>
            <a:pPr algn="ctr" fontAlgn="ctr"/>
            <a:r>
              <a:rPr lang="en-US" sz="1200" u="none" dirty="0">
                <a:latin typeface="Huawei Sans" panose="020C0503030203020204" pitchFamily="34" charset="0"/>
              </a:rPr>
              <a:t>Increases the </a:t>
            </a:r>
            <a:r>
              <a:rPr lang="en-US" sz="1200" dirty="0">
                <a:latin typeface="Huawei Sans" panose="020C0503030203020204" pitchFamily="34" charset="0"/>
              </a:rPr>
              <a:t>RC</a:t>
            </a:r>
            <a:r>
              <a:rPr lang="en-US" sz="1200" u="none" dirty="0">
                <a:latin typeface="Huawei Sans" panose="020C0503030203020204" pitchFamily="34" charset="0"/>
              </a:rPr>
              <a:t>.</a:t>
            </a:r>
            <a:endParaRPr lang="en-US" sz="1200" u="none" dirty="0">
              <a:latin typeface="Huawei Sans" panose="020C0503030203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31838" y="447468"/>
            <a:ext cx="11361102" cy="497095"/>
          </a:xfrm>
        </p:spPr>
        <p:txBody>
          <a:bodyPr>
            <a:normAutofit/>
          </a:bodyPr>
          <a:lstStyle/>
          <a:p>
            <a:pPr fontAlgn="ctr"/>
            <a:r>
              <a:rPr lang="en-US" sz="2600" u="none" dirty="0">
                <a:latin typeface="Huawei Sans" panose="020C0503030203020204" pitchFamily="34" charset="0"/>
              </a:rPr>
              <a:t>Working Principles of Post-processing Similarity-based Deduplication</a:t>
            </a:r>
            <a:endParaRPr lang="en-US" altLang="zh-CN" sz="2600" dirty="0">
              <a:latin typeface="Huawei Sans" panose="020C0503030203020204" pitchFamily="34" charset="0"/>
              <a:sym typeface="Huawei Sans" panose="020C0503030203020204" pitchFamily="34" charset="0"/>
            </a:endParaRPr>
          </a:p>
        </p:txBody>
      </p:sp>
      <p:graphicFrame>
        <p:nvGraphicFramePr>
          <p:cNvPr id="6" name="表格 5"/>
          <p:cNvGraphicFramePr>
            <a:graphicFrameLocks noGrp="1"/>
          </p:cNvGraphicFramePr>
          <p:nvPr/>
        </p:nvGraphicFramePr>
        <p:xfrm>
          <a:off x="7108444" y="5412917"/>
          <a:ext cx="3916115" cy="635074"/>
        </p:xfrm>
        <a:graphic>
          <a:graphicData uri="http://schemas.openxmlformats.org/drawingml/2006/table">
            <a:tbl>
              <a:tblPr firstRow="1" bandRow="1"/>
              <a:tblGrid>
                <a:gridCol w="1164721"/>
                <a:gridCol w="1845354"/>
                <a:gridCol w="906040"/>
              </a:tblGrid>
              <a:tr h="309065">
                <a:tc>
                  <a:txBody>
                    <a:bodyPr/>
                    <a:lstStyle>
                      <a:lvl1pPr marL="0" algn="l" defTabSz="913765" rtl="0" eaLnBrk="1" latinLnBrk="0" hangingPunct="1">
                        <a:defRPr sz="1800" b="1" kern="1200">
                          <a:solidFill>
                            <a:schemeClr val="lt1"/>
                          </a:solidFill>
                          <a:latin typeface="Arial" panose="020B0604020202020204"/>
                          <a:ea typeface="微软雅黑"/>
                          <a:cs typeface="Arial" panose="020B0604020202020204"/>
                        </a:defRPr>
                      </a:lvl1pPr>
                      <a:lvl2pPr marL="457200" algn="l" defTabSz="913765" rtl="0" eaLnBrk="1" latinLnBrk="0" hangingPunct="1">
                        <a:defRPr sz="1800" b="1" kern="1200">
                          <a:solidFill>
                            <a:schemeClr val="lt1"/>
                          </a:solidFill>
                          <a:latin typeface="Arial" panose="020B0604020202020204"/>
                          <a:ea typeface="微软雅黑"/>
                          <a:cs typeface="Arial" panose="020B0604020202020204"/>
                        </a:defRPr>
                      </a:lvl2pPr>
                      <a:lvl3pPr marL="913765" algn="l" defTabSz="913765" rtl="0" eaLnBrk="1" latinLnBrk="0" hangingPunct="1">
                        <a:defRPr sz="1800" b="1" kern="1200">
                          <a:solidFill>
                            <a:schemeClr val="lt1"/>
                          </a:solidFill>
                          <a:latin typeface="Arial" panose="020B0604020202020204"/>
                          <a:ea typeface="微软雅黑"/>
                          <a:cs typeface="Arial" panose="020B0604020202020204"/>
                        </a:defRPr>
                      </a:lvl3pPr>
                      <a:lvl4pPr marL="1370965" algn="l" defTabSz="913765" rtl="0" eaLnBrk="1" latinLnBrk="0" hangingPunct="1">
                        <a:defRPr sz="1800" b="1" kern="1200">
                          <a:solidFill>
                            <a:schemeClr val="lt1"/>
                          </a:solidFill>
                          <a:latin typeface="Arial" panose="020B0604020202020204"/>
                          <a:ea typeface="微软雅黑"/>
                          <a:cs typeface="Arial" panose="020B0604020202020204"/>
                        </a:defRPr>
                      </a:lvl4pPr>
                      <a:lvl5pPr marL="1828165" algn="l" defTabSz="913765" rtl="0" eaLnBrk="1" latinLnBrk="0" hangingPunct="1">
                        <a:defRPr sz="1800" b="1" kern="1200">
                          <a:solidFill>
                            <a:schemeClr val="lt1"/>
                          </a:solidFill>
                          <a:latin typeface="Arial" panose="020B0604020202020204"/>
                          <a:ea typeface="微软雅黑"/>
                          <a:cs typeface="Arial" panose="020B0604020202020204"/>
                        </a:defRPr>
                      </a:lvl5pPr>
                      <a:lvl6pPr marL="2285365" algn="l" defTabSz="913765" rtl="0" eaLnBrk="1" latinLnBrk="0" hangingPunct="1">
                        <a:defRPr sz="1800" b="1" kern="1200">
                          <a:solidFill>
                            <a:schemeClr val="lt1"/>
                          </a:solidFill>
                          <a:latin typeface="Arial" panose="020B0604020202020204"/>
                          <a:ea typeface="微软雅黑"/>
                          <a:cs typeface="Arial" panose="020B0604020202020204"/>
                        </a:defRPr>
                      </a:lvl6pPr>
                      <a:lvl7pPr marL="2741930" algn="l" defTabSz="913765" rtl="0" eaLnBrk="1" latinLnBrk="0" hangingPunct="1">
                        <a:defRPr sz="1800" b="1" kern="1200">
                          <a:solidFill>
                            <a:schemeClr val="lt1"/>
                          </a:solidFill>
                          <a:latin typeface="Arial" panose="020B0604020202020204"/>
                          <a:ea typeface="微软雅黑"/>
                          <a:cs typeface="Arial" panose="020B0604020202020204"/>
                        </a:defRPr>
                      </a:lvl7pPr>
                      <a:lvl8pPr marL="3199130" algn="l" defTabSz="913765" rtl="0" eaLnBrk="1" latinLnBrk="0" hangingPunct="1">
                        <a:defRPr sz="1800" b="1" kern="1200">
                          <a:solidFill>
                            <a:schemeClr val="lt1"/>
                          </a:solidFill>
                          <a:latin typeface="Arial" panose="020B0604020202020204"/>
                          <a:ea typeface="微软雅黑"/>
                          <a:cs typeface="Arial" panose="020B0604020202020204"/>
                        </a:defRPr>
                      </a:lvl8pPr>
                      <a:lvl9pPr marL="3656330" algn="l" defTabSz="913765" rtl="0" eaLnBrk="1" latinLnBrk="0" hangingPunct="1">
                        <a:defRPr sz="1800" b="1" kern="1200">
                          <a:solidFill>
                            <a:schemeClr val="lt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&lt;FP&gt;</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3765" rtl="0" eaLnBrk="1" latinLnBrk="0" hangingPunct="1">
                        <a:defRPr sz="1800" b="1" kern="1200">
                          <a:solidFill>
                            <a:schemeClr val="lt1"/>
                          </a:solidFill>
                          <a:latin typeface="Arial" panose="020B0604020202020204"/>
                          <a:ea typeface="微软雅黑"/>
                          <a:cs typeface="Arial" panose="020B0604020202020204"/>
                        </a:defRPr>
                      </a:lvl1pPr>
                      <a:lvl2pPr marL="457200" algn="l" defTabSz="913765" rtl="0" eaLnBrk="1" latinLnBrk="0" hangingPunct="1">
                        <a:defRPr sz="1800" b="1" kern="1200">
                          <a:solidFill>
                            <a:schemeClr val="lt1"/>
                          </a:solidFill>
                          <a:latin typeface="Arial" panose="020B0604020202020204"/>
                          <a:ea typeface="微软雅黑"/>
                          <a:cs typeface="Arial" panose="020B0604020202020204"/>
                        </a:defRPr>
                      </a:lvl2pPr>
                      <a:lvl3pPr marL="913765" algn="l" defTabSz="913765" rtl="0" eaLnBrk="1" latinLnBrk="0" hangingPunct="1">
                        <a:defRPr sz="1800" b="1" kern="1200">
                          <a:solidFill>
                            <a:schemeClr val="lt1"/>
                          </a:solidFill>
                          <a:latin typeface="Arial" panose="020B0604020202020204"/>
                          <a:ea typeface="微软雅黑"/>
                          <a:cs typeface="Arial" panose="020B0604020202020204"/>
                        </a:defRPr>
                      </a:lvl3pPr>
                      <a:lvl4pPr marL="1370965" algn="l" defTabSz="913765" rtl="0" eaLnBrk="1" latinLnBrk="0" hangingPunct="1">
                        <a:defRPr sz="1800" b="1" kern="1200">
                          <a:solidFill>
                            <a:schemeClr val="lt1"/>
                          </a:solidFill>
                          <a:latin typeface="Arial" panose="020B0604020202020204"/>
                          <a:ea typeface="微软雅黑"/>
                          <a:cs typeface="Arial" panose="020B0604020202020204"/>
                        </a:defRPr>
                      </a:lvl4pPr>
                      <a:lvl5pPr marL="1828165" algn="l" defTabSz="913765" rtl="0" eaLnBrk="1" latinLnBrk="0" hangingPunct="1">
                        <a:defRPr sz="1800" b="1" kern="1200">
                          <a:solidFill>
                            <a:schemeClr val="lt1"/>
                          </a:solidFill>
                          <a:latin typeface="Arial" panose="020B0604020202020204"/>
                          <a:ea typeface="微软雅黑"/>
                          <a:cs typeface="Arial" panose="020B0604020202020204"/>
                        </a:defRPr>
                      </a:lvl5pPr>
                      <a:lvl6pPr marL="2285365" algn="l" defTabSz="913765" rtl="0" eaLnBrk="1" latinLnBrk="0" hangingPunct="1">
                        <a:defRPr sz="1800" b="1" kern="1200">
                          <a:solidFill>
                            <a:schemeClr val="lt1"/>
                          </a:solidFill>
                          <a:latin typeface="Arial" panose="020B0604020202020204"/>
                          <a:ea typeface="微软雅黑"/>
                          <a:cs typeface="Arial" panose="020B0604020202020204"/>
                        </a:defRPr>
                      </a:lvl6pPr>
                      <a:lvl7pPr marL="2741930" algn="l" defTabSz="913765" rtl="0" eaLnBrk="1" latinLnBrk="0" hangingPunct="1">
                        <a:defRPr sz="1800" b="1" kern="1200">
                          <a:solidFill>
                            <a:schemeClr val="lt1"/>
                          </a:solidFill>
                          <a:latin typeface="Arial" panose="020B0604020202020204"/>
                          <a:ea typeface="微软雅黑"/>
                          <a:cs typeface="Arial" panose="020B0604020202020204"/>
                        </a:defRPr>
                      </a:lvl7pPr>
                      <a:lvl8pPr marL="3199130" algn="l" defTabSz="913765" rtl="0" eaLnBrk="1" latinLnBrk="0" hangingPunct="1">
                        <a:defRPr sz="1800" b="1" kern="1200">
                          <a:solidFill>
                            <a:schemeClr val="lt1"/>
                          </a:solidFill>
                          <a:latin typeface="Arial" panose="020B0604020202020204"/>
                          <a:ea typeface="微软雅黑"/>
                          <a:cs typeface="Arial" panose="020B0604020202020204"/>
                        </a:defRPr>
                      </a:lvl8pPr>
                      <a:lvl9pPr marL="3656330" algn="l" defTabSz="913765" rtl="0" eaLnBrk="1" latinLnBrk="0" hangingPunct="1">
                        <a:defRPr sz="1800" b="1" kern="1200">
                          <a:solidFill>
                            <a:schemeClr val="lt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Data Address</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3765" rtl="0" eaLnBrk="1" latinLnBrk="0" hangingPunct="1">
                        <a:defRPr sz="1800" b="1" kern="1200">
                          <a:solidFill>
                            <a:schemeClr val="lt1"/>
                          </a:solidFill>
                          <a:latin typeface="Arial" panose="020B0604020202020204"/>
                          <a:ea typeface="微软雅黑"/>
                          <a:cs typeface="Arial" panose="020B0604020202020204"/>
                        </a:defRPr>
                      </a:lvl1pPr>
                      <a:lvl2pPr marL="457200" algn="l" defTabSz="913765" rtl="0" eaLnBrk="1" latinLnBrk="0" hangingPunct="1">
                        <a:defRPr sz="1800" b="1" kern="1200">
                          <a:solidFill>
                            <a:schemeClr val="lt1"/>
                          </a:solidFill>
                          <a:latin typeface="Arial" panose="020B0604020202020204"/>
                          <a:ea typeface="微软雅黑"/>
                          <a:cs typeface="Arial" panose="020B0604020202020204"/>
                        </a:defRPr>
                      </a:lvl2pPr>
                      <a:lvl3pPr marL="913765" algn="l" defTabSz="913765" rtl="0" eaLnBrk="1" latinLnBrk="0" hangingPunct="1">
                        <a:defRPr sz="1800" b="1" kern="1200">
                          <a:solidFill>
                            <a:schemeClr val="lt1"/>
                          </a:solidFill>
                          <a:latin typeface="Arial" panose="020B0604020202020204"/>
                          <a:ea typeface="微软雅黑"/>
                          <a:cs typeface="Arial" panose="020B0604020202020204"/>
                        </a:defRPr>
                      </a:lvl3pPr>
                      <a:lvl4pPr marL="1370965" algn="l" defTabSz="913765" rtl="0" eaLnBrk="1" latinLnBrk="0" hangingPunct="1">
                        <a:defRPr sz="1800" b="1" kern="1200">
                          <a:solidFill>
                            <a:schemeClr val="lt1"/>
                          </a:solidFill>
                          <a:latin typeface="Arial" panose="020B0604020202020204"/>
                          <a:ea typeface="微软雅黑"/>
                          <a:cs typeface="Arial" panose="020B0604020202020204"/>
                        </a:defRPr>
                      </a:lvl4pPr>
                      <a:lvl5pPr marL="1828165" algn="l" defTabSz="913765" rtl="0" eaLnBrk="1" latinLnBrk="0" hangingPunct="1">
                        <a:defRPr sz="1800" b="1" kern="1200">
                          <a:solidFill>
                            <a:schemeClr val="lt1"/>
                          </a:solidFill>
                          <a:latin typeface="Arial" panose="020B0604020202020204"/>
                          <a:ea typeface="微软雅黑"/>
                          <a:cs typeface="Arial" panose="020B0604020202020204"/>
                        </a:defRPr>
                      </a:lvl5pPr>
                      <a:lvl6pPr marL="2285365" algn="l" defTabSz="913765" rtl="0" eaLnBrk="1" latinLnBrk="0" hangingPunct="1">
                        <a:defRPr sz="1800" b="1" kern="1200">
                          <a:solidFill>
                            <a:schemeClr val="lt1"/>
                          </a:solidFill>
                          <a:latin typeface="Arial" panose="020B0604020202020204"/>
                          <a:ea typeface="微软雅黑"/>
                          <a:cs typeface="Arial" panose="020B0604020202020204"/>
                        </a:defRPr>
                      </a:lvl6pPr>
                      <a:lvl7pPr marL="2741930" algn="l" defTabSz="913765" rtl="0" eaLnBrk="1" latinLnBrk="0" hangingPunct="1">
                        <a:defRPr sz="1800" b="1" kern="1200">
                          <a:solidFill>
                            <a:schemeClr val="lt1"/>
                          </a:solidFill>
                          <a:latin typeface="Arial" panose="020B0604020202020204"/>
                          <a:ea typeface="微软雅黑"/>
                          <a:cs typeface="Arial" panose="020B0604020202020204"/>
                        </a:defRPr>
                      </a:lvl7pPr>
                      <a:lvl8pPr marL="3199130" algn="l" defTabSz="913765" rtl="0" eaLnBrk="1" latinLnBrk="0" hangingPunct="1">
                        <a:defRPr sz="1800" b="1" kern="1200">
                          <a:solidFill>
                            <a:schemeClr val="lt1"/>
                          </a:solidFill>
                          <a:latin typeface="Arial" panose="020B0604020202020204"/>
                          <a:ea typeface="微软雅黑"/>
                          <a:cs typeface="Arial" panose="020B0604020202020204"/>
                        </a:defRPr>
                      </a:lvl8pPr>
                      <a:lvl9pPr marL="3656330" algn="l" defTabSz="913765" rtl="0" eaLnBrk="1" latinLnBrk="0" hangingPunct="1">
                        <a:defRPr sz="1800" b="1" kern="1200">
                          <a:solidFill>
                            <a:schemeClr val="lt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RC</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6009">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FP 0</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Data address 0</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2,1</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 name="表格 6"/>
          <p:cNvGraphicFramePr>
            <a:graphicFrameLocks noGrp="1"/>
          </p:cNvGraphicFramePr>
          <p:nvPr/>
        </p:nvGraphicFramePr>
        <p:xfrm>
          <a:off x="7108444" y="3692443"/>
          <a:ext cx="3916116" cy="1219200"/>
        </p:xfrm>
        <a:graphic>
          <a:graphicData uri="http://schemas.openxmlformats.org/drawingml/2006/table">
            <a:tbl>
              <a:tblPr firstRow="1" bandRow="1"/>
              <a:tblGrid>
                <a:gridCol w="1197568"/>
                <a:gridCol w="1290158"/>
                <a:gridCol w="1428390"/>
              </a:tblGrid>
              <a:tr h="291895">
                <a:tc>
                  <a:txBody>
                    <a:bodyPr/>
                    <a:lstStyle>
                      <a:lvl1pPr marL="0" algn="l" defTabSz="913765" rtl="0" eaLnBrk="1" latinLnBrk="0" hangingPunct="1">
                        <a:defRPr sz="1800" b="1" kern="1200">
                          <a:solidFill>
                            <a:schemeClr val="lt1"/>
                          </a:solidFill>
                          <a:latin typeface="Arial" panose="020B0604020202020204"/>
                          <a:ea typeface="微软雅黑"/>
                          <a:cs typeface="Arial" panose="020B0604020202020204"/>
                        </a:defRPr>
                      </a:lvl1pPr>
                      <a:lvl2pPr marL="457200" algn="l" defTabSz="913765" rtl="0" eaLnBrk="1" latinLnBrk="0" hangingPunct="1">
                        <a:defRPr sz="1800" b="1" kern="1200">
                          <a:solidFill>
                            <a:schemeClr val="lt1"/>
                          </a:solidFill>
                          <a:latin typeface="Arial" panose="020B0604020202020204"/>
                          <a:ea typeface="微软雅黑"/>
                          <a:cs typeface="Arial" panose="020B0604020202020204"/>
                        </a:defRPr>
                      </a:lvl2pPr>
                      <a:lvl3pPr marL="913765" algn="l" defTabSz="913765" rtl="0" eaLnBrk="1" latinLnBrk="0" hangingPunct="1">
                        <a:defRPr sz="1800" b="1" kern="1200">
                          <a:solidFill>
                            <a:schemeClr val="lt1"/>
                          </a:solidFill>
                          <a:latin typeface="Arial" panose="020B0604020202020204"/>
                          <a:ea typeface="微软雅黑"/>
                          <a:cs typeface="Arial" panose="020B0604020202020204"/>
                        </a:defRPr>
                      </a:lvl3pPr>
                      <a:lvl4pPr marL="1370965" algn="l" defTabSz="913765" rtl="0" eaLnBrk="1" latinLnBrk="0" hangingPunct="1">
                        <a:defRPr sz="1800" b="1" kern="1200">
                          <a:solidFill>
                            <a:schemeClr val="lt1"/>
                          </a:solidFill>
                          <a:latin typeface="Arial" panose="020B0604020202020204"/>
                          <a:ea typeface="微软雅黑"/>
                          <a:cs typeface="Arial" panose="020B0604020202020204"/>
                        </a:defRPr>
                      </a:lvl4pPr>
                      <a:lvl5pPr marL="1828165" algn="l" defTabSz="913765" rtl="0" eaLnBrk="1" latinLnBrk="0" hangingPunct="1">
                        <a:defRPr sz="1800" b="1" kern="1200">
                          <a:solidFill>
                            <a:schemeClr val="lt1"/>
                          </a:solidFill>
                          <a:latin typeface="Arial" panose="020B0604020202020204"/>
                          <a:ea typeface="微软雅黑"/>
                          <a:cs typeface="Arial" panose="020B0604020202020204"/>
                        </a:defRPr>
                      </a:lvl5pPr>
                      <a:lvl6pPr marL="2285365" algn="l" defTabSz="913765" rtl="0" eaLnBrk="1" latinLnBrk="0" hangingPunct="1">
                        <a:defRPr sz="1800" b="1" kern="1200">
                          <a:solidFill>
                            <a:schemeClr val="lt1"/>
                          </a:solidFill>
                          <a:latin typeface="Arial" panose="020B0604020202020204"/>
                          <a:ea typeface="微软雅黑"/>
                          <a:cs typeface="Arial" panose="020B0604020202020204"/>
                        </a:defRPr>
                      </a:lvl6pPr>
                      <a:lvl7pPr marL="2741930" algn="l" defTabSz="913765" rtl="0" eaLnBrk="1" latinLnBrk="0" hangingPunct="1">
                        <a:defRPr sz="1800" b="1" kern="1200">
                          <a:solidFill>
                            <a:schemeClr val="lt1"/>
                          </a:solidFill>
                          <a:latin typeface="Arial" panose="020B0604020202020204"/>
                          <a:ea typeface="微软雅黑"/>
                          <a:cs typeface="Arial" panose="020B0604020202020204"/>
                        </a:defRPr>
                      </a:lvl7pPr>
                      <a:lvl8pPr marL="3199130" algn="l" defTabSz="913765" rtl="0" eaLnBrk="1" latinLnBrk="0" hangingPunct="1">
                        <a:defRPr sz="1800" b="1" kern="1200">
                          <a:solidFill>
                            <a:schemeClr val="lt1"/>
                          </a:solidFill>
                          <a:latin typeface="Arial" panose="020B0604020202020204"/>
                          <a:ea typeface="微软雅黑"/>
                          <a:cs typeface="Arial" panose="020B0604020202020204"/>
                        </a:defRPr>
                      </a:lvl8pPr>
                      <a:lvl9pPr marL="3656330" algn="l" defTabSz="913765" rtl="0" eaLnBrk="1" latinLnBrk="0" hangingPunct="1">
                        <a:defRPr sz="1800" b="1" kern="1200">
                          <a:solidFill>
                            <a:schemeClr val="lt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&lt;LBA&gt;</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3765" rtl="0" eaLnBrk="1" latinLnBrk="0" hangingPunct="1">
                        <a:defRPr sz="1800" b="1" kern="1200">
                          <a:solidFill>
                            <a:schemeClr val="lt1"/>
                          </a:solidFill>
                          <a:latin typeface="Arial" panose="020B0604020202020204"/>
                          <a:ea typeface="微软雅黑"/>
                          <a:cs typeface="Arial" panose="020B0604020202020204"/>
                        </a:defRPr>
                      </a:lvl1pPr>
                      <a:lvl2pPr marL="457200" algn="l" defTabSz="913765" rtl="0" eaLnBrk="1" latinLnBrk="0" hangingPunct="1">
                        <a:defRPr sz="1800" b="1" kern="1200">
                          <a:solidFill>
                            <a:schemeClr val="lt1"/>
                          </a:solidFill>
                          <a:latin typeface="Arial" panose="020B0604020202020204"/>
                          <a:ea typeface="微软雅黑"/>
                          <a:cs typeface="Arial" panose="020B0604020202020204"/>
                        </a:defRPr>
                      </a:lvl2pPr>
                      <a:lvl3pPr marL="913765" algn="l" defTabSz="913765" rtl="0" eaLnBrk="1" latinLnBrk="0" hangingPunct="1">
                        <a:defRPr sz="1800" b="1" kern="1200">
                          <a:solidFill>
                            <a:schemeClr val="lt1"/>
                          </a:solidFill>
                          <a:latin typeface="Arial" panose="020B0604020202020204"/>
                          <a:ea typeface="微软雅黑"/>
                          <a:cs typeface="Arial" panose="020B0604020202020204"/>
                        </a:defRPr>
                      </a:lvl3pPr>
                      <a:lvl4pPr marL="1370965" algn="l" defTabSz="913765" rtl="0" eaLnBrk="1" latinLnBrk="0" hangingPunct="1">
                        <a:defRPr sz="1800" b="1" kern="1200">
                          <a:solidFill>
                            <a:schemeClr val="lt1"/>
                          </a:solidFill>
                          <a:latin typeface="Arial" panose="020B0604020202020204"/>
                          <a:ea typeface="微软雅黑"/>
                          <a:cs typeface="Arial" panose="020B0604020202020204"/>
                        </a:defRPr>
                      </a:lvl4pPr>
                      <a:lvl5pPr marL="1828165" algn="l" defTabSz="913765" rtl="0" eaLnBrk="1" latinLnBrk="0" hangingPunct="1">
                        <a:defRPr sz="1800" b="1" kern="1200">
                          <a:solidFill>
                            <a:schemeClr val="lt1"/>
                          </a:solidFill>
                          <a:latin typeface="Arial" panose="020B0604020202020204"/>
                          <a:ea typeface="微软雅黑"/>
                          <a:cs typeface="Arial" panose="020B0604020202020204"/>
                        </a:defRPr>
                      </a:lvl5pPr>
                      <a:lvl6pPr marL="2285365" algn="l" defTabSz="913765" rtl="0" eaLnBrk="1" latinLnBrk="0" hangingPunct="1">
                        <a:defRPr sz="1800" b="1" kern="1200">
                          <a:solidFill>
                            <a:schemeClr val="lt1"/>
                          </a:solidFill>
                          <a:latin typeface="Arial" panose="020B0604020202020204"/>
                          <a:ea typeface="微软雅黑"/>
                          <a:cs typeface="Arial" panose="020B0604020202020204"/>
                        </a:defRPr>
                      </a:lvl6pPr>
                      <a:lvl7pPr marL="2741930" algn="l" defTabSz="913765" rtl="0" eaLnBrk="1" latinLnBrk="0" hangingPunct="1">
                        <a:defRPr sz="1800" b="1" kern="1200">
                          <a:solidFill>
                            <a:schemeClr val="lt1"/>
                          </a:solidFill>
                          <a:latin typeface="Arial" panose="020B0604020202020204"/>
                          <a:ea typeface="微软雅黑"/>
                          <a:cs typeface="Arial" panose="020B0604020202020204"/>
                        </a:defRPr>
                      </a:lvl7pPr>
                      <a:lvl8pPr marL="3199130" algn="l" defTabSz="913765" rtl="0" eaLnBrk="1" latinLnBrk="0" hangingPunct="1">
                        <a:defRPr sz="1800" b="1" kern="1200">
                          <a:solidFill>
                            <a:schemeClr val="lt1"/>
                          </a:solidFill>
                          <a:latin typeface="Arial" panose="020B0604020202020204"/>
                          <a:ea typeface="微软雅黑"/>
                          <a:cs typeface="Arial" panose="020B0604020202020204"/>
                        </a:defRPr>
                      </a:lvl8pPr>
                      <a:lvl9pPr marL="3656330" algn="l" defTabSz="913765" rtl="0" eaLnBrk="1" latinLnBrk="0" hangingPunct="1">
                        <a:defRPr sz="1800" b="1" kern="1200">
                          <a:solidFill>
                            <a:schemeClr val="lt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&lt;FP&gt;</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3765" rtl="0" eaLnBrk="1" latinLnBrk="0" hangingPunct="1">
                        <a:defRPr sz="1800" b="1" kern="1200">
                          <a:solidFill>
                            <a:schemeClr val="lt1"/>
                          </a:solidFill>
                          <a:latin typeface="Arial" panose="020B0604020202020204"/>
                          <a:ea typeface="微软雅黑"/>
                          <a:cs typeface="Arial" panose="020B0604020202020204"/>
                        </a:defRPr>
                      </a:lvl1pPr>
                      <a:lvl2pPr marL="457200" algn="l" defTabSz="913765" rtl="0" eaLnBrk="1" latinLnBrk="0" hangingPunct="1">
                        <a:defRPr sz="1800" b="1" kern="1200">
                          <a:solidFill>
                            <a:schemeClr val="lt1"/>
                          </a:solidFill>
                          <a:latin typeface="Arial" panose="020B0604020202020204"/>
                          <a:ea typeface="微软雅黑"/>
                          <a:cs typeface="Arial" panose="020B0604020202020204"/>
                        </a:defRPr>
                      </a:lvl2pPr>
                      <a:lvl3pPr marL="913765" algn="l" defTabSz="913765" rtl="0" eaLnBrk="1" latinLnBrk="0" hangingPunct="1">
                        <a:defRPr sz="1800" b="1" kern="1200">
                          <a:solidFill>
                            <a:schemeClr val="lt1"/>
                          </a:solidFill>
                          <a:latin typeface="Arial" panose="020B0604020202020204"/>
                          <a:ea typeface="微软雅黑"/>
                          <a:cs typeface="Arial" panose="020B0604020202020204"/>
                        </a:defRPr>
                      </a:lvl3pPr>
                      <a:lvl4pPr marL="1370965" algn="l" defTabSz="913765" rtl="0" eaLnBrk="1" latinLnBrk="0" hangingPunct="1">
                        <a:defRPr sz="1800" b="1" kern="1200">
                          <a:solidFill>
                            <a:schemeClr val="lt1"/>
                          </a:solidFill>
                          <a:latin typeface="Arial" panose="020B0604020202020204"/>
                          <a:ea typeface="微软雅黑"/>
                          <a:cs typeface="Arial" panose="020B0604020202020204"/>
                        </a:defRPr>
                      </a:lvl4pPr>
                      <a:lvl5pPr marL="1828165" algn="l" defTabSz="913765" rtl="0" eaLnBrk="1" latinLnBrk="0" hangingPunct="1">
                        <a:defRPr sz="1800" b="1" kern="1200">
                          <a:solidFill>
                            <a:schemeClr val="lt1"/>
                          </a:solidFill>
                          <a:latin typeface="Arial" panose="020B0604020202020204"/>
                          <a:ea typeface="微软雅黑"/>
                          <a:cs typeface="Arial" panose="020B0604020202020204"/>
                        </a:defRPr>
                      </a:lvl5pPr>
                      <a:lvl6pPr marL="2285365" algn="l" defTabSz="913765" rtl="0" eaLnBrk="1" latinLnBrk="0" hangingPunct="1">
                        <a:defRPr sz="1800" b="1" kern="1200">
                          <a:solidFill>
                            <a:schemeClr val="lt1"/>
                          </a:solidFill>
                          <a:latin typeface="Arial" panose="020B0604020202020204"/>
                          <a:ea typeface="微软雅黑"/>
                          <a:cs typeface="Arial" panose="020B0604020202020204"/>
                        </a:defRPr>
                      </a:lvl6pPr>
                      <a:lvl7pPr marL="2741930" algn="l" defTabSz="913765" rtl="0" eaLnBrk="1" latinLnBrk="0" hangingPunct="1">
                        <a:defRPr sz="1800" b="1" kern="1200">
                          <a:solidFill>
                            <a:schemeClr val="lt1"/>
                          </a:solidFill>
                          <a:latin typeface="Arial" panose="020B0604020202020204"/>
                          <a:ea typeface="微软雅黑"/>
                          <a:cs typeface="Arial" panose="020B0604020202020204"/>
                        </a:defRPr>
                      </a:lvl7pPr>
                      <a:lvl8pPr marL="3199130" algn="l" defTabSz="913765" rtl="0" eaLnBrk="1" latinLnBrk="0" hangingPunct="1">
                        <a:defRPr sz="1800" b="1" kern="1200">
                          <a:solidFill>
                            <a:schemeClr val="lt1"/>
                          </a:solidFill>
                          <a:latin typeface="Arial" panose="020B0604020202020204"/>
                          <a:ea typeface="微软雅黑"/>
                          <a:cs typeface="Arial" panose="020B0604020202020204"/>
                        </a:defRPr>
                      </a:lvl8pPr>
                      <a:lvl9pPr marL="3656330" algn="l" defTabSz="913765" rtl="0" eaLnBrk="1" latinLnBrk="0" hangingPunct="1">
                        <a:defRPr sz="1800" b="1" kern="1200">
                          <a:solidFill>
                            <a:schemeClr val="lt1"/>
                          </a:solidFill>
                          <a:latin typeface="Arial" panose="020B0604020202020204"/>
                          <a:ea typeface="微软雅黑"/>
                          <a:cs typeface="Arial" panose="020B0604020202020204"/>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400" u="none" dirty="0">
                          <a:solidFill>
                            <a:schemeClr val="tx1"/>
                          </a:solidFill>
                          <a:latin typeface="Huawei Sans" panose="020C0503030203020204" pitchFamily="34" charset="0"/>
                        </a:rPr>
                        <a:t>&lt;SFP&gt;</a:t>
                      </a:r>
                      <a:endParaRPr lang="en-US" sz="1400" u="none" dirty="0">
                        <a:solidFill>
                          <a:schemeClr val="tx1"/>
                        </a:solidFill>
                        <a:latin typeface="Huawei Sans" panose="020C0503030203020204" pitchFamily="34" charset="0"/>
                      </a:endParaRPr>
                    </a:p>
                  </a:txBody>
                  <a:tcP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1895">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LBA 0</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FP 0</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400" u="none" dirty="0">
                          <a:solidFill>
                            <a:schemeClr val="tx1"/>
                          </a:solidFill>
                          <a:latin typeface="Huawei Sans" panose="020C0503030203020204" pitchFamily="34" charset="0"/>
                        </a:rPr>
                        <a:t>SFP 0</a:t>
                      </a:r>
                      <a:endParaRPr lang="en-US" sz="1400" u="none" dirty="0">
                        <a:solidFill>
                          <a:schemeClr val="tx1"/>
                        </a:solidFill>
                        <a:latin typeface="Huawei Sans" panose="020C0503030203020204" pitchFamily="34" charset="0"/>
                      </a:endParaRPr>
                    </a:p>
                  </a:txBody>
                  <a:tcP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1895">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LBA 1</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FP 1</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400" u="none" dirty="0">
                          <a:solidFill>
                            <a:schemeClr val="tx1"/>
                          </a:solidFill>
                          <a:latin typeface="Huawei Sans" panose="020C0503030203020204" pitchFamily="34" charset="0"/>
                        </a:rPr>
                        <a:t>SFP 1</a:t>
                      </a:r>
                      <a:endParaRPr lang="en-US" sz="1400" u="none" dirty="0">
                        <a:solidFill>
                          <a:schemeClr val="tx1"/>
                        </a:solidFill>
                        <a:latin typeface="Huawei Sans" panose="020C0503030203020204" pitchFamily="34" charset="0"/>
                      </a:endParaRPr>
                    </a:p>
                  </a:txBody>
                  <a:tcP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1895">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LBA 2</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algn="ctr" fontAlgn="ctr"/>
                      <a:r>
                        <a:rPr lang="en-US" sz="1400" u="none" dirty="0">
                          <a:solidFill>
                            <a:schemeClr val="tx1"/>
                          </a:solidFill>
                          <a:latin typeface="Huawei Sans" panose="020C0503030203020204" pitchFamily="34" charset="0"/>
                        </a:rPr>
                        <a:t>FP 2</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3765" rtl="0" eaLnBrk="1" latinLnBrk="0" hangingPunct="1">
                        <a:defRPr sz="1800" kern="1200">
                          <a:solidFill>
                            <a:schemeClr val="dk1"/>
                          </a:solidFill>
                          <a:latin typeface="Arial" panose="020B0604020202020204"/>
                          <a:ea typeface="微软雅黑"/>
                          <a:cs typeface="Arial" panose="020B0604020202020204"/>
                        </a:defRPr>
                      </a:lvl1pPr>
                      <a:lvl2pPr marL="457200" algn="l" defTabSz="913765" rtl="0" eaLnBrk="1" latinLnBrk="0" hangingPunct="1">
                        <a:defRPr sz="1800" kern="1200">
                          <a:solidFill>
                            <a:schemeClr val="dk1"/>
                          </a:solidFill>
                          <a:latin typeface="Arial" panose="020B0604020202020204"/>
                          <a:ea typeface="微软雅黑"/>
                          <a:cs typeface="Arial" panose="020B0604020202020204"/>
                        </a:defRPr>
                      </a:lvl2pPr>
                      <a:lvl3pPr marL="913765" algn="l" defTabSz="913765" rtl="0" eaLnBrk="1" latinLnBrk="0" hangingPunct="1">
                        <a:defRPr sz="1800" kern="1200">
                          <a:solidFill>
                            <a:schemeClr val="dk1"/>
                          </a:solidFill>
                          <a:latin typeface="Arial" panose="020B0604020202020204"/>
                          <a:ea typeface="微软雅黑"/>
                          <a:cs typeface="Arial" panose="020B0604020202020204"/>
                        </a:defRPr>
                      </a:lvl3pPr>
                      <a:lvl4pPr marL="1370965" algn="l" defTabSz="913765" rtl="0" eaLnBrk="1" latinLnBrk="0" hangingPunct="1">
                        <a:defRPr sz="1800" kern="1200">
                          <a:solidFill>
                            <a:schemeClr val="dk1"/>
                          </a:solidFill>
                          <a:latin typeface="Arial" panose="020B0604020202020204"/>
                          <a:ea typeface="微软雅黑"/>
                          <a:cs typeface="Arial" panose="020B0604020202020204"/>
                        </a:defRPr>
                      </a:lvl4pPr>
                      <a:lvl5pPr marL="1828165" algn="l" defTabSz="913765" rtl="0" eaLnBrk="1" latinLnBrk="0" hangingPunct="1">
                        <a:defRPr sz="1800" kern="1200">
                          <a:solidFill>
                            <a:schemeClr val="dk1"/>
                          </a:solidFill>
                          <a:latin typeface="Arial" panose="020B0604020202020204"/>
                          <a:ea typeface="微软雅黑"/>
                          <a:cs typeface="Arial" panose="020B0604020202020204"/>
                        </a:defRPr>
                      </a:lvl5pPr>
                      <a:lvl6pPr marL="2285365" algn="l" defTabSz="913765" rtl="0" eaLnBrk="1" latinLnBrk="0" hangingPunct="1">
                        <a:defRPr sz="1800" kern="1200">
                          <a:solidFill>
                            <a:schemeClr val="dk1"/>
                          </a:solidFill>
                          <a:latin typeface="Arial" panose="020B0604020202020204"/>
                          <a:ea typeface="微软雅黑"/>
                          <a:cs typeface="Arial" panose="020B0604020202020204"/>
                        </a:defRPr>
                      </a:lvl6pPr>
                      <a:lvl7pPr marL="2741930" algn="l" defTabSz="913765" rtl="0" eaLnBrk="1" latinLnBrk="0" hangingPunct="1">
                        <a:defRPr sz="1800" kern="1200">
                          <a:solidFill>
                            <a:schemeClr val="dk1"/>
                          </a:solidFill>
                          <a:latin typeface="Arial" panose="020B0604020202020204"/>
                          <a:ea typeface="微软雅黑"/>
                          <a:cs typeface="Arial" panose="020B0604020202020204"/>
                        </a:defRPr>
                      </a:lvl7pPr>
                      <a:lvl8pPr marL="3199130" algn="l" defTabSz="913765" rtl="0" eaLnBrk="1" latinLnBrk="0" hangingPunct="1">
                        <a:defRPr sz="1800" kern="1200">
                          <a:solidFill>
                            <a:schemeClr val="dk1"/>
                          </a:solidFill>
                          <a:latin typeface="Arial" panose="020B0604020202020204"/>
                          <a:ea typeface="微软雅黑"/>
                          <a:cs typeface="Arial" panose="020B0604020202020204"/>
                        </a:defRPr>
                      </a:lvl8pPr>
                      <a:lvl9pPr marL="3656330" algn="l" defTabSz="913765" rtl="0" eaLnBrk="1" latinLnBrk="0" hangingPunct="1">
                        <a:defRPr sz="1800" kern="1200">
                          <a:solidFill>
                            <a:schemeClr val="dk1"/>
                          </a:solidFill>
                          <a:latin typeface="Arial" panose="020B0604020202020204"/>
                          <a:ea typeface="微软雅黑"/>
                          <a:cs typeface="Arial" panose="020B0604020202020204"/>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400" u="none" dirty="0">
                          <a:solidFill>
                            <a:schemeClr val="tx1"/>
                          </a:solidFill>
                          <a:latin typeface="Huawei Sans" panose="020C0503030203020204" pitchFamily="34" charset="0"/>
                        </a:rPr>
                        <a:t>SFP 2</a:t>
                      </a:r>
                      <a:endParaRPr lang="en-US" sz="1400" u="none" dirty="0">
                        <a:solidFill>
                          <a:schemeClr val="tx1"/>
                        </a:solidFill>
                        <a:latin typeface="Huawei Sans" panose="020C0503030203020204" pitchFamily="34" charset="0"/>
                      </a:endParaRPr>
                    </a:p>
                  </a:txBody>
                  <a:tcP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矩形 7"/>
          <p:cNvSpPr/>
          <p:nvPr/>
        </p:nvSpPr>
        <p:spPr bwMode="auto">
          <a:xfrm>
            <a:off x="7108443" y="3152384"/>
            <a:ext cx="3916116" cy="390414"/>
          </a:xfrm>
          <a:prstGeom prst="rect">
            <a:avLst/>
          </a:prstGeom>
          <a:solidFill>
            <a:srgbClr val="BEE9EE"/>
          </a:solidFill>
          <a:ln w="9525">
            <a:solidFill>
              <a:srgbClr val="000000"/>
            </a:solidFill>
          </a:ln>
          <a:effectLst/>
        </p:spPr>
        <p:txBody>
          <a:bodyPr vert="horz" wrap="square" lIns="91440" tIns="45720" rIns="91440" bIns="45720" numCol="1" rtlCol="0" anchor="ctr" anchorCtr="0" compatLnSpc="1">
            <a:noAutofit/>
          </a:bodyPr>
          <a:lstStyle/>
          <a:p>
            <a:pPr marL="0" marR="0" lvl="0" indent="0" algn="ctr" defTabSz="914400" eaLnBrk="1" fontAlgn="ctr" latinLnBrk="0" hangingPunct="1">
              <a:lnSpc>
                <a:spcPct val="100000"/>
              </a:lnSpc>
              <a:spcBef>
                <a:spcPct val="0"/>
              </a:spcBef>
              <a:spcAft>
                <a:spcPct val="0"/>
              </a:spcAft>
              <a:buClr>
                <a:srgbClr val="CC9900"/>
              </a:buClr>
              <a:buSzTx/>
              <a:buFontTx/>
              <a:buNone/>
              <a:defRPr/>
            </a:pPr>
            <a:r>
              <a:rPr lang="en-US" sz="1400" b="0" u="none" dirty="0">
                <a:solidFill>
                  <a:srgbClr val="000000"/>
                </a:solidFill>
                <a:latin typeface="Huawei Sans" panose="020C0503030203020204" pitchFamily="34" charset="0"/>
              </a:rPr>
              <a:t>Similarity-based deduplication opportunity table</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grpSp>
        <p:nvGrpSpPr>
          <p:cNvPr id="9" name="组合 8"/>
          <p:cNvGrpSpPr/>
          <p:nvPr/>
        </p:nvGrpSpPr>
        <p:grpSpPr>
          <a:xfrm>
            <a:off x="1098301" y="1063845"/>
            <a:ext cx="6072570" cy="4932412"/>
            <a:chOff x="1235460" y="1340904"/>
            <a:chExt cx="6072570" cy="4932412"/>
          </a:xfrm>
        </p:grpSpPr>
        <p:grpSp>
          <p:nvGrpSpPr>
            <p:cNvPr id="10" name="组合 9"/>
            <p:cNvGrpSpPr/>
            <p:nvPr/>
          </p:nvGrpSpPr>
          <p:grpSpPr>
            <a:xfrm>
              <a:off x="1235460" y="1340904"/>
              <a:ext cx="5472608" cy="4932412"/>
              <a:chOff x="6206745" y="1340904"/>
              <a:chExt cx="5472608" cy="4932412"/>
            </a:xfrm>
          </p:grpSpPr>
          <p:sp>
            <p:nvSpPr>
              <p:cNvPr id="17" name="矩形 16"/>
              <p:cNvSpPr/>
              <p:nvPr/>
            </p:nvSpPr>
            <p:spPr bwMode="auto">
              <a:xfrm>
                <a:off x="7214600" y="1340904"/>
                <a:ext cx="3462033" cy="396000"/>
              </a:xfrm>
              <a:prstGeom prst="rect">
                <a:avLst/>
              </a:prstGeom>
              <a:solidFill>
                <a:schemeClr val="bg1"/>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600" b="0" u="none" dirty="0">
                    <a:solidFill>
                      <a:srgbClr val="000000">
                        <a:lumMod val="95000"/>
                        <a:lumOff val="5000"/>
                      </a:srgbClr>
                    </a:solidFill>
                    <a:latin typeface="Huawei Sans" panose="020C0503030203020204" pitchFamily="34" charset="0"/>
                  </a:rPr>
                  <a:t>Data to be </a:t>
                </a:r>
                <a:r>
                  <a:rPr lang="en-US" sz="1600" b="0" u="none" dirty="0" err="1">
                    <a:solidFill>
                      <a:srgbClr val="000000">
                        <a:lumMod val="95000"/>
                        <a:lumOff val="5000"/>
                      </a:srgbClr>
                    </a:solidFill>
                    <a:latin typeface="Huawei Sans" panose="020C0503030203020204" pitchFamily="34" charset="0"/>
                  </a:rPr>
                  <a:t>deduplicated</a:t>
                </a:r>
                <a:endParaRPr kumimoji="0" lang="en-US" altLang="zh-CN" sz="16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8" name="直接箭头连接符 17"/>
              <p:cNvCxnSpPr>
                <a:stCxn id="17" idx="2"/>
                <a:endCxn id="46" idx="0"/>
              </p:cNvCxnSpPr>
              <p:nvPr/>
            </p:nvCxnSpPr>
            <p:spPr bwMode="auto">
              <a:xfrm flipH="1">
                <a:off x="7404841" y="1736904"/>
                <a:ext cx="1540776" cy="234193"/>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p:cNvCxnSpPr>
                <a:stCxn id="17" idx="2"/>
                <a:endCxn id="47" idx="0"/>
              </p:cNvCxnSpPr>
              <p:nvPr/>
            </p:nvCxnSpPr>
            <p:spPr bwMode="auto">
              <a:xfrm flipH="1">
                <a:off x="8945617" y="1736904"/>
                <a:ext cx="0" cy="234193"/>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a:stCxn id="17" idx="2"/>
                <a:endCxn id="48" idx="0"/>
              </p:cNvCxnSpPr>
              <p:nvPr/>
            </p:nvCxnSpPr>
            <p:spPr bwMode="auto">
              <a:xfrm>
                <a:off x="8945617" y="1736904"/>
                <a:ext cx="1540776" cy="234193"/>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组合 20"/>
              <p:cNvGrpSpPr/>
              <p:nvPr/>
            </p:nvGrpSpPr>
            <p:grpSpPr>
              <a:xfrm>
                <a:off x="6798985" y="1971097"/>
                <a:ext cx="4293263" cy="396000"/>
                <a:chOff x="6798985" y="2168860"/>
                <a:chExt cx="4293263" cy="524227"/>
              </a:xfrm>
            </p:grpSpPr>
            <p:sp>
              <p:nvSpPr>
                <p:cNvPr id="46" name="矩形 45"/>
                <p:cNvSpPr/>
                <p:nvPr/>
              </p:nvSpPr>
              <p:spPr bwMode="auto">
                <a:xfrm>
                  <a:off x="6798985" y="2168860"/>
                  <a:ext cx="1211711" cy="524227"/>
                </a:xfrm>
                <a:prstGeom prst="rect">
                  <a:avLst/>
                </a:prstGeom>
                <a:solidFill>
                  <a:schemeClr val="bg1"/>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600" b="0" u="none" dirty="0">
                      <a:solidFill>
                        <a:srgbClr val="000000">
                          <a:lumMod val="95000"/>
                          <a:lumOff val="5000"/>
                        </a:srgbClr>
                      </a:solidFill>
                      <a:latin typeface="Huawei Sans" panose="020C0503030203020204" pitchFamily="34" charset="0"/>
                    </a:rPr>
                    <a:t>Block 1</a:t>
                  </a:r>
                  <a:endParaRPr kumimoji="0" lang="en-US" altLang="zh-CN" sz="16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矩形 46"/>
                <p:cNvSpPr/>
                <p:nvPr/>
              </p:nvSpPr>
              <p:spPr bwMode="auto">
                <a:xfrm>
                  <a:off x="8339761" y="2168860"/>
                  <a:ext cx="1211711" cy="524227"/>
                </a:xfrm>
                <a:prstGeom prst="rect">
                  <a:avLst/>
                </a:prstGeom>
                <a:solidFill>
                  <a:schemeClr val="bg1"/>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600" b="0" u="none" dirty="0">
                      <a:solidFill>
                        <a:srgbClr val="000000">
                          <a:lumMod val="95000"/>
                          <a:lumOff val="5000"/>
                        </a:srgbClr>
                      </a:solidFill>
                      <a:latin typeface="Huawei Sans" panose="020C0503030203020204" pitchFamily="34" charset="0"/>
                    </a:rPr>
                    <a:t>Block 2</a:t>
                  </a:r>
                  <a:endParaRPr kumimoji="0" lang="en-US" altLang="zh-CN" sz="16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矩形 47"/>
                <p:cNvSpPr/>
                <p:nvPr/>
              </p:nvSpPr>
              <p:spPr bwMode="auto">
                <a:xfrm>
                  <a:off x="9880537" y="2168860"/>
                  <a:ext cx="1211711" cy="524227"/>
                </a:xfrm>
                <a:prstGeom prst="rect">
                  <a:avLst/>
                </a:prstGeom>
                <a:solidFill>
                  <a:schemeClr val="bg1"/>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600" b="0" u="none" dirty="0">
                      <a:solidFill>
                        <a:srgbClr val="000000">
                          <a:lumMod val="95000"/>
                          <a:lumOff val="5000"/>
                        </a:srgbClr>
                      </a:solidFill>
                      <a:latin typeface="Huawei Sans" panose="020C0503030203020204" pitchFamily="34" charset="0"/>
                    </a:rPr>
                    <a:t>Block 3</a:t>
                  </a:r>
                  <a:endParaRPr kumimoji="0" lang="en-US" altLang="zh-CN" sz="16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2" name="组合 21"/>
              <p:cNvGrpSpPr/>
              <p:nvPr/>
            </p:nvGrpSpPr>
            <p:grpSpPr>
              <a:xfrm>
                <a:off x="6937380" y="2601290"/>
                <a:ext cx="4021973" cy="570021"/>
                <a:chOff x="6937380" y="3068960"/>
                <a:chExt cx="4021973" cy="570021"/>
              </a:xfrm>
            </p:grpSpPr>
            <p:sp>
              <p:nvSpPr>
                <p:cNvPr id="43" name="矩形 42"/>
                <p:cNvSpPr/>
                <p:nvPr/>
              </p:nvSpPr>
              <p:spPr bwMode="auto">
                <a:xfrm>
                  <a:off x="6937380" y="3068961"/>
                  <a:ext cx="934922" cy="570020"/>
                </a:xfrm>
                <a:prstGeom prst="rect">
                  <a:avLst/>
                </a:prstGeom>
                <a:solidFill>
                  <a:srgbClr val="DDDDDD"/>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600" u="none" dirty="0">
                      <a:solidFill>
                        <a:srgbClr val="000000">
                          <a:lumMod val="95000"/>
                          <a:lumOff val="5000"/>
                        </a:srgbClr>
                      </a:solidFill>
                      <a:latin typeface="Huawei Sans" panose="020C0503030203020204" pitchFamily="34" charset="0"/>
                    </a:rPr>
                    <a:t>SFP 0</a:t>
                  </a:r>
                  <a:endParaRPr lang="en-US" sz="1600" u="none" dirty="0">
                    <a:solidFill>
                      <a:srgbClr val="000000">
                        <a:lumMod val="95000"/>
                        <a:lumOff val="5000"/>
                      </a:srgbClr>
                    </a:solidFill>
                    <a:latin typeface="Huawei Sans" panose="020C0503030203020204" pitchFamily="34" charset="0"/>
                  </a:endParaRPr>
                </a:p>
                <a:p>
                  <a:pPr marL="0" marR="0" lvl="0" indent="0" algn="ctr" defTabSz="914400" eaLnBrk="1" fontAlgn="ctr" latinLnBrk="0" hangingPunct="1">
                    <a:lnSpc>
                      <a:spcPct val="100000"/>
                    </a:lnSpc>
                    <a:spcBef>
                      <a:spcPct val="0"/>
                    </a:spcBef>
                    <a:spcAft>
                      <a:spcPct val="0"/>
                    </a:spcAft>
                    <a:buClrTx/>
                    <a:buSzTx/>
                    <a:buFontTx/>
                    <a:buNone/>
                    <a:defRPr/>
                  </a:pPr>
                  <a:r>
                    <a:rPr lang="en-US" sz="1600" b="0" u="none" dirty="0">
                      <a:solidFill>
                        <a:srgbClr val="000000">
                          <a:lumMod val="95000"/>
                          <a:lumOff val="5000"/>
                        </a:srgbClr>
                      </a:solidFill>
                      <a:latin typeface="Huawei Sans" panose="020C0503030203020204" pitchFamily="34" charset="0"/>
                    </a:rPr>
                    <a:t>FP 0</a:t>
                  </a:r>
                  <a:endParaRPr kumimoji="0" lang="en-US" altLang="zh-CN" sz="16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矩形 43"/>
                <p:cNvSpPr/>
                <p:nvPr/>
              </p:nvSpPr>
              <p:spPr bwMode="auto">
                <a:xfrm>
                  <a:off x="8528248" y="3068960"/>
                  <a:ext cx="830801" cy="570021"/>
                </a:xfrm>
                <a:prstGeom prst="rect">
                  <a:avLst/>
                </a:prstGeom>
                <a:solidFill>
                  <a:srgbClr val="DDDDDD"/>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600" u="none" dirty="0">
                      <a:solidFill>
                        <a:srgbClr val="000000">
                          <a:lumMod val="95000"/>
                          <a:lumOff val="5000"/>
                        </a:srgbClr>
                      </a:solidFill>
                      <a:latin typeface="Huawei Sans" panose="020C0503030203020204" pitchFamily="34" charset="0"/>
                    </a:rPr>
                    <a:t>SFP 1</a:t>
                  </a:r>
                  <a:endParaRPr lang="en-US" sz="1600" u="none" dirty="0">
                    <a:solidFill>
                      <a:srgbClr val="000000">
                        <a:lumMod val="95000"/>
                        <a:lumOff val="5000"/>
                      </a:srgbClr>
                    </a:solidFill>
                    <a:latin typeface="Huawei Sans" panose="020C0503030203020204" pitchFamily="34" charset="0"/>
                  </a:endParaRPr>
                </a:p>
                <a:p>
                  <a:pPr marL="0" marR="0" lvl="0" indent="0" algn="ctr" defTabSz="914400" eaLnBrk="1" fontAlgn="ctr" latinLnBrk="0" hangingPunct="1">
                    <a:lnSpc>
                      <a:spcPct val="100000"/>
                    </a:lnSpc>
                    <a:spcBef>
                      <a:spcPct val="0"/>
                    </a:spcBef>
                    <a:spcAft>
                      <a:spcPct val="0"/>
                    </a:spcAft>
                    <a:buClrTx/>
                    <a:buSzTx/>
                    <a:buFontTx/>
                    <a:buNone/>
                    <a:defRPr/>
                  </a:pPr>
                  <a:r>
                    <a:rPr lang="en-US" sz="1600" b="0" u="none" dirty="0">
                      <a:solidFill>
                        <a:srgbClr val="000000">
                          <a:lumMod val="95000"/>
                          <a:lumOff val="5000"/>
                        </a:srgbClr>
                      </a:solidFill>
                      <a:latin typeface="Huawei Sans" panose="020C0503030203020204" pitchFamily="34" charset="0"/>
                    </a:rPr>
                    <a:t>FP 1</a:t>
                  </a:r>
                  <a:endParaRPr kumimoji="0" lang="en-US" altLang="zh-CN" sz="16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矩形 44"/>
                <p:cNvSpPr/>
                <p:nvPr/>
              </p:nvSpPr>
              <p:spPr bwMode="auto">
                <a:xfrm>
                  <a:off x="10020495" y="3110121"/>
                  <a:ext cx="938858" cy="524227"/>
                </a:xfrm>
                <a:prstGeom prst="rect">
                  <a:avLst/>
                </a:prstGeom>
                <a:solidFill>
                  <a:srgbClr val="DDDDDD"/>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600" b="0" u="none" dirty="0">
                      <a:solidFill>
                        <a:srgbClr val="000000">
                          <a:lumMod val="95000"/>
                          <a:lumOff val="5000"/>
                        </a:srgbClr>
                      </a:solidFill>
                      <a:latin typeface="Huawei Sans" panose="020C0503030203020204" pitchFamily="34" charset="0"/>
                    </a:rPr>
                    <a:t>SFP 2</a:t>
                  </a:r>
                  <a:endParaRPr lang="en-US" sz="1600" b="0" u="none" dirty="0">
                    <a:solidFill>
                      <a:srgbClr val="000000">
                        <a:lumMod val="95000"/>
                        <a:lumOff val="5000"/>
                      </a:srgbClr>
                    </a:solidFill>
                    <a:latin typeface="Huawei Sans" panose="020C0503030203020204" pitchFamily="34" charset="0"/>
                  </a:endParaRPr>
                </a:p>
                <a:p>
                  <a:pPr marL="0" marR="0" lvl="0" indent="0" algn="ctr" defTabSz="914400" eaLnBrk="1" fontAlgn="ctr" latinLnBrk="0" hangingPunct="1">
                    <a:lnSpc>
                      <a:spcPct val="100000"/>
                    </a:lnSpc>
                    <a:spcBef>
                      <a:spcPct val="0"/>
                    </a:spcBef>
                    <a:spcAft>
                      <a:spcPct val="0"/>
                    </a:spcAft>
                    <a:buClrTx/>
                    <a:buSzTx/>
                    <a:buFontTx/>
                    <a:buNone/>
                    <a:defRPr/>
                  </a:pPr>
                  <a:r>
                    <a:rPr lang="en-US" sz="1600" b="0" u="none" dirty="0">
                      <a:solidFill>
                        <a:srgbClr val="000000">
                          <a:lumMod val="95000"/>
                          <a:lumOff val="5000"/>
                        </a:srgbClr>
                      </a:solidFill>
                      <a:latin typeface="Huawei Sans" panose="020C0503030203020204" pitchFamily="34" charset="0"/>
                    </a:rPr>
                    <a:t>FP 2</a:t>
                  </a:r>
                  <a:endParaRPr kumimoji="0" lang="en-US" altLang="zh-CN" sz="16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23" name="直接箭头连接符 22"/>
              <p:cNvCxnSpPr>
                <a:stCxn id="46" idx="2"/>
                <a:endCxn id="43" idx="0"/>
              </p:cNvCxnSpPr>
              <p:nvPr/>
            </p:nvCxnSpPr>
            <p:spPr bwMode="auto">
              <a:xfrm>
                <a:off x="7404841" y="2367097"/>
                <a:ext cx="0" cy="234194"/>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a:stCxn id="47" idx="2"/>
                <a:endCxn id="44" idx="0"/>
              </p:cNvCxnSpPr>
              <p:nvPr/>
            </p:nvCxnSpPr>
            <p:spPr bwMode="auto">
              <a:xfrm flipH="1">
                <a:off x="8943649" y="2367097"/>
                <a:ext cx="1968" cy="234193"/>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箭头连接符 24"/>
              <p:cNvCxnSpPr>
                <a:stCxn id="48" idx="2"/>
                <a:endCxn id="45" idx="0"/>
              </p:cNvCxnSpPr>
              <p:nvPr/>
            </p:nvCxnSpPr>
            <p:spPr bwMode="auto">
              <a:xfrm>
                <a:off x="10486393" y="2367097"/>
                <a:ext cx="3531" cy="275354"/>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文本框 25"/>
              <p:cNvSpPr txBox="1"/>
              <p:nvPr/>
            </p:nvSpPr>
            <p:spPr bwMode="auto">
              <a:xfrm>
                <a:off x="7214601" y="3479440"/>
                <a:ext cx="3462032" cy="309600"/>
              </a:xfrm>
              <a:prstGeom prst="rect">
                <a:avLst/>
              </a:prstGeom>
              <a:noFill/>
              <a:ln w="9525">
                <a:solidFill>
                  <a:srgbClr val="000000"/>
                </a:solidFill>
                <a:miter lim="800000"/>
              </a:ln>
            </p:spPr>
            <p:txBody>
              <a:bodyPr wrap="square" lIns="99980" tIns="49986" rIns="99980" bIns="49986" rtlCol="0">
                <a:noAutofit/>
              </a:bodyPr>
              <a:lstStyle/>
              <a:p>
                <a:pPr marL="0" marR="0" lvl="0" indent="0" algn="ctr" defTabSz="1001395" eaLnBrk="0" fontAlgn="ctr" latinLnBrk="0" hangingPunct="0">
                  <a:lnSpc>
                    <a:spcPct val="100000"/>
                  </a:lnSpc>
                  <a:spcBef>
                    <a:spcPct val="0"/>
                  </a:spcBef>
                  <a:spcAft>
                    <a:spcPct val="0"/>
                  </a:spcAft>
                  <a:buClrTx/>
                  <a:buSzTx/>
                  <a:buFontTx/>
                  <a:buNone/>
                  <a:defRPr/>
                </a:pPr>
                <a:r>
                  <a:rPr lang="en-US" sz="1400" b="0" u="none" dirty="0">
                    <a:solidFill>
                      <a:srgbClr val="000000"/>
                    </a:solidFill>
                    <a:latin typeface="Huawei Sans" panose="020C0503030203020204" pitchFamily="34" charset="0"/>
                  </a:rPr>
                  <a:t>Storage</a:t>
                </a:r>
                <a:endParaRPr kumimoji="0" lang="en-US"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7" name="文本框 26"/>
              <p:cNvSpPr txBox="1"/>
              <p:nvPr/>
            </p:nvSpPr>
            <p:spPr bwMode="auto">
              <a:xfrm>
                <a:off x="7422191" y="5965187"/>
                <a:ext cx="3042917" cy="308129"/>
              </a:xfrm>
              <a:prstGeom prst="rect">
                <a:avLst/>
              </a:prstGeom>
              <a:noFill/>
              <a:ln w="9525">
                <a:solidFill>
                  <a:srgbClr val="000000"/>
                </a:solidFill>
                <a:miter lim="800000"/>
              </a:ln>
            </p:spPr>
            <p:txBody>
              <a:bodyPr wrap="none" lIns="99980" tIns="49986" rIns="99980" bIns="49986" rtlCol="0">
                <a:noAutofit/>
              </a:bodyPr>
              <a:lstStyle/>
              <a:p>
                <a:pPr marL="0" marR="0" lvl="0" indent="0" algn="ctr" defTabSz="1001395" eaLnBrk="0" fontAlgn="ctr" latinLnBrk="0" hangingPunct="0">
                  <a:lnSpc>
                    <a:spcPct val="100000"/>
                  </a:lnSpc>
                  <a:spcBef>
                    <a:spcPct val="0"/>
                  </a:spcBef>
                  <a:spcAft>
                    <a:spcPct val="0"/>
                  </a:spcAft>
                  <a:buClrTx/>
                  <a:buSzTx/>
                  <a:buFontTx/>
                  <a:buNone/>
                  <a:defRPr/>
                </a:pPr>
                <a:r>
                  <a:rPr lang="en-US" sz="1400" b="0" u="none" dirty="0">
                    <a:solidFill>
                      <a:srgbClr val="000000"/>
                    </a:solidFill>
                    <a:latin typeface="Huawei Sans" panose="020C0503030203020204" pitchFamily="34" charset="0"/>
                  </a:rPr>
                  <a:t>Saves data after delta compression</a:t>
                </a:r>
                <a:endParaRPr kumimoji="0" lang="en-US"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8" name="直接箭头连接符 27"/>
              <p:cNvCxnSpPr>
                <a:stCxn id="44" idx="2"/>
                <a:endCxn id="26" idx="0"/>
              </p:cNvCxnSpPr>
              <p:nvPr/>
            </p:nvCxnSpPr>
            <p:spPr bwMode="auto">
              <a:xfrm>
                <a:off x="8943649" y="3171311"/>
                <a:ext cx="1968" cy="308129"/>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箭头连接符 28"/>
              <p:cNvCxnSpPr>
                <a:stCxn id="45" idx="2"/>
              </p:cNvCxnSpPr>
              <p:nvPr/>
            </p:nvCxnSpPr>
            <p:spPr bwMode="auto">
              <a:xfrm>
                <a:off x="10489924" y="3166678"/>
                <a:ext cx="0" cy="311639"/>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p:cNvCxnSpPr>
                <a:stCxn id="43" idx="2"/>
              </p:cNvCxnSpPr>
              <p:nvPr/>
            </p:nvCxnSpPr>
            <p:spPr bwMode="auto">
              <a:xfrm>
                <a:off x="7404841" y="3171311"/>
                <a:ext cx="0" cy="307006"/>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 name="组合 30"/>
              <p:cNvGrpSpPr/>
              <p:nvPr/>
            </p:nvGrpSpPr>
            <p:grpSpPr>
              <a:xfrm>
                <a:off x="6206745" y="4320000"/>
                <a:ext cx="5472608" cy="1459176"/>
                <a:chOff x="431096" y="4261825"/>
                <a:chExt cx="5472608" cy="1459176"/>
              </a:xfrm>
            </p:grpSpPr>
            <p:sp>
              <p:nvSpPr>
                <p:cNvPr id="34" name="矩形 33"/>
                <p:cNvSpPr/>
                <p:nvPr/>
              </p:nvSpPr>
              <p:spPr bwMode="auto">
                <a:xfrm>
                  <a:off x="431096" y="5161825"/>
                  <a:ext cx="1440000" cy="559176"/>
                </a:xfrm>
                <a:prstGeom prst="rect">
                  <a:avLst/>
                </a:prstGeom>
                <a:solidFill>
                  <a:srgbClr val="DDDDDD"/>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400" b="0" u="none" dirty="0">
                      <a:solidFill>
                        <a:srgbClr val="000000">
                          <a:lumMod val="95000"/>
                          <a:lumOff val="5000"/>
                        </a:srgbClr>
                      </a:solidFill>
                      <a:latin typeface="Huawei Sans" panose="020C0503030203020204" pitchFamily="34" charset="0"/>
                    </a:rPr>
                    <a:t>Writes data.</a:t>
                  </a:r>
                  <a:endParaRPr lang="en-US" sz="1400" b="0" u="none" dirty="0">
                    <a:solidFill>
                      <a:srgbClr val="000000">
                        <a:lumMod val="95000"/>
                        <a:lumOff val="5000"/>
                      </a:srgbClr>
                    </a:solidFill>
                    <a:latin typeface="Huawei Sans" panose="020C0503030203020204" pitchFamily="34" charset="0"/>
                  </a:endParaRPr>
                </a:p>
              </p:txBody>
            </p:sp>
            <p:sp>
              <p:nvSpPr>
                <p:cNvPr id="35" name="矩形 34"/>
                <p:cNvSpPr/>
                <p:nvPr/>
              </p:nvSpPr>
              <p:spPr bwMode="auto">
                <a:xfrm>
                  <a:off x="2448000" y="5161825"/>
                  <a:ext cx="1440000" cy="559176"/>
                </a:xfrm>
                <a:prstGeom prst="rect">
                  <a:avLst/>
                </a:prstGeom>
                <a:solidFill>
                  <a:srgbClr val="DDDDDD"/>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90000"/>
                    </a:lnSpc>
                    <a:spcBef>
                      <a:spcPct val="0"/>
                    </a:spcBef>
                    <a:spcAft>
                      <a:spcPct val="0"/>
                    </a:spcAft>
                    <a:buClrTx/>
                    <a:buSzTx/>
                    <a:buFontTx/>
                    <a:buNone/>
                    <a:defRPr/>
                  </a:pPr>
                  <a:r>
                    <a:rPr lang="en-US" sz="1400" b="0" u="none" dirty="0">
                      <a:solidFill>
                        <a:srgbClr val="000000">
                          <a:lumMod val="95000"/>
                          <a:lumOff val="5000"/>
                        </a:srgbClr>
                      </a:solidFill>
                      <a:latin typeface="Huawei Sans" panose="020C0503030203020204" pitchFamily="34" charset="0"/>
                    </a:rPr>
                    <a:t>Increases the RC.</a:t>
                  </a:r>
                  <a:endParaRPr kumimoji="0" lang="en-US" altLang="zh-CN" sz="14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矩形 35"/>
                <p:cNvSpPr/>
                <p:nvPr/>
              </p:nvSpPr>
              <p:spPr bwMode="auto">
                <a:xfrm>
                  <a:off x="4463704" y="5161825"/>
                  <a:ext cx="1440000" cy="559176"/>
                </a:xfrm>
                <a:prstGeom prst="rect">
                  <a:avLst/>
                </a:prstGeom>
                <a:solidFill>
                  <a:srgbClr val="FAD3BB"/>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400" u="none" dirty="0">
                      <a:solidFill>
                        <a:srgbClr val="000000">
                          <a:lumMod val="95000"/>
                          <a:lumOff val="5000"/>
                        </a:srgbClr>
                      </a:solidFill>
                      <a:latin typeface="Huawei Sans" panose="020C0503030203020204" pitchFamily="34" charset="0"/>
                    </a:rPr>
                    <a:t>Performs delta compression.</a:t>
                  </a:r>
                  <a:endParaRPr kumimoji="0" lang="en-US" altLang="zh-CN" sz="14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矩形 36"/>
                <p:cNvSpPr/>
                <p:nvPr/>
              </p:nvSpPr>
              <p:spPr bwMode="auto">
                <a:xfrm>
                  <a:off x="431096" y="4261825"/>
                  <a:ext cx="1440000" cy="648000"/>
                </a:xfrm>
                <a:prstGeom prst="rect">
                  <a:avLst/>
                </a:prstGeom>
                <a:solidFill>
                  <a:srgbClr val="DDDDDD"/>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400" b="0" u="none" dirty="0">
                      <a:solidFill>
                        <a:srgbClr val="000000">
                          <a:lumMod val="95000"/>
                          <a:lumOff val="5000"/>
                        </a:srgbClr>
                      </a:solidFill>
                      <a:latin typeface="Huawei Sans" panose="020C0503030203020204" pitchFamily="34" charset="0"/>
                    </a:rPr>
                    <a:t>New block</a:t>
                  </a:r>
                  <a:endParaRPr kumimoji="0" lang="en-US" altLang="zh-CN" sz="14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矩形 37"/>
                <p:cNvSpPr/>
                <p:nvPr/>
              </p:nvSpPr>
              <p:spPr bwMode="auto">
                <a:xfrm>
                  <a:off x="2017173" y="4261825"/>
                  <a:ext cx="2301654" cy="648000"/>
                </a:xfrm>
                <a:prstGeom prst="rect">
                  <a:avLst/>
                </a:prstGeom>
                <a:solidFill>
                  <a:srgbClr val="DDDDDD"/>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400" b="0" u="none" dirty="0">
                      <a:solidFill>
                        <a:srgbClr val="000000">
                          <a:lumMod val="95000"/>
                          <a:lumOff val="5000"/>
                        </a:srgbClr>
                      </a:solidFill>
                      <a:latin typeface="Huawei Sans" panose="020C0503030203020204" pitchFamily="34" charset="0"/>
                    </a:rPr>
                    <a:t>Same block</a:t>
                  </a:r>
                  <a:endParaRPr kumimoji="0" lang="en-US" altLang="zh-CN" sz="14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0" marR="0" lvl="0" indent="0" algn="ctr" defTabSz="914400" eaLnBrk="1" fontAlgn="ctr" latinLnBrk="0" hangingPunct="1">
                    <a:lnSpc>
                      <a:spcPct val="100000"/>
                    </a:lnSpc>
                    <a:spcBef>
                      <a:spcPct val="0"/>
                    </a:spcBef>
                    <a:spcAft>
                      <a:spcPct val="0"/>
                    </a:spcAft>
                    <a:buClrTx/>
                    <a:buSzTx/>
                    <a:buFontTx/>
                    <a:buNone/>
                    <a:defRPr/>
                  </a:pPr>
                  <a:r>
                    <a:rPr lang="en-US" sz="1200" b="0" u="none" dirty="0">
                      <a:solidFill>
                        <a:srgbClr val="000000">
                          <a:lumMod val="95000"/>
                          <a:lumOff val="5000"/>
                        </a:srgbClr>
                      </a:solidFill>
                      <a:latin typeface="Huawei Sans" panose="020C0503030203020204" pitchFamily="34" charset="0"/>
                    </a:rPr>
                    <a:t>(same FP)</a:t>
                  </a:r>
                  <a:endParaRPr lang="en-US" sz="1200" b="0" u="none" dirty="0">
                    <a:solidFill>
                      <a:srgbClr val="000000">
                        <a:lumMod val="95000"/>
                        <a:lumOff val="5000"/>
                      </a:srgbClr>
                    </a:solidFill>
                    <a:latin typeface="Huawei Sans" panose="020C0503030203020204" pitchFamily="34" charset="0"/>
                  </a:endParaRPr>
                </a:p>
                <a:p>
                  <a:pPr marL="0" marR="0" lvl="0" indent="0" algn="ctr" defTabSz="914400" eaLnBrk="1" fontAlgn="ctr" latinLnBrk="0" hangingPunct="1">
                    <a:lnSpc>
                      <a:spcPct val="100000"/>
                    </a:lnSpc>
                    <a:spcBef>
                      <a:spcPct val="0"/>
                    </a:spcBef>
                    <a:spcAft>
                      <a:spcPct val="0"/>
                    </a:spcAft>
                    <a:buClrTx/>
                    <a:buSzTx/>
                    <a:buFontTx/>
                    <a:buNone/>
                    <a:defRPr/>
                  </a:pPr>
                  <a:r>
                    <a:rPr lang="en-US" sz="1200" b="0" u="none" dirty="0">
                      <a:solidFill>
                        <a:srgbClr val="000000">
                          <a:lumMod val="95000"/>
                          <a:lumOff val="5000"/>
                        </a:srgbClr>
                      </a:solidFill>
                      <a:latin typeface="Huawei Sans" panose="020C0503030203020204" pitchFamily="34" charset="0"/>
                    </a:rPr>
                    <a:t>(byte-by-byte comparison)</a:t>
                  </a:r>
                  <a:endParaRPr lang="en-US" sz="1200" b="0" u="none" dirty="0">
                    <a:solidFill>
                      <a:srgbClr val="000000">
                        <a:lumMod val="95000"/>
                        <a:lumOff val="5000"/>
                      </a:srgbClr>
                    </a:solidFill>
                    <a:latin typeface="Huawei Sans" panose="020C0503030203020204" pitchFamily="34" charset="0"/>
                  </a:endParaRPr>
                </a:p>
              </p:txBody>
            </p:sp>
            <p:sp>
              <p:nvSpPr>
                <p:cNvPr id="39" name="矩形 38"/>
                <p:cNvSpPr/>
                <p:nvPr/>
              </p:nvSpPr>
              <p:spPr bwMode="auto">
                <a:xfrm>
                  <a:off x="4463704" y="4261825"/>
                  <a:ext cx="1440000" cy="648000"/>
                </a:xfrm>
                <a:prstGeom prst="rect">
                  <a:avLst/>
                </a:prstGeom>
                <a:solidFill>
                  <a:srgbClr val="FAD3BB"/>
                </a:solidFill>
                <a:ln w="317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1" forceAA="0" compatLnSpc="1">
                  <a:noAutofit/>
                </a:bodyPr>
                <a:lstStyle/>
                <a:p>
                  <a:pPr marL="0" marR="0" lvl="0" indent="0" algn="ctr" defTabSz="914400" eaLnBrk="1" fontAlgn="ctr" latinLnBrk="0" hangingPunct="1">
                    <a:lnSpc>
                      <a:spcPct val="100000"/>
                    </a:lnSpc>
                    <a:spcBef>
                      <a:spcPct val="0"/>
                    </a:spcBef>
                    <a:spcAft>
                      <a:spcPct val="0"/>
                    </a:spcAft>
                    <a:buClrTx/>
                    <a:buSzTx/>
                    <a:buFontTx/>
                    <a:buNone/>
                    <a:defRPr/>
                  </a:pPr>
                  <a:r>
                    <a:rPr lang="en-US" sz="1400" b="0" u="none" dirty="0">
                      <a:solidFill>
                        <a:srgbClr val="000000">
                          <a:lumMod val="95000"/>
                          <a:lumOff val="5000"/>
                        </a:srgbClr>
                      </a:solidFill>
                      <a:latin typeface="Huawei Sans" panose="020C0503030203020204" pitchFamily="34" charset="0"/>
                    </a:rPr>
                    <a:t>Similar block</a:t>
                  </a:r>
                  <a:endParaRPr kumimoji="0" lang="en-US" altLang="zh-CN" sz="14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0" marR="0" lvl="0" indent="0" algn="ctr" defTabSz="914400" eaLnBrk="1" fontAlgn="ctr" latinLnBrk="0" hangingPunct="1">
                    <a:lnSpc>
                      <a:spcPct val="100000"/>
                    </a:lnSpc>
                    <a:spcBef>
                      <a:spcPct val="0"/>
                    </a:spcBef>
                    <a:spcAft>
                      <a:spcPct val="0"/>
                    </a:spcAft>
                    <a:buClrTx/>
                    <a:buSzTx/>
                    <a:buFontTx/>
                    <a:buNone/>
                    <a:defRPr/>
                  </a:pPr>
                  <a:r>
                    <a:rPr lang="en-US" sz="1200" b="0" u="none" dirty="0">
                      <a:solidFill>
                        <a:srgbClr val="000000">
                          <a:lumMod val="95000"/>
                          <a:lumOff val="5000"/>
                        </a:srgbClr>
                      </a:solidFill>
                      <a:latin typeface="Huawei Sans" panose="020C0503030203020204" pitchFamily="34" charset="0"/>
                    </a:rPr>
                    <a:t>(same SFP)</a:t>
                  </a:r>
                  <a:endParaRPr kumimoji="0" lang="en-US" altLang="zh-CN" sz="1200" b="0" i="0" u="none" strike="noStrike" kern="0" cap="none" spc="0" normalizeH="0" baseline="0" noProof="0" dirty="0">
                    <a:ln>
                      <a:noFill/>
                    </a:ln>
                    <a:solidFill>
                      <a:srgbClr val="000000">
                        <a:lumMod val="95000"/>
                        <a:lumOff val="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0" name="直接箭头连接符 39"/>
                <p:cNvCxnSpPr>
                  <a:stCxn id="37" idx="2"/>
                  <a:endCxn id="34" idx="0"/>
                </p:cNvCxnSpPr>
                <p:nvPr/>
              </p:nvCxnSpPr>
              <p:spPr bwMode="auto">
                <a:xfrm flipH="1">
                  <a:off x="1151096" y="4909825"/>
                  <a:ext cx="0" cy="252000"/>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箭头连接符 40"/>
                <p:cNvCxnSpPr>
                  <a:stCxn id="38" idx="2"/>
                  <a:endCxn id="35" idx="0"/>
                </p:cNvCxnSpPr>
                <p:nvPr/>
              </p:nvCxnSpPr>
              <p:spPr bwMode="auto">
                <a:xfrm flipH="1">
                  <a:off x="3168000" y="4909825"/>
                  <a:ext cx="0" cy="252000"/>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箭头连接符 41"/>
                <p:cNvCxnSpPr>
                  <a:stCxn id="39" idx="2"/>
                  <a:endCxn id="36" idx="0"/>
                </p:cNvCxnSpPr>
                <p:nvPr/>
              </p:nvCxnSpPr>
              <p:spPr bwMode="auto">
                <a:xfrm flipH="1">
                  <a:off x="5183704" y="4909825"/>
                  <a:ext cx="0" cy="252000"/>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2" name="直接箭头连接符 31"/>
              <p:cNvCxnSpPr>
                <a:stCxn id="34" idx="2"/>
                <a:endCxn id="27" idx="0"/>
              </p:cNvCxnSpPr>
              <p:nvPr/>
            </p:nvCxnSpPr>
            <p:spPr bwMode="auto">
              <a:xfrm>
                <a:off x="6926745" y="5779176"/>
                <a:ext cx="2016905" cy="186011"/>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箭头连接符 32"/>
              <p:cNvCxnSpPr>
                <a:stCxn id="36" idx="2"/>
                <a:endCxn id="27" idx="0"/>
              </p:cNvCxnSpPr>
              <p:nvPr/>
            </p:nvCxnSpPr>
            <p:spPr bwMode="auto">
              <a:xfrm flipH="1">
                <a:off x="8943650" y="5779176"/>
                <a:ext cx="2015703" cy="186011"/>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 name="直接箭头连接符 10"/>
            <p:cNvCxnSpPr>
              <a:stCxn id="43" idx="2"/>
              <a:endCxn id="8" idx="1"/>
            </p:cNvCxnSpPr>
            <p:nvPr/>
          </p:nvCxnSpPr>
          <p:spPr bwMode="auto">
            <a:xfrm>
              <a:off x="2433556" y="3171311"/>
              <a:ext cx="4674886" cy="453339"/>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a:stCxn id="44" idx="2"/>
              <a:endCxn id="8" idx="1"/>
            </p:cNvCxnSpPr>
            <p:nvPr/>
          </p:nvCxnSpPr>
          <p:spPr bwMode="auto">
            <a:xfrm>
              <a:off x="3972364" y="3171311"/>
              <a:ext cx="3136078" cy="453339"/>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12"/>
            <p:cNvCxnSpPr>
              <a:stCxn id="45" idx="2"/>
              <a:endCxn id="8" idx="1"/>
            </p:cNvCxnSpPr>
            <p:nvPr/>
          </p:nvCxnSpPr>
          <p:spPr bwMode="auto">
            <a:xfrm>
              <a:off x="5518639" y="3166678"/>
              <a:ext cx="1589803" cy="457972"/>
            </a:xfrm>
            <a:prstGeom prst="straightConnector1">
              <a:avLst/>
            </a:prstGeom>
            <a:noFill/>
            <a:ln w="127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箭头连接符 13"/>
            <p:cNvCxnSpPr>
              <a:stCxn id="8" idx="1"/>
              <a:endCxn id="37" idx="0"/>
            </p:cNvCxnSpPr>
            <p:nvPr/>
          </p:nvCxnSpPr>
          <p:spPr bwMode="auto">
            <a:xfrm flipH="1">
              <a:off x="1955460" y="3676384"/>
              <a:ext cx="5352570" cy="643616"/>
            </a:xfrm>
            <a:prstGeom prst="straightConnector1">
              <a:avLst/>
            </a:prstGeom>
            <a:noFill/>
            <a:ln w="12700" cap="flat" cmpd="sng" algn="ctr">
              <a:solidFill>
                <a:srgbClr val="000000"/>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a:stCxn id="8" idx="1"/>
              <a:endCxn id="38" idx="0"/>
            </p:cNvCxnSpPr>
            <p:nvPr/>
          </p:nvCxnSpPr>
          <p:spPr bwMode="auto">
            <a:xfrm flipH="1">
              <a:off x="3972364" y="3676384"/>
              <a:ext cx="3335666" cy="643616"/>
            </a:xfrm>
            <a:prstGeom prst="straightConnector1">
              <a:avLst/>
            </a:prstGeom>
            <a:noFill/>
            <a:ln w="12700" cap="flat" cmpd="sng" algn="ctr">
              <a:solidFill>
                <a:srgbClr val="000000"/>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a:stCxn id="8" idx="1"/>
              <a:endCxn id="39" idx="0"/>
            </p:cNvCxnSpPr>
            <p:nvPr/>
          </p:nvCxnSpPr>
          <p:spPr bwMode="auto">
            <a:xfrm flipH="1">
              <a:off x="5988068" y="3676384"/>
              <a:ext cx="1319962" cy="643616"/>
            </a:xfrm>
            <a:prstGeom prst="straightConnector1">
              <a:avLst/>
            </a:prstGeom>
            <a:noFill/>
            <a:ln w="12700" cap="flat" cmpd="sng" algn="ctr">
              <a:solidFill>
                <a:srgbClr val="000000"/>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矩形 48"/>
          <p:cNvSpPr/>
          <p:nvPr/>
        </p:nvSpPr>
        <p:spPr bwMode="auto">
          <a:xfrm>
            <a:off x="7108443" y="5024149"/>
            <a:ext cx="3916116" cy="289224"/>
          </a:xfrm>
          <a:prstGeom prst="rect">
            <a:avLst/>
          </a:prstGeom>
          <a:solidFill>
            <a:srgbClr val="BEE9EE"/>
          </a:solidFill>
          <a:ln w="9525">
            <a:solidFill>
              <a:srgbClr val="000000"/>
            </a:solidFill>
          </a:ln>
          <a:effectLst/>
        </p:spPr>
        <p:txBody>
          <a:bodyPr vert="horz" wrap="square" lIns="91440" tIns="45720" rIns="91440" bIns="45720" numCol="1" rtlCol="0" anchor="ctr" anchorCtr="0" compatLnSpc="1">
            <a:noAutofit/>
          </a:bodyPr>
          <a:lstStyle/>
          <a:p>
            <a:pPr marL="0" marR="0" lvl="0" indent="0" algn="ctr" defTabSz="914400" eaLnBrk="1" fontAlgn="ctr" latinLnBrk="0" hangingPunct="1">
              <a:lnSpc>
                <a:spcPct val="100000"/>
              </a:lnSpc>
              <a:spcBef>
                <a:spcPct val="0"/>
              </a:spcBef>
              <a:spcAft>
                <a:spcPct val="0"/>
              </a:spcAft>
              <a:buClr>
                <a:srgbClr val="CC9900"/>
              </a:buClr>
              <a:buSzTx/>
              <a:buFontTx/>
              <a:buNone/>
              <a:defRPr/>
            </a:pPr>
            <a:r>
              <a:rPr lang="en-US" sz="1400" b="0" u="none" dirty="0">
                <a:solidFill>
                  <a:srgbClr val="000000"/>
                </a:solidFill>
                <a:latin typeface="Huawei Sans" panose="020C0503030203020204" pitchFamily="34" charset="0"/>
              </a:rPr>
              <a:t>Fingerprint (FP) table</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Arial" panose="020B0604020202020204"/>
              <a:sym typeface="Huawei Sans" panose="020C0503030203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850" y="440555"/>
            <a:ext cx="11681142" cy="497095"/>
          </a:xfrm>
        </p:spPr>
        <p:txBody>
          <a:bodyPr>
            <a:normAutofit/>
          </a:bodyPr>
          <a:lstStyle/>
          <a:p>
            <a:pPr fontAlgn="ctr"/>
            <a:r>
              <a:rPr lang="en-US" sz="2600" u="none" dirty="0">
                <a:latin typeface="Huawei Sans" panose="020C0503030203020204" pitchFamily="34" charset="0"/>
              </a:rPr>
              <a:t>Working Principles of Similarity-based Deduplication in the Background</a:t>
            </a:r>
            <a:endParaRPr lang="en-US" sz="2600" u="none" dirty="0">
              <a:latin typeface="Huawei Sans" panose="020C0503030203020204" pitchFamily="34" charset="0"/>
            </a:endParaRPr>
          </a:p>
        </p:txBody>
      </p:sp>
      <p:grpSp>
        <p:nvGrpSpPr>
          <p:cNvPr id="3" name="组合 10"/>
          <p:cNvGrpSpPr/>
          <p:nvPr/>
        </p:nvGrpSpPr>
        <p:grpSpPr>
          <a:xfrm>
            <a:off x="4464117" y="2623521"/>
            <a:ext cx="810180" cy="529027"/>
            <a:chOff x="1024649" y="3654046"/>
            <a:chExt cx="810180" cy="529027"/>
          </a:xfrm>
        </p:grpSpPr>
        <p:sp>
          <p:nvSpPr>
            <p:cNvPr id="4" name="矩形 3"/>
            <p:cNvSpPr/>
            <p:nvPr/>
          </p:nvSpPr>
          <p:spPr bwMode="auto">
            <a:xfrm>
              <a:off x="1024649" y="3654046"/>
              <a:ext cx="802538"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文本框 4"/>
            <p:cNvSpPr txBox="1"/>
            <p:nvPr/>
          </p:nvSpPr>
          <p:spPr>
            <a:xfrm>
              <a:off x="1176598" y="3721408"/>
              <a:ext cx="658231" cy="461665"/>
            </a:xfrm>
            <a:prstGeom prst="rect">
              <a:avLst/>
            </a:prstGeom>
            <a:noFill/>
          </p:spPr>
          <p:txBody>
            <a:bodyPr wrap="square" rtlCol="0">
              <a:spAutoFit/>
            </a:bodyPr>
            <a:lstStyle/>
            <a:p>
              <a:pPr fontAlgn="ctr"/>
              <a:r>
                <a:rPr lang="en-US" sz="1200" u="none" dirty="0">
                  <a:solidFill>
                    <a:srgbClr val="000000"/>
                  </a:solidFill>
                  <a:latin typeface="Huawei Sans" panose="020C0503030203020204" pitchFamily="34" charset="0"/>
                </a:rPr>
                <a:t>SFP 0</a:t>
              </a:r>
              <a:endParaRPr lang="en-US" sz="1200" u="none" dirty="0">
                <a:solidFill>
                  <a:srgbClr val="000000"/>
                </a:solidFill>
                <a:latin typeface="Huawei Sans" panose="020C0503030203020204" pitchFamily="34" charset="0"/>
              </a:endParaRPr>
            </a:p>
            <a:p>
              <a:pPr fontAlgn="ctr"/>
              <a:r>
                <a:rPr lang="en-US" sz="1200" u="none" dirty="0">
                  <a:solidFill>
                    <a:srgbClr val="000000"/>
                  </a:solidFill>
                  <a:latin typeface="Huawei Sans" panose="020C0503030203020204" pitchFamily="34" charset="0"/>
                </a:rPr>
                <a:t>FP 0</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 name="组合 18"/>
          <p:cNvGrpSpPr/>
          <p:nvPr/>
        </p:nvGrpSpPr>
        <p:grpSpPr>
          <a:xfrm>
            <a:off x="4482399" y="1823813"/>
            <a:ext cx="793749" cy="504056"/>
            <a:chOff x="1043608" y="2641423"/>
            <a:chExt cx="793749" cy="504056"/>
          </a:xfrm>
        </p:grpSpPr>
        <p:sp>
          <p:nvSpPr>
            <p:cNvPr id="7" name="矩形 6"/>
            <p:cNvSpPr/>
            <p:nvPr/>
          </p:nvSpPr>
          <p:spPr bwMode="auto">
            <a:xfrm>
              <a:off x="1043608" y="2641423"/>
              <a:ext cx="792088" cy="504056"/>
            </a:xfrm>
            <a:prstGeom prst="rect">
              <a:avLst/>
            </a:prstGeom>
            <a:solidFill>
              <a:schemeClr val="tx2">
                <a:lumMod val="40000"/>
                <a:lumOff val="60000"/>
              </a:schemeClr>
            </a:solidFill>
            <a:ln>
              <a:solidFill>
                <a:schemeClr val="tx1"/>
              </a:solidFill>
            </a:ln>
            <a:effectLst/>
          </p:spPr>
          <p:txBody>
            <a:bodyPr vert="horz" wrap="square" lIns="91440" tIns="45720" rIns="91440" bIns="45720" numCol="1" rtlCol="0" anchor="t" anchorCtr="0" compatLnSpc="1"/>
            <a:lstStyle/>
            <a:p>
              <a:pPr fontAlgn="ctr">
                <a:buClr>
                  <a:srgbClr val="CC9900"/>
                </a:buClr>
                <a:buFont typeface="Wingdings" panose="05000000000000000000" pitchFamily="2" charset="2"/>
                <a:buChar char="n"/>
              </a:pP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文本框 7"/>
            <p:cNvSpPr txBox="1"/>
            <p:nvPr/>
          </p:nvSpPr>
          <p:spPr>
            <a:xfrm>
              <a:off x="1057976" y="2708785"/>
              <a:ext cx="779381" cy="307777"/>
            </a:xfrm>
            <a:prstGeom prst="rect">
              <a:avLst/>
            </a:prstGeom>
            <a:noFill/>
          </p:spPr>
          <p:txBody>
            <a:bodyPr wrap="none" rtlCol="0">
              <a:spAutoFit/>
            </a:bodyPr>
            <a:lstStyle/>
            <a:p>
              <a:pPr fontAlgn="ctr"/>
              <a:r>
                <a:rPr lang="en-US" sz="1400" u="none" dirty="0">
                  <a:solidFill>
                    <a:srgbClr val="000000"/>
                  </a:solidFill>
                  <a:latin typeface="Huawei Sans" panose="020C0503030203020204" pitchFamily="34" charset="0"/>
                </a:rPr>
                <a:t>Block 0</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9" name="组合 20"/>
          <p:cNvGrpSpPr/>
          <p:nvPr/>
        </p:nvGrpSpPr>
        <p:grpSpPr>
          <a:xfrm>
            <a:off x="5546288" y="1823813"/>
            <a:ext cx="793749" cy="504056"/>
            <a:chOff x="1043608" y="2641423"/>
            <a:chExt cx="793749" cy="504056"/>
          </a:xfrm>
        </p:grpSpPr>
        <p:sp>
          <p:nvSpPr>
            <p:cNvPr id="10" name="矩形 9"/>
            <p:cNvSpPr/>
            <p:nvPr/>
          </p:nvSpPr>
          <p:spPr bwMode="auto">
            <a:xfrm>
              <a:off x="1043608" y="2641423"/>
              <a:ext cx="792088" cy="504056"/>
            </a:xfrm>
            <a:prstGeom prst="rect">
              <a:avLst/>
            </a:prstGeom>
            <a:solidFill>
              <a:schemeClr val="tx2">
                <a:lumMod val="40000"/>
                <a:lumOff val="60000"/>
              </a:schemeClr>
            </a:solidFill>
            <a:ln>
              <a:solidFill>
                <a:schemeClr val="tx1"/>
              </a:solidFill>
            </a:ln>
            <a:effectLst/>
          </p:spPr>
          <p:txBody>
            <a:bodyPr vert="horz" wrap="square" lIns="91440" tIns="45720" rIns="91440" bIns="45720" numCol="1" rtlCol="0" anchor="t" anchorCtr="0" compatLnSpc="1"/>
            <a:lstStyle/>
            <a:p>
              <a:pPr fontAlgn="ctr">
                <a:buClr>
                  <a:srgbClr val="CC9900"/>
                </a:buClr>
                <a:buFont typeface="Wingdings" panose="05000000000000000000" pitchFamily="2" charset="2"/>
                <a:buChar char="n"/>
              </a:pP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框 10"/>
            <p:cNvSpPr txBox="1"/>
            <p:nvPr/>
          </p:nvSpPr>
          <p:spPr>
            <a:xfrm>
              <a:off x="1057976" y="2708785"/>
              <a:ext cx="779381" cy="307777"/>
            </a:xfrm>
            <a:prstGeom prst="rect">
              <a:avLst/>
            </a:prstGeom>
            <a:noFill/>
          </p:spPr>
          <p:txBody>
            <a:bodyPr wrap="none" rtlCol="0">
              <a:spAutoFit/>
            </a:bodyPr>
            <a:lstStyle/>
            <a:p>
              <a:pPr fontAlgn="ctr"/>
              <a:r>
                <a:rPr lang="en-US" sz="1400" u="none" dirty="0">
                  <a:solidFill>
                    <a:srgbClr val="000000"/>
                  </a:solidFill>
                  <a:latin typeface="Huawei Sans" panose="020C0503030203020204" pitchFamily="34" charset="0"/>
                </a:rPr>
                <a:t>Block 1</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2" name="组合 23"/>
          <p:cNvGrpSpPr/>
          <p:nvPr/>
        </p:nvGrpSpPr>
        <p:grpSpPr>
          <a:xfrm>
            <a:off x="6620829" y="1823813"/>
            <a:ext cx="793749" cy="504056"/>
            <a:chOff x="1043608" y="2641423"/>
            <a:chExt cx="793749" cy="504056"/>
          </a:xfrm>
        </p:grpSpPr>
        <p:sp>
          <p:nvSpPr>
            <p:cNvPr id="13" name="矩形 12"/>
            <p:cNvSpPr/>
            <p:nvPr/>
          </p:nvSpPr>
          <p:spPr bwMode="auto">
            <a:xfrm>
              <a:off x="1043608" y="2641423"/>
              <a:ext cx="792088" cy="504056"/>
            </a:xfrm>
            <a:prstGeom prst="rect">
              <a:avLst/>
            </a:prstGeom>
            <a:solidFill>
              <a:schemeClr val="tx2">
                <a:lumMod val="40000"/>
                <a:lumOff val="60000"/>
              </a:schemeClr>
            </a:solidFill>
            <a:ln>
              <a:solidFill>
                <a:schemeClr val="tx1"/>
              </a:solidFill>
            </a:ln>
            <a:effectLst/>
          </p:spPr>
          <p:txBody>
            <a:bodyPr vert="horz" wrap="square" lIns="91440" tIns="45720" rIns="91440" bIns="45720" numCol="1" rtlCol="0" anchor="t" anchorCtr="0" compatLnSpc="1"/>
            <a:lstStyle/>
            <a:p>
              <a:pPr fontAlgn="ctr">
                <a:buClr>
                  <a:srgbClr val="CC9900"/>
                </a:buClr>
                <a:buFont typeface="Wingdings" panose="05000000000000000000" pitchFamily="2" charset="2"/>
                <a:buChar char="n"/>
              </a:pP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文本框 13"/>
            <p:cNvSpPr txBox="1"/>
            <p:nvPr/>
          </p:nvSpPr>
          <p:spPr>
            <a:xfrm>
              <a:off x="1057976" y="2708785"/>
              <a:ext cx="779381" cy="307777"/>
            </a:xfrm>
            <a:prstGeom prst="rect">
              <a:avLst/>
            </a:prstGeom>
            <a:noFill/>
          </p:spPr>
          <p:txBody>
            <a:bodyPr wrap="none" rtlCol="0">
              <a:spAutoFit/>
            </a:bodyPr>
            <a:lstStyle/>
            <a:p>
              <a:pPr fontAlgn="ctr"/>
              <a:r>
                <a:rPr lang="en-US" sz="1400" u="none" dirty="0">
                  <a:solidFill>
                    <a:srgbClr val="000000"/>
                  </a:solidFill>
                  <a:latin typeface="Huawei Sans" panose="020C0503030203020204" pitchFamily="34" charset="0"/>
                </a:rPr>
                <a:t>Block 2</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5" name="组合 26"/>
          <p:cNvGrpSpPr/>
          <p:nvPr/>
        </p:nvGrpSpPr>
        <p:grpSpPr>
          <a:xfrm>
            <a:off x="5562330" y="2623521"/>
            <a:ext cx="774963" cy="529027"/>
            <a:chOff x="1053985" y="3654046"/>
            <a:chExt cx="774963" cy="529027"/>
          </a:xfrm>
        </p:grpSpPr>
        <p:sp>
          <p:nvSpPr>
            <p:cNvPr id="16" name="矩形 15"/>
            <p:cNvSpPr/>
            <p:nvPr/>
          </p:nvSpPr>
          <p:spPr bwMode="auto">
            <a:xfrm>
              <a:off x="1053985" y="3654046"/>
              <a:ext cx="774963"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1154509" y="3721408"/>
              <a:ext cx="636605" cy="461665"/>
            </a:xfrm>
            <a:prstGeom prst="rect">
              <a:avLst/>
            </a:prstGeom>
            <a:noFill/>
          </p:spPr>
          <p:txBody>
            <a:bodyPr wrap="square" rtlCol="0">
              <a:spAutoFit/>
            </a:bodyPr>
            <a:lstStyle/>
            <a:p>
              <a:pPr fontAlgn="ctr"/>
              <a:r>
                <a:rPr lang="en-US" sz="1200" u="none" dirty="0">
                  <a:solidFill>
                    <a:srgbClr val="000000"/>
                  </a:solidFill>
                  <a:latin typeface="Huawei Sans" panose="020C0503030203020204" pitchFamily="34" charset="0"/>
                </a:rPr>
                <a:t>SFP 1</a:t>
              </a:r>
              <a:endParaRPr lang="en-US" sz="1200" u="none" dirty="0">
                <a:solidFill>
                  <a:srgbClr val="000000"/>
                </a:solidFill>
                <a:latin typeface="Huawei Sans" panose="020C0503030203020204" pitchFamily="34" charset="0"/>
              </a:endParaRPr>
            </a:p>
            <a:p>
              <a:pPr fontAlgn="ctr"/>
              <a:r>
                <a:rPr lang="en-US" sz="1200" u="none" dirty="0">
                  <a:solidFill>
                    <a:srgbClr val="000000"/>
                  </a:solidFill>
                  <a:latin typeface="Huawei Sans" panose="020C0503030203020204" pitchFamily="34" charset="0"/>
                </a:rPr>
                <a:t>FP 1</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8" name="组合 29"/>
          <p:cNvGrpSpPr/>
          <p:nvPr/>
        </p:nvGrpSpPr>
        <p:grpSpPr>
          <a:xfrm>
            <a:off x="6617657" y="2623521"/>
            <a:ext cx="795261" cy="529027"/>
            <a:chOff x="1040435" y="3654046"/>
            <a:chExt cx="795261" cy="529027"/>
          </a:xfrm>
        </p:grpSpPr>
        <p:sp>
          <p:nvSpPr>
            <p:cNvPr id="19" name="矩形 18"/>
            <p:cNvSpPr/>
            <p:nvPr/>
          </p:nvSpPr>
          <p:spPr bwMode="auto">
            <a:xfrm>
              <a:off x="1040435" y="3654046"/>
              <a:ext cx="795261"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文本框 19"/>
            <p:cNvSpPr txBox="1"/>
            <p:nvPr/>
          </p:nvSpPr>
          <p:spPr>
            <a:xfrm>
              <a:off x="1176598" y="3721408"/>
              <a:ext cx="570990" cy="461665"/>
            </a:xfrm>
            <a:prstGeom prst="rect">
              <a:avLst/>
            </a:prstGeom>
            <a:noFill/>
          </p:spPr>
          <p:txBody>
            <a:bodyPr wrap="none" rtlCol="0">
              <a:spAutoFit/>
            </a:bodyPr>
            <a:lstStyle/>
            <a:p>
              <a:pPr fontAlgn="ctr"/>
              <a:r>
                <a:rPr lang="en-US" sz="1200" u="none" dirty="0">
                  <a:solidFill>
                    <a:srgbClr val="000000"/>
                  </a:solidFill>
                  <a:latin typeface="Huawei Sans" panose="020C0503030203020204" pitchFamily="34" charset="0"/>
                </a:rPr>
                <a:t>SFP 2</a:t>
              </a:r>
              <a:endParaRPr lang="en-US" sz="1200" u="none" dirty="0">
                <a:solidFill>
                  <a:srgbClr val="000000"/>
                </a:solidFill>
                <a:latin typeface="Huawei Sans" panose="020C0503030203020204" pitchFamily="34" charset="0"/>
              </a:endParaRPr>
            </a:p>
            <a:p>
              <a:pPr fontAlgn="ctr"/>
              <a:r>
                <a:rPr lang="en-US" sz="1200" u="none" dirty="0">
                  <a:solidFill>
                    <a:srgbClr val="000000"/>
                  </a:solidFill>
                  <a:latin typeface="Huawei Sans" panose="020C0503030203020204" pitchFamily="34" charset="0"/>
                </a:rPr>
                <a:t>FP 2</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1" name="组合 33"/>
          <p:cNvGrpSpPr/>
          <p:nvPr/>
        </p:nvGrpSpPr>
        <p:grpSpPr>
          <a:xfrm>
            <a:off x="4430164" y="970052"/>
            <a:ext cx="3024336" cy="504056"/>
            <a:chOff x="1043608" y="1628800"/>
            <a:chExt cx="3024336" cy="504056"/>
          </a:xfrm>
        </p:grpSpPr>
        <p:sp>
          <p:nvSpPr>
            <p:cNvPr id="22" name="矩形 21"/>
            <p:cNvSpPr/>
            <p:nvPr/>
          </p:nvSpPr>
          <p:spPr bwMode="auto">
            <a:xfrm>
              <a:off x="1043608" y="1628800"/>
              <a:ext cx="3024336" cy="504056"/>
            </a:xfrm>
            <a:prstGeom prst="rect">
              <a:avLst/>
            </a:prstGeom>
            <a:solidFill>
              <a:schemeClr val="tx2">
                <a:lumMod val="40000"/>
                <a:lumOff val="60000"/>
              </a:schemeClr>
            </a:solidFill>
            <a:ln>
              <a:solidFill>
                <a:schemeClr val="tx1"/>
              </a:solidFill>
            </a:ln>
            <a:effectLst/>
          </p:spPr>
          <p:txBody>
            <a:bodyPr vert="horz" wrap="square" lIns="91440" tIns="45720" rIns="91440" bIns="45720" numCol="1" rtlCol="0" anchor="t" anchorCtr="0" compatLnSpc="1"/>
            <a:lstStyle/>
            <a:p>
              <a:pPr fontAlgn="ctr">
                <a:buClr>
                  <a:srgbClr val="CC9900"/>
                </a:buClr>
                <a:buFont typeface="Wingdings" panose="05000000000000000000" pitchFamily="2" charset="2"/>
                <a:buChar char="n"/>
              </a:pP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文本框 22"/>
            <p:cNvSpPr txBox="1"/>
            <p:nvPr/>
          </p:nvSpPr>
          <p:spPr>
            <a:xfrm>
              <a:off x="1537290" y="1692326"/>
              <a:ext cx="2162772" cy="307777"/>
            </a:xfrm>
            <a:prstGeom prst="rect">
              <a:avLst/>
            </a:prstGeom>
            <a:noFill/>
          </p:spPr>
          <p:txBody>
            <a:bodyPr wrap="none" rtlCol="0">
              <a:spAutoFit/>
            </a:bodyPr>
            <a:lstStyle/>
            <a:p>
              <a:pPr fontAlgn="ctr"/>
              <a:r>
                <a:rPr lang="en-US" sz="1400" u="none" dirty="0">
                  <a:solidFill>
                    <a:srgbClr val="000000"/>
                  </a:solidFill>
                  <a:latin typeface="Huawei Sans" panose="020C0503030203020204" pitchFamily="34" charset="0"/>
                </a:rPr>
                <a:t>Data to be </a:t>
              </a:r>
              <a:r>
                <a:rPr lang="en-US" sz="1400" u="none" dirty="0" err="1">
                  <a:solidFill>
                    <a:srgbClr val="000000"/>
                  </a:solidFill>
                  <a:latin typeface="Huawei Sans" panose="020C0503030203020204" pitchFamily="34" charset="0"/>
                </a:rPr>
                <a:t>deduplicated</a:t>
              </a:r>
              <a:endParaRPr lang="en-US" sz="1400" u="none" dirty="0">
                <a:solidFill>
                  <a:srgbClr val="000000"/>
                </a:solidFill>
                <a:latin typeface="Huawei Sans" panose="020C0503030203020204" pitchFamily="34" charset="0"/>
              </a:endParaRPr>
            </a:p>
          </p:txBody>
        </p:sp>
      </p:grpSp>
      <p:graphicFrame>
        <p:nvGraphicFramePr>
          <p:cNvPr id="24" name="表格 23"/>
          <p:cNvGraphicFramePr>
            <a:graphicFrameLocks noGrp="1"/>
          </p:cNvGraphicFramePr>
          <p:nvPr/>
        </p:nvGraphicFramePr>
        <p:xfrm>
          <a:off x="8450673" y="5152651"/>
          <a:ext cx="2572509" cy="563679"/>
        </p:xfrm>
        <a:graphic>
          <a:graphicData uri="http://schemas.openxmlformats.org/drawingml/2006/table">
            <a:tbl>
              <a:tblPr firstRow="1" bandRow="1">
                <a:tableStyleId>{5C22544A-7EE6-4342-B048-85BDC9FD1C3A}</a:tableStyleId>
              </a:tblPr>
              <a:tblGrid>
                <a:gridCol w="765109"/>
                <a:gridCol w="1312518"/>
                <a:gridCol w="494882"/>
              </a:tblGrid>
              <a:tr h="237829">
                <a:tc>
                  <a:txBody>
                    <a:bodyPr/>
                    <a:lstStyle/>
                    <a:p>
                      <a:pPr algn="ctr" fontAlgn="ctr"/>
                      <a:r>
                        <a:rPr lang="en-US" sz="1200" u="none" dirty="0">
                          <a:solidFill>
                            <a:schemeClr val="tx1"/>
                          </a:solidFill>
                          <a:latin typeface="Huawei Sans" panose="020C0503030203020204" pitchFamily="34" charset="0"/>
                        </a:rPr>
                        <a:t>&lt;FP&gt;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Data Address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RC</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59">
                <a:tc>
                  <a:txBody>
                    <a:bodyPr/>
                    <a:lstStyle/>
                    <a:p>
                      <a:pPr algn="ctr" fontAlgn="ctr"/>
                      <a:r>
                        <a:rPr lang="en-US" sz="1200" u="none" dirty="0">
                          <a:solidFill>
                            <a:schemeClr val="tx1"/>
                          </a:solidFill>
                          <a:latin typeface="Huawei Sans" panose="020C0503030203020204" pitchFamily="34" charset="0"/>
                        </a:rPr>
                        <a:t>FP 0</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Data address 0</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2,1</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5" name="组合 47"/>
          <p:cNvGrpSpPr/>
          <p:nvPr/>
        </p:nvGrpSpPr>
        <p:grpSpPr>
          <a:xfrm>
            <a:off x="4318389" y="4405465"/>
            <a:ext cx="857927" cy="581736"/>
            <a:chOff x="997582" y="3654046"/>
            <a:chExt cx="857927" cy="581736"/>
          </a:xfrm>
        </p:grpSpPr>
        <p:sp>
          <p:nvSpPr>
            <p:cNvPr id="26" name="矩形 25"/>
            <p:cNvSpPr/>
            <p:nvPr/>
          </p:nvSpPr>
          <p:spPr bwMode="auto">
            <a:xfrm>
              <a:off x="1035317" y="3654046"/>
              <a:ext cx="782323"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1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文本框 26"/>
            <p:cNvSpPr txBox="1"/>
            <p:nvPr/>
          </p:nvSpPr>
          <p:spPr>
            <a:xfrm>
              <a:off x="997582" y="3731413"/>
              <a:ext cx="857927" cy="504369"/>
            </a:xfrm>
            <a:prstGeom prst="rect">
              <a:avLst/>
            </a:prstGeom>
            <a:noFill/>
          </p:spPr>
          <p:txBody>
            <a:bodyPr wrap="square" rtlCol="0">
              <a:spAutoFit/>
            </a:bodyPr>
            <a:lstStyle>
              <a:defPPr>
                <a:defRPr lang="en-US"/>
              </a:defPPr>
              <a:lvl1pPr algn="ctr" fontAlgn="ctr">
                <a:lnSpc>
                  <a:spcPct val="85000"/>
                </a:lnSpc>
                <a:defRPr sz="1050">
                  <a:latin typeface="Huawei Sans" panose="020C0503030203020204" pitchFamily="34" charset="0"/>
                </a:defRPr>
              </a:lvl1pPr>
            </a:lstStyle>
            <a:p>
              <a:r>
                <a:rPr lang="en-US" dirty="0"/>
                <a:t>Reference </a:t>
              </a:r>
              <a:br>
                <a:rPr lang="en-US" dirty="0"/>
              </a:br>
              <a:r>
                <a:rPr lang="en-US" dirty="0"/>
                <a:t>block</a:t>
              </a:r>
              <a:endParaRPr lang="en-US" altLang="zh-CN" dirty="0">
                <a:sym typeface="Huawei Sans" panose="020C0503030203020204" pitchFamily="34" charset="0"/>
              </a:endParaRPr>
            </a:p>
            <a:p>
              <a:endParaRPr lang="en-US" altLang="zh-CN" dirty="0">
                <a:sym typeface="Huawei Sans" panose="020C0503030203020204" pitchFamily="34" charset="0"/>
              </a:endParaRPr>
            </a:p>
          </p:txBody>
        </p:sp>
      </p:grpSp>
      <p:grpSp>
        <p:nvGrpSpPr>
          <p:cNvPr id="28" name="组合 59"/>
          <p:cNvGrpSpPr/>
          <p:nvPr/>
        </p:nvGrpSpPr>
        <p:grpSpPr>
          <a:xfrm>
            <a:off x="5424172" y="4405456"/>
            <a:ext cx="956393" cy="587860"/>
            <a:chOff x="965810" y="3654046"/>
            <a:chExt cx="956393" cy="504056"/>
          </a:xfrm>
        </p:grpSpPr>
        <p:sp>
          <p:nvSpPr>
            <p:cNvPr id="29" name="矩形 28"/>
            <p:cNvSpPr/>
            <p:nvPr/>
          </p:nvSpPr>
          <p:spPr bwMode="auto">
            <a:xfrm>
              <a:off x="1083181" y="3654046"/>
              <a:ext cx="738638"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1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框 29"/>
            <p:cNvSpPr txBox="1"/>
            <p:nvPr/>
          </p:nvSpPr>
          <p:spPr>
            <a:xfrm>
              <a:off x="965810" y="3719507"/>
              <a:ext cx="956393" cy="319870"/>
            </a:xfrm>
            <a:prstGeom prst="rect">
              <a:avLst/>
            </a:prstGeom>
            <a:noFill/>
          </p:spPr>
          <p:txBody>
            <a:bodyPr wrap="square" rtlCol="0">
              <a:spAutoFit/>
            </a:bodyPr>
            <a:lstStyle>
              <a:defPPr>
                <a:defRPr lang="en-US"/>
              </a:defPPr>
              <a:lvl1pPr algn="ctr" fontAlgn="ctr">
                <a:lnSpc>
                  <a:spcPct val="85000"/>
                </a:lnSpc>
                <a:defRPr sz="1050">
                  <a:latin typeface="Huawei Sans" panose="020C0503030203020204" pitchFamily="34" charset="0"/>
                </a:defRPr>
              </a:lvl1pPr>
            </a:lstStyle>
            <a:p>
              <a:r>
                <a:rPr lang="en-US" dirty="0"/>
                <a:t>Same block</a:t>
              </a:r>
              <a:endParaRPr lang="en-US" altLang="zh-CN" dirty="0">
                <a:sym typeface="Huawei Sans" panose="020C0503030203020204" pitchFamily="34" charset="0"/>
              </a:endParaRPr>
            </a:p>
            <a:p>
              <a:r>
                <a:rPr lang="en-US" dirty="0"/>
                <a:t>FP 1 = FP 0</a:t>
              </a:r>
              <a:endParaRPr lang="en-US" altLang="zh-CN" dirty="0">
                <a:sym typeface="Huawei Sans" panose="020C0503030203020204" pitchFamily="34" charset="0"/>
              </a:endParaRPr>
            </a:p>
          </p:txBody>
        </p:sp>
      </p:grpSp>
      <p:sp>
        <p:nvSpPr>
          <p:cNvPr id="31" name="矩形 30"/>
          <p:cNvSpPr/>
          <p:nvPr/>
        </p:nvSpPr>
        <p:spPr bwMode="auto">
          <a:xfrm>
            <a:off x="6617657" y="4405463"/>
            <a:ext cx="918120" cy="630487"/>
          </a:xfrm>
          <a:prstGeom prst="rect">
            <a:avLst/>
          </a:prstGeom>
          <a:solidFill>
            <a:srgbClr val="FFC000"/>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1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2" name="组合 65"/>
          <p:cNvGrpSpPr/>
          <p:nvPr/>
        </p:nvGrpSpPr>
        <p:grpSpPr>
          <a:xfrm>
            <a:off x="4244494" y="5260683"/>
            <a:ext cx="1021266" cy="504056"/>
            <a:chOff x="945148" y="3654046"/>
            <a:chExt cx="1021266" cy="504056"/>
          </a:xfrm>
        </p:grpSpPr>
        <p:sp>
          <p:nvSpPr>
            <p:cNvPr id="33" name="矩形 32"/>
            <p:cNvSpPr/>
            <p:nvPr/>
          </p:nvSpPr>
          <p:spPr bwMode="auto">
            <a:xfrm>
              <a:off x="1056779" y="3654046"/>
              <a:ext cx="782323"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1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文本框 33"/>
            <p:cNvSpPr txBox="1"/>
            <p:nvPr/>
          </p:nvSpPr>
          <p:spPr>
            <a:xfrm>
              <a:off x="945148" y="3727122"/>
              <a:ext cx="1021266" cy="386452"/>
            </a:xfrm>
            <a:prstGeom prst="rect">
              <a:avLst/>
            </a:prstGeom>
            <a:noFill/>
          </p:spPr>
          <p:txBody>
            <a:bodyPr wrap="square" rtlCol="0">
              <a:spAutoFit/>
            </a:bodyPr>
            <a:lstStyle>
              <a:defPPr>
                <a:defRPr lang="en-US"/>
              </a:defPPr>
              <a:lvl1pPr algn="ctr" fontAlgn="ctr">
                <a:lnSpc>
                  <a:spcPct val="85000"/>
                </a:lnSpc>
                <a:defRPr sz="1050">
                  <a:latin typeface="Huawei Sans" panose="020C0503030203020204" pitchFamily="34" charset="0"/>
                </a:defRPr>
              </a:lvl1pPr>
            </a:lstStyle>
            <a:p>
              <a:r>
                <a:rPr lang="en-US" dirty="0"/>
                <a:t>Compresses data.</a:t>
              </a:r>
              <a:endParaRPr lang="en-US" dirty="0"/>
            </a:p>
          </p:txBody>
        </p:sp>
      </p:grpSp>
      <p:grpSp>
        <p:nvGrpSpPr>
          <p:cNvPr id="35" name="组合 74"/>
          <p:cNvGrpSpPr/>
          <p:nvPr/>
        </p:nvGrpSpPr>
        <p:grpSpPr>
          <a:xfrm>
            <a:off x="5515628" y="5251589"/>
            <a:ext cx="811440" cy="504056"/>
            <a:chOff x="979857" y="3654046"/>
            <a:chExt cx="811440" cy="504056"/>
          </a:xfrm>
        </p:grpSpPr>
        <p:sp>
          <p:nvSpPr>
            <p:cNvPr id="36" name="矩形 35"/>
            <p:cNvSpPr/>
            <p:nvPr/>
          </p:nvSpPr>
          <p:spPr bwMode="auto">
            <a:xfrm>
              <a:off x="1005771" y="3654046"/>
              <a:ext cx="721913" cy="504056"/>
            </a:xfrm>
            <a:prstGeom prst="rect">
              <a:avLst/>
            </a:prstGeom>
            <a:solidFill>
              <a:schemeClr val="bg2">
                <a:lumMod val="60000"/>
                <a:lumOff val="40000"/>
              </a:schemeClr>
            </a:solid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1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文本框 36"/>
            <p:cNvSpPr txBox="1"/>
            <p:nvPr/>
          </p:nvSpPr>
          <p:spPr>
            <a:xfrm>
              <a:off x="979857" y="3714104"/>
              <a:ext cx="811440" cy="367024"/>
            </a:xfrm>
            <a:prstGeom prst="rect">
              <a:avLst/>
            </a:prstGeom>
            <a:noFill/>
          </p:spPr>
          <p:txBody>
            <a:bodyPr wrap="square" rtlCol="0">
              <a:spAutoFit/>
            </a:bodyPr>
            <a:lstStyle>
              <a:defPPr>
                <a:defRPr lang="en-US"/>
              </a:defPPr>
              <a:lvl1pPr algn="ctr" fontAlgn="ctr">
                <a:lnSpc>
                  <a:spcPct val="85000"/>
                </a:lnSpc>
                <a:defRPr sz="1050">
                  <a:latin typeface="Huawei Sans" panose="020C0503030203020204" pitchFamily="34" charset="0"/>
                </a:defRPr>
              </a:lvl1pPr>
            </a:lstStyle>
            <a:p>
              <a:r>
                <a:rPr lang="en-US" dirty="0"/>
                <a:t>Increases </a:t>
              </a:r>
              <a:br>
                <a:rPr lang="en-US" dirty="0"/>
              </a:br>
              <a:r>
                <a:rPr lang="en-US" dirty="0"/>
                <a:t>the RC.</a:t>
              </a:r>
              <a:endParaRPr lang="en-US" dirty="0"/>
            </a:p>
          </p:txBody>
        </p:sp>
      </p:grpSp>
      <p:grpSp>
        <p:nvGrpSpPr>
          <p:cNvPr id="38" name="组合 77"/>
          <p:cNvGrpSpPr/>
          <p:nvPr/>
        </p:nvGrpSpPr>
        <p:grpSpPr>
          <a:xfrm>
            <a:off x="6620829" y="5251589"/>
            <a:ext cx="846942" cy="504056"/>
            <a:chOff x="973534" y="3654046"/>
            <a:chExt cx="754150" cy="504056"/>
          </a:xfrm>
          <a:solidFill>
            <a:srgbClr val="FFC000"/>
          </a:solidFill>
        </p:grpSpPr>
        <p:sp>
          <p:nvSpPr>
            <p:cNvPr id="39" name="矩形 38"/>
            <p:cNvSpPr/>
            <p:nvPr/>
          </p:nvSpPr>
          <p:spPr bwMode="auto">
            <a:xfrm>
              <a:off x="973534" y="3654046"/>
              <a:ext cx="754150" cy="504056"/>
            </a:xfrm>
            <a:prstGeom prst="rect">
              <a:avLst/>
            </a:prstGeom>
            <a:grpFill/>
            <a:ln>
              <a:solidFill>
                <a:schemeClr val="tx1"/>
              </a:solidFill>
            </a:ln>
            <a:effectLst/>
          </p:spPr>
          <p:txBody>
            <a:bodyPr vert="horz" wrap="square" lIns="91440" tIns="45720" rIns="91440" bIns="45720" numCol="1" rtlCol="0" anchor="t" anchorCtr="0" compatLnSpc="1"/>
            <a:lstStyle/>
            <a:p>
              <a:pPr algn="ctr" fontAlgn="ctr">
                <a:buClr>
                  <a:srgbClr val="CC9900"/>
                </a:buClr>
              </a:pPr>
              <a:endParaRPr lang="en-US" altLang="zh-CN" sz="11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文本框 39"/>
            <p:cNvSpPr txBox="1"/>
            <p:nvPr/>
          </p:nvSpPr>
          <p:spPr>
            <a:xfrm>
              <a:off x="1042408" y="3681479"/>
              <a:ext cx="164492" cy="261610"/>
            </a:xfrm>
            <a:prstGeom prst="rect">
              <a:avLst/>
            </a:prstGeom>
            <a:grpFill/>
          </p:spPr>
          <p:txBody>
            <a:bodyPr wrap="none" rtlCol="0">
              <a:spAutoFit/>
            </a:bodyPr>
            <a:lstStyle/>
            <a:p>
              <a:pPr fontAlgn="ctr"/>
              <a:endParaRPr lang="en-US" sz="1100" u="none" dirty="0">
                <a:solidFill>
                  <a:srgbClr val="000000"/>
                </a:solidFill>
                <a:latin typeface="Huawei Sans" panose="020C0503030203020204" pitchFamily="34" charset="0"/>
              </a:endParaRPr>
            </a:p>
          </p:txBody>
        </p:sp>
      </p:grpSp>
      <p:cxnSp>
        <p:nvCxnSpPr>
          <p:cNvPr id="41" name="直接箭头连接符 40"/>
          <p:cNvCxnSpPr>
            <a:stCxn id="22" idx="2"/>
            <a:endCxn id="7" idx="0"/>
          </p:cNvCxnSpPr>
          <p:nvPr/>
        </p:nvCxnSpPr>
        <p:spPr bwMode="auto">
          <a:xfrm flipH="1">
            <a:off x="4878444" y="1474109"/>
            <a:ext cx="1063889" cy="34970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2" name="直接箭头连接符 41"/>
          <p:cNvCxnSpPr>
            <a:stCxn id="22" idx="2"/>
            <a:endCxn id="10" idx="0"/>
          </p:cNvCxnSpPr>
          <p:nvPr/>
        </p:nvCxnSpPr>
        <p:spPr bwMode="auto">
          <a:xfrm>
            <a:off x="5942332" y="1474109"/>
            <a:ext cx="0" cy="34970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3" name="直接箭头连接符 42"/>
          <p:cNvCxnSpPr>
            <a:stCxn id="22" idx="2"/>
            <a:endCxn id="13" idx="0"/>
          </p:cNvCxnSpPr>
          <p:nvPr/>
        </p:nvCxnSpPr>
        <p:spPr bwMode="auto">
          <a:xfrm>
            <a:off x="5942333" y="1474109"/>
            <a:ext cx="1074541" cy="34970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4" name="直接箭头连接符 43"/>
          <p:cNvCxnSpPr>
            <a:stCxn id="7" idx="2"/>
            <a:endCxn id="4" idx="0"/>
          </p:cNvCxnSpPr>
          <p:nvPr/>
        </p:nvCxnSpPr>
        <p:spPr bwMode="auto">
          <a:xfrm flipH="1">
            <a:off x="4865387" y="2327870"/>
            <a:ext cx="13057" cy="29565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5" name="直接箭头连接符 44"/>
          <p:cNvCxnSpPr>
            <a:stCxn id="10" idx="2"/>
            <a:endCxn id="16" idx="0"/>
          </p:cNvCxnSpPr>
          <p:nvPr/>
        </p:nvCxnSpPr>
        <p:spPr bwMode="auto">
          <a:xfrm>
            <a:off x="5942333" y="2327870"/>
            <a:ext cx="7479" cy="29565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6" name="直接箭头连接符 45"/>
          <p:cNvCxnSpPr>
            <a:stCxn id="13" idx="2"/>
            <a:endCxn id="19" idx="0"/>
          </p:cNvCxnSpPr>
          <p:nvPr/>
        </p:nvCxnSpPr>
        <p:spPr bwMode="auto">
          <a:xfrm flipH="1">
            <a:off x="7015287" y="2327870"/>
            <a:ext cx="1586" cy="29565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7" name="直接箭头连接符 46"/>
          <p:cNvCxnSpPr>
            <a:stCxn id="26" idx="2"/>
            <a:endCxn id="33" idx="0"/>
          </p:cNvCxnSpPr>
          <p:nvPr/>
        </p:nvCxnSpPr>
        <p:spPr bwMode="auto">
          <a:xfrm>
            <a:off x="4747286" y="4909521"/>
            <a:ext cx="1" cy="35116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8" name="直接箭头连接符 47"/>
          <p:cNvCxnSpPr>
            <a:stCxn id="29" idx="2"/>
            <a:endCxn id="36" idx="0"/>
          </p:cNvCxnSpPr>
          <p:nvPr/>
        </p:nvCxnSpPr>
        <p:spPr bwMode="auto">
          <a:xfrm flipH="1">
            <a:off x="5902499" y="4993316"/>
            <a:ext cx="8363" cy="258273"/>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9" name="直接箭头连接符 48"/>
          <p:cNvCxnSpPr>
            <a:stCxn id="31" idx="2"/>
            <a:endCxn id="39" idx="0"/>
          </p:cNvCxnSpPr>
          <p:nvPr/>
        </p:nvCxnSpPr>
        <p:spPr bwMode="auto">
          <a:xfrm flipH="1">
            <a:off x="7044300" y="5035950"/>
            <a:ext cx="0" cy="215639"/>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0" name="直接箭头连接符 49"/>
          <p:cNvCxnSpPr>
            <a:stCxn id="59" idx="1"/>
            <a:endCxn id="26" idx="0"/>
          </p:cNvCxnSpPr>
          <p:nvPr/>
        </p:nvCxnSpPr>
        <p:spPr bwMode="auto">
          <a:xfrm flipH="1">
            <a:off x="4747286" y="3642910"/>
            <a:ext cx="3703385" cy="762555"/>
          </a:xfrm>
          <a:prstGeom prst="straightConnector1">
            <a:avLst/>
          </a:prstGeom>
          <a:ln w="9525" cap="flat" cmpd="sng" algn="ctr">
            <a:solidFill>
              <a:schemeClr val="tx1"/>
            </a:solidFill>
            <a:prstDash val="dash"/>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1" name="直接箭头连接符 50"/>
          <p:cNvCxnSpPr>
            <a:stCxn id="59" idx="1"/>
            <a:endCxn id="29" idx="0"/>
          </p:cNvCxnSpPr>
          <p:nvPr/>
        </p:nvCxnSpPr>
        <p:spPr bwMode="auto">
          <a:xfrm flipH="1">
            <a:off x="5910862" y="3642910"/>
            <a:ext cx="2539809" cy="762546"/>
          </a:xfrm>
          <a:prstGeom prst="straightConnector1">
            <a:avLst/>
          </a:prstGeom>
          <a:ln w="9525" cap="flat" cmpd="sng" algn="ctr">
            <a:solidFill>
              <a:schemeClr val="tx1"/>
            </a:solidFill>
            <a:prstDash val="dash"/>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2" name="直接箭头连接符 51"/>
          <p:cNvCxnSpPr>
            <a:stCxn id="59" idx="1"/>
            <a:endCxn id="31" idx="0"/>
          </p:cNvCxnSpPr>
          <p:nvPr/>
        </p:nvCxnSpPr>
        <p:spPr bwMode="auto">
          <a:xfrm flipH="1">
            <a:off x="7076717" y="3642910"/>
            <a:ext cx="1373954" cy="762553"/>
          </a:xfrm>
          <a:prstGeom prst="straightConnector1">
            <a:avLst/>
          </a:prstGeom>
          <a:ln w="9525" cap="flat" cmpd="sng" algn="ctr">
            <a:solidFill>
              <a:schemeClr val="tx1"/>
            </a:solidFill>
            <a:prstDash val="dash"/>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3" name="文本框 52"/>
          <p:cNvSpPr txBox="1"/>
          <p:nvPr/>
        </p:nvSpPr>
        <p:spPr>
          <a:xfrm>
            <a:off x="731820" y="1240804"/>
            <a:ext cx="3482809" cy="258532"/>
          </a:xfrm>
          <a:prstGeom prst="rect">
            <a:avLst/>
          </a:prstGeom>
          <a:noFill/>
        </p:spPr>
        <p:txBody>
          <a:bodyPr wrap="square" rtlCol="0">
            <a:spAutoFit/>
          </a:bodyPr>
          <a:lstStyle/>
          <a:p>
            <a:pPr fontAlgn="ctr">
              <a:lnSpc>
                <a:spcPct val="90000"/>
              </a:lnSpc>
            </a:pPr>
            <a:r>
              <a:rPr lang="en-US" sz="1200" u="none" dirty="0">
                <a:latin typeface="Huawei Sans" panose="020C0503030203020204" pitchFamily="34" charset="0"/>
              </a:rPr>
              <a:t>1. Divides data into blocks.</a:t>
            </a:r>
            <a:endParaRPr lang="en-US" sz="1200" u="none" dirty="0">
              <a:latin typeface="Huawei Sans" panose="020C0503030203020204" pitchFamily="34" charset="0"/>
            </a:endParaRPr>
          </a:p>
        </p:txBody>
      </p:sp>
      <p:sp>
        <p:nvSpPr>
          <p:cNvPr id="54" name="文本框 53"/>
          <p:cNvSpPr txBox="1"/>
          <p:nvPr/>
        </p:nvSpPr>
        <p:spPr>
          <a:xfrm>
            <a:off x="731838" y="1625433"/>
            <a:ext cx="3479043" cy="761747"/>
          </a:xfrm>
          <a:prstGeom prst="rect">
            <a:avLst/>
          </a:prstGeom>
          <a:noFill/>
        </p:spPr>
        <p:txBody>
          <a:bodyPr wrap="square" rtlCol="0">
            <a:spAutoFit/>
          </a:bodyPr>
          <a:lstStyle/>
          <a:p>
            <a:pPr fontAlgn="ctr">
              <a:lnSpc>
                <a:spcPct val="90000"/>
              </a:lnSpc>
            </a:pPr>
            <a:r>
              <a:rPr lang="en-US" sz="1200" u="none" dirty="0">
                <a:latin typeface="Huawei Sans" panose="020C0503030203020204" pitchFamily="34" charset="0"/>
              </a:rPr>
              <a:t>2. Calculates the fingerprints and similar fingerprints (SFPs) of the data blocks and adds them to the similarity-based deduplication opportunity table.</a:t>
            </a:r>
            <a:endParaRPr lang="en-US" sz="1200" u="none" dirty="0">
              <a:latin typeface="Huawei Sans" panose="020C0503030203020204" pitchFamily="34" charset="0"/>
            </a:endParaRPr>
          </a:p>
        </p:txBody>
      </p:sp>
      <p:sp>
        <p:nvSpPr>
          <p:cNvPr id="55" name="文本框 54"/>
          <p:cNvSpPr txBox="1"/>
          <p:nvPr/>
        </p:nvSpPr>
        <p:spPr>
          <a:xfrm>
            <a:off x="723481" y="2541858"/>
            <a:ext cx="3479043" cy="757130"/>
          </a:xfrm>
          <a:prstGeom prst="rect">
            <a:avLst/>
          </a:prstGeom>
          <a:noFill/>
        </p:spPr>
        <p:txBody>
          <a:bodyPr wrap="square" rtlCol="0">
            <a:spAutoFit/>
          </a:bodyPr>
          <a:lstStyle/>
          <a:p>
            <a:pPr fontAlgn="ctr">
              <a:lnSpc>
                <a:spcPct val="90000"/>
              </a:lnSpc>
            </a:pPr>
            <a:r>
              <a:rPr lang="en-US" sz="1200" u="none" dirty="0">
                <a:latin typeface="Huawei Sans" panose="020C0503030203020204" pitchFamily="34" charset="0"/>
              </a:rPr>
              <a:t>3. Analyzes the similarity-based deduplication opportunity table in the background and performs similarity-based deduplication on data blocks with the same SFP.</a:t>
            </a:r>
            <a:endParaRPr lang="en-US" sz="1200" u="none" dirty="0">
              <a:latin typeface="Huawei Sans" panose="020C0503030203020204" pitchFamily="34" charset="0"/>
            </a:endParaRPr>
          </a:p>
        </p:txBody>
      </p:sp>
      <p:sp>
        <p:nvSpPr>
          <p:cNvPr id="56" name="文本框 55"/>
          <p:cNvSpPr txBox="1"/>
          <p:nvPr/>
        </p:nvSpPr>
        <p:spPr>
          <a:xfrm>
            <a:off x="715528" y="3998261"/>
            <a:ext cx="3582901" cy="923330"/>
          </a:xfrm>
          <a:prstGeom prst="rect">
            <a:avLst/>
          </a:prstGeom>
          <a:noFill/>
        </p:spPr>
        <p:txBody>
          <a:bodyPr wrap="square" rtlCol="0">
            <a:spAutoFit/>
          </a:bodyPr>
          <a:lstStyle/>
          <a:p>
            <a:pPr fontAlgn="ctr">
              <a:lnSpc>
                <a:spcPct val="90000"/>
              </a:lnSpc>
            </a:pPr>
            <a:r>
              <a:rPr lang="en-US" sz="1200" u="none" dirty="0">
                <a:latin typeface="Huawei Sans" panose="020C0503030203020204" pitchFamily="34" charset="0"/>
              </a:rPr>
              <a:t>5. If the fingerprint of another block is the same as that of the reference block and the two blocks are consistent byte by byte, the block is duplicate. Increases the reference count of the reference block.</a:t>
            </a:r>
            <a:endParaRPr lang="en-US" sz="1200" u="none" dirty="0">
              <a:latin typeface="Huawei Sans" panose="020C0503030203020204" pitchFamily="34" charset="0"/>
            </a:endParaRPr>
          </a:p>
        </p:txBody>
      </p:sp>
      <p:sp>
        <p:nvSpPr>
          <p:cNvPr id="57" name="文本框 56"/>
          <p:cNvSpPr txBox="1"/>
          <p:nvPr/>
        </p:nvSpPr>
        <p:spPr>
          <a:xfrm>
            <a:off x="721042" y="5085102"/>
            <a:ext cx="3520041" cy="923330"/>
          </a:xfrm>
          <a:prstGeom prst="rect">
            <a:avLst/>
          </a:prstGeom>
          <a:noFill/>
        </p:spPr>
        <p:txBody>
          <a:bodyPr wrap="square" rtlCol="0">
            <a:spAutoFit/>
          </a:bodyPr>
          <a:lstStyle/>
          <a:p>
            <a:pPr fontAlgn="ctr">
              <a:lnSpc>
                <a:spcPct val="90000"/>
              </a:lnSpc>
            </a:pPr>
            <a:r>
              <a:rPr lang="en-US" sz="1200" u="none" dirty="0">
                <a:latin typeface="Huawei Sans" panose="020C0503030203020204" pitchFamily="34" charset="0"/>
              </a:rPr>
              <a:t>6. If another block is different from the reference block, but they have the same SFP, performs delta compression on this block.</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fontAlgn="ctr">
              <a:lnSpc>
                <a:spcPct val="90000"/>
              </a:lnSpc>
            </a:pPr>
            <a:r>
              <a:rPr lang="en-US" sz="1200" u="none" dirty="0">
                <a:solidFill>
                  <a:srgbClr val="000000"/>
                </a:solidFill>
                <a:latin typeface="Huawei Sans" panose="020C0503030203020204" pitchFamily="34" charset="0"/>
              </a:rPr>
              <a:t>After delta compression, writes the data to persistent storage media.</a:t>
            </a:r>
            <a:endParaRPr lang="en-US" sz="1200" u="none" dirty="0">
              <a:solidFill>
                <a:srgbClr val="000000"/>
              </a:solidFill>
              <a:latin typeface="Huawei Sans" panose="020C0503030203020204" pitchFamily="34" charset="0"/>
            </a:endParaRPr>
          </a:p>
        </p:txBody>
      </p:sp>
      <p:sp>
        <p:nvSpPr>
          <p:cNvPr id="58" name="文本框 57"/>
          <p:cNvSpPr txBox="1"/>
          <p:nvPr/>
        </p:nvSpPr>
        <p:spPr>
          <a:xfrm>
            <a:off x="7695371" y="1169741"/>
            <a:ext cx="3764792" cy="646331"/>
          </a:xfrm>
          <a:prstGeom prst="rect">
            <a:avLst/>
          </a:prstGeom>
          <a:noFill/>
        </p:spPr>
        <p:txBody>
          <a:bodyPr wrap="square" rtlCol="0">
            <a:spAutoFit/>
          </a:bodyPr>
          <a:lstStyle/>
          <a:p>
            <a:pPr fontAlgn="ctr"/>
            <a:r>
              <a:rPr lang="en-US" sz="1200" u="none" dirty="0">
                <a:latin typeface="Huawei Sans" panose="020C0503030203020204" pitchFamily="34" charset="0"/>
              </a:rPr>
              <a:t>7. Adds the fingerprint, storage location, and reference count of the reference block to the fingerprint table.</a:t>
            </a:r>
            <a:endParaRPr lang="en-US" sz="1200" u="none" dirty="0">
              <a:latin typeface="Huawei Sans" panose="020C0503030203020204" pitchFamily="34" charset="0"/>
            </a:endParaRPr>
          </a:p>
        </p:txBody>
      </p:sp>
      <p:sp>
        <p:nvSpPr>
          <p:cNvPr id="59" name="矩形 58"/>
          <p:cNvSpPr/>
          <p:nvPr/>
        </p:nvSpPr>
        <p:spPr bwMode="auto">
          <a:xfrm>
            <a:off x="8450671" y="3332728"/>
            <a:ext cx="2572509" cy="620363"/>
          </a:xfrm>
          <a:prstGeom prst="rect">
            <a:avLst/>
          </a:prstGeom>
          <a:solidFill>
            <a:schemeClr val="accent2">
              <a:lumMod val="20000"/>
              <a:lumOff val="80000"/>
            </a:schemeClr>
          </a:solidFill>
          <a:ln w="9525">
            <a:solidFill>
              <a:schemeClr val="tx1"/>
            </a:solidFill>
          </a:ln>
          <a:effectLst/>
        </p:spPr>
        <p:txBody>
          <a:bodyPr vert="horz" wrap="square" lIns="91440" tIns="45720" rIns="91440" bIns="45720" numCol="1" rtlCol="0" anchor="t" anchorCtr="0" compatLnSpc="1"/>
          <a:lstStyle/>
          <a:p>
            <a:pPr fontAlgn="ctr">
              <a:buClr>
                <a:srgbClr val="CC9900"/>
              </a:buClr>
            </a:pPr>
            <a:r>
              <a:rPr lang="en-US" sz="1200" u="none" dirty="0">
                <a:solidFill>
                  <a:srgbClr val="000000"/>
                </a:solidFill>
                <a:latin typeface="Huawei Sans" panose="020C0503030203020204" pitchFamily="34" charset="0"/>
              </a:rPr>
              <a:t>Similarity-based deduplication opportunity table</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fontAlgn="ctr">
              <a:buClr>
                <a:srgbClr val="CC9900"/>
              </a:buClr>
            </a:pPr>
            <a:r>
              <a:rPr lang="en-US" sz="1200" u="none" dirty="0">
                <a:solidFill>
                  <a:srgbClr val="000000"/>
                </a:solidFill>
                <a:latin typeface="Huawei Sans" panose="020C0503030203020204" pitchFamily="34" charset="0"/>
              </a:rPr>
              <a:t>SFP 0 -&gt; FP 0, LBA 0, ...</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0" name="直接箭头连接符 59"/>
          <p:cNvCxnSpPr>
            <a:endCxn id="59" idx="1"/>
          </p:cNvCxnSpPr>
          <p:nvPr/>
        </p:nvCxnSpPr>
        <p:spPr bwMode="auto">
          <a:xfrm>
            <a:off x="7051338" y="3145325"/>
            <a:ext cx="1399333" cy="4975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1" name="直接箭头连接符 60"/>
          <p:cNvCxnSpPr>
            <a:endCxn id="59" idx="1"/>
          </p:cNvCxnSpPr>
          <p:nvPr/>
        </p:nvCxnSpPr>
        <p:spPr bwMode="auto">
          <a:xfrm>
            <a:off x="5981156" y="3145325"/>
            <a:ext cx="2469515" cy="4975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 name="直接箭头连接符 61"/>
          <p:cNvCxnSpPr>
            <a:endCxn id="59" idx="1"/>
          </p:cNvCxnSpPr>
          <p:nvPr/>
        </p:nvCxnSpPr>
        <p:spPr bwMode="auto">
          <a:xfrm>
            <a:off x="4945182" y="3145325"/>
            <a:ext cx="3505489" cy="4975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3" name="直接箭头连接符 62"/>
          <p:cNvCxnSpPr>
            <a:endCxn id="59" idx="1"/>
          </p:cNvCxnSpPr>
          <p:nvPr/>
        </p:nvCxnSpPr>
        <p:spPr bwMode="auto">
          <a:xfrm>
            <a:off x="5981156" y="3145325"/>
            <a:ext cx="2469515" cy="4975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4" name="文本框 63"/>
          <p:cNvSpPr txBox="1"/>
          <p:nvPr/>
        </p:nvSpPr>
        <p:spPr bwMode="auto">
          <a:xfrm>
            <a:off x="4591089" y="3433356"/>
            <a:ext cx="2783891" cy="316392"/>
          </a:xfrm>
          <a:prstGeom prst="rect">
            <a:avLst/>
          </a:prstGeom>
          <a:noFill/>
          <a:ln w="9525">
            <a:solidFill>
              <a:schemeClr val="tx1"/>
            </a:solidFill>
            <a:miter lim="800000"/>
          </a:ln>
        </p:spPr>
        <p:txBody>
          <a:bodyPr wrap="square" lIns="99980" tIns="49986" rIns="99980" bIns="49986" rtlCol="0">
            <a:spAutoFit/>
          </a:bodyPr>
          <a:lstStyle/>
          <a:p>
            <a:pPr algn="ctr" defTabSz="1001395" eaLnBrk="0" fontAlgn="ctr" hangingPunct="0"/>
            <a:r>
              <a:rPr lang="en-US" sz="1400" u="none" dirty="0">
                <a:solidFill>
                  <a:srgbClr val="000000"/>
                </a:solidFill>
                <a:latin typeface="Huawei Sans" panose="020C0503030203020204" pitchFamily="34" charset="0"/>
              </a:rPr>
              <a:t>Performs data persistence.</a:t>
            </a:r>
            <a:endParaRPr lang="en-US" sz="1400" dirty="0">
              <a:solidFill>
                <a:srgbClr val="00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5" name="直接箭头连接符 64"/>
          <p:cNvCxnSpPr>
            <a:stCxn id="5" idx="2"/>
          </p:cNvCxnSpPr>
          <p:nvPr/>
        </p:nvCxnSpPr>
        <p:spPr bwMode="auto">
          <a:xfrm>
            <a:off x="4945182" y="3152548"/>
            <a:ext cx="0" cy="2808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6" name="直接箭头连接符 65"/>
          <p:cNvCxnSpPr>
            <a:stCxn id="17" idx="2"/>
            <a:endCxn id="64" idx="0"/>
          </p:cNvCxnSpPr>
          <p:nvPr/>
        </p:nvCxnSpPr>
        <p:spPr bwMode="auto">
          <a:xfrm>
            <a:off x="5981156" y="3152548"/>
            <a:ext cx="1878" cy="2808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7" name="直接箭头连接符 66"/>
          <p:cNvCxnSpPr>
            <a:stCxn id="19" idx="2"/>
          </p:cNvCxnSpPr>
          <p:nvPr/>
        </p:nvCxnSpPr>
        <p:spPr bwMode="auto">
          <a:xfrm flipH="1">
            <a:off x="6993379" y="3127576"/>
            <a:ext cx="21909" cy="3057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68" name="表格 67"/>
          <p:cNvGraphicFramePr>
            <a:graphicFrameLocks noGrp="1"/>
          </p:cNvGraphicFramePr>
          <p:nvPr/>
        </p:nvGraphicFramePr>
        <p:xfrm>
          <a:off x="8438805" y="3972815"/>
          <a:ext cx="2584376" cy="1097280"/>
        </p:xfrm>
        <a:graphic>
          <a:graphicData uri="http://schemas.openxmlformats.org/drawingml/2006/table">
            <a:tbl>
              <a:tblPr firstRow="1" bandRow="1">
                <a:tableStyleId>{5C22544A-7EE6-4342-B048-85BDC9FD1C3A}</a:tableStyleId>
              </a:tblPr>
              <a:tblGrid>
                <a:gridCol w="776977"/>
                <a:gridCol w="1807399"/>
              </a:tblGrid>
              <a:tr h="217661">
                <a:tc>
                  <a:txBody>
                    <a:bodyPr/>
                    <a:lstStyle/>
                    <a:p>
                      <a:pPr algn="ctr" fontAlgn="ctr"/>
                      <a:r>
                        <a:rPr lang="en-US" sz="1200" u="none" dirty="0">
                          <a:solidFill>
                            <a:schemeClr val="tx1"/>
                          </a:solidFill>
                          <a:latin typeface="Huawei Sans" panose="020C0503030203020204" pitchFamily="34" charset="0"/>
                        </a:rPr>
                        <a:t>&lt;LBA&gt;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&lt;FP&gt;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661">
                <a:tc>
                  <a:txBody>
                    <a:bodyPr/>
                    <a:lstStyle/>
                    <a:p>
                      <a:pPr algn="ctr" fontAlgn="ctr"/>
                      <a:r>
                        <a:rPr lang="en-US" sz="1200" u="none" dirty="0">
                          <a:solidFill>
                            <a:schemeClr val="tx1"/>
                          </a:solidFill>
                          <a:latin typeface="Huawei Sans" panose="020C0503030203020204" pitchFamily="34" charset="0"/>
                        </a:rPr>
                        <a:t>LBA 0</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FP 0,0</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661">
                <a:tc>
                  <a:txBody>
                    <a:bodyPr/>
                    <a:lstStyle/>
                    <a:p>
                      <a:pPr algn="ctr" fontAlgn="ctr"/>
                      <a:r>
                        <a:rPr lang="en-US" sz="1200" u="none" dirty="0">
                          <a:solidFill>
                            <a:schemeClr val="tx1"/>
                          </a:solidFill>
                          <a:latin typeface="Huawei Sans" panose="020C0503030203020204" pitchFamily="34" charset="0"/>
                        </a:rPr>
                        <a:t>LBA 1</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FP 0,0</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716">
                <a:tc>
                  <a:txBody>
                    <a:bodyPr/>
                    <a:lstStyle/>
                    <a:p>
                      <a:pPr algn="ctr" fontAlgn="ctr"/>
                      <a:r>
                        <a:rPr lang="en-US" sz="1200" u="none" dirty="0">
                          <a:solidFill>
                            <a:schemeClr val="tx1"/>
                          </a:solidFill>
                          <a:latin typeface="Huawei Sans" panose="020C0503030203020204" pitchFamily="34" charset="0"/>
                        </a:rPr>
                        <a:t>LBA 2</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solidFill>
                            <a:schemeClr val="tx1"/>
                          </a:solidFill>
                          <a:latin typeface="Huawei Sans" panose="020C0503030203020204" pitchFamily="34" charset="0"/>
                        </a:rPr>
                        <a:t>FP 0,1</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9" name="文本框 68"/>
          <p:cNvSpPr txBox="1"/>
          <p:nvPr/>
        </p:nvSpPr>
        <p:spPr bwMode="auto">
          <a:xfrm>
            <a:off x="4432023" y="5891393"/>
            <a:ext cx="2942956" cy="439503"/>
          </a:xfrm>
          <a:prstGeom prst="rect">
            <a:avLst/>
          </a:prstGeom>
          <a:noFill/>
          <a:ln w="9525">
            <a:solidFill>
              <a:schemeClr val="tx1"/>
            </a:solidFill>
            <a:miter lim="800000"/>
          </a:ln>
        </p:spPr>
        <p:txBody>
          <a:bodyPr wrap="square" lIns="99980" tIns="49986" rIns="99980" bIns="49986" rtlCol="0">
            <a:spAutoFit/>
          </a:bodyPr>
          <a:lstStyle/>
          <a:p>
            <a:pPr algn="ctr" defTabSz="1001395" eaLnBrk="0" fontAlgn="ctr" hangingPunct="0"/>
            <a:r>
              <a:rPr lang="en-US" sz="1100" u="none" dirty="0">
                <a:solidFill>
                  <a:srgbClr val="000000"/>
                </a:solidFill>
                <a:latin typeface="Huawei Sans" panose="020C0503030203020204" pitchFamily="34" charset="0"/>
              </a:rPr>
              <a:t>Performs data persistence after delta compression.</a:t>
            </a:r>
            <a:endParaRPr lang="en-US" sz="1100" dirty="0">
              <a:solidFill>
                <a:srgbClr val="00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70" name="直接箭头连接符 69"/>
          <p:cNvCxnSpPr/>
          <p:nvPr/>
        </p:nvCxnSpPr>
        <p:spPr bwMode="auto">
          <a:xfrm flipH="1">
            <a:off x="4752843" y="5764739"/>
            <a:ext cx="0" cy="1266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1" name="直接箭头连接符 70"/>
          <p:cNvCxnSpPr>
            <a:stCxn id="39" idx="2"/>
          </p:cNvCxnSpPr>
          <p:nvPr/>
        </p:nvCxnSpPr>
        <p:spPr bwMode="auto">
          <a:xfrm>
            <a:off x="7044300" y="5755645"/>
            <a:ext cx="0" cy="1357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2" name="文本框 71"/>
          <p:cNvSpPr txBox="1"/>
          <p:nvPr/>
        </p:nvSpPr>
        <p:spPr>
          <a:xfrm>
            <a:off x="715789" y="3491612"/>
            <a:ext cx="3525952" cy="424732"/>
          </a:xfrm>
          <a:prstGeom prst="rect">
            <a:avLst/>
          </a:prstGeom>
          <a:noFill/>
        </p:spPr>
        <p:txBody>
          <a:bodyPr wrap="square" rtlCol="0">
            <a:spAutoFit/>
          </a:bodyPr>
          <a:lstStyle/>
          <a:p>
            <a:pPr fontAlgn="ctr">
              <a:lnSpc>
                <a:spcPct val="90000"/>
              </a:lnSpc>
            </a:pPr>
            <a:r>
              <a:rPr lang="en-US" sz="1200" u="none" dirty="0">
                <a:latin typeface="Huawei Sans" panose="020C0503030203020204" pitchFamily="34" charset="0"/>
              </a:rPr>
              <a:t>4. Selects a reference block and compares other blocks with the reference block.</a:t>
            </a:r>
            <a:endParaRPr lang="en-US" sz="1200" u="none" dirty="0">
              <a:latin typeface="Huawei Sans" panose="020C0503030203020204" pitchFamily="34" charset="0"/>
            </a:endParaRPr>
          </a:p>
        </p:txBody>
      </p:sp>
      <p:sp>
        <p:nvSpPr>
          <p:cNvPr id="73" name="文本框 72"/>
          <p:cNvSpPr txBox="1"/>
          <p:nvPr/>
        </p:nvSpPr>
        <p:spPr>
          <a:xfrm>
            <a:off x="7704469" y="2369300"/>
            <a:ext cx="3496932" cy="646331"/>
          </a:xfrm>
          <a:prstGeom prst="rect">
            <a:avLst/>
          </a:prstGeom>
          <a:noFill/>
        </p:spPr>
        <p:txBody>
          <a:bodyPr wrap="square" rtlCol="0">
            <a:spAutoFit/>
          </a:bodyPr>
          <a:lstStyle/>
          <a:p>
            <a:pPr fontAlgn="ctr"/>
            <a:r>
              <a:rPr lang="en-US" sz="1200" u="none" dirty="0">
                <a:latin typeface="Huawei Sans" panose="020C0503030203020204" pitchFamily="34" charset="0"/>
              </a:rPr>
              <a:t>8. Updates the mapping of each data block. The LBA points to the fingerprint and storage location of the reference block.</a:t>
            </a:r>
            <a:endParaRPr lang="en-US" sz="1200" u="none" dirty="0">
              <a:latin typeface="Huawei Sans" panose="020C0503030203020204" pitchFamily="34" charset="0"/>
            </a:endParaRPr>
          </a:p>
        </p:txBody>
      </p:sp>
      <p:sp>
        <p:nvSpPr>
          <p:cNvPr id="81" name="文本框 80"/>
          <p:cNvSpPr txBox="1"/>
          <p:nvPr/>
        </p:nvSpPr>
        <p:spPr>
          <a:xfrm>
            <a:off x="6480939" y="4499143"/>
            <a:ext cx="1157385" cy="530338"/>
          </a:xfrm>
          <a:prstGeom prst="rect">
            <a:avLst/>
          </a:prstGeom>
          <a:noFill/>
        </p:spPr>
        <p:txBody>
          <a:bodyPr wrap="square" rtlCol="0">
            <a:spAutoFit/>
          </a:bodyPr>
          <a:lstStyle>
            <a:defPPr>
              <a:defRPr lang="en-US"/>
            </a:defPPr>
            <a:lvl1pPr algn="ctr" fontAlgn="ctr">
              <a:lnSpc>
                <a:spcPct val="85000"/>
              </a:lnSpc>
              <a:defRPr sz="1050">
                <a:latin typeface="Huawei Sans" panose="020C0503030203020204" pitchFamily="34" charset="0"/>
              </a:defRPr>
            </a:lvl1pPr>
          </a:lstStyle>
          <a:p>
            <a:r>
              <a:rPr lang="en-US" dirty="0"/>
              <a:t>Similar block</a:t>
            </a:r>
            <a:br>
              <a:rPr lang="en-US" dirty="0"/>
            </a:br>
            <a:r>
              <a:rPr lang="en-US" dirty="0"/>
              <a:t>SFP 2 = SFP 0</a:t>
            </a:r>
            <a:br>
              <a:rPr lang="en-US" dirty="0"/>
            </a:br>
            <a:endParaRPr lang="en-US" altLang="zh-CN" dirty="0">
              <a:sym typeface="Huawei Sans" panose="020C0503030203020204" pitchFamily="34" charset="0"/>
            </a:endParaRPr>
          </a:p>
        </p:txBody>
      </p:sp>
      <p:sp>
        <p:nvSpPr>
          <p:cNvPr id="82" name="文本框 81"/>
          <p:cNvSpPr txBox="1"/>
          <p:nvPr/>
        </p:nvSpPr>
        <p:spPr>
          <a:xfrm>
            <a:off x="6471329" y="5267140"/>
            <a:ext cx="1152779" cy="523990"/>
          </a:xfrm>
          <a:prstGeom prst="rect">
            <a:avLst/>
          </a:prstGeom>
          <a:noFill/>
        </p:spPr>
        <p:txBody>
          <a:bodyPr wrap="square" rtlCol="0">
            <a:spAutoFit/>
          </a:bodyPr>
          <a:lstStyle/>
          <a:p>
            <a:pPr algn="ctr" fontAlgn="ctr">
              <a:lnSpc>
                <a:spcPct val="85000"/>
              </a:lnSpc>
            </a:pPr>
            <a:r>
              <a:rPr lang="en-US" sz="1050" dirty="0">
                <a:latin typeface="Huawei Sans" panose="020C0503030203020204" pitchFamily="34" charset="0"/>
              </a:rPr>
              <a:t>Performs</a:t>
            </a:r>
            <a:br>
              <a:rPr lang="en-US" sz="1050" dirty="0">
                <a:latin typeface="Huawei Sans" panose="020C0503030203020204" pitchFamily="34" charset="0"/>
              </a:rPr>
            </a:br>
            <a:r>
              <a:rPr lang="en-US" sz="1050" dirty="0">
                <a:latin typeface="Huawei Sans" panose="020C0503030203020204" pitchFamily="34" charset="0"/>
              </a:rPr>
              <a:t>delta compression.</a:t>
            </a:r>
            <a:endParaRPr lang="en-US" altLang="zh-CN" sz="105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Working Principles of </a:t>
            </a:r>
            <a:r>
              <a:rPr lang="en-US" u="none" dirty="0" err="1">
                <a:latin typeface="Huawei Sans" panose="020C0503030203020204" pitchFamily="34" charset="0"/>
              </a:rPr>
              <a:t>SmartCompression</a:t>
            </a:r>
            <a:endParaRPr lang="en-US" u="none" dirty="0">
              <a:latin typeface="Huawei Sans" panose="020C0503030203020204" pitchFamily="34" charset="0"/>
            </a:endParaRPr>
          </a:p>
        </p:txBody>
      </p:sp>
      <p:sp>
        <p:nvSpPr>
          <p:cNvPr id="3" name="内容占位符 5"/>
          <p:cNvSpPr txBox="1"/>
          <p:nvPr/>
        </p:nvSpPr>
        <p:spPr>
          <a:xfrm>
            <a:off x="735598" y="2348880"/>
            <a:ext cx="10854421" cy="2448272"/>
          </a:xfrm>
          <a:prstGeom prst="rect">
            <a:avLst/>
          </a:prstGeom>
        </p:spPr>
        <p:txBody>
          <a:bodyPr/>
          <a:lstStyle>
            <a:lvl1pPr marL="301625" indent="-301625" algn="l" defTabSz="802005"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Arial" panose="020B0604020202020204"/>
                <a:ea typeface="+mn-ea"/>
                <a:cs typeface="+mn-cs"/>
              </a:defRPr>
            </a:lvl1pPr>
            <a:lvl2pPr marL="654050" indent="-252730" algn="l" defTabSz="802005"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Arial" panose="020B0604020202020204"/>
                <a:ea typeface="+mn-ea"/>
              </a:defRPr>
            </a:lvl2pPr>
            <a:lvl3pPr marL="1003300" indent="-201930" algn="l" defTabSz="802005"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Arial" panose="020B0604020202020204" pitchFamily="34" charset="0"/>
                <a:ea typeface="+mn-ea"/>
              </a:defRPr>
            </a:lvl3pPr>
            <a:lvl4pPr marL="1400175" indent="-198755" algn="l" defTabSz="802005" rtl="0" eaLnBrk="1" fontAlgn="base" hangingPunct="1">
              <a:lnSpc>
                <a:spcPct val="140000"/>
              </a:lnSpc>
              <a:spcBef>
                <a:spcPct val="30000"/>
              </a:spcBef>
              <a:spcAft>
                <a:spcPct val="0"/>
              </a:spcAft>
              <a:buChar char="–"/>
              <a:defRPr sz="1600">
                <a:solidFill>
                  <a:schemeClr val="tx1"/>
                </a:solidFill>
                <a:latin typeface="Arial" panose="020B0604020202020204"/>
                <a:ea typeface="+mn-ea"/>
              </a:defRPr>
            </a:lvl4pPr>
            <a:lvl5pPr marL="1802130" indent="-201930" algn="l" defTabSz="802005"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panose="020B0604020202020204"/>
                <a:ea typeface="+mn-ea"/>
              </a:defRPr>
            </a:lvl5pPr>
            <a:lvl6pPr marL="22593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Arial" panose="020B0604020202020204"/>
                <a:ea typeface="+mn-ea"/>
              </a:defRPr>
            </a:lvl6pPr>
            <a:lvl7pPr marL="27165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Arial" panose="020B0604020202020204"/>
                <a:ea typeface="+mn-ea"/>
              </a:defRPr>
            </a:lvl7pPr>
            <a:lvl8pPr marL="31737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Arial" panose="020B0604020202020204"/>
                <a:ea typeface="+mn-ea"/>
              </a:defRPr>
            </a:lvl8pPr>
            <a:lvl9pPr marL="36309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Arial" panose="020B0604020202020204"/>
                <a:ea typeface="+mn-ea"/>
              </a:defRPr>
            </a:lvl9pPr>
          </a:lstStyle>
          <a:p>
            <a:pPr fontAlgn="ctr">
              <a:lnSpc>
                <a:spcPct val="100000"/>
              </a:lnSpc>
            </a:pPr>
            <a:r>
              <a:rPr lang="en-US" sz="1800" u="none" dirty="0">
                <a:latin typeface="Huawei Sans" panose="020C0503030203020204" pitchFamily="34" charset="0"/>
              </a:rPr>
              <a:t>Assume that a string </a:t>
            </a:r>
            <a:r>
              <a:rPr lang="en-US" sz="1800" b="1" u="none" dirty="0" err="1">
                <a:latin typeface="Huawei Sans" panose="020C0503030203020204" pitchFamily="34" charset="0"/>
              </a:rPr>
              <a:t>abcdbbccaaabaeaaabaee</a:t>
            </a:r>
            <a:r>
              <a:rPr lang="en-US" sz="1800" u="none" dirty="0">
                <a:latin typeface="Huawei Sans" panose="020C0503030203020204" pitchFamily="34" charset="0"/>
              </a:rPr>
              <a:t> is to be compressed, the first 10 characters have been compressed, and the window is 10 characters.</a:t>
            </a:r>
            <a:endParaRPr lang="en-US" sz="1800" u="none" dirty="0">
              <a:latin typeface="Huawei Sans" panose="020C0503030203020204" pitchFamily="34" charset="0"/>
            </a:endParaRPr>
          </a:p>
          <a:p>
            <a:pPr fontAlgn="ctr">
              <a:lnSpc>
                <a:spcPct val="100000"/>
              </a:lnSpc>
            </a:pPr>
            <a:endParaRPr lang="en-US" sz="1800" u="none" dirty="0">
              <a:latin typeface="Huawei Sans" panose="020C0503030203020204" pitchFamily="34" charset="0"/>
            </a:endParaRPr>
          </a:p>
          <a:p>
            <a:pPr fontAlgn="ctr">
              <a:lnSpc>
                <a:spcPct val="100000"/>
              </a:lnSpc>
            </a:pPr>
            <a:endParaRPr lang="en-US" altLang="zh-CN" sz="1800" kern="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lnSpc>
                <a:spcPct val="100000"/>
              </a:lnSpc>
            </a:pPr>
            <a:endParaRPr lang="en-US" altLang="zh-CN" sz="1800" kern="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lnSpc>
                <a:spcPct val="100000"/>
              </a:lnSpc>
            </a:pPr>
            <a:endParaRPr lang="en-US" altLang="zh-CN" sz="1800" kern="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lnSpc>
                <a:spcPct val="100000"/>
              </a:lnSpc>
            </a:pPr>
            <a:endParaRPr lang="en-US" altLang="zh-CN" sz="1800" kern="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lnSpc>
                <a:spcPct val="100000"/>
              </a:lnSpc>
            </a:pPr>
            <a:r>
              <a:rPr lang="en-US" sz="1800" u="none" dirty="0">
                <a:latin typeface="Huawei Sans" panose="020C0503030203020204" pitchFamily="34" charset="0"/>
              </a:rPr>
              <a:t>The compression result is </a:t>
            </a:r>
            <a:r>
              <a:rPr lang="en-US" sz="1800" b="1" u="none" dirty="0">
                <a:latin typeface="Huawei Sans" panose="020C0503030203020204" pitchFamily="34" charset="0"/>
              </a:rPr>
              <a:t>(0,2,a)(0,0,e)(4,6,e)</a:t>
            </a:r>
            <a:r>
              <a:rPr lang="en-US" sz="1800" u="none" dirty="0">
                <a:latin typeface="Huawei Sans" panose="020C0503030203020204" pitchFamily="34" charset="0"/>
              </a:rPr>
              <a:t>.</a:t>
            </a:r>
            <a:endParaRPr lang="en-US" altLang="zh-CN" sz="1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 name="表格 3"/>
          <p:cNvGraphicFramePr>
            <a:graphicFrameLocks noGrp="1"/>
          </p:cNvGraphicFramePr>
          <p:nvPr/>
        </p:nvGraphicFramePr>
        <p:xfrm>
          <a:off x="767411" y="3121536"/>
          <a:ext cx="10692752" cy="1465934"/>
        </p:xfrm>
        <a:graphic>
          <a:graphicData uri="http://schemas.openxmlformats.org/drawingml/2006/table">
            <a:tbl>
              <a:tblPr firstRow="1" firstCol="1" bandRow="1"/>
              <a:tblGrid>
                <a:gridCol w="1527536"/>
                <a:gridCol w="1527536"/>
                <a:gridCol w="1527536"/>
                <a:gridCol w="1527536"/>
                <a:gridCol w="1527536"/>
                <a:gridCol w="1527536"/>
                <a:gridCol w="1527536"/>
              </a:tblGrid>
              <a:tr h="513746">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Window</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Uncompressed</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Identical String</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Start Position of the Identical String</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Length of the Identical String</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Last Character in the Identical String</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Compression Code</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28">
                <a:tc>
                  <a:txBody>
                    <a:bodyPr/>
                    <a:lstStyle/>
                    <a:p>
                      <a:pPr algn="ctr" fontAlgn="ctr">
                        <a:lnSpc>
                          <a:spcPts val="1650"/>
                        </a:lnSpc>
                        <a:spcAft>
                          <a:spcPts val="0"/>
                        </a:spcAft>
                      </a:pPr>
                      <a:r>
                        <a:rPr lang="en-US" sz="1200" u="none" dirty="0" err="1">
                          <a:solidFill>
                            <a:srgbClr val="4F4F4F"/>
                          </a:solidFill>
                          <a:latin typeface="Huawei Sans" panose="020C0503030203020204" pitchFamily="34" charset="0"/>
                        </a:rPr>
                        <a:t>abcdbbccaa</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err="1">
                          <a:solidFill>
                            <a:srgbClr val="4F4F4F"/>
                          </a:solidFill>
                          <a:latin typeface="Huawei Sans" panose="020C0503030203020204" pitchFamily="34" charset="0"/>
                        </a:rPr>
                        <a:t>abaeaaabaee</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ab</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0</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2</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a</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(0,2,a)</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40">
                <a:tc>
                  <a:txBody>
                    <a:bodyPr/>
                    <a:lstStyle/>
                    <a:p>
                      <a:pPr algn="ctr" fontAlgn="ctr">
                        <a:lnSpc>
                          <a:spcPts val="1650"/>
                        </a:lnSpc>
                        <a:spcAft>
                          <a:spcPts val="0"/>
                        </a:spcAft>
                      </a:pPr>
                      <a:r>
                        <a:rPr lang="en-US" sz="1200" u="none" dirty="0" err="1">
                          <a:solidFill>
                            <a:srgbClr val="4F4F4F"/>
                          </a:solidFill>
                          <a:latin typeface="Huawei Sans" panose="020C0503030203020204" pitchFamily="34" charset="0"/>
                        </a:rPr>
                        <a:t>dbbccaaaba</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err="1">
                          <a:solidFill>
                            <a:srgbClr val="4F4F4F"/>
                          </a:solidFill>
                          <a:latin typeface="Huawei Sans" panose="020C0503030203020204" pitchFamily="34" charset="0"/>
                        </a:rPr>
                        <a:t>eaaabaee</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null</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0</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0</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e</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(0,0,e)</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220">
                <a:tc>
                  <a:txBody>
                    <a:bodyPr/>
                    <a:lstStyle/>
                    <a:p>
                      <a:pPr algn="ctr" fontAlgn="ctr">
                        <a:lnSpc>
                          <a:spcPts val="1650"/>
                        </a:lnSpc>
                        <a:spcAft>
                          <a:spcPts val="0"/>
                        </a:spcAft>
                      </a:pPr>
                      <a:r>
                        <a:rPr lang="en-US" sz="1200" u="none" dirty="0" err="1">
                          <a:solidFill>
                            <a:srgbClr val="4F4F4F"/>
                          </a:solidFill>
                          <a:latin typeface="Huawei Sans" panose="020C0503030203020204" pitchFamily="34" charset="0"/>
                        </a:rPr>
                        <a:t>bbccaaabae</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err="1">
                          <a:solidFill>
                            <a:srgbClr val="4F4F4F"/>
                          </a:solidFill>
                          <a:latin typeface="Huawei Sans" panose="020C0503030203020204" pitchFamily="34" charset="0"/>
                        </a:rPr>
                        <a:t>aaabaee</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err="1">
                          <a:solidFill>
                            <a:srgbClr val="4F4F4F"/>
                          </a:solidFill>
                          <a:latin typeface="Huawei Sans" panose="020C0503030203020204" pitchFamily="34" charset="0"/>
                        </a:rPr>
                        <a:t>aaabae</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4</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6</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e</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50"/>
                        </a:lnSpc>
                        <a:spcAft>
                          <a:spcPts val="0"/>
                        </a:spcAft>
                      </a:pPr>
                      <a:r>
                        <a:rPr lang="en-US" sz="1200" u="none" dirty="0">
                          <a:solidFill>
                            <a:srgbClr val="4F4F4F"/>
                          </a:solidFill>
                          <a:latin typeface="Huawei Sans" panose="020C0503030203020204" pitchFamily="34" charset="0"/>
                        </a:rPr>
                        <a:t>(4,6,e)</a:t>
                      </a:r>
                      <a:endParaRPr lang="en-US" altLang="zh-CN" sz="1200" baseline="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2267580" y="1507104"/>
            <a:ext cx="6691255" cy="769441"/>
          </a:xfrm>
          <a:prstGeom prst="rect">
            <a:avLst/>
          </a:prstGeom>
          <a:ln>
            <a:noFill/>
          </a:ln>
        </p:spPr>
        <p:txBody>
          <a:bodyPr wrap="none">
            <a:spAutoFit/>
          </a:bodyPr>
          <a:lstStyle/>
          <a:p>
            <a:pPr fontAlgn="ctr"/>
            <a:r>
              <a:rPr lang="en-US" sz="4400" u="none" dirty="0" err="1">
                <a:latin typeface="Huawei Sans" panose="020C0503030203020204" pitchFamily="34" charset="0"/>
              </a:rPr>
              <a:t>abcdbbccaa</a:t>
            </a:r>
            <a:r>
              <a:rPr lang="en-US" sz="4400" u="none" dirty="0" err="1">
                <a:solidFill>
                  <a:srgbClr val="00B050"/>
                </a:solidFill>
                <a:latin typeface="Huawei Sans" panose="020C0503030203020204" pitchFamily="34" charset="0"/>
              </a:rPr>
              <a:t>ab</a:t>
            </a:r>
            <a:r>
              <a:rPr lang="en-US" sz="4400" u="none" dirty="0" err="1">
                <a:latin typeface="Huawei Sans" panose="020C0503030203020204" pitchFamily="34" charset="0"/>
              </a:rPr>
              <a:t>ae</a:t>
            </a:r>
            <a:r>
              <a:rPr lang="en-US" sz="4400" u="none" dirty="0" err="1">
                <a:solidFill>
                  <a:srgbClr val="7030A0"/>
                </a:solidFill>
                <a:latin typeface="Huawei Sans" panose="020C0503030203020204" pitchFamily="34" charset="0"/>
              </a:rPr>
              <a:t>aaabae</a:t>
            </a:r>
            <a:r>
              <a:rPr lang="en-US" sz="4400" u="none" dirty="0" err="1">
                <a:latin typeface="Huawei Sans" panose="020C0503030203020204" pitchFamily="34" charset="0"/>
              </a:rPr>
              <a:t>e</a:t>
            </a:r>
            <a:endParaRPr lang="en-US" sz="4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bwMode="auto">
          <a:xfrm>
            <a:off x="2339588" y="1434769"/>
            <a:ext cx="3060340" cy="780220"/>
          </a:xfrm>
          <a:prstGeom prst="rect">
            <a:avLst/>
          </a:prstGeom>
          <a:noFill/>
          <a:ln w="2857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ctr" latinLnBrk="0" hangingPunct="1">
              <a:lnSpc>
                <a:spcPct val="100000"/>
              </a:lnSpc>
              <a:spcBef>
                <a:spcPct val="0"/>
              </a:spcBef>
              <a:spcAft>
                <a:spcPct val="0"/>
              </a:spcAft>
              <a:buClrTx/>
              <a:buSzTx/>
              <a:buFontTx/>
              <a:buNone/>
            </a:pPr>
            <a:endParaRPr kumimoji="0" lang="en-US"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bwMode="auto">
          <a:xfrm>
            <a:off x="3275692" y="1434769"/>
            <a:ext cx="3060340" cy="780220"/>
          </a:xfrm>
          <a:prstGeom prst="rect">
            <a:avLst/>
          </a:prstGeom>
          <a:noFill/>
          <a:ln w="2857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ctr" latinLnBrk="0" hangingPunct="1">
              <a:lnSpc>
                <a:spcPct val="100000"/>
              </a:lnSpc>
              <a:spcBef>
                <a:spcPct val="0"/>
              </a:spcBef>
              <a:spcAft>
                <a:spcPct val="0"/>
              </a:spcAft>
              <a:buClrTx/>
              <a:buSzTx/>
              <a:buFontTx/>
              <a:buNone/>
            </a:pPr>
            <a:endParaRPr kumimoji="0" lang="en-US"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bwMode="auto">
          <a:xfrm>
            <a:off x="3563724" y="1434769"/>
            <a:ext cx="3060340" cy="780220"/>
          </a:xfrm>
          <a:prstGeom prst="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ctr" latinLnBrk="0" hangingPunct="1">
              <a:lnSpc>
                <a:spcPct val="100000"/>
              </a:lnSpc>
              <a:spcBef>
                <a:spcPct val="0"/>
              </a:spcBef>
              <a:spcAft>
                <a:spcPct val="0"/>
              </a:spcAft>
              <a:buClrTx/>
              <a:buSzTx/>
              <a:buFontTx/>
              <a:buNone/>
            </a:pPr>
            <a:endParaRPr kumimoji="0" lang="en-US"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文本框 8"/>
          <p:cNvSpPr txBox="1"/>
          <p:nvPr/>
        </p:nvSpPr>
        <p:spPr bwMode="auto">
          <a:xfrm>
            <a:off x="704711" y="1627671"/>
            <a:ext cx="1761230" cy="334881"/>
          </a:xfrm>
          <a:prstGeom prst="rect">
            <a:avLst/>
          </a:prstGeom>
          <a:noFill/>
          <a:ln w="9525" algn="ctr">
            <a:noFill/>
            <a:miter lim="800000"/>
          </a:ln>
        </p:spPr>
        <p:txBody>
          <a:bodyPr vert="horz" wrap="square" lIns="87802" tIns="43901" rIns="87802" bIns="43901" numCol="1" rtlCol="0" anchor="ctr" anchorCtr="0" compatLnSpc="1">
            <a:spAutoFit/>
          </a:bodyPr>
          <a:lstStyle/>
          <a:p>
            <a:pPr fontAlgn="ctr"/>
            <a:r>
              <a:rPr lang="en-US" sz="1600" u="none" dirty="0">
                <a:latin typeface="Huawei Sans" panose="020C0503030203020204" pitchFamily="34" charset="0"/>
              </a:rPr>
              <a:t>(LZ77 example)</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err="1">
                <a:latin typeface="Huawei Sans" panose="020C0503030203020204" pitchFamily="34" charset="0"/>
              </a:rPr>
              <a:t>SmartDedupe</a:t>
            </a:r>
            <a:r>
              <a:rPr lang="en-US" u="none" dirty="0">
                <a:latin typeface="Huawei Sans" panose="020C0503030203020204" pitchFamily="34" charset="0"/>
              </a:rPr>
              <a:t> and </a:t>
            </a:r>
            <a:r>
              <a:rPr lang="en-US" u="none" dirty="0" err="1">
                <a:latin typeface="Huawei Sans" panose="020C0503030203020204" pitchFamily="34" charset="0"/>
              </a:rPr>
              <a:t>SmartCompression</a:t>
            </a:r>
            <a:r>
              <a:rPr lang="en-US" u="none" dirty="0">
                <a:latin typeface="Huawei Sans" panose="020C0503030203020204" pitchFamily="34" charset="0"/>
              </a:rPr>
              <a:t> Process</a:t>
            </a:r>
            <a:endParaRPr lang="en-US" u="none" dirty="0">
              <a:latin typeface="Huawei Sans" panose="020C0503030203020204" pitchFamily="34" charset="0"/>
            </a:endParaRPr>
          </a:p>
        </p:txBody>
      </p:sp>
      <p:cxnSp>
        <p:nvCxnSpPr>
          <p:cNvPr id="3" name="直接连接符 2"/>
          <p:cNvCxnSpPr/>
          <p:nvPr/>
        </p:nvCxnSpPr>
        <p:spPr bwMode="auto">
          <a:xfrm>
            <a:off x="1862340" y="2132857"/>
            <a:ext cx="8050010" cy="8711"/>
          </a:xfrm>
          <a:prstGeom prst="line">
            <a:avLst/>
          </a:prstGeom>
          <a:ln w="952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1763558" y="1537876"/>
            <a:ext cx="1237839" cy="313932"/>
          </a:xfrm>
          <a:prstGeom prst="rect">
            <a:avLst/>
          </a:prstGeom>
          <a:noFill/>
        </p:spPr>
        <p:txBody>
          <a:bodyPr wrap="none" rtlCol="0">
            <a:spAutoFit/>
          </a:bodyPr>
          <a:lstStyle/>
          <a:p>
            <a:pPr fontAlgn="ctr">
              <a:lnSpc>
                <a:spcPct val="90000"/>
              </a:lnSpc>
            </a:pPr>
            <a:r>
              <a:rPr lang="en-US" sz="1600" u="none" dirty="0">
                <a:latin typeface="Huawei Sans" panose="020C0503030203020204" pitchFamily="34" charset="0"/>
              </a:rPr>
              <a:t>Application</a:t>
            </a:r>
            <a:endParaRPr lang="en-US" sz="1600" u="none" dirty="0">
              <a:latin typeface="Huawei Sans" panose="020C0503030203020204" pitchFamily="34" charset="0"/>
            </a:endParaRPr>
          </a:p>
        </p:txBody>
      </p:sp>
      <p:sp>
        <p:nvSpPr>
          <p:cNvPr id="5" name="文本框 4"/>
          <p:cNvSpPr txBox="1"/>
          <p:nvPr/>
        </p:nvSpPr>
        <p:spPr>
          <a:xfrm>
            <a:off x="1754459" y="2292835"/>
            <a:ext cx="809837" cy="313932"/>
          </a:xfrm>
          <a:prstGeom prst="rect">
            <a:avLst/>
          </a:prstGeom>
          <a:noFill/>
        </p:spPr>
        <p:txBody>
          <a:bodyPr wrap="none" rtlCol="0">
            <a:spAutoFit/>
          </a:bodyPr>
          <a:lstStyle/>
          <a:p>
            <a:pPr fontAlgn="ctr">
              <a:lnSpc>
                <a:spcPct val="90000"/>
              </a:lnSpc>
            </a:pPr>
            <a:r>
              <a:rPr lang="en-US" sz="1600" u="none" dirty="0">
                <a:latin typeface="Huawei Sans" panose="020C0503030203020204" pitchFamily="34" charset="0"/>
              </a:rPr>
              <a:t>Device</a:t>
            </a:r>
            <a:endParaRPr lang="en-US" sz="1600" u="none" dirty="0">
              <a:latin typeface="Huawei Sans" panose="020C0503030203020204" pitchFamily="34" charset="0"/>
            </a:endParaRPr>
          </a:p>
        </p:txBody>
      </p:sp>
      <p:sp>
        <p:nvSpPr>
          <p:cNvPr id="6" name="椭圆 5"/>
          <p:cNvSpPr/>
          <p:nvPr/>
        </p:nvSpPr>
        <p:spPr bwMode="auto">
          <a:xfrm>
            <a:off x="5193818" y="1052737"/>
            <a:ext cx="1408232" cy="395177"/>
          </a:xfrm>
          <a:prstGeom prst="ellipse">
            <a:avLst/>
          </a:prstGeom>
          <a:solidFill>
            <a:schemeClr val="bg1">
              <a:lumMod val="85000"/>
            </a:schemeClr>
          </a:solidFill>
          <a:ln>
            <a:solidFill>
              <a:schemeClr val="tx1"/>
            </a:solidFill>
          </a:ln>
          <a:effectLst/>
        </p:spPr>
        <p:txBody>
          <a:bodyPr vert="horz" wrap="square" lIns="91440" tIns="45720" rIns="91440" bIns="45720" numCol="1" rtlCol="0" anchor="t" anchorCtr="0" compatLnSpc="1"/>
          <a:lstStyle/>
          <a:p>
            <a:pPr algn="ctr" fontAlgn="ctr">
              <a:lnSpc>
                <a:spcPct val="90000"/>
              </a:lnSpc>
              <a:buClr>
                <a:srgbClr val="CC9900"/>
              </a:buClr>
            </a:pPr>
            <a:r>
              <a:rPr lang="en-US" sz="1600" u="none" dirty="0">
                <a:latin typeface="Huawei Sans" panose="020C0503030203020204" pitchFamily="34" charset="0"/>
              </a:rPr>
              <a:t>App</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 name="直接箭头连接符 6"/>
          <p:cNvCxnSpPr>
            <a:stCxn id="6" idx="3"/>
            <a:endCxn id="10" idx="0"/>
          </p:cNvCxnSpPr>
          <p:nvPr/>
        </p:nvCxnSpPr>
        <p:spPr bwMode="auto">
          <a:xfrm flipH="1">
            <a:off x="4978319" y="1390041"/>
            <a:ext cx="421730" cy="1045734"/>
          </a:xfrm>
          <a:prstGeom prst="straightConnector1">
            <a:avLst/>
          </a:prstGeom>
          <a:ln>
            <a:solidFill>
              <a:srgbClr val="00B0F0"/>
            </a:solidFill>
            <a:tailEnd type="arrow" w="med" len="lg"/>
          </a:ln>
        </p:spPr>
        <p:style>
          <a:lnRef idx="2">
            <a:schemeClr val="dk1"/>
          </a:lnRef>
          <a:fillRef idx="0">
            <a:schemeClr val="dk1"/>
          </a:fillRef>
          <a:effectRef idx="1">
            <a:schemeClr val="dk1"/>
          </a:effectRef>
          <a:fontRef idx="minor">
            <a:schemeClr val="tx1"/>
          </a:fontRef>
        </p:style>
      </p:cxnSp>
      <p:grpSp>
        <p:nvGrpSpPr>
          <p:cNvPr id="8" name="组合 143"/>
          <p:cNvGrpSpPr/>
          <p:nvPr/>
        </p:nvGrpSpPr>
        <p:grpSpPr>
          <a:xfrm>
            <a:off x="4439278" y="2435775"/>
            <a:ext cx="2150050" cy="504056"/>
            <a:chOff x="2915278" y="2435775"/>
            <a:chExt cx="2150050" cy="504056"/>
          </a:xfrm>
        </p:grpSpPr>
        <p:sp>
          <p:nvSpPr>
            <p:cNvPr id="9" name="矩形 8"/>
            <p:cNvSpPr/>
            <p:nvPr/>
          </p:nvSpPr>
          <p:spPr bwMode="auto">
            <a:xfrm>
              <a:off x="2915278" y="2435775"/>
              <a:ext cx="358002" cy="504056"/>
            </a:xfrm>
            <a:prstGeom prst="rect">
              <a:avLst/>
            </a:prstGeom>
            <a:solidFill>
              <a:schemeClr val="bg1">
                <a:lumMod val="85000"/>
              </a:schemeClr>
            </a:solidFill>
            <a:ln>
              <a:solidFill>
                <a:schemeClr val="tx1"/>
              </a:solidFill>
            </a:ln>
            <a:effectLst/>
          </p:spPr>
          <p:txBody>
            <a:bodyPr vert="horz" wrap="square" lIns="91440" tIns="45720" rIns="91440" bIns="45720" numCol="1" rtlCol="0" anchor="t" anchorCtr="0" compatLnSpc="1"/>
            <a:lstStyle/>
            <a:p>
              <a:pPr algn="ctr" fontAlgn="ctr">
                <a:lnSpc>
                  <a:spcPct val="90000"/>
                </a:lnSpc>
                <a:buClr>
                  <a:srgbClr val="CC9900"/>
                </a:buCl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bwMode="auto">
            <a:xfrm>
              <a:off x="3275318" y="2435775"/>
              <a:ext cx="358002" cy="504056"/>
            </a:xfrm>
            <a:prstGeom prst="rect">
              <a:avLst/>
            </a:prstGeom>
            <a:solidFill>
              <a:schemeClr val="tx2">
                <a:lumMod val="40000"/>
                <a:lumOff val="60000"/>
              </a:schemeClr>
            </a:solidFill>
            <a:ln>
              <a:solidFill>
                <a:schemeClr val="tx1"/>
              </a:solidFill>
            </a:ln>
            <a:effectLst/>
          </p:spPr>
          <p:txBody>
            <a:bodyPr vert="horz" wrap="square" lIns="91440" tIns="45720" rIns="91440" bIns="45720" numCol="1" rtlCol="0" anchor="t" anchorCtr="0" compatLnSpc="1"/>
            <a:lstStyle/>
            <a:p>
              <a:pPr algn="ctr" fontAlgn="ctr">
                <a:lnSpc>
                  <a:spcPct val="90000"/>
                </a:lnSpc>
                <a:buClr>
                  <a:srgbClr val="CC9900"/>
                </a:buCl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bwMode="auto">
            <a:xfrm>
              <a:off x="3633320" y="2435775"/>
              <a:ext cx="358002" cy="504056"/>
            </a:xfrm>
            <a:prstGeom prst="rect">
              <a:avLst/>
            </a:prstGeom>
            <a:solidFill>
              <a:schemeClr val="bg1">
                <a:lumMod val="85000"/>
              </a:schemeClr>
            </a:solidFill>
            <a:ln>
              <a:solidFill>
                <a:schemeClr val="tx1"/>
              </a:solidFill>
            </a:ln>
            <a:effectLst/>
          </p:spPr>
          <p:txBody>
            <a:bodyPr vert="horz" wrap="square" lIns="91440" tIns="45720" rIns="91440" bIns="45720" numCol="1" rtlCol="0" anchor="t" anchorCtr="0" compatLnSpc="1"/>
            <a:lstStyle/>
            <a:p>
              <a:pPr algn="ctr" fontAlgn="ctr">
                <a:lnSpc>
                  <a:spcPct val="90000"/>
                </a:lnSpc>
                <a:buClr>
                  <a:srgbClr val="CC9900"/>
                </a:buCl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bwMode="auto">
            <a:xfrm>
              <a:off x="3991322" y="2435775"/>
              <a:ext cx="358002" cy="504056"/>
            </a:xfrm>
            <a:prstGeom prst="rect">
              <a:avLst/>
            </a:prstGeom>
            <a:solidFill>
              <a:schemeClr val="bg1">
                <a:lumMod val="85000"/>
              </a:schemeClr>
            </a:solidFill>
            <a:ln>
              <a:solidFill>
                <a:schemeClr val="tx1"/>
              </a:solidFill>
            </a:ln>
            <a:effectLst/>
          </p:spPr>
          <p:txBody>
            <a:bodyPr vert="horz" wrap="square" lIns="91440" tIns="45720" rIns="91440" bIns="45720" numCol="1" rtlCol="0" anchor="t" anchorCtr="0" compatLnSpc="1"/>
            <a:lstStyle/>
            <a:p>
              <a:pPr algn="ctr" fontAlgn="ctr">
                <a:lnSpc>
                  <a:spcPct val="90000"/>
                </a:lnSpc>
                <a:buClr>
                  <a:srgbClr val="CC9900"/>
                </a:buCl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bwMode="auto">
            <a:xfrm>
              <a:off x="4349324" y="2435775"/>
              <a:ext cx="358002" cy="504056"/>
            </a:xfrm>
            <a:prstGeom prst="rect">
              <a:avLst/>
            </a:prstGeom>
            <a:solidFill>
              <a:schemeClr val="bg1">
                <a:lumMod val="85000"/>
              </a:schemeClr>
            </a:solidFill>
            <a:ln>
              <a:solidFill>
                <a:schemeClr val="tx1"/>
              </a:solidFill>
            </a:ln>
            <a:effectLst/>
          </p:spPr>
          <p:txBody>
            <a:bodyPr vert="horz" wrap="square" lIns="91440" tIns="45720" rIns="91440" bIns="45720" numCol="1" rtlCol="0" anchor="t" anchorCtr="0" compatLnSpc="1"/>
            <a:lstStyle/>
            <a:p>
              <a:pPr algn="ctr" fontAlgn="ctr">
                <a:lnSpc>
                  <a:spcPct val="90000"/>
                </a:lnSpc>
                <a:buClr>
                  <a:srgbClr val="CC9900"/>
                </a:buCl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bwMode="auto">
            <a:xfrm>
              <a:off x="4707326" y="2435775"/>
              <a:ext cx="358002" cy="504056"/>
            </a:xfrm>
            <a:prstGeom prst="rect">
              <a:avLst/>
            </a:prstGeom>
            <a:solidFill>
              <a:schemeClr val="bg1">
                <a:lumMod val="85000"/>
              </a:schemeClr>
            </a:solidFill>
            <a:ln>
              <a:solidFill>
                <a:schemeClr val="tx1"/>
              </a:solidFill>
            </a:ln>
            <a:effectLst/>
          </p:spPr>
          <p:txBody>
            <a:bodyPr vert="horz" wrap="square" lIns="91440" tIns="45720" rIns="91440" bIns="45720" numCol="1" rtlCol="0" anchor="t" anchorCtr="0" compatLnSpc="1"/>
            <a:lstStyle/>
            <a:p>
              <a:pPr algn="ctr" fontAlgn="ctr">
                <a:lnSpc>
                  <a:spcPct val="90000"/>
                </a:lnSpc>
                <a:buClr>
                  <a:srgbClr val="CC9900"/>
                </a:buCl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5" name="文本框 14"/>
          <p:cNvSpPr txBox="1"/>
          <p:nvPr/>
        </p:nvSpPr>
        <p:spPr>
          <a:xfrm>
            <a:off x="3418804" y="1437545"/>
            <a:ext cx="2034942" cy="674031"/>
          </a:xfrm>
          <a:prstGeom prst="rect">
            <a:avLst/>
          </a:prstGeom>
          <a:noFill/>
        </p:spPr>
        <p:txBody>
          <a:bodyPr wrap="square" rtlCol="0">
            <a:spAutoFit/>
          </a:bodyPr>
          <a:lstStyle/>
          <a:p>
            <a:pPr fontAlgn="ctr">
              <a:lnSpc>
                <a:spcPct val="90000"/>
              </a:lnSpc>
            </a:pPr>
            <a:r>
              <a:rPr lang="en-US" sz="1400" u="none" dirty="0">
                <a:latin typeface="Huawei Sans" panose="020C0503030203020204" pitchFamily="34" charset="0"/>
              </a:rPr>
              <a:t>1. Host data is written to the cache of the storage system.</a:t>
            </a:r>
            <a:endParaRPr lang="en-US" sz="1400" u="none" dirty="0">
              <a:latin typeface="Huawei Sans" panose="020C0503030203020204" pitchFamily="34" charset="0"/>
            </a:endParaRPr>
          </a:p>
        </p:txBody>
      </p:sp>
      <p:cxnSp>
        <p:nvCxnSpPr>
          <p:cNvPr id="16" name="直接箭头连接符 15"/>
          <p:cNvCxnSpPr>
            <a:stCxn id="12" idx="0"/>
            <a:endCxn id="6" idx="5"/>
          </p:cNvCxnSpPr>
          <p:nvPr/>
        </p:nvCxnSpPr>
        <p:spPr bwMode="auto">
          <a:xfrm flipV="1">
            <a:off x="5694323" y="1390041"/>
            <a:ext cx="701496" cy="1045734"/>
          </a:xfrm>
          <a:prstGeom prst="straightConnector1">
            <a:avLst/>
          </a:prstGeom>
          <a:ln>
            <a:solidFill>
              <a:srgbClr val="00B0F0"/>
            </a:solidFill>
            <a:tailEnd type="arrow" w="med" len="lg"/>
          </a:ln>
        </p:spPr>
        <p:style>
          <a:lnRef idx="2">
            <a:schemeClr val="dk1"/>
          </a:lnRef>
          <a:fillRef idx="0">
            <a:schemeClr val="dk1"/>
          </a:fillRef>
          <a:effectRef idx="1">
            <a:schemeClr val="dk1"/>
          </a:effectRef>
          <a:fontRef idx="minor">
            <a:schemeClr val="tx1"/>
          </a:fontRef>
        </p:style>
      </p:cxnSp>
      <p:sp>
        <p:nvSpPr>
          <p:cNvPr id="17" name="文本框 16"/>
          <p:cNvSpPr txBox="1"/>
          <p:nvPr/>
        </p:nvSpPr>
        <p:spPr>
          <a:xfrm>
            <a:off x="1988820" y="2957852"/>
            <a:ext cx="2471520" cy="480131"/>
          </a:xfrm>
          <a:prstGeom prst="rect">
            <a:avLst/>
          </a:prstGeom>
          <a:noFill/>
        </p:spPr>
        <p:txBody>
          <a:bodyPr wrap="square" rtlCol="0">
            <a:spAutoFit/>
          </a:bodyPr>
          <a:lstStyle/>
          <a:p>
            <a:pPr fontAlgn="ctr">
              <a:lnSpc>
                <a:spcPct val="90000"/>
              </a:lnSpc>
            </a:pPr>
            <a:r>
              <a:rPr lang="en-US" sz="1400" u="none" dirty="0">
                <a:latin typeface="Huawei Sans" panose="020C0503030203020204" pitchFamily="34" charset="0"/>
              </a:rPr>
              <a:t>4. Fingerprints are calculated using weak hash.</a:t>
            </a:r>
            <a:endParaRPr lang="en-US" sz="1400" u="none" dirty="0">
              <a:latin typeface="Huawei Sans" panose="020C0503030203020204" pitchFamily="34" charset="0"/>
            </a:endParaRPr>
          </a:p>
        </p:txBody>
      </p:sp>
      <p:sp>
        <p:nvSpPr>
          <p:cNvPr id="18" name="文本框 17"/>
          <p:cNvSpPr txBox="1"/>
          <p:nvPr/>
        </p:nvSpPr>
        <p:spPr>
          <a:xfrm>
            <a:off x="6603351" y="2471706"/>
            <a:ext cx="3698621" cy="480131"/>
          </a:xfrm>
          <a:prstGeom prst="rect">
            <a:avLst/>
          </a:prstGeom>
          <a:noFill/>
        </p:spPr>
        <p:txBody>
          <a:bodyPr wrap="square" rtlCol="0">
            <a:spAutoFit/>
          </a:bodyPr>
          <a:lstStyle/>
          <a:p>
            <a:pPr fontAlgn="ctr">
              <a:lnSpc>
                <a:spcPct val="90000"/>
              </a:lnSpc>
            </a:pPr>
            <a:r>
              <a:rPr lang="en-US" sz="1400" u="none" dirty="0">
                <a:latin typeface="Huawei Sans" panose="020C0503030203020204" pitchFamily="34" charset="0"/>
              </a:rPr>
              <a:t>3. Data is divided into blocks of a fixed length while being written to disks.</a:t>
            </a:r>
            <a:endParaRPr lang="en-US" sz="1400" u="none" dirty="0">
              <a:latin typeface="Huawei Sans" panose="020C0503030203020204" pitchFamily="34" charset="0"/>
            </a:endParaRPr>
          </a:p>
        </p:txBody>
      </p:sp>
      <p:cxnSp>
        <p:nvCxnSpPr>
          <p:cNvPr id="19" name="直接箭头连接符 18"/>
          <p:cNvCxnSpPr>
            <a:stCxn id="10" idx="2"/>
            <a:endCxn id="21" idx="0"/>
          </p:cNvCxnSpPr>
          <p:nvPr/>
        </p:nvCxnSpPr>
        <p:spPr bwMode="auto">
          <a:xfrm flipH="1">
            <a:off x="3733981" y="2939832"/>
            <a:ext cx="1244339" cy="561177"/>
          </a:xfrm>
          <a:prstGeom prst="straightConnector1">
            <a:avLst/>
          </a:prstGeom>
          <a:ln>
            <a:solidFill>
              <a:srgbClr val="00B0F0"/>
            </a:solidFill>
            <a:tailEnd type="arrow" w="med" len="lg"/>
          </a:ln>
        </p:spPr>
        <p:style>
          <a:lnRef idx="2">
            <a:schemeClr val="dk1"/>
          </a:lnRef>
          <a:fillRef idx="0">
            <a:schemeClr val="dk1"/>
          </a:fillRef>
          <a:effectRef idx="1">
            <a:schemeClr val="dk1"/>
          </a:effectRef>
          <a:fontRef idx="minor">
            <a:schemeClr val="tx1"/>
          </a:fontRef>
        </p:style>
      </p:cxnSp>
      <p:grpSp>
        <p:nvGrpSpPr>
          <p:cNvPr id="20" name="组合 68"/>
          <p:cNvGrpSpPr/>
          <p:nvPr/>
        </p:nvGrpSpPr>
        <p:grpSpPr>
          <a:xfrm>
            <a:off x="3445948" y="3501008"/>
            <a:ext cx="576064" cy="504056"/>
            <a:chOff x="1151620" y="3654046"/>
            <a:chExt cx="576064" cy="504056"/>
          </a:xfrm>
        </p:grpSpPr>
        <p:sp>
          <p:nvSpPr>
            <p:cNvPr id="21" name="矩形 20"/>
            <p:cNvSpPr/>
            <p:nvPr/>
          </p:nvSpPr>
          <p:spPr bwMode="auto">
            <a:xfrm>
              <a:off x="1151620" y="3654046"/>
              <a:ext cx="576064" cy="504056"/>
            </a:xfrm>
            <a:prstGeom prst="rect">
              <a:avLst/>
            </a:prstGeom>
            <a:solidFill>
              <a:schemeClr val="tx2">
                <a:lumMod val="40000"/>
                <a:lumOff val="60000"/>
              </a:schemeClr>
            </a:solidFill>
            <a:ln>
              <a:solidFill>
                <a:schemeClr val="tx1"/>
              </a:solidFill>
            </a:ln>
            <a:effectLst/>
          </p:spPr>
          <p:txBody>
            <a:bodyPr vert="horz" wrap="square" lIns="91440" tIns="45720" rIns="91440" bIns="45720" numCol="1" rtlCol="0" anchor="t" anchorCtr="0" compatLnSpc="1"/>
            <a:lstStyle/>
            <a:p>
              <a:pPr algn="ctr" fontAlgn="ctr">
                <a:lnSpc>
                  <a:spcPct val="90000"/>
                </a:lnSpc>
                <a:buClr>
                  <a:srgbClr val="CC9900"/>
                </a:buClr>
              </a:pPr>
              <a:endParaRPr lang="en-US" altLang="zh-CN" sz="3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文本框 21"/>
            <p:cNvSpPr txBox="1"/>
            <p:nvPr/>
          </p:nvSpPr>
          <p:spPr>
            <a:xfrm>
              <a:off x="1246590" y="3721408"/>
              <a:ext cx="381836" cy="286232"/>
            </a:xfrm>
            <a:prstGeom prst="rect">
              <a:avLst/>
            </a:prstGeom>
            <a:noFill/>
          </p:spPr>
          <p:txBody>
            <a:bodyPr wrap="none" rtlCol="0">
              <a:spAutoFit/>
            </a:bodyPr>
            <a:lstStyle/>
            <a:p>
              <a:pPr fontAlgn="ctr">
                <a:lnSpc>
                  <a:spcPct val="90000"/>
                </a:lnSpc>
              </a:pPr>
              <a:r>
                <a:rPr lang="en-US" sz="1400" u="none" dirty="0">
                  <a:latin typeface="Huawei Sans" panose="020C0503030203020204" pitchFamily="34" charset="0"/>
                </a:rPr>
                <a:t>FP</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3" name="文本框 22"/>
          <p:cNvSpPr txBox="1"/>
          <p:nvPr/>
        </p:nvSpPr>
        <p:spPr>
          <a:xfrm>
            <a:off x="6332696" y="1484639"/>
            <a:ext cx="2101999" cy="480131"/>
          </a:xfrm>
          <a:prstGeom prst="rect">
            <a:avLst/>
          </a:prstGeom>
          <a:noFill/>
        </p:spPr>
        <p:txBody>
          <a:bodyPr wrap="square" rtlCol="0">
            <a:spAutoFit/>
          </a:bodyPr>
          <a:lstStyle/>
          <a:p>
            <a:pPr fontAlgn="ctr">
              <a:lnSpc>
                <a:spcPct val="90000"/>
              </a:lnSpc>
            </a:pPr>
            <a:r>
              <a:rPr lang="en-US" sz="1400" u="none" dirty="0">
                <a:latin typeface="Huawei Sans" panose="020C0503030203020204" pitchFamily="34" charset="0"/>
              </a:rPr>
              <a:t>2. A write success is returned to the host.</a:t>
            </a:r>
            <a:endParaRPr lang="en-US" sz="1400" u="none" dirty="0">
              <a:latin typeface="Huawei Sans" panose="020C0503030203020204" pitchFamily="34" charset="0"/>
            </a:endParaRPr>
          </a:p>
        </p:txBody>
      </p:sp>
      <p:graphicFrame>
        <p:nvGraphicFramePr>
          <p:cNvPr id="24" name="表格 23"/>
          <p:cNvGraphicFramePr>
            <a:graphicFrameLocks noGrp="1"/>
          </p:cNvGraphicFramePr>
          <p:nvPr/>
        </p:nvGraphicFramePr>
        <p:xfrm>
          <a:off x="6167072" y="3274435"/>
          <a:ext cx="2449208" cy="1417320"/>
        </p:xfrm>
        <a:graphic>
          <a:graphicData uri="http://schemas.openxmlformats.org/drawingml/2006/table">
            <a:tbl>
              <a:tblPr firstRow="1" bandRow="1">
                <a:tableStyleId>{5C22544A-7EE6-4342-B048-85BDC9FD1C3A}</a:tableStyleId>
              </a:tblPr>
              <a:tblGrid>
                <a:gridCol w="489760"/>
                <a:gridCol w="1338887"/>
                <a:gridCol w="620561"/>
              </a:tblGrid>
              <a:tr h="139040">
                <a:tc>
                  <a:txBody>
                    <a:bodyPr/>
                    <a:lstStyle/>
                    <a:p>
                      <a:pPr algn="ctr" fontAlgn="ctr"/>
                      <a:r>
                        <a:rPr lang="en-US" sz="1400" u="none" dirty="0">
                          <a:solidFill>
                            <a:schemeClr val="tx1"/>
                          </a:solidFill>
                          <a:latin typeface="Huawei Sans" panose="020C0503030203020204" pitchFamily="34" charset="0"/>
                        </a:rPr>
                        <a:t>FP</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dirty="0">
                          <a:solidFill>
                            <a:schemeClr val="tx1"/>
                          </a:solidFill>
                          <a:latin typeface="Huawei Sans" panose="020C0503030203020204" pitchFamily="34" charset="0"/>
                        </a:rPr>
                        <a:t>Data Address</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dirty="0">
                          <a:solidFill>
                            <a:schemeClr val="tx1"/>
                          </a:solidFill>
                          <a:latin typeface="Huawei Sans" panose="020C0503030203020204" pitchFamily="34" charset="0"/>
                        </a:rPr>
                        <a:t>RC</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en-US" sz="1200" u="none" dirty="0">
                          <a:latin typeface="Huawei Sans" panose="020C0503030203020204" pitchFamily="34" charset="0"/>
                        </a:rPr>
                        <a:t>FP 0</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latin typeface="Huawei Sans" panose="020C0503030203020204" pitchFamily="34" charset="0"/>
                        </a:rPr>
                        <a:t>Data address 0</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latin typeface="Huawei Sans" panose="020C0503030203020204" pitchFamily="34" charset="0"/>
                        </a:rPr>
                        <a:t>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en-US" sz="1200" u="none" dirty="0">
                          <a:latin typeface="Huawei Sans" panose="020C0503030203020204" pitchFamily="34" charset="0"/>
                        </a:rPr>
                        <a:t>FP 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latin typeface="Huawei Sans" panose="020C0503030203020204" pitchFamily="34" charset="0"/>
                        </a:rPr>
                        <a:t>Data address 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dirty="0">
                          <a:latin typeface="Huawei Sans" panose="020C0503030203020204" pitchFamily="34" charset="0"/>
                        </a:rPr>
                        <a:t>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en-US" sz="1400" u="none" dirty="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dirty="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dirty="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25" name="直接箭头连接符 24"/>
          <p:cNvCxnSpPr>
            <a:stCxn id="21" idx="3"/>
            <a:endCxn id="24" idx="1"/>
          </p:cNvCxnSpPr>
          <p:nvPr/>
        </p:nvCxnSpPr>
        <p:spPr bwMode="auto">
          <a:xfrm>
            <a:off x="4022012" y="3753036"/>
            <a:ext cx="2145060" cy="230059"/>
          </a:xfrm>
          <a:prstGeom prst="straightConnector1">
            <a:avLst/>
          </a:prstGeom>
          <a:ln>
            <a:solidFill>
              <a:srgbClr val="00B0F0"/>
            </a:solidFill>
            <a:tailEnd type="arrow" w="med" len="lg"/>
          </a:ln>
        </p:spPr>
        <p:style>
          <a:lnRef idx="2">
            <a:schemeClr val="dk1"/>
          </a:lnRef>
          <a:fillRef idx="0">
            <a:schemeClr val="dk1"/>
          </a:fillRef>
          <a:effectRef idx="1">
            <a:schemeClr val="dk1"/>
          </a:effectRef>
          <a:fontRef idx="minor">
            <a:schemeClr val="tx1"/>
          </a:fontRef>
        </p:style>
      </p:cxnSp>
      <p:sp>
        <p:nvSpPr>
          <p:cNvPr id="26" name="文本框 25"/>
          <p:cNvSpPr txBox="1"/>
          <p:nvPr/>
        </p:nvSpPr>
        <p:spPr>
          <a:xfrm>
            <a:off x="4338733" y="3252059"/>
            <a:ext cx="1821658" cy="1061829"/>
          </a:xfrm>
          <a:prstGeom prst="rect">
            <a:avLst/>
          </a:prstGeom>
          <a:noFill/>
        </p:spPr>
        <p:txBody>
          <a:bodyPr wrap="square" rtlCol="0">
            <a:spAutoFit/>
          </a:bodyPr>
          <a:lstStyle/>
          <a:p>
            <a:pPr fontAlgn="ctr">
              <a:lnSpc>
                <a:spcPct val="90000"/>
              </a:lnSpc>
            </a:pPr>
            <a:r>
              <a:rPr lang="en-US" sz="1400" u="none" dirty="0">
                <a:latin typeface="Huawei Sans" panose="020C0503030203020204" pitchFamily="34" charset="0"/>
              </a:rPr>
              <a:t>5. The system compares the fingerprints with those in the fingerprint table.</a:t>
            </a:r>
            <a:endParaRPr lang="en-US" sz="1400" u="none" dirty="0">
              <a:latin typeface="Huawei Sans" panose="020C0503030203020204" pitchFamily="34" charset="0"/>
            </a:endParaRPr>
          </a:p>
        </p:txBody>
      </p:sp>
      <p:grpSp>
        <p:nvGrpSpPr>
          <p:cNvPr id="27" name="组合 89"/>
          <p:cNvGrpSpPr/>
          <p:nvPr/>
        </p:nvGrpSpPr>
        <p:grpSpPr>
          <a:xfrm>
            <a:off x="7796531" y="5445224"/>
            <a:ext cx="2306049" cy="697210"/>
            <a:chOff x="-182321" y="5452377"/>
            <a:chExt cx="2306049" cy="864096"/>
          </a:xfrm>
        </p:grpSpPr>
        <p:sp>
          <p:nvSpPr>
            <p:cNvPr id="28" name="圆柱形 27"/>
            <p:cNvSpPr/>
            <p:nvPr/>
          </p:nvSpPr>
          <p:spPr bwMode="auto">
            <a:xfrm>
              <a:off x="33703" y="5579931"/>
              <a:ext cx="432048" cy="648072"/>
            </a:xfrm>
            <a:prstGeom prst="can">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fontAlgn="ctr">
                <a:lnSpc>
                  <a:spcPct val="90000"/>
                </a:lnSpc>
                <a:buClr>
                  <a:srgbClr val="CC9900"/>
                </a:buClr>
                <a:buFont typeface="Wingdings" panose="05000000000000000000" pitchFamily="2" charset="2"/>
                <a:buChar char="n"/>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圆柱形 28"/>
            <p:cNvSpPr/>
            <p:nvPr/>
          </p:nvSpPr>
          <p:spPr bwMode="auto">
            <a:xfrm>
              <a:off x="538357" y="5579931"/>
              <a:ext cx="432048" cy="648072"/>
            </a:xfrm>
            <a:prstGeom prst="can">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fontAlgn="ctr">
                <a:lnSpc>
                  <a:spcPct val="90000"/>
                </a:lnSpc>
                <a:buClr>
                  <a:srgbClr val="CC9900"/>
                </a:buClr>
                <a:buFont typeface="Wingdings" panose="05000000000000000000" pitchFamily="2" charset="2"/>
                <a:buChar char="n"/>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圆柱形 29"/>
            <p:cNvSpPr/>
            <p:nvPr/>
          </p:nvSpPr>
          <p:spPr bwMode="auto">
            <a:xfrm>
              <a:off x="1043011" y="5579931"/>
              <a:ext cx="432048" cy="648072"/>
            </a:xfrm>
            <a:prstGeom prst="can">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fontAlgn="ctr">
                <a:lnSpc>
                  <a:spcPct val="90000"/>
                </a:lnSpc>
                <a:buClr>
                  <a:srgbClr val="CC9900"/>
                </a:buClr>
                <a:buFont typeface="Wingdings" panose="05000000000000000000" pitchFamily="2" charset="2"/>
                <a:buChar char="n"/>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圆柱形 30"/>
            <p:cNvSpPr/>
            <p:nvPr/>
          </p:nvSpPr>
          <p:spPr bwMode="auto">
            <a:xfrm>
              <a:off x="1547664" y="5579931"/>
              <a:ext cx="432048" cy="648072"/>
            </a:xfrm>
            <a:prstGeom prst="can">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fontAlgn="ctr">
                <a:lnSpc>
                  <a:spcPct val="90000"/>
                </a:lnSpc>
                <a:buClr>
                  <a:srgbClr val="CC9900"/>
                </a:buClr>
                <a:buFont typeface="Wingdings" panose="05000000000000000000" pitchFamily="2" charset="2"/>
                <a:buChar char="n"/>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bwMode="auto">
            <a:xfrm>
              <a:off x="-182321" y="5452377"/>
              <a:ext cx="2306049" cy="864096"/>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fontAlgn="ctr">
                <a:lnSpc>
                  <a:spcPct val="90000"/>
                </a:lnSpc>
                <a:buClr>
                  <a:srgbClr val="CC9900"/>
                </a:buClr>
                <a:buFont typeface="Wingdings" panose="05000000000000000000" pitchFamily="2" charset="2"/>
                <a:buChar char="n"/>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3" name="文本框 32"/>
          <p:cNvSpPr txBox="1"/>
          <p:nvPr/>
        </p:nvSpPr>
        <p:spPr>
          <a:xfrm>
            <a:off x="8659997" y="3705894"/>
            <a:ext cx="2856129" cy="1643527"/>
          </a:xfrm>
          <a:prstGeom prst="rect">
            <a:avLst/>
          </a:prstGeom>
          <a:noFill/>
        </p:spPr>
        <p:txBody>
          <a:bodyPr wrap="square" rtlCol="0">
            <a:spAutoFit/>
          </a:bodyPr>
          <a:lstStyle/>
          <a:p>
            <a:pPr fontAlgn="ctr">
              <a:lnSpc>
                <a:spcPct val="90000"/>
              </a:lnSpc>
            </a:pPr>
            <a:r>
              <a:rPr lang="en-US" sz="1400" u="none" dirty="0">
                <a:solidFill>
                  <a:srgbClr val="FF0000"/>
                </a:solidFill>
                <a:latin typeface="Huawei Sans" panose="020C0503030203020204" pitchFamily="34" charset="0"/>
              </a:rPr>
              <a:t>6. If a fingerprint is the same as that in the fingerprint table, the system reads the existing data corresponding to the fingerprint and compares it with the new data byte by byte. If the data is the same, the system increases the reference count.</a:t>
            </a:r>
            <a:endParaRPr lang="en-US" sz="1400" u="none" dirty="0">
              <a:solidFill>
                <a:srgbClr val="FF0000"/>
              </a:solidFill>
              <a:latin typeface="Huawei Sans" panose="020C0503030203020204" pitchFamily="34" charset="0"/>
            </a:endParaRPr>
          </a:p>
        </p:txBody>
      </p:sp>
      <p:cxnSp>
        <p:nvCxnSpPr>
          <p:cNvPr id="34" name="直接箭头连接符 33"/>
          <p:cNvCxnSpPr>
            <a:stCxn id="32" idx="0"/>
            <a:endCxn id="24" idx="2"/>
          </p:cNvCxnSpPr>
          <p:nvPr/>
        </p:nvCxnSpPr>
        <p:spPr bwMode="auto">
          <a:xfrm flipH="1" flipV="1">
            <a:off x="7391676" y="4691755"/>
            <a:ext cx="1557880" cy="753469"/>
          </a:xfrm>
          <a:prstGeom prst="straightConnector1">
            <a:avLst/>
          </a:prstGeom>
          <a:ln>
            <a:solidFill>
              <a:srgbClr val="00B0F0"/>
            </a:solidFill>
            <a:tailEnd type="arrow" w="med" len="lg"/>
          </a:ln>
        </p:spPr>
        <p:style>
          <a:lnRef idx="2">
            <a:schemeClr val="dk1"/>
          </a:lnRef>
          <a:fillRef idx="0">
            <a:schemeClr val="dk1"/>
          </a:fillRef>
          <a:effectRef idx="1">
            <a:schemeClr val="dk1"/>
          </a:effectRef>
          <a:fontRef idx="minor">
            <a:schemeClr val="tx1"/>
          </a:fontRef>
        </p:style>
      </p:cxnSp>
      <p:sp>
        <p:nvSpPr>
          <p:cNvPr id="35" name="矩形 34"/>
          <p:cNvSpPr/>
          <p:nvPr/>
        </p:nvSpPr>
        <p:spPr bwMode="auto">
          <a:xfrm>
            <a:off x="2603612" y="5161365"/>
            <a:ext cx="1656184" cy="504056"/>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lstStyle/>
          <a:p>
            <a:pPr algn="ctr" fontAlgn="ctr">
              <a:lnSpc>
                <a:spcPct val="90000"/>
              </a:lnSpc>
              <a:buClr>
                <a:srgbClr val="CC9900"/>
              </a:buClr>
            </a:pPr>
            <a:r>
              <a:rPr lang="en-US" sz="1600" u="none" dirty="0">
                <a:latin typeface="Huawei Sans" panose="020C0503030203020204" pitchFamily="34" charset="0"/>
              </a:rPr>
              <a:t>Compression</a:t>
            </a:r>
            <a:endParaRPr lang="en-US" sz="1600" u="none" dirty="0">
              <a:latin typeface="Huawei Sans" panose="020C0503030203020204" pitchFamily="34" charset="0"/>
            </a:endParaRPr>
          </a:p>
        </p:txBody>
      </p:sp>
      <p:cxnSp>
        <p:nvCxnSpPr>
          <p:cNvPr id="36" name="直接箭头连接符 35"/>
          <p:cNvCxnSpPr>
            <a:stCxn id="35" idx="3"/>
            <a:endCxn id="32" idx="1"/>
          </p:cNvCxnSpPr>
          <p:nvPr/>
        </p:nvCxnSpPr>
        <p:spPr bwMode="auto">
          <a:xfrm>
            <a:off x="4259796" y="5413393"/>
            <a:ext cx="3536734" cy="380436"/>
          </a:xfrm>
          <a:prstGeom prst="straightConnector1">
            <a:avLst/>
          </a:prstGeom>
          <a:ln>
            <a:solidFill>
              <a:srgbClr val="00B0F0"/>
            </a:solidFill>
            <a:tailEnd type="arrow" w="med" len="lg"/>
          </a:ln>
        </p:spPr>
        <p:style>
          <a:lnRef idx="2">
            <a:schemeClr val="dk1"/>
          </a:lnRef>
          <a:fillRef idx="0">
            <a:schemeClr val="dk1"/>
          </a:fillRef>
          <a:effectRef idx="1">
            <a:schemeClr val="dk1"/>
          </a:effectRef>
          <a:fontRef idx="minor">
            <a:schemeClr val="tx1"/>
          </a:fontRef>
        </p:style>
      </p:cxnSp>
      <p:cxnSp>
        <p:nvCxnSpPr>
          <p:cNvPr id="37" name="直接箭头连接符 36"/>
          <p:cNvCxnSpPr>
            <a:stCxn id="24" idx="1"/>
            <a:endCxn id="35" idx="0"/>
          </p:cNvCxnSpPr>
          <p:nvPr/>
        </p:nvCxnSpPr>
        <p:spPr bwMode="auto">
          <a:xfrm flipH="1">
            <a:off x="3431704" y="3983095"/>
            <a:ext cx="2735368" cy="1178270"/>
          </a:xfrm>
          <a:prstGeom prst="straightConnector1">
            <a:avLst/>
          </a:prstGeom>
          <a:ln>
            <a:solidFill>
              <a:srgbClr val="00B0F0"/>
            </a:solidFill>
            <a:tailEnd type="arrow" w="med" len="lg"/>
          </a:ln>
        </p:spPr>
        <p:style>
          <a:lnRef idx="2">
            <a:schemeClr val="dk1"/>
          </a:lnRef>
          <a:fillRef idx="0">
            <a:schemeClr val="dk1"/>
          </a:fillRef>
          <a:effectRef idx="1">
            <a:schemeClr val="dk1"/>
          </a:effectRef>
          <a:fontRef idx="minor">
            <a:schemeClr val="tx1"/>
          </a:fontRef>
        </p:style>
      </p:cxnSp>
      <p:sp>
        <p:nvSpPr>
          <p:cNvPr id="38" name="文本框 37"/>
          <p:cNvSpPr txBox="1"/>
          <p:nvPr/>
        </p:nvSpPr>
        <p:spPr>
          <a:xfrm>
            <a:off x="1076938" y="4233091"/>
            <a:ext cx="3203521" cy="867930"/>
          </a:xfrm>
          <a:prstGeom prst="rect">
            <a:avLst/>
          </a:prstGeom>
          <a:noFill/>
        </p:spPr>
        <p:txBody>
          <a:bodyPr wrap="square" rtlCol="0">
            <a:spAutoFit/>
          </a:bodyPr>
          <a:lstStyle/>
          <a:p>
            <a:pPr fontAlgn="ctr">
              <a:lnSpc>
                <a:spcPct val="90000"/>
              </a:lnSpc>
            </a:pPr>
            <a:r>
              <a:rPr lang="en-US" sz="1400" u="none" dirty="0">
                <a:latin typeface="Huawei Sans" panose="020C0503030203020204" pitchFamily="34" charset="0"/>
              </a:rPr>
              <a:t>7. If the fingerprints are different or the data is found different in byte-by-byte comparison, the system compresses the new data.</a:t>
            </a:r>
            <a:endParaRPr lang="en-US" sz="1400" u="none" dirty="0">
              <a:latin typeface="Huawei Sans" panose="020C0503030203020204" pitchFamily="34" charset="0"/>
            </a:endParaRPr>
          </a:p>
        </p:txBody>
      </p:sp>
      <p:sp>
        <p:nvSpPr>
          <p:cNvPr id="39" name="文本框 38"/>
          <p:cNvSpPr txBox="1"/>
          <p:nvPr/>
        </p:nvSpPr>
        <p:spPr>
          <a:xfrm>
            <a:off x="4500974" y="5190253"/>
            <a:ext cx="3302237" cy="1061829"/>
          </a:xfrm>
          <a:prstGeom prst="rect">
            <a:avLst/>
          </a:prstGeom>
          <a:noFill/>
        </p:spPr>
        <p:txBody>
          <a:bodyPr wrap="square" rtlCol="0">
            <a:spAutoFit/>
          </a:bodyPr>
          <a:lstStyle/>
          <a:p>
            <a:pPr fontAlgn="ctr">
              <a:lnSpc>
                <a:spcPct val="90000"/>
              </a:lnSpc>
            </a:pPr>
            <a:r>
              <a:rPr lang="en-US" sz="1400" u="none" dirty="0">
                <a:latin typeface="Huawei Sans" panose="020C0503030203020204" pitchFamily="34" charset="0"/>
              </a:rPr>
              <a:t>8. Compressed data is written to SSDs. The mapping between the fingerprint and storage location is saved in the fingerprint table, and the reference count is set to 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9"/>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2999"/>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999"/>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29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999"/>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2999"/>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2999"/>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2999"/>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2999"/>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2999"/>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2999"/>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2999"/>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2999"/>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2999"/>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2999"/>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2999"/>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2999"/>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2999"/>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2999"/>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2999"/>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2999"/>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2999"/>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2999"/>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5" grpId="0"/>
      <p:bldP spid="17" grpId="0"/>
      <p:bldP spid="18" grpId="0"/>
      <p:bldP spid="23" grpId="0"/>
      <p:bldP spid="26" grpId="0"/>
      <p:bldP spid="33" grpId="0"/>
      <p:bldP spid="35" grpId="0" animBg="1"/>
      <p:bldP spid="38" grpId="0"/>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normAutofit fontScale="90000"/>
          </a:bodyPr>
          <a:lstStyle/>
          <a:p>
            <a:pPr fontAlgn="ctr"/>
            <a:r>
              <a:rPr lang="en-US" u="none" dirty="0">
                <a:latin typeface="Huawei Sans" panose="020C0503030203020204" pitchFamily="34" charset="0"/>
              </a:rPr>
              <a:t>Scenarios Where </a:t>
            </a:r>
            <a:r>
              <a:rPr lang="en-US" u="none" dirty="0" err="1">
                <a:latin typeface="Huawei Sans" panose="020C0503030203020204" pitchFamily="34" charset="0"/>
              </a:rPr>
              <a:t>SmartDedupe</a:t>
            </a:r>
            <a:r>
              <a:rPr lang="en-US" u="none" dirty="0">
                <a:latin typeface="Huawei Sans" panose="020C0503030203020204" pitchFamily="34" charset="0"/>
              </a:rPr>
              <a:t> and </a:t>
            </a:r>
            <a:r>
              <a:rPr lang="en-US" u="none" dirty="0" err="1">
                <a:latin typeface="Huawei Sans" panose="020C0503030203020204" pitchFamily="34" charset="0"/>
              </a:rPr>
              <a:t>SmartCompression</a:t>
            </a:r>
            <a:r>
              <a:rPr lang="en-US" u="none" dirty="0">
                <a:latin typeface="Huawei Sans" panose="020C0503030203020204" pitchFamily="34" charset="0"/>
              </a:rPr>
              <a:t> Are Used Together</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7" y="1790700"/>
            <a:ext cx="10728326" cy="4879805"/>
          </a:xfrm>
        </p:spPr>
        <p:txBody>
          <a:bodyPr/>
          <a:lstStyle/>
          <a:p>
            <a:r>
              <a:rPr lang="en-US" u="none" dirty="0">
                <a:latin typeface="Huawei Sans" panose="020C0503030203020204" pitchFamily="34" charset="0"/>
              </a:rPr>
              <a:t>Using both </a:t>
            </a:r>
            <a:r>
              <a:rPr lang="en-US" u="none" dirty="0" err="1">
                <a:latin typeface="Huawei Sans" panose="020C0503030203020204" pitchFamily="34" charset="0"/>
              </a:rPr>
              <a:t>SmartDedupe</a:t>
            </a:r>
            <a:r>
              <a:rPr lang="en-US" u="none" dirty="0">
                <a:latin typeface="Huawei Sans" panose="020C0503030203020204" pitchFamily="34" charset="0"/>
              </a:rPr>
              <a:t> and </a:t>
            </a:r>
            <a:r>
              <a:rPr lang="en-US" u="none" dirty="0" err="1">
                <a:latin typeface="Huawei Sans" panose="020C0503030203020204" pitchFamily="34" charset="0"/>
              </a:rPr>
              <a:t>SmartCompression</a:t>
            </a:r>
            <a:r>
              <a:rPr lang="en-US" u="none" dirty="0">
                <a:latin typeface="Huawei Sans" panose="020C0503030203020204" pitchFamily="34" charset="0"/>
              </a:rPr>
              <a:t> can achieve the best space saving effect.</a:t>
            </a:r>
            <a:endParaRPr lang="en-US" u="none" dirty="0">
              <a:latin typeface="Huawei Sans" panose="020C0503030203020204" pitchFamily="34" charset="0"/>
            </a:endParaRPr>
          </a:p>
          <a:p>
            <a:r>
              <a:rPr lang="en-US" u="none" dirty="0">
                <a:latin typeface="Huawei Sans" panose="020C0503030203020204" pitchFamily="34" charset="0"/>
              </a:rPr>
              <a:t>The scenarios include:</a:t>
            </a:r>
            <a:endParaRPr lang="en-US" u="none" dirty="0">
              <a:latin typeface="Huawei Sans" panose="020C0503030203020204" pitchFamily="34" charset="0"/>
            </a:endParaRPr>
          </a:p>
          <a:p>
            <a:pPr lvl="1"/>
            <a:r>
              <a:rPr lang="en-US" u="none" dirty="0">
                <a:latin typeface="Huawei Sans" panose="020C0503030203020204" pitchFamily="34" charset="0"/>
              </a:rPr>
              <a:t>VDI and VSI scenarios</a:t>
            </a:r>
            <a:endParaRPr lang="en-US" u="none" dirty="0">
              <a:latin typeface="Huawei Sans" panose="020C0503030203020204" pitchFamily="34" charset="0"/>
            </a:endParaRPr>
          </a:p>
          <a:p>
            <a:pPr lvl="1"/>
            <a:r>
              <a:rPr lang="en-US" u="none" dirty="0">
                <a:latin typeface="Huawei Sans" panose="020C0503030203020204" pitchFamily="34" charset="0"/>
              </a:rPr>
              <a:t>Data testing or development systems</a:t>
            </a:r>
            <a:endParaRPr lang="en-US" u="none" dirty="0">
              <a:latin typeface="Huawei Sans" panose="020C0503030203020204" pitchFamily="34" charset="0"/>
            </a:endParaRPr>
          </a:p>
          <a:p>
            <a:pPr lvl="1"/>
            <a:r>
              <a:rPr lang="en-US" u="none" dirty="0">
                <a:latin typeface="Huawei Sans" panose="020C0503030203020204" pitchFamily="34" charset="0"/>
              </a:rPr>
              <a:t>Storage systems with the file service enabled</a:t>
            </a:r>
            <a:endParaRPr lang="en-US" u="none" dirty="0">
              <a:latin typeface="Huawei Sans" panose="020C0503030203020204" pitchFamily="34" charset="0"/>
            </a:endParaRPr>
          </a:p>
          <a:p>
            <a:pPr lvl="1"/>
            <a:r>
              <a:rPr lang="en-US" u="none" dirty="0">
                <a:latin typeface="Huawei Sans" panose="020C0503030203020204" pitchFamily="34" charset="0"/>
              </a:rPr>
              <a:t>Engineering data systems</a:t>
            </a:r>
            <a:endParaRPr lang="en-US" u="none" dirty="0">
              <a:latin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Configuration Process</a:t>
            </a:r>
            <a:endParaRPr lang="en-US" u="none" dirty="0">
              <a:latin typeface="Huawei Sans" panose="020C0503030203020204" pitchFamily="34" charset="0"/>
            </a:endParaRPr>
          </a:p>
        </p:txBody>
      </p:sp>
      <p:sp>
        <p:nvSpPr>
          <p:cNvPr id="6" name="流程图: 终止 5"/>
          <p:cNvSpPr/>
          <p:nvPr/>
        </p:nvSpPr>
        <p:spPr>
          <a:xfrm>
            <a:off x="5065574" y="1802256"/>
            <a:ext cx="2071868" cy="541914"/>
          </a:xfrm>
          <a:prstGeom prst="flowChartTermina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Start</a:t>
            </a:r>
            <a:endParaRPr lang="en-US" u="none" dirty="0">
              <a:solidFill>
                <a:schemeClr val="tx1"/>
              </a:solidFill>
              <a:latin typeface="Huawei Sans" panose="020C0503030203020204" pitchFamily="34" charset="0"/>
            </a:endParaRPr>
          </a:p>
        </p:txBody>
      </p:sp>
      <p:sp>
        <p:nvSpPr>
          <p:cNvPr id="7" name="流程图: 可选过程 6"/>
          <p:cNvSpPr/>
          <p:nvPr/>
        </p:nvSpPr>
        <p:spPr>
          <a:xfrm>
            <a:off x="4353730" y="2851699"/>
            <a:ext cx="3495555" cy="584019"/>
          </a:xfrm>
          <a:prstGeom prst="flowChartAlternate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Check the license file.</a:t>
            </a:r>
            <a:endParaRPr lang="en-US" u="none" dirty="0">
              <a:solidFill>
                <a:schemeClr val="tx1"/>
              </a:solidFill>
              <a:latin typeface="Huawei Sans" panose="020C0503030203020204" pitchFamily="34" charset="0"/>
            </a:endParaRPr>
          </a:p>
        </p:txBody>
      </p:sp>
      <p:sp>
        <p:nvSpPr>
          <p:cNvPr id="8" name="流程图: 可选过程 7"/>
          <p:cNvSpPr/>
          <p:nvPr/>
        </p:nvSpPr>
        <p:spPr>
          <a:xfrm>
            <a:off x="4353731" y="3999674"/>
            <a:ext cx="3495555" cy="584019"/>
          </a:xfrm>
          <a:prstGeom prst="flowChartAlternate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Enable </a:t>
            </a:r>
            <a:r>
              <a:rPr lang="en-US" u="none" dirty="0" err="1">
                <a:solidFill>
                  <a:schemeClr val="tx1"/>
                </a:solidFill>
                <a:latin typeface="Huawei Sans" panose="020C0503030203020204" pitchFamily="34" charset="0"/>
              </a:rPr>
              <a:t>SmartDedupe</a:t>
            </a:r>
            <a:r>
              <a:rPr lang="en-US" u="none" dirty="0">
                <a:solidFill>
                  <a:schemeClr val="tx1"/>
                </a:solidFill>
                <a:latin typeface="Huawei Sans" panose="020C0503030203020204" pitchFamily="34" charset="0"/>
              </a:rPr>
              <a:t> and </a:t>
            </a:r>
            <a:r>
              <a:rPr lang="en-US" u="none" dirty="0" err="1">
                <a:solidFill>
                  <a:schemeClr val="tx1"/>
                </a:solidFill>
                <a:latin typeface="Huawei Sans" panose="020C0503030203020204" pitchFamily="34" charset="0"/>
              </a:rPr>
              <a:t>SmartCompression</a:t>
            </a:r>
            <a:r>
              <a:rPr lang="en-US" u="none" dirty="0">
                <a:solidFill>
                  <a:schemeClr val="tx1"/>
                </a:solidFill>
                <a:latin typeface="Huawei Sans" panose="020C0503030203020204" pitchFamily="34" charset="0"/>
              </a:rPr>
              <a:t>.</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流程图: 终止 8"/>
          <p:cNvSpPr/>
          <p:nvPr/>
        </p:nvSpPr>
        <p:spPr>
          <a:xfrm>
            <a:off x="5065572" y="5155528"/>
            <a:ext cx="2071868" cy="541914"/>
          </a:xfrm>
          <a:prstGeom prst="flowChartTermina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End</a:t>
            </a:r>
            <a:endParaRPr lang="en-US" u="none" dirty="0">
              <a:solidFill>
                <a:schemeClr val="tx1"/>
              </a:solidFill>
              <a:latin typeface="Huawei Sans" panose="020C0503030203020204" pitchFamily="34" charset="0"/>
            </a:endParaRPr>
          </a:p>
        </p:txBody>
      </p:sp>
      <p:cxnSp>
        <p:nvCxnSpPr>
          <p:cNvPr id="10" name="直接箭头连接符 9"/>
          <p:cNvCxnSpPr>
            <a:stCxn id="6" idx="2"/>
            <a:endCxn id="7" idx="0"/>
          </p:cNvCxnSpPr>
          <p:nvPr/>
        </p:nvCxnSpPr>
        <p:spPr>
          <a:xfrm>
            <a:off x="6101508" y="2344170"/>
            <a:ext cx="0" cy="50752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8" idx="2"/>
            <a:endCxn id="9" idx="0"/>
          </p:cNvCxnSpPr>
          <p:nvPr/>
        </p:nvCxnSpPr>
        <p:spPr>
          <a:xfrm flipH="1">
            <a:off x="6101506" y="4583693"/>
            <a:ext cx="3" cy="571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7" idx="2"/>
            <a:endCxn id="8" idx="0"/>
          </p:cNvCxnSpPr>
          <p:nvPr/>
        </p:nvCxnSpPr>
        <p:spPr>
          <a:xfrm>
            <a:off x="6101508" y="3435718"/>
            <a:ext cx="1" cy="5639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auto">
          <a:xfrm>
            <a:off x="4427903" y="2590006"/>
            <a:ext cx="327272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4" name="直接连接符 13"/>
          <p:cNvCxnSpPr/>
          <p:nvPr/>
        </p:nvCxnSpPr>
        <p:spPr bwMode="auto">
          <a:xfrm>
            <a:off x="4427903" y="3733052"/>
            <a:ext cx="327272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5" name="直接连接符 14"/>
          <p:cNvCxnSpPr/>
          <p:nvPr/>
        </p:nvCxnSpPr>
        <p:spPr bwMode="auto">
          <a:xfrm>
            <a:off x="4448902" y="4867807"/>
            <a:ext cx="327272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019175" y="1844675"/>
            <a:ext cx="10153650" cy="4068811"/>
          </a:xfrm>
          <a:prstGeom prst="rect">
            <a:avLst/>
          </a:prstGeom>
        </p:spPr>
        <p:txBody>
          <a:bodyPr/>
          <a:lstStyle/>
          <a:p>
            <a:r>
              <a:rPr lang="en-US" u="none" dirty="0" err="1">
                <a:solidFill>
                  <a:schemeClr val="bg1">
                    <a:lumMod val="50000"/>
                  </a:schemeClr>
                </a:solidFill>
                <a:latin typeface="Huawei Sans" panose="020C0503030203020204" pitchFamily="34" charset="0"/>
              </a:rPr>
              <a:t>SmartThin</a:t>
            </a:r>
            <a:endParaRPr lang="en-US" altLang="zh-CN" b="1"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SmartTier&amp;SmartCache</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SmartAcceleration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dirty="0" err="1">
                <a:solidFill>
                  <a:schemeClr val="bg1">
                    <a:lumMod val="50000"/>
                  </a:schemeClr>
                </a:solidFill>
                <a:latin typeface="Huawei Sans" panose="020C0503030203020204" pitchFamily="34" charset="0"/>
              </a:rPr>
              <a:t>SmartQoS</a:t>
            </a:r>
            <a:r>
              <a:rPr lang="en-US" b="1" dirty="0">
                <a:latin typeface="Huawei Sans" panose="020C0503030203020204" pitchFamily="34" charset="0"/>
              </a:rPr>
              <a:t> </a:t>
            </a:r>
            <a:endParaRPr lang="en-US" b="1" dirty="0">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SmartDedupe&amp;SmartCompression</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b="1" dirty="0" err="1">
                <a:latin typeface="Huawei Sans" panose="020C0503030203020204" pitchFamily="34" charset="0"/>
              </a:rPr>
              <a:t>SmartVirtualization</a:t>
            </a:r>
            <a:endParaRPr lang="en-US" altLang="zh-CN" b="1" dirty="0">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SmartMigration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019175" y="1844675"/>
            <a:ext cx="10153650" cy="4068811"/>
          </a:xfrm>
          <a:prstGeom prst="rect">
            <a:avLst/>
          </a:prstGeom>
        </p:spPr>
        <p:txBody>
          <a:bodyPr/>
          <a:lstStyle/>
          <a:p>
            <a:r>
              <a:rPr lang="en-US" b="1" dirty="0" err="1">
                <a:latin typeface="Huawei Sans" panose="020C0503030203020204" pitchFamily="34" charset="0"/>
              </a:rPr>
              <a:t>SmartThin</a:t>
            </a:r>
            <a:r>
              <a:rPr lang="en-US" b="1" dirty="0">
                <a:latin typeface="Huawei Sans" panose="020C0503030203020204" pitchFamily="34" charset="0"/>
              </a:rPr>
              <a:t> </a:t>
            </a:r>
            <a:endParaRPr lang="en-US" b="1" dirty="0">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SmartTier&amp;SmartCache</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SmartAcceleration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SmartQoS</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SmartDedupe&amp;SmartCompression</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SmartVirtualization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SmartMigration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Concepts Related to </a:t>
            </a:r>
            <a:r>
              <a:rPr lang="en-US" u="none" dirty="0" err="1">
                <a:latin typeface="Huawei Sans" panose="020C0503030203020204" pitchFamily="34" charset="0"/>
              </a:rPr>
              <a:t>SmartVirtualization</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r>
              <a:rPr lang="en-US" u="none" dirty="0">
                <a:latin typeface="Huawei Sans" panose="020C0503030203020204" pitchFamily="34" charset="0"/>
              </a:rPr>
              <a:t>Question: </a:t>
            </a:r>
            <a:r>
              <a:rPr lang="en-US" u="none" dirty="0" err="1">
                <a:latin typeface="Huawei Sans" panose="020C0503030203020204" pitchFamily="34" charset="0"/>
              </a:rPr>
              <a:t>SmartVirtualization</a:t>
            </a:r>
            <a:r>
              <a:rPr lang="en-US" u="none" dirty="0">
                <a:latin typeface="Huawei Sans" panose="020C0503030203020204" pitchFamily="34" charset="0"/>
              </a:rPr>
              <a:t> allows external LUNs to provide physical storage space for </a:t>
            </a:r>
            <a:r>
              <a:rPr lang="en-US" u="none" dirty="0" err="1">
                <a:latin typeface="Huawei Sans" panose="020C0503030203020204" pitchFamily="34" charset="0"/>
              </a:rPr>
              <a:t>OceanStor</a:t>
            </a:r>
            <a:r>
              <a:rPr lang="en-US" u="none" dirty="0">
                <a:latin typeface="Huawei Sans" panose="020C0503030203020204" pitchFamily="34" charset="0"/>
              </a:rPr>
              <a:t> Dorado series storage systems. How can it be implemented?</a:t>
            </a:r>
            <a:endParaRPr lang="en-US" u="none" dirty="0">
              <a:latin typeface="Huawei Sans" panose="020C0503030203020204" pitchFamily="34" charset="0"/>
            </a:endParaRPr>
          </a:p>
          <a:p>
            <a:r>
              <a:rPr lang="en-US" u="none" dirty="0">
                <a:latin typeface="Huawei Sans" panose="020C0503030203020204" pitchFamily="34" charset="0"/>
              </a:rPr>
              <a:t>What do "local storage system", "heterogeneous storage system", "external LUN", "</a:t>
            </a:r>
            <a:r>
              <a:rPr lang="en-US" u="none" dirty="0" err="1">
                <a:latin typeface="Huawei Sans" panose="020C0503030203020204" pitchFamily="34" charset="0"/>
              </a:rPr>
              <a:t>eDevLUN</a:t>
            </a:r>
            <a:r>
              <a:rPr lang="en-US" u="none" dirty="0">
                <a:latin typeface="Huawei Sans" panose="020C0503030203020204" pitchFamily="34" charset="0"/>
              </a:rPr>
              <a:t>", "online takeover", "offline takeover", and "hosting" mean?</a:t>
            </a:r>
            <a:endParaRPr lang="en-US" u="none" dirty="0">
              <a:latin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Relationship Between an </a:t>
            </a:r>
            <a:r>
              <a:rPr lang="en-US" u="none" dirty="0" err="1">
                <a:latin typeface="Huawei Sans" panose="020C0503030203020204" pitchFamily="34" charset="0"/>
              </a:rPr>
              <a:t>eDevLUN</a:t>
            </a:r>
            <a:r>
              <a:rPr lang="en-US" u="none" dirty="0">
                <a:latin typeface="Huawei Sans" panose="020C0503030203020204" pitchFamily="34" charset="0"/>
              </a:rPr>
              <a:t> and an External LUN</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4294967295"/>
          </p:nvPr>
        </p:nvSpPr>
        <p:spPr>
          <a:xfrm>
            <a:off x="731837" y="883158"/>
            <a:ext cx="10728325" cy="4879975"/>
          </a:xfrm>
          <a:prstGeom prst="rect">
            <a:avLst/>
          </a:prstGeom>
        </p:spPr>
        <p:txBody>
          <a:bodyPr/>
          <a:lstStyle/>
          <a:p>
            <a:r>
              <a:rPr lang="en-US" sz="2000" u="none" dirty="0">
                <a:latin typeface="Huawei Sans" panose="020C0503030203020204" pitchFamily="34" charset="0"/>
              </a:rPr>
              <a:t>An </a:t>
            </a:r>
            <a:r>
              <a:rPr lang="en-US" sz="2000" u="none" dirty="0" err="1">
                <a:latin typeface="Huawei Sans" panose="020C0503030203020204" pitchFamily="34" charset="0"/>
              </a:rPr>
              <a:t>eDevLUN</a:t>
            </a:r>
            <a:r>
              <a:rPr lang="en-US" sz="2000" u="none" dirty="0">
                <a:latin typeface="Huawei Sans" panose="020C0503030203020204" pitchFamily="34" charset="0"/>
              </a:rPr>
              <a:t> consists of data and metadata. A mapping is established between data and metadata.</a:t>
            </a:r>
            <a:endParaRPr lang="en-US" sz="2000" u="none" dirty="0">
              <a:latin typeface="Huawei Sans" panose="020C0503030203020204" pitchFamily="34" charset="0"/>
            </a:endParaRPr>
          </a:p>
          <a:p>
            <a:endParaRPr lang="en-US" altLang="zh-CN" sz="2000" dirty="0">
              <a:latin typeface="Huawei Sans" panose="020C0503030203020204" pitchFamily="34" charset="0"/>
              <a:sym typeface="Huawei Sans" panose="020C0503030203020204" pitchFamily="34" charset="0"/>
            </a:endParaRPr>
          </a:p>
        </p:txBody>
      </p:sp>
      <p:pic>
        <p:nvPicPr>
          <p:cNvPr id="5" name="图片 4"/>
          <p:cNvPicPr>
            <a:picLocks noChangeAspect="1"/>
          </p:cNvPicPr>
          <p:nvPr/>
        </p:nvPicPr>
        <p:blipFill>
          <a:blip r:embed="rId1"/>
          <a:stretch>
            <a:fillRect/>
          </a:stretch>
        </p:blipFill>
        <p:spPr>
          <a:xfrm>
            <a:off x="3253006" y="1417273"/>
            <a:ext cx="6505575" cy="478155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normAutofit/>
          </a:bodyPr>
          <a:lstStyle/>
          <a:p>
            <a:pPr fontAlgn="ctr"/>
            <a:r>
              <a:rPr lang="en-US" u="none" dirty="0">
                <a:latin typeface="Huawei Sans" panose="020C0503030203020204" pitchFamily="34" charset="0"/>
              </a:rPr>
              <a:t>Data Read Process</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4953345" cy="4879805"/>
          </a:xfrm>
        </p:spPr>
        <p:txBody>
          <a:bodyPr/>
          <a:lstStyle/>
          <a:p>
            <a:r>
              <a:rPr lang="en-US" u="none" dirty="0">
                <a:latin typeface="Huawei Sans" panose="020C0503030203020204" pitchFamily="34" charset="0"/>
              </a:rPr>
              <a:t>After an external LUN in a heterogeneous storage system is hosted using </a:t>
            </a:r>
            <a:r>
              <a:rPr lang="en-US" u="none" dirty="0" err="1">
                <a:latin typeface="Huawei Sans" panose="020C0503030203020204" pitchFamily="34" charset="0"/>
              </a:rPr>
              <a:t>SmartVirtualization</a:t>
            </a:r>
            <a:r>
              <a:rPr lang="en-US" u="none" dirty="0">
                <a:latin typeface="Huawei Sans" panose="020C0503030203020204" pitchFamily="34" charset="0"/>
              </a:rPr>
              <a:t>, when an application server sends a request to read data from the external LUN, the </a:t>
            </a:r>
            <a:r>
              <a:rPr lang="en-US" u="none" dirty="0" err="1">
                <a:latin typeface="Huawei Sans" panose="020C0503030203020204" pitchFamily="34" charset="0"/>
              </a:rPr>
              <a:t>eDevLUN</a:t>
            </a:r>
            <a:r>
              <a:rPr lang="en-US" u="none" dirty="0">
                <a:latin typeface="Huawei Sans" panose="020C0503030203020204" pitchFamily="34" charset="0"/>
              </a:rPr>
              <a:t> in the local storage system receives the request and reads data from the external LUN</a:t>
            </a:r>
            <a:endParaRPr lang="en-US" u="none" dirty="0">
              <a:latin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pic>
        <p:nvPicPr>
          <p:cNvPr id="5" name="图片 4"/>
          <p:cNvPicPr>
            <a:picLocks noChangeAspect="1"/>
          </p:cNvPicPr>
          <p:nvPr/>
        </p:nvPicPr>
        <p:blipFill>
          <a:blip r:embed="rId1"/>
          <a:stretch>
            <a:fillRect/>
          </a:stretch>
        </p:blipFill>
        <p:spPr>
          <a:xfrm>
            <a:off x="6382578" y="777789"/>
            <a:ext cx="4648200" cy="541972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normAutofit/>
          </a:bodyPr>
          <a:lstStyle/>
          <a:p>
            <a:pPr fontAlgn="ctr"/>
            <a:r>
              <a:rPr lang="en-US" u="none" dirty="0">
                <a:latin typeface="Huawei Sans" panose="020C0503030203020204" pitchFamily="34" charset="0"/>
              </a:rPr>
              <a:t>Data Write Process</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4644833" cy="4879805"/>
          </a:xfrm>
        </p:spPr>
        <p:txBody>
          <a:bodyPr/>
          <a:lstStyle/>
          <a:p>
            <a:r>
              <a:rPr lang="en-US" sz="2000" u="none" dirty="0">
                <a:latin typeface="Huawei Sans" panose="020C0503030203020204" pitchFamily="34" charset="0"/>
              </a:rPr>
              <a:t>After an external LUN in a heterogeneous storage system is hosted using </a:t>
            </a:r>
            <a:r>
              <a:rPr lang="en-US" sz="2000" u="none" dirty="0" err="1">
                <a:latin typeface="Huawei Sans" panose="020C0503030203020204" pitchFamily="34" charset="0"/>
              </a:rPr>
              <a:t>SmartVirtualization</a:t>
            </a:r>
            <a:r>
              <a:rPr lang="en-US" sz="2000" u="none" dirty="0">
                <a:latin typeface="Huawei Sans" panose="020C0503030203020204" pitchFamily="34" charset="0"/>
              </a:rPr>
              <a:t>, the data write process is as follows:</a:t>
            </a:r>
            <a:endParaRPr lang="en-US" sz="2000" u="none" dirty="0">
              <a:latin typeface="Huawei Sans" panose="020C0503030203020204" pitchFamily="34" charset="0"/>
            </a:endParaRPr>
          </a:p>
          <a:p>
            <a:endParaRPr lang="en-US" altLang="zh-CN" sz="2000" dirty="0">
              <a:latin typeface="Huawei Sans" panose="020C0503030203020204" pitchFamily="34" charset="0"/>
              <a:sym typeface="Huawei Sans" panose="020C0503030203020204" pitchFamily="34" charset="0"/>
            </a:endParaRPr>
          </a:p>
        </p:txBody>
      </p:sp>
      <p:pic>
        <p:nvPicPr>
          <p:cNvPr id="5" name="图片 4"/>
          <p:cNvPicPr>
            <a:picLocks noChangeAspect="1"/>
          </p:cNvPicPr>
          <p:nvPr/>
        </p:nvPicPr>
        <p:blipFill>
          <a:blip r:embed="rId1"/>
          <a:stretch>
            <a:fillRect/>
          </a:stretch>
        </p:blipFill>
        <p:spPr>
          <a:xfrm>
            <a:off x="6096000" y="501755"/>
            <a:ext cx="4933950" cy="573405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Centralized Management of Storage Resources</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pPr>
              <a:lnSpc>
                <a:spcPct val="100000"/>
              </a:lnSpc>
            </a:pPr>
            <a:r>
              <a:rPr lang="en-US" sz="1800" u="none" dirty="0">
                <a:latin typeface="Huawei Sans" panose="020C0503030203020204" pitchFamily="34" charset="0"/>
              </a:rPr>
              <a:t>If multiple heterogeneous storage systems have been deployed onsite, the following two challenges may occur:</a:t>
            </a:r>
            <a:endParaRPr lang="en-US" sz="1800" u="none" dirty="0">
              <a:latin typeface="Huawei Sans" panose="020C0503030203020204" pitchFamily="34" charset="0"/>
            </a:endParaRPr>
          </a:p>
          <a:p>
            <a:pPr lvl="1">
              <a:lnSpc>
                <a:spcPct val="100000"/>
              </a:lnSpc>
            </a:pPr>
            <a:r>
              <a:rPr lang="en-US" sz="1600" u="none" dirty="0">
                <a:latin typeface="Huawei Sans" panose="020C0503030203020204" pitchFamily="34" charset="0"/>
              </a:rPr>
              <a:t>Due to incompatibility issues, the </a:t>
            </a:r>
            <a:r>
              <a:rPr lang="en-US" sz="1600" u="none" dirty="0" err="1">
                <a:latin typeface="Huawei Sans" panose="020C0503030203020204" pitchFamily="34" charset="0"/>
              </a:rPr>
              <a:t>multipathing</a:t>
            </a:r>
            <a:r>
              <a:rPr lang="en-US" sz="1600" u="none" dirty="0">
                <a:latin typeface="Huawei Sans" panose="020C0503030203020204" pitchFamily="34" charset="0"/>
              </a:rPr>
              <a:t> software on an application server may not be compatible with all heterogeneous storage systems.</a:t>
            </a:r>
            <a:endParaRPr lang="en-US" sz="1600" u="none" dirty="0">
              <a:latin typeface="Huawei Sans" panose="020C0503030203020204" pitchFamily="34" charset="0"/>
            </a:endParaRPr>
          </a:p>
          <a:p>
            <a:pPr lvl="1">
              <a:lnSpc>
                <a:spcPct val="100000"/>
              </a:lnSpc>
            </a:pPr>
            <a:r>
              <a:rPr lang="en-US" sz="1600" u="none" dirty="0">
                <a:latin typeface="Huawei Sans" panose="020C0503030203020204" pitchFamily="34" charset="0"/>
              </a:rPr>
              <a:t>In a certain network environment (such as a </a:t>
            </a:r>
            <a:r>
              <a:rPr lang="en-US" sz="1600" u="none" dirty="0" err="1">
                <a:latin typeface="Huawei Sans" panose="020C0503030203020204" pitchFamily="34" charset="0"/>
              </a:rPr>
              <a:t>Fibre</a:t>
            </a:r>
            <a:r>
              <a:rPr lang="en-US" sz="1600" u="none" dirty="0">
                <a:latin typeface="Huawei Sans" panose="020C0503030203020204" pitchFamily="34" charset="0"/>
              </a:rPr>
              <a:t> Channel direct-connection network), one application server can only be connected to one storage system. However, in actual applications, one application server needs to distribute services to multiple storage systems.</a:t>
            </a:r>
            <a:endParaRPr lang="en-US" sz="1600" u="none" dirty="0">
              <a:latin typeface="Huawei Sans" panose="020C0503030203020204" pitchFamily="34" charset="0"/>
            </a:endParaRPr>
          </a:p>
          <a:p>
            <a:pPr>
              <a:lnSpc>
                <a:spcPct val="100000"/>
              </a:lnSpc>
            </a:pPr>
            <a:endParaRPr lang="en-US" altLang="zh-CN" sz="1800" dirty="0">
              <a:latin typeface="Huawei Sans" panose="020C0503030203020204" pitchFamily="34" charset="0"/>
              <a:sym typeface="Huawei Sans" panose="020C0503030203020204" pitchFamily="34" charset="0"/>
            </a:endParaRPr>
          </a:p>
        </p:txBody>
      </p:sp>
      <p:pic>
        <p:nvPicPr>
          <p:cNvPr id="5" name="图片 4"/>
          <p:cNvPicPr>
            <a:picLocks noChangeAspect="1"/>
          </p:cNvPicPr>
          <p:nvPr/>
        </p:nvPicPr>
        <p:blipFill>
          <a:blip r:embed="rId1"/>
          <a:stretch>
            <a:fillRect/>
          </a:stretch>
        </p:blipFill>
        <p:spPr>
          <a:xfrm>
            <a:off x="3238555" y="3082721"/>
            <a:ext cx="5714889" cy="316374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Offline Takeover and Online Takeover</a:t>
            </a:r>
            <a:endParaRPr lang="en-US" altLang="zh-CN" dirty="0">
              <a:latin typeface="Huawei Sans" panose="020C0503030203020204" pitchFamily="34" charset="0"/>
              <a:sym typeface="Huawei Sans" panose="020C0503030203020204" pitchFamily="34" charset="0"/>
            </a:endParaRPr>
          </a:p>
        </p:txBody>
      </p:sp>
      <p:grpSp>
        <p:nvGrpSpPr>
          <p:cNvPr id="5" name="组合 4"/>
          <p:cNvGrpSpPr/>
          <p:nvPr/>
        </p:nvGrpSpPr>
        <p:grpSpPr>
          <a:xfrm>
            <a:off x="1023795" y="1135563"/>
            <a:ext cx="10470310" cy="4992065"/>
            <a:chOff x="1023795" y="1135563"/>
            <a:chExt cx="10470310" cy="4992065"/>
          </a:xfrm>
        </p:grpSpPr>
        <p:grpSp>
          <p:nvGrpSpPr>
            <p:cNvPr id="6" name="组合 5"/>
            <p:cNvGrpSpPr/>
            <p:nvPr/>
          </p:nvGrpSpPr>
          <p:grpSpPr>
            <a:xfrm>
              <a:off x="5367625" y="1693747"/>
              <a:ext cx="1584088" cy="324502"/>
              <a:chOff x="5219798" y="1251284"/>
              <a:chExt cx="1584088" cy="324502"/>
            </a:xfrm>
          </p:grpSpPr>
          <p:sp>
            <p:nvSpPr>
              <p:cNvPr id="307" name="矩形 306"/>
              <p:cNvSpPr/>
              <p:nvPr/>
            </p:nvSpPr>
            <p:spPr>
              <a:xfrm>
                <a:off x="5219798" y="1298787"/>
                <a:ext cx="1584088" cy="276999"/>
              </a:xfrm>
              <a:prstGeom prst="rect">
                <a:avLst/>
              </a:prstGeom>
            </p:spPr>
            <p:txBody>
              <a:bodyPr wrap="non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200" b="0" u="none" dirty="0">
                    <a:solidFill>
                      <a:prstClr val="black"/>
                    </a:solidFill>
                    <a:latin typeface="Huawei Sans" panose="020C0503030203020204" pitchFamily="34" charset="0"/>
                  </a:rPr>
                  <a:t>Read and write I/</a:t>
                </a:r>
                <a:r>
                  <a:rPr lang="en-US" sz="1200" b="0" u="none" dirty="0" err="1">
                    <a:solidFill>
                      <a:prstClr val="black"/>
                    </a:solidFill>
                    <a:latin typeface="Huawei Sans" panose="020C0503030203020204" pitchFamily="34" charset="0"/>
                  </a:rPr>
                  <a:t>Os</a:t>
                </a:r>
                <a:endParaRPr lang="en-US" sz="1200" b="0" u="none" dirty="0">
                  <a:solidFill>
                    <a:prstClr val="black"/>
                  </a:solidFill>
                  <a:latin typeface="Huawei Sans" panose="020C0503030203020204" pitchFamily="34" charset="0"/>
                </a:endParaRPr>
              </a:p>
            </p:txBody>
          </p:sp>
          <p:cxnSp>
            <p:nvCxnSpPr>
              <p:cNvPr id="308" name="直接箭头连接符 307"/>
              <p:cNvCxnSpPr/>
              <p:nvPr/>
            </p:nvCxnSpPr>
            <p:spPr>
              <a:xfrm>
                <a:off x="5226518" y="1251284"/>
                <a:ext cx="1366787" cy="0"/>
              </a:xfrm>
              <a:prstGeom prst="straightConnector1">
                <a:avLst/>
              </a:prstGeom>
              <a:ln w="12700">
                <a:solidFill>
                  <a:schemeClr val="bg1">
                    <a:lumMod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023795" y="1135563"/>
              <a:ext cx="4783797" cy="4849953"/>
              <a:chOff x="1257475" y="1135563"/>
              <a:chExt cx="4783797" cy="4849953"/>
            </a:xfrm>
          </p:grpSpPr>
          <p:sp>
            <p:nvSpPr>
              <p:cNvPr id="158" name="矩形 157"/>
              <p:cNvSpPr/>
              <p:nvPr/>
            </p:nvSpPr>
            <p:spPr>
              <a:xfrm>
                <a:off x="1553004" y="1135563"/>
                <a:ext cx="3813865"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1400" b="0" u="none" dirty="0" err="1">
                    <a:solidFill>
                      <a:prstClr val="black"/>
                    </a:solidFill>
                    <a:latin typeface="Huawei Sans" panose="020C0503030203020204" pitchFamily="34" charset="0"/>
                  </a:rPr>
                  <a:t>eDevLUNs</a:t>
                </a:r>
                <a:r>
                  <a:rPr lang="en-US" sz="1400" b="0" u="none" dirty="0">
                    <a:solidFill>
                      <a:prstClr val="black"/>
                    </a:solidFill>
                    <a:latin typeface="Huawei Sans" panose="020C0503030203020204" pitchFamily="34" charset="0"/>
                  </a:rPr>
                  <a:t> without masquerading properties</a:t>
                </a:r>
                <a:endParaRPr lang="en-US" sz="1400" b="0" u="none" dirty="0">
                  <a:solidFill>
                    <a:prstClr val="black"/>
                  </a:solidFill>
                  <a:latin typeface="Huawei Sans" panose="020C0503030203020204" pitchFamily="34" charset="0"/>
                </a:endParaRPr>
              </a:p>
            </p:txBody>
          </p:sp>
          <p:grpSp>
            <p:nvGrpSpPr>
              <p:cNvPr id="159" name="组合 158"/>
              <p:cNvGrpSpPr/>
              <p:nvPr/>
            </p:nvGrpSpPr>
            <p:grpSpPr>
              <a:xfrm>
                <a:off x="3113375" y="1436891"/>
                <a:ext cx="693123" cy="1008000"/>
                <a:chOff x="2065386" y="2152225"/>
                <a:chExt cx="693123" cy="1008000"/>
              </a:xfrm>
            </p:grpSpPr>
            <p:sp>
              <p:nvSpPr>
                <p:cNvPr id="301" name="圆角矩形 300"/>
                <p:cNvSpPr/>
                <p:nvPr/>
              </p:nvSpPr>
              <p:spPr>
                <a:xfrm>
                  <a:off x="2065386" y="2152225"/>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02" name="矩形 301"/>
                <p:cNvSpPr/>
                <p:nvPr/>
              </p:nvSpPr>
              <p:spPr>
                <a:xfrm>
                  <a:off x="2124011" y="2321673"/>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03" name="矩形 302"/>
                <p:cNvSpPr/>
                <p:nvPr/>
              </p:nvSpPr>
              <p:spPr>
                <a:xfrm>
                  <a:off x="2124011" y="240908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04" name="矩形 303"/>
                <p:cNvSpPr/>
                <p:nvPr/>
              </p:nvSpPr>
              <p:spPr>
                <a:xfrm>
                  <a:off x="2124011" y="2496487"/>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05" name="矩形 304"/>
                <p:cNvSpPr/>
                <p:nvPr/>
              </p:nvSpPr>
              <p:spPr>
                <a:xfrm>
                  <a:off x="2124011" y="2660038"/>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06" name="矩形 305"/>
                <p:cNvSpPr/>
                <p:nvPr/>
              </p:nvSpPr>
              <p:spPr>
                <a:xfrm>
                  <a:off x="2124011" y="2749495"/>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60" name="组合 159"/>
              <p:cNvGrpSpPr/>
              <p:nvPr/>
            </p:nvGrpSpPr>
            <p:grpSpPr>
              <a:xfrm>
                <a:off x="1373583" y="4058598"/>
                <a:ext cx="4667689" cy="1323596"/>
                <a:chOff x="1373583" y="4280084"/>
                <a:chExt cx="4667689" cy="1323596"/>
              </a:xfrm>
            </p:grpSpPr>
            <p:grpSp>
              <p:nvGrpSpPr>
                <p:cNvPr id="166" name="组合 165"/>
                <p:cNvGrpSpPr/>
                <p:nvPr/>
              </p:nvGrpSpPr>
              <p:grpSpPr>
                <a:xfrm>
                  <a:off x="1439722" y="4280084"/>
                  <a:ext cx="1275479" cy="1068641"/>
                  <a:chOff x="4153776" y="4256508"/>
                  <a:chExt cx="1275479" cy="1068641"/>
                </a:xfrm>
              </p:grpSpPr>
              <p:grpSp>
                <p:nvGrpSpPr>
                  <p:cNvPr id="236" name="组合 235"/>
                  <p:cNvGrpSpPr/>
                  <p:nvPr/>
                </p:nvGrpSpPr>
                <p:grpSpPr>
                  <a:xfrm>
                    <a:off x="4153776" y="4256508"/>
                    <a:ext cx="1008000" cy="936000"/>
                    <a:chOff x="2731087" y="4020522"/>
                    <a:chExt cx="1075940" cy="816173"/>
                  </a:xfrm>
                </p:grpSpPr>
                <p:grpSp>
                  <p:nvGrpSpPr>
                    <p:cNvPr id="241" name="组合 240"/>
                    <p:cNvGrpSpPr/>
                    <p:nvPr/>
                  </p:nvGrpSpPr>
                  <p:grpSpPr>
                    <a:xfrm>
                      <a:off x="2731087" y="4020522"/>
                      <a:ext cx="1075940" cy="262130"/>
                      <a:chOff x="3452616" y="3954103"/>
                      <a:chExt cx="2929367" cy="713678"/>
                    </a:xfrm>
                  </p:grpSpPr>
                  <p:sp>
                    <p:nvSpPr>
                      <p:cNvPr id="282" name="矩形 281"/>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83" name="组合 282"/>
                      <p:cNvGrpSpPr/>
                      <p:nvPr/>
                    </p:nvGrpSpPr>
                    <p:grpSpPr>
                      <a:xfrm>
                        <a:off x="3663035" y="4066044"/>
                        <a:ext cx="769434" cy="230706"/>
                        <a:chOff x="4550262" y="3256156"/>
                        <a:chExt cx="769434" cy="230706"/>
                      </a:xfrm>
                    </p:grpSpPr>
                    <p:sp>
                      <p:nvSpPr>
                        <p:cNvPr id="299" name="矩形 29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300" name="直接连接符 29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84" name="组合 283"/>
                      <p:cNvGrpSpPr/>
                      <p:nvPr/>
                    </p:nvGrpSpPr>
                    <p:grpSpPr>
                      <a:xfrm>
                        <a:off x="4532583" y="4066044"/>
                        <a:ext cx="769434" cy="230706"/>
                        <a:chOff x="4550262" y="3256156"/>
                        <a:chExt cx="769434" cy="230706"/>
                      </a:xfrm>
                    </p:grpSpPr>
                    <p:sp>
                      <p:nvSpPr>
                        <p:cNvPr id="297" name="矩形 29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98" name="直接连接符 29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85" name="组合 284"/>
                      <p:cNvGrpSpPr/>
                      <p:nvPr/>
                    </p:nvGrpSpPr>
                    <p:grpSpPr>
                      <a:xfrm>
                        <a:off x="5402131" y="4066044"/>
                        <a:ext cx="769434" cy="230706"/>
                        <a:chOff x="4550262" y="3256156"/>
                        <a:chExt cx="769434" cy="230706"/>
                      </a:xfrm>
                    </p:grpSpPr>
                    <p:sp>
                      <p:nvSpPr>
                        <p:cNvPr id="295" name="矩形 29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96" name="直接连接符 29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86" name="组合 285"/>
                      <p:cNvGrpSpPr/>
                      <p:nvPr/>
                    </p:nvGrpSpPr>
                    <p:grpSpPr>
                      <a:xfrm>
                        <a:off x="3663035" y="4330174"/>
                        <a:ext cx="769434" cy="230706"/>
                        <a:chOff x="4550262" y="3256156"/>
                        <a:chExt cx="769434" cy="230706"/>
                      </a:xfrm>
                    </p:grpSpPr>
                    <p:sp>
                      <p:nvSpPr>
                        <p:cNvPr id="293" name="矩形 29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94" name="直接连接符 29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87" name="组合 286"/>
                      <p:cNvGrpSpPr/>
                      <p:nvPr/>
                    </p:nvGrpSpPr>
                    <p:grpSpPr>
                      <a:xfrm>
                        <a:off x="4532583" y="4330174"/>
                        <a:ext cx="769434" cy="230706"/>
                        <a:chOff x="4550262" y="3256156"/>
                        <a:chExt cx="769434" cy="230706"/>
                      </a:xfrm>
                    </p:grpSpPr>
                    <p:sp>
                      <p:nvSpPr>
                        <p:cNvPr id="291" name="矩形 29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92" name="直接连接符 29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88" name="组合 287"/>
                      <p:cNvGrpSpPr/>
                      <p:nvPr/>
                    </p:nvGrpSpPr>
                    <p:grpSpPr>
                      <a:xfrm>
                        <a:off x="5402131" y="4330174"/>
                        <a:ext cx="769434" cy="230706"/>
                        <a:chOff x="4550262" y="3256156"/>
                        <a:chExt cx="769434" cy="230706"/>
                      </a:xfrm>
                    </p:grpSpPr>
                    <p:sp>
                      <p:nvSpPr>
                        <p:cNvPr id="289" name="矩形 28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90" name="直接连接符 28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242" name="组合 241"/>
                    <p:cNvGrpSpPr/>
                    <p:nvPr/>
                  </p:nvGrpSpPr>
                  <p:grpSpPr>
                    <a:xfrm>
                      <a:off x="2731087" y="4297543"/>
                      <a:ext cx="1075940" cy="262130"/>
                      <a:chOff x="3452616" y="3954103"/>
                      <a:chExt cx="2929367" cy="713678"/>
                    </a:xfrm>
                  </p:grpSpPr>
                  <p:sp>
                    <p:nvSpPr>
                      <p:cNvPr id="263" name="矩形 262"/>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64" name="组合 263"/>
                      <p:cNvGrpSpPr/>
                      <p:nvPr/>
                    </p:nvGrpSpPr>
                    <p:grpSpPr>
                      <a:xfrm>
                        <a:off x="3663035" y="4066044"/>
                        <a:ext cx="769434" cy="230706"/>
                        <a:chOff x="4550262" y="3256156"/>
                        <a:chExt cx="769434" cy="230706"/>
                      </a:xfrm>
                    </p:grpSpPr>
                    <p:sp>
                      <p:nvSpPr>
                        <p:cNvPr id="280" name="矩形 27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81" name="直接连接符 28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65" name="组合 264"/>
                      <p:cNvGrpSpPr/>
                      <p:nvPr/>
                    </p:nvGrpSpPr>
                    <p:grpSpPr>
                      <a:xfrm>
                        <a:off x="4532583" y="4066044"/>
                        <a:ext cx="769434" cy="230706"/>
                        <a:chOff x="4550262" y="3256156"/>
                        <a:chExt cx="769434" cy="230706"/>
                      </a:xfrm>
                    </p:grpSpPr>
                    <p:sp>
                      <p:nvSpPr>
                        <p:cNvPr id="278" name="矩形 27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79" name="直接连接符 27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66" name="组合 265"/>
                      <p:cNvGrpSpPr/>
                      <p:nvPr/>
                    </p:nvGrpSpPr>
                    <p:grpSpPr>
                      <a:xfrm>
                        <a:off x="5402131" y="4066044"/>
                        <a:ext cx="769434" cy="230706"/>
                        <a:chOff x="4550262" y="3256156"/>
                        <a:chExt cx="769434" cy="230706"/>
                      </a:xfrm>
                    </p:grpSpPr>
                    <p:sp>
                      <p:nvSpPr>
                        <p:cNvPr id="276" name="矩形 27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77" name="直接连接符 27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67" name="组合 266"/>
                      <p:cNvGrpSpPr/>
                      <p:nvPr/>
                    </p:nvGrpSpPr>
                    <p:grpSpPr>
                      <a:xfrm>
                        <a:off x="3663035" y="4330174"/>
                        <a:ext cx="769434" cy="230706"/>
                        <a:chOff x="4550262" y="3256156"/>
                        <a:chExt cx="769434" cy="230706"/>
                      </a:xfrm>
                    </p:grpSpPr>
                    <p:sp>
                      <p:nvSpPr>
                        <p:cNvPr id="274" name="矩形 27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75" name="直接连接符 27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68" name="组合 267"/>
                      <p:cNvGrpSpPr/>
                      <p:nvPr/>
                    </p:nvGrpSpPr>
                    <p:grpSpPr>
                      <a:xfrm>
                        <a:off x="4532583" y="4330174"/>
                        <a:ext cx="769434" cy="230706"/>
                        <a:chOff x="4550262" y="3256156"/>
                        <a:chExt cx="769434" cy="230706"/>
                      </a:xfrm>
                    </p:grpSpPr>
                    <p:sp>
                      <p:nvSpPr>
                        <p:cNvPr id="272" name="矩形 27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73" name="直接连接符 27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69" name="组合 268"/>
                      <p:cNvGrpSpPr/>
                      <p:nvPr/>
                    </p:nvGrpSpPr>
                    <p:grpSpPr>
                      <a:xfrm>
                        <a:off x="5402131" y="4330174"/>
                        <a:ext cx="769434" cy="230706"/>
                        <a:chOff x="4550262" y="3256156"/>
                        <a:chExt cx="769434" cy="230706"/>
                      </a:xfrm>
                    </p:grpSpPr>
                    <p:sp>
                      <p:nvSpPr>
                        <p:cNvPr id="270" name="矩形 26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71" name="直接连接符 27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243" name="组合 242"/>
                    <p:cNvGrpSpPr/>
                    <p:nvPr/>
                  </p:nvGrpSpPr>
                  <p:grpSpPr>
                    <a:xfrm>
                      <a:off x="2731087" y="4574565"/>
                      <a:ext cx="1075940" cy="262130"/>
                      <a:chOff x="3452616" y="3954103"/>
                      <a:chExt cx="2929367" cy="713678"/>
                    </a:xfrm>
                  </p:grpSpPr>
                  <p:sp>
                    <p:nvSpPr>
                      <p:cNvPr id="244" name="矩形 243"/>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45" name="组合 244"/>
                      <p:cNvGrpSpPr/>
                      <p:nvPr/>
                    </p:nvGrpSpPr>
                    <p:grpSpPr>
                      <a:xfrm>
                        <a:off x="3663035" y="4066044"/>
                        <a:ext cx="769434" cy="230706"/>
                        <a:chOff x="4550262" y="3256156"/>
                        <a:chExt cx="769434" cy="230706"/>
                      </a:xfrm>
                    </p:grpSpPr>
                    <p:sp>
                      <p:nvSpPr>
                        <p:cNvPr id="261" name="矩形 26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62" name="直接连接符 26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46" name="组合 245"/>
                      <p:cNvGrpSpPr/>
                      <p:nvPr/>
                    </p:nvGrpSpPr>
                    <p:grpSpPr>
                      <a:xfrm>
                        <a:off x="4532583" y="4066044"/>
                        <a:ext cx="769434" cy="230706"/>
                        <a:chOff x="4550262" y="3256156"/>
                        <a:chExt cx="769434" cy="230706"/>
                      </a:xfrm>
                    </p:grpSpPr>
                    <p:sp>
                      <p:nvSpPr>
                        <p:cNvPr id="259" name="矩形 25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60" name="直接连接符 25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47" name="组合 246"/>
                      <p:cNvGrpSpPr/>
                      <p:nvPr/>
                    </p:nvGrpSpPr>
                    <p:grpSpPr>
                      <a:xfrm>
                        <a:off x="5402131" y="4066044"/>
                        <a:ext cx="769434" cy="230706"/>
                        <a:chOff x="4550262" y="3256156"/>
                        <a:chExt cx="769434" cy="230706"/>
                      </a:xfrm>
                    </p:grpSpPr>
                    <p:sp>
                      <p:nvSpPr>
                        <p:cNvPr id="257" name="矩形 25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58" name="直接连接符 25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48" name="组合 247"/>
                      <p:cNvGrpSpPr/>
                      <p:nvPr/>
                    </p:nvGrpSpPr>
                    <p:grpSpPr>
                      <a:xfrm>
                        <a:off x="3663035" y="4330174"/>
                        <a:ext cx="769434" cy="230706"/>
                        <a:chOff x="4550262" y="3256156"/>
                        <a:chExt cx="769434" cy="230706"/>
                      </a:xfrm>
                    </p:grpSpPr>
                    <p:sp>
                      <p:nvSpPr>
                        <p:cNvPr id="255" name="矩形 25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56" name="直接连接符 25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49" name="组合 248"/>
                      <p:cNvGrpSpPr/>
                      <p:nvPr/>
                    </p:nvGrpSpPr>
                    <p:grpSpPr>
                      <a:xfrm>
                        <a:off x="4532583" y="4330174"/>
                        <a:ext cx="769434" cy="230706"/>
                        <a:chOff x="4550262" y="3256156"/>
                        <a:chExt cx="769434" cy="230706"/>
                      </a:xfrm>
                    </p:grpSpPr>
                    <p:sp>
                      <p:nvSpPr>
                        <p:cNvPr id="253" name="矩形 25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54" name="直接连接符 25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50" name="组合 249"/>
                      <p:cNvGrpSpPr/>
                      <p:nvPr/>
                    </p:nvGrpSpPr>
                    <p:grpSpPr>
                      <a:xfrm>
                        <a:off x="5402131" y="4330174"/>
                        <a:ext cx="769434" cy="230706"/>
                        <a:chOff x="4550262" y="3256156"/>
                        <a:chExt cx="769434" cy="230706"/>
                      </a:xfrm>
                    </p:grpSpPr>
                    <p:sp>
                      <p:nvSpPr>
                        <p:cNvPr id="251" name="矩形 25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52" name="直接连接符 25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nvGrpSpPr>
                  <p:cNvPr id="237" name="组合 236"/>
                  <p:cNvGrpSpPr>
                    <a:grpSpLocks noChangeAspect="1"/>
                  </p:cNvGrpSpPr>
                  <p:nvPr/>
                </p:nvGrpSpPr>
                <p:grpSpPr>
                  <a:xfrm>
                    <a:off x="4878139" y="4731641"/>
                    <a:ext cx="551116" cy="593508"/>
                    <a:chOff x="9236107" y="5032010"/>
                    <a:chExt cx="444500" cy="487363"/>
                  </a:xfrm>
                </p:grpSpPr>
                <p:sp>
                  <p:nvSpPr>
                    <p:cNvPr id="238" name="Freeform 47"/>
                    <p:cNvSpPr/>
                    <p:nvPr/>
                  </p:nvSpPr>
                  <p:spPr bwMode="auto">
                    <a:xfrm>
                      <a:off x="9236107" y="5332048"/>
                      <a:ext cx="444500" cy="187325"/>
                    </a:xfrm>
                    <a:custGeom>
                      <a:avLst/>
                      <a:gdLst/>
                      <a:ahLst/>
                      <a:cxnLst>
                        <a:cxn ang="0">
                          <a:pos x="99" y="19"/>
                        </a:cxn>
                        <a:cxn ang="0">
                          <a:pos x="98" y="19"/>
                        </a:cxn>
                        <a:cxn ang="0">
                          <a:pos x="26" y="11"/>
                        </a:cxn>
                        <a:cxn ang="0">
                          <a:pos x="0" y="0"/>
                        </a:cxn>
                        <a:cxn ang="0">
                          <a:pos x="0" y="57"/>
                        </a:cxn>
                        <a:cxn ang="0">
                          <a:pos x="98" y="83"/>
                        </a:cxn>
                        <a:cxn ang="0">
                          <a:pos x="99" y="83"/>
                        </a:cxn>
                        <a:cxn ang="0">
                          <a:pos x="197" y="56"/>
                        </a:cxn>
                        <a:cxn ang="0">
                          <a:pos x="197" y="0"/>
                        </a:cxn>
                        <a:cxn ang="0">
                          <a:pos x="171" y="11"/>
                        </a:cxn>
                        <a:cxn ang="0">
                          <a:pos x="99" y="19"/>
                        </a:cxn>
                      </a:cxnLst>
                      <a:rect l="0" t="0" r="r" b="b"/>
                      <a:pathLst>
                        <a:path w="197" h="83">
                          <a:moveTo>
                            <a:pt x="99" y="19"/>
                          </a:moveTo>
                          <a:cubicBezTo>
                            <a:pt x="98" y="19"/>
                            <a:pt x="98" y="19"/>
                            <a:pt x="98" y="19"/>
                          </a:cubicBezTo>
                          <a:cubicBezTo>
                            <a:pt x="71" y="19"/>
                            <a:pt x="45" y="16"/>
                            <a:pt x="26" y="11"/>
                          </a:cubicBezTo>
                          <a:cubicBezTo>
                            <a:pt x="20" y="9"/>
                            <a:pt x="9" y="6"/>
                            <a:pt x="0" y="0"/>
                          </a:cubicBezTo>
                          <a:cubicBezTo>
                            <a:pt x="0" y="57"/>
                            <a:pt x="0" y="57"/>
                            <a:pt x="0" y="57"/>
                          </a:cubicBezTo>
                          <a:cubicBezTo>
                            <a:pt x="0" y="71"/>
                            <a:pt x="44" y="83"/>
                            <a:pt x="98" y="83"/>
                          </a:cubicBezTo>
                          <a:cubicBezTo>
                            <a:pt x="98" y="83"/>
                            <a:pt x="99" y="83"/>
                            <a:pt x="99" y="83"/>
                          </a:cubicBezTo>
                          <a:cubicBezTo>
                            <a:pt x="153" y="83"/>
                            <a:pt x="197" y="71"/>
                            <a:pt x="197" y="56"/>
                          </a:cubicBezTo>
                          <a:cubicBezTo>
                            <a:pt x="197" y="0"/>
                            <a:pt x="197" y="0"/>
                            <a:pt x="197" y="0"/>
                          </a:cubicBezTo>
                          <a:cubicBezTo>
                            <a:pt x="188" y="6"/>
                            <a:pt x="178" y="9"/>
                            <a:pt x="171" y="11"/>
                          </a:cubicBezTo>
                          <a:cubicBezTo>
                            <a:pt x="152" y="16"/>
                            <a:pt x="126" y="19"/>
                            <a:pt x="99" y="19"/>
                          </a:cubicBezTo>
                          <a:close/>
                        </a:path>
                      </a:pathLst>
                    </a:custGeom>
                    <a:solidFill>
                      <a:srgbClr val="00A0E9"/>
                    </a:solidFill>
                    <a:ln w="9525"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9" name="Freeform 48"/>
                    <p:cNvSpPr/>
                    <p:nvPr/>
                  </p:nvSpPr>
                  <p:spPr bwMode="auto">
                    <a:xfrm>
                      <a:off x="9236107" y="5198698"/>
                      <a:ext cx="444500" cy="168275"/>
                    </a:xfrm>
                    <a:custGeom>
                      <a:avLst/>
                      <a:gdLst/>
                      <a:ahLst/>
                      <a:cxnLst>
                        <a:cxn ang="0">
                          <a:pos x="99" y="17"/>
                        </a:cxn>
                        <a:cxn ang="0">
                          <a:pos x="98" y="17"/>
                        </a:cxn>
                        <a:cxn ang="0">
                          <a:pos x="26" y="10"/>
                        </a:cxn>
                        <a:cxn ang="0">
                          <a:pos x="0" y="0"/>
                        </a:cxn>
                        <a:cxn ang="0">
                          <a:pos x="0" y="1"/>
                        </a:cxn>
                        <a:cxn ang="0">
                          <a:pos x="0" y="52"/>
                        </a:cxn>
                        <a:cxn ang="0">
                          <a:pos x="98" y="75"/>
                        </a:cxn>
                        <a:cxn ang="0">
                          <a:pos x="99" y="75"/>
                        </a:cxn>
                        <a:cxn ang="0">
                          <a:pos x="197" y="51"/>
                        </a:cxn>
                        <a:cxn ang="0">
                          <a:pos x="197" y="0"/>
                        </a:cxn>
                        <a:cxn ang="0">
                          <a:pos x="197" y="0"/>
                        </a:cxn>
                        <a:cxn ang="0">
                          <a:pos x="171" y="10"/>
                        </a:cxn>
                        <a:cxn ang="0">
                          <a:pos x="99" y="17"/>
                        </a:cxn>
                      </a:cxnLst>
                      <a:rect l="0" t="0" r="r" b="b"/>
                      <a:pathLst>
                        <a:path w="197" h="75">
                          <a:moveTo>
                            <a:pt x="99" y="17"/>
                          </a:moveTo>
                          <a:cubicBezTo>
                            <a:pt x="98" y="17"/>
                            <a:pt x="98" y="17"/>
                            <a:pt x="98" y="17"/>
                          </a:cubicBezTo>
                          <a:cubicBezTo>
                            <a:pt x="71" y="17"/>
                            <a:pt x="45" y="14"/>
                            <a:pt x="26" y="10"/>
                          </a:cubicBezTo>
                          <a:cubicBezTo>
                            <a:pt x="20" y="8"/>
                            <a:pt x="9" y="6"/>
                            <a:pt x="0" y="0"/>
                          </a:cubicBezTo>
                          <a:cubicBezTo>
                            <a:pt x="0" y="0"/>
                            <a:pt x="0" y="0"/>
                            <a:pt x="0" y="1"/>
                          </a:cubicBezTo>
                          <a:cubicBezTo>
                            <a:pt x="0" y="52"/>
                            <a:pt x="0" y="52"/>
                            <a:pt x="0" y="52"/>
                          </a:cubicBezTo>
                          <a:cubicBezTo>
                            <a:pt x="0" y="65"/>
                            <a:pt x="44" y="75"/>
                            <a:pt x="98" y="75"/>
                          </a:cubicBezTo>
                          <a:cubicBezTo>
                            <a:pt x="98" y="75"/>
                            <a:pt x="99" y="75"/>
                            <a:pt x="99" y="75"/>
                          </a:cubicBezTo>
                          <a:cubicBezTo>
                            <a:pt x="153" y="75"/>
                            <a:pt x="197" y="64"/>
                            <a:pt x="197" y="51"/>
                          </a:cubicBezTo>
                          <a:cubicBezTo>
                            <a:pt x="197" y="0"/>
                            <a:pt x="197" y="0"/>
                            <a:pt x="197" y="0"/>
                          </a:cubicBezTo>
                          <a:cubicBezTo>
                            <a:pt x="197" y="0"/>
                            <a:pt x="197" y="0"/>
                            <a:pt x="197" y="0"/>
                          </a:cubicBezTo>
                          <a:cubicBezTo>
                            <a:pt x="188" y="6"/>
                            <a:pt x="178" y="8"/>
                            <a:pt x="171" y="10"/>
                          </a:cubicBezTo>
                          <a:cubicBezTo>
                            <a:pt x="152" y="14"/>
                            <a:pt x="126" y="17"/>
                            <a:pt x="99" y="17"/>
                          </a:cubicBezTo>
                          <a:close/>
                        </a:path>
                      </a:pathLst>
                    </a:custGeom>
                    <a:solidFill>
                      <a:srgbClr val="00A0E9"/>
                    </a:solidFill>
                    <a:ln w="9525"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0" name="Freeform 49"/>
                    <p:cNvSpPr/>
                    <p:nvPr/>
                  </p:nvSpPr>
                  <p:spPr bwMode="auto">
                    <a:xfrm>
                      <a:off x="9236107" y="5032010"/>
                      <a:ext cx="444500" cy="196850"/>
                    </a:xfrm>
                    <a:custGeom>
                      <a:avLst/>
                      <a:gdLst/>
                      <a:ahLst/>
                      <a:cxnLst>
                        <a:cxn ang="0">
                          <a:pos x="98" y="87"/>
                        </a:cxn>
                        <a:cxn ang="0">
                          <a:pos x="99" y="87"/>
                        </a:cxn>
                        <a:cxn ang="0">
                          <a:pos x="197" y="66"/>
                        </a:cxn>
                        <a:cxn ang="0">
                          <a:pos x="197" y="21"/>
                        </a:cxn>
                        <a:cxn ang="0">
                          <a:pos x="99" y="0"/>
                        </a:cxn>
                        <a:cxn ang="0">
                          <a:pos x="99" y="0"/>
                        </a:cxn>
                        <a:cxn ang="0">
                          <a:pos x="0" y="21"/>
                        </a:cxn>
                        <a:cxn ang="0">
                          <a:pos x="0" y="67"/>
                        </a:cxn>
                        <a:cxn ang="0">
                          <a:pos x="98" y="87"/>
                        </a:cxn>
                      </a:cxnLst>
                      <a:rect l="0" t="0" r="r" b="b"/>
                      <a:pathLst>
                        <a:path w="197" h="87">
                          <a:moveTo>
                            <a:pt x="98" y="87"/>
                          </a:moveTo>
                          <a:cubicBezTo>
                            <a:pt x="98" y="87"/>
                            <a:pt x="99" y="87"/>
                            <a:pt x="99" y="87"/>
                          </a:cubicBezTo>
                          <a:cubicBezTo>
                            <a:pt x="153" y="87"/>
                            <a:pt x="197" y="78"/>
                            <a:pt x="197" y="66"/>
                          </a:cubicBezTo>
                          <a:cubicBezTo>
                            <a:pt x="197" y="21"/>
                            <a:pt x="197" y="21"/>
                            <a:pt x="197" y="21"/>
                          </a:cubicBezTo>
                          <a:cubicBezTo>
                            <a:pt x="197" y="10"/>
                            <a:pt x="153" y="0"/>
                            <a:pt x="99" y="0"/>
                          </a:cubicBezTo>
                          <a:cubicBezTo>
                            <a:pt x="99" y="0"/>
                            <a:pt x="99" y="0"/>
                            <a:pt x="99" y="0"/>
                          </a:cubicBezTo>
                          <a:cubicBezTo>
                            <a:pt x="44" y="0"/>
                            <a:pt x="0" y="10"/>
                            <a:pt x="0" y="21"/>
                          </a:cubicBezTo>
                          <a:cubicBezTo>
                            <a:pt x="0" y="67"/>
                            <a:pt x="0" y="67"/>
                            <a:pt x="0" y="67"/>
                          </a:cubicBezTo>
                          <a:cubicBezTo>
                            <a:pt x="0" y="78"/>
                            <a:pt x="44" y="87"/>
                            <a:pt x="98" y="87"/>
                          </a:cubicBezTo>
                          <a:close/>
                        </a:path>
                      </a:pathLst>
                    </a:custGeom>
                    <a:solidFill>
                      <a:srgbClr val="00A0E9"/>
                    </a:solidFill>
                    <a:ln w="9525"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grpSp>
              <p:nvGrpSpPr>
                <p:cNvPr id="167" name="组合 166"/>
                <p:cNvGrpSpPr/>
                <p:nvPr/>
              </p:nvGrpSpPr>
              <p:grpSpPr>
                <a:xfrm>
                  <a:off x="4213598" y="4280084"/>
                  <a:ext cx="1266553" cy="1063837"/>
                  <a:chOff x="5963187" y="4256508"/>
                  <a:chExt cx="1266553" cy="1063837"/>
                </a:xfrm>
              </p:grpSpPr>
              <p:grpSp>
                <p:nvGrpSpPr>
                  <p:cNvPr id="171" name="组合 170"/>
                  <p:cNvGrpSpPr/>
                  <p:nvPr/>
                </p:nvGrpSpPr>
                <p:grpSpPr>
                  <a:xfrm>
                    <a:off x="6221740" y="4256508"/>
                    <a:ext cx="1008000" cy="936000"/>
                    <a:chOff x="2731087" y="4020522"/>
                    <a:chExt cx="1075940" cy="816173"/>
                  </a:xfrm>
                </p:grpSpPr>
                <p:grpSp>
                  <p:nvGrpSpPr>
                    <p:cNvPr id="176" name="组合 175"/>
                    <p:cNvGrpSpPr/>
                    <p:nvPr/>
                  </p:nvGrpSpPr>
                  <p:grpSpPr>
                    <a:xfrm>
                      <a:off x="2731087" y="4020522"/>
                      <a:ext cx="1075940" cy="262130"/>
                      <a:chOff x="3452616" y="3954103"/>
                      <a:chExt cx="2929367" cy="713678"/>
                    </a:xfrm>
                  </p:grpSpPr>
                  <p:sp>
                    <p:nvSpPr>
                      <p:cNvPr id="217" name="矩形 216"/>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18" name="组合 217"/>
                      <p:cNvGrpSpPr/>
                      <p:nvPr/>
                    </p:nvGrpSpPr>
                    <p:grpSpPr>
                      <a:xfrm>
                        <a:off x="3663035" y="4066044"/>
                        <a:ext cx="769434" cy="230706"/>
                        <a:chOff x="4550262" y="3256156"/>
                        <a:chExt cx="769434" cy="230706"/>
                      </a:xfrm>
                    </p:grpSpPr>
                    <p:sp>
                      <p:nvSpPr>
                        <p:cNvPr id="234" name="矩形 23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35" name="直接连接符 23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19" name="组合 218"/>
                      <p:cNvGrpSpPr/>
                      <p:nvPr/>
                    </p:nvGrpSpPr>
                    <p:grpSpPr>
                      <a:xfrm>
                        <a:off x="4532583" y="4066044"/>
                        <a:ext cx="769434" cy="230706"/>
                        <a:chOff x="4550262" y="3256156"/>
                        <a:chExt cx="769434" cy="230706"/>
                      </a:xfrm>
                    </p:grpSpPr>
                    <p:sp>
                      <p:nvSpPr>
                        <p:cNvPr id="232" name="矩形 23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33" name="直接连接符 23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20" name="组合 219"/>
                      <p:cNvGrpSpPr/>
                      <p:nvPr/>
                    </p:nvGrpSpPr>
                    <p:grpSpPr>
                      <a:xfrm>
                        <a:off x="5402131" y="4066044"/>
                        <a:ext cx="769434" cy="230706"/>
                        <a:chOff x="4550262" y="3256156"/>
                        <a:chExt cx="769434" cy="230706"/>
                      </a:xfrm>
                    </p:grpSpPr>
                    <p:sp>
                      <p:nvSpPr>
                        <p:cNvPr id="230" name="矩形 22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31" name="直接连接符 23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21" name="组合 220"/>
                      <p:cNvGrpSpPr/>
                      <p:nvPr/>
                    </p:nvGrpSpPr>
                    <p:grpSpPr>
                      <a:xfrm>
                        <a:off x="3663035" y="4330174"/>
                        <a:ext cx="769434" cy="230706"/>
                        <a:chOff x="4550262" y="3256156"/>
                        <a:chExt cx="769434" cy="230706"/>
                      </a:xfrm>
                    </p:grpSpPr>
                    <p:sp>
                      <p:nvSpPr>
                        <p:cNvPr id="228" name="矩形 22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29" name="直接连接符 22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22" name="组合 221"/>
                      <p:cNvGrpSpPr/>
                      <p:nvPr/>
                    </p:nvGrpSpPr>
                    <p:grpSpPr>
                      <a:xfrm>
                        <a:off x="4532583" y="4330174"/>
                        <a:ext cx="769434" cy="230706"/>
                        <a:chOff x="4550262" y="3256156"/>
                        <a:chExt cx="769434" cy="230706"/>
                      </a:xfrm>
                    </p:grpSpPr>
                    <p:sp>
                      <p:nvSpPr>
                        <p:cNvPr id="226" name="矩形 22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27" name="直接连接符 22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23" name="组合 222"/>
                      <p:cNvGrpSpPr/>
                      <p:nvPr/>
                    </p:nvGrpSpPr>
                    <p:grpSpPr>
                      <a:xfrm>
                        <a:off x="5402131" y="4330174"/>
                        <a:ext cx="769434" cy="230706"/>
                        <a:chOff x="4550262" y="3256156"/>
                        <a:chExt cx="769434" cy="230706"/>
                      </a:xfrm>
                    </p:grpSpPr>
                    <p:sp>
                      <p:nvSpPr>
                        <p:cNvPr id="224" name="矩形 22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25" name="直接连接符 22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177" name="组合 176"/>
                    <p:cNvGrpSpPr/>
                    <p:nvPr/>
                  </p:nvGrpSpPr>
                  <p:grpSpPr>
                    <a:xfrm>
                      <a:off x="2731087" y="4297543"/>
                      <a:ext cx="1075940" cy="262130"/>
                      <a:chOff x="3452616" y="3954103"/>
                      <a:chExt cx="2929367" cy="713678"/>
                    </a:xfrm>
                  </p:grpSpPr>
                  <p:sp>
                    <p:nvSpPr>
                      <p:cNvPr id="198" name="矩形 197"/>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199" name="组合 198"/>
                      <p:cNvGrpSpPr/>
                      <p:nvPr/>
                    </p:nvGrpSpPr>
                    <p:grpSpPr>
                      <a:xfrm>
                        <a:off x="3663035" y="4066044"/>
                        <a:ext cx="769434" cy="230706"/>
                        <a:chOff x="4550262" y="3256156"/>
                        <a:chExt cx="769434" cy="230706"/>
                      </a:xfrm>
                    </p:grpSpPr>
                    <p:sp>
                      <p:nvSpPr>
                        <p:cNvPr id="215" name="矩形 21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16" name="直接连接符 21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00" name="组合 199"/>
                      <p:cNvGrpSpPr/>
                      <p:nvPr/>
                    </p:nvGrpSpPr>
                    <p:grpSpPr>
                      <a:xfrm>
                        <a:off x="4532583" y="4066044"/>
                        <a:ext cx="769434" cy="230706"/>
                        <a:chOff x="4550262" y="3256156"/>
                        <a:chExt cx="769434" cy="230706"/>
                      </a:xfrm>
                    </p:grpSpPr>
                    <p:sp>
                      <p:nvSpPr>
                        <p:cNvPr id="213" name="矩形 21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14" name="直接连接符 21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01" name="组合 200"/>
                      <p:cNvGrpSpPr/>
                      <p:nvPr/>
                    </p:nvGrpSpPr>
                    <p:grpSpPr>
                      <a:xfrm>
                        <a:off x="5402131" y="4066044"/>
                        <a:ext cx="769434" cy="230706"/>
                        <a:chOff x="4550262" y="3256156"/>
                        <a:chExt cx="769434" cy="230706"/>
                      </a:xfrm>
                    </p:grpSpPr>
                    <p:sp>
                      <p:nvSpPr>
                        <p:cNvPr id="211" name="矩形 21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12" name="直接连接符 21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02" name="组合 201"/>
                      <p:cNvGrpSpPr/>
                      <p:nvPr/>
                    </p:nvGrpSpPr>
                    <p:grpSpPr>
                      <a:xfrm>
                        <a:off x="3663035" y="4330174"/>
                        <a:ext cx="769434" cy="230706"/>
                        <a:chOff x="4550262" y="3256156"/>
                        <a:chExt cx="769434" cy="230706"/>
                      </a:xfrm>
                    </p:grpSpPr>
                    <p:sp>
                      <p:nvSpPr>
                        <p:cNvPr id="209" name="矩形 20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10" name="直接连接符 20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03" name="组合 202"/>
                      <p:cNvGrpSpPr/>
                      <p:nvPr/>
                    </p:nvGrpSpPr>
                    <p:grpSpPr>
                      <a:xfrm>
                        <a:off x="4532583" y="4330174"/>
                        <a:ext cx="769434" cy="230706"/>
                        <a:chOff x="4550262" y="3256156"/>
                        <a:chExt cx="769434" cy="230706"/>
                      </a:xfrm>
                    </p:grpSpPr>
                    <p:sp>
                      <p:nvSpPr>
                        <p:cNvPr id="207" name="矩形 20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08" name="直接连接符 20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204" name="组合 203"/>
                      <p:cNvGrpSpPr/>
                      <p:nvPr/>
                    </p:nvGrpSpPr>
                    <p:grpSpPr>
                      <a:xfrm>
                        <a:off x="5402131" y="4330174"/>
                        <a:ext cx="769434" cy="230706"/>
                        <a:chOff x="4550262" y="3256156"/>
                        <a:chExt cx="769434" cy="230706"/>
                      </a:xfrm>
                    </p:grpSpPr>
                    <p:sp>
                      <p:nvSpPr>
                        <p:cNvPr id="205" name="矩形 20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06" name="直接连接符 20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178" name="组合 177"/>
                    <p:cNvGrpSpPr/>
                    <p:nvPr/>
                  </p:nvGrpSpPr>
                  <p:grpSpPr>
                    <a:xfrm>
                      <a:off x="2731087" y="4574565"/>
                      <a:ext cx="1075940" cy="262130"/>
                      <a:chOff x="3452616" y="3954103"/>
                      <a:chExt cx="2929367" cy="713678"/>
                    </a:xfrm>
                  </p:grpSpPr>
                  <p:sp>
                    <p:nvSpPr>
                      <p:cNvPr id="179" name="矩形 178"/>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180" name="组合 179"/>
                      <p:cNvGrpSpPr/>
                      <p:nvPr/>
                    </p:nvGrpSpPr>
                    <p:grpSpPr>
                      <a:xfrm>
                        <a:off x="3663035" y="4066044"/>
                        <a:ext cx="769434" cy="230706"/>
                        <a:chOff x="4550262" y="3256156"/>
                        <a:chExt cx="769434" cy="230706"/>
                      </a:xfrm>
                    </p:grpSpPr>
                    <p:sp>
                      <p:nvSpPr>
                        <p:cNvPr id="196" name="矩形 19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97" name="直接连接符 19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4532583" y="4066044"/>
                        <a:ext cx="769434" cy="230706"/>
                        <a:chOff x="4550262" y="3256156"/>
                        <a:chExt cx="769434" cy="230706"/>
                      </a:xfrm>
                    </p:grpSpPr>
                    <p:sp>
                      <p:nvSpPr>
                        <p:cNvPr id="194" name="矩形 19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95" name="直接连接符 19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82" name="组合 181"/>
                      <p:cNvGrpSpPr/>
                      <p:nvPr/>
                    </p:nvGrpSpPr>
                    <p:grpSpPr>
                      <a:xfrm>
                        <a:off x="5402131" y="4066044"/>
                        <a:ext cx="769434" cy="230706"/>
                        <a:chOff x="4550262" y="3256156"/>
                        <a:chExt cx="769434" cy="230706"/>
                      </a:xfrm>
                    </p:grpSpPr>
                    <p:sp>
                      <p:nvSpPr>
                        <p:cNvPr id="192" name="矩形 19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93" name="直接连接符 19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83" name="组合 182"/>
                      <p:cNvGrpSpPr/>
                      <p:nvPr/>
                    </p:nvGrpSpPr>
                    <p:grpSpPr>
                      <a:xfrm>
                        <a:off x="3663035" y="4330174"/>
                        <a:ext cx="769434" cy="230706"/>
                        <a:chOff x="4550262" y="3256156"/>
                        <a:chExt cx="769434" cy="230706"/>
                      </a:xfrm>
                    </p:grpSpPr>
                    <p:sp>
                      <p:nvSpPr>
                        <p:cNvPr id="190" name="矩形 18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91" name="直接连接符 19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84" name="组合 183"/>
                      <p:cNvGrpSpPr/>
                      <p:nvPr/>
                    </p:nvGrpSpPr>
                    <p:grpSpPr>
                      <a:xfrm>
                        <a:off x="4532583" y="4330174"/>
                        <a:ext cx="769434" cy="230706"/>
                        <a:chOff x="4550262" y="3256156"/>
                        <a:chExt cx="769434" cy="230706"/>
                      </a:xfrm>
                    </p:grpSpPr>
                    <p:sp>
                      <p:nvSpPr>
                        <p:cNvPr id="188" name="矩形 18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89" name="直接连接符 18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85" name="组合 184"/>
                      <p:cNvGrpSpPr/>
                      <p:nvPr/>
                    </p:nvGrpSpPr>
                    <p:grpSpPr>
                      <a:xfrm>
                        <a:off x="5402131" y="4330174"/>
                        <a:ext cx="769434" cy="230706"/>
                        <a:chOff x="4550262" y="3256156"/>
                        <a:chExt cx="769434" cy="230706"/>
                      </a:xfrm>
                    </p:grpSpPr>
                    <p:sp>
                      <p:nvSpPr>
                        <p:cNvPr id="186" name="矩形 18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87" name="直接连接符 18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nvGrpSpPr>
                  <p:cNvPr id="172" name="组合 171"/>
                  <p:cNvGrpSpPr>
                    <a:grpSpLocks noChangeAspect="1"/>
                  </p:cNvGrpSpPr>
                  <p:nvPr/>
                </p:nvGrpSpPr>
                <p:grpSpPr>
                  <a:xfrm>
                    <a:off x="5963187" y="4736446"/>
                    <a:ext cx="542191" cy="583899"/>
                    <a:chOff x="9236107" y="5032010"/>
                    <a:chExt cx="444500" cy="487363"/>
                  </a:xfrm>
                </p:grpSpPr>
                <p:sp>
                  <p:nvSpPr>
                    <p:cNvPr id="173" name="Freeform 47"/>
                    <p:cNvSpPr/>
                    <p:nvPr/>
                  </p:nvSpPr>
                  <p:spPr bwMode="auto">
                    <a:xfrm>
                      <a:off x="9236107" y="5332048"/>
                      <a:ext cx="444500" cy="187325"/>
                    </a:xfrm>
                    <a:custGeom>
                      <a:avLst/>
                      <a:gdLst/>
                      <a:ahLst/>
                      <a:cxnLst>
                        <a:cxn ang="0">
                          <a:pos x="99" y="19"/>
                        </a:cxn>
                        <a:cxn ang="0">
                          <a:pos x="98" y="19"/>
                        </a:cxn>
                        <a:cxn ang="0">
                          <a:pos x="26" y="11"/>
                        </a:cxn>
                        <a:cxn ang="0">
                          <a:pos x="0" y="0"/>
                        </a:cxn>
                        <a:cxn ang="0">
                          <a:pos x="0" y="57"/>
                        </a:cxn>
                        <a:cxn ang="0">
                          <a:pos x="98" y="83"/>
                        </a:cxn>
                        <a:cxn ang="0">
                          <a:pos x="99" y="83"/>
                        </a:cxn>
                        <a:cxn ang="0">
                          <a:pos x="197" y="56"/>
                        </a:cxn>
                        <a:cxn ang="0">
                          <a:pos x="197" y="0"/>
                        </a:cxn>
                        <a:cxn ang="0">
                          <a:pos x="171" y="11"/>
                        </a:cxn>
                        <a:cxn ang="0">
                          <a:pos x="99" y="19"/>
                        </a:cxn>
                      </a:cxnLst>
                      <a:rect l="0" t="0" r="r" b="b"/>
                      <a:pathLst>
                        <a:path w="197" h="83">
                          <a:moveTo>
                            <a:pt x="99" y="19"/>
                          </a:moveTo>
                          <a:cubicBezTo>
                            <a:pt x="98" y="19"/>
                            <a:pt x="98" y="19"/>
                            <a:pt x="98" y="19"/>
                          </a:cubicBezTo>
                          <a:cubicBezTo>
                            <a:pt x="71" y="19"/>
                            <a:pt x="45" y="16"/>
                            <a:pt x="26" y="11"/>
                          </a:cubicBezTo>
                          <a:cubicBezTo>
                            <a:pt x="20" y="9"/>
                            <a:pt x="9" y="6"/>
                            <a:pt x="0" y="0"/>
                          </a:cubicBezTo>
                          <a:cubicBezTo>
                            <a:pt x="0" y="57"/>
                            <a:pt x="0" y="57"/>
                            <a:pt x="0" y="57"/>
                          </a:cubicBezTo>
                          <a:cubicBezTo>
                            <a:pt x="0" y="71"/>
                            <a:pt x="44" y="83"/>
                            <a:pt x="98" y="83"/>
                          </a:cubicBezTo>
                          <a:cubicBezTo>
                            <a:pt x="98" y="83"/>
                            <a:pt x="99" y="83"/>
                            <a:pt x="99" y="83"/>
                          </a:cubicBezTo>
                          <a:cubicBezTo>
                            <a:pt x="153" y="83"/>
                            <a:pt x="197" y="71"/>
                            <a:pt x="197" y="56"/>
                          </a:cubicBezTo>
                          <a:cubicBezTo>
                            <a:pt x="197" y="0"/>
                            <a:pt x="197" y="0"/>
                            <a:pt x="197" y="0"/>
                          </a:cubicBezTo>
                          <a:cubicBezTo>
                            <a:pt x="188" y="6"/>
                            <a:pt x="178" y="9"/>
                            <a:pt x="171" y="11"/>
                          </a:cubicBezTo>
                          <a:cubicBezTo>
                            <a:pt x="152" y="16"/>
                            <a:pt x="126" y="19"/>
                            <a:pt x="99" y="19"/>
                          </a:cubicBezTo>
                          <a:close/>
                        </a:path>
                      </a:pathLst>
                    </a:cu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4" name="Freeform 48"/>
                    <p:cNvSpPr/>
                    <p:nvPr/>
                  </p:nvSpPr>
                  <p:spPr bwMode="auto">
                    <a:xfrm>
                      <a:off x="9236107" y="5198698"/>
                      <a:ext cx="444500" cy="168275"/>
                    </a:xfrm>
                    <a:custGeom>
                      <a:avLst/>
                      <a:gdLst/>
                      <a:ahLst/>
                      <a:cxnLst>
                        <a:cxn ang="0">
                          <a:pos x="99" y="17"/>
                        </a:cxn>
                        <a:cxn ang="0">
                          <a:pos x="98" y="17"/>
                        </a:cxn>
                        <a:cxn ang="0">
                          <a:pos x="26" y="10"/>
                        </a:cxn>
                        <a:cxn ang="0">
                          <a:pos x="0" y="0"/>
                        </a:cxn>
                        <a:cxn ang="0">
                          <a:pos x="0" y="1"/>
                        </a:cxn>
                        <a:cxn ang="0">
                          <a:pos x="0" y="52"/>
                        </a:cxn>
                        <a:cxn ang="0">
                          <a:pos x="98" y="75"/>
                        </a:cxn>
                        <a:cxn ang="0">
                          <a:pos x="99" y="75"/>
                        </a:cxn>
                        <a:cxn ang="0">
                          <a:pos x="197" y="51"/>
                        </a:cxn>
                        <a:cxn ang="0">
                          <a:pos x="197" y="0"/>
                        </a:cxn>
                        <a:cxn ang="0">
                          <a:pos x="197" y="0"/>
                        </a:cxn>
                        <a:cxn ang="0">
                          <a:pos x="171" y="10"/>
                        </a:cxn>
                        <a:cxn ang="0">
                          <a:pos x="99" y="17"/>
                        </a:cxn>
                      </a:cxnLst>
                      <a:rect l="0" t="0" r="r" b="b"/>
                      <a:pathLst>
                        <a:path w="197" h="75">
                          <a:moveTo>
                            <a:pt x="99" y="17"/>
                          </a:moveTo>
                          <a:cubicBezTo>
                            <a:pt x="98" y="17"/>
                            <a:pt x="98" y="17"/>
                            <a:pt x="98" y="17"/>
                          </a:cubicBezTo>
                          <a:cubicBezTo>
                            <a:pt x="71" y="17"/>
                            <a:pt x="45" y="14"/>
                            <a:pt x="26" y="10"/>
                          </a:cubicBezTo>
                          <a:cubicBezTo>
                            <a:pt x="20" y="8"/>
                            <a:pt x="9" y="6"/>
                            <a:pt x="0" y="0"/>
                          </a:cubicBezTo>
                          <a:cubicBezTo>
                            <a:pt x="0" y="0"/>
                            <a:pt x="0" y="0"/>
                            <a:pt x="0" y="1"/>
                          </a:cubicBezTo>
                          <a:cubicBezTo>
                            <a:pt x="0" y="52"/>
                            <a:pt x="0" y="52"/>
                            <a:pt x="0" y="52"/>
                          </a:cubicBezTo>
                          <a:cubicBezTo>
                            <a:pt x="0" y="65"/>
                            <a:pt x="44" y="75"/>
                            <a:pt x="98" y="75"/>
                          </a:cubicBezTo>
                          <a:cubicBezTo>
                            <a:pt x="98" y="75"/>
                            <a:pt x="99" y="75"/>
                            <a:pt x="99" y="75"/>
                          </a:cubicBezTo>
                          <a:cubicBezTo>
                            <a:pt x="153" y="75"/>
                            <a:pt x="197" y="64"/>
                            <a:pt x="197" y="51"/>
                          </a:cubicBezTo>
                          <a:cubicBezTo>
                            <a:pt x="197" y="0"/>
                            <a:pt x="197" y="0"/>
                            <a:pt x="197" y="0"/>
                          </a:cubicBezTo>
                          <a:cubicBezTo>
                            <a:pt x="197" y="0"/>
                            <a:pt x="197" y="0"/>
                            <a:pt x="197" y="0"/>
                          </a:cubicBezTo>
                          <a:cubicBezTo>
                            <a:pt x="188" y="6"/>
                            <a:pt x="178" y="8"/>
                            <a:pt x="171" y="10"/>
                          </a:cubicBezTo>
                          <a:cubicBezTo>
                            <a:pt x="152" y="14"/>
                            <a:pt x="126" y="17"/>
                            <a:pt x="99" y="17"/>
                          </a:cubicBezTo>
                          <a:close/>
                        </a:path>
                      </a:pathLst>
                    </a:cu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5" name="Freeform 49"/>
                    <p:cNvSpPr/>
                    <p:nvPr/>
                  </p:nvSpPr>
                  <p:spPr bwMode="auto">
                    <a:xfrm>
                      <a:off x="9236107" y="5032010"/>
                      <a:ext cx="444500" cy="196850"/>
                    </a:xfrm>
                    <a:custGeom>
                      <a:avLst/>
                      <a:gdLst/>
                      <a:ahLst/>
                      <a:cxnLst>
                        <a:cxn ang="0">
                          <a:pos x="98" y="87"/>
                        </a:cxn>
                        <a:cxn ang="0">
                          <a:pos x="99" y="87"/>
                        </a:cxn>
                        <a:cxn ang="0">
                          <a:pos x="197" y="66"/>
                        </a:cxn>
                        <a:cxn ang="0">
                          <a:pos x="197" y="21"/>
                        </a:cxn>
                        <a:cxn ang="0">
                          <a:pos x="99" y="0"/>
                        </a:cxn>
                        <a:cxn ang="0">
                          <a:pos x="99" y="0"/>
                        </a:cxn>
                        <a:cxn ang="0">
                          <a:pos x="0" y="21"/>
                        </a:cxn>
                        <a:cxn ang="0">
                          <a:pos x="0" y="67"/>
                        </a:cxn>
                        <a:cxn ang="0">
                          <a:pos x="98" y="87"/>
                        </a:cxn>
                      </a:cxnLst>
                      <a:rect l="0" t="0" r="r" b="b"/>
                      <a:pathLst>
                        <a:path w="197" h="87">
                          <a:moveTo>
                            <a:pt x="98" y="87"/>
                          </a:moveTo>
                          <a:cubicBezTo>
                            <a:pt x="98" y="87"/>
                            <a:pt x="99" y="87"/>
                            <a:pt x="99" y="87"/>
                          </a:cubicBezTo>
                          <a:cubicBezTo>
                            <a:pt x="153" y="87"/>
                            <a:pt x="197" y="78"/>
                            <a:pt x="197" y="66"/>
                          </a:cubicBezTo>
                          <a:cubicBezTo>
                            <a:pt x="197" y="21"/>
                            <a:pt x="197" y="21"/>
                            <a:pt x="197" y="21"/>
                          </a:cubicBezTo>
                          <a:cubicBezTo>
                            <a:pt x="197" y="10"/>
                            <a:pt x="153" y="0"/>
                            <a:pt x="99" y="0"/>
                          </a:cubicBezTo>
                          <a:cubicBezTo>
                            <a:pt x="99" y="0"/>
                            <a:pt x="99" y="0"/>
                            <a:pt x="99" y="0"/>
                          </a:cubicBezTo>
                          <a:cubicBezTo>
                            <a:pt x="44" y="0"/>
                            <a:pt x="0" y="10"/>
                            <a:pt x="0" y="21"/>
                          </a:cubicBezTo>
                          <a:cubicBezTo>
                            <a:pt x="0" y="67"/>
                            <a:pt x="0" y="67"/>
                            <a:pt x="0" y="67"/>
                          </a:cubicBezTo>
                          <a:cubicBezTo>
                            <a:pt x="0" y="78"/>
                            <a:pt x="44" y="87"/>
                            <a:pt x="98" y="87"/>
                          </a:cubicBezTo>
                          <a:close/>
                        </a:path>
                      </a:pathLst>
                    </a:cu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sp>
              <p:nvSpPr>
                <p:cNvPr id="168" name="矩形 167"/>
                <p:cNvSpPr/>
                <p:nvPr/>
              </p:nvSpPr>
              <p:spPr>
                <a:xfrm>
                  <a:off x="1373583" y="5295903"/>
                  <a:ext cx="2710999" cy="307777"/>
                </a:xfrm>
                <a:prstGeom prst="rect">
                  <a:avLst/>
                </a:prstGeom>
              </p:spPr>
              <p:txBody>
                <a:bodyPr wrap="non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400" b="0" u="none" dirty="0">
                      <a:solidFill>
                        <a:prstClr val="black"/>
                      </a:solidFill>
                      <a:latin typeface="Huawei Sans" panose="020C0503030203020204" pitchFamily="34" charset="0"/>
                    </a:rPr>
                    <a:t>Heterogeneous storage system</a:t>
                  </a:r>
                  <a:endParaRPr lang="en-US" sz="1400" b="0" u="none" dirty="0">
                    <a:solidFill>
                      <a:prstClr val="black"/>
                    </a:solidFill>
                    <a:latin typeface="Huawei Sans" panose="020C0503030203020204" pitchFamily="34" charset="0"/>
                  </a:endParaRPr>
                </a:p>
              </p:txBody>
            </p:sp>
            <p:sp>
              <p:nvSpPr>
                <p:cNvPr id="169" name="矩形 168"/>
                <p:cNvSpPr/>
                <p:nvPr/>
              </p:nvSpPr>
              <p:spPr>
                <a:xfrm>
                  <a:off x="4147805" y="5295903"/>
                  <a:ext cx="1893467" cy="307777"/>
                </a:xfrm>
                <a:prstGeom prst="rect">
                  <a:avLst/>
                </a:prstGeom>
              </p:spPr>
              <p:txBody>
                <a:bodyPr wrap="non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400" b="0" u="none" dirty="0">
                      <a:solidFill>
                        <a:prstClr val="black"/>
                      </a:solidFill>
                      <a:latin typeface="Huawei Sans" panose="020C0503030203020204" pitchFamily="34" charset="0"/>
                    </a:rPr>
                    <a:t>Local storage system</a:t>
                  </a:r>
                  <a:endParaRPr lang="en-US" sz="1400" b="0" u="none" dirty="0">
                    <a:solidFill>
                      <a:prstClr val="black"/>
                    </a:solidFill>
                    <a:latin typeface="Huawei Sans" panose="020C0503030203020204" pitchFamily="34" charset="0"/>
                  </a:endParaRPr>
                </a:p>
              </p:txBody>
            </p:sp>
            <p:sp>
              <p:nvSpPr>
                <p:cNvPr id="170" name="矩形 169"/>
                <p:cNvSpPr/>
                <p:nvPr/>
              </p:nvSpPr>
              <p:spPr>
                <a:xfrm>
                  <a:off x="2478589" y="4280084"/>
                  <a:ext cx="1971620" cy="523220"/>
                </a:xfrm>
                <a:prstGeom prst="rect">
                  <a:avLst/>
                </a:prstGeom>
                <a:solidFill>
                  <a:schemeClr val="accent1">
                    <a:lumMod val="20000"/>
                    <a:lumOff val="80000"/>
                  </a:schemeClr>
                </a:solid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1400" b="0" u="none" dirty="0">
                      <a:solidFill>
                        <a:prstClr val="black"/>
                      </a:solidFill>
                      <a:latin typeface="Huawei Sans" panose="020C0503030203020204" pitchFamily="34" charset="0"/>
                    </a:rPr>
                    <a:t>Mapping</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marL="0" marR="0" lvl="0" indent="0" algn="ctr" defTabSz="914400" rtl="0" eaLnBrk="1" fontAlgn="ctr" latinLnBrk="0" hangingPunct="1">
                    <a:lnSpc>
                      <a:spcPct val="100000"/>
                    </a:lnSpc>
                    <a:spcBef>
                      <a:spcPts val="0"/>
                    </a:spcBef>
                    <a:spcAft>
                      <a:spcPts val="0"/>
                    </a:spcAft>
                    <a:buClrTx/>
                    <a:buSzTx/>
                    <a:buFontTx/>
                    <a:buNone/>
                    <a:defRPr/>
                  </a:pPr>
                  <a:r>
                    <a:rPr lang="en-US" sz="1400" b="0" u="none" dirty="0" err="1">
                      <a:solidFill>
                        <a:prstClr val="black"/>
                      </a:solidFill>
                      <a:latin typeface="Huawei Sans" panose="020C0503030203020204" pitchFamily="34" charset="0"/>
                    </a:rPr>
                    <a:t>SmartVirtualization</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161" name="曲线连接符 160"/>
              <p:cNvCxnSpPr>
                <a:stCxn id="301" idx="1"/>
                <a:endCxn id="263" idx="1"/>
              </p:cNvCxnSpPr>
              <p:nvPr/>
            </p:nvCxnSpPr>
            <p:spPr>
              <a:xfrm rot="10800000" flipV="1">
                <a:off x="1439723" y="1940890"/>
                <a:ext cx="1673653" cy="2585707"/>
              </a:xfrm>
              <a:prstGeom prst="curvedConnector3">
                <a:avLst>
                  <a:gd name="adj1" fmla="val 113659"/>
                </a:avLst>
              </a:prstGeom>
              <a:ln w="12700">
                <a:solidFill>
                  <a:schemeClr val="bg1">
                    <a:lumMod val="50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301" idx="3"/>
                <a:endCxn id="198" idx="3"/>
              </p:cNvCxnSpPr>
              <p:nvPr/>
            </p:nvCxnSpPr>
            <p:spPr>
              <a:xfrm>
                <a:off x="3806498" y="1940891"/>
                <a:ext cx="1673653" cy="2585707"/>
              </a:xfrm>
              <a:prstGeom prst="curvedConnector3">
                <a:avLst>
                  <a:gd name="adj1" fmla="val 113659"/>
                </a:avLst>
              </a:prstGeom>
              <a:ln w="12700">
                <a:solidFill>
                  <a:schemeClr val="bg1">
                    <a:lumMod val="50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163" name="矩形 162"/>
              <p:cNvSpPr/>
              <p:nvPr/>
            </p:nvSpPr>
            <p:spPr>
              <a:xfrm>
                <a:off x="1416624" y="5523851"/>
                <a:ext cx="3127933" cy="461665"/>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200" b="0" u="none" dirty="0">
                    <a:solidFill>
                      <a:prstClr val="black"/>
                    </a:solidFill>
                    <a:latin typeface="Huawei Sans" panose="020C0503030203020204" pitchFamily="34" charset="0"/>
                  </a:rPr>
                  <a:t>Step 1: Connect the local storage system to the heterogeneous storage system.</a:t>
                </a:r>
                <a:endParaRPr lang="en-US" sz="1200" b="0" u="none" dirty="0">
                  <a:solidFill>
                    <a:prstClr val="black"/>
                  </a:solidFill>
                  <a:latin typeface="Huawei Sans" panose="020C0503030203020204" pitchFamily="34" charset="0"/>
                </a:endParaRPr>
              </a:p>
            </p:txBody>
          </p:sp>
          <p:sp>
            <p:nvSpPr>
              <p:cNvPr id="164" name="禁止符 163"/>
              <p:cNvSpPr/>
              <p:nvPr/>
            </p:nvSpPr>
            <p:spPr>
              <a:xfrm>
                <a:off x="1602306" y="2022921"/>
                <a:ext cx="535522" cy="535522"/>
              </a:xfrm>
              <a:prstGeom prst="noSmoking">
                <a:avLst>
                  <a:gd name="adj" fmla="val 11547"/>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5" name="矩形 164"/>
              <p:cNvSpPr/>
              <p:nvPr/>
            </p:nvSpPr>
            <p:spPr>
              <a:xfrm>
                <a:off x="1257475" y="2917667"/>
                <a:ext cx="1914526" cy="1200329"/>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200" b="0" u="none" dirty="0">
                    <a:solidFill>
                      <a:prstClr val="black"/>
                    </a:solidFill>
                    <a:latin typeface="Huawei Sans" panose="020C0503030203020204" pitchFamily="34" charset="0"/>
                  </a:rPr>
                  <a:t>Step 2: Disconnect the application server from the heterogeneous storage system to stop data transfer and services.</a:t>
                </a:r>
                <a:endParaRPr lang="en-US" sz="1200" b="0" u="none" dirty="0">
                  <a:solidFill>
                    <a:prstClr val="black"/>
                  </a:solidFill>
                  <a:latin typeface="Huawei Sans" panose="020C0503030203020204" pitchFamily="34" charset="0"/>
                </a:endParaRPr>
              </a:p>
            </p:txBody>
          </p:sp>
        </p:grpSp>
        <p:sp>
          <p:nvSpPr>
            <p:cNvPr id="8" name="矩形 7"/>
            <p:cNvSpPr/>
            <p:nvPr/>
          </p:nvSpPr>
          <p:spPr>
            <a:xfrm>
              <a:off x="3514193" y="2917667"/>
              <a:ext cx="1938843" cy="1200329"/>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200" b="0" u="none" dirty="0">
                  <a:solidFill>
                    <a:prstClr val="black"/>
                  </a:solidFill>
                  <a:latin typeface="Huawei Sans" panose="020C0503030203020204" pitchFamily="34" charset="0"/>
                </a:rPr>
                <a:t>Step 3: Connect the application server to the local storage system and enable the local storage system to take over services.</a:t>
              </a:r>
              <a:endParaRPr lang="en-US" sz="1200" b="0" u="none" dirty="0">
                <a:solidFill>
                  <a:prstClr val="black"/>
                </a:solidFill>
                <a:latin typeface="Huawei Sans" panose="020C0503030203020204" pitchFamily="34" charset="0"/>
              </a:endParaRPr>
            </a:p>
          </p:txBody>
        </p:sp>
        <p:sp>
          <p:nvSpPr>
            <p:cNvPr id="9" name="矩形 8"/>
            <p:cNvSpPr/>
            <p:nvPr/>
          </p:nvSpPr>
          <p:spPr>
            <a:xfrm>
              <a:off x="6882178" y="1135563"/>
              <a:ext cx="3538149"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1400" b="0" u="none" dirty="0" err="1">
                  <a:solidFill>
                    <a:prstClr val="black"/>
                  </a:solidFill>
                  <a:latin typeface="Huawei Sans" panose="020C0503030203020204" pitchFamily="34" charset="0"/>
                </a:rPr>
                <a:t>eDevLUNs</a:t>
              </a:r>
              <a:r>
                <a:rPr lang="en-US" sz="1400" b="0" u="none" dirty="0">
                  <a:solidFill>
                    <a:prstClr val="black"/>
                  </a:solidFill>
                  <a:latin typeface="Huawei Sans" panose="020C0503030203020204" pitchFamily="34" charset="0"/>
                </a:rPr>
                <a:t> with masquerading properties</a:t>
              </a:r>
              <a:endParaRPr lang="en-US" sz="1400" b="0" u="none" dirty="0">
                <a:solidFill>
                  <a:prstClr val="black"/>
                </a:solidFill>
                <a:latin typeface="Huawei Sans" panose="020C0503030203020204" pitchFamily="34" charset="0"/>
              </a:endParaRPr>
            </a:p>
          </p:txBody>
        </p:sp>
        <p:grpSp>
          <p:nvGrpSpPr>
            <p:cNvPr id="10" name="组合 9"/>
            <p:cNvGrpSpPr/>
            <p:nvPr/>
          </p:nvGrpSpPr>
          <p:grpSpPr>
            <a:xfrm>
              <a:off x="8304691" y="1436891"/>
              <a:ext cx="693123" cy="1008000"/>
              <a:chOff x="2065386" y="2152225"/>
              <a:chExt cx="693123" cy="1008000"/>
            </a:xfrm>
          </p:grpSpPr>
          <p:sp>
            <p:nvSpPr>
              <p:cNvPr id="152" name="圆角矩形 151"/>
              <p:cNvSpPr/>
              <p:nvPr/>
            </p:nvSpPr>
            <p:spPr>
              <a:xfrm>
                <a:off x="2065386" y="2152225"/>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3" name="矩形 152"/>
              <p:cNvSpPr/>
              <p:nvPr/>
            </p:nvSpPr>
            <p:spPr>
              <a:xfrm>
                <a:off x="2124011" y="2321673"/>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4" name="矩形 153"/>
              <p:cNvSpPr/>
              <p:nvPr/>
            </p:nvSpPr>
            <p:spPr>
              <a:xfrm>
                <a:off x="2124011" y="240908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5" name="矩形 154"/>
              <p:cNvSpPr/>
              <p:nvPr/>
            </p:nvSpPr>
            <p:spPr>
              <a:xfrm>
                <a:off x="2124011" y="2496487"/>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6" name="矩形 155"/>
              <p:cNvSpPr/>
              <p:nvPr/>
            </p:nvSpPr>
            <p:spPr>
              <a:xfrm>
                <a:off x="2124011" y="2660038"/>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7" name="矩形 156"/>
              <p:cNvSpPr/>
              <p:nvPr/>
            </p:nvSpPr>
            <p:spPr>
              <a:xfrm>
                <a:off x="2124011" y="2749495"/>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1" name="组合 10"/>
            <p:cNvGrpSpPr/>
            <p:nvPr/>
          </p:nvGrpSpPr>
          <p:grpSpPr>
            <a:xfrm>
              <a:off x="6564899" y="4058598"/>
              <a:ext cx="4667689" cy="1323596"/>
              <a:chOff x="1373583" y="4280084"/>
              <a:chExt cx="4667689" cy="1323596"/>
            </a:xfrm>
          </p:grpSpPr>
          <p:grpSp>
            <p:nvGrpSpPr>
              <p:cNvPr id="17" name="组合 16"/>
              <p:cNvGrpSpPr/>
              <p:nvPr/>
            </p:nvGrpSpPr>
            <p:grpSpPr>
              <a:xfrm>
                <a:off x="1439722" y="4280084"/>
                <a:ext cx="1275479" cy="1068641"/>
                <a:chOff x="4153776" y="4256508"/>
                <a:chExt cx="1275479" cy="1068641"/>
              </a:xfrm>
            </p:grpSpPr>
            <p:grpSp>
              <p:nvGrpSpPr>
                <p:cNvPr id="87" name="组合 86"/>
                <p:cNvGrpSpPr/>
                <p:nvPr/>
              </p:nvGrpSpPr>
              <p:grpSpPr>
                <a:xfrm>
                  <a:off x="4153776" y="4256508"/>
                  <a:ext cx="1008000" cy="936000"/>
                  <a:chOff x="2731087" y="4020522"/>
                  <a:chExt cx="1075940" cy="816173"/>
                </a:xfrm>
              </p:grpSpPr>
              <p:grpSp>
                <p:nvGrpSpPr>
                  <p:cNvPr id="92" name="组合 91"/>
                  <p:cNvGrpSpPr/>
                  <p:nvPr/>
                </p:nvGrpSpPr>
                <p:grpSpPr>
                  <a:xfrm>
                    <a:off x="2731087" y="4020522"/>
                    <a:ext cx="1075940" cy="262130"/>
                    <a:chOff x="3452616" y="3954103"/>
                    <a:chExt cx="2929367" cy="713678"/>
                  </a:xfrm>
                </p:grpSpPr>
                <p:sp>
                  <p:nvSpPr>
                    <p:cNvPr id="133" name="矩形 132"/>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134" name="组合 133"/>
                    <p:cNvGrpSpPr/>
                    <p:nvPr/>
                  </p:nvGrpSpPr>
                  <p:grpSpPr>
                    <a:xfrm>
                      <a:off x="3663035" y="4066044"/>
                      <a:ext cx="769434" cy="230706"/>
                      <a:chOff x="4550262" y="3256156"/>
                      <a:chExt cx="769434" cy="230706"/>
                    </a:xfrm>
                  </p:grpSpPr>
                  <p:sp>
                    <p:nvSpPr>
                      <p:cNvPr id="150" name="矩形 14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51" name="直接连接符 15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35" name="组合 134"/>
                    <p:cNvGrpSpPr/>
                    <p:nvPr/>
                  </p:nvGrpSpPr>
                  <p:grpSpPr>
                    <a:xfrm>
                      <a:off x="4532583" y="4066044"/>
                      <a:ext cx="769434" cy="230706"/>
                      <a:chOff x="4550262" y="3256156"/>
                      <a:chExt cx="769434" cy="230706"/>
                    </a:xfrm>
                  </p:grpSpPr>
                  <p:sp>
                    <p:nvSpPr>
                      <p:cNvPr id="148" name="矩形 14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49" name="直接连接符 14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36" name="组合 135"/>
                    <p:cNvGrpSpPr/>
                    <p:nvPr/>
                  </p:nvGrpSpPr>
                  <p:grpSpPr>
                    <a:xfrm>
                      <a:off x="5402131" y="4066044"/>
                      <a:ext cx="769434" cy="230706"/>
                      <a:chOff x="4550262" y="3256156"/>
                      <a:chExt cx="769434" cy="230706"/>
                    </a:xfrm>
                  </p:grpSpPr>
                  <p:sp>
                    <p:nvSpPr>
                      <p:cNvPr id="146" name="矩形 14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47" name="直接连接符 14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37" name="组合 136"/>
                    <p:cNvGrpSpPr/>
                    <p:nvPr/>
                  </p:nvGrpSpPr>
                  <p:grpSpPr>
                    <a:xfrm>
                      <a:off x="3663035" y="4330174"/>
                      <a:ext cx="769434" cy="230706"/>
                      <a:chOff x="4550262" y="3256156"/>
                      <a:chExt cx="769434" cy="230706"/>
                    </a:xfrm>
                  </p:grpSpPr>
                  <p:sp>
                    <p:nvSpPr>
                      <p:cNvPr id="144" name="矩形 14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45" name="直接连接符 14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38" name="组合 137"/>
                    <p:cNvGrpSpPr/>
                    <p:nvPr/>
                  </p:nvGrpSpPr>
                  <p:grpSpPr>
                    <a:xfrm>
                      <a:off x="4532583" y="4330174"/>
                      <a:ext cx="769434" cy="230706"/>
                      <a:chOff x="4550262" y="3256156"/>
                      <a:chExt cx="769434" cy="230706"/>
                    </a:xfrm>
                  </p:grpSpPr>
                  <p:sp>
                    <p:nvSpPr>
                      <p:cNvPr id="142" name="矩形 14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43" name="直接连接符 14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39" name="组合 138"/>
                    <p:cNvGrpSpPr/>
                    <p:nvPr/>
                  </p:nvGrpSpPr>
                  <p:grpSpPr>
                    <a:xfrm>
                      <a:off x="5402131" y="4330174"/>
                      <a:ext cx="769434" cy="230706"/>
                      <a:chOff x="4550262" y="3256156"/>
                      <a:chExt cx="769434" cy="230706"/>
                    </a:xfrm>
                  </p:grpSpPr>
                  <p:sp>
                    <p:nvSpPr>
                      <p:cNvPr id="140" name="矩形 13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41" name="直接连接符 14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93" name="组合 92"/>
                  <p:cNvGrpSpPr/>
                  <p:nvPr/>
                </p:nvGrpSpPr>
                <p:grpSpPr>
                  <a:xfrm>
                    <a:off x="2731087" y="4297543"/>
                    <a:ext cx="1075940" cy="262130"/>
                    <a:chOff x="3452616" y="3954103"/>
                    <a:chExt cx="2929367" cy="713678"/>
                  </a:xfrm>
                </p:grpSpPr>
                <p:sp>
                  <p:nvSpPr>
                    <p:cNvPr id="114" name="矩形 113"/>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115" name="组合 114"/>
                    <p:cNvGrpSpPr/>
                    <p:nvPr/>
                  </p:nvGrpSpPr>
                  <p:grpSpPr>
                    <a:xfrm>
                      <a:off x="3663035" y="4066044"/>
                      <a:ext cx="769434" cy="230706"/>
                      <a:chOff x="4550262" y="3256156"/>
                      <a:chExt cx="769434" cy="230706"/>
                    </a:xfrm>
                  </p:grpSpPr>
                  <p:sp>
                    <p:nvSpPr>
                      <p:cNvPr id="131" name="矩形 13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32" name="直接连接符 13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6" name="组合 115"/>
                    <p:cNvGrpSpPr/>
                    <p:nvPr/>
                  </p:nvGrpSpPr>
                  <p:grpSpPr>
                    <a:xfrm>
                      <a:off x="4532583" y="4066044"/>
                      <a:ext cx="769434" cy="230706"/>
                      <a:chOff x="4550262" y="3256156"/>
                      <a:chExt cx="769434" cy="230706"/>
                    </a:xfrm>
                  </p:grpSpPr>
                  <p:sp>
                    <p:nvSpPr>
                      <p:cNvPr id="129" name="矩形 12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30" name="直接连接符 12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a:xfrm>
                      <a:off x="5402131" y="4066044"/>
                      <a:ext cx="769434" cy="230706"/>
                      <a:chOff x="4550262" y="3256156"/>
                      <a:chExt cx="769434" cy="230706"/>
                    </a:xfrm>
                  </p:grpSpPr>
                  <p:sp>
                    <p:nvSpPr>
                      <p:cNvPr id="127" name="矩形 12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8" name="直接连接符 12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8" name="组合 117"/>
                    <p:cNvGrpSpPr/>
                    <p:nvPr/>
                  </p:nvGrpSpPr>
                  <p:grpSpPr>
                    <a:xfrm>
                      <a:off x="3663035" y="4330174"/>
                      <a:ext cx="769434" cy="230706"/>
                      <a:chOff x="4550262" y="3256156"/>
                      <a:chExt cx="769434" cy="230706"/>
                    </a:xfrm>
                  </p:grpSpPr>
                  <p:sp>
                    <p:nvSpPr>
                      <p:cNvPr id="125" name="矩形 12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6" name="直接连接符 12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9" name="组合 118"/>
                    <p:cNvGrpSpPr/>
                    <p:nvPr/>
                  </p:nvGrpSpPr>
                  <p:grpSpPr>
                    <a:xfrm>
                      <a:off x="4532583" y="4330174"/>
                      <a:ext cx="769434" cy="230706"/>
                      <a:chOff x="4550262" y="3256156"/>
                      <a:chExt cx="769434" cy="230706"/>
                    </a:xfrm>
                  </p:grpSpPr>
                  <p:sp>
                    <p:nvSpPr>
                      <p:cNvPr id="123" name="矩形 12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4" name="直接连接符 12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5402131" y="4330174"/>
                      <a:ext cx="769434" cy="230706"/>
                      <a:chOff x="4550262" y="3256156"/>
                      <a:chExt cx="769434" cy="230706"/>
                    </a:xfrm>
                  </p:grpSpPr>
                  <p:sp>
                    <p:nvSpPr>
                      <p:cNvPr id="121" name="矩形 12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2" name="直接连接符 12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94" name="组合 93"/>
                  <p:cNvGrpSpPr/>
                  <p:nvPr/>
                </p:nvGrpSpPr>
                <p:grpSpPr>
                  <a:xfrm>
                    <a:off x="2731087" y="4574565"/>
                    <a:ext cx="1075940" cy="262130"/>
                    <a:chOff x="3452616" y="3954103"/>
                    <a:chExt cx="2929367" cy="713678"/>
                  </a:xfrm>
                </p:grpSpPr>
                <p:sp>
                  <p:nvSpPr>
                    <p:cNvPr id="95" name="矩形 94"/>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96" name="组合 95"/>
                    <p:cNvGrpSpPr/>
                    <p:nvPr/>
                  </p:nvGrpSpPr>
                  <p:grpSpPr>
                    <a:xfrm>
                      <a:off x="3663035" y="4066044"/>
                      <a:ext cx="769434" cy="230706"/>
                      <a:chOff x="4550262" y="3256156"/>
                      <a:chExt cx="769434" cy="230706"/>
                    </a:xfrm>
                  </p:grpSpPr>
                  <p:sp>
                    <p:nvSpPr>
                      <p:cNvPr id="112" name="矩形 11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13" name="直接连接符 11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7" name="组合 96"/>
                    <p:cNvGrpSpPr/>
                    <p:nvPr/>
                  </p:nvGrpSpPr>
                  <p:grpSpPr>
                    <a:xfrm>
                      <a:off x="4532583" y="4066044"/>
                      <a:ext cx="769434" cy="230706"/>
                      <a:chOff x="4550262" y="3256156"/>
                      <a:chExt cx="769434" cy="230706"/>
                    </a:xfrm>
                  </p:grpSpPr>
                  <p:sp>
                    <p:nvSpPr>
                      <p:cNvPr id="110" name="矩形 10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11" name="直接连接符 11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8" name="组合 97"/>
                    <p:cNvGrpSpPr/>
                    <p:nvPr/>
                  </p:nvGrpSpPr>
                  <p:grpSpPr>
                    <a:xfrm>
                      <a:off x="5402131" y="4066044"/>
                      <a:ext cx="769434" cy="230706"/>
                      <a:chOff x="4550262" y="3256156"/>
                      <a:chExt cx="769434" cy="230706"/>
                    </a:xfrm>
                  </p:grpSpPr>
                  <p:sp>
                    <p:nvSpPr>
                      <p:cNvPr id="108" name="矩形 10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9" name="直接连接符 10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a:off x="3663035" y="4330174"/>
                      <a:ext cx="769434" cy="230706"/>
                      <a:chOff x="4550262" y="3256156"/>
                      <a:chExt cx="769434" cy="230706"/>
                    </a:xfrm>
                  </p:grpSpPr>
                  <p:sp>
                    <p:nvSpPr>
                      <p:cNvPr id="106" name="矩形 10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7" name="直接连接符 10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a:off x="4532583" y="4330174"/>
                      <a:ext cx="769434" cy="230706"/>
                      <a:chOff x="4550262" y="3256156"/>
                      <a:chExt cx="769434" cy="230706"/>
                    </a:xfrm>
                  </p:grpSpPr>
                  <p:sp>
                    <p:nvSpPr>
                      <p:cNvPr id="104" name="矩形 10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5" name="直接连接符 10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a:off x="5402131" y="4330174"/>
                      <a:ext cx="769434" cy="230706"/>
                      <a:chOff x="4550262" y="3256156"/>
                      <a:chExt cx="769434" cy="230706"/>
                    </a:xfrm>
                  </p:grpSpPr>
                  <p:sp>
                    <p:nvSpPr>
                      <p:cNvPr id="102" name="矩形 10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3" name="直接连接符 10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nvGrpSpPr>
                <p:cNvPr id="88" name="组合 87"/>
                <p:cNvGrpSpPr>
                  <a:grpSpLocks noChangeAspect="1"/>
                </p:cNvGrpSpPr>
                <p:nvPr/>
              </p:nvGrpSpPr>
              <p:grpSpPr>
                <a:xfrm>
                  <a:off x="4878139" y="4731641"/>
                  <a:ext cx="551116" cy="593508"/>
                  <a:chOff x="9236107" y="5032010"/>
                  <a:chExt cx="444500" cy="487363"/>
                </a:xfrm>
              </p:grpSpPr>
              <p:sp>
                <p:nvSpPr>
                  <p:cNvPr id="89" name="Freeform 47"/>
                  <p:cNvSpPr/>
                  <p:nvPr/>
                </p:nvSpPr>
                <p:spPr bwMode="auto">
                  <a:xfrm>
                    <a:off x="9236107" y="5332048"/>
                    <a:ext cx="444500" cy="187325"/>
                  </a:xfrm>
                  <a:custGeom>
                    <a:avLst/>
                    <a:gdLst/>
                    <a:ahLst/>
                    <a:cxnLst>
                      <a:cxn ang="0">
                        <a:pos x="99" y="19"/>
                      </a:cxn>
                      <a:cxn ang="0">
                        <a:pos x="98" y="19"/>
                      </a:cxn>
                      <a:cxn ang="0">
                        <a:pos x="26" y="11"/>
                      </a:cxn>
                      <a:cxn ang="0">
                        <a:pos x="0" y="0"/>
                      </a:cxn>
                      <a:cxn ang="0">
                        <a:pos x="0" y="57"/>
                      </a:cxn>
                      <a:cxn ang="0">
                        <a:pos x="98" y="83"/>
                      </a:cxn>
                      <a:cxn ang="0">
                        <a:pos x="99" y="83"/>
                      </a:cxn>
                      <a:cxn ang="0">
                        <a:pos x="197" y="56"/>
                      </a:cxn>
                      <a:cxn ang="0">
                        <a:pos x="197" y="0"/>
                      </a:cxn>
                      <a:cxn ang="0">
                        <a:pos x="171" y="11"/>
                      </a:cxn>
                      <a:cxn ang="0">
                        <a:pos x="99" y="19"/>
                      </a:cxn>
                    </a:cxnLst>
                    <a:rect l="0" t="0" r="r" b="b"/>
                    <a:pathLst>
                      <a:path w="197" h="83">
                        <a:moveTo>
                          <a:pt x="99" y="19"/>
                        </a:moveTo>
                        <a:cubicBezTo>
                          <a:pt x="98" y="19"/>
                          <a:pt x="98" y="19"/>
                          <a:pt x="98" y="19"/>
                        </a:cubicBezTo>
                        <a:cubicBezTo>
                          <a:pt x="71" y="19"/>
                          <a:pt x="45" y="16"/>
                          <a:pt x="26" y="11"/>
                        </a:cubicBezTo>
                        <a:cubicBezTo>
                          <a:pt x="20" y="9"/>
                          <a:pt x="9" y="6"/>
                          <a:pt x="0" y="0"/>
                        </a:cubicBezTo>
                        <a:cubicBezTo>
                          <a:pt x="0" y="57"/>
                          <a:pt x="0" y="57"/>
                          <a:pt x="0" y="57"/>
                        </a:cubicBezTo>
                        <a:cubicBezTo>
                          <a:pt x="0" y="71"/>
                          <a:pt x="44" y="83"/>
                          <a:pt x="98" y="83"/>
                        </a:cubicBezTo>
                        <a:cubicBezTo>
                          <a:pt x="98" y="83"/>
                          <a:pt x="99" y="83"/>
                          <a:pt x="99" y="83"/>
                        </a:cubicBezTo>
                        <a:cubicBezTo>
                          <a:pt x="153" y="83"/>
                          <a:pt x="197" y="71"/>
                          <a:pt x="197" y="56"/>
                        </a:cubicBezTo>
                        <a:cubicBezTo>
                          <a:pt x="197" y="0"/>
                          <a:pt x="197" y="0"/>
                          <a:pt x="197" y="0"/>
                        </a:cubicBezTo>
                        <a:cubicBezTo>
                          <a:pt x="188" y="6"/>
                          <a:pt x="178" y="9"/>
                          <a:pt x="171" y="11"/>
                        </a:cubicBezTo>
                        <a:cubicBezTo>
                          <a:pt x="152" y="16"/>
                          <a:pt x="126" y="19"/>
                          <a:pt x="99" y="19"/>
                        </a:cubicBezTo>
                        <a:close/>
                      </a:path>
                    </a:pathLst>
                  </a:custGeom>
                  <a:solidFill>
                    <a:srgbClr val="00A0E9"/>
                  </a:solidFill>
                  <a:ln w="9525"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0" name="Freeform 48"/>
                  <p:cNvSpPr/>
                  <p:nvPr/>
                </p:nvSpPr>
                <p:spPr bwMode="auto">
                  <a:xfrm>
                    <a:off x="9236107" y="5198698"/>
                    <a:ext cx="444500" cy="168275"/>
                  </a:xfrm>
                  <a:custGeom>
                    <a:avLst/>
                    <a:gdLst/>
                    <a:ahLst/>
                    <a:cxnLst>
                      <a:cxn ang="0">
                        <a:pos x="99" y="17"/>
                      </a:cxn>
                      <a:cxn ang="0">
                        <a:pos x="98" y="17"/>
                      </a:cxn>
                      <a:cxn ang="0">
                        <a:pos x="26" y="10"/>
                      </a:cxn>
                      <a:cxn ang="0">
                        <a:pos x="0" y="0"/>
                      </a:cxn>
                      <a:cxn ang="0">
                        <a:pos x="0" y="1"/>
                      </a:cxn>
                      <a:cxn ang="0">
                        <a:pos x="0" y="52"/>
                      </a:cxn>
                      <a:cxn ang="0">
                        <a:pos x="98" y="75"/>
                      </a:cxn>
                      <a:cxn ang="0">
                        <a:pos x="99" y="75"/>
                      </a:cxn>
                      <a:cxn ang="0">
                        <a:pos x="197" y="51"/>
                      </a:cxn>
                      <a:cxn ang="0">
                        <a:pos x="197" y="0"/>
                      </a:cxn>
                      <a:cxn ang="0">
                        <a:pos x="197" y="0"/>
                      </a:cxn>
                      <a:cxn ang="0">
                        <a:pos x="171" y="10"/>
                      </a:cxn>
                      <a:cxn ang="0">
                        <a:pos x="99" y="17"/>
                      </a:cxn>
                    </a:cxnLst>
                    <a:rect l="0" t="0" r="r" b="b"/>
                    <a:pathLst>
                      <a:path w="197" h="75">
                        <a:moveTo>
                          <a:pt x="99" y="17"/>
                        </a:moveTo>
                        <a:cubicBezTo>
                          <a:pt x="98" y="17"/>
                          <a:pt x="98" y="17"/>
                          <a:pt x="98" y="17"/>
                        </a:cubicBezTo>
                        <a:cubicBezTo>
                          <a:pt x="71" y="17"/>
                          <a:pt x="45" y="14"/>
                          <a:pt x="26" y="10"/>
                        </a:cubicBezTo>
                        <a:cubicBezTo>
                          <a:pt x="20" y="8"/>
                          <a:pt x="9" y="6"/>
                          <a:pt x="0" y="0"/>
                        </a:cubicBezTo>
                        <a:cubicBezTo>
                          <a:pt x="0" y="0"/>
                          <a:pt x="0" y="0"/>
                          <a:pt x="0" y="1"/>
                        </a:cubicBezTo>
                        <a:cubicBezTo>
                          <a:pt x="0" y="52"/>
                          <a:pt x="0" y="52"/>
                          <a:pt x="0" y="52"/>
                        </a:cubicBezTo>
                        <a:cubicBezTo>
                          <a:pt x="0" y="65"/>
                          <a:pt x="44" y="75"/>
                          <a:pt x="98" y="75"/>
                        </a:cubicBezTo>
                        <a:cubicBezTo>
                          <a:pt x="98" y="75"/>
                          <a:pt x="99" y="75"/>
                          <a:pt x="99" y="75"/>
                        </a:cubicBezTo>
                        <a:cubicBezTo>
                          <a:pt x="153" y="75"/>
                          <a:pt x="197" y="64"/>
                          <a:pt x="197" y="51"/>
                        </a:cubicBezTo>
                        <a:cubicBezTo>
                          <a:pt x="197" y="0"/>
                          <a:pt x="197" y="0"/>
                          <a:pt x="197" y="0"/>
                        </a:cubicBezTo>
                        <a:cubicBezTo>
                          <a:pt x="197" y="0"/>
                          <a:pt x="197" y="0"/>
                          <a:pt x="197" y="0"/>
                        </a:cubicBezTo>
                        <a:cubicBezTo>
                          <a:pt x="188" y="6"/>
                          <a:pt x="178" y="8"/>
                          <a:pt x="171" y="10"/>
                        </a:cubicBezTo>
                        <a:cubicBezTo>
                          <a:pt x="152" y="14"/>
                          <a:pt x="126" y="17"/>
                          <a:pt x="99" y="17"/>
                        </a:cubicBezTo>
                        <a:close/>
                      </a:path>
                    </a:pathLst>
                  </a:custGeom>
                  <a:solidFill>
                    <a:srgbClr val="00A0E9"/>
                  </a:solidFill>
                  <a:ln w="9525"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1" name="Freeform 49"/>
                  <p:cNvSpPr/>
                  <p:nvPr/>
                </p:nvSpPr>
                <p:spPr bwMode="auto">
                  <a:xfrm>
                    <a:off x="9236107" y="5032010"/>
                    <a:ext cx="444500" cy="196850"/>
                  </a:xfrm>
                  <a:custGeom>
                    <a:avLst/>
                    <a:gdLst/>
                    <a:ahLst/>
                    <a:cxnLst>
                      <a:cxn ang="0">
                        <a:pos x="98" y="87"/>
                      </a:cxn>
                      <a:cxn ang="0">
                        <a:pos x="99" y="87"/>
                      </a:cxn>
                      <a:cxn ang="0">
                        <a:pos x="197" y="66"/>
                      </a:cxn>
                      <a:cxn ang="0">
                        <a:pos x="197" y="21"/>
                      </a:cxn>
                      <a:cxn ang="0">
                        <a:pos x="99" y="0"/>
                      </a:cxn>
                      <a:cxn ang="0">
                        <a:pos x="99" y="0"/>
                      </a:cxn>
                      <a:cxn ang="0">
                        <a:pos x="0" y="21"/>
                      </a:cxn>
                      <a:cxn ang="0">
                        <a:pos x="0" y="67"/>
                      </a:cxn>
                      <a:cxn ang="0">
                        <a:pos x="98" y="87"/>
                      </a:cxn>
                    </a:cxnLst>
                    <a:rect l="0" t="0" r="r" b="b"/>
                    <a:pathLst>
                      <a:path w="197" h="87">
                        <a:moveTo>
                          <a:pt x="98" y="87"/>
                        </a:moveTo>
                        <a:cubicBezTo>
                          <a:pt x="98" y="87"/>
                          <a:pt x="99" y="87"/>
                          <a:pt x="99" y="87"/>
                        </a:cubicBezTo>
                        <a:cubicBezTo>
                          <a:pt x="153" y="87"/>
                          <a:pt x="197" y="78"/>
                          <a:pt x="197" y="66"/>
                        </a:cubicBezTo>
                        <a:cubicBezTo>
                          <a:pt x="197" y="21"/>
                          <a:pt x="197" y="21"/>
                          <a:pt x="197" y="21"/>
                        </a:cubicBezTo>
                        <a:cubicBezTo>
                          <a:pt x="197" y="10"/>
                          <a:pt x="153" y="0"/>
                          <a:pt x="99" y="0"/>
                        </a:cubicBezTo>
                        <a:cubicBezTo>
                          <a:pt x="99" y="0"/>
                          <a:pt x="99" y="0"/>
                          <a:pt x="99" y="0"/>
                        </a:cubicBezTo>
                        <a:cubicBezTo>
                          <a:pt x="44" y="0"/>
                          <a:pt x="0" y="10"/>
                          <a:pt x="0" y="21"/>
                        </a:cubicBezTo>
                        <a:cubicBezTo>
                          <a:pt x="0" y="67"/>
                          <a:pt x="0" y="67"/>
                          <a:pt x="0" y="67"/>
                        </a:cubicBezTo>
                        <a:cubicBezTo>
                          <a:pt x="0" y="78"/>
                          <a:pt x="44" y="87"/>
                          <a:pt x="98" y="87"/>
                        </a:cubicBezTo>
                        <a:close/>
                      </a:path>
                    </a:pathLst>
                  </a:custGeom>
                  <a:solidFill>
                    <a:srgbClr val="00A0E9"/>
                  </a:solidFill>
                  <a:ln w="9525"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grpSp>
            <p:nvGrpSpPr>
              <p:cNvPr id="18" name="组合 17"/>
              <p:cNvGrpSpPr/>
              <p:nvPr/>
            </p:nvGrpSpPr>
            <p:grpSpPr>
              <a:xfrm>
                <a:off x="4213598" y="4280084"/>
                <a:ext cx="1266553" cy="1063837"/>
                <a:chOff x="5963187" y="4256508"/>
                <a:chExt cx="1266553" cy="1063837"/>
              </a:xfrm>
            </p:grpSpPr>
            <p:grpSp>
              <p:nvGrpSpPr>
                <p:cNvPr id="22" name="组合 21"/>
                <p:cNvGrpSpPr/>
                <p:nvPr/>
              </p:nvGrpSpPr>
              <p:grpSpPr>
                <a:xfrm>
                  <a:off x="6221740" y="4256508"/>
                  <a:ext cx="1008000" cy="936000"/>
                  <a:chOff x="2731087" y="4020522"/>
                  <a:chExt cx="1075940" cy="816173"/>
                </a:xfrm>
              </p:grpSpPr>
              <p:grpSp>
                <p:nvGrpSpPr>
                  <p:cNvPr id="27" name="组合 26"/>
                  <p:cNvGrpSpPr/>
                  <p:nvPr/>
                </p:nvGrpSpPr>
                <p:grpSpPr>
                  <a:xfrm>
                    <a:off x="2731087" y="4020522"/>
                    <a:ext cx="1075940" cy="262130"/>
                    <a:chOff x="3452616" y="3954103"/>
                    <a:chExt cx="2929367" cy="713678"/>
                  </a:xfrm>
                </p:grpSpPr>
                <p:sp>
                  <p:nvSpPr>
                    <p:cNvPr id="68" name="矩形 67"/>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69" name="组合 68"/>
                    <p:cNvGrpSpPr/>
                    <p:nvPr/>
                  </p:nvGrpSpPr>
                  <p:grpSpPr>
                    <a:xfrm>
                      <a:off x="3663035" y="4066044"/>
                      <a:ext cx="769434" cy="230706"/>
                      <a:chOff x="4550262" y="3256156"/>
                      <a:chExt cx="769434" cy="230706"/>
                    </a:xfrm>
                  </p:grpSpPr>
                  <p:sp>
                    <p:nvSpPr>
                      <p:cNvPr id="85" name="矩形 8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6" name="直接连接符 8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4532583" y="4066044"/>
                      <a:ext cx="769434" cy="230706"/>
                      <a:chOff x="4550262" y="3256156"/>
                      <a:chExt cx="769434" cy="230706"/>
                    </a:xfrm>
                  </p:grpSpPr>
                  <p:sp>
                    <p:nvSpPr>
                      <p:cNvPr id="83" name="矩形 8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4" name="直接连接符 8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5402131" y="4066044"/>
                      <a:ext cx="769434" cy="230706"/>
                      <a:chOff x="4550262" y="3256156"/>
                      <a:chExt cx="769434" cy="230706"/>
                    </a:xfrm>
                  </p:grpSpPr>
                  <p:sp>
                    <p:nvSpPr>
                      <p:cNvPr id="81" name="矩形 8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2" name="直接连接符 8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3663035" y="4330174"/>
                      <a:ext cx="769434" cy="230706"/>
                      <a:chOff x="4550262" y="3256156"/>
                      <a:chExt cx="769434" cy="230706"/>
                    </a:xfrm>
                  </p:grpSpPr>
                  <p:sp>
                    <p:nvSpPr>
                      <p:cNvPr id="79" name="矩形 7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0" name="直接连接符 7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4532583" y="4330174"/>
                      <a:ext cx="769434" cy="230706"/>
                      <a:chOff x="4550262" y="3256156"/>
                      <a:chExt cx="769434" cy="230706"/>
                    </a:xfrm>
                  </p:grpSpPr>
                  <p:sp>
                    <p:nvSpPr>
                      <p:cNvPr id="77" name="矩形 7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78" name="直接连接符 7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5402131" y="4330174"/>
                      <a:ext cx="769434" cy="230706"/>
                      <a:chOff x="4550262" y="3256156"/>
                      <a:chExt cx="769434" cy="230706"/>
                    </a:xfrm>
                  </p:grpSpPr>
                  <p:sp>
                    <p:nvSpPr>
                      <p:cNvPr id="75" name="矩形 7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76" name="直接连接符 7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28" name="组合 27"/>
                  <p:cNvGrpSpPr/>
                  <p:nvPr/>
                </p:nvGrpSpPr>
                <p:grpSpPr>
                  <a:xfrm>
                    <a:off x="2731087" y="4297543"/>
                    <a:ext cx="1075940" cy="262130"/>
                    <a:chOff x="3452616" y="3954103"/>
                    <a:chExt cx="2929367" cy="713678"/>
                  </a:xfrm>
                </p:grpSpPr>
                <p:sp>
                  <p:nvSpPr>
                    <p:cNvPr id="49" name="矩形 48"/>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50" name="组合 49"/>
                    <p:cNvGrpSpPr/>
                    <p:nvPr/>
                  </p:nvGrpSpPr>
                  <p:grpSpPr>
                    <a:xfrm>
                      <a:off x="3663035" y="4066044"/>
                      <a:ext cx="769434" cy="230706"/>
                      <a:chOff x="4550262" y="3256156"/>
                      <a:chExt cx="769434" cy="230706"/>
                    </a:xfrm>
                  </p:grpSpPr>
                  <p:sp>
                    <p:nvSpPr>
                      <p:cNvPr id="66" name="矩形 6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7" name="直接连接符 6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4532583" y="4066044"/>
                      <a:ext cx="769434" cy="230706"/>
                      <a:chOff x="4550262" y="3256156"/>
                      <a:chExt cx="769434" cy="230706"/>
                    </a:xfrm>
                  </p:grpSpPr>
                  <p:sp>
                    <p:nvSpPr>
                      <p:cNvPr id="64" name="矩形 6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5" name="直接连接符 6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5402131" y="4066044"/>
                      <a:ext cx="769434" cy="230706"/>
                      <a:chOff x="4550262" y="3256156"/>
                      <a:chExt cx="769434" cy="230706"/>
                    </a:xfrm>
                  </p:grpSpPr>
                  <p:sp>
                    <p:nvSpPr>
                      <p:cNvPr id="62" name="矩形 6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3" name="直接连接符 6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3663035" y="4330174"/>
                      <a:ext cx="769434" cy="230706"/>
                      <a:chOff x="4550262" y="3256156"/>
                      <a:chExt cx="769434" cy="230706"/>
                    </a:xfrm>
                  </p:grpSpPr>
                  <p:sp>
                    <p:nvSpPr>
                      <p:cNvPr id="60" name="矩形 5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1" name="直接连接符 6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4532583" y="4330174"/>
                      <a:ext cx="769434" cy="230706"/>
                      <a:chOff x="4550262" y="3256156"/>
                      <a:chExt cx="769434" cy="230706"/>
                    </a:xfrm>
                  </p:grpSpPr>
                  <p:sp>
                    <p:nvSpPr>
                      <p:cNvPr id="58" name="矩形 5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9" name="直接连接符 5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402131" y="4330174"/>
                      <a:ext cx="769434" cy="230706"/>
                      <a:chOff x="4550262" y="3256156"/>
                      <a:chExt cx="769434" cy="230706"/>
                    </a:xfrm>
                  </p:grpSpPr>
                  <p:sp>
                    <p:nvSpPr>
                      <p:cNvPr id="56" name="矩形 5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7" name="直接连接符 5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29" name="组合 28"/>
                  <p:cNvGrpSpPr/>
                  <p:nvPr/>
                </p:nvGrpSpPr>
                <p:grpSpPr>
                  <a:xfrm>
                    <a:off x="2731087" y="4574565"/>
                    <a:ext cx="1075940" cy="262130"/>
                    <a:chOff x="3452616" y="3954103"/>
                    <a:chExt cx="2929367" cy="713678"/>
                  </a:xfrm>
                </p:grpSpPr>
                <p:sp>
                  <p:nvSpPr>
                    <p:cNvPr id="30" name="矩形 29"/>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31" name="组合 30"/>
                    <p:cNvGrpSpPr/>
                    <p:nvPr/>
                  </p:nvGrpSpPr>
                  <p:grpSpPr>
                    <a:xfrm>
                      <a:off x="3663035" y="4066044"/>
                      <a:ext cx="769434" cy="230706"/>
                      <a:chOff x="4550262" y="3256156"/>
                      <a:chExt cx="769434" cy="230706"/>
                    </a:xfrm>
                  </p:grpSpPr>
                  <p:sp>
                    <p:nvSpPr>
                      <p:cNvPr id="47" name="矩形 4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8" name="直接连接符 4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4532583" y="4066044"/>
                      <a:ext cx="769434" cy="230706"/>
                      <a:chOff x="4550262" y="3256156"/>
                      <a:chExt cx="769434" cy="230706"/>
                    </a:xfrm>
                  </p:grpSpPr>
                  <p:sp>
                    <p:nvSpPr>
                      <p:cNvPr id="45" name="矩形 4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6" name="直接连接符 4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5402131" y="4066044"/>
                      <a:ext cx="769434" cy="230706"/>
                      <a:chOff x="4550262" y="3256156"/>
                      <a:chExt cx="769434" cy="230706"/>
                    </a:xfrm>
                  </p:grpSpPr>
                  <p:sp>
                    <p:nvSpPr>
                      <p:cNvPr id="43" name="矩形 4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4" name="直接连接符 4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3663035" y="4330174"/>
                      <a:ext cx="769434" cy="230706"/>
                      <a:chOff x="4550262" y="3256156"/>
                      <a:chExt cx="769434" cy="230706"/>
                    </a:xfrm>
                  </p:grpSpPr>
                  <p:sp>
                    <p:nvSpPr>
                      <p:cNvPr id="41" name="矩形 4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2" name="直接连接符 4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4532583" y="4330174"/>
                      <a:ext cx="769434" cy="230706"/>
                      <a:chOff x="4550262" y="3256156"/>
                      <a:chExt cx="769434" cy="230706"/>
                    </a:xfrm>
                  </p:grpSpPr>
                  <p:sp>
                    <p:nvSpPr>
                      <p:cNvPr id="39" name="矩形 3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0" name="直接连接符 3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5402131" y="4330174"/>
                      <a:ext cx="769434" cy="230706"/>
                      <a:chOff x="4550262" y="3256156"/>
                      <a:chExt cx="769434" cy="230706"/>
                    </a:xfrm>
                  </p:grpSpPr>
                  <p:sp>
                    <p:nvSpPr>
                      <p:cNvPr id="37" name="矩形 3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38" name="直接连接符 3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nvGrpSpPr>
                <p:cNvPr id="23" name="组合 22"/>
                <p:cNvGrpSpPr>
                  <a:grpSpLocks noChangeAspect="1"/>
                </p:cNvGrpSpPr>
                <p:nvPr/>
              </p:nvGrpSpPr>
              <p:grpSpPr>
                <a:xfrm>
                  <a:off x="5963187" y="4736446"/>
                  <a:ext cx="542191" cy="583899"/>
                  <a:chOff x="9236107" y="5032010"/>
                  <a:chExt cx="444500" cy="487363"/>
                </a:xfrm>
              </p:grpSpPr>
              <p:sp>
                <p:nvSpPr>
                  <p:cNvPr id="24" name="Freeform 47"/>
                  <p:cNvSpPr/>
                  <p:nvPr/>
                </p:nvSpPr>
                <p:spPr bwMode="auto">
                  <a:xfrm>
                    <a:off x="9236107" y="5332048"/>
                    <a:ext cx="444500" cy="187325"/>
                  </a:xfrm>
                  <a:custGeom>
                    <a:avLst/>
                    <a:gdLst/>
                    <a:ahLst/>
                    <a:cxnLst>
                      <a:cxn ang="0">
                        <a:pos x="99" y="19"/>
                      </a:cxn>
                      <a:cxn ang="0">
                        <a:pos x="98" y="19"/>
                      </a:cxn>
                      <a:cxn ang="0">
                        <a:pos x="26" y="11"/>
                      </a:cxn>
                      <a:cxn ang="0">
                        <a:pos x="0" y="0"/>
                      </a:cxn>
                      <a:cxn ang="0">
                        <a:pos x="0" y="57"/>
                      </a:cxn>
                      <a:cxn ang="0">
                        <a:pos x="98" y="83"/>
                      </a:cxn>
                      <a:cxn ang="0">
                        <a:pos x="99" y="83"/>
                      </a:cxn>
                      <a:cxn ang="0">
                        <a:pos x="197" y="56"/>
                      </a:cxn>
                      <a:cxn ang="0">
                        <a:pos x="197" y="0"/>
                      </a:cxn>
                      <a:cxn ang="0">
                        <a:pos x="171" y="11"/>
                      </a:cxn>
                      <a:cxn ang="0">
                        <a:pos x="99" y="19"/>
                      </a:cxn>
                    </a:cxnLst>
                    <a:rect l="0" t="0" r="r" b="b"/>
                    <a:pathLst>
                      <a:path w="197" h="83">
                        <a:moveTo>
                          <a:pt x="99" y="19"/>
                        </a:moveTo>
                        <a:cubicBezTo>
                          <a:pt x="98" y="19"/>
                          <a:pt x="98" y="19"/>
                          <a:pt x="98" y="19"/>
                        </a:cubicBezTo>
                        <a:cubicBezTo>
                          <a:pt x="71" y="19"/>
                          <a:pt x="45" y="16"/>
                          <a:pt x="26" y="11"/>
                        </a:cubicBezTo>
                        <a:cubicBezTo>
                          <a:pt x="20" y="9"/>
                          <a:pt x="9" y="6"/>
                          <a:pt x="0" y="0"/>
                        </a:cubicBezTo>
                        <a:cubicBezTo>
                          <a:pt x="0" y="57"/>
                          <a:pt x="0" y="57"/>
                          <a:pt x="0" y="57"/>
                        </a:cubicBezTo>
                        <a:cubicBezTo>
                          <a:pt x="0" y="71"/>
                          <a:pt x="44" y="83"/>
                          <a:pt x="98" y="83"/>
                        </a:cubicBezTo>
                        <a:cubicBezTo>
                          <a:pt x="98" y="83"/>
                          <a:pt x="99" y="83"/>
                          <a:pt x="99" y="83"/>
                        </a:cubicBezTo>
                        <a:cubicBezTo>
                          <a:pt x="153" y="83"/>
                          <a:pt x="197" y="71"/>
                          <a:pt x="197" y="56"/>
                        </a:cubicBezTo>
                        <a:cubicBezTo>
                          <a:pt x="197" y="0"/>
                          <a:pt x="197" y="0"/>
                          <a:pt x="197" y="0"/>
                        </a:cubicBezTo>
                        <a:cubicBezTo>
                          <a:pt x="188" y="6"/>
                          <a:pt x="178" y="9"/>
                          <a:pt x="171" y="11"/>
                        </a:cubicBezTo>
                        <a:cubicBezTo>
                          <a:pt x="152" y="16"/>
                          <a:pt x="126" y="19"/>
                          <a:pt x="99" y="19"/>
                        </a:cubicBezTo>
                        <a:close/>
                      </a:path>
                    </a:pathLst>
                  </a:cu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 name="Freeform 48"/>
                  <p:cNvSpPr/>
                  <p:nvPr/>
                </p:nvSpPr>
                <p:spPr bwMode="auto">
                  <a:xfrm>
                    <a:off x="9236107" y="5198698"/>
                    <a:ext cx="444500" cy="168275"/>
                  </a:xfrm>
                  <a:custGeom>
                    <a:avLst/>
                    <a:gdLst/>
                    <a:ahLst/>
                    <a:cxnLst>
                      <a:cxn ang="0">
                        <a:pos x="99" y="17"/>
                      </a:cxn>
                      <a:cxn ang="0">
                        <a:pos x="98" y="17"/>
                      </a:cxn>
                      <a:cxn ang="0">
                        <a:pos x="26" y="10"/>
                      </a:cxn>
                      <a:cxn ang="0">
                        <a:pos x="0" y="0"/>
                      </a:cxn>
                      <a:cxn ang="0">
                        <a:pos x="0" y="1"/>
                      </a:cxn>
                      <a:cxn ang="0">
                        <a:pos x="0" y="52"/>
                      </a:cxn>
                      <a:cxn ang="0">
                        <a:pos x="98" y="75"/>
                      </a:cxn>
                      <a:cxn ang="0">
                        <a:pos x="99" y="75"/>
                      </a:cxn>
                      <a:cxn ang="0">
                        <a:pos x="197" y="51"/>
                      </a:cxn>
                      <a:cxn ang="0">
                        <a:pos x="197" y="0"/>
                      </a:cxn>
                      <a:cxn ang="0">
                        <a:pos x="197" y="0"/>
                      </a:cxn>
                      <a:cxn ang="0">
                        <a:pos x="171" y="10"/>
                      </a:cxn>
                      <a:cxn ang="0">
                        <a:pos x="99" y="17"/>
                      </a:cxn>
                    </a:cxnLst>
                    <a:rect l="0" t="0" r="r" b="b"/>
                    <a:pathLst>
                      <a:path w="197" h="75">
                        <a:moveTo>
                          <a:pt x="99" y="17"/>
                        </a:moveTo>
                        <a:cubicBezTo>
                          <a:pt x="98" y="17"/>
                          <a:pt x="98" y="17"/>
                          <a:pt x="98" y="17"/>
                        </a:cubicBezTo>
                        <a:cubicBezTo>
                          <a:pt x="71" y="17"/>
                          <a:pt x="45" y="14"/>
                          <a:pt x="26" y="10"/>
                        </a:cubicBezTo>
                        <a:cubicBezTo>
                          <a:pt x="20" y="8"/>
                          <a:pt x="9" y="6"/>
                          <a:pt x="0" y="0"/>
                        </a:cubicBezTo>
                        <a:cubicBezTo>
                          <a:pt x="0" y="0"/>
                          <a:pt x="0" y="0"/>
                          <a:pt x="0" y="1"/>
                        </a:cubicBezTo>
                        <a:cubicBezTo>
                          <a:pt x="0" y="52"/>
                          <a:pt x="0" y="52"/>
                          <a:pt x="0" y="52"/>
                        </a:cubicBezTo>
                        <a:cubicBezTo>
                          <a:pt x="0" y="65"/>
                          <a:pt x="44" y="75"/>
                          <a:pt x="98" y="75"/>
                        </a:cubicBezTo>
                        <a:cubicBezTo>
                          <a:pt x="98" y="75"/>
                          <a:pt x="99" y="75"/>
                          <a:pt x="99" y="75"/>
                        </a:cubicBezTo>
                        <a:cubicBezTo>
                          <a:pt x="153" y="75"/>
                          <a:pt x="197" y="64"/>
                          <a:pt x="197" y="51"/>
                        </a:cubicBezTo>
                        <a:cubicBezTo>
                          <a:pt x="197" y="0"/>
                          <a:pt x="197" y="0"/>
                          <a:pt x="197" y="0"/>
                        </a:cubicBezTo>
                        <a:cubicBezTo>
                          <a:pt x="197" y="0"/>
                          <a:pt x="197" y="0"/>
                          <a:pt x="197" y="0"/>
                        </a:cubicBezTo>
                        <a:cubicBezTo>
                          <a:pt x="188" y="6"/>
                          <a:pt x="178" y="8"/>
                          <a:pt x="171" y="10"/>
                        </a:cubicBezTo>
                        <a:cubicBezTo>
                          <a:pt x="152" y="14"/>
                          <a:pt x="126" y="17"/>
                          <a:pt x="99" y="17"/>
                        </a:cubicBezTo>
                        <a:close/>
                      </a:path>
                    </a:pathLst>
                  </a:cu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6" name="Freeform 49"/>
                  <p:cNvSpPr/>
                  <p:nvPr/>
                </p:nvSpPr>
                <p:spPr bwMode="auto">
                  <a:xfrm>
                    <a:off x="9236107" y="5032010"/>
                    <a:ext cx="444500" cy="196850"/>
                  </a:xfrm>
                  <a:custGeom>
                    <a:avLst/>
                    <a:gdLst/>
                    <a:ahLst/>
                    <a:cxnLst>
                      <a:cxn ang="0">
                        <a:pos x="98" y="87"/>
                      </a:cxn>
                      <a:cxn ang="0">
                        <a:pos x="99" y="87"/>
                      </a:cxn>
                      <a:cxn ang="0">
                        <a:pos x="197" y="66"/>
                      </a:cxn>
                      <a:cxn ang="0">
                        <a:pos x="197" y="21"/>
                      </a:cxn>
                      <a:cxn ang="0">
                        <a:pos x="99" y="0"/>
                      </a:cxn>
                      <a:cxn ang="0">
                        <a:pos x="99" y="0"/>
                      </a:cxn>
                      <a:cxn ang="0">
                        <a:pos x="0" y="21"/>
                      </a:cxn>
                      <a:cxn ang="0">
                        <a:pos x="0" y="67"/>
                      </a:cxn>
                      <a:cxn ang="0">
                        <a:pos x="98" y="87"/>
                      </a:cxn>
                    </a:cxnLst>
                    <a:rect l="0" t="0" r="r" b="b"/>
                    <a:pathLst>
                      <a:path w="197" h="87">
                        <a:moveTo>
                          <a:pt x="98" y="87"/>
                        </a:moveTo>
                        <a:cubicBezTo>
                          <a:pt x="98" y="87"/>
                          <a:pt x="99" y="87"/>
                          <a:pt x="99" y="87"/>
                        </a:cubicBezTo>
                        <a:cubicBezTo>
                          <a:pt x="153" y="87"/>
                          <a:pt x="197" y="78"/>
                          <a:pt x="197" y="66"/>
                        </a:cubicBezTo>
                        <a:cubicBezTo>
                          <a:pt x="197" y="21"/>
                          <a:pt x="197" y="21"/>
                          <a:pt x="197" y="21"/>
                        </a:cubicBezTo>
                        <a:cubicBezTo>
                          <a:pt x="197" y="10"/>
                          <a:pt x="153" y="0"/>
                          <a:pt x="99" y="0"/>
                        </a:cubicBezTo>
                        <a:cubicBezTo>
                          <a:pt x="99" y="0"/>
                          <a:pt x="99" y="0"/>
                          <a:pt x="99" y="0"/>
                        </a:cubicBezTo>
                        <a:cubicBezTo>
                          <a:pt x="44" y="0"/>
                          <a:pt x="0" y="10"/>
                          <a:pt x="0" y="21"/>
                        </a:cubicBezTo>
                        <a:cubicBezTo>
                          <a:pt x="0" y="67"/>
                          <a:pt x="0" y="67"/>
                          <a:pt x="0" y="67"/>
                        </a:cubicBezTo>
                        <a:cubicBezTo>
                          <a:pt x="0" y="78"/>
                          <a:pt x="44" y="87"/>
                          <a:pt x="98" y="87"/>
                        </a:cubicBezTo>
                        <a:close/>
                      </a:path>
                    </a:pathLst>
                  </a:cu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lvl="0" indent="0" algn="l" defTabSz="914400" rtl="0" eaLnBrk="1" fontAlgn="ctr"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sp>
            <p:nvSpPr>
              <p:cNvPr id="19" name="矩形 18"/>
              <p:cNvSpPr/>
              <p:nvPr/>
            </p:nvSpPr>
            <p:spPr>
              <a:xfrm>
                <a:off x="1373583" y="5295903"/>
                <a:ext cx="2710999" cy="307777"/>
              </a:xfrm>
              <a:prstGeom prst="rect">
                <a:avLst/>
              </a:prstGeom>
            </p:spPr>
            <p:txBody>
              <a:bodyPr wrap="non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400" b="0" u="none" dirty="0">
                    <a:solidFill>
                      <a:prstClr val="black"/>
                    </a:solidFill>
                    <a:latin typeface="Huawei Sans" panose="020C0503030203020204" pitchFamily="34" charset="0"/>
                  </a:rPr>
                  <a:t>Heterogeneous storage system</a:t>
                </a:r>
                <a:endParaRPr lang="en-US" sz="1400" b="0" u="none" dirty="0">
                  <a:solidFill>
                    <a:prstClr val="black"/>
                  </a:solidFill>
                  <a:latin typeface="Huawei Sans" panose="020C0503030203020204" pitchFamily="34" charset="0"/>
                </a:endParaRPr>
              </a:p>
            </p:txBody>
          </p:sp>
          <p:sp>
            <p:nvSpPr>
              <p:cNvPr id="20" name="矩形 19"/>
              <p:cNvSpPr/>
              <p:nvPr/>
            </p:nvSpPr>
            <p:spPr>
              <a:xfrm>
                <a:off x="4147805" y="5295903"/>
                <a:ext cx="1893467" cy="307777"/>
              </a:xfrm>
              <a:prstGeom prst="rect">
                <a:avLst/>
              </a:prstGeom>
            </p:spPr>
            <p:txBody>
              <a:bodyPr wrap="non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400" b="0" u="none" dirty="0">
                    <a:solidFill>
                      <a:prstClr val="black"/>
                    </a:solidFill>
                    <a:latin typeface="Huawei Sans" panose="020C0503030203020204" pitchFamily="34" charset="0"/>
                  </a:rPr>
                  <a:t>Local storage system</a:t>
                </a:r>
                <a:endParaRPr lang="en-US" sz="1400" b="0" u="none" dirty="0">
                  <a:solidFill>
                    <a:prstClr val="black"/>
                  </a:solidFill>
                  <a:latin typeface="Huawei Sans" panose="020C0503030203020204" pitchFamily="34" charset="0"/>
                </a:endParaRPr>
              </a:p>
            </p:txBody>
          </p:sp>
          <p:sp>
            <p:nvSpPr>
              <p:cNvPr id="21" name="矩形 20"/>
              <p:cNvSpPr/>
              <p:nvPr/>
            </p:nvSpPr>
            <p:spPr>
              <a:xfrm>
                <a:off x="2478589" y="4280084"/>
                <a:ext cx="1971620" cy="523220"/>
              </a:xfrm>
              <a:prstGeom prst="rect">
                <a:avLst/>
              </a:prstGeom>
              <a:solidFill>
                <a:schemeClr val="accent1">
                  <a:lumMod val="20000"/>
                  <a:lumOff val="80000"/>
                </a:schemeClr>
              </a:solid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1400" b="0" u="none" dirty="0">
                    <a:solidFill>
                      <a:prstClr val="black"/>
                    </a:solidFill>
                    <a:latin typeface="Huawei Sans" panose="020C0503030203020204" pitchFamily="34" charset="0"/>
                  </a:rPr>
                  <a:t>Mapping</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marL="0" marR="0" lvl="0" indent="0" algn="ctr" defTabSz="914400" rtl="0" eaLnBrk="1" fontAlgn="ctr" latinLnBrk="0" hangingPunct="1">
                  <a:lnSpc>
                    <a:spcPct val="100000"/>
                  </a:lnSpc>
                  <a:spcBef>
                    <a:spcPts val="0"/>
                  </a:spcBef>
                  <a:spcAft>
                    <a:spcPts val="0"/>
                  </a:spcAft>
                  <a:buClrTx/>
                  <a:buSzTx/>
                  <a:buFontTx/>
                  <a:buNone/>
                  <a:defRPr/>
                </a:pPr>
                <a:r>
                  <a:rPr lang="en-US" sz="1400" b="0" u="none" dirty="0" err="1">
                    <a:solidFill>
                      <a:prstClr val="black"/>
                    </a:solidFill>
                    <a:latin typeface="Huawei Sans" panose="020C0503030203020204" pitchFamily="34" charset="0"/>
                  </a:rPr>
                  <a:t>SmartVirtualization</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12" name="曲线连接符 11"/>
            <p:cNvCxnSpPr>
              <a:stCxn id="152" idx="1"/>
              <a:endCxn id="114" idx="1"/>
            </p:cNvCxnSpPr>
            <p:nvPr/>
          </p:nvCxnSpPr>
          <p:spPr>
            <a:xfrm rot="10800000" flipV="1">
              <a:off x="6631039" y="1940890"/>
              <a:ext cx="1673653" cy="2585707"/>
            </a:xfrm>
            <a:prstGeom prst="curvedConnector3">
              <a:avLst>
                <a:gd name="adj1" fmla="val 113659"/>
              </a:avLst>
            </a:prstGeom>
            <a:ln w="12700">
              <a:solidFill>
                <a:schemeClr val="bg1">
                  <a:lumMod val="50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 name="曲线连接符 12"/>
            <p:cNvCxnSpPr>
              <a:stCxn id="152" idx="3"/>
              <a:endCxn id="49" idx="3"/>
            </p:cNvCxnSpPr>
            <p:nvPr/>
          </p:nvCxnSpPr>
          <p:spPr>
            <a:xfrm>
              <a:off x="8997814" y="1940891"/>
              <a:ext cx="1673653" cy="2585707"/>
            </a:xfrm>
            <a:prstGeom prst="curvedConnector3">
              <a:avLst>
                <a:gd name="adj1" fmla="val 113659"/>
              </a:avLst>
            </a:prstGeom>
            <a:ln w="12700">
              <a:solidFill>
                <a:schemeClr val="bg1">
                  <a:lumMod val="50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631039" y="5481297"/>
              <a:ext cx="4726074" cy="646331"/>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200" b="0" u="none" dirty="0">
                  <a:solidFill>
                    <a:prstClr val="black"/>
                  </a:solidFill>
                  <a:latin typeface="Huawei Sans" panose="020C0503030203020204" pitchFamily="34" charset="0"/>
                </a:rPr>
                <a:t>Step 1: Connect the local storage system to the heterogeneous storage system to enable the local storage system to take over services from the heterogeneous storage system.</a:t>
              </a:r>
              <a:endParaRPr lang="en-US" sz="1200" b="0" u="none" dirty="0">
                <a:solidFill>
                  <a:prstClr val="black"/>
                </a:solidFill>
                <a:latin typeface="Huawei Sans" panose="020C0503030203020204" pitchFamily="34" charset="0"/>
              </a:endParaRPr>
            </a:p>
          </p:txBody>
        </p:sp>
        <p:sp>
          <p:nvSpPr>
            <p:cNvPr id="15" name="矩形 14"/>
            <p:cNvSpPr/>
            <p:nvPr/>
          </p:nvSpPr>
          <p:spPr>
            <a:xfrm>
              <a:off x="9223781" y="2926811"/>
              <a:ext cx="2270324" cy="1015663"/>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200" b="0" u="none" dirty="0">
                  <a:solidFill>
                    <a:prstClr val="black"/>
                  </a:solidFill>
                  <a:latin typeface="Huawei Sans" panose="020C0503030203020204" pitchFamily="34" charset="0"/>
                </a:rPr>
                <a:t>Step 3: Connect the application server to the local storage system and then the application server can identify the masqueraded </a:t>
              </a:r>
              <a:r>
                <a:rPr lang="en-US" sz="1200" b="0" u="none" dirty="0" err="1">
                  <a:solidFill>
                    <a:prstClr val="black"/>
                  </a:solidFill>
                  <a:latin typeface="Huawei Sans" panose="020C0503030203020204" pitchFamily="34" charset="0"/>
                </a:rPr>
                <a:t>eDevLUNs</a:t>
              </a:r>
              <a:r>
                <a:rPr lang="en-US" sz="1200" b="0" u="none" dirty="0">
                  <a:solidFill>
                    <a:prstClr val="black"/>
                  </a:solidFill>
                  <a:latin typeface="Huawei Sans" panose="020C0503030203020204" pitchFamily="34" charset="0"/>
                </a:rPr>
                <a:t>.</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6455558" y="2926811"/>
              <a:ext cx="2431285" cy="1015663"/>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200" b="0" u="none" dirty="0">
                  <a:solidFill>
                    <a:prstClr val="black"/>
                  </a:solidFill>
                  <a:latin typeface="Huawei Sans" panose="020C0503030203020204" pitchFamily="34" charset="0"/>
                </a:rPr>
                <a:t>Step 2: Disconnect the application server from the heterogeneous storage system. Data transfer interruption does not affect service.</a:t>
              </a:r>
              <a:endParaRPr lang="en-US" sz="1200" b="0" u="none" dirty="0">
                <a:solidFill>
                  <a:prstClr val="black"/>
                </a:solidFill>
                <a:latin typeface="Huawei Sans" panose="020C0503030203020204" pitchFamily="34" charset="0"/>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normAutofit fontScale="90000"/>
          </a:bodyPr>
          <a:lstStyle/>
          <a:p>
            <a:pPr fontAlgn="ctr"/>
            <a:r>
              <a:rPr lang="en-US" u="none" dirty="0">
                <a:latin typeface="Huawei Sans" panose="020C0503030203020204" pitchFamily="34" charset="0"/>
              </a:rPr>
              <a:t>Service Data Migration from a Legacy Storage System to a New Storage System</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4294967295"/>
          </p:nvPr>
        </p:nvSpPr>
        <p:spPr>
          <a:xfrm>
            <a:off x="731838" y="1476226"/>
            <a:ext cx="10728326" cy="4879805"/>
          </a:xfrm>
        </p:spPr>
        <p:txBody>
          <a:bodyPr/>
          <a:lstStyle/>
          <a:p>
            <a:r>
              <a:rPr lang="en-US" sz="1400" u="none" dirty="0">
                <a:latin typeface="Huawei Sans" panose="020C0503030203020204" pitchFamily="34" charset="0"/>
              </a:rPr>
              <a:t>As services grow continuously, more storage is required for storing increasing data. The legacy storage system cannot provide satisfactory data storage capacity and performance. In this case, you can purchase a storage system that provides a larger capacity and better performance to replace the legacy storage system. As software and hardware of the legacy and new storage systems are different, the services may be interrupted and data may be lost during data migration. </a:t>
            </a:r>
            <a:r>
              <a:rPr lang="en-US" sz="1400" u="none" dirty="0" err="1">
                <a:latin typeface="Huawei Sans" panose="020C0503030203020204" pitchFamily="34" charset="0"/>
              </a:rPr>
              <a:t>SmartVirtualization</a:t>
            </a:r>
            <a:r>
              <a:rPr lang="en-US" sz="1400" u="none" dirty="0">
                <a:latin typeface="Huawei Sans" panose="020C0503030203020204" pitchFamily="34" charset="0"/>
              </a:rPr>
              <a:t> can mask the differences between storage systems to map an external LUN of the legacy storage system to the new storage system (presented as an </a:t>
            </a:r>
            <a:r>
              <a:rPr lang="en-US" sz="1400" u="none" dirty="0" err="1">
                <a:latin typeface="Huawei Sans" panose="020C0503030203020204" pitchFamily="34" charset="0"/>
              </a:rPr>
              <a:t>eDevLUN</a:t>
            </a:r>
            <a:r>
              <a:rPr lang="en-US" sz="1400" u="none" dirty="0">
                <a:latin typeface="Huawei Sans" panose="020C0503030203020204" pitchFamily="34" charset="0"/>
              </a:rPr>
              <a:t> on the new storage system). Then </a:t>
            </a:r>
            <a:r>
              <a:rPr lang="en-US" sz="1400" u="none" dirty="0" err="1">
                <a:latin typeface="Huawei Sans" panose="020C0503030203020204" pitchFamily="34" charset="0"/>
              </a:rPr>
              <a:t>SmartMigration</a:t>
            </a:r>
            <a:r>
              <a:rPr lang="en-US" sz="1400" u="none" dirty="0">
                <a:latin typeface="Huawei Sans" panose="020C0503030203020204" pitchFamily="34" charset="0"/>
              </a:rPr>
              <a:t> can be used to reliably migrate all service data from the legacy storage system to the new storage system while keeping services running.</a:t>
            </a:r>
            <a:endParaRPr lang="en-US" sz="1400" u="none" dirty="0">
              <a:latin typeface="Huawei Sans" panose="020C0503030203020204" pitchFamily="34" charset="0"/>
            </a:endParaRPr>
          </a:p>
        </p:txBody>
      </p:sp>
      <p:pic>
        <p:nvPicPr>
          <p:cNvPr id="5" name="图片 4"/>
          <p:cNvPicPr>
            <a:picLocks noChangeAspect="1"/>
          </p:cNvPicPr>
          <p:nvPr/>
        </p:nvPicPr>
        <p:blipFill>
          <a:blip r:embed="rId1"/>
          <a:stretch>
            <a:fillRect/>
          </a:stretch>
        </p:blipFill>
        <p:spPr>
          <a:xfrm>
            <a:off x="3200400" y="4545012"/>
            <a:ext cx="5448300" cy="923925"/>
          </a:xfrm>
          <a:prstGeom prst="rect">
            <a:avLst/>
          </a:prstGeom>
        </p:spPr>
      </p:pic>
      <p:sp>
        <p:nvSpPr>
          <p:cNvPr id="6" name="矩形 5"/>
          <p:cNvSpPr/>
          <p:nvPr/>
        </p:nvSpPr>
        <p:spPr>
          <a:xfrm>
            <a:off x="2645055" y="4147007"/>
            <a:ext cx="2387192" cy="369332"/>
          </a:xfrm>
          <a:prstGeom prst="rect">
            <a:avLst/>
          </a:prstGeom>
        </p:spPr>
        <p:txBody>
          <a:bodyPr wrap="none">
            <a:spAutoFit/>
          </a:bodyPr>
          <a:lstStyle/>
          <a:p>
            <a:pPr fontAlgn="ctr"/>
            <a:r>
              <a:rPr lang="en-US" dirty="0">
                <a:latin typeface="Huawei Sans" panose="020C0503030203020204" pitchFamily="34" charset="0"/>
              </a:rPr>
              <a:t>New storage system </a:t>
            </a:r>
            <a:endParaRPr lang="en-US" dirty="0">
              <a:latin typeface="Huawei Sans" panose="020C0503030203020204" pitchFamily="34" charset="0"/>
            </a:endParaRPr>
          </a:p>
        </p:txBody>
      </p:sp>
      <p:sp>
        <p:nvSpPr>
          <p:cNvPr id="7" name="矩形 6"/>
          <p:cNvSpPr/>
          <p:nvPr/>
        </p:nvSpPr>
        <p:spPr>
          <a:xfrm>
            <a:off x="6897374" y="4147007"/>
            <a:ext cx="2621230" cy="369332"/>
          </a:xfrm>
          <a:prstGeom prst="rect">
            <a:avLst/>
          </a:prstGeom>
        </p:spPr>
        <p:txBody>
          <a:bodyPr wrap="none">
            <a:spAutoFit/>
          </a:bodyPr>
          <a:lstStyle/>
          <a:p>
            <a:pPr fontAlgn="ctr"/>
            <a:r>
              <a:rPr lang="en-US" dirty="0">
                <a:latin typeface="Huawei Sans" panose="020C0503030203020204" pitchFamily="34" charset="0"/>
              </a:rPr>
              <a:t>Legacy storage system </a:t>
            </a:r>
            <a:endParaRPr lang="en-US" dirty="0">
              <a:latin typeface="Huawei Sans" panose="020C0503030203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normAutofit fontScale="90000"/>
          </a:bodyPr>
          <a:lstStyle/>
          <a:p>
            <a:pPr fontAlgn="ctr"/>
            <a:r>
              <a:rPr lang="en-US" u="none" dirty="0">
                <a:latin typeface="Huawei Sans" panose="020C0503030203020204" pitchFamily="34" charset="0"/>
              </a:rPr>
              <a:t>Cold Data Migration from a New Storage System to a Legacy Storage System</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4294967295"/>
          </p:nvPr>
        </p:nvSpPr>
        <p:spPr>
          <a:xfrm>
            <a:off x="731838" y="1432063"/>
            <a:ext cx="10728326" cy="4879805"/>
          </a:xfrm>
        </p:spPr>
        <p:txBody>
          <a:bodyPr/>
          <a:lstStyle/>
          <a:p>
            <a:r>
              <a:rPr lang="en-US" sz="1600" u="none" dirty="0">
                <a:latin typeface="Huawei Sans" panose="020C0503030203020204" pitchFamily="34" charset="0"/>
              </a:rPr>
              <a:t>After a legacy storage system is replaced with a new storage system, some data in the new storage system is rarely accessed, which is called cold data. If massive cold data is stored in the new storage system, the storage resource utilization of the storage system lowers down, causing a waste of storage space. To reduce operation expenditure (OPEX), </a:t>
            </a:r>
            <a:r>
              <a:rPr lang="en-US" sz="1600" u="none" dirty="0" err="1">
                <a:latin typeface="Huawei Sans" panose="020C0503030203020204" pitchFamily="34" charset="0"/>
              </a:rPr>
              <a:t>SmartVirtualization</a:t>
            </a:r>
            <a:r>
              <a:rPr lang="en-US" sz="1600" u="none" dirty="0">
                <a:latin typeface="Huawei Sans" panose="020C0503030203020204" pitchFamily="34" charset="0"/>
              </a:rPr>
              <a:t> can work with </a:t>
            </a:r>
            <a:r>
              <a:rPr lang="en-US" sz="1600" u="none" dirty="0" err="1">
                <a:latin typeface="Huawei Sans" panose="020C0503030203020204" pitchFamily="34" charset="0"/>
              </a:rPr>
              <a:t>SmartMigration</a:t>
            </a:r>
            <a:r>
              <a:rPr lang="en-US" sz="1600" u="none" dirty="0">
                <a:latin typeface="Huawei Sans" panose="020C0503030203020204" pitchFamily="34" charset="0"/>
              </a:rPr>
              <a:t> to migrate the cold data to the legacy heterogeneous storage system.</a:t>
            </a:r>
            <a:endParaRPr lang="en-US" sz="1600" u="none" dirty="0">
              <a:latin typeface="Huawei Sans" panose="020C0503030203020204" pitchFamily="34" charset="0"/>
            </a:endParaRPr>
          </a:p>
          <a:p>
            <a:endParaRPr lang="en-US" altLang="zh-CN" sz="1600" dirty="0">
              <a:latin typeface="Huawei Sans" panose="020C0503030203020204" pitchFamily="34" charset="0"/>
              <a:sym typeface="Huawei Sans" panose="020C050303020302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6952" y="3871965"/>
            <a:ext cx="6438095" cy="1476190"/>
          </a:xfrm>
          <a:prstGeom prst="rect">
            <a:avLst/>
          </a:prstGeom>
        </p:spPr>
      </p:pic>
      <p:sp>
        <p:nvSpPr>
          <p:cNvPr id="7" name="矩形 6"/>
          <p:cNvSpPr/>
          <p:nvPr/>
        </p:nvSpPr>
        <p:spPr>
          <a:xfrm>
            <a:off x="2441498" y="3776752"/>
            <a:ext cx="2387192" cy="369332"/>
          </a:xfrm>
          <a:prstGeom prst="rect">
            <a:avLst/>
          </a:prstGeom>
        </p:spPr>
        <p:txBody>
          <a:bodyPr wrap="none">
            <a:spAutoFit/>
          </a:bodyPr>
          <a:lstStyle/>
          <a:p>
            <a:pPr fontAlgn="ctr"/>
            <a:r>
              <a:rPr lang="en-US" dirty="0">
                <a:latin typeface="Huawei Sans" panose="020C0503030203020204" pitchFamily="34" charset="0"/>
              </a:rPr>
              <a:t>New storage system </a:t>
            </a:r>
            <a:endParaRPr lang="en-US" dirty="0">
              <a:latin typeface="Huawei Sans" panose="020C0503030203020204" pitchFamily="34" charset="0"/>
            </a:endParaRPr>
          </a:p>
        </p:txBody>
      </p:sp>
      <p:sp>
        <p:nvSpPr>
          <p:cNvPr id="8" name="矩形 7"/>
          <p:cNvSpPr/>
          <p:nvPr/>
        </p:nvSpPr>
        <p:spPr>
          <a:xfrm>
            <a:off x="7441343" y="3776752"/>
            <a:ext cx="2621230" cy="369332"/>
          </a:xfrm>
          <a:prstGeom prst="rect">
            <a:avLst/>
          </a:prstGeom>
        </p:spPr>
        <p:txBody>
          <a:bodyPr wrap="none">
            <a:spAutoFit/>
          </a:bodyPr>
          <a:lstStyle/>
          <a:p>
            <a:pPr fontAlgn="ctr"/>
            <a:r>
              <a:rPr lang="en-US" dirty="0">
                <a:latin typeface="Huawei Sans" panose="020C0503030203020204" pitchFamily="34" charset="0"/>
              </a:rPr>
              <a:t>Legacy storage system </a:t>
            </a:r>
            <a:endParaRPr lang="en-US" dirty="0">
              <a:latin typeface="Huawei Sans" panose="020C0503030203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Takeover Mode Selection</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pPr>
              <a:lnSpc>
                <a:spcPct val="120000"/>
              </a:lnSpc>
            </a:pPr>
            <a:r>
              <a:rPr lang="en-US" sz="2000" u="none" dirty="0" err="1">
                <a:latin typeface="Huawei Sans" panose="020C0503030203020204" pitchFamily="34" charset="0"/>
              </a:rPr>
              <a:t>SmartVirtualization</a:t>
            </a:r>
            <a:r>
              <a:rPr lang="en-US" sz="2000" u="none" dirty="0">
                <a:latin typeface="Huawei Sans" panose="020C0503030203020204" pitchFamily="34" charset="0"/>
              </a:rPr>
              <a:t> provides online and offline modes to take over heterogeneous storage systems. There are three masquerading types for online takeover, which are basic masquerading, extended masquerading, and third-party masquerading. The takeover mode depends on the vendors and versions of the heterogeneous storage systems and </a:t>
            </a:r>
            <a:r>
              <a:rPr lang="en-US" sz="2000" u="none" dirty="0" err="1">
                <a:latin typeface="Huawei Sans" panose="020C0503030203020204" pitchFamily="34" charset="0"/>
              </a:rPr>
              <a:t>multipathing</a:t>
            </a:r>
            <a:r>
              <a:rPr lang="en-US" sz="2000" u="none" dirty="0">
                <a:latin typeface="Huawei Sans" panose="020C0503030203020204" pitchFamily="34" charset="0"/>
              </a:rPr>
              <a:t> software.</a:t>
            </a:r>
            <a:endParaRPr lang="en-US" sz="2000" u="none" dirty="0">
              <a:latin typeface="Huawei Sans" panose="020C0503030203020204" pitchFamily="34" charset="0"/>
            </a:endParaRPr>
          </a:p>
          <a:p>
            <a:pPr>
              <a:lnSpc>
                <a:spcPct val="120000"/>
              </a:lnSpc>
            </a:pPr>
            <a:endParaRPr lang="en-US" altLang="zh-CN" sz="2000" dirty="0">
              <a:latin typeface="Huawei Sans" panose="020C0503030203020204" pitchFamily="34" charset="0"/>
              <a:sym typeface="Huawei Sans" panose="020C0503030203020204" pitchFamily="34" charset="0"/>
            </a:endParaRPr>
          </a:p>
        </p:txBody>
      </p:sp>
      <p:graphicFrame>
        <p:nvGraphicFramePr>
          <p:cNvPr id="5" name="表格 4"/>
          <p:cNvGraphicFramePr>
            <a:graphicFrameLocks noGrp="1"/>
          </p:cNvGraphicFramePr>
          <p:nvPr/>
        </p:nvGraphicFramePr>
        <p:xfrm>
          <a:off x="1086679" y="3155696"/>
          <a:ext cx="10124660" cy="2754376"/>
        </p:xfrm>
        <a:graphic>
          <a:graphicData uri="http://schemas.openxmlformats.org/drawingml/2006/table">
            <a:tbl>
              <a:tblPr firstRow="1" bandRow="1"/>
              <a:tblGrid>
                <a:gridCol w="2120347"/>
                <a:gridCol w="2266122"/>
                <a:gridCol w="5738191"/>
              </a:tblGrid>
              <a:tr h="620776">
                <a:tc>
                  <a:txBody>
                    <a:bodyPr/>
                    <a:lstStyle/>
                    <a:p>
                      <a:pPr algn="ctr" fontAlgn="ctr"/>
                      <a:r>
                        <a:rPr lang="en-US" b="1" dirty="0">
                          <a:latin typeface="Huawei Sans" panose="020C0503030203020204" pitchFamily="34" charset="0"/>
                        </a:rPr>
                        <a:t>Takeover Mode</a:t>
                      </a:r>
                      <a:endParaRPr lang="en-US" b="1"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b="1" dirty="0">
                          <a:latin typeface="Huawei Sans" panose="020C0503030203020204" pitchFamily="34" charset="0"/>
                        </a:rPr>
                        <a:t>Masquerading</a:t>
                      </a:r>
                      <a:endParaRPr lang="en-US" b="1" dirty="0">
                        <a:latin typeface="Huawei Sans" panose="020C0503030203020204" pitchFamily="34" charset="0"/>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b="1" dirty="0">
                          <a:latin typeface="Huawei Sans" panose="020C0503030203020204" pitchFamily="34" charset="0"/>
                        </a:rPr>
                        <a:t>Description</a:t>
                      </a:r>
                      <a:endParaRPr lang="en-US" b="1" dirty="0">
                        <a:latin typeface="Huawei Sans" panose="020C0503030203020204"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pPr algn="ctr" fontAlgn="ctr"/>
                      <a:r>
                        <a:rPr lang="en-US" sz="1600" u="none" dirty="0">
                          <a:latin typeface="Huawei Sans" panose="020C0503030203020204" pitchFamily="34" charset="0"/>
                        </a:rPr>
                        <a:t>Offline takeover</a:t>
                      </a:r>
                      <a:endParaRPr lang="en-US" sz="1600" u="none"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algn="ctr" fontAlgn="ctr"/>
                      <a:r>
                        <a:rPr lang="en-US" sz="1600" u="none" dirty="0">
                          <a:latin typeface="Huawei Sans" panose="020C0503030203020204" pitchFamily="34" charset="0"/>
                        </a:rPr>
                        <a:t>No masquerading</a:t>
                      </a:r>
                      <a:endParaRPr lang="en-US" sz="1600" u="none" dirty="0">
                        <a:latin typeface="Huawei Sans" panose="020C0503030203020204" pitchFamily="34" charset="0"/>
                      </a:endParaRPr>
                    </a:p>
                  </a:txBody>
                  <a:tcPr anchor="ctr"/>
                </a:tc>
                <a:tc>
                  <a:txBody>
                    <a:bodyPr/>
                    <a:lstStyle/>
                    <a:p>
                      <a:pPr fontAlgn="ctr"/>
                      <a:r>
                        <a:rPr lang="en-US" sz="1600" u="none" dirty="0">
                          <a:latin typeface="Huawei Sans" panose="020C0503030203020204" pitchFamily="34" charset="0"/>
                        </a:rPr>
                        <a:t>The offline takeover mode is applicable to all compatible Huawei and third-party heterogeneous storage systems. In this mode, services running on the related application servers are stopped temporarily.</a:t>
                      </a:r>
                      <a:endParaRPr lang="en-US" sz="1600" u="none" dirty="0">
                        <a:latin typeface="Huawei Sans" panose="020C0503030203020204" pitchFamily="34" charset="0"/>
                      </a:endParaRPr>
                    </a:p>
                  </a:txBody>
                  <a:tcPr anchor="ctr">
                    <a:lnR w="28575" cap="flat" cmpd="sng" algn="ctr">
                      <a:solidFill>
                        <a:schemeClr val="tx1"/>
                      </a:solidFill>
                      <a:prstDash val="solid"/>
                      <a:round/>
                      <a:headEnd type="none" w="med" len="med"/>
                      <a:tailEnd type="none" w="med" len="med"/>
                    </a:lnR>
                  </a:tcPr>
                </a:tc>
              </a:tr>
              <a:tr h="370840">
                <a:tc>
                  <a:txBody>
                    <a:bodyPr/>
                    <a:lstStyle/>
                    <a:p>
                      <a:pPr marL="0" indent="0" algn="ctr" defTabSz="802005" rtl="0" eaLnBrk="1" fontAlgn="ctr" hangingPunct="1">
                        <a:lnSpc>
                          <a:spcPct val="150000"/>
                        </a:lnSpc>
                        <a:spcBef>
                          <a:spcPct val="30000"/>
                        </a:spcBef>
                        <a:spcAft>
                          <a:spcPct val="0"/>
                        </a:spcAft>
                        <a:buClr>
                          <a:schemeClr val="bg1">
                            <a:lumMod val="50000"/>
                          </a:schemeClr>
                        </a:buClr>
                        <a:buSzPct val="60000"/>
                        <a:buFont typeface="Wingdings" panose="05000000000000000000" pitchFamily="2" charset="2"/>
                        <a:buNone/>
                      </a:pPr>
                      <a:r>
                        <a:rPr lang="en-US" sz="1600" u="none" dirty="0">
                          <a:solidFill>
                            <a:schemeClr val="tx1"/>
                          </a:solidFill>
                          <a:latin typeface="Huawei Sans" panose="020C0503030203020204" pitchFamily="34" charset="0"/>
                        </a:rPr>
                        <a:t>Online takeover</a:t>
                      </a:r>
                      <a:endParaRPr lang="en-US" sz="1600" u="none" dirty="0">
                        <a:solidFill>
                          <a:schemeClr val="tx1"/>
                        </a:solidFill>
                        <a:latin typeface="Huawei Sans" panose="020C0503030203020204" pitchFamily="34" charset="0"/>
                      </a:endParaRPr>
                    </a:p>
                  </a:txBody>
                  <a:tcPr marL="38100" marR="38100" marT="38100" marB="38100" anchor="ctr">
                    <a:lnL w="28575" cap="flat" cmpd="sng" algn="ctr">
                      <a:solidFill>
                        <a:schemeClr val="tx1"/>
                      </a:solidFill>
                      <a:prstDash val="solid"/>
                      <a:round/>
                      <a:headEnd type="none" w="med" len="med"/>
                      <a:tailEnd type="none" w="med" len="med"/>
                    </a:lnL>
                  </a:tcPr>
                </a:tc>
                <a:tc>
                  <a:txBody>
                    <a:bodyPr/>
                    <a:lstStyle/>
                    <a:p>
                      <a:pPr algn="ctr" fontAlgn="ctr"/>
                      <a:r>
                        <a:rPr lang="en-US" sz="1600" u="none" dirty="0">
                          <a:latin typeface="Huawei Sans" panose="020C0503030203020204" pitchFamily="34" charset="0"/>
                        </a:rPr>
                        <a:t>Basic masquerading or extended masquerading</a:t>
                      </a:r>
                      <a:endParaRPr lang="en-US" sz="1600" u="none" dirty="0">
                        <a:latin typeface="Huawei Sans" panose="020C0503030203020204" pitchFamily="34" charset="0"/>
                      </a:endParaRPr>
                    </a:p>
                  </a:txBody>
                  <a:tcPr anchor="ctr"/>
                </a:tc>
                <a:tc>
                  <a:txBody>
                    <a:bodyPr/>
                    <a:lstStyle/>
                    <a:p>
                      <a:pPr fontAlgn="ctr"/>
                      <a:r>
                        <a:rPr lang="en-US" sz="1600" u="none" dirty="0">
                          <a:latin typeface="Huawei Sans" panose="020C0503030203020204" pitchFamily="34" charset="0"/>
                        </a:rPr>
                        <a:t>The selection of basic masquerading or extended masquerading depends on the vendor and version of the </a:t>
                      </a:r>
                      <a:r>
                        <a:rPr lang="en-US" sz="1600" u="none" dirty="0" err="1">
                          <a:latin typeface="Huawei Sans" panose="020C0503030203020204" pitchFamily="34" charset="0"/>
                        </a:rPr>
                        <a:t>multipathing</a:t>
                      </a:r>
                      <a:r>
                        <a:rPr lang="en-US" sz="1600" u="none" dirty="0">
                          <a:latin typeface="Huawei Sans" panose="020C0503030203020204" pitchFamily="34" charset="0"/>
                        </a:rPr>
                        <a:t> software and the versions of Huawei heterogeneous storage systems.</a:t>
                      </a:r>
                      <a:endParaRPr lang="en-US" sz="1600" u="none" dirty="0">
                        <a:latin typeface="Huawei Sans" panose="020C0503030203020204" pitchFamily="34" charset="0"/>
                      </a:endParaRPr>
                    </a:p>
                  </a:txBody>
                  <a:tcPr anchor="ctr">
                    <a:lnR w="28575" cap="flat" cmpd="sng" algn="ctr">
                      <a:solidFill>
                        <a:schemeClr val="tx1"/>
                      </a:solidFill>
                      <a:prstDash val="solid"/>
                      <a:round/>
                      <a:headEnd type="none" w="med" len="med"/>
                      <a:tailEnd type="none" w="med" len="med"/>
                    </a:lnR>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Configuration Process</a:t>
            </a:r>
            <a:endParaRPr lang="en-US" u="none" dirty="0">
              <a:latin typeface="Huawei Sans" panose="020C0503030203020204" pitchFamily="34" charset="0"/>
            </a:endParaRPr>
          </a:p>
        </p:txBody>
      </p:sp>
      <p:sp>
        <p:nvSpPr>
          <p:cNvPr id="6" name="流程图: 终止 5"/>
          <p:cNvSpPr/>
          <p:nvPr/>
        </p:nvSpPr>
        <p:spPr>
          <a:xfrm>
            <a:off x="5065574" y="1014855"/>
            <a:ext cx="2071868" cy="541914"/>
          </a:xfrm>
          <a:prstGeom prst="flowChartTermina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Start</a:t>
            </a:r>
            <a:endParaRPr lang="en-US" u="none" dirty="0">
              <a:solidFill>
                <a:schemeClr val="tx1"/>
              </a:solidFill>
              <a:latin typeface="Huawei Sans" panose="020C0503030203020204" pitchFamily="34" charset="0"/>
            </a:endParaRPr>
          </a:p>
        </p:txBody>
      </p:sp>
      <p:sp>
        <p:nvSpPr>
          <p:cNvPr id="7" name="流程图: 可选过程 6"/>
          <p:cNvSpPr/>
          <p:nvPr/>
        </p:nvSpPr>
        <p:spPr>
          <a:xfrm>
            <a:off x="4353730" y="2064298"/>
            <a:ext cx="3495555" cy="584019"/>
          </a:xfrm>
          <a:prstGeom prst="flowChartAlternate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Check the license file.</a:t>
            </a:r>
            <a:endParaRPr lang="en-US" u="none" dirty="0">
              <a:solidFill>
                <a:schemeClr val="tx1"/>
              </a:solidFill>
              <a:latin typeface="Huawei Sans" panose="020C0503030203020204" pitchFamily="34" charset="0"/>
            </a:endParaRPr>
          </a:p>
        </p:txBody>
      </p:sp>
      <p:sp>
        <p:nvSpPr>
          <p:cNvPr id="8" name="流程图: 可选过程 7"/>
          <p:cNvSpPr/>
          <p:nvPr/>
        </p:nvSpPr>
        <p:spPr>
          <a:xfrm>
            <a:off x="4353731" y="3252120"/>
            <a:ext cx="3495555" cy="584019"/>
          </a:xfrm>
          <a:prstGeom prst="flowChartAlternate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Complete the installation and deployment.</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流程图: 终止 8"/>
          <p:cNvSpPr/>
          <p:nvPr/>
        </p:nvSpPr>
        <p:spPr>
          <a:xfrm>
            <a:off x="5065572" y="5629662"/>
            <a:ext cx="2071868" cy="541914"/>
          </a:xfrm>
          <a:prstGeom prst="flowChartTermina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End</a:t>
            </a:r>
            <a:endParaRPr lang="en-US" u="none" dirty="0">
              <a:solidFill>
                <a:schemeClr val="tx1"/>
              </a:solidFill>
              <a:latin typeface="Huawei Sans" panose="020C0503030203020204" pitchFamily="34" charset="0"/>
            </a:endParaRPr>
          </a:p>
        </p:txBody>
      </p:sp>
      <p:cxnSp>
        <p:nvCxnSpPr>
          <p:cNvPr id="10" name="直接箭头连接符 9"/>
          <p:cNvCxnSpPr>
            <a:stCxn id="6" idx="2"/>
            <a:endCxn id="7" idx="0"/>
          </p:cNvCxnSpPr>
          <p:nvPr/>
        </p:nvCxnSpPr>
        <p:spPr>
          <a:xfrm>
            <a:off x="6101508" y="1556769"/>
            <a:ext cx="0" cy="50752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8" idx="2"/>
            <a:endCxn id="16" idx="0"/>
          </p:cNvCxnSpPr>
          <p:nvPr/>
        </p:nvCxnSpPr>
        <p:spPr>
          <a:xfrm>
            <a:off x="6101509" y="3836139"/>
            <a:ext cx="0" cy="60380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7" idx="2"/>
            <a:endCxn id="8" idx="0"/>
          </p:cNvCxnSpPr>
          <p:nvPr/>
        </p:nvCxnSpPr>
        <p:spPr>
          <a:xfrm>
            <a:off x="6101508" y="2648317"/>
            <a:ext cx="1" cy="60380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auto">
          <a:xfrm>
            <a:off x="4427903" y="1802605"/>
            <a:ext cx="327272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4" name="直接连接符 13"/>
          <p:cNvCxnSpPr/>
          <p:nvPr/>
        </p:nvCxnSpPr>
        <p:spPr bwMode="auto">
          <a:xfrm>
            <a:off x="4427903" y="2945651"/>
            <a:ext cx="327272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5" name="直接连接符 14"/>
          <p:cNvCxnSpPr/>
          <p:nvPr/>
        </p:nvCxnSpPr>
        <p:spPr bwMode="auto">
          <a:xfrm>
            <a:off x="4448902" y="4080406"/>
            <a:ext cx="327272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6" name="流程图: 可选过程 15"/>
          <p:cNvSpPr/>
          <p:nvPr/>
        </p:nvSpPr>
        <p:spPr>
          <a:xfrm>
            <a:off x="4353731" y="4439941"/>
            <a:ext cx="3495555" cy="584019"/>
          </a:xfrm>
          <a:prstGeom prst="flowChartAlternate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Configure and use </a:t>
            </a:r>
            <a:r>
              <a:rPr lang="en-US" u="none" dirty="0" err="1">
                <a:solidFill>
                  <a:schemeClr val="tx1"/>
                </a:solidFill>
                <a:latin typeface="Huawei Sans" panose="020C0503030203020204" pitchFamily="34" charset="0"/>
              </a:rPr>
              <a:t>eDevLUNs</a:t>
            </a:r>
            <a:r>
              <a:rPr lang="en-US" u="none" dirty="0">
                <a:solidFill>
                  <a:schemeClr val="tx1"/>
                </a:solidFill>
                <a:latin typeface="Huawei Sans" panose="020C0503030203020204" pitchFamily="34" charset="0"/>
              </a:rPr>
              <a:t>.</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7" name="直接箭头连接符 16"/>
          <p:cNvCxnSpPr>
            <a:stCxn id="16" idx="2"/>
            <a:endCxn id="9" idx="0"/>
          </p:cNvCxnSpPr>
          <p:nvPr/>
        </p:nvCxnSpPr>
        <p:spPr>
          <a:xfrm flipH="1">
            <a:off x="6101506" y="5023960"/>
            <a:ext cx="3" cy="60570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Overview</a:t>
            </a:r>
            <a:endParaRPr lang="en-US" altLang="zh-CN" dirty="0">
              <a:latin typeface="Huawei Sans" panose="020C0503030203020204" pitchFamily="34" charset="0"/>
              <a:sym typeface="Huawei Sans" panose="020C0503030203020204" pitchFamily="34" charset="0"/>
            </a:endParaRPr>
          </a:p>
        </p:txBody>
      </p:sp>
      <p:sp>
        <p:nvSpPr>
          <p:cNvPr id="4" name="文本占位符 3"/>
          <p:cNvSpPr>
            <a:spLocks noGrp="1"/>
          </p:cNvSpPr>
          <p:nvPr>
            <p:ph type="body" sz="quarter" idx="4294967295"/>
          </p:nvPr>
        </p:nvSpPr>
        <p:spPr>
          <a:xfrm>
            <a:off x="731838" y="1047750"/>
            <a:ext cx="10728326" cy="4879805"/>
          </a:xfrm>
        </p:spPr>
        <p:txBody>
          <a:bodyPr/>
          <a:lstStyle/>
          <a:p>
            <a:r>
              <a:rPr lang="en-US" u="none" dirty="0">
                <a:latin typeface="Huawei Sans" panose="020C0503030203020204" pitchFamily="34" charset="0"/>
              </a:rPr>
              <a:t>The traditional deployment of a storage system has the following problems:</a:t>
            </a:r>
            <a:endParaRPr lang="en-US" u="none" dirty="0">
              <a:latin typeface="Huawei Sans" panose="020C0503030203020204" pitchFamily="34" charset="0"/>
            </a:endParaRPr>
          </a:p>
          <a:p>
            <a:pPr lvl="1"/>
            <a:r>
              <a:rPr lang="en-US" u="none" dirty="0">
                <a:latin typeface="Huawei Sans" panose="020C0503030203020204" pitchFamily="34" charset="0"/>
              </a:rPr>
              <a:t>Adverse impact or even interruption on services when expanding the storage space</a:t>
            </a:r>
            <a:endParaRPr lang="en-US" u="none" dirty="0">
              <a:latin typeface="Huawei Sans" panose="020C0503030203020204" pitchFamily="34" charset="0"/>
            </a:endParaRPr>
          </a:p>
          <a:p>
            <a:pPr lvl="1"/>
            <a:r>
              <a:rPr lang="en-US" u="none" dirty="0">
                <a:latin typeface="Huawei Sans" panose="020C0503030203020204" pitchFamily="34" charset="0"/>
              </a:rPr>
              <a:t>Uneven storage space utilization</a:t>
            </a:r>
            <a:endParaRPr lang="en-US" u="none" dirty="0">
              <a:latin typeface="Huawei Sans" panose="020C0503030203020204" pitchFamily="34" charset="0"/>
            </a:endParaRPr>
          </a:p>
          <a:p>
            <a:pPr lvl="1"/>
            <a:r>
              <a:rPr lang="en-US" u="none" dirty="0">
                <a:latin typeface="Huawei Sans" panose="020C0503030203020204" pitchFamily="34" charset="0"/>
              </a:rPr>
              <a:t>Low storage efficiency</a:t>
            </a:r>
            <a:endParaRPr lang="en-US" u="none" dirty="0">
              <a:latin typeface="Huawei Sans" panose="020C0503030203020204" pitchFamily="34" charset="0"/>
            </a:endParaRPr>
          </a:p>
          <a:p>
            <a:r>
              <a:rPr lang="en-US" u="none" dirty="0" err="1">
                <a:latin typeface="Huawei Sans" panose="020C0503030203020204" pitchFamily="34" charset="0"/>
              </a:rPr>
              <a:t>SmartThin</a:t>
            </a:r>
            <a:endParaRPr lang="en-US" altLang="zh-CN" dirty="0">
              <a:latin typeface="Huawei Sans" panose="020C0503030203020204" pitchFamily="34" charset="0"/>
              <a:sym typeface="Huawei Sans" panose="020C0503030203020204" pitchFamily="34" charset="0"/>
            </a:endParaRPr>
          </a:p>
          <a:p>
            <a:pPr lvl="1"/>
            <a:r>
              <a:rPr lang="en-US" u="none" dirty="0" err="1">
                <a:latin typeface="Huawei Sans" panose="020C0503030203020204" pitchFamily="34" charset="0"/>
              </a:rPr>
              <a:t>SmartThin</a:t>
            </a:r>
            <a:r>
              <a:rPr lang="en-US" u="none" dirty="0">
                <a:latin typeface="Huawei Sans" panose="020C0503030203020204" pitchFamily="34" charset="0"/>
              </a:rPr>
              <a:t> uses the on-demand storage space allocation policy to improve storage resource utilization and meet service requirements to a greater extent.</a:t>
            </a:r>
            <a:endParaRPr lang="en-US" u="none" dirty="0">
              <a:latin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019175" y="1844675"/>
            <a:ext cx="10153650" cy="4068811"/>
          </a:xfrm>
          <a:prstGeom prst="rect">
            <a:avLst/>
          </a:prstGeom>
        </p:spPr>
        <p:txBody>
          <a:bodyPr/>
          <a:lstStyle/>
          <a:p>
            <a:r>
              <a:rPr lang="en-US" u="none" dirty="0" err="1">
                <a:solidFill>
                  <a:schemeClr val="bg1">
                    <a:lumMod val="50000"/>
                  </a:schemeClr>
                </a:solidFill>
                <a:latin typeface="Huawei Sans" panose="020C0503030203020204" pitchFamily="34" charset="0"/>
              </a:rPr>
              <a:t>SmartThin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SmartTier&amp;SmartCache</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SmartAcceleration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dirty="0" err="1">
                <a:solidFill>
                  <a:schemeClr val="bg1">
                    <a:lumMod val="50000"/>
                  </a:schemeClr>
                </a:solidFill>
                <a:latin typeface="Huawei Sans" panose="020C0503030203020204" pitchFamily="34" charset="0"/>
              </a:rPr>
              <a:t>SmartQoS</a:t>
            </a:r>
            <a:r>
              <a:rPr lang="en-US" b="1" dirty="0">
                <a:latin typeface="Huawei Sans" panose="020C0503030203020204" pitchFamily="34" charset="0"/>
              </a:rPr>
              <a:t> </a:t>
            </a:r>
            <a:endParaRPr lang="en-US" b="1" dirty="0">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SmartDedupe&amp;SmartCompression</a:t>
            </a:r>
            <a:r>
              <a:rPr lang="en-US" u="none" dirty="0">
                <a:solidFill>
                  <a:schemeClr val="bg1">
                    <a:lumMod val="50000"/>
                  </a:schemeClr>
                </a:solidFill>
                <a:latin typeface="Huawei Sans" panose="020C0503030203020204" pitchFamily="34" charset="0"/>
              </a:rPr>
              <a:t> </a:t>
            </a:r>
            <a:endParaRPr lang="en-US" u="none" dirty="0">
              <a:solidFill>
                <a:schemeClr val="bg1">
                  <a:lumMod val="50000"/>
                </a:schemeClr>
              </a:solidFill>
              <a:latin typeface="Huawei Sans" panose="020C0503030203020204" pitchFamily="34" charset="0"/>
            </a:endParaRPr>
          </a:p>
          <a:p>
            <a:r>
              <a:rPr lang="en-US" u="none" dirty="0" err="1">
                <a:solidFill>
                  <a:schemeClr val="bg1">
                    <a:lumMod val="50000"/>
                  </a:schemeClr>
                </a:solidFill>
                <a:latin typeface="Huawei Sans" panose="020C0503030203020204" pitchFamily="34" charset="0"/>
              </a:rPr>
              <a:t>SmartVirtualization</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b="1" dirty="0" err="1">
                <a:latin typeface="Huawei Sans" panose="020C0503030203020204" pitchFamily="34" charset="0"/>
              </a:rPr>
              <a:t>SmartMigration</a:t>
            </a:r>
            <a:endParaRPr lang="en-US" altLang="zh-CN" b="1" dirty="0">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Overview</a:t>
            </a:r>
            <a:endParaRPr lang="en-US" altLang="zh-CN" dirty="0">
              <a:latin typeface="Huawei Sans" panose="020C0503030203020204" pitchFamily="34" charset="0"/>
              <a:sym typeface="Huawei Sans" panose="020C0503030203020204" pitchFamily="34" charset="0"/>
            </a:endParaRPr>
          </a:p>
        </p:txBody>
      </p:sp>
      <p:sp>
        <p:nvSpPr>
          <p:cNvPr id="5" name="文本占位符 4"/>
          <p:cNvSpPr>
            <a:spLocks noGrp="1"/>
          </p:cNvSpPr>
          <p:nvPr>
            <p:ph type="body" sz="quarter" idx="4294967295"/>
          </p:nvPr>
        </p:nvSpPr>
        <p:spPr>
          <a:xfrm>
            <a:off x="731838" y="1047750"/>
            <a:ext cx="10728326" cy="4879805"/>
          </a:xfrm>
        </p:spPr>
        <p:txBody>
          <a:bodyPr/>
          <a:lstStyle/>
          <a:p>
            <a:r>
              <a:rPr lang="en-US" u="none" dirty="0" err="1">
                <a:latin typeface="Huawei Sans" panose="020C0503030203020204" pitchFamily="34" charset="0"/>
              </a:rPr>
              <a:t>SmartMigration</a:t>
            </a:r>
            <a:r>
              <a:rPr lang="en-US" u="none" dirty="0">
                <a:latin typeface="Huawei Sans" panose="020C0503030203020204" pitchFamily="34" charset="0"/>
              </a:rPr>
              <a:t> is a key </a:t>
            </a:r>
            <a:r>
              <a:rPr lang="en-US" dirty="0">
                <a:latin typeface="Huawei Sans" panose="020C0503030203020204" pitchFamily="34" charset="0"/>
              </a:rPr>
              <a:t>technology for </a:t>
            </a:r>
            <a:r>
              <a:rPr lang="en-US" u="none" dirty="0">
                <a:latin typeface="Huawei Sans" panose="020C0503030203020204" pitchFamily="34" charset="0"/>
              </a:rPr>
              <a:t>service migration. Services on a source LUN can be completely migrated to a target LUN without interrupting host services. The target LUN can totally replace the source LUN to carry services after the replication is complete.</a:t>
            </a:r>
            <a:endParaRPr lang="en-US" u="none" dirty="0">
              <a:latin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
        <p:nvSpPr>
          <p:cNvPr id="6" name="云形标注 5"/>
          <p:cNvSpPr/>
          <p:nvPr/>
        </p:nvSpPr>
        <p:spPr>
          <a:xfrm flipH="1">
            <a:off x="6609421" y="3174419"/>
            <a:ext cx="3235121" cy="1350819"/>
          </a:xfrm>
          <a:prstGeom prst="cloudCallout">
            <a:avLst>
              <a:gd name="adj1" fmla="val -59796"/>
              <a:gd name="adj2" fmla="val 58817"/>
            </a:avLst>
          </a:prstGeom>
        </p:spPr>
        <p:style>
          <a:lnRef idx="2">
            <a:schemeClr val="dk1"/>
          </a:lnRef>
          <a:fillRef idx="1">
            <a:schemeClr val="lt1"/>
          </a:fillRef>
          <a:effectRef idx="0">
            <a:schemeClr val="dk1"/>
          </a:effectRef>
          <a:fontRef idx="minor">
            <a:schemeClr val="dk1"/>
          </a:fontRef>
        </p:style>
        <p:txBody>
          <a:bodyPr rtlCol="0" anchor="ctr"/>
          <a:lstStyle/>
          <a:p>
            <a:pPr algn="ctr" fontAlgn="ctr"/>
            <a:r>
              <a:rPr lang="en-US" u="none" dirty="0">
                <a:latin typeface="Huawei Sans" panose="020C0503030203020204" pitchFamily="34" charset="0"/>
              </a:rPr>
              <a:t>What does "completely" mean?</a:t>
            </a:r>
            <a:endParaRPr lang="en-US" u="none" dirty="0">
              <a:latin typeface="Huawei Sans" panose="020C0503030203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a:latin typeface="Huawei Sans" panose="020C0503030203020204" pitchFamily="34" charset="0"/>
              </a:rPr>
              <a:t>Working Principles of </a:t>
            </a:r>
            <a:r>
              <a:rPr lang="en-US" u="none" dirty="0" err="1">
                <a:latin typeface="Huawei Sans" panose="020C0503030203020204" pitchFamily="34" charset="0"/>
              </a:rPr>
              <a:t>SmartMigration</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r>
              <a:rPr lang="en-US" u="none" dirty="0" err="1">
                <a:latin typeface="Huawei Sans" panose="020C0503030203020204" pitchFamily="34" charset="0"/>
              </a:rPr>
              <a:t>SmartMigration</a:t>
            </a:r>
            <a:r>
              <a:rPr lang="en-US" u="none" dirty="0">
                <a:latin typeface="Huawei Sans" panose="020C0503030203020204" pitchFamily="34" charset="0"/>
              </a:rPr>
              <a:t> is leveraged to adjust service performance or upgrade storage systems by migrating services between LUNs.</a:t>
            </a:r>
            <a:endParaRPr lang="en-US" u="none" dirty="0">
              <a:latin typeface="Huawei Sans" panose="020C0503030203020204" pitchFamily="34" charset="0"/>
            </a:endParaRPr>
          </a:p>
          <a:p>
            <a:r>
              <a:rPr lang="en-US" u="none" dirty="0" err="1">
                <a:latin typeface="Huawei Sans" panose="020C0503030203020204" pitchFamily="34" charset="0"/>
              </a:rPr>
              <a:t>SmartMigration</a:t>
            </a:r>
            <a:r>
              <a:rPr lang="en-US" u="none" dirty="0">
                <a:latin typeface="Huawei Sans" panose="020C0503030203020204" pitchFamily="34" charset="0"/>
              </a:rPr>
              <a:t> is implemented in two phases:</a:t>
            </a:r>
            <a:endParaRPr lang="en-US" u="none" dirty="0">
              <a:latin typeface="Huawei Sans" panose="020C0503030203020204" pitchFamily="34" charset="0"/>
            </a:endParaRPr>
          </a:p>
        </p:txBody>
      </p:sp>
      <p:sp>
        <p:nvSpPr>
          <p:cNvPr id="4" name="右箭头 3"/>
          <p:cNvSpPr/>
          <p:nvPr/>
        </p:nvSpPr>
        <p:spPr>
          <a:xfrm>
            <a:off x="2762250" y="4312048"/>
            <a:ext cx="6667500" cy="348343"/>
          </a:xfrm>
          <a:prstGeom prst="rightArrow">
            <a:avLst/>
          </a:prstGeom>
          <a:solidFill>
            <a:srgbClr val="B5B5B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文本框 4"/>
          <p:cNvSpPr txBox="1"/>
          <p:nvPr/>
        </p:nvSpPr>
        <p:spPr>
          <a:xfrm>
            <a:off x="1803982" y="4250360"/>
            <a:ext cx="859531" cy="461665"/>
          </a:xfrm>
          <a:prstGeom prst="rect">
            <a:avLst/>
          </a:prstGeom>
          <a:noFill/>
        </p:spPr>
        <p:txBody>
          <a:bodyPr wrap="none" rtlCol="0">
            <a:spAutoFit/>
          </a:bodyPr>
          <a:lstStyle/>
          <a:p>
            <a:pPr fontAlgn="ctr"/>
            <a:r>
              <a:rPr lang="en-US" sz="2400" u="none" dirty="0">
                <a:latin typeface="Huawei Sans" panose="020C0503030203020204" pitchFamily="34" charset="0"/>
              </a:rPr>
              <a:t>Start</a:t>
            </a:r>
            <a:endParaRPr lang="en-US" sz="2400" u="none" dirty="0">
              <a:latin typeface="Huawei Sans" panose="020C0503030203020204" pitchFamily="34" charset="0"/>
            </a:endParaRPr>
          </a:p>
        </p:txBody>
      </p:sp>
      <p:sp>
        <p:nvSpPr>
          <p:cNvPr id="6" name="文本框 5"/>
          <p:cNvSpPr txBox="1"/>
          <p:nvPr/>
        </p:nvSpPr>
        <p:spPr>
          <a:xfrm>
            <a:off x="2855673" y="3942717"/>
            <a:ext cx="3180679" cy="369332"/>
          </a:xfrm>
          <a:prstGeom prst="rect">
            <a:avLst/>
          </a:prstGeom>
          <a:noFill/>
        </p:spPr>
        <p:txBody>
          <a:bodyPr wrap="none" rtlCol="0">
            <a:spAutoFit/>
          </a:bodyPr>
          <a:lstStyle/>
          <a:p>
            <a:pPr fontAlgn="ctr"/>
            <a:r>
              <a:rPr lang="en-US" u="none" dirty="0">
                <a:solidFill>
                  <a:srgbClr val="C7000B"/>
                </a:solidFill>
                <a:latin typeface="Huawei Sans" panose="020C0503030203020204" pitchFamily="34" charset="0"/>
              </a:rPr>
              <a:t>Service data synchronization</a:t>
            </a:r>
            <a:endParaRPr lang="en-US" u="none" dirty="0">
              <a:solidFill>
                <a:srgbClr val="C7000B"/>
              </a:solidFill>
              <a:latin typeface="Huawei Sans" panose="020C0503030203020204" pitchFamily="34" charset="0"/>
            </a:endParaRPr>
          </a:p>
        </p:txBody>
      </p:sp>
      <p:sp>
        <p:nvSpPr>
          <p:cNvPr id="7" name="文本框 6"/>
          <p:cNvSpPr txBox="1"/>
          <p:nvPr/>
        </p:nvSpPr>
        <p:spPr>
          <a:xfrm>
            <a:off x="6147913" y="3942717"/>
            <a:ext cx="3023585" cy="369332"/>
          </a:xfrm>
          <a:prstGeom prst="rect">
            <a:avLst/>
          </a:prstGeom>
          <a:noFill/>
        </p:spPr>
        <p:txBody>
          <a:bodyPr wrap="none" rtlCol="0">
            <a:spAutoFit/>
          </a:bodyPr>
          <a:lstStyle/>
          <a:p>
            <a:pPr fontAlgn="ctr"/>
            <a:r>
              <a:rPr lang="en-US" u="none" dirty="0">
                <a:solidFill>
                  <a:srgbClr val="C7000B"/>
                </a:solidFill>
                <a:latin typeface="Huawei Sans" panose="020C0503030203020204" pitchFamily="34" charset="0"/>
              </a:rPr>
              <a:t>LUN information exchange</a:t>
            </a:r>
            <a:endParaRPr lang="en-US" u="none" dirty="0">
              <a:solidFill>
                <a:srgbClr val="C7000B"/>
              </a:solidFill>
              <a:latin typeface="Huawei Sans" panose="020C0503030203020204" pitchFamily="34" charset="0"/>
            </a:endParaRPr>
          </a:p>
        </p:txBody>
      </p:sp>
      <p:cxnSp>
        <p:nvCxnSpPr>
          <p:cNvPr id="8" name="直接连接符 7"/>
          <p:cNvCxnSpPr/>
          <p:nvPr/>
        </p:nvCxnSpPr>
        <p:spPr>
          <a:xfrm flipV="1">
            <a:off x="5989864" y="4312049"/>
            <a:ext cx="0" cy="11792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590238" y="4255386"/>
            <a:ext cx="992579" cy="461665"/>
          </a:xfrm>
          <a:prstGeom prst="rect">
            <a:avLst/>
          </a:prstGeom>
          <a:noFill/>
        </p:spPr>
        <p:txBody>
          <a:bodyPr wrap="none" rtlCol="0">
            <a:spAutoFit/>
          </a:bodyPr>
          <a:lstStyle/>
          <a:p>
            <a:pPr fontAlgn="ctr"/>
            <a:r>
              <a:rPr lang="en-US" sz="2400" u="none" dirty="0">
                <a:latin typeface="Huawei Sans" panose="020C0503030203020204" pitchFamily="34" charset="0"/>
              </a:rPr>
              <a:t>Finish</a:t>
            </a:r>
            <a:endParaRPr lang="en-US" sz="2400" u="none" dirty="0">
              <a:latin typeface="Huawei Sans" panose="020C0503030203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err="1">
                <a:latin typeface="Huawei Sans" panose="020C0503030203020204" pitchFamily="34" charset="0"/>
              </a:rPr>
              <a:t>SmartMigration</a:t>
            </a:r>
            <a:r>
              <a:rPr lang="en-US" u="none" dirty="0">
                <a:latin typeface="Huawei Sans" panose="020C0503030203020204" pitchFamily="34" charset="0"/>
              </a:rPr>
              <a:t> Service Data Synchronization</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pPr>
              <a:lnSpc>
                <a:spcPct val="100000"/>
              </a:lnSpc>
            </a:pPr>
            <a:r>
              <a:rPr lang="en-US" u="none" dirty="0">
                <a:latin typeface="Huawei Sans" panose="020C0503030203020204" pitchFamily="34" charset="0"/>
              </a:rPr>
              <a:t>After creating a </a:t>
            </a:r>
            <a:r>
              <a:rPr lang="en-US" u="none" dirty="0" err="1">
                <a:latin typeface="Huawei Sans" panose="020C0503030203020204" pitchFamily="34" charset="0"/>
              </a:rPr>
              <a:t>SmartMigration</a:t>
            </a:r>
            <a:r>
              <a:rPr lang="en-US" u="none" dirty="0">
                <a:latin typeface="Huawei Sans" panose="020C0503030203020204" pitchFamily="34" charset="0"/>
              </a:rPr>
              <a:t> task, create the pair relationship between a source LUN and a target LUN.</a:t>
            </a:r>
            <a:endParaRPr lang="en-US" u="none" dirty="0">
              <a:latin typeface="Huawei Sans" panose="020C0503030203020204" pitchFamily="34" charset="0"/>
            </a:endParaRPr>
          </a:p>
          <a:p>
            <a:pPr>
              <a:lnSpc>
                <a:spcPct val="100000"/>
              </a:lnSpc>
            </a:pPr>
            <a:r>
              <a:rPr lang="en-US" u="none" dirty="0">
                <a:latin typeface="Huawei Sans" panose="020C0503030203020204" pitchFamily="34" charset="0"/>
              </a:rPr>
              <a:t>Service data synchronization between the source and target LUNs involves initial synchronization and change synchronization.</a:t>
            </a:r>
            <a:endParaRPr lang="en-US" altLang="zh-CN" dirty="0">
              <a:latin typeface="Huawei Sans" panose="020C0503030203020204" pitchFamily="34" charset="0"/>
              <a:sym typeface="Huawei Sans" panose="020C0503030203020204" pitchFamily="34" charset="0"/>
            </a:endParaRPr>
          </a:p>
        </p:txBody>
      </p:sp>
      <p:grpSp>
        <p:nvGrpSpPr>
          <p:cNvPr id="4" name="组合 3"/>
          <p:cNvGrpSpPr/>
          <p:nvPr/>
        </p:nvGrpSpPr>
        <p:grpSpPr>
          <a:xfrm>
            <a:off x="1353278" y="2908775"/>
            <a:ext cx="3978800" cy="1855839"/>
            <a:chOff x="876436" y="2861929"/>
            <a:chExt cx="3978800" cy="1855839"/>
          </a:xfrm>
        </p:grpSpPr>
        <p:sp>
          <p:nvSpPr>
            <p:cNvPr id="5" name="圆柱形 4"/>
            <p:cNvSpPr/>
            <p:nvPr/>
          </p:nvSpPr>
          <p:spPr>
            <a:xfrm>
              <a:off x="1035586" y="3037807"/>
              <a:ext cx="984239" cy="1314504"/>
            </a:xfrm>
            <a:prstGeom prst="can">
              <a:avLst>
                <a:gd name="adj" fmla="val 34375"/>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 name="组合 5"/>
            <p:cNvGrpSpPr/>
            <p:nvPr/>
          </p:nvGrpSpPr>
          <p:grpSpPr>
            <a:xfrm>
              <a:off x="1204122" y="3478400"/>
              <a:ext cx="671914" cy="701540"/>
              <a:chOff x="5165349" y="3488869"/>
              <a:chExt cx="819744" cy="651455"/>
            </a:xfrm>
          </p:grpSpPr>
          <p:sp>
            <p:nvSpPr>
              <p:cNvPr id="32" name="矩形 31"/>
              <p:cNvSpPr/>
              <p:nvPr/>
            </p:nvSpPr>
            <p:spPr>
              <a:xfrm>
                <a:off x="5165349" y="3488869"/>
                <a:ext cx="243736" cy="2011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A</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矩形 32"/>
              <p:cNvSpPr/>
              <p:nvPr/>
            </p:nvSpPr>
            <p:spPr>
              <a:xfrm>
                <a:off x="5453353" y="3488870"/>
                <a:ext cx="243736" cy="2011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B</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矩形 33"/>
              <p:cNvSpPr/>
              <p:nvPr/>
            </p:nvSpPr>
            <p:spPr>
              <a:xfrm>
                <a:off x="5741357" y="3488870"/>
                <a:ext cx="243736" cy="2011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C</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矩形 34"/>
              <p:cNvSpPr/>
              <p:nvPr/>
            </p:nvSpPr>
            <p:spPr>
              <a:xfrm>
                <a:off x="5165349" y="3710826"/>
                <a:ext cx="243736" cy="2011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D</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矩形 35"/>
              <p:cNvSpPr/>
              <p:nvPr/>
            </p:nvSpPr>
            <p:spPr>
              <a:xfrm>
                <a:off x="5453353" y="3710827"/>
                <a:ext cx="243736" cy="2011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E</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a:xfrm>
                <a:off x="5741357" y="3710827"/>
                <a:ext cx="243736" cy="2011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F</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矩形 37"/>
              <p:cNvSpPr/>
              <p:nvPr/>
            </p:nvSpPr>
            <p:spPr>
              <a:xfrm>
                <a:off x="5165349" y="3939132"/>
                <a:ext cx="243736" cy="2011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G</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矩形 38"/>
              <p:cNvSpPr/>
              <p:nvPr/>
            </p:nvSpPr>
            <p:spPr>
              <a:xfrm>
                <a:off x="5453353" y="3939133"/>
                <a:ext cx="243736" cy="2011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H</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矩形 39"/>
              <p:cNvSpPr/>
              <p:nvPr/>
            </p:nvSpPr>
            <p:spPr>
              <a:xfrm>
                <a:off x="5741357" y="3939133"/>
                <a:ext cx="243736" cy="2011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I</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 name="文本框 6"/>
            <p:cNvSpPr txBox="1"/>
            <p:nvPr/>
          </p:nvSpPr>
          <p:spPr>
            <a:xfrm>
              <a:off x="876436" y="4352675"/>
              <a:ext cx="1289135" cy="338554"/>
            </a:xfrm>
            <a:prstGeom prst="rect">
              <a:avLst/>
            </a:prstGeom>
            <a:noFill/>
          </p:spPr>
          <p:txBody>
            <a:bodyPr wrap="none" rtlCol="0">
              <a:spAutoFit/>
            </a:bodyPr>
            <a:lstStyle/>
            <a:p>
              <a:pPr fontAlgn="ctr"/>
              <a:r>
                <a:rPr lang="en-US" sz="1600" u="none" dirty="0">
                  <a:latin typeface="Huawei Sans" panose="020C0503030203020204" pitchFamily="34" charset="0"/>
                </a:rPr>
                <a:t>Source LUN</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柱形 7"/>
            <p:cNvSpPr/>
            <p:nvPr/>
          </p:nvSpPr>
          <p:spPr>
            <a:xfrm>
              <a:off x="3672800" y="3037808"/>
              <a:ext cx="1001952" cy="1314504"/>
            </a:xfrm>
            <a:prstGeom prst="can">
              <a:avLst>
                <a:gd name="adj" fmla="val 34375"/>
              </a:avLst>
            </a:prstGeom>
            <a:solidFill>
              <a:srgbClr val="56C4D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 name="组合 8"/>
            <p:cNvGrpSpPr/>
            <p:nvPr/>
          </p:nvGrpSpPr>
          <p:grpSpPr>
            <a:xfrm>
              <a:off x="3835993" y="3478401"/>
              <a:ext cx="671914" cy="701540"/>
              <a:chOff x="5165349" y="3488869"/>
              <a:chExt cx="819744" cy="651455"/>
            </a:xfrm>
            <a:solidFill>
              <a:schemeClr val="bg1"/>
            </a:solidFill>
          </p:grpSpPr>
          <p:sp>
            <p:nvSpPr>
              <p:cNvPr id="23" name="矩形 22"/>
              <p:cNvSpPr/>
              <p:nvPr/>
            </p:nvSpPr>
            <p:spPr>
              <a:xfrm>
                <a:off x="5165349" y="3488869"/>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A</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矩形 23"/>
              <p:cNvSpPr/>
              <p:nvPr/>
            </p:nvSpPr>
            <p:spPr>
              <a:xfrm>
                <a:off x="5453353" y="3488870"/>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B</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矩形 24"/>
              <p:cNvSpPr/>
              <p:nvPr/>
            </p:nvSpPr>
            <p:spPr>
              <a:xfrm>
                <a:off x="5741357" y="3488870"/>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C</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矩形 25"/>
              <p:cNvSpPr/>
              <p:nvPr/>
            </p:nvSpPr>
            <p:spPr>
              <a:xfrm>
                <a:off x="5165349" y="3710826"/>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D</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a:xfrm>
                <a:off x="5453353" y="3710827"/>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E</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5741357" y="3710827"/>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F</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a:xfrm>
                <a:off x="5165349" y="3939132"/>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G</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9"/>
              <p:cNvSpPr/>
              <p:nvPr/>
            </p:nvSpPr>
            <p:spPr>
              <a:xfrm>
                <a:off x="5453353" y="3939133"/>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H</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矩形 30"/>
              <p:cNvSpPr/>
              <p:nvPr/>
            </p:nvSpPr>
            <p:spPr>
              <a:xfrm>
                <a:off x="5741357" y="3939133"/>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I</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0" name="文本框 9"/>
            <p:cNvSpPr txBox="1"/>
            <p:nvPr/>
          </p:nvSpPr>
          <p:spPr>
            <a:xfrm>
              <a:off x="3585337" y="4379214"/>
              <a:ext cx="1269899" cy="338554"/>
            </a:xfrm>
            <a:prstGeom prst="rect">
              <a:avLst/>
            </a:prstGeom>
            <a:noFill/>
          </p:spPr>
          <p:txBody>
            <a:bodyPr wrap="none" rtlCol="0">
              <a:spAutoFit/>
            </a:bodyPr>
            <a:lstStyle/>
            <a:p>
              <a:pPr fontAlgn="ctr"/>
              <a:r>
                <a:rPr lang="en-US" sz="1600" u="none" dirty="0">
                  <a:latin typeface="Huawei Sans" panose="020C0503030203020204" pitchFamily="34" charset="0"/>
                </a:rPr>
                <a:t>Target LUN</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 name="直接箭头连接符 10"/>
            <p:cNvCxnSpPr/>
            <p:nvPr/>
          </p:nvCxnSpPr>
          <p:spPr>
            <a:xfrm>
              <a:off x="2074910" y="3695059"/>
              <a:ext cx="1586873"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460780" y="2861929"/>
              <a:ext cx="671914" cy="701540"/>
              <a:chOff x="4668040" y="3499099"/>
              <a:chExt cx="819744" cy="651455"/>
            </a:xfrm>
            <a:solidFill>
              <a:schemeClr val="bg1"/>
            </a:solidFill>
          </p:grpSpPr>
          <p:sp>
            <p:nvSpPr>
              <p:cNvPr id="14" name="矩形 13"/>
              <p:cNvSpPr/>
              <p:nvPr/>
            </p:nvSpPr>
            <p:spPr>
              <a:xfrm>
                <a:off x="4668040" y="3499099"/>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A</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a:xfrm>
                <a:off x="4956044" y="3499100"/>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B</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5244048" y="3499100"/>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C</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p:cNvSpPr/>
              <p:nvPr/>
            </p:nvSpPr>
            <p:spPr>
              <a:xfrm>
                <a:off x="4668040" y="3721057"/>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D</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4956044" y="3721058"/>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E</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5244048" y="3721058"/>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F</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矩形 19"/>
              <p:cNvSpPr/>
              <p:nvPr/>
            </p:nvSpPr>
            <p:spPr>
              <a:xfrm>
                <a:off x="4668040" y="3949362"/>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G</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4956044" y="3949363"/>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H</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5244048" y="3949363"/>
                <a:ext cx="243736" cy="20119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en-US" sz="1200" u="none" dirty="0">
                    <a:solidFill>
                      <a:schemeClr val="tx1"/>
                    </a:solidFill>
                    <a:latin typeface="Huawei Sans" panose="020C0503030203020204" pitchFamily="34" charset="0"/>
                  </a:rPr>
                  <a:t>I</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3" name="文本框 12"/>
            <p:cNvSpPr txBox="1"/>
            <p:nvPr/>
          </p:nvSpPr>
          <p:spPr>
            <a:xfrm>
              <a:off x="2167987" y="3707119"/>
              <a:ext cx="1792157" cy="276999"/>
            </a:xfrm>
            <a:prstGeom prst="rect">
              <a:avLst/>
            </a:prstGeom>
            <a:noFill/>
          </p:spPr>
          <p:txBody>
            <a:bodyPr wrap="square" rtlCol="0">
              <a:spAutoFit/>
            </a:bodyPr>
            <a:lstStyle/>
            <a:p>
              <a:pPr fontAlgn="ctr"/>
              <a:r>
                <a:rPr lang="en-US" sz="1200" u="none" dirty="0">
                  <a:latin typeface="Huawei Sans" panose="020C0503030203020204" pitchFamily="34" charset="0"/>
                </a:rPr>
                <a:t>Copies full data.</a:t>
              </a:r>
              <a:endParaRPr lang="en-US" sz="1200" u="none" dirty="0">
                <a:latin typeface="Huawei Sans" panose="020C0503030203020204" pitchFamily="34" charset="0"/>
              </a:endParaRPr>
            </a:p>
          </p:txBody>
        </p:sp>
      </p:grpSp>
      <p:sp>
        <p:nvSpPr>
          <p:cNvPr id="41" name="圆角矩形 40"/>
          <p:cNvSpPr/>
          <p:nvPr/>
        </p:nvSpPr>
        <p:spPr>
          <a:xfrm>
            <a:off x="1556491" y="4912848"/>
            <a:ext cx="3327531" cy="4957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000" b="1" u="none" dirty="0">
                <a:solidFill>
                  <a:srgbClr val="C7000B"/>
                </a:solidFill>
                <a:latin typeface="Huawei Sans" panose="020C0503030203020204" pitchFamily="34" charset="0"/>
              </a:rPr>
              <a:t>Initial synchronization</a:t>
            </a:r>
            <a:endParaRPr lang="en-US" sz="2000" b="1" u="none" dirty="0">
              <a:solidFill>
                <a:srgbClr val="C7000B"/>
              </a:solidFill>
              <a:latin typeface="Huawei Sans" panose="020C0503030203020204" pitchFamily="34" charset="0"/>
            </a:endParaRPr>
          </a:p>
        </p:txBody>
      </p:sp>
      <p:grpSp>
        <p:nvGrpSpPr>
          <p:cNvPr id="42" name="组合 41"/>
          <p:cNvGrpSpPr/>
          <p:nvPr/>
        </p:nvGrpSpPr>
        <p:grpSpPr>
          <a:xfrm>
            <a:off x="5697904" y="2675895"/>
            <a:ext cx="5246293" cy="2755901"/>
            <a:chOff x="4746071" y="3037539"/>
            <a:chExt cx="6689045" cy="3279285"/>
          </a:xfrm>
        </p:grpSpPr>
        <p:sp>
          <p:nvSpPr>
            <p:cNvPr id="43" name="圆柱形 42"/>
            <p:cNvSpPr/>
            <p:nvPr/>
          </p:nvSpPr>
          <p:spPr>
            <a:xfrm>
              <a:off x="7644064" y="4216890"/>
              <a:ext cx="2078390" cy="696835"/>
            </a:xfrm>
            <a:prstGeom prst="can">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400" u="none" dirty="0">
                  <a:solidFill>
                    <a:schemeClr val="tx1"/>
                  </a:solidFill>
                  <a:latin typeface="Huawei Sans" panose="020C0503030203020204" pitchFamily="34" charset="0"/>
                </a:rPr>
                <a:t>LM</a:t>
              </a:r>
              <a:endParaRPr lang="en-US" altLang="zh-CN" sz="2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圆柱形 43"/>
            <p:cNvSpPr/>
            <p:nvPr/>
          </p:nvSpPr>
          <p:spPr>
            <a:xfrm>
              <a:off x="7057252" y="5484154"/>
              <a:ext cx="1115293" cy="832670"/>
            </a:xfrm>
            <a:prstGeom prst="ca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Source LUN</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圆柱形 44"/>
            <p:cNvSpPr/>
            <p:nvPr/>
          </p:nvSpPr>
          <p:spPr>
            <a:xfrm>
              <a:off x="9065341" y="5484154"/>
              <a:ext cx="1279983" cy="832670"/>
            </a:xfrm>
            <a:prstGeom prst="can">
              <a:avLst/>
            </a:prstGeom>
            <a:solidFill>
              <a:srgbClr val="56C4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Target LUN</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圆角矩形 45"/>
            <p:cNvSpPr/>
            <p:nvPr/>
          </p:nvSpPr>
          <p:spPr>
            <a:xfrm>
              <a:off x="5197744" y="4253352"/>
              <a:ext cx="681469" cy="61349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矩形 46"/>
            <p:cNvSpPr/>
            <p:nvPr/>
          </p:nvSpPr>
          <p:spPr>
            <a:xfrm>
              <a:off x="5290117" y="4333525"/>
              <a:ext cx="146403" cy="12548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矩形 47"/>
            <p:cNvSpPr/>
            <p:nvPr/>
          </p:nvSpPr>
          <p:spPr>
            <a:xfrm>
              <a:off x="5467892" y="4500842"/>
              <a:ext cx="146403" cy="12548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矩形 48"/>
            <p:cNvSpPr/>
            <p:nvPr/>
          </p:nvSpPr>
          <p:spPr>
            <a:xfrm>
              <a:off x="5642180" y="4674318"/>
              <a:ext cx="146403" cy="12548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圆角矩形 49"/>
            <p:cNvSpPr/>
            <p:nvPr/>
          </p:nvSpPr>
          <p:spPr>
            <a:xfrm>
              <a:off x="6375783" y="4263767"/>
              <a:ext cx="681469" cy="60308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矩形 50"/>
            <p:cNvSpPr/>
            <p:nvPr/>
          </p:nvSpPr>
          <p:spPr>
            <a:xfrm>
              <a:off x="6468156" y="4342579"/>
              <a:ext cx="146403" cy="12335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矩形 51"/>
            <p:cNvSpPr/>
            <p:nvPr/>
          </p:nvSpPr>
          <p:spPr>
            <a:xfrm>
              <a:off x="6645931" y="4507055"/>
              <a:ext cx="146403" cy="12335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矩形 52"/>
            <p:cNvSpPr/>
            <p:nvPr/>
          </p:nvSpPr>
          <p:spPr>
            <a:xfrm>
              <a:off x="6820219" y="4677587"/>
              <a:ext cx="146403" cy="1233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文本框 53"/>
            <p:cNvSpPr txBox="1"/>
            <p:nvPr/>
          </p:nvSpPr>
          <p:spPr>
            <a:xfrm>
              <a:off x="5265946" y="3948981"/>
              <a:ext cx="656480" cy="366228"/>
            </a:xfrm>
            <a:prstGeom prst="rect">
              <a:avLst/>
            </a:prstGeom>
            <a:noFill/>
          </p:spPr>
          <p:txBody>
            <a:bodyPr wrap="none" rtlCol="0">
              <a:spAutoFit/>
            </a:bodyPr>
            <a:lstStyle/>
            <a:p>
              <a:pPr fontAlgn="ctr"/>
              <a:r>
                <a:rPr lang="en-US" sz="1400" u="none" dirty="0">
                  <a:latin typeface="Huawei Sans" panose="020C0503030203020204" pitchFamily="34" charset="0"/>
                </a:rPr>
                <a:t>DCL</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文本框 54"/>
            <p:cNvSpPr txBox="1"/>
            <p:nvPr/>
          </p:nvSpPr>
          <p:spPr>
            <a:xfrm>
              <a:off x="6429113" y="3953758"/>
              <a:ext cx="832870" cy="366228"/>
            </a:xfrm>
            <a:prstGeom prst="rect">
              <a:avLst/>
            </a:prstGeom>
            <a:noFill/>
          </p:spPr>
          <p:txBody>
            <a:bodyPr wrap="square" rtlCol="0">
              <a:spAutoFit/>
            </a:bodyPr>
            <a:lstStyle/>
            <a:p>
              <a:pPr fontAlgn="ctr"/>
              <a:r>
                <a:rPr lang="en-US" sz="1400" u="none" dirty="0">
                  <a:latin typeface="Huawei Sans" panose="020C0503030203020204" pitchFamily="34" charset="0"/>
                </a:rPr>
                <a:t>LOG</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6" name="图片 55" descr="PC.png"/>
            <p:cNvPicPr>
              <a:picLocks noChangeAspect="1"/>
            </p:cNvPicPr>
            <p:nvPr/>
          </p:nvPicPr>
          <p:blipFill>
            <a:blip r:embed="rId1" cstate="print"/>
            <a:stretch>
              <a:fillRect/>
            </a:stretch>
          </p:blipFill>
          <p:spPr>
            <a:xfrm>
              <a:off x="8301177" y="3037539"/>
              <a:ext cx="764163" cy="586877"/>
            </a:xfrm>
            <a:prstGeom prst="rect">
              <a:avLst/>
            </a:prstGeom>
          </p:spPr>
        </p:pic>
        <p:cxnSp>
          <p:nvCxnSpPr>
            <p:cNvPr id="57" name="直接连接符 56"/>
            <p:cNvCxnSpPr/>
            <p:nvPr/>
          </p:nvCxnSpPr>
          <p:spPr>
            <a:xfrm>
              <a:off x="4746071" y="3943580"/>
              <a:ext cx="6497050" cy="540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10279939" y="3367748"/>
              <a:ext cx="791373" cy="402850"/>
            </a:xfrm>
            <a:prstGeom prst="rect">
              <a:avLst/>
            </a:prstGeom>
            <a:noFill/>
          </p:spPr>
          <p:txBody>
            <a:bodyPr wrap="none" rtlCol="0">
              <a:spAutoFit/>
            </a:bodyPr>
            <a:lstStyle/>
            <a:p>
              <a:pPr fontAlgn="ctr"/>
              <a:r>
                <a:rPr lang="en-US" sz="1600" u="none" dirty="0">
                  <a:latin typeface="Huawei Sans" panose="020C0503030203020204" pitchFamily="34" charset="0"/>
                </a:rPr>
                <a:t>Host</a:t>
              </a:r>
              <a:endParaRPr lang="en-US" sz="1600" u="none" dirty="0">
                <a:latin typeface="Huawei Sans" panose="020C0503030203020204" pitchFamily="34" charset="0"/>
              </a:endParaRPr>
            </a:p>
          </p:txBody>
        </p:sp>
        <p:sp>
          <p:nvSpPr>
            <p:cNvPr id="59" name="文本框 58"/>
            <p:cNvSpPr txBox="1"/>
            <p:nvPr/>
          </p:nvSpPr>
          <p:spPr>
            <a:xfrm>
              <a:off x="10279941" y="4316176"/>
              <a:ext cx="1155175" cy="402850"/>
            </a:xfrm>
            <a:prstGeom prst="rect">
              <a:avLst/>
            </a:prstGeom>
            <a:noFill/>
          </p:spPr>
          <p:txBody>
            <a:bodyPr wrap="none" rtlCol="0">
              <a:spAutoFit/>
            </a:bodyPr>
            <a:lstStyle/>
            <a:p>
              <a:pPr fontAlgn="ctr"/>
              <a:r>
                <a:rPr lang="en-US" sz="1600" u="none" dirty="0">
                  <a:latin typeface="Huawei Sans" panose="020C0503030203020204" pitchFamily="34" charset="0"/>
                </a:rPr>
                <a:t>Storage</a:t>
              </a:r>
              <a:endParaRPr lang="en-US" sz="1600" u="none" dirty="0">
                <a:latin typeface="Huawei Sans" panose="020C0503030203020204" pitchFamily="34" charset="0"/>
              </a:endParaRPr>
            </a:p>
          </p:txBody>
        </p:sp>
        <p:cxnSp>
          <p:nvCxnSpPr>
            <p:cNvPr id="60" name="直接箭头连接符 59"/>
            <p:cNvCxnSpPr/>
            <p:nvPr/>
          </p:nvCxnSpPr>
          <p:spPr>
            <a:xfrm>
              <a:off x="8545237" y="3624416"/>
              <a:ext cx="0" cy="62893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8247085" y="3704247"/>
              <a:ext cx="200091" cy="200091"/>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b="1" u="none" dirty="0">
                  <a:latin typeface="Huawei Sans" panose="020C0503030203020204" pitchFamily="34" charset="0"/>
                </a:rPr>
                <a:t>1</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2" name="直接箭头连接符 61"/>
            <p:cNvCxnSpPr>
              <a:stCxn id="43" idx="2"/>
              <a:endCxn id="50" idx="3"/>
            </p:cNvCxnSpPr>
            <p:nvPr/>
          </p:nvCxnSpPr>
          <p:spPr>
            <a:xfrm flipH="1">
              <a:off x="7057252" y="4565308"/>
              <a:ext cx="58681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7265276" y="4596961"/>
              <a:ext cx="200091" cy="200091"/>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b="1" u="none" dirty="0">
                  <a:latin typeface="Huawei Sans" panose="020C0503030203020204" pitchFamily="34" charset="0"/>
                </a:rPr>
                <a:t>4</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4" name="直接箭头连接符 63"/>
            <p:cNvCxnSpPr>
              <a:stCxn id="43" idx="1"/>
              <a:endCxn id="56" idx="2"/>
            </p:cNvCxnSpPr>
            <p:nvPr/>
          </p:nvCxnSpPr>
          <p:spPr>
            <a:xfrm flipV="1">
              <a:off x="8683259" y="3624416"/>
              <a:ext cx="0" cy="59247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8785931" y="3704246"/>
              <a:ext cx="200091" cy="200091"/>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b="1" u="none" dirty="0">
                  <a:latin typeface="Huawei Sans" panose="020C0503030203020204" pitchFamily="34" charset="0"/>
                </a:rPr>
                <a:t>5</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6" name="直接箭头连接符 65"/>
            <p:cNvCxnSpPr>
              <a:stCxn id="50" idx="1"/>
              <a:endCxn id="46" idx="3"/>
            </p:cNvCxnSpPr>
            <p:nvPr/>
          </p:nvCxnSpPr>
          <p:spPr>
            <a:xfrm flipH="1" flipV="1">
              <a:off x="5879213" y="4560100"/>
              <a:ext cx="496570" cy="520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6041788" y="4267017"/>
              <a:ext cx="200091" cy="200091"/>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b="1" u="none" dirty="0">
                  <a:latin typeface="Huawei Sans" panose="020C0503030203020204" pitchFamily="34" charset="0"/>
                </a:rPr>
                <a:t>4</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8" name="直接箭头连接符 67"/>
            <p:cNvCxnSpPr/>
            <p:nvPr/>
          </p:nvCxnSpPr>
          <p:spPr>
            <a:xfrm flipH="1">
              <a:off x="7057252" y="4454445"/>
              <a:ext cx="58681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7276339" y="4163721"/>
              <a:ext cx="200091" cy="200091"/>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b="1" u="none" dirty="0">
                  <a:latin typeface="Huawei Sans" panose="020C0503030203020204" pitchFamily="34" charset="0"/>
                </a:rPr>
                <a:t>2</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0" name="直接箭头连接符 69"/>
            <p:cNvCxnSpPr/>
            <p:nvPr/>
          </p:nvCxnSpPr>
          <p:spPr>
            <a:xfrm flipH="1">
              <a:off x="7457661" y="4913725"/>
              <a:ext cx="644874" cy="57042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7480734" y="5082592"/>
              <a:ext cx="200091" cy="200091"/>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b="1" u="none" dirty="0">
                  <a:latin typeface="Huawei Sans" panose="020C0503030203020204" pitchFamily="34" charset="0"/>
                </a:rPr>
                <a:t>2</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2" name="直接箭头连接符 71"/>
            <p:cNvCxnSpPr/>
            <p:nvPr/>
          </p:nvCxnSpPr>
          <p:spPr>
            <a:xfrm>
              <a:off x="9329329" y="4913725"/>
              <a:ext cx="577886" cy="57042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701367" y="5067373"/>
              <a:ext cx="200091" cy="200091"/>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b="1" u="none" dirty="0">
                  <a:latin typeface="Huawei Sans" panose="020C0503030203020204" pitchFamily="34" charset="0"/>
                </a:rPr>
                <a:t>2</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4" name="直接箭头连接符 73"/>
            <p:cNvCxnSpPr>
              <a:stCxn id="44" idx="1"/>
            </p:cNvCxnSpPr>
            <p:nvPr/>
          </p:nvCxnSpPr>
          <p:spPr>
            <a:xfrm flipV="1">
              <a:off x="7614899" y="4913726"/>
              <a:ext cx="683467" cy="57042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7972454" y="5225740"/>
              <a:ext cx="200091" cy="200091"/>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b="1" u="none" dirty="0">
                  <a:latin typeface="Huawei Sans" panose="020C0503030203020204" pitchFamily="34" charset="0"/>
                </a:rPr>
                <a:t>3</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6" name="直接箭头连接符 75"/>
            <p:cNvCxnSpPr>
              <a:stCxn id="45" idx="1"/>
            </p:cNvCxnSpPr>
            <p:nvPr/>
          </p:nvCxnSpPr>
          <p:spPr>
            <a:xfrm flipH="1" flipV="1">
              <a:off x="9138186" y="4913726"/>
              <a:ext cx="567147" cy="57042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193499" y="5235983"/>
              <a:ext cx="200091" cy="200091"/>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b="1" u="none" dirty="0">
                  <a:latin typeface="Huawei Sans" panose="020C0503030203020204" pitchFamily="34" charset="0"/>
                </a:rPr>
                <a:t>3</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8" name="圆角矩形 77"/>
          <p:cNvSpPr/>
          <p:nvPr/>
        </p:nvSpPr>
        <p:spPr>
          <a:xfrm>
            <a:off x="7025338" y="5582643"/>
            <a:ext cx="3828449" cy="4957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000" b="1" u="none" dirty="0">
                <a:solidFill>
                  <a:srgbClr val="C7000B"/>
                </a:solidFill>
                <a:latin typeface="Huawei Sans" panose="020C0503030203020204" pitchFamily="34" charset="0"/>
              </a:rPr>
              <a:t>Data change synchronization</a:t>
            </a:r>
            <a:endParaRPr lang="en-US" sz="2000" b="1" u="none" dirty="0">
              <a:solidFill>
                <a:srgbClr val="C7000B"/>
              </a:solidFill>
              <a:latin typeface="Huawei Sans" panose="020C0503030203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err="1">
                <a:latin typeface="Huawei Sans" panose="020C0503030203020204" pitchFamily="34" charset="0"/>
              </a:rPr>
              <a:t>SmartMigration</a:t>
            </a:r>
            <a:r>
              <a:rPr lang="en-US" u="none" dirty="0">
                <a:latin typeface="Huawei Sans" panose="020C0503030203020204" pitchFamily="34" charset="0"/>
              </a:rPr>
              <a:t> LUN Information Exchange</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pPr>
              <a:lnSpc>
                <a:spcPct val="100000"/>
              </a:lnSpc>
            </a:pPr>
            <a:r>
              <a:rPr lang="en-US" u="none" dirty="0">
                <a:latin typeface="Huawei Sans" panose="020C0503030203020204" pitchFamily="34" charset="0"/>
              </a:rPr>
              <a:t>LUN information exchange is used for mappings between LUNs and data volumes, namely, the exchange between both data volume IDs when the IDs of source LUNs and target LUNs remain unchanged.</a:t>
            </a:r>
            <a:endParaRPr lang="en-US" u="none" dirty="0">
              <a:latin typeface="Huawei Sans" panose="020C0503030203020204" pitchFamily="34" charset="0"/>
            </a:endParaRPr>
          </a:p>
          <a:p>
            <a:pPr>
              <a:lnSpc>
                <a:spcPct val="100000"/>
              </a:lnSpc>
            </a:pPr>
            <a:endParaRPr lang="en-US" altLang="zh-CN" dirty="0">
              <a:latin typeface="Huawei Sans" panose="020C0503030203020204" pitchFamily="34" charset="0"/>
              <a:sym typeface="Huawei Sans" panose="020C0503030203020204" pitchFamily="34" charset="0"/>
            </a:endParaRPr>
          </a:p>
        </p:txBody>
      </p:sp>
      <p:sp>
        <p:nvSpPr>
          <p:cNvPr id="4" name="圆柱形 3"/>
          <p:cNvSpPr/>
          <p:nvPr/>
        </p:nvSpPr>
        <p:spPr>
          <a:xfrm>
            <a:off x="4917431" y="2406316"/>
            <a:ext cx="744236" cy="828882"/>
          </a:xfrm>
          <a:prstGeom prst="ca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Source LUN</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圆柱形 4"/>
          <p:cNvSpPr/>
          <p:nvPr/>
        </p:nvSpPr>
        <p:spPr>
          <a:xfrm>
            <a:off x="8469047" y="2406316"/>
            <a:ext cx="778011" cy="828882"/>
          </a:xfrm>
          <a:prstGeom prst="can">
            <a:avLst/>
          </a:prstGeom>
          <a:solidFill>
            <a:srgbClr val="56C4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Target LUN</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 name="图片 5" descr="PC.png"/>
          <p:cNvPicPr>
            <a:picLocks noChangeAspect="1"/>
          </p:cNvPicPr>
          <p:nvPr/>
        </p:nvPicPr>
        <p:blipFill>
          <a:blip r:embed="rId1" cstate="print"/>
          <a:stretch>
            <a:fillRect/>
          </a:stretch>
        </p:blipFill>
        <p:spPr>
          <a:xfrm>
            <a:off x="1594800" y="2490148"/>
            <a:ext cx="764163" cy="586877"/>
          </a:xfrm>
          <a:prstGeom prst="rect">
            <a:avLst/>
          </a:prstGeom>
        </p:spPr>
      </p:pic>
      <p:graphicFrame>
        <p:nvGraphicFramePr>
          <p:cNvPr id="7" name="表格 6"/>
          <p:cNvGraphicFramePr>
            <a:graphicFrameLocks noGrp="1"/>
          </p:cNvGraphicFramePr>
          <p:nvPr/>
        </p:nvGraphicFramePr>
        <p:xfrm>
          <a:off x="3936999" y="3340313"/>
          <a:ext cx="2901123" cy="614386"/>
        </p:xfrm>
        <a:graphic>
          <a:graphicData uri="http://schemas.openxmlformats.org/drawingml/2006/table">
            <a:tbl>
              <a:tblPr firstRow="1" bandRow="1"/>
              <a:tblGrid>
                <a:gridCol w="794027"/>
                <a:gridCol w="2107096"/>
              </a:tblGrid>
              <a:tr h="307193">
                <a:tc>
                  <a:txBody>
                    <a:bodyPr/>
                    <a:lstStyle/>
                    <a:p>
                      <a:pPr algn="ctr" fontAlgn="ctr"/>
                      <a:r>
                        <a:rPr lang="en-US" sz="1400" u="none" dirty="0">
                          <a:latin typeface="Huawei Sans" panose="020C0503030203020204" pitchFamily="34" charset="0"/>
                        </a:rPr>
                        <a:t>LUN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dirty="0">
                          <a:latin typeface="Huawei Sans" panose="020C0503030203020204" pitchFamily="34" charset="0"/>
                        </a:rPr>
                        <a:t>Source data volume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7193">
                <a:tc>
                  <a:txBody>
                    <a:bodyPr/>
                    <a:lstStyle/>
                    <a:p>
                      <a:pPr algn="ctr" fontAlgn="ctr"/>
                      <a:r>
                        <a:rPr lang="en-US" sz="1400" u="none" dirty="0">
                          <a:latin typeface="Huawei Sans" panose="020C0503030203020204" pitchFamily="34" charset="0"/>
                        </a:rPr>
                        <a:t>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dirty="0">
                          <a:latin typeface="Huawei Sans" panose="020C0503030203020204" pitchFamily="34" charset="0"/>
                        </a:rPr>
                        <a:t>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8" name="文本框 7"/>
          <p:cNvSpPr txBox="1"/>
          <p:nvPr/>
        </p:nvSpPr>
        <p:spPr>
          <a:xfrm>
            <a:off x="960120" y="3312291"/>
            <a:ext cx="2648695" cy="646331"/>
          </a:xfrm>
          <a:prstGeom prst="rect">
            <a:avLst/>
          </a:prstGeom>
          <a:noFill/>
        </p:spPr>
        <p:txBody>
          <a:bodyPr wrap="square" rtlCol="0">
            <a:spAutoFit/>
          </a:bodyPr>
          <a:lstStyle/>
          <a:p>
            <a:pPr algn="ctr" fontAlgn="ctr"/>
            <a:r>
              <a:rPr lang="en-US" u="none" dirty="0">
                <a:latin typeface="Huawei Sans" panose="020C0503030203020204" pitchFamily="34" charset="0"/>
              </a:rPr>
              <a:t>Before LUN information exchange</a:t>
            </a:r>
            <a:endParaRPr lang="en-US" u="none" dirty="0">
              <a:latin typeface="Huawei Sans" panose="020C0503030203020204" pitchFamily="34" charset="0"/>
            </a:endParaRPr>
          </a:p>
        </p:txBody>
      </p:sp>
      <p:sp>
        <p:nvSpPr>
          <p:cNvPr id="9" name="文本框 8"/>
          <p:cNvSpPr txBox="1"/>
          <p:nvPr/>
        </p:nvSpPr>
        <p:spPr>
          <a:xfrm>
            <a:off x="966530" y="4188454"/>
            <a:ext cx="2671168" cy="646331"/>
          </a:xfrm>
          <a:prstGeom prst="rect">
            <a:avLst/>
          </a:prstGeom>
          <a:noFill/>
        </p:spPr>
        <p:txBody>
          <a:bodyPr wrap="square" rtlCol="0">
            <a:spAutoFit/>
          </a:bodyPr>
          <a:lstStyle/>
          <a:p>
            <a:pPr algn="ctr" fontAlgn="ctr"/>
            <a:r>
              <a:rPr lang="en-US" u="none" dirty="0">
                <a:latin typeface="Huawei Sans" panose="020C0503030203020204" pitchFamily="34" charset="0"/>
              </a:rPr>
              <a:t>During LUN information exchange</a:t>
            </a:r>
            <a:endParaRPr lang="en-US" u="none" dirty="0">
              <a:latin typeface="Huawei Sans" panose="020C0503030203020204" pitchFamily="34" charset="0"/>
            </a:endParaRPr>
          </a:p>
        </p:txBody>
      </p:sp>
      <p:sp>
        <p:nvSpPr>
          <p:cNvPr id="10" name="文本框 9"/>
          <p:cNvSpPr txBox="1"/>
          <p:nvPr/>
        </p:nvSpPr>
        <p:spPr>
          <a:xfrm>
            <a:off x="959591" y="5164200"/>
            <a:ext cx="2521208" cy="646331"/>
          </a:xfrm>
          <a:prstGeom prst="rect">
            <a:avLst/>
          </a:prstGeom>
          <a:noFill/>
        </p:spPr>
        <p:txBody>
          <a:bodyPr wrap="square" rtlCol="0">
            <a:spAutoFit/>
          </a:bodyPr>
          <a:lstStyle/>
          <a:p>
            <a:pPr algn="ctr" fontAlgn="ctr"/>
            <a:r>
              <a:rPr lang="en-US" u="none" dirty="0">
                <a:latin typeface="Huawei Sans" panose="020C0503030203020204" pitchFamily="34" charset="0"/>
              </a:rPr>
              <a:t>After LUN information exchange</a:t>
            </a:r>
            <a:endParaRPr lang="en-US" u="none" dirty="0">
              <a:latin typeface="Huawei Sans" panose="020C0503030203020204" pitchFamily="34" charset="0"/>
            </a:endParaRPr>
          </a:p>
        </p:txBody>
      </p:sp>
      <p:graphicFrame>
        <p:nvGraphicFramePr>
          <p:cNvPr id="11" name="表格 10"/>
          <p:cNvGraphicFramePr>
            <a:graphicFrameLocks noGrp="1"/>
          </p:cNvGraphicFramePr>
          <p:nvPr/>
        </p:nvGraphicFramePr>
        <p:xfrm>
          <a:off x="7394235" y="3340315"/>
          <a:ext cx="3471400" cy="614384"/>
        </p:xfrm>
        <a:graphic>
          <a:graphicData uri="http://schemas.openxmlformats.org/drawingml/2006/table">
            <a:tbl>
              <a:tblPr firstRow="1" bandRow="1"/>
              <a:tblGrid>
                <a:gridCol w="1408685"/>
                <a:gridCol w="2062715"/>
              </a:tblGrid>
              <a:tr h="307192">
                <a:tc>
                  <a:txBody>
                    <a:bodyPr/>
                    <a:lstStyle/>
                    <a:p>
                      <a:pPr algn="ctr" fontAlgn="ctr"/>
                      <a:r>
                        <a:rPr lang="en-US" sz="1400" u="none" dirty="0">
                          <a:latin typeface="Huawei Sans" panose="020C0503030203020204" pitchFamily="34" charset="0"/>
                        </a:rPr>
                        <a:t>LUN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dirty="0">
                          <a:latin typeface="Huawei Sans" panose="020C0503030203020204" pitchFamily="34" charset="0"/>
                        </a:rPr>
                        <a:t>Target data volume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192">
                <a:tc>
                  <a:txBody>
                    <a:bodyPr/>
                    <a:lstStyle/>
                    <a:p>
                      <a:pPr algn="ctr" fontAlgn="ctr"/>
                      <a:r>
                        <a:rPr lang="en-US" sz="1400" u="none" dirty="0">
                          <a:latin typeface="Huawei Sans" panose="020C0503030203020204" pitchFamily="34" charset="0"/>
                        </a:rPr>
                        <a:t>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1400" u="none" dirty="0">
                          <a:latin typeface="Huawei Sans" panose="020C0503030203020204" pitchFamily="34" charset="0"/>
                        </a:rPr>
                        <a:t>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2" name="表格 11"/>
          <p:cNvGraphicFramePr>
            <a:graphicFrameLocks noGrp="1"/>
          </p:cNvGraphicFramePr>
          <p:nvPr/>
        </p:nvGraphicFramePr>
        <p:xfrm>
          <a:off x="3936999" y="4233617"/>
          <a:ext cx="2901123" cy="620100"/>
        </p:xfrm>
        <a:graphic>
          <a:graphicData uri="http://schemas.openxmlformats.org/drawingml/2006/table">
            <a:tbl>
              <a:tblPr firstRow="1" bandRow="1"/>
              <a:tblGrid>
                <a:gridCol w="794027"/>
                <a:gridCol w="2107096"/>
              </a:tblGrid>
              <a:tr h="310050">
                <a:tc>
                  <a:txBody>
                    <a:bodyPr/>
                    <a:lstStyle/>
                    <a:p>
                      <a:pPr algn="ctr" fontAlgn="ctr"/>
                      <a:r>
                        <a:rPr lang="en-US" sz="1400" u="none" dirty="0">
                          <a:latin typeface="Huawei Sans" panose="020C0503030203020204" pitchFamily="34" charset="0"/>
                        </a:rPr>
                        <a:t>LUN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dirty="0">
                          <a:latin typeface="Huawei Sans" panose="020C0503030203020204" pitchFamily="34" charset="0"/>
                        </a:rPr>
                        <a:t>Target data volume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050">
                <a:tc>
                  <a:txBody>
                    <a:bodyPr/>
                    <a:lstStyle/>
                    <a:p>
                      <a:pPr algn="ctr" fontAlgn="ctr"/>
                      <a:r>
                        <a:rPr lang="en-US" sz="1400" u="none" dirty="0">
                          <a:latin typeface="Huawei Sans" panose="020C0503030203020204" pitchFamily="34" charset="0"/>
                        </a:rPr>
                        <a:t>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dirty="0">
                          <a:latin typeface="Huawei Sans" panose="020C0503030203020204" pitchFamily="34" charset="0"/>
                        </a:rPr>
                        <a:t>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3" name="表格 12"/>
          <p:cNvGraphicFramePr>
            <a:graphicFrameLocks noGrp="1"/>
          </p:cNvGraphicFramePr>
          <p:nvPr/>
        </p:nvGraphicFramePr>
        <p:xfrm>
          <a:off x="7394235" y="4233617"/>
          <a:ext cx="3471400" cy="620100"/>
        </p:xfrm>
        <a:graphic>
          <a:graphicData uri="http://schemas.openxmlformats.org/drawingml/2006/table">
            <a:tbl>
              <a:tblPr firstRow="1" bandRow="1"/>
              <a:tblGrid>
                <a:gridCol w="1408685"/>
                <a:gridCol w="2062715"/>
              </a:tblGrid>
              <a:tr h="310050">
                <a:tc>
                  <a:txBody>
                    <a:bodyPr/>
                    <a:lstStyle/>
                    <a:p>
                      <a:pPr algn="ctr" fontAlgn="ctr"/>
                      <a:r>
                        <a:rPr lang="en-US" sz="1400" u="none" dirty="0">
                          <a:latin typeface="Huawei Sans" panose="020C0503030203020204" pitchFamily="34" charset="0"/>
                        </a:rPr>
                        <a:t>LUN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dirty="0">
                          <a:latin typeface="Huawei Sans" panose="020C0503030203020204" pitchFamily="34" charset="0"/>
                        </a:rPr>
                        <a:t>Source data volume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10050">
                <a:tc>
                  <a:txBody>
                    <a:bodyPr/>
                    <a:lstStyle/>
                    <a:p>
                      <a:pPr algn="ctr" fontAlgn="ctr"/>
                      <a:r>
                        <a:rPr lang="en-US" sz="1400" u="none" dirty="0">
                          <a:latin typeface="Huawei Sans" panose="020C0503030203020204" pitchFamily="34" charset="0"/>
                        </a:rPr>
                        <a:t>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1400" u="none" dirty="0">
                          <a:latin typeface="Huawei Sans" panose="020C0503030203020204" pitchFamily="34" charset="0"/>
                        </a:rPr>
                        <a:t>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14" name="表格 13"/>
          <p:cNvGraphicFramePr>
            <a:graphicFrameLocks noGrp="1"/>
          </p:cNvGraphicFramePr>
          <p:nvPr/>
        </p:nvGraphicFramePr>
        <p:xfrm>
          <a:off x="3936999" y="5209068"/>
          <a:ext cx="2901123" cy="609600"/>
        </p:xfrm>
        <a:graphic>
          <a:graphicData uri="http://schemas.openxmlformats.org/drawingml/2006/table">
            <a:tbl>
              <a:tblPr firstRow="1" bandRow="1"/>
              <a:tblGrid>
                <a:gridCol w="780775"/>
                <a:gridCol w="2120348"/>
              </a:tblGrid>
              <a:tr h="297144">
                <a:tc>
                  <a:txBody>
                    <a:bodyPr/>
                    <a:lstStyle/>
                    <a:p>
                      <a:pPr algn="ctr" fontAlgn="ctr"/>
                      <a:r>
                        <a:rPr lang="en-US" sz="1400" u="none" dirty="0">
                          <a:latin typeface="Huawei Sans" panose="020C0503030203020204" pitchFamily="34" charset="0"/>
                        </a:rPr>
                        <a:t>LUN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dirty="0">
                          <a:latin typeface="Huawei Sans" panose="020C0503030203020204" pitchFamily="34" charset="0"/>
                        </a:rPr>
                        <a:t>Target data volume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144">
                <a:tc>
                  <a:txBody>
                    <a:bodyPr/>
                    <a:lstStyle/>
                    <a:p>
                      <a:pPr algn="ctr" fontAlgn="ctr"/>
                      <a:r>
                        <a:rPr lang="en-US" sz="1400" u="none" dirty="0">
                          <a:latin typeface="Huawei Sans" panose="020C0503030203020204" pitchFamily="34" charset="0"/>
                        </a:rPr>
                        <a:t>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dirty="0">
                          <a:latin typeface="Huawei Sans" panose="020C0503030203020204" pitchFamily="34" charset="0"/>
                        </a:rPr>
                        <a:t>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5" name="表格 14"/>
          <p:cNvGraphicFramePr>
            <a:graphicFrameLocks noGrp="1"/>
          </p:cNvGraphicFramePr>
          <p:nvPr/>
        </p:nvGraphicFramePr>
        <p:xfrm>
          <a:off x="7420191" y="5209068"/>
          <a:ext cx="3445444" cy="609600"/>
        </p:xfrm>
        <a:graphic>
          <a:graphicData uri="http://schemas.openxmlformats.org/drawingml/2006/table">
            <a:tbl>
              <a:tblPr firstRow="1" bandRow="1"/>
              <a:tblGrid>
                <a:gridCol w="1398152"/>
                <a:gridCol w="2047292"/>
              </a:tblGrid>
              <a:tr h="304800">
                <a:tc>
                  <a:txBody>
                    <a:bodyPr/>
                    <a:lstStyle/>
                    <a:p>
                      <a:pPr algn="ctr" fontAlgn="ctr"/>
                      <a:r>
                        <a:rPr lang="en-US" sz="1400" u="none" dirty="0">
                          <a:latin typeface="Huawei Sans" panose="020C0503030203020204" pitchFamily="34" charset="0"/>
                        </a:rPr>
                        <a:t>LUN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dirty="0">
                          <a:latin typeface="Huawei Sans" panose="020C0503030203020204" pitchFamily="34" charset="0"/>
                        </a:rPr>
                        <a:t>Source data volume ID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4800">
                <a:tc>
                  <a:txBody>
                    <a:bodyPr/>
                    <a:lstStyle/>
                    <a:p>
                      <a:pPr algn="ctr" fontAlgn="ctr"/>
                      <a:r>
                        <a:rPr lang="en-US" sz="1400" u="none" dirty="0">
                          <a:latin typeface="Huawei Sans" panose="020C0503030203020204" pitchFamily="34" charset="0"/>
                        </a:rPr>
                        <a:t>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1400" u="none" dirty="0">
                          <a:latin typeface="Huawei Sans" panose="020C0503030203020204" pitchFamily="34" charset="0"/>
                        </a:rPr>
                        <a:t>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cxnSp>
        <p:nvCxnSpPr>
          <p:cNvPr id="16" name="直接箭头连接符 15"/>
          <p:cNvCxnSpPr/>
          <p:nvPr/>
        </p:nvCxnSpPr>
        <p:spPr>
          <a:xfrm>
            <a:off x="8404354" y="3807654"/>
            <a:ext cx="951676" cy="0"/>
          </a:xfrm>
          <a:prstGeom prst="straightConnector1">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759351" y="3954699"/>
            <a:ext cx="800219" cy="276999"/>
          </a:xfrm>
          <a:prstGeom prst="rect">
            <a:avLst/>
          </a:prstGeom>
          <a:noFill/>
        </p:spPr>
        <p:txBody>
          <a:bodyPr wrap="none" rtlCol="0">
            <a:spAutoFit/>
          </a:bodyPr>
          <a:lstStyle/>
          <a:p>
            <a:pPr fontAlgn="ctr"/>
            <a:r>
              <a:rPr lang="en-US" sz="1200" u="none" dirty="0">
                <a:latin typeface="Huawei Sans" panose="020C0503030203020204" pitchFamily="34" charset="0"/>
              </a:rPr>
              <a:t>Mapping</a:t>
            </a:r>
            <a:endParaRPr lang="en-US" sz="1200" u="none" dirty="0">
              <a:latin typeface="Huawei Sans" panose="020C0503030203020204" pitchFamily="34" charset="0"/>
            </a:endParaRPr>
          </a:p>
        </p:txBody>
      </p:sp>
      <p:cxnSp>
        <p:nvCxnSpPr>
          <p:cNvPr id="18" name="直接箭头连接符 17"/>
          <p:cNvCxnSpPr/>
          <p:nvPr/>
        </p:nvCxnSpPr>
        <p:spPr>
          <a:xfrm>
            <a:off x="4683623" y="3807654"/>
            <a:ext cx="951676" cy="0"/>
          </a:xfrm>
          <a:prstGeom prst="straightConnector1">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4683623" y="4689156"/>
            <a:ext cx="951676" cy="0"/>
          </a:xfrm>
          <a:prstGeom prst="straightConnector1">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8382215" y="4689156"/>
            <a:ext cx="951676" cy="0"/>
          </a:xfrm>
          <a:prstGeom prst="straightConnector1">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683623" y="5634116"/>
            <a:ext cx="951676" cy="0"/>
          </a:xfrm>
          <a:prstGeom prst="straightConnector1">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8324653" y="5634116"/>
            <a:ext cx="951676" cy="0"/>
          </a:xfrm>
          <a:prstGeom prst="straightConnector1">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510599" y="4856033"/>
            <a:ext cx="2408113" cy="276999"/>
          </a:xfrm>
          <a:prstGeom prst="rect">
            <a:avLst/>
          </a:prstGeom>
          <a:noFill/>
        </p:spPr>
        <p:txBody>
          <a:bodyPr wrap="square" rtlCol="0">
            <a:spAutoFit/>
          </a:bodyPr>
          <a:lstStyle/>
          <a:p>
            <a:pPr algn="ctr" fontAlgn="ctr"/>
            <a:r>
              <a:rPr lang="en-US" sz="1200" u="none" dirty="0">
                <a:latin typeface="Huawei Sans" panose="020C0503030203020204" pitchFamily="34" charset="0"/>
              </a:rPr>
              <a:t>Exchanges data volume IDs.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4" name="肘形连接符 23"/>
          <p:cNvCxnSpPr/>
          <p:nvPr/>
        </p:nvCxnSpPr>
        <p:spPr>
          <a:xfrm rot="16200000" flipH="1">
            <a:off x="7582723" y="3059430"/>
            <a:ext cx="12700" cy="3613974"/>
          </a:xfrm>
          <a:prstGeom prst="bentConnector3">
            <a:avLst>
              <a:gd name="adj1" fmla="val 2000000"/>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959307" y="3515534"/>
            <a:ext cx="292120" cy="292120"/>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b="1" u="none" dirty="0">
                <a:latin typeface="Huawei Sans" panose="020C0503030203020204" pitchFamily="34" charset="0"/>
              </a:rPr>
              <a:t>1</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椭圆 25"/>
          <p:cNvSpPr/>
          <p:nvPr/>
        </p:nvSpPr>
        <p:spPr>
          <a:xfrm>
            <a:off x="6959307" y="4366517"/>
            <a:ext cx="292120" cy="292120"/>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b="1" u="none" dirty="0">
                <a:latin typeface="Huawei Sans" panose="020C0503030203020204" pitchFamily="34" charset="0"/>
              </a:rPr>
              <a:t>2</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椭圆 26"/>
          <p:cNvSpPr/>
          <p:nvPr/>
        </p:nvSpPr>
        <p:spPr>
          <a:xfrm>
            <a:off x="6959307" y="5341996"/>
            <a:ext cx="292120" cy="292120"/>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b="1" u="none" dirty="0">
                <a:latin typeface="Huawei Sans" panose="020C0503030203020204" pitchFamily="34" charset="0"/>
              </a:rPr>
              <a:t>3</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8" name="直接箭头连接符 27"/>
          <p:cNvCxnSpPr>
            <a:stCxn id="6" idx="2"/>
            <a:endCxn id="7" idx="1"/>
          </p:cNvCxnSpPr>
          <p:nvPr/>
        </p:nvCxnSpPr>
        <p:spPr>
          <a:xfrm>
            <a:off x="1976882" y="3077025"/>
            <a:ext cx="1960117" cy="5704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476368" y="2832481"/>
            <a:ext cx="1508746" cy="461665"/>
          </a:xfrm>
          <a:prstGeom prst="rect">
            <a:avLst/>
          </a:prstGeom>
          <a:noFill/>
        </p:spPr>
        <p:txBody>
          <a:bodyPr wrap="none" rtlCol="0">
            <a:spAutoFit/>
          </a:bodyPr>
          <a:lstStyle/>
          <a:p>
            <a:pPr fontAlgn="ctr"/>
            <a:r>
              <a:rPr lang="en-US" sz="1200" u="none" dirty="0">
                <a:latin typeface="Huawei Sans" panose="020C0503030203020204" pitchFamily="34" charset="0"/>
              </a:rPr>
              <a:t>The host reads </a:t>
            </a:r>
            <a:br>
              <a:rPr lang="en-US" sz="1200" u="none" dirty="0">
                <a:latin typeface="Huawei Sans" panose="020C0503030203020204" pitchFamily="34" charset="0"/>
              </a:rPr>
            </a:br>
            <a:r>
              <a:rPr lang="en-US" sz="1200" u="none" dirty="0">
                <a:latin typeface="Huawei Sans" panose="020C0503030203020204" pitchFamily="34" charset="0"/>
              </a:rPr>
              <a:t>the source LUN ID.</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框 29"/>
          <p:cNvSpPr txBox="1"/>
          <p:nvPr/>
        </p:nvSpPr>
        <p:spPr>
          <a:xfrm>
            <a:off x="4759351" y="5793050"/>
            <a:ext cx="800219" cy="276999"/>
          </a:xfrm>
          <a:prstGeom prst="rect">
            <a:avLst/>
          </a:prstGeom>
          <a:noFill/>
        </p:spPr>
        <p:txBody>
          <a:bodyPr wrap="none" rtlCol="0">
            <a:spAutoFit/>
          </a:bodyPr>
          <a:lstStyle/>
          <a:p>
            <a:pPr fontAlgn="ctr"/>
            <a:r>
              <a:rPr lang="en-US" sz="1200" u="none" dirty="0">
                <a:latin typeface="Huawei Sans" panose="020C0503030203020204" pitchFamily="34" charset="0"/>
              </a:rPr>
              <a:t>Mapping</a:t>
            </a:r>
            <a:endParaRPr lang="en-US" sz="1200" u="none" dirty="0">
              <a:latin typeface="Huawei Sans" panose="020C05030302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p:bldP spid="17" grpId="0"/>
      <p:bldP spid="23" grpId="0"/>
      <p:bldP spid="25" grpId="0" animBg="1"/>
      <p:bldP spid="26" grpId="0" animBg="1"/>
      <p:bldP spid="27" grpId="0" animBg="1"/>
      <p:bldP spid="29" grpId="0"/>
      <p:bldP spid="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err="1">
                <a:latin typeface="Huawei Sans" panose="020C0503030203020204" pitchFamily="34" charset="0"/>
              </a:rPr>
              <a:t>SmartMigration</a:t>
            </a:r>
            <a:r>
              <a:rPr lang="en-US" u="none" dirty="0">
                <a:latin typeface="Huawei Sans" panose="020C0503030203020204" pitchFamily="34" charset="0"/>
              </a:rPr>
              <a:t> Pair Splitting</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4294967295"/>
          </p:nvPr>
        </p:nvSpPr>
        <p:spPr>
          <a:xfrm>
            <a:off x="731838" y="1047750"/>
            <a:ext cx="10728326" cy="4879805"/>
          </a:xfrm>
        </p:spPr>
        <p:txBody>
          <a:bodyPr/>
          <a:lstStyle/>
          <a:p>
            <a:pPr>
              <a:lnSpc>
                <a:spcPct val="100000"/>
              </a:lnSpc>
            </a:pPr>
            <a:r>
              <a:rPr lang="en-US" u="none" dirty="0">
                <a:latin typeface="Huawei Sans" panose="020C0503030203020204" pitchFamily="34" charset="0"/>
              </a:rPr>
              <a:t>Splitting is performed on a single pair. The splitting process includes stopping service data synchronization between the source LUN and target LUN in a pair to exchange LUN information, and removing the data migration relationship after the exchange.</a:t>
            </a:r>
            <a:endParaRPr lang="en-US" altLang="zh-CN" dirty="0">
              <a:latin typeface="Huawei Sans" panose="020C0503030203020204" pitchFamily="34" charset="0"/>
              <a:sym typeface="Huawei Sans" panose="020C0503030203020204" pitchFamily="34" charset="0"/>
            </a:endParaRPr>
          </a:p>
        </p:txBody>
      </p:sp>
      <p:sp>
        <p:nvSpPr>
          <p:cNvPr id="4" name="椭圆 3"/>
          <p:cNvSpPr/>
          <p:nvPr/>
        </p:nvSpPr>
        <p:spPr>
          <a:xfrm>
            <a:off x="3736020" y="3306085"/>
            <a:ext cx="2117196" cy="944588"/>
          </a:xfrm>
          <a:prstGeom prst="ellipse">
            <a:avLst/>
          </a:prstGeom>
          <a:noFill/>
          <a:ln w="28575">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圆柱形 4"/>
          <p:cNvSpPr/>
          <p:nvPr/>
        </p:nvSpPr>
        <p:spPr>
          <a:xfrm>
            <a:off x="2243730" y="4272653"/>
            <a:ext cx="1054102" cy="1003214"/>
          </a:xfrm>
          <a:prstGeom prst="ca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Source LUN</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柱形 5"/>
          <p:cNvSpPr/>
          <p:nvPr/>
        </p:nvSpPr>
        <p:spPr>
          <a:xfrm>
            <a:off x="6123448" y="4272653"/>
            <a:ext cx="1051039" cy="1003214"/>
          </a:xfrm>
          <a:prstGeom prst="can">
            <a:avLst/>
          </a:prstGeom>
          <a:solidFill>
            <a:srgbClr val="56C4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Target LUN</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 name="直接连接符 6"/>
          <p:cNvCxnSpPr>
            <a:stCxn id="5" idx="4"/>
            <a:endCxn id="6" idx="2"/>
          </p:cNvCxnSpPr>
          <p:nvPr/>
        </p:nvCxnSpPr>
        <p:spPr>
          <a:xfrm>
            <a:off x="3297832" y="4774260"/>
            <a:ext cx="282561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471103" y="4164733"/>
            <a:ext cx="723275" cy="461665"/>
          </a:xfrm>
          <a:prstGeom prst="rect">
            <a:avLst/>
          </a:prstGeom>
          <a:noFill/>
        </p:spPr>
        <p:txBody>
          <a:bodyPr wrap="none" rtlCol="0">
            <a:spAutoFit/>
          </a:bodyPr>
          <a:lstStyle/>
          <a:p>
            <a:pPr fontAlgn="ctr"/>
            <a:r>
              <a:rPr lang="en-US" sz="2400" u="none" dirty="0">
                <a:latin typeface="Huawei Sans" panose="020C0503030203020204" pitchFamily="34" charset="0"/>
              </a:rPr>
              <a:t>Pair</a:t>
            </a:r>
            <a:endParaRPr lang="en-US" sz="2400" u="none" dirty="0">
              <a:latin typeface="Huawei Sans" panose="020C0503030203020204" pitchFamily="34" charset="0"/>
            </a:endParaRPr>
          </a:p>
        </p:txBody>
      </p:sp>
      <p:sp>
        <p:nvSpPr>
          <p:cNvPr id="9" name="文本框 8"/>
          <p:cNvSpPr txBox="1"/>
          <p:nvPr/>
        </p:nvSpPr>
        <p:spPr>
          <a:xfrm>
            <a:off x="3980756" y="3469039"/>
            <a:ext cx="1703967" cy="646331"/>
          </a:xfrm>
          <a:prstGeom prst="rect">
            <a:avLst/>
          </a:prstGeom>
          <a:noFill/>
        </p:spPr>
        <p:txBody>
          <a:bodyPr wrap="square" rtlCol="0">
            <a:spAutoFit/>
          </a:bodyPr>
          <a:lstStyle/>
          <a:p>
            <a:pPr fontAlgn="ctr"/>
            <a:r>
              <a:rPr lang="en-US" u="none" dirty="0">
                <a:latin typeface="Huawei Sans" panose="020C0503030203020204" pitchFamily="34" charset="0"/>
              </a:rPr>
              <a:t>1. Exchanges information</a:t>
            </a:r>
            <a:endParaRPr lang="en-US" u="none" dirty="0">
              <a:latin typeface="Huawei Sans" panose="020C0503030203020204" pitchFamily="34" charset="0"/>
            </a:endParaRPr>
          </a:p>
        </p:txBody>
      </p:sp>
      <p:sp>
        <p:nvSpPr>
          <p:cNvPr id="10" name="文本框 9"/>
          <p:cNvSpPr txBox="1"/>
          <p:nvPr/>
        </p:nvSpPr>
        <p:spPr>
          <a:xfrm>
            <a:off x="3887610" y="5370926"/>
            <a:ext cx="1943161" cy="369332"/>
          </a:xfrm>
          <a:prstGeom prst="rect">
            <a:avLst/>
          </a:prstGeom>
          <a:noFill/>
        </p:spPr>
        <p:txBody>
          <a:bodyPr wrap="none" rtlCol="0">
            <a:spAutoFit/>
          </a:bodyPr>
          <a:lstStyle/>
          <a:p>
            <a:pPr fontAlgn="ctr"/>
            <a:r>
              <a:rPr lang="en-US" u="none" dirty="0">
                <a:latin typeface="Huawei Sans" panose="020C0503030203020204" pitchFamily="34" charset="0"/>
              </a:rPr>
              <a:t>2. Splits the pair.</a:t>
            </a:r>
            <a:endParaRPr lang="en-US" u="none" dirty="0">
              <a:latin typeface="Huawei Sans" panose="020C0503030203020204" pitchFamily="34" charset="0"/>
            </a:endParaRPr>
          </a:p>
        </p:txBody>
      </p:sp>
      <p:grpSp>
        <p:nvGrpSpPr>
          <p:cNvPr id="11" name="组合 10"/>
          <p:cNvGrpSpPr/>
          <p:nvPr/>
        </p:nvGrpSpPr>
        <p:grpSpPr>
          <a:xfrm rot="18896798">
            <a:off x="4376865" y="4339167"/>
            <a:ext cx="870187" cy="870187"/>
            <a:chOff x="1320800" y="4578159"/>
            <a:chExt cx="660400" cy="660400"/>
          </a:xfrm>
        </p:grpSpPr>
        <p:cxnSp>
          <p:nvCxnSpPr>
            <p:cNvPr id="12" name="直接连接符 11"/>
            <p:cNvCxnSpPr/>
            <p:nvPr/>
          </p:nvCxnSpPr>
          <p:spPr>
            <a:xfrm>
              <a:off x="1651000" y="4578159"/>
              <a:ext cx="0" cy="660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320800" y="4908359"/>
              <a:ext cx="66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912298" y="4466889"/>
            <a:ext cx="1348446" cy="461665"/>
          </a:xfrm>
          <a:prstGeom prst="rect">
            <a:avLst/>
          </a:prstGeom>
          <a:noFill/>
        </p:spPr>
        <p:txBody>
          <a:bodyPr wrap="none" rtlCol="0">
            <a:spAutoFit/>
          </a:bodyPr>
          <a:lstStyle/>
          <a:p>
            <a:pPr fontAlgn="ctr"/>
            <a:r>
              <a:rPr lang="en-US" sz="2400" u="none" dirty="0">
                <a:solidFill>
                  <a:srgbClr val="C7000B"/>
                </a:solidFill>
                <a:latin typeface="Huawei Sans" panose="020C0503030203020204" pitchFamily="34" charset="0"/>
              </a:rPr>
              <a:t>Splitting</a:t>
            </a:r>
            <a:endParaRPr lang="en-US" sz="2400" u="none" dirty="0">
              <a:solidFill>
                <a:srgbClr val="C7000B"/>
              </a:solidFill>
              <a:latin typeface="Huawei Sans" panose="020C0503030203020204" pitchFamily="34" charset="0"/>
            </a:endParaRPr>
          </a:p>
        </p:txBody>
      </p:sp>
      <p:sp>
        <p:nvSpPr>
          <p:cNvPr id="15" name="文本框 14"/>
          <p:cNvSpPr txBox="1"/>
          <p:nvPr/>
        </p:nvSpPr>
        <p:spPr>
          <a:xfrm>
            <a:off x="1412991" y="2836770"/>
            <a:ext cx="4886274" cy="369332"/>
          </a:xfrm>
          <a:prstGeom prst="rect">
            <a:avLst/>
          </a:prstGeom>
          <a:noFill/>
        </p:spPr>
        <p:txBody>
          <a:bodyPr wrap="none" rtlCol="0">
            <a:spAutoFit/>
          </a:bodyPr>
          <a:lstStyle/>
          <a:p>
            <a:pPr fontAlgn="ctr"/>
            <a:r>
              <a:rPr lang="en-US" u="none" dirty="0">
                <a:latin typeface="Huawei Sans" panose="020C0503030203020204" pitchFamily="34" charset="0"/>
              </a:rPr>
              <a:t>After service data synchronization is stopped</a:t>
            </a:r>
            <a:endParaRPr lang="en-US" u="none" dirty="0">
              <a:latin typeface="Huawei Sans" panose="020C0503030203020204" pitchFamily="34" charset="0"/>
            </a:endParaRPr>
          </a:p>
        </p:txBody>
      </p:sp>
      <p:sp>
        <p:nvSpPr>
          <p:cNvPr id="16" name="云形标注 15"/>
          <p:cNvSpPr/>
          <p:nvPr/>
        </p:nvSpPr>
        <p:spPr>
          <a:xfrm flipH="1">
            <a:off x="7455302" y="3227438"/>
            <a:ext cx="3071969" cy="1462568"/>
          </a:xfrm>
          <a:prstGeom prst="cloudCallout">
            <a:avLst>
              <a:gd name="adj1" fmla="val -15581"/>
              <a:gd name="adj2" fmla="val 7998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How to split multiple pairs?</a:t>
            </a:r>
            <a:endParaRPr lang="en-US" u="none" dirty="0">
              <a:solidFill>
                <a:schemeClr val="tx1"/>
              </a:solidFill>
              <a:latin typeface="Huawei Sans" panose="020C05030302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5" grpId="0"/>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85982"/>
          </a:xfrm>
        </p:spPr>
        <p:txBody>
          <a:bodyPr/>
          <a:lstStyle/>
          <a:p>
            <a:pPr fontAlgn="ctr"/>
            <a:r>
              <a:rPr lang="en-US" u="none" dirty="0" err="1">
                <a:latin typeface="Huawei Sans" panose="020C0503030203020204" pitchFamily="34" charset="0"/>
              </a:rPr>
              <a:t>SmartMigration</a:t>
            </a:r>
            <a:r>
              <a:rPr lang="en-US" u="none" dirty="0">
                <a:latin typeface="Huawei Sans" panose="020C0503030203020204" pitchFamily="34" charset="0"/>
              </a:rPr>
              <a:t> Status Transition</a:t>
            </a:r>
            <a:endParaRPr lang="en-US" u="none" dirty="0">
              <a:latin typeface="Huawei Sans" panose="020C0503030203020204" pitchFamily="34" charset="0"/>
            </a:endParaRPr>
          </a:p>
        </p:txBody>
      </p:sp>
      <p:sp>
        <p:nvSpPr>
          <p:cNvPr id="3" name="文本占位符 2"/>
          <p:cNvSpPr>
            <a:spLocks noGrp="1"/>
          </p:cNvSpPr>
          <p:nvPr>
            <p:ph type="body" sz="quarter" idx="4294967295"/>
          </p:nvPr>
        </p:nvSpPr>
        <p:spPr>
          <a:xfrm>
            <a:off x="731838" y="1047750"/>
            <a:ext cx="5364162" cy="5039783"/>
          </a:xfrm>
        </p:spPr>
        <p:txBody>
          <a:bodyPr/>
          <a:lstStyle/>
          <a:p>
            <a:pPr>
              <a:lnSpc>
                <a:spcPct val="120000"/>
              </a:lnSpc>
            </a:pPr>
            <a:r>
              <a:rPr lang="en-US" sz="1800" b="1" u="none" dirty="0">
                <a:latin typeface="Huawei Sans" panose="020C0503030203020204" pitchFamily="34" charset="0"/>
              </a:rPr>
              <a:t>Migrating</a:t>
            </a:r>
            <a:r>
              <a:rPr lang="en-US" sz="1800" u="none" dirty="0">
                <a:latin typeface="Huawei Sans" panose="020C0503030203020204" pitchFamily="34" charset="0"/>
              </a:rPr>
              <a:t>: Data is being synchronized from the source LUN to the target LUN.</a:t>
            </a:r>
            <a:endParaRPr lang="en-US" sz="1800" u="none" dirty="0">
              <a:latin typeface="Huawei Sans" panose="020C0503030203020204" pitchFamily="34" charset="0"/>
            </a:endParaRPr>
          </a:p>
          <a:p>
            <a:pPr>
              <a:lnSpc>
                <a:spcPct val="120000"/>
              </a:lnSpc>
            </a:pPr>
            <a:r>
              <a:rPr lang="en-US" sz="1800" b="1" u="none" dirty="0">
                <a:latin typeface="Huawei Sans" panose="020C0503030203020204" pitchFamily="34" charset="0"/>
              </a:rPr>
              <a:t>Normal</a:t>
            </a:r>
            <a:r>
              <a:rPr lang="en-US" sz="1800" u="none" dirty="0">
                <a:latin typeface="Huawei Sans" panose="020C0503030203020204" pitchFamily="34" charset="0"/>
              </a:rPr>
              <a:t>: Data is successfully synchronized between the source LUN and the target LUN.</a:t>
            </a:r>
            <a:endParaRPr lang="en-US" sz="1800" u="none" dirty="0">
              <a:latin typeface="Huawei Sans" panose="020C0503030203020204" pitchFamily="34" charset="0"/>
            </a:endParaRPr>
          </a:p>
          <a:p>
            <a:pPr>
              <a:lnSpc>
                <a:spcPct val="120000"/>
              </a:lnSpc>
            </a:pPr>
            <a:r>
              <a:rPr lang="en-US" sz="1800" b="1" u="none" dirty="0">
                <a:latin typeface="Huawei Sans" panose="020C0503030203020204" pitchFamily="34" charset="0"/>
              </a:rPr>
              <a:t>Paused</a:t>
            </a:r>
            <a:r>
              <a:rPr lang="en-US" sz="1800" u="none" dirty="0">
                <a:latin typeface="Huawei Sans" panose="020C0503030203020204" pitchFamily="34" charset="0"/>
              </a:rPr>
              <a:t>: The pair is in the waiting queue.</a:t>
            </a:r>
            <a:endParaRPr lang="en-US" sz="1800" u="none" dirty="0">
              <a:latin typeface="Huawei Sans" panose="020C0503030203020204" pitchFamily="34" charset="0"/>
            </a:endParaRPr>
          </a:p>
          <a:p>
            <a:pPr>
              <a:lnSpc>
                <a:spcPct val="120000"/>
              </a:lnSpc>
            </a:pPr>
            <a:r>
              <a:rPr lang="en-US" sz="1800" b="1" u="none" dirty="0">
                <a:latin typeface="Huawei Sans" panose="020C0503030203020204" pitchFamily="34" charset="0"/>
              </a:rPr>
              <a:t>Interrupted</a:t>
            </a:r>
            <a:r>
              <a:rPr lang="en-US" sz="1800" u="none" dirty="0">
                <a:latin typeface="Huawei Sans" panose="020C0503030203020204" pitchFamily="34" charset="0"/>
              </a:rPr>
              <a:t>: The replication relationship between the source LUN and target LUN is interrupted due to an I/O error in </a:t>
            </a:r>
            <a:r>
              <a:rPr lang="en-US" sz="1800" u="none" dirty="0" err="1">
                <a:latin typeface="Huawei Sans" panose="020C0503030203020204" pitchFamily="34" charset="0"/>
              </a:rPr>
              <a:t>SmartMigration</a:t>
            </a:r>
            <a:r>
              <a:rPr lang="en-US" sz="1800" u="none" dirty="0">
                <a:latin typeface="Huawei Sans" panose="020C0503030203020204" pitchFamily="34" charset="0"/>
              </a:rPr>
              <a:t>.</a:t>
            </a:r>
            <a:endParaRPr lang="en-US" sz="1800" u="none" dirty="0">
              <a:latin typeface="Huawei Sans" panose="020C0503030203020204" pitchFamily="34" charset="0"/>
            </a:endParaRPr>
          </a:p>
          <a:p>
            <a:pPr>
              <a:lnSpc>
                <a:spcPct val="120000"/>
              </a:lnSpc>
            </a:pPr>
            <a:r>
              <a:rPr lang="en-US" sz="1800" b="1" u="none" dirty="0">
                <a:latin typeface="Huawei Sans" panose="020C0503030203020204" pitchFamily="34" charset="0"/>
              </a:rPr>
              <a:t>Migrated</a:t>
            </a:r>
            <a:r>
              <a:rPr lang="en-US" sz="1800" u="none" dirty="0">
                <a:latin typeface="Huawei Sans" panose="020C0503030203020204" pitchFamily="34" charset="0"/>
              </a:rPr>
              <a:t>: Data is successfully synchronized between the source LUN and the target LUN, and the splitting is complete.</a:t>
            </a:r>
            <a:endParaRPr lang="en-US" sz="1800" u="none" dirty="0">
              <a:latin typeface="Huawei Sans" panose="020C0503030203020204" pitchFamily="34" charset="0"/>
            </a:endParaRPr>
          </a:p>
          <a:p>
            <a:pPr>
              <a:lnSpc>
                <a:spcPct val="120000"/>
              </a:lnSpc>
            </a:pPr>
            <a:endParaRPr lang="en-US" altLang="zh-CN" sz="1800" dirty="0">
              <a:latin typeface="Huawei Sans" panose="020C0503030203020204" pitchFamily="34" charset="0"/>
              <a:sym typeface="Huawei Sans" panose="020C0503030203020204" pitchFamily="34" charset="0"/>
            </a:endParaRPr>
          </a:p>
        </p:txBody>
      </p:sp>
      <p:sp>
        <p:nvSpPr>
          <p:cNvPr id="4" name="椭圆 3"/>
          <p:cNvSpPr/>
          <p:nvPr/>
        </p:nvSpPr>
        <p:spPr bwMode="auto">
          <a:xfrm>
            <a:off x="7572659" y="2157752"/>
            <a:ext cx="1047600" cy="1047600"/>
          </a:xfrm>
          <a:prstGeom prst="ellipse">
            <a:avLst/>
          </a:prstGeom>
          <a:solidFill>
            <a:srgbClr val="94DAE2"/>
          </a:solidFill>
          <a:ln>
            <a:noFill/>
          </a:ln>
          <a:effectLst/>
        </p:spPr>
        <p:txBody>
          <a:bodyPr vert="horz" wrap="square" lIns="91440" tIns="45720" rIns="91440" bIns="45720" numCol="1" rtlCol="0" anchor="t" anchorCtr="0" compatLnSpc="1"/>
          <a:lstStyle/>
          <a:p>
            <a:pPr marL="0" marR="0" indent="0" algn="l" defTabSz="914400" rtl="0" eaLnBrk="1" fontAlgn="ctr" latinLnBrk="0" hangingPunct="1">
              <a:lnSpc>
                <a:spcPct val="100000"/>
              </a:lnSpc>
              <a:spcBef>
                <a:spcPct val="0"/>
              </a:spcBef>
              <a:spcAft>
                <a:spcPct val="0"/>
              </a:spcAft>
              <a:buClr>
                <a:srgbClr val="CC9900"/>
              </a:buClr>
              <a:buSzTx/>
            </a:pPr>
            <a:endParaRPr kumimoji="0" lang="en-US" altLang="zh-CN" sz="120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TextBox 40"/>
          <p:cNvSpPr txBox="1"/>
          <p:nvPr/>
        </p:nvSpPr>
        <p:spPr>
          <a:xfrm>
            <a:off x="7620559" y="2497639"/>
            <a:ext cx="1031129" cy="307777"/>
          </a:xfrm>
          <a:prstGeom prst="rect">
            <a:avLst/>
          </a:prstGeom>
          <a:noFill/>
        </p:spPr>
        <p:txBody>
          <a:bodyPr wrap="square" rtlCol="0">
            <a:spAutoFit/>
          </a:bodyPr>
          <a:lstStyle/>
          <a:p>
            <a:pPr fontAlgn="ctr"/>
            <a:r>
              <a:rPr lang="en-US" sz="1400" u="none" dirty="0">
                <a:latin typeface="Huawei Sans" panose="020C0503030203020204" pitchFamily="34" charset="0"/>
              </a:rPr>
              <a:t>Migrating</a:t>
            </a:r>
            <a:endParaRPr lang="en-US" sz="1400" u="none" dirty="0">
              <a:latin typeface="Huawei Sans" panose="020C0503030203020204" pitchFamily="34" charset="0"/>
            </a:endParaRPr>
          </a:p>
        </p:txBody>
      </p:sp>
      <p:sp>
        <p:nvSpPr>
          <p:cNvPr id="6" name="椭圆 5"/>
          <p:cNvSpPr/>
          <p:nvPr/>
        </p:nvSpPr>
        <p:spPr bwMode="auto">
          <a:xfrm>
            <a:off x="9027660" y="1183026"/>
            <a:ext cx="1047600" cy="1047600"/>
          </a:xfrm>
          <a:prstGeom prst="ellipse">
            <a:avLst/>
          </a:prstGeom>
          <a:solidFill>
            <a:srgbClr val="94DAE2"/>
          </a:solidFill>
          <a:ln>
            <a:noFill/>
          </a:ln>
          <a:effectLst/>
        </p:spPr>
        <p:txBody>
          <a:bodyPr vert="horz" wrap="square" lIns="91440" tIns="45720" rIns="91440" bIns="45720" numCol="1" rtlCol="0" anchor="t" anchorCtr="0" compatLnSpc="1"/>
          <a:lstStyle/>
          <a:p>
            <a:pPr marL="0" marR="0" indent="0" algn="l" defTabSz="914400" rtl="0" eaLnBrk="1" fontAlgn="ctr" latinLnBrk="0" hangingPunct="1">
              <a:lnSpc>
                <a:spcPct val="100000"/>
              </a:lnSpc>
              <a:spcBef>
                <a:spcPct val="0"/>
              </a:spcBef>
              <a:spcAft>
                <a:spcPct val="0"/>
              </a:spcAft>
              <a:buClr>
                <a:srgbClr val="CC9900"/>
              </a:buClr>
              <a:buSzTx/>
            </a:pPr>
            <a:endParaRPr kumimoji="0" lang="en-US" altLang="zh-CN" sz="120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TextBox 40"/>
          <p:cNvSpPr txBox="1"/>
          <p:nvPr/>
        </p:nvSpPr>
        <p:spPr>
          <a:xfrm>
            <a:off x="9113452" y="1430892"/>
            <a:ext cx="942862" cy="523220"/>
          </a:xfrm>
          <a:prstGeom prst="rect">
            <a:avLst/>
          </a:prstGeom>
          <a:noFill/>
        </p:spPr>
        <p:txBody>
          <a:bodyPr wrap="square" rtlCol="0">
            <a:spAutoFit/>
          </a:bodyPr>
          <a:lstStyle/>
          <a:p>
            <a:pPr algn="ctr" fontAlgn="ctr"/>
            <a:r>
              <a:rPr lang="en-US" sz="1400" u="none" dirty="0">
                <a:latin typeface="Huawei Sans" panose="020C0503030203020204" pitchFamily="34" charset="0"/>
              </a:rPr>
              <a:t>Initial creation</a:t>
            </a:r>
            <a:endParaRPr lang="en-US" sz="1400" u="none" dirty="0">
              <a:latin typeface="Huawei Sans" panose="020C0503030203020204" pitchFamily="34" charset="0"/>
            </a:endParaRPr>
          </a:p>
        </p:txBody>
      </p:sp>
      <p:sp>
        <p:nvSpPr>
          <p:cNvPr id="8" name="椭圆 7"/>
          <p:cNvSpPr/>
          <p:nvPr/>
        </p:nvSpPr>
        <p:spPr bwMode="auto">
          <a:xfrm>
            <a:off x="10168161" y="2680853"/>
            <a:ext cx="1047600" cy="1047600"/>
          </a:xfrm>
          <a:prstGeom prst="ellipse">
            <a:avLst/>
          </a:prstGeom>
          <a:solidFill>
            <a:srgbClr val="94DAE2"/>
          </a:solidFill>
          <a:ln>
            <a:noFill/>
          </a:ln>
          <a:effectLst/>
        </p:spPr>
        <p:txBody>
          <a:bodyPr vert="horz" wrap="square" lIns="91440" tIns="45720" rIns="91440" bIns="45720" numCol="1" rtlCol="0" anchor="t" anchorCtr="0" compatLnSpc="1"/>
          <a:lstStyle/>
          <a:p>
            <a:pPr marL="0" marR="0" indent="0" algn="l" defTabSz="914400" rtl="0" eaLnBrk="1" fontAlgn="ctr" latinLnBrk="0" hangingPunct="1">
              <a:lnSpc>
                <a:spcPct val="100000"/>
              </a:lnSpc>
              <a:spcBef>
                <a:spcPct val="0"/>
              </a:spcBef>
              <a:spcAft>
                <a:spcPct val="0"/>
              </a:spcAft>
              <a:buClr>
                <a:srgbClr val="CC9900"/>
              </a:buClr>
              <a:buSzTx/>
            </a:pPr>
            <a:endParaRPr kumimoji="0" lang="en-US" altLang="zh-CN" sz="120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TextBox 40"/>
          <p:cNvSpPr txBox="1"/>
          <p:nvPr/>
        </p:nvSpPr>
        <p:spPr>
          <a:xfrm>
            <a:off x="10331137" y="3059682"/>
            <a:ext cx="863999" cy="307777"/>
          </a:xfrm>
          <a:prstGeom prst="rect">
            <a:avLst/>
          </a:prstGeom>
          <a:noFill/>
        </p:spPr>
        <p:txBody>
          <a:bodyPr wrap="square" rtlCol="0">
            <a:spAutoFit/>
          </a:bodyPr>
          <a:lstStyle/>
          <a:p>
            <a:pPr fontAlgn="ctr"/>
            <a:r>
              <a:rPr lang="en-US" sz="1400" u="none" dirty="0">
                <a:latin typeface="Huawei Sans" panose="020C0503030203020204" pitchFamily="34" charset="0"/>
              </a:rPr>
              <a:t>Paused</a:t>
            </a:r>
            <a:endParaRPr lang="en-US" sz="1400" u="none" dirty="0">
              <a:latin typeface="Huawei Sans" panose="020C0503030203020204" pitchFamily="34" charset="0"/>
            </a:endParaRPr>
          </a:p>
        </p:txBody>
      </p:sp>
      <p:cxnSp>
        <p:nvCxnSpPr>
          <p:cNvPr id="10" name="直接箭头连接符 9"/>
          <p:cNvCxnSpPr>
            <a:stCxn id="6" idx="3"/>
          </p:cNvCxnSpPr>
          <p:nvPr/>
        </p:nvCxnSpPr>
        <p:spPr bwMode="auto">
          <a:xfrm flipH="1">
            <a:off x="8397619" y="2077209"/>
            <a:ext cx="783458" cy="301558"/>
          </a:xfrm>
          <a:prstGeom prst="straightConnector1">
            <a:avLst/>
          </a:prstGeom>
          <a:solidFill>
            <a:schemeClr val="accent1"/>
          </a:solidFill>
          <a:ln w="19050" cap="flat" cmpd="sng" algn="ctr">
            <a:solidFill>
              <a:srgbClr val="C00000"/>
            </a:solidFill>
            <a:prstDash val="solid"/>
            <a:round/>
            <a:headEnd type="none" w="med" len="med"/>
            <a:tailEnd type="triangle" w="med" len="med"/>
          </a:ln>
          <a:effectLst/>
        </p:spPr>
      </p:cxnSp>
      <p:sp>
        <p:nvSpPr>
          <p:cNvPr id="11" name="TextBox 64"/>
          <p:cNvSpPr txBox="1"/>
          <p:nvPr/>
        </p:nvSpPr>
        <p:spPr>
          <a:xfrm rot="726493">
            <a:off x="8612875" y="2974692"/>
            <a:ext cx="1343638" cy="276999"/>
          </a:xfrm>
          <a:prstGeom prst="rect">
            <a:avLst/>
          </a:prstGeom>
          <a:noFill/>
        </p:spPr>
        <p:txBody>
          <a:bodyPr wrap="none" rtlCol="0">
            <a:spAutoFit/>
          </a:bodyPr>
          <a:lstStyle/>
          <a:p>
            <a:pPr fontAlgn="ctr"/>
            <a:r>
              <a:rPr lang="en-US" sz="1200" u="none" dirty="0">
                <a:latin typeface="Huawei Sans" panose="020C0503030203020204" pitchFamily="34" charset="0"/>
              </a:rPr>
              <a:t>Sync suspension</a:t>
            </a:r>
            <a:endParaRPr lang="en-US" sz="1200" u="none" dirty="0">
              <a:latin typeface="Huawei Sans" panose="020C0503030203020204" pitchFamily="34" charset="0"/>
            </a:endParaRPr>
          </a:p>
        </p:txBody>
      </p:sp>
      <p:cxnSp>
        <p:nvCxnSpPr>
          <p:cNvPr id="12" name="直接箭头连接符 11"/>
          <p:cNvCxnSpPr/>
          <p:nvPr/>
        </p:nvCxnSpPr>
        <p:spPr bwMode="auto">
          <a:xfrm>
            <a:off x="8512833" y="2851770"/>
            <a:ext cx="1669600" cy="358783"/>
          </a:xfrm>
          <a:prstGeom prst="straightConnector1">
            <a:avLst/>
          </a:prstGeom>
          <a:solidFill>
            <a:schemeClr val="accent1"/>
          </a:solidFill>
          <a:ln w="19050" cap="flat" cmpd="sng" algn="ctr">
            <a:solidFill>
              <a:srgbClr val="C00000"/>
            </a:solidFill>
            <a:prstDash val="solid"/>
            <a:round/>
            <a:headEnd type="none" w="med" len="med"/>
            <a:tailEnd type="triangle" w="med" len="med"/>
          </a:ln>
          <a:effectLst/>
        </p:spPr>
      </p:cxnSp>
      <p:sp>
        <p:nvSpPr>
          <p:cNvPr id="13" name="椭圆 12"/>
          <p:cNvSpPr/>
          <p:nvPr/>
        </p:nvSpPr>
        <p:spPr bwMode="auto">
          <a:xfrm>
            <a:off x="7107688" y="4031382"/>
            <a:ext cx="1048760" cy="1048760"/>
          </a:xfrm>
          <a:prstGeom prst="ellipse">
            <a:avLst/>
          </a:prstGeom>
          <a:solidFill>
            <a:srgbClr val="94DAE2"/>
          </a:solidFill>
          <a:ln>
            <a:noFill/>
          </a:ln>
          <a:effectLst/>
        </p:spPr>
        <p:txBody>
          <a:bodyPr vert="horz" wrap="square" lIns="91440" tIns="45720" rIns="91440" bIns="45720" numCol="1" rtlCol="0" anchor="t" anchorCtr="0" compatLnSpc="1"/>
          <a:lstStyle/>
          <a:p>
            <a:pPr marL="0" marR="0" indent="0" algn="l" defTabSz="914400" rtl="0" eaLnBrk="1" fontAlgn="ctr" latinLnBrk="0" hangingPunct="1">
              <a:lnSpc>
                <a:spcPct val="100000"/>
              </a:lnSpc>
              <a:spcBef>
                <a:spcPct val="0"/>
              </a:spcBef>
              <a:spcAft>
                <a:spcPct val="0"/>
              </a:spcAft>
              <a:buClr>
                <a:srgbClr val="CC9900"/>
              </a:buClr>
              <a:buSzTx/>
            </a:pPr>
            <a:endParaRPr kumimoji="0" lang="en-US" altLang="zh-CN" sz="120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TextBox 40"/>
          <p:cNvSpPr txBox="1"/>
          <p:nvPr/>
        </p:nvSpPr>
        <p:spPr>
          <a:xfrm>
            <a:off x="7084083" y="4383796"/>
            <a:ext cx="1190922" cy="307777"/>
          </a:xfrm>
          <a:prstGeom prst="rect">
            <a:avLst/>
          </a:prstGeom>
          <a:noFill/>
        </p:spPr>
        <p:txBody>
          <a:bodyPr wrap="square" rtlCol="0">
            <a:spAutoFit/>
          </a:bodyPr>
          <a:lstStyle/>
          <a:p>
            <a:pPr fontAlgn="ctr"/>
            <a:r>
              <a:rPr lang="en-US" sz="1400" u="none" dirty="0">
                <a:latin typeface="Huawei Sans" panose="020C0503030203020204" pitchFamily="34" charset="0"/>
              </a:rPr>
              <a:t>Interrupted</a:t>
            </a:r>
            <a:endParaRPr lang="en-US" sz="1400" u="none" dirty="0">
              <a:latin typeface="Huawei Sans" panose="020C0503030203020204" pitchFamily="34" charset="0"/>
            </a:endParaRPr>
          </a:p>
        </p:txBody>
      </p:sp>
      <p:sp>
        <p:nvSpPr>
          <p:cNvPr id="15" name="椭圆 14"/>
          <p:cNvSpPr/>
          <p:nvPr/>
        </p:nvSpPr>
        <p:spPr bwMode="auto">
          <a:xfrm>
            <a:off x="8681556" y="3564752"/>
            <a:ext cx="1047600" cy="1047600"/>
          </a:xfrm>
          <a:prstGeom prst="ellipse">
            <a:avLst/>
          </a:prstGeom>
          <a:solidFill>
            <a:srgbClr val="94DAE2"/>
          </a:solidFill>
          <a:ln>
            <a:noFill/>
          </a:ln>
          <a:effectLst/>
        </p:spPr>
        <p:txBody>
          <a:bodyPr vert="horz" wrap="square" lIns="91440" tIns="45720" rIns="91440" bIns="45720" numCol="1" rtlCol="0" anchor="t" anchorCtr="0" compatLnSpc="1"/>
          <a:lstStyle/>
          <a:p>
            <a:pPr marL="0" marR="0" indent="0" algn="l" defTabSz="914400" rtl="0" eaLnBrk="1" fontAlgn="ctr" latinLnBrk="0" hangingPunct="1">
              <a:lnSpc>
                <a:spcPct val="100000"/>
              </a:lnSpc>
              <a:spcBef>
                <a:spcPct val="0"/>
              </a:spcBef>
              <a:spcAft>
                <a:spcPct val="0"/>
              </a:spcAft>
              <a:buClr>
                <a:srgbClr val="CC9900"/>
              </a:buClr>
              <a:buSzTx/>
            </a:pPr>
            <a:endParaRPr kumimoji="0" lang="en-US" altLang="zh-CN" sz="120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TextBox 40"/>
          <p:cNvSpPr txBox="1"/>
          <p:nvPr/>
        </p:nvSpPr>
        <p:spPr>
          <a:xfrm>
            <a:off x="8785511" y="3937187"/>
            <a:ext cx="909399" cy="307777"/>
          </a:xfrm>
          <a:prstGeom prst="rect">
            <a:avLst/>
          </a:prstGeom>
          <a:noFill/>
        </p:spPr>
        <p:txBody>
          <a:bodyPr wrap="square" rtlCol="0">
            <a:spAutoFit/>
          </a:bodyPr>
          <a:lstStyle/>
          <a:p>
            <a:pPr fontAlgn="ctr"/>
            <a:r>
              <a:rPr lang="en-US" sz="1400" u="none" dirty="0">
                <a:latin typeface="Huawei Sans" panose="020C0503030203020204" pitchFamily="34" charset="0"/>
              </a:rPr>
              <a:t>Normal</a:t>
            </a:r>
            <a:endParaRPr lang="en-US" sz="1400" u="none" dirty="0">
              <a:latin typeface="Huawei Sans" panose="020C0503030203020204" pitchFamily="34" charset="0"/>
            </a:endParaRPr>
          </a:p>
        </p:txBody>
      </p:sp>
      <p:sp>
        <p:nvSpPr>
          <p:cNvPr id="17" name="椭圆 16"/>
          <p:cNvSpPr/>
          <p:nvPr/>
        </p:nvSpPr>
        <p:spPr bwMode="auto">
          <a:xfrm>
            <a:off x="10067521" y="4873848"/>
            <a:ext cx="1047600" cy="1047600"/>
          </a:xfrm>
          <a:prstGeom prst="ellipse">
            <a:avLst/>
          </a:prstGeom>
          <a:solidFill>
            <a:srgbClr val="94DAE2"/>
          </a:solidFill>
          <a:ln>
            <a:noFill/>
          </a:ln>
          <a:effectLst/>
        </p:spPr>
        <p:txBody>
          <a:bodyPr vert="horz" wrap="square" lIns="91440" tIns="45720" rIns="91440" bIns="45720" numCol="1" rtlCol="0" anchor="t" anchorCtr="0" compatLnSpc="1"/>
          <a:lstStyle/>
          <a:p>
            <a:pPr marL="0" marR="0" indent="0" algn="l" defTabSz="914400" rtl="0" eaLnBrk="1" fontAlgn="ctr" latinLnBrk="0" hangingPunct="1">
              <a:lnSpc>
                <a:spcPct val="100000"/>
              </a:lnSpc>
              <a:spcBef>
                <a:spcPct val="0"/>
              </a:spcBef>
              <a:spcAft>
                <a:spcPct val="0"/>
              </a:spcAft>
              <a:buClr>
                <a:srgbClr val="CC9900"/>
              </a:buClr>
              <a:buSzTx/>
            </a:pPr>
            <a:endParaRPr kumimoji="0" lang="en-US" altLang="zh-CN" sz="120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TextBox 40"/>
          <p:cNvSpPr txBox="1"/>
          <p:nvPr/>
        </p:nvSpPr>
        <p:spPr>
          <a:xfrm>
            <a:off x="10122385" y="5261687"/>
            <a:ext cx="964640" cy="307777"/>
          </a:xfrm>
          <a:prstGeom prst="rect">
            <a:avLst/>
          </a:prstGeom>
          <a:noFill/>
        </p:spPr>
        <p:txBody>
          <a:bodyPr wrap="square" rtlCol="0">
            <a:spAutoFit/>
          </a:bodyPr>
          <a:lstStyle/>
          <a:p>
            <a:pPr fontAlgn="ctr"/>
            <a:r>
              <a:rPr lang="en-US" sz="1400" u="none" dirty="0">
                <a:latin typeface="Huawei Sans" panose="020C0503030203020204" pitchFamily="34" charset="0"/>
              </a:rPr>
              <a:t>Migrated</a:t>
            </a:r>
            <a:endParaRPr lang="en-US" sz="1400" u="none" dirty="0">
              <a:latin typeface="Huawei Sans" panose="020C0503030203020204" pitchFamily="34" charset="0"/>
            </a:endParaRPr>
          </a:p>
        </p:txBody>
      </p:sp>
      <p:cxnSp>
        <p:nvCxnSpPr>
          <p:cNvPr id="19" name="直接箭头连接符 18"/>
          <p:cNvCxnSpPr>
            <a:stCxn id="4" idx="3"/>
            <a:endCxn id="13" idx="1"/>
          </p:cNvCxnSpPr>
          <p:nvPr/>
        </p:nvCxnSpPr>
        <p:spPr bwMode="auto">
          <a:xfrm flipH="1">
            <a:off x="7261275" y="3051935"/>
            <a:ext cx="464801" cy="1133034"/>
          </a:xfrm>
          <a:prstGeom prst="straightConnector1">
            <a:avLst/>
          </a:prstGeom>
          <a:solidFill>
            <a:schemeClr val="accent1"/>
          </a:solidFill>
          <a:ln w="19050" cap="flat" cmpd="sng" algn="ctr">
            <a:solidFill>
              <a:srgbClr val="C00000"/>
            </a:solidFill>
            <a:prstDash val="solid"/>
            <a:round/>
            <a:headEnd type="none" w="med" len="med"/>
            <a:tailEnd type="triangle" w="med" len="med"/>
          </a:ln>
          <a:effectLst/>
        </p:spPr>
      </p:cxnSp>
      <p:cxnSp>
        <p:nvCxnSpPr>
          <p:cNvPr id="20" name="直接箭头连接符 19"/>
          <p:cNvCxnSpPr>
            <a:stCxn id="13" idx="7"/>
            <a:endCxn id="4" idx="5"/>
          </p:cNvCxnSpPr>
          <p:nvPr/>
        </p:nvCxnSpPr>
        <p:spPr bwMode="auto">
          <a:xfrm flipV="1">
            <a:off x="8002861" y="3051935"/>
            <a:ext cx="463981" cy="1133034"/>
          </a:xfrm>
          <a:prstGeom prst="straightConnector1">
            <a:avLst/>
          </a:prstGeom>
          <a:solidFill>
            <a:schemeClr val="accent1"/>
          </a:solidFill>
          <a:ln w="19050" cap="flat" cmpd="sng" algn="ctr">
            <a:solidFill>
              <a:srgbClr val="C00000"/>
            </a:solidFill>
            <a:prstDash val="solid"/>
            <a:round/>
            <a:headEnd type="none" w="med" len="med"/>
            <a:tailEnd type="triangle" w="med" len="med"/>
          </a:ln>
          <a:effectLst/>
        </p:spPr>
      </p:cxnSp>
      <p:sp>
        <p:nvSpPr>
          <p:cNvPr id="21" name="TextBox 69"/>
          <p:cNvSpPr txBox="1"/>
          <p:nvPr/>
        </p:nvSpPr>
        <p:spPr>
          <a:xfrm>
            <a:off x="6825861" y="3179068"/>
            <a:ext cx="1382110" cy="276999"/>
          </a:xfrm>
          <a:prstGeom prst="rect">
            <a:avLst/>
          </a:prstGeom>
          <a:noFill/>
        </p:spPr>
        <p:txBody>
          <a:bodyPr wrap="none" rtlCol="0">
            <a:spAutoFit/>
          </a:bodyPr>
          <a:lstStyle/>
          <a:p>
            <a:pPr fontAlgn="ctr"/>
            <a:r>
              <a:rPr lang="en-US" sz="1200" u="none" dirty="0">
                <a:latin typeface="Huawei Sans" panose="020C0503030203020204" pitchFamily="34" charset="0"/>
              </a:rPr>
              <a:t>Sync interruption</a:t>
            </a:r>
            <a:endParaRPr lang="en-US" sz="1200" u="none" dirty="0">
              <a:latin typeface="Huawei Sans" panose="020C0503030203020204" pitchFamily="34" charset="0"/>
            </a:endParaRPr>
          </a:p>
        </p:txBody>
      </p:sp>
      <p:sp>
        <p:nvSpPr>
          <p:cNvPr id="22" name="TextBox 113"/>
          <p:cNvSpPr txBox="1"/>
          <p:nvPr/>
        </p:nvSpPr>
        <p:spPr>
          <a:xfrm>
            <a:off x="7604251" y="3576125"/>
            <a:ext cx="1073149" cy="461665"/>
          </a:xfrm>
          <a:prstGeom prst="rect">
            <a:avLst/>
          </a:prstGeom>
          <a:noFill/>
        </p:spPr>
        <p:txBody>
          <a:bodyPr wrap="square" rtlCol="0">
            <a:spAutoFit/>
          </a:bodyPr>
          <a:lstStyle/>
          <a:p>
            <a:pPr algn="ctr" fontAlgn="ctr"/>
            <a:r>
              <a:rPr lang="en-US" sz="1200" u="none" dirty="0">
                <a:latin typeface="Huawei Sans" panose="020C0503030203020204" pitchFamily="34" charset="0"/>
              </a:rPr>
              <a:t>Fault rectification</a:t>
            </a:r>
            <a:endParaRPr lang="en-US" sz="1200" u="none" dirty="0">
              <a:latin typeface="Huawei Sans" panose="020C0503030203020204" pitchFamily="34" charset="0"/>
            </a:endParaRPr>
          </a:p>
        </p:txBody>
      </p:sp>
      <p:cxnSp>
        <p:nvCxnSpPr>
          <p:cNvPr id="23" name="直接箭头连接符 22"/>
          <p:cNvCxnSpPr>
            <a:endCxn id="15" idx="1"/>
          </p:cNvCxnSpPr>
          <p:nvPr/>
        </p:nvCxnSpPr>
        <p:spPr bwMode="auto">
          <a:xfrm>
            <a:off x="8491597" y="2921247"/>
            <a:ext cx="343376" cy="796922"/>
          </a:xfrm>
          <a:prstGeom prst="straightConnector1">
            <a:avLst/>
          </a:prstGeom>
          <a:solidFill>
            <a:schemeClr val="accent1"/>
          </a:solidFill>
          <a:ln w="19050" cap="flat" cmpd="sng" algn="ctr">
            <a:solidFill>
              <a:srgbClr val="C00000"/>
            </a:solidFill>
            <a:prstDash val="solid"/>
            <a:round/>
            <a:headEnd type="none" w="med" len="med"/>
            <a:tailEnd type="triangle" w="med" len="med"/>
          </a:ln>
          <a:effectLst/>
        </p:spPr>
      </p:cxnSp>
      <p:sp>
        <p:nvSpPr>
          <p:cNvPr id="24" name="TextBox 113"/>
          <p:cNvSpPr txBox="1"/>
          <p:nvPr/>
        </p:nvSpPr>
        <p:spPr>
          <a:xfrm>
            <a:off x="8346363" y="3289475"/>
            <a:ext cx="1268053" cy="276999"/>
          </a:xfrm>
          <a:prstGeom prst="rect">
            <a:avLst/>
          </a:prstGeom>
          <a:noFill/>
        </p:spPr>
        <p:txBody>
          <a:bodyPr wrap="square" rtlCol="0">
            <a:spAutoFit/>
          </a:bodyPr>
          <a:lstStyle/>
          <a:p>
            <a:pPr fontAlgn="ctr"/>
            <a:r>
              <a:rPr lang="en-US" sz="1200" u="none" dirty="0">
                <a:latin typeface="Huawei Sans" panose="020C0503030203020204" pitchFamily="34" charset="0"/>
              </a:rPr>
              <a:t>Synchronized</a:t>
            </a:r>
            <a:endParaRPr lang="en-US" sz="1200" u="none" dirty="0">
              <a:latin typeface="Huawei Sans" panose="020C0503030203020204" pitchFamily="34" charset="0"/>
            </a:endParaRPr>
          </a:p>
        </p:txBody>
      </p:sp>
      <p:cxnSp>
        <p:nvCxnSpPr>
          <p:cNvPr id="25" name="直接箭头连接符 24"/>
          <p:cNvCxnSpPr>
            <a:stCxn id="15" idx="5"/>
            <a:endCxn id="17" idx="1"/>
          </p:cNvCxnSpPr>
          <p:nvPr/>
        </p:nvCxnSpPr>
        <p:spPr bwMode="auto">
          <a:xfrm>
            <a:off x="9575739" y="4458935"/>
            <a:ext cx="645199" cy="568330"/>
          </a:xfrm>
          <a:prstGeom prst="straightConnector1">
            <a:avLst/>
          </a:prstGeom>
          <a:solidFill>
            <a:schemeClr val="accent1"/>
          </a:solidFill>
          <a:ln w="19050" cap="flat" cmpd="sng" algn="ctr">
            <a:solidFill>
              <a:srgbClr val="C00000"/>
            </a:solidFill>
            <a:prstDash val="solid"/>
            <a:round/>
            <a:headEnd type="none" w="med" len="med"/>
            <a:tailEnd type="triangle" w="med" len="med"/>
          </a:ln>
          <a:effectLst/>
        </p:spPr>
      </p:cxnSp>
      <p:sp>
        <p:nvSpPr>
          <p:cNvPr id="26" name="TextBox 113"/>
          <p:cNvSpPr txBox="1"/>
          <p:nvPr/>
        </p:nvSpPr>
        <p:spPr>
          <a:xfrm>
            <a:off x="9137520" y="4620707"/>
            <a:ext cx="763351" cy="276999"/>
          </a:xfrm>
          <a:prstGeom prst="rect">
            <a:avLst/>
          </a:prstGeom>
          <a:noFill/>
        </p:spPr>
        <p:txBody>
          <a:bodyPr wrap="none" rtlCol="0">
            <a:spAutoFit/>
          </a:bodyPr>
          <a:lstStyle/>
          <a:p>
            <a:pPr fontAlgn="ctr"/>
            <a:r>
              <a:rPr lang="en-US" sz="1200" u="none" dirty="0">
                <a:latin typeface="Huawei Sans" panose="020C0503030203020204" pitchFamily="34" charset="0"/>
              </a:rPr>
              <a:t>Splitting</a:t>
            </a:r>
            <a:endParaRPr lang="en-US" sz="1200" u="none" dirty="0">
              <a:latin typeface="Huawei Sans" panose="020C0503030203020204" pitchFamily="34" charset="0"/>
            </a:endParaRPr>
          </a:p>
        </p:txBody>
      </p:sp>
      <p:cxnSp>
        <p:nvCxnSpPr>
          <p:cNvPr id="27" name="直接箭头连接符 26"/>
          <p:cNvCxnSpPr>
            <a:stCxn id="8" idx="1"/>
            <a:endCxn id="4" idx="6"/>
          </p:cNvCxnSpPr>
          <p:nvPr/>
        </p:nvCxnSpPr>
        <p:spPr bwMode="auto">
          <a:xfrm flipH="1" flipV="1">
            <a:off x="8620259" y="2681552"/>
            <a:ext cx="1701319" cy="152718"/>
          </a:xfrm>
          <a:prstGeom prst="straightConnector1">
            <a:avLst/>
          </a:prstGeom>
          <a:solidFill>
            <a:schemeClr val="accent1"/>
          </a:solidFill>
          <a:ln w="19050" cap="flat" cmpd="sng" algn="ctr">
            <a:solidFill>
              <a:srgbClr val="C00000"/>
            </a:solidFill>
            <a:prstDash val="solid"/>
            <a:round/>
            <a:headEnd type="none" w="med" len="med"/>
            <a:tailEnd type="triangle" w="med" len="med"/>
          </a:ln>
          <a:effectLst/>
        </p:spPr>
      </p:cxnSp>
      <p:sp>
        <p:nvSpPr>
          <p:cNvPr id="28" name="TextBox 113"/>
          <p:cNvSpPr txBox="1"/>
          <p:nvPr/>
        </p:nvSpPr>
        <p:spPr>
          <a:xfrm rot="485140">
            <a:off x="8770308" y="2451068"/>
            <a:ext cx="1314784" cy="276999"/>
          </a:xfrm>
          <a:prstGeom prst="rect">
            <a:avLst/>
          </a:prstGeom>
          <a:noFill/>
        </p:spPr>
        <p:txBody>
          <a:bodyPr wrap="none" rtlCol="0">
            <a:spAutoFit/>
          </a:bodyPr>
          <a:lstStyle/>
          <a:p>
            <a:pPr fontAlgn="ctr"/>
            <a:r>
              <a:rPr lang="en-US" sz="1200" u="none" dirty="0">
                <a:latin typeface="Huawei Sans" panose="020C0503030203020204" pitchFamily="34" charset="0"/>
              </a:rPr>
              <a:t>Sync restoration</a:t>
            </a:r>
            <a:endParaRPr lang="en-US" sz="1200" u="none" dirty="0">
              <a:latin typeface="Huawei Sans" panose="020C0503030203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Configuration Process</a:t>
            </a:r>
            <a:endParaRPr lang="en-US" altLang="zh-CN" dirty="0">
              <a:latin typeface="Huawei Sans" panose="020C0503030203020204" pitchFamily="34" charset="0"/>
              <a:sym typeface="Huawei Sans" panose="020C0503030203020204" pitchFamily="34" charset="0"/>
            </a:endParaRPr>
          </a:p>
        </p:txBody>
      </p:sp>
      <p:sp>
        <p:nvSpPr>
          <p:cNvPr id="5" name="流程图: 终止 4"/>
          <p:cNvSpPr/>
          <p:nvPr/>
        </p:nvSpPr>
        <p:spPr>
          <a:xfrm>
            <a:off x="4543063" y="1374745"/>
            <a:ext cx="2071868" cy="541914"/>
          </a:xfrm>
          <a:prstGeom prst="flowChartTermina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Start</a:t>
            </a:r>
            <a:endParaRPr lang="en-US" u="none" dirty="0">
              <a:solidFill>
                <a:schemeClr val="tx1"/>
              </a:solidFill>
              <a:latin typeface="Huawei Sans" panose="020C0503030203020204" pitchFamily="34" charset="0"/>
            </a:endParaRPr>
          </a:p>
        </p:txBody>
      </p:sp>
      <p:sp>
        <p:nvSpPr>
          <p:cNvPr id="6" name="流程图: 可选过程 5"/>
          <p:cNvSpPr/>
          <p:nvPr/>
        </p:nvSpPr>
        <p:spPr>
          <a:xfrm>
            <a:off x="3831219" y="2376688"/>
            <a:ext cx="3495555" cy="584019"/>
          </a:xfrm>
          <a:prstGeom prst="flowChartAlternate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Check the license file.</a:t>
            </a:r>
            <a:endParaRPr lang="en-US" u="none" dirty="0">
              <a:solidFill>
                <a:schemeClr val="tx1"/>
              </a:solidFill>
              <a:latin typeface="Huawei Sans" panose="020C0503030203020204" pitchFamily="34" charset="0"/>
            </a:endParaRPr>
          </a:p>
        </p:txBody>
      </p:sp>
      <p:sp>
        <p:nvSpPr>
          <p:cNvPr id="7" name="流程图: 可选过程 6"/>
          <p:cNvSpPr/>
          <p:nvPr/>
        </p:nvSpPr>
        <p:spPr>
          <a:xfrm>
            <a:off x="3831220" y="3263408"/>
            <a:ext cx="3495555" cy="584019"/>
          </a:xfrm>
          <a:prstGeom prst="flowChartAlternate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Create a </a:t>
            </a:r>
            <a:r>
              <a:rPr lang="en-US" u="none" dirty="0" err="1">
                <a:solidFill>
                  <a:schemeClr val="tx1"/>
                </a:solidFill>
                <a:latin typeface="Huawei Sans" panose="020C0503030203020204" pitchFamily="34" charset="0"/>
              </a:rPr>
              <a:t>SmartMigration</a:t>
            </a:r>
            <a:r>
              <a:rPr lang="en-US" u="none" dirty="0">
                <a:solidFill>
                  <a:schemeClr val="tx1"/>
                </a:solidFill>
                <a:latin typeface="Huawei Sans" panose="020C0503030203020204" pitchFamily="34" charset="0"/>
              </a:rPr>
              <a:t> task.</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流程图: 可选过程 7"/>
          <p:cNvSpPr/>
          <p:nvPr/>
        </p:nvSpPr>
        <p:spPr>
          <a:xfrm>
            <a:off x="3831218" y="4150128"/>
            <a:ext cx="3495555" cy="711239"/>
          </a:xfrm>
          <a:prstGeom prst="flowChartAlternate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(Consistently) Split a </a:t>
            </a:r>
            <a:r>
              <a:rPr lang="en-US" u="none" dirty="0" err="1">
                <a:solidFill>
                  <a:schemeClr val="tx1"/>
                </a:solidFill>
                <a:latin typeface="Huawei Sans" panose="020C0503030203020204" pitchFamily="34" charset="0"/>
              </a:rPr>
              <a:t>SmartMigration</a:t>
            </a:r>
            <a:r>
              <a:rPr lang="en-US" u="none" dirty="0">
                <a:solidFill>
                  <a:schemeClr val="tx1"/>
                </a:solidFill>
                <a:latin typeface="Huawei Sans" panose="020C0503030203020204" pitchFamily="34" charset="0"/>
              </a:rPr>
              <a:t> pair.</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流程图: 终止 8"/>
          <p:cNvSpPr/>
          <p:nvPr/>
        </p:nvSpPr>
        <p:spPr>
          <a:xfrm>
            <a:off x="4543061" y="5214902"/>
            <a:ext cx="2071868" cy="541914"/>
          </a:xfrm>
          <a:prstGeom prst="flowChartTermina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End</a:t>
            </a:r>
            <a:endParaRPr lang="en-US" u="none" dirty="0">
              <a:solidFill>
                <a:schemeClr val="tx1"/>
              </a:solidFill>
              <a:latin typeface="Huawei Sans" panose="020C0503030203020204" pitchFamily="34" charset="0"/>
            </a:endParaRPr>
          </a:p>
        </p:txBody>
      </p:sp>
      <p:cxnSp>
        <p:nvCxnSpPr>
          <p:cNvPr id="10" name="直接箭头连接符 9"/>
          <p:cNvCxnSpPr>
            <a:stCxn id="5" idx="2"/>
            <a:endCxn id="6" idx="0"/>
          </p:cNvCxnSpPr>
          <p:nvPr/>
        </p:nvCxnSpPr>
        <p:spPr>
          <a:xfrm>
            <a:off x="5578997" y="1916659"/>
            <a:ext cx="0" cy="46002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7" idx="2"/>
            <a:endCxn id="8" idx="0"/>
          </p:cNvCxnSpPr>
          <p:nvPr/>
        </p:nvCxnSpPr>
        <p:spPr>
          <a:xfrm flipH="1">
            <a:off x="5578996" y="3847427"/>
            <a:ext cx="2" cy="30270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8" idx="2"/>
            <a:endCxn id="9" idx="0"/>
          </p:cNvCxnSpPr>
          <p:nvPr/>
        </p:nvCxnSpPr>
        <p:spPr>
          <a:xfrm flipH="1">
            <a:off x="5578995" y="4861367"/>
            <a:ext cx="1" cy="3535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 idx="2"/>
            <a:endCxn id="7" idx="0"/>
          </p:cNvCxnSpPr>
          <p:nvPr/>
        </p:nvCxnSpPr>
        <p:spPr>
          <a:xfrm>
            <a:off x="5578997" y="2960707"/>
            <a:ext cx="1" cy="30270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301415" y="3647113"/>
            <a:ext cx="2589090" cy="6376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000" u="none" dirty="0">
                <a:solidFill>
                  <a:schemeClr val="tx1"/>
                </a:solidFill>
                <a:latin typeface="Huawei Sans" panose="020C0503030203020204" pitchFamily="34" charset="0"/>
              </a:rPr>
              <a:t>Definition, Principle, and Application</a:t>
            </a:r>
            <a:endParaRPr lang="en-US" altLang="zh-CN"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右大括号 19"/>
          <p:cNvSpPr/>
          <p:nvPr/>
        </p:nvSpPr>
        <p:spPr>
          <a:xfrm>
            <a:off x="7709444" y="1923410"/>
            <a:ext cx="450376" cy="4085095"/>
          </a:xfrm>
          <a:prstGeom prst="rightBrace">
            <a:avLst>
              <a:gd name="adj1" fmla="val 726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2" name="图示 1"/>
          <p:cNvGraphicFramePr/>
          <p:nvPr/>
        </p:nvGraphicFramePr>
        <p:xfrm>
          <a:off x="696685" y="1844675"/>
          <a:ext cx="7413172" cy="43561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4294967295"/>
          </p:nvPr>
        </p:nvSpPr>
        <p:spPr>
          <a:xfrm>
            <a:off x="1019176" y="1844675"/>
            <a:ext cx="10153650" cy="4068812"/>
          </a:xfrm>
          <a:prstGeom prst="rect">
            <a:avLst/>
          </a:prstGeom>
        </p:spPr>
        <p:txBody>
          <a:bodyPr/>
          <a:lstStyle/>
          <a:p>
            <a:r>
              <a:rPr lang="en-US" b="1" u="none" dirty="0">
                <a:latin typeface="Huawei Sans" panose="020C0503030203020204" pitchFamily="34" charset="0"/>
              </a:rPr>
              <a:t>(True or false) </a:t>
            </a:r>
            <a:r>
              <a:rPr lang="en-US" u="none" dirty="0" err="1">
                <a:latin typeface="Huawei Sans" panose="020C0503030203020204" pitchFamily="34" charset="0"/>
              </a:rPr>
              <a:t>SmartTier</a:t>
            </a:r>
            <a:r>
              <a:rPr lang="en-US" u="none" dirty="0">
                <a:latin typeface="Huawei Sans" panose="020C0503030203020204" pitchFamily="34" charset="0"/>
              </a:rPr>
              <a:t> cannot be enabled for a storage pool whose member disks are of the same type. (   )</a:t>
            </a:r>
            <a:endParaRPr lang="en-US" u="none" dirty="0">
              <a:latin typeface="Huawei Sans" panose="020C0503030203020204" pitchFamily="34" charset="0"/>
            </a:endParaRPr>
          </a:p>
          <a:p>
            <a:r>
              <a:rPr lang="en-US" b="1" u="none" dirty="0">
                <a:latin typeface="Huawei Sans" panose="020C0503030203020204" pitchFamily="34" charset="0"/>
              </a:rPr>
              <a:t>(Multiple-choice) </a:t>
            </a:r>
            <a:r>
              <a:rPr lang="en-US" u="none" dirty="0">
                <a:latin typeface="Huawei Sans" panose="020C0503030203020204" pitchFamily="34" charset="0"/>
              </a:rPr>
              <a:t>Which of the following migration policies can be set for LUNs? (   )</a:t>
            </a:r>
            <a:endParaRPr lang="en-US" u="none" dirty="0">
              <a:latin typeface="Huawei Sans" panose="020C0503030203020204" pitchFamily="34" charset="0"/>
            </a:endParaRPr>
          </a:p>
          <a:p>
            <a:pPr lvl="1"/>
            <a:r>
              <a:rPr lang="en-US" u="none" dirty="0">
                <a:latin typeface="Huawei Sans" panose="020C0503030203020204" pitchFamily="34" charset="0"/>
              </a:rPr>
              <a:t>Automatic migration</a:t>
            </a:r>
            <a:endParaRPr lang="en-US" u="none" dirty="0">
              <a:latin typeface="Huawei Sans" panose="020C0503030203020204" pitchFamily="34" charset="0"/>
            </a:endParaRPr>
          </a:p>
          <a:p>
            <a:pPr lvl="1"/>
            <a:r>
              <a:rPr lang="en-US" u="none" dirty="0">
                <a:latin typeface="Huawei Sans" panose="020C0503030203020204" pitchFamily="34" charset="0"/>
              </a:rPr>
              <a:t>Migration to the higher-performance tier</a:t>
            </a:r>
            <a:endParaRPr lang="en-US" u="none" dirty="0">
              <a:latin typeface="Huawei Sans" panose="020C0503030203020204" pitchFamily="34" charset="0"/>
            </a:endParaRPr>
          </a:p>
          <a:p>
            <a:pPr lvl="1"/>
            <a:r>
              <a:rPr lang="en-US" u="none" dirty="0">
                <a:latin typeface="Huawei Sans" panose="020C0503030203020204" pitchFamily="34" charset="0"/>
              </a:rPr>
              <a:t>Migration to the lower-performance tier</a:t>
            </a:r>
            <a:endParaRPr lang="en-US" u="none" dirty="0">
              <a:latin typeface="Huawei Sans" panose="020C0503030203020204" pitchFamily="34" charset="0"/>
            </a:endParaRPr>
          </a:p>
          <a:p>
            <a:pPr lvl="1"/>
            <a:r>
              <a:rPr lang="en-US" u="none" dirty="0">
                <a:latin typeface="Huawei Sans" panose="020C0503030203020204" pitchFamily="34" charset="0"/>
              </a:rPr>
              <a:t>No migration</a:t>
            </a:r>
            <a:endParaRPr lang="en-US" u="none" dirty="0">
              <a:latin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Thin LUN</a:t>
            </a:r>
            <a:endParaRPr lang="en-US" altLang="zh-CN" dirty="0">
              <a:latin typeface="Huawei Sans" panose="020C0503030203020204" pitchFamily="34" charset="0"/>
              <a:sym typeface="Huawei Sans" panose="020C0503030203020204" pitchFamily="34" charset="0"/>
            </a:endParaRPr>
          </a:p>
        </p:txBody>
      </p:sp>
      <p:sp>
        <p:nvSpPr>
          <p:cNvPr id="4" name="Rectangle 3"/>
          <p:cNvSpPr txBox="1">
            <a:spLocks noChangeArrowheads="1"/>
          </p:cNvSpPr>
          <p:nvPr/>
        </p:nvSpPr>
        <p:spPr bwMode="auto">
          <a:xfrm>
            <a:off x="779434" y="2496381"/>
            <a:ext cx="5031263" cy="3122276"/>
          </a:xfrm>
          <a:prstGeom prst="rect">
            <a:avLst/>
          </a:prstGeom>
          <a:noFill/>
          <a:ln w="9525">
            <a:noFill/>
            <a:miter lim="800000"/>
          </a:ln>
        </p:spPr>
        <p:txBody>
          <a:bodyPr lIns="80152" tIns="40076" rIns="80152" bIns="40076"/>
          <a:lstStyle/>
          <a:p>
            <a:pPr marL="652780" lvl="1" indent="-250825" defTabSz="802005" fontAlgn="ctr">
              <a:lnSpc>
                <a:spcPct val="140000"/>
              </a:lnSpc>
              <a:buClr>
                <a:schemeClr val="tx1"/>
              </a:buClr>
              <a:buSzPct val="50000"/>
              <a:buFont typeface="Wingdings" panose="05000000000000000000" pitchFamily="2" charset="2"/>
              <a:buChar char="ü"/>
              <a:defRPr/>
            </a:pPr>
            <a:r>
              <a:rPr lang="en-US" sz="1800" u="none" dirty="0">
                <a:latin typeface="Huawei Sans" panose="020C0503030203020204" pitchFamily="34" charset="0"/>
              </a:rPr>
              <a:t>Data collection: From the perspective of a storage system, a thin LUN is a LUN that can be mapped to a host.</a:t>
            </a:r>
            <a:endParaRPr lang="en-US" sz="1800" u="none" dirty="0">
              <a:latin typeface="Huawei Sans" panose="020C0503030203020204" pitchFamily="34" charset="0"/>
            </a:endParaRPr>
          </a:p>
          <a:p>
            <a:pPr marL="652780" lvl="1" indent="-250825" defTabSz="802005" fontAlgn="ctr">
              <a:lnSpc>
                <a:spcPct val="140000"/>
              </a:lnSpc>
              <a:buClr>
                <a:schemeClr val="tx1"/>
              </a:buClr>
              <a:buSzPct val="50000"/>
              <a:buFont typeface="Wingdings" panose="05000000000000000000" pitchFamily="2" charset="2"/>
              <a:buChar char="ü"/>
              <a:defRPr/>
            </a:pPr>
            <a:r>
              <a:rPr lang="en-US" sz="1800" u="none" dirty="0">
                <a:latin typeface="Huawei Sans" panose="020C0503030203020204" pitchFamily="34" charset="0"/>
              </a:rPr>
              <a:t>Full availability: data can be read and written properly.</a:t>
            </a:r>
            <a:endParaRPr lang="en-US" sz="1800" u="none" dirty="0">
              <a:latin typeface="Huawei Sans" panose="020C0503030203020204" pitchFamily="34" charset="0"/>
            </a:endParaRPr>
          </a:p>
          <a:p>
            <a:pPr marL="652780" lvl="1" indent="-250825" defTabSz="802005" fontAlgn="ctr">
              <a:lnSpc>
                <a:spcPct val="140000"/>
              </a:lnSpc>
              <a:buClr>
                <a:schemeClr val="tx1"/>
              </a:buClr>
              <a:buSzPct val="50000"/>
              <a:buFont typeface="Wingdings" panose="05000000000000000000" pitchFamily="2" charset="2"/>
              <a:buChar char="ü"/>
              <a:defRPr/>
            </a:pPr>
            <a:r>
              <a:rPr lang="en-US" sz="1800" u="none" dirty="0">
                <a:latin typeface="Huawei Sans" panose="020C0503030203020204" pitchFamily="34" charset="0"/>
              </a:rPr>
              <a:t>Dynamic allocation: Resources are allocated while data is being written.</a:t>
            </a:r>
            <a:endParaRPr lang="en-US" sz="1800" u="none" dirty="0">
              <a:latin typeface="Huawei Sans" panose="020C0503030203020204" pitchFamily="34" charset="0"/>
            </a:endParaRPr>
          </a:p>
          <a:p>
            <a:pPr marL="652780" lvl="1" indent="-250825" defTabSz="802005" fontAlgn="ctr">
              <a:lnSpc>
                <a:spcPct val="140000"/>
              </a:lnSpc>
              <a:buClr>
                <a:schemeClr val="tx1"/>
              </a:buClr>
              <a:buSzPct val="50000"/>
              <a:buFont typeface="Wingdings" panose="05000000000000000000" pitchFamily="2" charset="2"/>
              <a:buChar char="ü"/>
              <a:defRPr/>
            </a:pPr>
            <a:endParaRPr lang="en-US" altLang="zh-CN" sz="2800" kern="0" dirty="0">
              <a:latin typeface="Huawei Sans" panose="020C0503030203020204" pitchFamily="34" charset="0"/>
              <a:ea typeface="方正兰亭黑简体" panose="02000000000000000000" pitchFamily="2" charset="-122"/>
              <a:sym typeface="Huawei Sans" panose="020C0503030203020204" pitchFamily="34" charset="0"/>
            </a:endParaRPr>
          </a:p>
          <a:p>
            <a:pPr marL="652780" lvl="1" indent="-250825" defTabSz="802005" fontAlgn="ctr">
              <a:lnSpc>
                <a:spcPct val="140000"/>
              </a:lnSpc>
              <a:buClr>
                <a:schemeClr val="tx1"/>
              </a:buClr>
              <a:buSzPct val="50000"/>
              <a:buFont typeface="Wingdings" panose="05000000000000000000" pitchFamily="2" charset="2"/>
              <a:buChar char="ü"/>
              <a:defRPr/>
            </a:pPr>
            <a:endParaRPr lang="en-US" altLang="zh-CN" sz="2800" kern="0" dirty="0">
              <a:latin typeface="Huawei Sans" panose="020C0503030203020204" pitchFamily="34" charset="0"/>
              <a:ea typeface="方正兰亭黑简体" panose="02000000000000000000" pitchFamily="2" charset="-122"/>
              <a:sym typeface="Huawei Sans" panose="020C0503030203020204" pitchFamily="34" charset="0"/>
            </a:endParaRPr>
          </a:p>
          <a:p>
            <a:pPr marL="300355" indent="-300355" defTabSz="802005" fontAlgn="ctr">
              <a:lnSpc>
                <a:spcPct val="140000"/>
              </a:lnSpc>
              <a:buClr>
                <a:schemeClr val="tx1"/>
              </a:buClr>
              <a:buSzPct val="60000"/>
              <a:buFont typeface="Wingdings" panose="05000000000000000000" pitchFamily="2" charset="2"/>
              <a:buChar char="l"/>
              <a:defRPr/>
            </a:pPr>
            <a:endParaRPr lang="en-US" altLang="zh-CN" sz="2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Rectangle 111"/>
          <p:cNvSpPr>
            <a:spLocks noChangeArrowheads="1"/>
          </p:cNvSpPr>
          <p:nvPr/>
        </p:nvSpPr>
        <p:spPr bwMode="auto">
          <a:xfrm>
            <a:off x="877948" y="1116731"/>
            <a:ext cx="10582215" cy="936625"/>
          </a:xfrm>
          <a:prstGeom prst="rect">
            <a:avLst/>
          </a:prstGeom>
          <a:noFill/>
          <a:ln w="9525">
            <a:noFill/>
            <a:miter lim="800000"/>
          </a:ln>
          <a:effectLst/>
        </p:spPr>
        <p:txBody>
          <a:bodyPr lIns="80152" tIns="40076" rIns="80152" bIns="40076"/>
          <a:lstStyle/>
          <a:p>
            <a:pPr marL="300355" indent="-300355" defTabSz="802005" eaLnBrk="1" fontAlgn="ctr" hangingPunct="1">
              <a:lnSpc>
                <a:spcPct val="140000"/>
              </a:lnSpc>
              <a:buClr>
                <a:schemeClr val="tx1"/>
              </a:buClr>
              <a:buSzPct val="60000"/>
              <a:buFont typeface="Wingdings" panose="05000000000000000000" pitchFamily="2" charset="2"/>
              <a:buChar char="l"/>
              <a:defRPr/>
            </a:pPr>
            <a:r>
              <a:rPr lang="en-US" sz="2000" u="none" dirty="0">
                <a:latin typeface="Huawei Sans" panose="020C0503030203020204" pitchFamily="34" charset="0"/>
              </a:rPr>
              <a:t>Definition: A thin LUN is a logical disk that can be accessed by hosts. It dynamically allocates storage resources from the storage pool according to the actual capacity requirements of users.</a:t>
            </a:r>
            <a:endParaRPr lang="en-US" sz="2000" u="none" dirty="0">
              <a:latin typeface="Huawei Sans" panose="020C0503030203020204" pitchFamily="34" charset="0"/>
            </a:endParaRPr>
          </a:p>
          <a:p>
            <a:pPr marL="300355" indent="-300355" defTabSz="802005" eaLnBrk="1" fontAlgn="ctr" hangingPunct="1">
              <a:lnSpc>
                <a:spcPct val="140000"/>
              </a:lnSpc>
              <a:buClr>
                <a:schemeClr val="tx1"/>
              </a:buClr>
              <a:buSzPct val="60000"/>
              <a:buFont typeface="Wingdings" panose="05000000000000000000" pitchFamily="2" charset="2"/>
              <a:buChar char="l"/>
              <a:defRPr/>
            </a:pPr>
            <a:endParaRPr lang="en-US" altLang="zh-CN" sz="20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6" name="Group 112"/>
          <p:cNvGrpSpPr/>
          <p:nvPr/>
        </p:nvGrpSpPr>
        <p:grpSpPr bwMode="auto">
          <a:xfrm>
            <a:off x="6390135" y="2468965"/>
            <a:ext cx="2268537" cy="3593449"/>
            <a:chOff x="3422" y="1485"/>
            <a:chExt cx="1429" cy="2567"/>
          </a:xfrm>
        </p:grpSpPr>
        <p:sp>
          <p:nvSpPr>
            <p:cNvPr id="7" name="Rectangle 13"/>
            <p:cNvSpPr>
              <a:spLocks noChangeArrowheads="1"/>
            </p:cNvSpPr>
            <p:nvPr/>
          </p:nvSpPr>
          <p:spPr bwMode="auto">
            <a:xfrm>
              <a:off x="3495" y="1485"/>
              <a:ext cx="1278" cy="2567"/>
            </a:xfrm>
            <a:prstGeom prst="rect">
              <a:avLst/>
            </a:prstGeom>
            <a:solidFill>
              <a:schemeClr val="bg1"/>
            </a:solidFill>
            <a:ln w="19050" algn="ctr">
              <a:solidFill>
                <a:schemeClr val="bg1">
                  <a:lumMod val="75000"/>
                </a:schemeClr>
              </a:solidFill>
              <a:miter lim="800000"/>
            </a:ln>
          </p:spPr>
          <p:txBody>
            <a:bodyPr wrap="none" anchor="ctr"/>
            <a:lstStyle/>
            <a:p>
              <a:pPr eaLnBrk="1" fontAlgn="ctr" hangingPunct="1">
                <a:defRPr/>
              </a:pPr>
              <a:endParaRPr lang="en-US"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 name="Straight Connector 48"/>
            <p:cNvCxnSpPr>
              <a:cxnSpLocks noChangeShapeType="1"/>
            </p:cNvCxnSpPr>
            <p:nvPr/>
          </p:nvCxnSpPr>
          <p:spPr bwMode="auto">
            <a:xfrm flipH="1">
              <a:off x="4124" y="2832"/>
              <a:ext cx="1" cy="659"/>
            </a:xfrm>
            <a:prstGeom prst="line">
              <a:avLst/>
            </a:prstGeom>
            <a:noFill/>
            <a:ln w="12700" algn="ctr">
              <a:solidFill>
                <a:schemeClr val="bg2"/>
              </a:solidFill>
              <a:prstDash val="sysDash"/>
              <a:round/>
            </a:ln>
            <a:extLst>
              <a:ext uri="{909E8E84-426E-40DD-AFC4-6F175D3DCCD1}">
                <a14:hiddenFill xmlns:a14="http://schemas.microsoft.com/office/drawing/2010/main">
                  <a:noFill/>
                </a14:hiddenFill>
              </a:ext>
            </a:extLst>
          </p:spPr>
        </p:cxnSp>
        <p:cxnSp>
          <p:nvCxnSpPr>
            <p:cNvPr id="9" name="Straight Connector 49"/>
            <p:cNvCxnSpPr>
              <a:cxnSpLocks noChangeShapeType="1"/>
            </p:cNvCxnSpPr>
            <p:nvPr/>
          </p:nvCxnSpPr>
          <p:spPr bwMode="auto">
            <a:xfrm flipH="1">
              <a:off x="4124" y="2832"/>
              <a:ext cx="1" cy="659"/>
            </a:xfrm>
            <a:prstGeom prst="line">
              <a:avLst/>
            </a:prstGeom>
            <a:noFill/>
            <a:ln w="12700" algn="ctr">
              <a:solidFill>
                <a:schemeClr val="bg2"/>
              </a:solidFill>
              <a:prstDash val="sysDash"/>
              <a:round/>
            </a:ln>
            <a:extLst>
              <a:ext uri="{909E8E84-426E-40DD-AFC4-6F175D3DCCD1}">
                <a14:hiddenFill xmlns:a14="http://schemas.microsoft.com/office/drawing/2010/main">
                  <a:noFill/>
                </a14:hiddenFill>
              </a:ext>
            </a:extLst>
          </p:spPr>
        </p:cxnSp>
        <p:grpSp>
          <p:nvGrpSpPr>
            <p:cNvPr id="10" name="Group 101"/>
            <p:cNvGrpSpPr/>
            <p:nvPr/>
          </p:nvGrpSpPr>
          <p:grpSpPr bwMode="auto">
            <a:xfrm>
              <a:off x="3936" y="3364"/>
              <a:ext cx="377" cy="279"/>
              <a:chOff x="3074148" y="4805627"/>
              <a:chExt cx="598578" cy="443656"/>
            </a:xfrm>
          </p:grpSpPr>
          <p:sp>
            <p:nvSpPr>
              <p:cNvPr id="35" name="Oval 51"/>
              <p:cNvSpPr>
                <a:spLocks noChangeArrowheads="1"/>
              </p:cNvSpPr>
              <p:nvPr/>
            </p:nvSpPr>
            <p:spPr bwMode="auto">
              <a:xfrm>
                <a:off x="3074148" y="5025629"/>
                <a:ext cx="598578" cy="223654"/>
              </a:xfrm>
              <a:prstGeom prst="ellipse">
                <a:avLst/>
              </a:prstGeom>
              <a:solidFill>
                <a:srgbClr val="00FFFF"/>
              </a:solidFill>
              <a:ln w="19050">
                <a:solidFill>
                  <a:srgbClr val="333333"/>
                </a:solidFill>
                <a:round/>
              </a:ln>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Rectangle 52"/>
              <p:cNvSpPr>
                <a:spLocks noChangeArrowheads="1"/>
              </p:cNvSpPr>
              <p:nvPr/>
            </p:nvSpPr>
            <p:spPr bwMode="auto">
              <a:xfrm>
                <a:off x="3074148" y="4917108"/>
                <a:ext cx="598578" cy="224378"/>
              </a:xfrm>
              <a:prstGeom prst="rect">
                <a:avLst/>
              </a:prstGeom>
              <a:solidFill>
                <a:srgbClr val="00FFFF"/>
              </a:solidFill>
              <a:ln w="19050">
                <a:solidFill>
                  <a:srgbClr val="333333"/>
                </a:solidFill>
                <a:round/>
              </a:ln>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Oval 53"/>
              <p:cNvSpPr>
                <a:spLocks noChangeArrowheads="1"/>
              </p:cNvSpPr>
              <p:nvPr/>
            </p:nvSpPr>
            <p:spPr bwMode="auto">
              <a:xfrm>
                <a:off x="3074148" y="4805627"/>
                <a:ext cx="598578" cy="223654"/>
              </a:xfrm>
              <a:prstGeom prst="ellipse">
                <a:avLst/>
              </a:prstGeom>
              <a:solidFill>
                <a:srgbClr val="00FFFF"/>
              </a:solidFill>
              <a:ln w="19050">
                <a:solidFill>
                  <a:srgbClr val="333333"/>
                </a:solidFill>
                <a:round/>
              </a:ln>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Oval 54"/>
              <p:cNvSpPr>
                <a:spLocks noChangeArrowheads="1"/>
              </p:cNvSpPr>
              <p:nvPr/>
            </p:nvSpPr>
            <p:spPr bwMode="auto">
              <a:xfrm>
                <a:off x="3074148" y="5025629"/>
                <a:ext cx="598578" cy="223654"/>
              </a:xfrm>
              <a:prstGeom prst="ellipse">
                <a:avLst/>
              </a:prstGeom>
              <a:solidFill>
                <a:srgbClr val="00FFFF"/>
              </a:solidFill>
              <a:ln>
                <a:noFill/>
              </a:ln>
              <a:extLst>
                <a:ext uri="{91240B29-F687-4F45-9708-019B960494DF}">
                  <a14:hiddenLine xmlns:a14="http://schemas.microsoft.com/office/drawing/2010/main" w="9525">
                    <a:solidFill>
                      <a:srgbClr val="000000"/>
                    </a:solidFill>
                    <a:round/>
                  </a14:hiddenLine>
                </a:ext>
              </a:extLst>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Rectangle 55"/>
              <p:cNvSpPr>
                <a:spLocks noChangeArrowheads="1"/>
              </p:cNvSpPr>
              <p:nvPr/>
            </p:nvSpPr>
            <p:spPr bwMode="auto">
              <a:xfrm>
                <a:off x="3074148" y="4917108"/>
                <a:ext cx="598578" cy="224378"/>
              </a:xfrm>
              <a:prstGeom prst="rect">
                <a:avLst/>
              </a:prstGeom>
              <a:solidFill>
                <a:srgbClr val="00FFFF"/>
              </a:solidFill>
              <a:ln>
                <a:noFill/>
              </a:ln>
              <a:extLst>
                <a:ext uri="{91240B29-F687-4F45-9708-019B960494DF}">
                  <a14:hiddenLine xmlns:a14="http://schemas.microsoft.com/office/drawing/2010/main" w="9525">
                    <a:solidFill>
                      <a:srgbClr val="000000"/>
                    </a:solidFill>
                    <a:round/>
                  </a14:hiddenLine>
                </a:ext>
              </a:extLst>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Oval 56"/>
              <p:cNvSpPr>
                <a:spLocks noChangeArrowheads="1"/>
              </p:cNvSpPr>
              <p:nvPr/>
            </p:nvSpPr>
            <p:spPr bwMode="auto">
              <a:xfrm>
                <a:off x="3074148" y="4805627"/>
                <a:ext cx="598578" cy="221963"/>
              </a:xfrm>
              <a:prstGeom prst="ellipse">
                <a:avLst/>
              </a:prstGeom>
              <a:solidFill>
                <a:srgbClr val="00FFFF"/>
              </a:solidFill>
              <a:ln>
                <a:noFill/>
              </a:ln>
              <a:extLst>
                <a:ext uri="{91240B29-F687-4F45-9708-019B960494DF}">
                  <a14:hiddenLine xmlns:a14="http://schemas.microsoft.com/office/drawing/2010/main" w="9525">
                    <a:solidFill>
                      <a:srgbClr val="000000"/>
                    </a:solidFill>
                    <a:round/>
                  </a14:hiddenLine>
                </a:ext>
              </a:extLst>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1" name="Group 86"/>
            <p:cNvGrpSpPr/>
            <p:nvPr/>
          </p:nvGrpSpPr>
          <p:grpSpPr bwMode="auto">
            <a:xfrm>
              <a:off x="3759" y="2529"/>
              <a:ext cx="731" cy="384"/>
              <a:chOff x="2793421" y="3283744"/>
              <a:chExt cx="1160032" cy="609286"/>
            </a:xfrm>
          </p:grpSpPr>
          <p:grpSp>
            <p:nvGrpSpPr>
              <p:cNvPr id="28" name="Group 85"/>
              <p:cNvGrpSpPr/>
              <p:nvPr/>
            </p:nvGrpSpPr>
            <p:grpSpPr bwMode="auto">
              <a:xfrm>
                <a:off x="2793421" y="3283744"/>
                <a:ext cx="1160031" cy="609285"/>
                <a:chOff x="2793421" y="3283744"/>
                <a:chExt cx="1160031" cy="609285"/>
              </a:xfrm>
            </p:grpSpPr>
            <p:sp>
              <p:nvSpPr>
                <p:cNvPr id="32" name="Oval 62"/>
                <p:cNvSpPr>
                  <a:spLocks noChangeArrowheads="1"/>
                </p:cNvSpPr>
                <p:nvPr/>
              </p:nvSpPr>
              <p:spPr bwMode="auto">
                <a:xfrm>
                  <a:off x="2793421" y="3586015"/>
                  <a:ext cx="1160033" cy="307690"/>
                </a:xfrm>
                <a:prstGeom prst="ellipse">
                  <a:avLst/>
                </a:prstGeom>
                <a:solidFill>
                  <a:srgbClr val="FF9900"/>
                </a:solidFill>
                <a:ln w="19050">
                  <a:solidFill>
                    <a:srgbClr val="7F7F7F"/>
                  </a:solidFill>
                  <a:round/>
                </a:ln>
              </p:spPr>
              <p:txBody>
                <a:bodyPr/>
                <a:lstStyle/>
                <a:p>
                  <a:pPr eaLnBrk="1" fontAlgn="ctr" hangingPunct="1">
                    <a:defRPr/>
                  </a:pPr>
                  <a:endParaRPr lang="en-US"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3" name="Rectangle 63"/>
                <p:cNvSpPr>
                  <a:spLocks noChangeArrowheads="1"/>
                </p:cNvSpPr>
                <p:nvPr/>
              </p:nvSpPr>
              <p:spPr bwMode="auto">
                <a:xfrm>
                  <a:off x="2793421" y="3436667"/>
                  <a:ext cx="1160033" cy="309490"/>
                </a:xfrm>
                <a:prstGeom prst="rect">
                  <a:avLst/>
                </a:prstGeom>
                <a:solidFill>
                  <a:srgbClr val="FF9900"/>
                </a:solidFill>
                <a:ln w="19050">
                  <a:solidFill>
                    <a:srgbClr val="7F7F7F"/>
                  </a:solidFill>
                  <a:round/>
                </a:ln>
              </p:spPr>
              <p:txBody>
                <a:bodyPr/>
                <a:lstStyle/>
                <a:p>
                  <a:pPr eaLnBrk="1" fontAlgn="ctr" hangingPunct="1">
                    <a:defRPr/>
                  </a:pPr>
                  <a:endParaRPr lang="en-US"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4" name="Oval 64"/>
                <p:cNvSpPr>
                  <a:spLocks noChangeArrowheads="1"/>
                </p:cNvSpPr>
                <p:nvPr/>
              </p:nvSpPr>
              <p:spPr bwMode="auto">
                <a:xfrm>
                  <a:off x="2793421" y="3283722"/>
                  <a:ext cx="1160033" cy="307690"/>
                </a:xfrm>
                <a:prstGeom prst="ellipse">
                  <a:avLst/>
                </a:prstGeom>
                <a:solidFill>
                  <a:srgbClr val="FF9900"/>
                </a:solidFill>
                <a:ln w="19050">
                  <a:solidFill>
                    <a:srgbClr val="7F7F7F"/>
                  </a:solidFill>
                  <a:round/>
                </a:ln>
              </p:spPr>
              <p:txBody>
                <a:bodyPr/>
                <a:lstStyle/>
                <a:p>
                  <a:pPr eaLnBrk="1" fontAlgn="ctr" hangingPunct="1">
                    <a:defRPr/>
                  </a:pPr>
                  <a:endParaRPr lang="en-US"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29" name="Oval 59"/>
              <p:cNvSpPr>
                <a:spLocks noChangeArrowheads="1"/>
              </p:cNvSpPr>
              <p:nvPr/>
            </p:nvSpPr>
            <p:spPr bwMode="auto">
              <a:xfrm>
                <a:off x="2793421" y="3585880"/>
                <a:ext cx="1160032" cy="307150"/>
              </a:xfrm>
              <a:prstGeom prst="ellipse">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Rectangle 60"/>
              <p:cNvSpPr>
                <a:spLocks noChangeArrowheads="1"/>
              </p:cNvSpPr>
              <p:nvPr/>
            </p:nvSpPr>
            <p:spPr bwMode="auto">
              <a:xfrm>
                <a:off x="2793421" y="3436845"/>
                <a:ext cx="1160032" cy="308145"/>
              </a:xfrm>
              <a:prstGeom prst="rect">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Oval 61"/>
              <p:cNvSpPr>
                <a:spLocks noChangeArrowheads="1"/>
              </p:cNvSpPr>
              <p:nvPr/>
            </p:nvSpPr>
            <p:spPr bwMode="auto">
              <a:xfrm>
                <a:off x="2793421" y="3283745"/>
                <a:ext cx="1160032" cy="307150"/>
              </a:xfrm>
              <a:prstGeom prst="ellipse">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2" name="Oval 65"/>
            <p:cNvSpPr/>
            <p:nvPr/>
          </p:nvSpPr>
          <p:spPr bwMode="auto">
            <a:xfrm>
              <a:off x="3936" y="2568"/>
              <a:ext cx="377" cy="110"/>
            </a:xfrm>
            <a:prstGeom prst="ellipse">
              <a:avLst/>
            </a:prstGeom>
            <a:solidFill>
              <a:srgbClr val="ECECEC"/>
            </a:solidFill>
            <a:ln w="12700">
              <a:solidFill>
                <a:srgbClr val="8C8C8C"/>
              </a:solidFill>
              <a:prstDash val="sysDash"/>
              <a:round/>
            </a:ln>
            <a:effectLst>
              <a:innerShdw blurRad="63500" dist="50800" dir="16200000">
                <a:prstClr val="black">
                  <a:alpha val="15000"/>
                </a:prstClr>
              </a:innerShdw>
            </a:effectLst>
          </p:spPr>
          <p:txBody>
            <a:bodyPr/>
            <a:lstStyle/>
            <a:p>
              <a:pPr eaLnBrk="1" fontAlgn="ctr" hangingPunct="1">
                <a:defRPr/>
              </a:pPr>
              <a:endParaRPr lang="en-US"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3" name="Straight Connector 66"/>
            <p:cNvCxnSpPr>
              <a:cxnSpLocks noChangeShapeType="1"/>
            </p:cNvCxnSpPr>
            <p:nvPr/>
          </p:nvCxnSpPr>
          <p:spPr bwMode="auto">
            <a:xfrm flipH="1">
              <a:off x="4124" y="1959"/>
              <a:ext cx="1" cy="660"/>
            </a:xfrm>
            <a:prstGeom prst="line">
              <a:avLst/>
            </a:prstGeom>
            <a:noFill/>
            <a:ln w="12700" algn="ctr">
              <a:solidFill>
                <a:schemeClr val="bg2"/>
              </a:solidFill>
              <a:prstDash val="sysDash"/>
              <a:round/>
            </a:ln>
            <a:extLst>
              <a:ext uri="{909E8E84-426E-40DD-AFC4-6F175D3DCCD1}">
                <a14:hiddenFill xmlns:a14="http://schemas.microsoft.com/office/drawing/2010/main">
                  <a:noFill/>
                </a14:hiddenFill>
              </a:ext>
            </a:extLst>
          </p:spPr>
        </p:cxnSp>
        <p:cxnSp>
          <p:nvCxnSpPr>
            <p:cNvPr id="14" name="Straight Connector 67"/>
            <p:cNvCxnSpPr>
              <a:cxnSpLocks noChangeShapeType="1"/>
            </p:cNvCxnSpPr>
            <p:nvPr/>
          </p:nvCxnSpPr>
          <p:spPr bwMode="auto">
            <a:xfrm flipH="1">
              <a:off x="4124" y="1959"/>
              <a:ext cx="1" cy="660"/>
            </a:xfrm>
            <a:prstGeom prst="line">
              <a:avLst/>
            </a:prstGeom>
            <a:noFill/>
            <a:ln w="12700" algn="ctr">
              <a:solidFill>
                <a:schemeClr val="bg2"/>
              </a:solidFill>
              <a:prstDash val="sysDash"/>
              <a:round/>
            </a:ln>
            <a:extLst>
              <a:ext uri="{909E8E84-426E-40DD-AFC4-6F175D3DCCD1}">
                <a14:hiddenFill xmlns:a14="http://schemas.microsoft.com/office/drawing/2010/main">
                  <a:noFill/>
                </a14:hiddenFill>
              </a:ext>
            </a:extLst>
          </p:spPr>
        </p:cxnSp>
        <p:grpSp>
          <p:nvGrpSpPr>
            <p:cNvPr id="15" name="Group 82"/>
            <p:cNvGrpSpPr/>
            <p:nvPr/>
          </p:nvGrpSpPr>
          <p:grpSpPr bwMode="auto">
            <a:xfrm>
              <a:off x="3936" y="1778"/>
              <a:ext cx="377" cy="279"/>
              <a:chOff x="3074148" y="2099734"/>
              <a:chExt cx="598578" cy="443656"/>
            </a:xfrm>
          </p:grpSpPr>
          <p:sp>
            <p:nvSpPr>
              <p:cNvPr id="22" name="Oval 69"/>
              <p:cNvSpPr>
                <a:spLocks noChangeArrowheads="1"/>
              </p:cNvSpPr>
              <p:nvPr/>
            </p:nvSpPr>
            <p:spPr bwMode="auto">
              <a:xfrm>
                <a:off x="3074148" y="2319736"/>
                <a:ext cx="598578" cy="223654"/>
              </a:xfrm>
              <a:prstGeom prst="ellipse">
                <a:avLst/>
              </a:prstGeom>
              <a:solidFill>
                <a:srgbClr val="333333"/>
              </a:solidFill>
              <a:ln w="19050">
                <a:solidFill>
                  <a:srgbClr val="333333"/>
                </a:solidFill>
                <a:round/>
              </a:ln>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Rectangle 70"/>
              <p:cNvSpPr>
                <a:spLocks noChangeArrowheads="1"/>
              </p:cNvSpPr>
              <p:nvPr/>
            </p:nvSpPr>
            <p:spPr bwMode="auto">
              <a:xfrm>
                <a:off x="3074148" y="2211215"/>
                <a:ext cx="598578" cy="224378"/>
              </a:xfrm>
              <a:prstGeom prst="rect">
                <a:avLst/>
              </a:prstGeom>
              <a:solidFill>
                <a:srgbClr val="333333"/>
              </a:solidFill>
              <a:ln w="19050">
                <a:solidFill>
                  <a:srgbClr val="333333"/>
                </a:solidFill>
                <a:round/>
              </a:ln>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Oval 71"/>
              <p:cNvSpPr>
                <a:spLocks noChangeArrowheads="1"/>
              </p:cNvSpPr>
              <p:nvPr/>
            </p:nvSpPr>
            <p:spPr bwMode="auto">
              <a:xfrm>
                <a:off x="3074148" y="2099734"/>
                <a:ext cx="598578" cy="223654"/>
              </a:xfrm>
              <a:prstGeom prst="ellipse">
                <a:avLst/>
              </a:prstGeom>
              <a:solidFill>
                <a:srgbClr val="333333"/>
              </a:solidFill>
              <a:ln w="19050">
                <a:solidFill>
                  <a:srgbClr val="333333"/>
                </a:solidFill>
                <a:round/>
              </a:ln>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Oval 72"/>
              <p:cNvSpPr>
                <a:spLocks noChangeArrowheads="1"/>
              </p:cNvSpPr>
              <p:nvPr/>
            </p:nvSpPr>
            <p:spPr bwMode="auto">
              <a:xfrm>
                <a:off x="3074148" y="2319736"/>
                <a:ext cx="598578" cy="223654"/>
              </a:xfrm>
              <a:prstGeom prst="ellipse">
                <a:avLst/>
              </a:prstGeom>
              <a:gradFill rotWithShape="0">
                <a:gsLst>
                  <a:gs pos="0">
                    <a:srgbClr val="FAA700"/>
                  </a:gs>
                  <a:gs pos="50000">
                    <a:srgbClr val="FFE38B"/>
                  </a:gs>
                  <a:gs pos="100000">
                    <a:srgbClr val="FAA70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Rectangle 73"/>
              <p:cNvSpPr>
                <a:spLocks noChangeArrowheads="1"/>
              </p:cNvSpPr>
              <p:nvPr/>
            </p:nvSpPr>
            <p:spPr bwMode="auto">
              <a:xfrm>
                <a:off x="3074148" y="2211215"/>
                <a:ext cx="598578" cy="224378"/>
              </a:xfrm>
              <a:prstGeom prst="rect">
                <a:avLst/>
              </a:prstGeom>
              <a:gradFill rotWithShape="0">
                <a:gsLst>
                  <a:gs pos="0">
                    <a:srgbClr val="FAA700"/>
                  </a:gs>
                  <a:gs pos="50000">
                    <a:srgbClr val="FFE38B"/>
                  </a:gs>
                  <a:gs pos="100000">
                    <a:srgbClr val="FAA70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Oval 74"/>
              <p:cNvSpPr>
                <a:spLocks noChangeArrowheads="1"/>
              </p:cNvSpPr>
              <p:nvPr/>
            </p:nvSpPr>
            <p:spPr bwMode="auto">
              <a:xfrm>
                <a:off x="3074148" y="2099734"/>
                <a:ext cx="598578" cy="223654"/>
              </a:xfrm>
              <a:prstGeom prst="ellipse">
                <a:avLst/>
              </a:prstGeom>
              <a:solidFill>
                <a:srgbClr val="FFD581"/>
              </a:solidFill>
              <a:ln>
                <a:noFill/>
              </a:ln>
              <a:extLst>
                <a:ext uri="{91240B29-F687-4F45-9708-019B960494DF}">
                  <a14:hiddenLine xmlns:a14="http://schemas.microsoft.com/office/drawing/2010/main" w="9525">
                    <a:solidFill>
                      <a:srgbClr val="000000"/>
                    </a:solidFill>
                    <a:round/>
                  </a14:hiddenLine>
                </a:ext>
              </a:extLst>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6" name="Line 19"/>
            <p:cNvSpPr>
              <a:spLocks noChangeShapeType="1"/>
            </p:cNvSpPr>
            <p:nvPr/>
          </p:nvSpPr>
          <p:spPr bwMode="auto">
            <a:xfrm flipV="1">
              <a:off x="3537" y="3134"/>
              <a:ext cx="1174" cy="1"/>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nchor="ct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Line 19"/>
            <p:cNvSpPr>
              <a:spLocks noChangeShapeType="1"/>
            </p:cNvSpPr>
            <p:nvPr/>
          </p:nvSpPr>
          <p:spPr bwMode="auto">
            <a:xfrm flipV="1">
              <a:off x="3537" y="2280"/>
              <a:ext cx="1174"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nchor="ct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Text Box 21"/>
            <p:cNvSpPr txBox="1">
              <a:spLocks noChangeArrowheads="1"/>
            </p:cNvSpPr>
            <p:nvPr/>
          </p:nvSpPr>
          <p:spPr bwMode="auto">
            <a:xfrm>
              <a:off x="3488" y="3815"/>
              <a:ext cx="132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r>
                <a:rPr lang="en-US" sz="1400" b="1" u="none" dirty="0">
                  <a:latin typeface="Huawei Sans" panose="020C0503030203020204" pitchFamily="34" charset="0"/>
                </a:rPr>
                <a:t>Capacity allocation</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 name="Text Box 21"/>
            <p:cNvSpPr txBox="1">
              <a:spLocks noChangeArrowheads="1"/>
            </p:cNvSpPr>
            <p:nvPr/>
          </p:nvSpPr>
          <p:spPr bwMode="auto">
            <a:xfrm>
              <a:off x="3476" y="2907"/>
              <a:ext cx="132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r>
                <a:rPr lang="en-US" sz="1400" b="1" u="none" dirty="0">
                  <a:latin typeface="Huawei Sans" panose="020C0503030203020204" pitchFamily="34" charset="0"/>
                </a:rPr>
                <a:t>Host volume</a:t>
              </a:r>
              <a:endParaRPr lang="en-US" sz="1400" b="1" u="none" dirty="0">
                <a:latin typeface="Huawei Sans" panose="020C0503030203020204" pitchFamily="34" charset="0"/>
              </a:endParaRPr>
            </a:p>
          </p:txBody>
        </p:sp>
        <p:sp>
          <p:nvSpPr>
            <p:cNvPr id="20" name="Text Box 21"/>
            <p:cNvSpPr txBox="1">
              <a:spLocks noChangeArrowheads="1"/>
            </p:cNvSpPr>
            <p:nvPr/>
          </p:nvSpPr>
          <p:spPr bwMode="auto">
            <a:xfrm>
              <a:off x="3422" y="1513"/>
              <a:ext cx="142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r>
                <a:rPr lang="en-US" sz="1400" b="1" u="none" dirty="0">
                  <a:latin typeface="Huawei Sans" panose="020C0503030203020204" pitchFamily="34" charset="0"/>
                </a:rPr>
                <a:t>Data in the file system</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 name="Can 98"/>
            <p:cNvSpPr/>
            <p:nvPr/>
          </p:nvSpPr>
          <p:spPr bwMode="auto">
            <a:xfrm>
              <a:off x="3752" y="3355"/>
              <a:ext cx="734" cy="380"/>
            </a:xfrm>
            <a:prstGeom prst="can">
              <a:avLst>
                <a:gd name="adj" fmla="val 50000"/>
              </a:avLst>
            </a:prstGeom>
            <a:solidFill>
              <a:schemeClr val="bg1">
                <a:lumMod val="95000"/>
                <a:alpha val="7000"/>
              </a:schemeClr>
            </a:solidFill>
            <a:ln w="12700" cap="flat" cmpd="sng" algn="ctr">
              <a:solidFill>
                <a:schemeClr val="bg2">
                  <a:lumMod val="75000"/>
                </a:schemeClr>
              </a:solidFill>
              <a:prstDash val="dash"/>
              <a:round/>
              <a:headEnd type="none" w="med" len="med"/>
              <a:tailEnd type="none" w="med" len="med"/>
            </a:ln>
            <a:effectLst/>
          </p:spPr>
          <p:txBody>
            <a:bodyPr anchor="ctr"/>
            <a:lstStyle/>
            <a:p>
              <a:pPr eaLnBrk="1" fontAlgn="ctr" hangingPunct="1">
                <a:defRPr/>
              </a:pPr>
              <a:endParaRPr lang="en-US" sz="14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41" name="线形标注 2 39"/>
          <p:cNvSpPr/>
          <p:nvPr/>
        </p:nvSpPr>
        <p:spPr bwMode="auto">
          <a:xfrm>
            <a:off x="8725346" y="4765427"/>
            <a:ext cx="1958975" cy="612775"/>
          </a:xfrm>
          <a:prstGeom prst="borderCallout2">
            <a:avLst>
              <a:gd name="adj1" fmla="val 18750"/>
              <a:gd name="adj2" fmla="val -8333"/>
              <a:gd name="adj3" fmla="val 21441"/>
              <a:gd name="adj4" fmla="val -41799"/>
              <a:gd name="adj5" fmla="val 66454"/>
              <a:gd name="adj6" fmla="val -59413"/>
            </a:avLst>
          </a:prstGeom>
          <a:solidFill>
            <a:schemeClr val="accent1">
              <a:alpha val="0"/>
            </a:schemeClr>
          </a:solidFill>
          <a:ln w="9525" algn="ctr">
            <a:solidFill>
              <a:srgbClr val="00CCFF"/>
            </a:solidFill>
            <a:prstDash val="dash"/>
            <a:round/>
          </a:ln>
        </p:spPr>
        <p:txBody>
          <a:bodyPr lIns="35560" tIns="35560" rIns="35560" bIns="35560"/>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r>
              <a:rPr lang="en-US" sz="1200" u="none" dirty="0">
                <a:latin typeface="Huawei Sans" panose="020C0503030203020204" pitchFamily="34" charset="0"/>
              </a:rPr>
              <a:t>The allocated capacity equals the actual capacity used by the user.</a:t>
            </a:r>
            <a:endParaRPr lang="en-US" sz="1200" u="none" dirty="0">
              <a:latin typeface="Huawei Sans" panose="020C0503030203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4294967295"/>
          </p:nvPr>
        </p:nvSpPr>
        <p:spPr>
          <a:xfrm>
            <a:off x="1019176" y="1844675"/>
            <a:ext cx="10153650" cy="4068812"/>
          </a:xfrm>
          <a:prstGeom prst="rect">
            <a:avLst/>
          </a:prstGeom>
        </p:spPr>
        <p:txBody>
          <a:bodyPr/>
          <a:lstStyle/>
          <a:p>
            <a:pPr>
              <a:buSzPct val="100000"/>
              <a:buFont typeface="+mj-lt"/>
              <a:buAutoNum type="arabicPeriod" startAt="3"/>
            </a:pPr>
            <a:r>
              <a:rPr lang="en-US" b="1" u="none" dirty="0">
                <a:latin typeface="Huawei Sans" panose="020C0503030203020204" pitchFamily="34" charset="0"/>
              </a:rPr>
              <a:t>(Single-answer question) </a:t>
            </a:r>
            <a:r>
              <a:rPr lang="en-US" u="none" dirty="0">
                <a:latin typeface="Huawei Sans" panose="020C0503030203020204" pitchFamily="34" charset="0"/>
              </a:rPr>
              <a:t>Which status must a pair be before consistency splitting during LUN migration? (   )</a:t>
            </a:r>
            <a:endParaRPr lang="en-US" u="none" dirty="0">
              <a:latin typeface="Huawei Sans" panose="020C0503030203020204" pitchFamily="34" charset="0"/>
            </a:endParaRPr>
          </a:p>
          <a:p>
            <a:pPr lvl="1"/>
            <a:r>
              <a:rPr lang="en-US" u="none" dirty="0">
                <a:latin typeface="Huawei Sans" panose="020C0503030203020204" pitchFamily="34" charset="0"/>
              </a:rPr>
              <a:t>Migrating</a:t>
            </a:r>
            <a:endParaRPr lang="en-US" u="none" dirty="0">
              <a:latin typeface="Huawei Sans" panose="020C0503030203020204" pitchFamily="34" charset="0"/>
            </a:endParaRPr>
          </a:p>
          <a:p>
            <a:pPr lvl="1"/>
            <a:r>
              <a:rPr lang="en-US" u="none" dirty="0">
                <a:latin typeface="Huawei Sans" panose="020C0503030203020204" pitchFamily="34" charset="0"/>
              </a:rPr>
              <a:t>Paused</a:t>
            </a:r>
            <a:endParaRPr lang="en-US" u="none" dirty="0">
              <a:latin typeface="Huawei Sans" panose="020C0503030203020204" pitchFamily="34" charset="0"/>
            </a:endParaRPr>
          </a:p>
          <a:p>
            <a:pPr lvl="1"/>
            <a:r>
              <a:rPr lang="en-US" u="none" dirty="0">
                <a:latin typeface="Huawei Sans" panose="020C0503030203020204" pitchFamily="34" charset="0"/>
              </a:rPr>
              <a:t>Normal</a:t>
            </a:r>
            <a:endParaRPr lang="en-US" u="none" dirty="0">
              <a:latin typeface="Huawei Sans" panose="020C0503030203020204" pitchFamily="34" charset="0"/>
            </a:endParaRPr>
          </a:p>
          <a:p>
            <a:pPr lvl="1"/>
            <a:r>
              <a:rPr lang="en-US" u="none" dirty="0">
                <a:latin typeface="Huawei Sans" panose="020C0503030203020204" pitchFamily="34" charset="0"/>
              </a:rPr>
              <a:t>Migrated</a:t>
            </a:r>
            <a:endParaRPr lang="en-US" u="none" dirty="0">
              <a:latin typeface="Huawei Sans" panose="020C0503030203020204" pitchFamily="34" charset="0"/>
            </a:endParaRPr>
          </a:p>
          <a:p>
            <a:pPr>
              <a:buAutoNum type="arabicPeriod" startAt="3"/>
            </a:pPr>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019175" y="1844675"/>
            <a:ext cx="10153650" cy="4082880"/>
          </a:xfrm>
          <a:prstGeom prst="rect">
            <a:avLst/>
          </a:prstGeom>
        </p:spPr>
        <p:txBody>
          <a:bodyPr/>
          <a:lstStyle/>
          <a:p>
            <a:r>
              <a:rPr lang="en-US" u="none" dirty="0">
                <a:latin typeface="Huawei Sans" panose="020C0503030203020204" pitchFamily="34" charset="0"/>
              </a:rPr>
              <a:t>Huawei official websites</a:t>
            </a:r>
            <a:endParaRPr lang="en-US" u="none" dirty="0">
              <a:latin typeface="Huawei Sans" panose="020C0503030203020204" pitchFamily="34" charset="0"/>
            </a:endParaRPr>
          </a:p>
          <a:p>
            <a:pPr lvl="1"/>
            <a:r>
              <a:rPr lang="en-US" u="none" dirty="0">
                <a:latin typeface="Huawei Sans" panose="020C0503030203020204" pitchFamily="34" charset="0"/>
              </a:rPr>
              <a:t>Enterprise business: </a:t>
            </a:r>
            <a:r>
              <a:rPr lang="en-US" u="none" dirty="0">
                <a:latin typeface="Huawei Sans" panose="020C0503030203020204" pitchFamily="34" charset="0"/>
                <a:hlinkClick r:id="rId1"/>
              </a:rPr>
              <a:t>https://enterprise.huawei.com/en/</a:t>
            </a:r>
            <a:endParaRPr lang="en-US" u="none" dirty="0">
              <a:latin typeface="Huawei Sans" panose="020C0503030203020204" pitchFamily="34" charset="0"/>
            </a:endParaRPr>
          </a:p>
          <a:p>
            <a:pPr lvl="1"/>
            <a:r>
              <a:rPr lang="en-US" u="none" dirty="0">
                <a:latin typeface="Huawei Sans" panose="020C0503030203020204" pitchFamily="34" charset="0"/>
              </a:rPr>
              <a:t>Technical support: </a:t>
            </a:r>
            <a:r>
              <a:rPr lang="en-US" u="none" dirty="0">
                <a:latin typeface="Huawei Sans" panose="020C0503030203020204" pitchFamily="34" charset="0"/>
                <a:hlinkClick r:id="rId2"/>
              </a:rPr>
              <a:t>https://support.huawei.com/enterprise/</a:t>
            </a:r>
            <a:endParaRPr lang="en-US" u="none" dirty="0">
              <a:latin typeface="Huawei Sans" panose="020C0503030203020204" pitchFamily="34" charset="0"/>
            </a:endParaRPr>
          </a:p>
          <a:p>
            <a:pPr lvl="1"/>
            <a:r>
              <a:rPr lang="en-US" u="none" dirty="0">
                <a:latin typeface="Huawei Sans" panose="020C0503030203020204" pitchFamily="34" charset="0"/>
              </a:rPr>
              <a:t>Online learning: </a:t>
            </a:r>
            <a:r>
              <a:rPr lang="en-US" u="none" dirty="0">
                <a:latin typeface="Huawei Sans" panose="020C0503030203020204" pitchFamily="34" charset="0"/>
                <a:hlinkClick r:id="rId3"/>
              </a:rPr>
              <a:t>https://learning.huawei.com/en/</a:t>
            </a:r>
            <a:endParaRPr lang="en-US" u="none" dirty="0">
              <a:latin typeface="Huawei Sans" panose="020C0503030203020204" pitchFamily="34" charset="0"/>
            </a:endParaRPr>
          </a:p>
          <a:p>
            <a:r>
              <a:rPr lang="en-US" u="none" dirty="0">
                <a:latin typeface="Huawei Sans" panose="020C0503030203020204" pitchFamily="34" charset="0"/>
              </a:rPr>
              <a:t>Popular tools</a:t>
            </a:r>
            <a:endParaRPr lang="en-US" u="none" dirty="0">
              <a:latin typeface="Huawei Sans" panose="020C0503030203020204" pitchFamily="34" charset="0"/>
            </a:endParaRPr>
          </a:p>
          <a:p>
            <a:pPr lvl="1"/>
            <a:r>
              <a:rPr lang="en-US" u="none" dirty="0" err="1">
                <a:latin typeface="Huawei Sans" panose="020C0503030203020204" pitchFamily="34" charset="0"/>
              </a:rPr>
              <a:t>HedEx</a:t>
            </a:r>
            <a:r>
              <a:rPr lang="en-US" u="none" dirty="0">
                <a:latin typeface="Huawei Sans" panose="020C0503030203020204" pitchFamily="34" charset="0"/>
              </a:rPr>
              <a:t> Lite</a:t>
            </a:r>
            <a:endParaRPr lang="en-US" u="none" dirty="0">
              <a:latin typeface="Huawei Sans" panose="020C0503030203020204" pitchFamily="34" charset="0"/>
            </a:endParaRPr>
          </a:p>
          <a:p>
            <a:pPr lvl="1"/>
            <a:r>
              <a:rPr lang="en-US" u="none" dirty="0">
                <a:latin typeface="Huawei Sans" panose="020C0503030203020204" pitchFamily="34" charset="0"/>
              </a:rPr>
              <a:t>Network Documentation Tool Center</a:t>
            </a:r>
            <a:endParaRPr lang="en-US" u="none" dirty="0">
              <a:latin typeface="Huawei Sans" panose="020C0503030203020204" pitchFamily="34" charset="0"/>
            </a:endParaRPr>
          </a:p>
          <a:p>
            <a:pPr lvl="1"/>
            <a:r>
              <a:rPr lang="en-US" u="none" dirty="0">
                <a:latin typeface="Huawei Sans" panose="020C0503030203020204" pitchFamily="34" charset="0"/>
              </a:rPr>
              <a:t>Information Query Assistant</a:t>
            </a:r>
            <a:endParaRPr lang="en-US" u="none" dirty="0">
              <a:latin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Storage Virtualization</a:t>
            </a:r>
            <a:endParaRPr lang="en-US" u="none" dirty="0">
              <a:latin typeface="Huawei Sans" panose="020C0503030203020204" pitchFamily="34" charset="0"/>
            </a:endParaRPr>
          </a:p>
        </p:txBody>
      </p:sp>
      <p:sp>
        <p:nvSpPr>
          <p:cNvPr id="3" name="Rectangle 3"/>
          <p:cNvSpPr txBox="1">
            <a:spLocks noChangeArrowheads="1"/>
          </p:cNvSpPr>
          <p:nvPr/>
        </p:nvSpPr>
        <p:spPr>
          <a:xfrm>
            <a:off x="731838" y="979959"/>
            <a:ext cx="10728325" cy="1116904"/>
          </a:xfrm>
          <a:prstGeom prst="rect">
            <a:avLst/>
          </a:prstGeom>
        </p:spPr>
        <p:txBody>
          <a:bodyPr/>
          <a:lstStyle>
            <a:lvl1pPr marL="301625" indent="-301625" algn="l" defTabSz="802005"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Arial" panose="020B0604020202020204"/>
                <a:ea typeface="+mn-ea"/>
                <a:cs typeface="+mn-cs"/>
              </a:defRPr>
            </a:lvl1pPr>
            <a:lvl2pPr marL="654050" indent="-252730" algn="l" defTabSz="802005"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Arial" panose="020B0604020202020204"/>
                <a:ea typeface="+mn-ea"/>
              </a:defRPr>
            </a:lvl2pPr>
            <a:lvl3pPr marL="1003300" indent="-201930" algn="l" defTabSz="802005"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Arial" panose="020B0604020202020204" pitchFamily="34" charset="0"/>
                <a:ea typeface="+mn-ea"/>
              </a:defRPr>
            </a:lvl3pPr>
            <a:lvl4pPr marL="1400175" indent="-198755" algn="l" defTabSz="802005" rtl="0" eaLnBrk="1" fontAlgn="base" hangingPunct="1">
              <a:lnSpc>
                <a:spcPct val="140000"/>
              </a:lnSpc>
              <a:spcBef>
                <a:spcPct val="30000"/>
              </a:spcBef>
              <a:spcAft>
                <a:spcPct val="0"/>
              </a:spcAft>
              <a:buChar char="–"/>
              <a:defRPr sz="1600">
                <a:solidFill>
                  <a:schemeClr val="tx1"/>
                </a:solidFill>
                <a:latin typeface="Arial" panose="020B0604020202020204"/>
                <a:ea typeface="+mn-ea"/>
              </a:defRPr>
            </a:lvl4pPr>
            <a:lvl5pPr marL="1802130" indent="-201930" algn="l" defTabSz="802005"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panose="020B0604020202020204"/>
                <a:ea typeface="+mn-ea"/>
              </a:defRPr>
            </a:lvl5pPr>
            <a:lvl6pPr marL="22593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Arial" panose="020B0604020202020204"/>
                <a:ea typeface="+mn-ea"/>
              </a:defRPr>
            </a:lvl6pPr>
            <a:lvl7pPr marL="27165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Arial" panose="020B0604020202020204"/>
                <a:ea typeface="+mn-ea"/>
              </a:defRPr>
            </a:lvl7pPr>
            <a:lvl8pPr marL="31737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Arial" panose="020B0604020202020204"/>
                <a:ea typeface="+mn-ea"/>
              </a:defRPr>
            </a:lvl8pPr>
            <a:lvl9pPr marL="36309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Arial" panose="020B0604020202020204"/>
                <a:ea typeface="+mn-ea"/>
              </a:defRPr>
            </a:lvl9pPr>
          </a:lstStyle>
          <a:p>
            <a:pPr fontAlgn="ctr">
              <a:defRPr/>
            </a:pPr>
            <a:r>
              <a:rPr lang="en-US" sz="2000" u="none" dirty="0">
                <a:latin typeface="Huawei Sans" panose="020C0503030203020204" pitchFamily="34" charset="0"/>
              </a:rPr>
              <a:t>Capacity-on-write (COW): Storage space is allocated from engines upon data writes based on load balancing rules.</a:t>
            </a:r>
            <a:endParaRPr lang="en-US" altLang="zh-CN" sz="2000" kern="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defRPr/>
            </a:pPr>
            <a:r>
              <a:rPr lang="en-US" sz="2000" u="none" dirty="0">
                <a:latin typeface="Huawei Sans" panose="020C0503030203020204" pitchFamily="34" charset="0"/>
              </a:rPr>
              <a:t>Direct-on-time (DOT): Data reads from and writes to a thin LUN are redirected.</a:t>
            </a:r>
            <a:endParaRPr lang="en-US" altLang="zh-CN" sz="2000" kern="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defRPr/>
            </a:pPr>
            <a:endParaRPr lang="en-US" altLang="zh-CN" sz="18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4" name="Group 54"/>
          <p:cNvGrpSpPr>
            <a:grpSpLocks noChangeAspect="1"/>
          </p:cNvGrpSpPr>
          <p:nvPr/>
        </p:nvGrpSpPr>
        <p:grpSpPr bwMode="auto">
          <a:xfrm>
            <a:off x="2723257" y="3088258"/>
            <a:ext cx="6846206" cy="3011328"/>
            <a:chOff x="1060" y="5805"/>
            <a:chExt cx="9560" cy="4206"/>
          </a:xfrm>
        </p:grpSpPr>
        <p:sp>
          <p:nvSpPr>
            <p:cNvPr id="5" name="AutoShape 55"/>
            <p:cNvSpPr>
              <a:spLocks noChangeAspect="1" noChangeArrowheads="1"/>
            </p:cNvSpPr>
            <p:nvPr/>
          </p:nvSpPr>
          <p:spPr bwMode="auto">
            <a:xfrm>
              <a:off x="1060" y="5805"/>
              <a:ext cx="9560" cy="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AutoShape 56"/>
            <p:cNvSpPr>
              <a:spLocks noChangeArrowheads="1"/>
            </p:cNvSpPr>
            <p:nvPr/>
          </p:nvSpPr>
          <p:spPr bwMode="auto">
            <a:xfrm>
              <a:off x="3653" y="9275"/>
              <a:ext cx="810" cy="383"/>
            </a:xfrm>
            <a:prstGeom prst="can">
              <a:avLst>
                <a:gd name="adj" fmla="val 38019"/>
              </a:avLst>
            </a:prstGeom>
            <a:noFill/>
            <a:ln w="9525">
              <a:solidFill>
                <a:srgbClr val="969696"/>
              </a:solidFill>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AutoShape 57"/>
            <p:cNvSpPr>
              <a:spLocks noChangeArrowheads="1"/>
            </p:cNvSpPr>
            <p:nvPr/>
          </p:nvSpPr>
          <p:spPr bwMode="auto">
            <a:xfrm>
              <a:off x="3653" y="9022"/>
              <a:ext cx="810" cy="383"/>
            </a:xfrm>
            <a:prstGeom prst="can">
              <a:avLst>
                <a:gd name="adj" fmla="val 38019"/>
              </a:avLst>
            </a:prstGeom>
            <a:noFill/>
            <a:ln w="9525">
              <a:solidFill>
                <a:srgbClr val="969696"/>
              </a:solidFill>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AutoShape 58"/>
            <p:cNvSpPr>
              <a:spLocks noChangeArrowheads="1"/>
            </p:cNvSpPr>
            <p:nvPr/>
          </p:nvSpPr>
          <p:spPr bwMode="auto">
            <a:xfrm>
              <a:off x="3653" y="8768"/>
              <a:ext cx="810" cy="381"/>
            </a:xfrm>
            <a:prstGeom prst="can">
              <a:avLst>
                <a:gd name="adj" fmla="val 38019"/>
              </a:avLst>
            </a:prstGeom>
            <a:solidFill>
              <a:srgbClr val="FF0000">
                <a:alpha val="39999"/>
              </a:srgbClr>
            </a:solidFill>
            <a:ln w="9525">
              <a:solidFill>
                <a:srgbClr val="969696"/>
              </a:solidFill>
              <a:round/>
            </a:ln>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AutoShape 59"/>
            <p:cNvSpPr>
              <a:spLocks noChangeArrowheads="1"/>
            </p:cNvSpPr>
            <p:nvPr/>
          </p:nvSpPr>
          <p:spPr bwMode="auto">
            <a:xfrm>
              <a:off x="3653" y="8513"/>
              <a:ext cx="810" cy="382"/>
            </a:xfrm>
            <a:prstGeom prst="can">
              <a:avLst>
                <a:gd name="adj" fmla="val 38019"/>
              </a:avLst>
            </a:prstGeom>
            <a:solidFill>
              <a:srgbClr val="FF0000">
                <a:alpha val="39999"/>
              </a:srgbClr>
            </a:solidFill>
            <a:ln w="9525">
              <a:solidFill>
                <a:srgbClr val="969696"/>
              </a:solidFill>
              <a:round/>
            </a:ln>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AutoShape 60"/>
            <p:cNvSpPr>
              <a:spLocks noChangeArrowheads="1"/>
            </p:cNvSpPr>
            <p:nvPr/>
          </p:nvSpPr>
          <p:spPr bwMode="auto">
            <a:xfrm>
              <a:off x="3653" y="8257"/>
              <a:ext cx="810" cy="384"/>
            </a:xfrm>
            <a:prstGeom prst="can">
              <a:avLst>
                <a:gd name="adj" fmla="val 38019"/>
              </a:avLst>
            </a:prstGeom>
            <a:noFill/>
            <a:ln w="9525">
              <a:solidFill>
                <a:srgbClr val="969696"/>
              </a:solidFill>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AutoShape 61"/>
            <p:cNvSpPr>
              <a:spLocks noChangeArrowheads="1"/>
            </p:cNvSpPr>
            <p:nvPr/>
          </p:nvSpPr>
          <p:spPr bwMode="auto">
            <a:xfrm>
              <a:off x="3653" y="8004"/>
              <a:ext cx="810" cy="383"/>
            </a:xfrm>
            <a:prstGeom prst="can">
              <a:avLst>
                <a:gd name="adj" fmla="val 38019"/>
              </a:avLst>
            </a:prstGeom>
            <a:noFill/>
            <a:ln w="9525">
              <a:solidFill>
                <a:srgbClr val="969696"/>
              </a:solidFill>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AutoShape 62"/>
            <p:cNvSpPr>
              <a:spLocks noChangeArrowheads="1"/>
            </p:cNvSpPr>
            <p:nvPr/>
          </p:nvSpPr>
          <p:spPr bwMode="auto">
            <a:xfrm>
              <a:off x="3653" y="7750"/>
              <a:ext cx="810" cy="382"/>
            </a:xfrm>
            <a:prstGeom prst="can">
              <a:avLst>
                <a:gd name="adj" fmla="val 38019"/>
              </a:avLst>
            </a:prstGeom>
            <a:noFill/>
            <a:ln w="9525">
              <a:solidFill>
                <a:srgbClr val="969696"/>
              </a:solidFill>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AutoShape 63"/>
            <p:cNvSpPr>
              <a:spLocks noChangeArrowheads="1"/>
            </p:cNvSpPr>
            <p:nvPr/>
          </p:nvSpPr>
          <p:spPr bwMode="auto">
            <a:xfrm>
              <a:off x="3653" y="7495"/>
              <a:ext cx="810" cy="382"/>
            </a:xfrm>
            <a:prstGeom prst="can">
              <a:avLst>
                <a:gd name="adj" fmla="val 38019"/>
              </a:avLst>
            </a:prstGeom>
            <a:solidFill>
              <a:srgbClr val="FF0000">
                <a:alpha val="39999"/>
              </a:srgbClr>
            </a:solidFill>
            <a:ln w="9525">
              <a:solidFill>
                <a:srgbClr val="969696"/>
              </a:solidFill>
              <a:round/>
            </a:ln>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AutoShape 64"/>
            <p:cNvSpPr>
              <a:spLocks noChangeArrowheads="1"/>
            </p:cNvSpPr>
            <p:nvPr/>
          </p:nvSpPr>
          <p:spPr bwMode="auto">
            <a:xfrm>
              <a:off x="3653" y="7240"/>
              <a:ext cx="810" cy="383"/>
            </a:xfrm>
            <a:prstGeom prst="can">
              <a:avLst>
                <a:gd name="adj" fmla="val 38019"/>
              </a:avLst>
            </a:prstGeom>
            <a:noFill/>
            <a:ln w="9525">
              <a:solidFill>
                <a:srgbClr val="969696"/>
              </a:solidFill>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AutoShape 65"/>
            <p:cNvSpPr>
              <a:spLocks noChangeArrowheads="1"/>
            </p:cNvSpPr>
            <p:nvPr/>
          </p:nvSpPr>
          <p:spPr bwMode="auto">
            <a:xfrm>
              <a:off x="3653" y="6987"/>
              <a:ext cx="810" cy="382"/>
            </a:xfrm>
            <a:prstGeom prst="can">
              <a:avLst>
                <a:gd name="adj" fmla="val 38019"/>
              </a:avLst>
            </a:prstGeom>
            <a:noFill/>
            <a:ln w="9525">
              <a:solidFill>
                <a:srgbClr val="969696"/>
              </a:solidFill>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AutoShape 66"/>
            <p:cNvSpPr>
              <a:spLocks noChangeArrowheads="1"/>
            </p:cNvSpPr>
            <p:nvPr/>
          </p:nvSpPr>
          <p:spPr bwMode="auto">
            <a:xfrm>
              <a:off x="3653" y="6732"/>
              <a:ext cx="810" cy="382"/>
            </a:xfrm>
            <a:prstGeom prst="can">
              <a:avLst>
                <a:gd name="adj" fmla="val 38019"/>
              </a:avLst>
            </a:prstGeom>
            <a:solidFill>
              <a:srgbClr val="FF0000">
                <a:alpha val="39999"/>
              </a:srgbClr>
            </a:solidFill>
            <a:ln w="9525">
              <a:solidFill>
                <a:srgbClr val="969696"/>
              </a:solidFill>
              <a:round/>
            </a:ln>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AutoShape 67"/>
            <p:cNvSpPr>
              <a:spLocks noChangeArrowheads="1"/>
            </p:cNvSpPr>
            <p:nvPr/>
          </p:nvSpPr>
          <p:spPr bwMode="auto">
            <a:xfrm>
              <a:off x="3653" y="6477"/>
              <a:ext cx="810" cy="383"/>
            </a:xfrm>
            <a:prstGeom prst="can">
              <a:avLst>
                <a:gd name="adj" fmla="val 38019"/>
              </a:avLst>
            </a:prstGeom>
            <a:noFill/>
            <a:ln w="9525">
              <a:solidFill>
                <a:srgbClr val="969696"/>
              </a:solidFill>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AutoShape 68"/>
            <p:cNvSpPr>
              <a:spLocks noChangeArrowheads="1"/>
            </p:cNvSpPr>
            <p:nvPr/>
          </p:nvSpPr>
          <p:spPr bwMode="auto">
            <a:xfrm>
              <a:off x="3653" y="6222"/>
              <a:ext cx="810" cy="383"/>
            </a:xfrm>
            <a:prstGeom prst="can">
              <a:avLst>
                <a:gd name="adj" fmla="val 38019"/>
              </a:avLst>
            </a:prstGeom>
            <a:solidFill>
              <a:srgbClr val="FF0000">
                <a:alpha val="39999"/>
              </a:srgbClr>
            </a:solidFill>
            <a:ln w="9525">
              <a:solidFill>
                <a:srgbClr val="969696"/>
              </a:solidFill>
              <a:round/>
            </a:ln>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AutoShape 69"/>
            <p:cNvSpPr>
              <a:spLocks noChangeArrowheads="1"/>
            </p:cNvSpPr>
            <p:nvPr/>
          </p:nvSpPr>
          <p:spPr bwMode="auto">
            <a:xfrm>
              <a:off x="5759" y="7240"/>
              <a:ext cx="810" cy="383"/>
            </a:xfrm>
            <a:prstGeom prst="can">
              <a:avLst>
                <a:gd name="adj" fmla="val 38019"/>
              </a:avLst>
            </a:prstGeom>
            <a:solidFill>
              <a:srgbClr val="FF0000">
                <a:alpha val="39999"/>
              </a:srgbClr>
            </a:solidFill>
            <a:ln w="9525">
              <a:solidFill>
                <a:srgbClr val="969696"/>
              </a:solidFill>
              <a:round/>
            </a:ln>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AutoShape 70"/>
            <p:cNvSpPr>
              <a:spLocks noChangeArrowheads="1"/>
            </p:cNvSpPr>
            <p:nvPr/>
          </p:nvSpPr>
          <p:spPr bwMode="auto">
            <a:xfrm>
              <a:off x="5759" y="6987"/>
              <a:ext cx="810" cy="382"/>
            </a:xfrm>
            <a:prstGeom prst="can">
              <a:avLst>
                <a:gd name="adj" fmla="val 38019"/>
              </a:avLst>
            </a:prstGeom>
            <a:solidFill>
              <a:srgbClr val="FF0000">
                <a:alpha val="39999"/>
              </a:srgbClr>
            </a:solidFill>
            <a:ln w="9525">
              <a:solidFill>
                <a:srgbClr val="969696"/>
              </a:solidFill>
              <a:round/>
            </a:ln>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AutoShape 71"/>
            <p:cNvSpPr>
              <a:spLocks noChangeArrowheads="1"/>
            </p:cNvSpPr>
            <p:nvPr/>
          </p:nvSpPr>
          <p:spPr bwMode="auto">
            <a:xfrm>
              <a:off x="5759" y="6732"/>
              <a:ext cx="810" cy="382"/>
            </a:xfrm>
            <a:prstGeom prst="can">
              <a:avLst>
                <a:gd name="adj" fmla="val 38019"/>
              </a:avLst>
            </a:prstGeom>
            <a:solidFill>
              <a:srgbClr val="FF0000">
                <a:alpha val="39999"/>
              </a:srgbClr>
            </a:solidFill>
            <a:ln w="9525">
              <a:solidFill>
                <a:srgbClr val="969696"/>
              </a:solidFill>
              <a:round/>
            </a:ln>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AutoShape 72"/>
            <p:cNvSpPr>
              <a:spLocks noChangeArrowheads="1"/>
            </p:cNvSpPr>
            <p:nvPr/>
          </p:nvSpPr>
          <p:spPr bwMode="auto">
            <a:xfrm>
              <a:off x="5759" y="6477"/>
              <a:ext cx="810" cy="370"/>
            </a:xfrm>
            <a:prstGeom prst="can">
              <a:avLst>
                <a:gd name="adj" fmla="val 38019"/>
              </a:avLst>
            </a:prstGeom>
            <a:solidFill>
              <a:srgbClr val="FF0000">
                <a:alpha val="39999"/>
              </a:srgbClr>
            </a:solidFill>
            <a:ln w="9525">
              <a:solidFill>
                <a:srgbClr val="969696"/>
              </a:solidFill>
              <a:round/>
            </a:ln>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AutoShape 73"/>
            <p:cNvSpPr>
              <a:spLocks noChangeArrowheads="1"/>
            </p:cNvSpPr>
            <p:nvPr/>
          </p:nvSpPr>
          <p:spPr bwMode="auto">
            <a:xfrm>
              <a:off x="5759" y="6222"/>
              <a:ext cx="810" cy="383"/>
            </a:xfrm>
            <a:prstGeom prst="can">
              <a:avLst>
                <a:gd name="adj" fmla="val 38019"/>
              </a:avLst>
            </a:prstGeom>
            <a:solidFill>
              <a:srgbClr val="FF0000">
                <a:alpha val="39999"/>
              </a:srgbClr>
            </a:solidFill>
            <a:ln w="9525">
              <a:solidFill>
                <a:srgbClr val="969696"/>
              </a:solidFill>
              <a:round/>
            </a:ln>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AutoShape 74"/>
            <p:cNvSpPr>
              <a:spLocks noChangeArrowheads="1"/>
            </p:cNvSpPr>
            <p:nvPr/>
          </p:nvSpPr>
          <p:spPr bwMode="auto">
            <a:xfrm>
              <a:off x="5759" y="9275"/>
              <a:ext cx="810" cy="383"/>
            </a:xfrm>
            <a:prstGeom prst="can">
              <a:avLst>
                <a:gd name="adj" fmla="val 38019"/>
              </a:avLst>
            </a:prstGeom>
            <a:noFill/>
            <a:ln w="9525">
              <a:solidFill>
                <a:srgbClr val="C0C0C0"/>
              </a:solidFill>
              <a:prstDash val="sysDot"/>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AutoShape 75"/>
            <p:cNvSpPr>
              <a:spLocks noChangeArrowheads="1"/>
            </p:cNvSpPr>
            <p:nvPr/>
          </p:nvSpPr>
          <p:spPr bwMode="auto">
            <a:xfrm>
              <a:off x="5759" y="9022"/>
              <a:ext cx="810" cy="383"/>
            </a:xfrm>
            <a:prstGeom prst="can">
              <a:avLst>
                <a:gd name="adj" fmla="val 38019"/>
              </a:avLst>
            </a:prstGeom>
            <a:noFill/>
            <a:ln w="9525">
              <a:solidFill>
                <a:srgbClr val="C0C0C0"/>
              </a:solidFill>
              <a:prstDash val="sysDot"/>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AutoShape 76"/>
            <p:cNvSpPr>
              <a:spLocks noChangeArrowheads="1"/>
            </p:cNvSpPr>
            <p:nvPr/>
          </p:nvSpPr>
          <p:spPr bwMode="auto">
            <a:xfrm>
              <a:off x="5759" y="8768"/>
              <a:ext cx="810" cy="381"/>
            </a:xfrm>
            <a:prstGeom prst="can">
              <a:avLst>
                <a:gd name="adj" fmla="val 38019"/>
              </a:avLst>
            </a:prstGeom>
            <a:noFill/>
            <a:ln w="9525">
              <a:solidFill>
                <a:srgbClr val="C0C0C0"/>
              </a:solidFill>
              <a:prstDash val="sysDot"/>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AutoShape 77"/>
            <p:cNvSpPr>
              <a:spLocks noChangeArrowheads="1"/>
            </p:cNvSpPr>
            <p:nvPr/>
          </p:nvSpPr>
          <p:spPr bwMode="auto">
            <a:xfrm>
              <a:off x="5759" y="8513"/>
              <a:ext cx="810" cy="382"/>
            </a:xfrm>
            <a:prstGeom prst="can">
              <a:avLst>
                <a:gd name="adj" fmla="val 38019"/>
              </a:avLst>
            </a:prstGeom>
            <a:noFill/>
            <a:ln w="9525">
              <a:solidFill>
                <a:srgbClr val="C0C0C0"/>
              </a:solidFill>
              <a:prstDash val="sysDot"/>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AutoShape 78"/>
            <p:cNvSpPr>
              <a:spLocks noChangeArrowheads="1"/>
            </p:cNvSpPr>
            <p:nvPr/>
          </p:nvSpPr>
          <p:spPr bwMode="auto">
            <a:xfrm>
              <a:off x="5759" y="8257"/>
              <a:ext cx="810" cy="384"/>
            </a:xfrm>
            <a:prstGeom prst="can">
              <a:avLst>
                <a:gd name="adj" fmla="val 38019"/>
              </a:avLst>
            </a:prstGeom>
            <a:noFill/>
            <a:ln w="9525">
              <a:solidFill>
                <a:srgbClr val="C0C0C0"/>
              </a:solidFill>
              <a:prstDash val="sysDot"/>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AutoShape 79"/>
            <p:cNvSpPr>
              <a:spLocks noChangeArrowheads="1"/>
            </p:cNvSpPr>
            <p:nvPr/>
          </p:nvSpPr>
          <p:spPr bwMode="auto">
            <a:xfrm>
              <a:off x="5759" y="8004"/>
              <a:ext cx="810" cy="383"/>
            </a:xfrm>
            <a:prstGeom prst="can">
              <a:avLst>
                <a:gd name="adj" fmla="val 38019"/>
              </a:avLst>
            </a:prstGeom>
            <a:noFill/>
            <a:ln w="9525">
              <a:solidFill>
                <a:srgbClr val="C0C0C0"/>
              </a:solidFill>
              <a:prstDash val="sysDot"/>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AutoShape 80"/>
            <p:cNvSpPr>
              <a:spLocks noChangeArrowheads="1"/>
            </p:cNvSpPr>
            <p:nvPr/>
          </p:nvSpPr>
          <p:spPr bwMode="auto">
            <a:xfrm>
              <a:off x="5759" y="7750"/>
              <a:ext cx="810" cy="382"/>
            </a:xfrm>
            <a:prstGeom prst="can">
              <a:avLst>
                <a:gd name="adj" fmla="val 38019"/>
              </a:avLst>
            </a:prstGeom>
            <a:noFill/>
            <a:ln w="9525">
              <a:solidFill>
                <a:srgbClr val="C0C0C0"/>
              </a:solidFill>
              <a:prstDash val="sysDot"/>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AutoShape 81"/>
            <p:cNvSpPr>
              <a:spLocks noChangeArrowheads="1"/>
            </p:cNvSpPr>
            <p:nvPr/>
          </p:nvSpPr>
          <p:spPr bwMode="auto">
            <a:xfrm>
              <a:off x="5759" y="7495"/>
              <a:ext cx="810" cy="382"/>
            </a:xfrm>
            <a:prstGeom prst="can">
              <a:avLst>
                <a:gd name="adj" fmla="val 38019"/>
              </a:avLst>
            </a:prstGeom>
            <a:noFill/>
            <a:ln w="9525">
              <a:solidFill>
                <a:srgbClr val="C0C0C0"/>
              </a:solidFill>
              <a:prstDash val="sysDot"/>
              <a:round/>
            </a:ln>
            <a:extLst>
              <a:ext uri="{909E8E84-426E-40DD-AFC4-6F175D3DCCD1}">
                <a14:hiddenFill xmlns:a14="http://schemas.microsoft.com/office/drawing/2010/main">
                  <a:solidFill>
                    <a:srgbClr val="FFFFFF"/>
                  </a:solidFill>
                </a14:hiddenFill>
              </a:ext>
            </a:ex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AutoShape 82"/>
            <p:cNvSpPr/>
            <p:nvPr/>
          </p:nvSpPr>
          <p:spPr bwMode="auto">
            <a:xfrm>
              <a:off x="6731" y="7623"/>
              <a:ext cx="324" cy="1907"/>
            </a:xfrm>
            <a:prstGeom prst="rightBrace">
              <a:avLst>
                <a:gd name="adj1" fmla="val 49048"/>
                <a:gd name="adj2" fmla="val 50000"/>
              </a:avLst>
            </a:prstGeom>
            <a:noFill/>
            <a:ln w="9525">
              <a:solidFill>
                <a:srgbClr val="3366FF"/>
              </a:solidFill>
              <a:round/>
            </a:ln>
            <a:extLst>
              <a:ext uri="{909E8E84-426E-40DD-AFC4-6F175D3DCCD1}">
                <a14:hiddenFill xmlns:a14="http://schemas.microsoft.com/office/drawing/2010/main">
                  <a:solidFill>
                    <a:srgbClr val="FFFFFF"/>
                  </a:solidFill>
                </a14:hiddenFill>
              </a:ext>
            </a:extLst>
          </p:spPr>
          <p:txBody>
            <a:bodyPr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AutoShape 83"/>
            <p:cNvSpPr/>
            <p:nvPr/>
          </p:nvSpPr>
          <p:spPr bwMode="auto">
            <a:xfrm>
              <a:off x="6728" y="6227"/>
              <a:ext cx="327" cy="1268"/>
            </a:xfrm>
            <a:prstGeom prst="rightBrace">
              <a:avLst>
                <a:gd name="adj1" fmla="val 32314"/>
                <a:gd name="adj2" fmla="val 50000"/>
              </a:avLst>
            </a:prstGeom>
            <a:noFill/>
            <a:ln w="9525">
              <a:solidFill>
                <a:srgbClr val="3366FF"/>
              </a:solidFill>
              <a:round/>
            </a:ln>
            <a:extLst>
              <a:ext uri="{909E8E84-426E-40DD-AFC4-6F175D3DCCD1}">
                <a14:hiddenFill xmlns:a14="http://schemas.microsoft.com/office/drawing/2010/main">
                  <a:solidFill>
                    <a:srgbClr val="FFFFFF"/>
                  </a:solidFill>
                </a14:hiddenFill>
              </a:ext>
            </a:extLst>
          </p:spPr>
          <p:txBody>
            <a:bodyPr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Rectangle 84"/>
            <p:cNvSpPr>
              <a:spLocks noChangeArrowheads="1"/>
            </p:cNvSpPr>
            <p:nvPr/>
          </p:nvSpPr>
          <p:spPr bwMode="auto">
            <a:xfrm>
              <a:off x="1060" y="7458"/>
              <a:ext cx="973" cy="383"/>
            </a:xfrm>
            <a:prstGeom prst="rect">
              <a:avLst/>
            </a:prstGeom>
            <a:gradFill rotWithShape="1">
              <a:gsLst>
                <a:gs pos="0">
                  <a:srgbClr val="767647"/>
                </a:gs>
                <a:gs pos="50000">
                  <a:srgbClr val="FFFF99"/>
                </a:gs>
                <a:gs pos="100000">
                  <a:srgbClr val="767647"/>
                </a:gs>
              </a:gsLst>
              <a:lin ang="5400000" scaled="1"/>
            </a:gradFill>
            <a:ln w="9525" algn="ctr">
              <a:solidFill>
                <a:srgbClr val="000000"/>
              </a:solidFill>
              <a:miter lim="800000"/>
            </a:ln>
            <a:effectLst>
              <a:outerShdw dist="35921" dir="2700000" algn="ctr" rotWithShape="0">
                <a:srgbClr val="808080"/>
              </a:outerShdw>
            </a:effectLst>
          </p:spPr>
          <p:txBody>
            <a:bodyPr lIns="92830" tIns="46415" rIns="92830" bIns="46415"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r>
                <a:rPr lang="en-US" sz="1400" u="none" dirty="0">
                  <a:solidFill>
                    <a:srgbClr val="000000"/>
                  </a:solidFill>
                  <a:latin typeface="Huawei Sans" panose="020C0503030203020204" pitchFamily="34" charset="0"/>
                </a:rPr>
                <a:t>Host</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Line 85"/>
            <p:cNvSpPr>
              <a:spLocks noChangeShapeType="1"/>
            </p:cNvSpPr>
            <p:nvPr/>
          </p:nvSpPr>
          <p:spPr bwMode="auto">
            <a:xfrm flipV="1">
              <a:off x="2032" y="6987"/>
              <a:ext cx="1621" cy="723"/>
            </a:xfrm>
            <a:prstGeom prst="line">
              <a:avLst/>
            </a:prstGeom>
            <a:noFill/>
            <a:ln w="38100">
              <a:solidFill>
                <a:srgbClr val="99CC00"/>
              </a:solidFill>
              <a:round/>
              <a:tailEnd type="stealth" w="lg" len="lg"/>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Line 86"/>
            <p:cNvSpPr>
              <a:spLocks noChangeShapeType="1"/>
            </p:cNvSpPr>
            <p:nvPr/>
          </p:nvSpPr>
          <p:spPr bwMode="auto">
            <a:xfrm>
              <a:off x="2032" y="7710"/>
              <a:ext cx="1621" cy="40"/>
            </a:xfrm>
            <a:prstGeom prst="line">
              <a:avLst/>
            </a:prstGeom>
            <a:noFill/>
            <a:ln w="38100">
              <a:solidFill>
                <a:srgbClr val="99CC00"/>
              </a:solidFill>
              <a:round/>
              <a:tailEnd type="stealth" w="lg" len="lg"/>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Line 87"/>
            <p:cNvSpPr>
              <a:spLocks noChangeShapeType="1"/>
            </p:cNvSpPr>
            <p:nvPr/>
          </p:nvSpPr>
          <p:spPr bwMode="auto">
            <a:xfrm>
              <a:off x="2032" y="7710"/>
              <a:ext cx="1621" cy="1058"/>
            </a:xfrm>
            <a:prstGeom prst="line">
              <a:avLst/>
            </a:prstGeom>
            <a:noFill/>
            <a:ln w="38100">
              <a:solidFill>
                <a:srgbClr val="99CC00"/>
              </a:solidFill>
              <a:round/>
              <a:tailEnd type="stealth" w="lg" len="lg"/>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Line 88"/>
            <p:cNvSpPr>
              <a:spLocks noChangeShapeType="1"/>
            </p:cNvSpPr>
            <p:nvPr/>
          </p:nvSpPr>
          <p:spPr bwMode="auto">
            <a:xfrm>
              <a:off x="2088" y="7710"/>
              <a:ext cx="1565" cy="1312"/>
            </a:xfrm>
            <a:prstGeom prst="line">
              <a:avLst/>
            </a:prstGeom>
            <a:noFill/>
            <a:ln w="38100">
              <a:solidFill>
                <a:srgbClr val="99CC00"/>
              </a:solidFill>
              <a:round/>
              <a:tailEnd type="stealth" w="lg" len="lg"/>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Line 89"/>
            <p:cNvSpPr>
              <a:spLocks noChangeShapeType="1"/>
            </p:cNvSpPr>
            <p:nvPr/>
          </p:nvSpPr>
          <p:spPr bwMode="auto">
            <a:xfrm flipV="1">
              <a:off x="2032" y="6477"/>
              <a:ext cx="1621" cy="1233"/>
            </a:xfrm>
            <a:prstGeom prst="line">
              <a:avLst/>
            </a:prstGeom>
            <a:noFill/>
            <a:ln w="38100">
              <a:solidFill>
                <a:srgbClr val="99CC00"/>
              </a:solidFill>
              <a:round/>
              <a:tailEnd type="stealth" w="lg" len="lg"/>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Text Box 91"/>
            <p:cNvSpPr txBox="1">
              <a:spLocks noChangeArrowheads="1"/>
            </p:cNvSpPr>
            <p:nvPr/>
          </p:nvSpPr>
          <p:spPr bwMode="auto">
            <a:xfrm>
              <a:off x="2910" y="5805"/>
              <a:ext cx="236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r>
                <a:rPr lang="en-US" sz="1200" u="none" dirty="0">
                  <a:solidFill>
                    <a:srgbClr val="000000"/>
                  </a:solidFill>
                  <a:latin typeface="Huawei Sans" panose="020C0503030203020204" pitchFamily="34" charset="0"/>
                </a:rPr>
                <a:t>Thin LUN</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Line 92"/>
            <p:cNvSpPr>
              <a:spLocks noChangeShapeType="1"/>
            </p:cNvSpPr>
            <p:nvPr/>
          </p:nvSpPr>
          <p:spPr bwMode="auto">
            <a:xfrm>
              <a:off x="4463" y="6477"/>
              <a:ext cx="1296" cy="2"/>
            </a:xfrm>
            <a:prstGeom prst="line">
              <a:avLst/>
            </a:prstGeom>
            <a:noFill/>
            <a:ln w="38100">
              <a:solidFill>
                <a:srgbClr val="33CCCC"/>
              </a:solidFill>
              <a:round/>
              <a:tailEnd type="stealth" w="lg" len="lg"/>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Text Box 93"/>
            <p:cNvSpPr txBox="1">
              <a:spLocks noChangeArrowheads="1"/>
            </p:cNvSpPr>
            <p:nvPr/>
          </p:nvSpPr>
          <p:spPr bwMode="auto">
            <a:xfrm>
              <a:off x="4637" y="8556"/>
              <a:ext cx="1880"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r>
                <a:rPr lang="en-US" sz="1200" u="none" dirty="0">
                  <a:solidFill>
                    <a:srgbClr val="28B4D0"/>
                  </a:solidFill>
                  <a:latin typeface="Huawei Sans" panose="020C0503030203020204" pitchFamily="34" charset="0"/>
                </a:rPr>
                <a:t>Redirection to the actual storage location</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Line 94"/>
            <p:cNvSpPr>
              <a:spLocks noChangeShapeType="1"/>
            </p:cNvSpPr>
            <p:nvPr/>
          </p:nvSpPr>
          <p:spPr bwMode="auto">
            <a:xfrm>
              <a:off x="4463" y="7016"/>
              <a:ext cx="1296" cy="224"/>
            </a:xfrm>
            <a:prstGeom prst="line">
              <a:avLst/>
            </a:prstGeom>
            <a:noFill/>
            <a:ln w="38100">
              <a:solidFill>
                <a:srgbClr val="33CCCC"/>
              </a:solidFill>
              <a:round/>
              <a:tailEnd type="stealth" w="lg" len="lg"/>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Line 95"/>
            <p:cNvSpPr>
              <a:spLocks noChangeShapeType="1"/>
            </p:cNvSpPr>
            <p:nvPr/>
          </p:nvSpPr>
          <p:spPr bwMode="auto">
            <a:xfrm flipV="1">
              <a:off x="4463" y="6732"/>
              <a:ext cx="1296" cy="1018"/>
            </a:xfrm>
            <a:prstGeom prst="line">
              <a:avLst/>
            </a:prstGeom>
            <a:noFill/>
            <a:ln w="38100">
              <a:solidFill>
                <a:srgbClr val="33CCCC"/>
              </a:solidFill>
              <a:round/>
              <a:tailEnd type="stealth" w="lg" len="lg"/>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Line 96"/>
            <p:cNvSpPr>
              <a:spLocks noChangeShapeType="1"/>
            </p:cNvSpPr>
            <p:nvPr/>
          </p:nvSpPr>
          <p:spPr bwMode="auto">
            <a:xfrm flipV="1">
              <a:off x="4463" y="7495"/>
              <a:ext cx="1296" cy="1273"/>
            </a:xfrm>
            <a:prstGeom prst="line">
              <a:avLst/>
            </a:prstGeom>
            <a:noFill/>
            <a:ln w="38100">
              <a:solidFill>
                <a:srgbClr val="33CCCC"/>
              </a:solidFill>
              <a:round/>
              <a:tailEnd type="stealth" w="lg" len="lg"/>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Line 97"/>
            <p:cNvSpPr>
              <a:spLocks noChangeShapeType="1"/>
            </p:cNvSpPr>
            <p:nvPr/>
          </p:nvSpPr>
          <p:spPr bwMode="auto">
            <a:xfrm flipV="1">
              <a:off x="4463" y="6987"/>
              <a:ext cx="1296" cy="2035"/>
            </a:xfrm>
            <a:prstGeom prst="line">
              <a:avLst/>
            </a:prstGeom>
            <a:noFill/>
            <a:ln w="38100">
              <a:solidFill>
                <a:srgbClr val="33CCCC"/>
              </a:solidFill>
              <a:round/>
              <a:tailEnd type="stealth" w="lg" len="lg"/>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AutoShape 98"/>
            <p:cNvSpPr>
              <a:spLocks noChangeArrowheads="1"/>
            </p:cNvSpPr>
            <p:nvPr/>
          </p:nvSpPr>
          <p:spPr bwMode="auto">
            <a:xfrm>
              <a:off x="7703" y="6258"/>
              <a:ext cx="2755" cy="763"/>
            </a:xfrm>
            <a:prstGeom prst="roundRect">
              <a:avLst>
                <a:gd name="adj" fmla="val 16667"/>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lIns="18274" tIns="9026" rIns="18274" bIns="9026"/>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r>
                <a:rPr lang="en-US" sz="1200" u="none" dirty="0">
                  <a:solidFill>
                    <a:srgbClr val="000000"/>
                  </a:solidFill>
                  <a:latin typeface="Huawei Sans" panose="020C0503030203020204" pitchFamily="34" charset="0"/>
                </a:rPr>
                <a:t>RAID 5</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AutoShape 99"/>
            <p:cNvSpPr>
              <a:spLocks noChangeArrowheads="1"/>
            </p:cNvSpPr>
            <p:nvPr/>
          </p:nvSpPr>
          <p:spPr bwMode="auto">
            <a:xfrm>
              <a:off x="9810" y="6605"/>
              <a:ext cx="486" cy="382"/>
            </a:xfrm>
            <a:prstGeom prst="can">
              <a:avLst>
                <a:gd name="adj" fmla="val 25000"/>
              </a:avLst>
            </a:prstGeom>
            <a:gradFill rotWithShape="1">
              <a:gsLst>
                <a:gs pos="0">
                  <a:srgbClr val="5E765E"/>
                </a:gs>
                <a:gs pos="50000">
                  <a:srgbClr val="CCFFCC"/>
                </a:gs>
                <a:gs pos="100000">
                  <a:srgbClr val="5E765E"/>
                </a:gs>
              </a:gsLst>
              <a:lin ang="0" scaled="1"/>
            </a:gradFill>
            <a:ln w="9525">
              <a:solidFill>
                <a:srgbClr val="B2B2B2"/>
              </a:solidFill>
              <a:round/>
            </a:ln>
          </p:spPr>
          <p:txBody>
            <a:bodyPr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AutoShape 100"/>
            <p:cNvSpPr>
              <a:spLocks noChangeArrowheads="1"/>
            </p:cNvSpPr>
            <p:nvPr/>
          </p:nvSpPr>
          <p:spPr bwMode="auto">
            <a:xfrm>
              <a:off x="9162" y="6605"/>
              <a:ext cx="486" cy="382"/>
            </a:xfrm>
            <a:prstGeom prst="can">
              <a:avLst>
                <a:gd name="adj" fmla="val 25000"/>
              </a:avLst>
            </a:prstGeom>
            <a:gradFill rotWithShape="1">
              <a:gsLst>
                <a:gs pos="0">
                  <a:srgbClr val="5E765E"/>
                </a:gs>
                <a:gs pos="50000">
                  <a:srgbClr val="CCFFCC"/>
                </a:gs>
                <a:gs pos="100000">
                  <a:srgbClr val="5E765E"/>
                </a:gs>
              </a:gsLst>
              <a:lin ang="0" scaled="1"/>
            </a:gradFill>
            <a:ln w="9525">
              <a:solidFill>
                <a:srgbClr val="B2B2B2"/>
              </a:solidFill>
              <a:round/>
            </a:ln>
          </p:spPr>
          <p:txBody>
            <a:bodyPr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AutoShape 101"/>
            <p:cNvSpPr>
              <a:spLocks noChangeArrowheads="1"/>
            </p:cNvSpPr>
            <p:nvPr/>
          </p:nvSpPr>
          <p:spPr bwMode="auto">
            <a:xfrm>
              <a:off x="8514" y="6605"/>
              <a:ext cx="486" cy="382"/>
            </a:xfrm>
            <a:prstGeom prst="can">
              <a:avLst>
                <a:gd name="adj" fmla="val 25000"/>
              </a:avLst>
            </a:prstGeom>
            <a:gradFill rotWithShape="1">
              <a:gsLst>
                <a:gs pos="0">
                  <a:srgbClr val="5E765E"/>
                </a:gs>
                <a:gs pos="50000">
                  <a:srgbClr val="CCFFCC"/>
                </a:gs>
                <a:gs pos="100000">
                  <a:srgbClr val="5E765E"/>
                </a:gs>
              </a:gsLst>
              <a:lin ang="0" scaled="1"/>
            </a:gradFill>
            <a:ln w="9525">
              <a:solidFill>
                <a:srgbClr val="B2B2B2"/>
              </a:solidFill>
              <a:round/>
            </a:ln>
          </p:spPr>
          <p:txBody>
            <a:bodyPr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AutoShape 102"/>
            <p:cNvSpPr>
              <a:spLocks noChangeArrowheads="1"/>
            </p:cNvSpPr>
            <p:nvPr/>
          </p:nvSpPr>
          <p:spPr bwMode="auto">
            <a:xfrm>
              <a:off x="7865" y="6605"/>
              <a:ext cx="487" cy="382"/>
            </a:xfrm>
            <a:prstGeom prst="can">
              <a:avLst>
                <a:gd name="adj" fmla="val 25000"/>
              </a:avLst>
            </a:prstGeom>
            <a:gradFill rotWithShape="1">
              <a:gsLst>
                <a:gs pos="0">
                  <a:srgbClr val="5E765E"/>
                </a:gs>
                <a:gs pos="50000">
                  <a:srgbClr val="CCFFCC"/>
                </a:gs>
                <a:gs pos="100000">
                  <a:srgbClr val="5E765E"/>
                </a:gs>
              </a:gsLst>
              <a:lin ang="0" scaled="1"/>
            </a:gradFill>
            <a:ln w="9525">
              <a:solidFill>
                <a:srgbClr val="B2B2B2"/>
              </a:solidFill>
              <a:round/>
            </a:ln>
          </p:spPr>
          <p:txBody>
            <a:bodyPr anchor="ctr"/>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eaLnBrk="1" fontAlgn="ctr" hangingPunct="1"/>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Text Box 103"/>
            <p:cNvSpPr txBox="1">
              <a:spLocks noChangeArrowheads="1"/>
            </p:cNvSpPr>
            <p:nvPr/>
          </p:nvSpPr>
          <p:spPr bwMode="auto">
            <a:xfrm>
              <a:off x="7055" y="8385"/>
              <a:ext cx="2107"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just" eaLnBrk="1" fontAlgn="ctr" hangingPunct="1"/>
              <a:r>
                <a:rPr lang="en-US" sz="1200" u="none" dirty="0">
                  <a:solidFill>
                    <a:srgbClr val="28B4D0"/>
                  </a:solidFill>
                  <a:latin typeface="Huawei Sans" panose="020C0503030203020204" pitchFamily="34" charset="0"/>
                </a:rPr>
                <a:t>COW</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Line 104"/>
            <p:cNvSpPr>
              <a:spLocks noChangeShapeType="1"/>
            </p:cNvSpPr>
            <p:nvPr/>
          </p:nvSpPr>
          <p:spPr bwMode="auto">
            <a:xfrm flipV="1">
              <a:off x="7055" y="6859"/>
              <a:ext cx="648" cy="1"/>
            </a:xfrm>
            <a:prstGeom prst="line">
              <a:avLst/>
            </a:prstGeom>
            <a:noFill/>
            <a:ln w="76200">
              <a:solidFill>
                <a:srgbClr val="33CCCC"/>
              </a:solidFill>
              <a:round/>
              <a:tailEnd type="triangle" w="med" len="med"/>
            </a:ln>
            <a:extLst>
              <a:ext uri="{909E8E84-426E-40DD-AFC4-6F175D3DCCD1}">
                <a14:hiddenFill xmlns:a14="http://schemas.microsoft.com/office/drawing/2010/main">
                  <a:noFill/>
                </a14:hiddenFill>
              </a:ext>
            </a:extLst>
          </p:spPr>
          <p:txBody>
            <a:bodyPr anchor="ctr"/>
            <a:lstStyle/>
            <a:p>
              <a:pP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Text Box 105"/>
            <p:cNvSpPr txBox="1">
              <a:spLocks noChangeArrowheads="1"/>
            </p:cNvSpPr>
            <p:nvPr/>
          </p:nvSpPr>
          <p:spPr bwMode="auto">
            <a:xfrm>
              <a:off x="6772" y="7069"/>
              <a:ext cx="1380"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r>
                <a:rPr lang="en-US" sz="1200" u="none" dirty="0">
                  <a:solidFill>
                    <a:srgbClr val="28B4D0"/>
                  </a:solidFill>
                  <a:latin typeface="Huawei Sans" panose="020C0503030203020204" pitchFamily="34" charset="0"/>
                </a:rPr>
                <a:t>Space allocation</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5" name="Text Box 106"/>
          <p:cNvSpPr txBox="1">
            <a:spLocks noChangeArrowheads="1"/>
          </p:cNvSpPr>
          <p:nvPr/>
        </p:nvSpPr>
        <p:spPr bwMode="auto">
          <a:xfrm>
            <a:off x="5690204" y="2950148"/>
            <a:ext cx="13763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r>
              <a:rPr lang="en-US" sz="1200" u="none" dirty="0">
                <a:solidFill>
                  <a:srgbClr val="000000"/>
                </a:solidFill>
                <a:latin typeface="Huawei Sans" panose="020C0503030203020204" pitchFamily="34" charset="0"/>
              </a:rPr>
              <a:t>Space occupied by data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Text Box 107"/>
          <p:cNvSpPr txBox="1">
            <a:spLocks noChangeArrowheads="1"/>
          </p:cNvSpPr>
          <p:nvPr/>
        </p:nvSpPr>
        <p:spPr bwMode="auto">
          <a:xfrm>
            <a:off x="7496463" y="2929315"/>
            <a:ext cx="176482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r>
              <a:rPr lang="en-US" sz="1200" u="none" dirty="0">
                <a:solidFill>
                  <a:srgbClr val="000000"/>
                </a:solidFill>
                <a:latin typeface="Huawei Sans" panose="020C0503030203020204" pitchFamily="34" charset="0"/>
              </a:rPr>
              <a:t>Physical storage space (storage pool)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Text Box 90"/>
          <p:cNvSpPr txBox="1">
            <a:spLocks noChangeArrowheads="1"/>
          </p:cNvSpPr>
          <p:nvPr/>
        </p:nvSpPr>
        <p:spPr bwMode="auto">
          <a:xfrm>
            <a:off x="2711870" y="4911613"/>
            <a:ext cx="1371726"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lstStyle>
            <a:lvl1pPr>
              <a:defRPr sz="1000">
                <a:solidFill>
                  <a:schemeClr val="tx1"/>
                </a:solidFill>
                <a:latin typeface="Arial" panose="020B0604020202020204" pitchFamily="34" charset="0"/>
                <a:ea typeface="宋体" pitchFamily="2" charset="-122"/>
              </a:defRPr>
            </a:lvl1pPr>
            <a:lvl2pPr marL="742950" indent="-285750">
              <a:defRPr sz="1000">
                <a:solidFill>
                  <a:schemeClr val="tx1"/>
                </a:solidFill>
                <a:latin typeface="Arial" panose="020B0604020202020204" pitchFamily="34" charset="0"/>
                <a:ea typeface="宋体" pitchFamily="2" charset="-122"/>
              </a:defRPr>
            </a:lvl2pPr>
            <a:lvl3pPr marL="1143000" indent="-228600">
              <a:defRPr sz="1000">
                <a:solidFill>
                  <a:schemeClr val="tx1"/>
                </a:solidFill>
                <a:latin typeface="Arial" panose="020B0604020202020204" pitchFamily="34" charset="0"/>
                <a:ea typeface="宋体" pitchFamily="2" charset="-122"/>
              </a:defRPr>
            </a:lvl3pPr>
            <a:lvl4pPr marL="1600200" indent="-228600">
              <a:defRPr sz="1000">
                <a:solidFill>
                  <a:schemeClr val="tx1"/>
                </a:solidFill>
                <a:latin typeface="Arial" panose="020B0604020202020204" pitchFamily="34" charset="0"/>
                <a:ea typeface="宋体" pitchFamily="2" charset="-122"/>
              </a:defRPr>
            </a:lvl4pPr>
            <a:lvl5pPr marL="2057400" indent="-228600">
              <a:defRPr sz="1000">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itchFamily="2" charset="-122"/>
              </a:defRPr>
            </a:lvl9pPr>
          </a:lstStyle>
          <a:p>
            <a:pPr algn="ctr" eaLnBrk="1" fontAlgn="ctr" hangingPunct="1"/>
            <a:r>
              <a:rPr lang="en-US" sz="1200" u="none" dirty="0">
                <a:solidFill>
                  <a:srgbClr val="8DD34D"/>
                </a:solidFill>
                <a:latin typeface="Huawei Sans" panose="020C0503030203020204" pitchFamily="34" charset="0"/>
              </a:rPr>
              <a:t>Space allocation upon data writes</a:t>
            </a:r>
            <a:endParaRPr lang="en-US" altLang="zh-CN" sz="1050" dirty="0">
              <a:solidFill>
                <a:srgbClr val="8DD34D"/>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728325" cy="497095"/>
          </a:xfrm>
        </p:spPr>
        <p:txBody>
          <a:bodyPr/>
          <a:lstStyle/>
          <a:p>
            <a:pPr fontAlgn="ctr"/>
            <a:r>
              <a:rPr lang="en-US" dirty="0">
                <a:latin typeface="Huawei Sans" panose="020C0503030203020204" pitchFamily="34" charset="0"/>
              </a:rPr>
              <a:t>Working Principles of </a:t>
            </a:r>
            <a:r>
              <a:rPr lang="en-US" u="none" dirty="0" err="1">
                <a:latin typeface="Huawei Sans" panose="020C0503030203020204" pitchFamily="34" charset="0"/>
              </a:rPr>
              <a:t>SmartThin</a:t>
            </a:r>
            <a:endParaRPr lang="en-US" u="none" dirty="0">
              <a:latin typeface="Huawei Sans" panose="020C0503030203020204" pitchFamily="34" charset="0"/>
            </a:endParaRPr>
          </a:p>
        </p:txBody>
      </p:sp>
      <p:sp>
        <p:nvSpPr>
          <p:cNvPr id="4" name="矩形 3"/>
          <p:cNvSpPr/>
          <p:nvPr/>
        </p:nvSpPr>
        <p:spPr>
          <a:xfrm>
            <a:off x="1422400" y="1640554"/>
            <a:ext cx="1238250" cy="3286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矩形 4"/>
          <p:cNvSpPr/>
          <p:nvPr/>
        </p:nvSpPr>
        <p:spPr>
          <a:xfrm>
            <a:off x="3357594" y="1640554"/>
            <a:ext cx="2189130" cy="3286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6118223" y="1628329"/>
            <a:ext cx="4819652" cy="3286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6"/>
          <p:cNvSpPr/>
          <p:nvPr/>
        </p:nvSpPr>
        <p:spPr>
          <a:xfrm>
            <a:off x="1517650" y="1312341"/>
            <a:ext cx="1047750" cy="4710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Server</a:t>
            </a:r>
            <a:endParaRPr lang="en-US" u="none" dirty="0">
              <a:solidFill>
                <a:schemeClr val="tx1"/>
              </a:solidFill>
              <a:latin typeface="Huawei Sans" panose="020C0503030203020204" pitchFamily="34" charset="0"/>
            </a:endParaRPr>
          </a:p>
        </p:txBody>
      </p:sp>
      <p:sp>
        <p:nvSpPr>
          <p:cNvPr id="8" name="圆角矩形 7"/>
          <p:cNvSpPr/>
          <p:nvPr/>
        </p:nvSpPr>
        <p:spPr>
          <a:xfrm>
            <a:off x="3555998" y="1286334"/>
            <a:ext cx="1809750" cy="49709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u="none" dirty="0">
                <a:solidFill>
                  <a:schemeClr val="tx1"/>
                </a:solidFill>
                <a:latin typeface="Huawei Sans" panose="020C0503030203020204" pitchFamily="34" charset="0"/>
              </a:rPr>
              <a:t>Logical virtual space</a:t>
            </a:r>
            <a:endParaRPr lang="en-US" u="none" dirty="0">
              <a:solidFill>
                <a:schemeClr val="tx1"/>
              </a:solidFill>
              <a:latin typeface="Huawei Sans" panose="020C0503030203020204" pitchFamily="34" charset="0"/>
            </a:endParaRPr>
          </a:p>
        </p:txBody>
      </p:sp>
      <p:sp>
        <p:nvSpPr>
          <p:cNvPr id="9" name="圆角矩形 8"/>
          <p:cNvSpPr/>
          <p:nvPr/>
        </p:nvSpPr>
        <p:spPr>
          <a:xfrm>
            <a:off x="7623173" y="1286334"/>
            <a:ext cx="1809750" cy="4970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u="none" dirty="0">
                <a:solidFill>
                  <a:schemeClr val="tx1"/>
                </a:solidFill>
                <a:latin typeface="Huawei Sans" panose="020C0503030203020204" pitchFamily="34" charset="0"/>
              </a:rPr>
              <a:t>Actual physical space</a:t>
            </a:r>
            <a:endParaRPr lang="en-US" u="none" dirty="0">
              <a:solidFill>
                <a:schemeClr val="tx1"/>
              </a:solidFill>
              <a:latin typeface="Huawei Sans" panose="020C0503030203020204" pitchFamily="34" charset="0"/>
            </a:endParaRPr>
          </a:p>
        </p:txBody>
      </p:sp>
      <p:sp>
        <p:nvSpPr>
          <p:cNvPr id="10" name="圆柱形 9"/>
          <p:cNvSpPr/>
          <p:nvPr/>
        </p:nvSpPr>
        <p:spPr>
          <a:xfrm>
            <a:off x="3865561" y="2213642"/>
            <a:ext cx="990600" cy="2324100"/>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柱形 10"/>
          <p:cNvSpPr/>
          <p:nvPr/>
        </p:nvSpPr>
        <p:spPr>
          <a:xfrm>
            <a:off x="6356348" y="2935954"/>
            <a:ext cx="857252" cy="879476"/>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2" name="直接箭头连接符 11"/>
          <p:cNvCxnSpPr/>
          <p:nvPr/>
        </p:nvCxnSpPr>
        <p:spPr>
          <a:xfrm flipH="1" flipV="1">
            <a:off x="4856161" y="2345404"/>
            <a:ext cx="1500187" cy="666750"/>
          </a:xfrm>
          <a:prstGeom prst="straightConnector1">
            <a:avLst/>
          </a:prstGeom>
          <a:ln w="28575">
            <a:solidFill>
              <a:srgbClr val="0070C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4856161" y="3717004"/>
            <a:ext cx="1500187" cy="688976"/>
          </a:xfrm>
          <a:prstGeom prst="straightConnector1">
            <a:avLst/>
          </a:prstGeom>
          <a:ln w="28575">
            <a:solidFill>
              <a:srgbClr val="0070C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99350" y="1711993"/>
            <a:ext cx="0" cy="313848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537700" y="1711993"/>
            <a:ext cx="0" cy="313848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6" name="圆柱形 15"/>
          <p:cNvSpPr/>
          <p:nvPr/>
        </p:nvSpPr>
        <p:spPr>
          <a:xfrm>
            <a:off x="7885112" y="2480616"/>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圆柱形 16"/>
          <p:cNvSpPr/>
          <p:nvPr/>
        </p:nvSpPr>
        <p:spPr>
          <a:xfrm>
            <a:off x="8523286" y="2480616"/>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圆柱形 17"/>
          <p:cNvSpPr/>
          <p:nvPr/>
        </p:nvSpPr>
        <p:spPr>
          <a:xfrm>
            <a:off x="7885112" y="2774029"/>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圆柱形 18"/>
          <p:cNvSpPr/>
          <p:nvPr/>
        </p:nvSpPr>
        <p:spPr>
          <a:xfrm>
            <a:off x="8523286" y="2774029"/>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圆柱形 19"/>
          <p:cNvSpPr/>
          <p:nvPr/>
        </p:nvSpPr>
        <p:spPr>
          <a:xfrm>
            <a:off x="7885112" y="3067442"/>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柱形 20"/>
          <p:cNvSpPr/>
          <p:nvPr/>
        </p:nvSpPr>
        <p:spPr>
          <a:xfrm>
            <a:off x="8523286" y="3067442"/>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圆柱形 21"/>
          <p:cNvSpPr/>
          <p:nvPr/>
        </p:nvSpPr>
        <p:spPr>
          <a:xfrm>
            <a:off x="7885112" y="3360855"/>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圆柱形 22"/>
          <p:cNvSpPr/>
          <p:nvPr/>
        </p:nvSpPr>
        <p:spPr>
          <a:xfrm>
            <a:off x="8523286" y="3360855"/>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柱形 23"/>
          <p:cNvSpPr/>
          <p:nvPr/>
        </p:nvSpPr>
        <p:spPr>
          <a:xfrm>
            <a:off x="7885112" y="3654268"/>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圆柱形 24"/>
          <p:cNvSpPr/>
          <p:nvPr/>
        </p:nvSpPr>
        <p:spPr>
          <a:xfrm>
            <a:off x="8523286" y="3654268"/>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圆柱形 25"/>
          <p:cNvSpPr/>
          <p:nvPr/>
        </p:nvSpPr>
        <p:spPr>
          <a:xfrm>
            <a:off x="7885112" y="3937225"/>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圆柱形 26"/>
          <p:cNvSpPr/>
          <p:nvPr/>
        </p:nvSpPr>
        <p:spPr>
          <a:xfrm>
            <a:off x="8523286" y="3937225"/>
            <a:ext cx="619127" cy="293413"/>
          </a:xfrm>
          <a:prstGeom prst="can">
            <a:avLst/>
          </a:prstGeom>
          <a:solidFill>
            <a:srgbClr val="BEE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左大括号 27"/>
          <p:cNvSpPr/>
          <p:nvPr/>
        </p:nvSpPr>
        <p:spPr>
          <a:xfrm rot="16200000">
            <a:off x="3333679" y="3032119"/>
            <a:ext cx="301769" cy="4124324"/>
          </a:xfrm>
          <a:prstGeom prst="leftBrace">
            <a:avLst>
              <a:gd name="adj1" fmla="val 37818"/>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左大括号 28"/>
          <p:cNvSpPr/>
          <p:nvPr/>
        </p:nvSpPr>
        <p:spPr>
          <a:xfrm rot="16200000">
            <a:off x="6671253" y="4430798"/>
            <a:ext cx="275067" cy="1381127"/>
          </a:xfrm>
          <a:prstGeom prst="leftBrace">
            <a:avLst>
              <a:gd name="adj1" fmla="val 37818"/>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左大括号 29"/>
          <p:cNvSpPr/>
          <p:nvPr/>
        </p:nvSpPr>
        <p:spPr>
          <a:xfrm rot="16200000">
            <a:off x="8383372" y="4104566"/>
            <a:ext cx="275067" cy="2033589"/>
          </a:xfrm>
          <a:prstGeom prst="leftBrace">
            <a:avLst>
              <a:gd name="adj1" fmla="val 37818"/>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左大括号 30"/>
          <p:cNvSpPr/>
          <p:nvPr/>
        </p:nvSpPr>
        <p:spPr>
          <a:xfrm rot="16200000">
            <a:off x="10100254" y="4421272"/>
            <a:ext cx="275067" cy="1400175"/>
          </a:xfrm>
          <a:prstGeom prst="leftBrace">
            <a:avLst>
              <a:gd name="adj1" fmla="val 37818"/>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文本框 31"/>
          <p:cNvSpPr txBox="1"/>
          <p:nvPr/>
        </p:nvSpPr>
        <p:spPr>
          <a:xfrm>
            <a:off x="2492987" y="5415339"/>
            <a:ext cx="1983152" cy="646331"/>
          </a:xfrm>
          <a:prstGeom prst="rect">
            <a:avLst/>
          </a:prstGeom>
          <a:noFill/>
        </p:spPr>
        <p:txBody>
          <a:bodyPr wrap="square" rtlCol="0">
            <a:spAutoFit/>
          </a:bodyPr>
          <a:lstStyle/>
          <a:p>
            <a:pPr algn="ctr" fontAlgn="ctr"/>
            <a:r>
              <a:rPr lang="en-US" u="none" dirty="0">
                <a:latin typeface="Huawei Sans" panose="020C0503030203020204" pitchFamily="34" charset="0"/>
              </a:rPr>
              <a:t>Visible storage space</a:t>
            </a:r>
            <a:endParaRPr lang="en-US" u="none" dirty="0">
              <a:latin typeface="Huawei Sans" panose="020C0503030203020204" pitchFamily="34" charset="0"/>
            </a:endParaRPr>
          </a:p>
        </p:txBody>
      </p:sp>
      <p:sp>
        <p:nvSpPr>
          <p:cNvPr id="33" name="文本框 32"/>
          <p:cNvSpPr txBox="1"/>
          <p:nvPr/>
        </p:nvSpPr>
        <p:spPr>
          <a:xfrm>
            <a:off x="6005269" y="5415340"/>
            <a:ext cx="1647823" cy="646331"/>
          </a:xfrm>
          <a:prstGeom prst="rect">
            <a:avLst/>
          </a:prstGeom>
          <a:noFill/>
        </p:spPr>
        <p:txBody>
          <a:bodyPr wrap="square" rtlCol="0">
            <a:spAutoFit/>
          </a:bodyPr>
          <a:lstStyle/>
          <a:p>
            <a:pPr algn="ctr" fontAlgn="ctr"/>
            <a:r>
              <a:rPr lang="en-US" u="none" dirty="0">
                <a:latin typeface="Huawei Sans" panose="020C0503030203020204" pitchFamily="34" charset="0"/>
              </a:rPr>
              <a:t>Storage resource pool</a:t>
            </a:r>
            <a:endParaRPr lang="en-US" u="none" dirty="0">
              <a:latin typeface="Huawei Sans" panose="020C0503030203020204" pitchFamily="34" charset="0"/>
            </a:endParaRPr>
          </a:p>
        </p:txBody>
      </p:sp>
      <p:sp>
        <p:nvSpPr>
          <p:cNvPr id="34" name="文本框 33"/>
          <p:cNvSpPr txBox="1"/>
          <p:nvPr/>
        </p:nvSpPr>
        <p:spPr>
          <a:xfrm>
            <a:off x="7849494" y="5415340"/>
            <a:ext cx="1333502" cy="646331"/>
          </a:xfrm>
          <a:prstGeom prst="rect">
            <a:avLst/>
          </a:prstGeom>
          <a:noFill/>
          <a:ln>
            <a:noFill/>
          </a:ln>
        </p:spPr>
        <p:txBody>
          <a:bodyPr wrap="square" rtlCol="0">
            <a:spAutoFit/>
          </a:bodyPr>
          <a:lstStyle/>
          <a:p>
            <a:pPr algn="ctr" fontAlgn="ctr"/>
            <a:r>
              <a:rPr lang="en-US" u="none" dirty="0">
                <a:latin typeface="Huawei Sans" panose="020C0503030203020204" pitchFamily="34" charset="0"/>
              </a:rPr>
              <a:t>Disk resource</a:t>
            </a:r>
            <a:endParaRPr lang="en-US" u="none" dirty="0">
              <a:latin typeface="Huawei Sans" panose="020C0503030203020204" pitchFamily="34" charset="0"/>
            </a:endParaRPr>
          </a:p>
        </p:txBody>
      </p:sp>
      <p:sp>
        <p:nvSpPr>
          <p:cNvPr id="35" name="文本框 34"/>
          <p:cNvSpPr txBox="1"/>
          <p:nvPr/>
        </p:nvSpPr>
        <p:spPr>
          <a:xfrm>
            <a:off x="9575799" y="5415340"/>
            <a:ext cx="1333502" cy="646331"/>
          </a:xfrm>
          <a:prstGeom prst="rect">
            <a:avLst/>
          </a:prstGeom>
          <a:noFill/>
        </p:spPr>
        <p:txBody>
          <a:bodyPr wrap="square" rtlCol="0">
            <a:spAutoFit/>
          </a:bodyPr>
          <a:lstStyle/>
          <a:p>
            <a:pPr algn="ctr" fontAlgn="ctr"/>
            <a:r>
              <a:rPr lang="en-US" u="none" dirty="0">
                <a:latin typeface="Huawei Sans" panose="020C0503030203020204" pitchFamily="34" charset="0"/>
              </a:rPr>
              <a:t>Storage array</a:t>
            </a:r>
            <a:endParaRPr lang="en-US" u="none" dirty="0">
              <a:latin typeface="Huawei Sans" panose="020C0503030203020204" pitchFamily="34" charset="0"/>
            </a:endParaRPr>
          </a:p>
        </p:txBody>
      </p:sp>
      <p:sp>
        <p:nvSpPr>
          <p:cNvPr id="36" name="右箭头 35"/>
          <p:cNvSpPr/>
          <p:nvPr/>
        </p:nvSpPr>
        <p:spPr>
          <a:xfrm>
            <a:off x="2576695" y="1985428"/>
            <a:ext cx="762000" cy="456428"/>
          </a:xfrm>
          <a:prstGeom prst="rightArrow">
            <a:avLst/>
          </a:prstGeom>
          <a:solidFill>
            <a:srgbClr val="ED6D00"/>
          </a:solidFill>
          <a:ln>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latin typeface="Huawei Sans" panose="020C0503030203020204" pitchFamily="34" charset="0"/>
              </a:rPr>
              <a:t>data</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右箭头 36"/>
          <p:cNvSpPr/>
          <p:nvPr/>
        </p:nvSpPr>
        <p:spPr>
          <a:xfrm>
            <a:off x="2576695" y="2701137"/>
            <a:ext cx="762000" cy="456428"/>
          </a:xfrm>
          <a:prstGeom prst="rightArrow">
            <a:avLst/>
          </a:prstGeom>
          <a:solidFill>
            <a:srgbClr val="ED6D00"/>
          </a:solidFill>
          <a:ln>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latin typeface="Huawei Sans" panose="020C0503030203020204" pitchFamily="34" charset="0"/>
              </a:rPr>
              <a:t>data</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右箭头 37"/>
          <p:cNvSpPr/>
          <p:nvPr/>
        </p:nvSpPr>
        <p:spPr>
          <a:xfrm>
            <a:off x="2576695" y="3416846"/>
            <a:ext cx="762000" cy="456428"/>
          </a:xfrm>
          <a:prstGeom prst="rightArrow">
            <a:avLst/>
          </a:prstGeom>
          <a:solidFill>
            <a:srgbClr val="ED6D00"/>
          </a:solidFill>
          <a:ln>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latin typeface="Huawei Sans" panose="020C0503030203020204" pitchFamily="34" charset="0"/>
              </a:rPr>
              <a:t>data</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右箭头 38"/>
          <p:cNvSpPr/>
          <p:nvPr/>
        </p:nvSpPr>
        <p:spPr>
          <a:xfrm>
            <a:off x="2576695" y="4132556"/>
            <a:ext cx="762000" cy="456428"/>
          </a:xfrm>
          <a:prstGeom prst="rightArrow">
            <a:avLst/>
          </a:prstGeom>
          <a:solidFill>
            <a:srgbClr val="ED6D00"/>
          </a:solidFill>
          <a:ln>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latin typeface="Huawei Sans" panose="020C0503030203020204" pitchFamily="34" charset="0"/>
              </a:rPr>
              <a:t>data</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右箭头 39"/>
          <p:cNvSpPr/>
          <p:nvPr/>
        </p:nvSpPr>
        <p:spPr>
          <a:xfrm flipH="1">
            <a:off x="9199562" y="2433103"/>
            <a:ext cx="742950" cy="456428"/>
          </a:xfrm>
          <a:prstGeom prst="rightArrow">
            <a:avLst/>
          </a:prstGeom>
          <a:solidFill>
            <a:srgbClr val="ED6D00"/>
          </a:solidFill>
          <a:ln>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latin typeface="Huawei Sans" panose="020C0503030203020204" pitchFamily="34" charset="0"/>
              </a:rPr>
              <a:t>disk</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右箭头 40"/>
          <p:cNvSpPr/>
          <p:nvPr/>
        </p:nvSpPr>
        <p:spPr>
          <a:xfrm flipH="1">
            <a:off x="9199562" y="3148812"/>
            <a:ext cx="742950" cy="456428"/>
          </a:xfrm>
          <a:prstGeom prst="rightArrow">
            <a:avLst/>
          </a:prstGeom>
          <a:solidFill>
            <a:srgbClr val="ED6D00"/>
          </a:solidFill>
          <a:ln>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latin typeface="Huawei Sans" panose="020C0503030203020204" pitchFamily="34" charset="0"/>
              </a:rPr>
              <a:t>disk</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右箭头 41"/>
          <p:cNvSpPr/>
          <p:nvPr/>
        </p:nvSpPr>
        <p:spPr>
          <a:xfrm flipH="1">
            <a:off x="9199562" y="3864521"/>
            <a:ext cx="742950" cy="456428"/>
          </a:xfrm>
          <a:prstGeom prst="rightArrow">
            <a:avLst/>
          </a:prstGeom>
          <a:solidFill>
            <a:srgbClr val="ED6D00"/>
          </a:solidFill>
          <a:ln>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latin typeface="Huawei Sans" panose="020C0503030203020204" pitchFamily="34" charset="0"/>
              </a:rPr>
              <a:t>disk</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右箭头 42"/>
          <p:cNvSpPr/>
          <p:nvPr/>
        </p:nvSpPr>
        <p:spPr>
          <a:xfrm flipH="1">
            <a:off x="7089775" y="3157565"/>
            <a:ext cx="857249" cy="456428"/>
          </a:xfrm>
          <a:prstGeom prst="rightArrow">
            <a:avLst/>
          </a:prstGeom>
          <a:solidFill>
            <a:srgbClr val="ED6D00"/>
          </a:solidFill>
          <a:ln>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latin typeface="Huawei Sans" panose="020C0503030203020204" pitchFamily="34" charset="0"/>
              </a:rPr>
              <a:t>space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4" name="组合 43"/>
          <p:cNvGrpSpPr/>
          <p:nvPr/>
        </p:nvGrpSpPr>
        <p:grpSpPr>
          <a:xfrm>
            <a:off x="10123488" y="1959410"/>
            <a:ext cx="483521" cy="474895"/>
            <a:chOff x="12229188" y="3848150"/>
            <a:chExt cx="483521" cy="474895"/>
          </a:xfrm>
          <a:solidFill>
            <a:schemeClr val="bg1"/>
          </a:solidFill>
        </p:grpSpPr>
        <p:grpSp>
          <p:nvGrpSpPr>
            <p:cNvPr id="145" name="组合 144"/>
            <p:cNvGrpSpPr/>
            <p:nvPr/>
          </p:nvGrpSpPr>
          <p:grpSpPr>
            <a:xfrm>
              <a:off x="12229188" y="4125604"/>
              <a:ext cx="483521" cy="197441"/>
              <a:chOff x="12229188" y="3848150"/>
              <a:chExt cx="483521" cy="197441"/>
            </a:xfrm>
            <a:grpFill/>
          </p:grpSpPr>
          <p:sp>
            <p:nvSpPr>
              <p:cNvPr id="156" name="矩形 155"/>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矩形 156"/>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500" u="none" dirty="0">
                    <a:solidFill>
                      <a:schemeClr val="tx1"/>
                    </a:solidFill>
                    <a:latin typeface="Huawei Sans" panose="020C0503030203020204" pitchFamily="34" charset="0"/>
                  </a:rPr>
                  <a:t>RAID</a:t>
                </a:r>
                <a:endParaRPr lang="en-US" altLang="zh-CN" sz="5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8" name="平行四边形 157"/>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平行四边形 158"/>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46" name="组合 145"/>
            <p:cNvGrpSpPr/>
            <p:nvPr/>
          </p:nvGrpSpPr>
          <p:grpSpPr>
            <a:xfrm>
              <a:off x="12229188" y="3986877"/>
              <a:ext cx="483521" cy="197441"/>
              <a:chOff x="12229188" y="3848150"/>
              <a:chExt cx="483521" cy="197441"/>
            </a:xfrm>
            <a:grpFill/>
          </p:grpSpPr>
          <p:sp>
            <p:nvSpPr>
              <p:cNvPr id="152" name="矩形 151"/>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矩形 152"/>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平行四边形 153"/>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平行四边形 154"/>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47" name="组合 146"/>
            <p:cNvGrpSpPr/>
            <p:nvPr/>
          </p:nvGrpSpPr>
          <p:grpSpPr>
            <a:xfrm>
              <a:off x="12229188" y="3848150"/>
              <a:ext cx="483521" cy="197441"/>
              <a:chOff x="12229188" y="3848150"/>
              <a:chExt cx="483521" cy="197441"/>
            </a:xfrm>
            <a:grpFill/>
          </p:grpSpPr>
          <p:sp>
            <p:nvSpPr>
              <p:cNvPr id="148" name="矩形 147"/>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矩形 148"/>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平行四边形 149"/>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平行四边形 150"/>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45" name="组合 44"/>
          <p:cNvGrpSpPr/>
          <p:nvPr/>
        </p:nvGrpSpPr>
        <p:grpSpPr>
          <a:xfrm>
            <a:off x="10123488" y="4155066"/>
            <a:ext cx="483521" cy="474895"/>
            <a:chOff x="12229188" y="3848150"/>
            <a:chExt cx="483521" cy="474895"/>
          </a:xfrm>
          <a:solidFill>
            <a:schemeClr val="bg1"/>
          </a:solidFill>
        </p:grpSpPr>
        <p:grpSp>
          <p:nvGrpSpPr>
            <p:cNvPr id="130" name="组合 129"/>
            <p:cNvGrpSpPr/>
            <p:nvPr/>
          </p:nvGrpSpPr>
          <p:grpSpPr>
            <a:xfrm>
              <a:off x="12229188" y="4125604"/>
              <a:ext cx="483521" cy="197441"/>
              <a:chOff x="12229188" y="3848150"/>
              <a:chExt cx="483521" cy="197441"/>
            </a:xfrm>
            <a:grpFill/>
          </p:grpSpPr>
          <p:sp>
            <p:nvSpPr>
              <p:cNvPr id="141" name="矩形 140"/>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矩形 141"/>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500" u="none" dirty="0">
                    <a:solidFill>
                      <a:schemeClr val="tx1"/>
                    </a:solidFill>
                    <a:latin typeface="Huawei Sans" panose="020C0503030203020204" pitchFamily="34" charset="0"/>
                  </a:rPr>
                  <a:t>RAID</a:t>
                </a:r>
                <a:endParaRPr lang="en-US" altLang="zh-CN" sz="5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平行四边形 142"/>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平行四边形 143"/>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1" name="组合 130"/>
            <p:cNvGrpSpPr/>
            <p:nvPr/>
          </p:nvGrpSpPr>
          <p:grpSpPr>
            <a:xfrm>
              <a:off x="12229188" y="3986877"/>
              <a:ext cx="483521" cy="197441"/>
              <a:chOff x="12229188" y="3848150"/>
              <a:chExt cx="483521" cy="197441"/>
            </a:xfrm>
            <a:grpFill/>
          </p:grpSpPr>
          <p:sp>
            <p:nvSpPr>
              <p:cNvPr id="137" name="矩形 136"/>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8" name="矩形 137"/>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9" name="平行四边形 138"/>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平行四边形 139"/>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2" name="组合 131"/>
            <p:cNvGrpSpPr/>
            <p:nvPr/>
          </p:nvGrpSpPr>
          <p:grpSpPr>
            <a:xfrm>
              <a:off x="12229188" y="3848150"/>
              <a:ext cx="483521" cy="197441"/>
              <a:chOff x="12229188" y="3848150"/>
              <a:chExt cx="483521" cy="197441"/>
            </a:xfrm>
            <a:grpFill/>
          </p:grpSpPr>
          <p:sp>
            <p:nvSpPr>
              <p:cNvPr id="133" name="矩形 132"/>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4" name="矩形 133"/>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5" name="平行四边形 134"/>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6" name="平行四边形 135"/>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46" name="组合 45"/>
          <p:cNvGrpSpPr/>
          <p:nvPr/>
        </p:nvGrpSpPr>
        <p:grpSpPr>
          <a:xfrm>
            <a:off x="10123488" y="2691295"/>
            <a:ext cx="483521" cy="474895"/>
            <a:chOff x="12229188" y="3848150"/>
            <a:chExt cx="483521" cy="474895"/>
          </a:xfrm>
          <a:solidFill>
            <a:schemeClr val="bg1"/>
          </a:solidFill>
        </p:grpSpPr>
        <p:grpSp>
          <p:nvGrpSpPr>
            <p:cNvPr id="115" name="组合 114"/>
            <p:cNvGrpSpPr/>
            <p:nvPr/>
          </p:nvGrpSpPr>
          <p:grpSpPr>
            <a:xfrm>
              <a:off x="12229188" y="4125604"/>
              <a:ext cx="483521" cy="197441"/>
              <a:chOff x="12229188" y="3848150"/>
              <a:chExt cx="483521" cy="197441"/>
            </a:xfrm>
            <a:grpFill/>
          </p:grpSpPr>
          <p:sp>
            <p:nvSpPr>
              <p:cNvPr id="126" name="矩形 125"/>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矩形 126"/>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500" u="none" dirty="0">
                    <a:solidFill>
                      <a:schemeClr val="tx1"/>
                    </a:solidFill>
                    <a:latin typeface="Huawei Sans" panose="020C0503030203020204" pitchFamily="34" charset="0"/>
                  </a:rPr>
                  <a:t>RAID</a:t>
                </a:r>
                <a:endParaRPr lang="en-US" altLang="zh-CN" sz="5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8" name="平行四边形 127"/>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9" name="平行四边形 128"/>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16" name="组合 115"/>
            <p:cNvGrpSpPr/>
            <p:nvPr/>
          </p:nvGrpSpPr>
          <p:grpSpPr>
            <a:xfrm>
              <a:off x="12229188" y="3986877"/>
              <a:ext cx="483521" cy="197441"/>
              <a:chOff x="12229188" y="3848150"/>
              <a:chExt cx="483521" cy="197441"/>
            </a:xfrm>
            <a:grpFill/>
          </p:grpSpPr>
          <p:sp>
            <p:nvSpPr>
              <p:cNvPr id="122" name="矩形 121"/>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矩形 122"/>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平行四边形 123"/>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平行四边形 124"/>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17" name="组合 116"/>
            <p:cNvGrpSpPr/>
            <p:nvPr/>
          </p:nvGrpSpPr>
          <p:grpSpPr>
            <a:xfrm>
              <a:off x="12229188" y="3848150"/>
              <a:ext cx="483521" cy="197441"/>
              <a:chOff x="12229188" y="3848150"/>
              <a:chExt cx="483521" cy="197441"/>
            </a:xfrm>
            <a:grpFill/>
          </p:grpSpPr>
          <p:sp>
            <p:nvSpPr>
              <p:cNvPr id="118" name="矩形 117"/>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矩形 118"/>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平行四边形 119"/>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平行四边形 120"/>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47" name="组合 46"/>
          <p:cNvGrpSpPr/>
          <p:nvPr/>
        </p:nvGrpSpPr>
        <p:grpSpPr>
          <a:xfrm>
            <a:off x="10123803" y="3423180"/>
            <a:ext cx="483521" cy="474895"/>
            <a:chOff x="12229188" y="3848150"/>
            <a:chExt cx="483521" cy="474895"/>
          </a:xfrm>
          <a:solidFill>
            <a:schemeClr val="bg1"/>
          </a:solidFill>
        </p:grpSpPr>
        <p:grpSp>
          <p:nvGrpSpPr>
            <p:cNvPr id="100" name="组合 99"/>
            <p:cNvGrpSpPr/>
            <p:nvPr/>
          </p:nvGrpSpPr>
          <p:grpSpPr>
            <a:xfrm>
              <a:off x="12229188" y="4125604"/>
              <a:ext cx="483521" cy="197441"/>
              <a:chOff x="12229188" y="3848150"/>
              <a:chExt cx="483521" cy="197441"/>
            </a:xfrm>
            <a:grpFill/>
          </p:grpSpPr>
          <p:sp>
            <p:nvSpPr>
              <p:cNvPr id="111" name="矩形 110"/>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矩形 111"/>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500" u="none" dirty="0">
                    <a:solidFill>
                      <a:schemeClr val="tx1"/>
                    </a:solidFill>
                    <a:latin typeface="Huawei Sans" panose="020C0503030203020204" pitchFamily="34" charset="0"/>
                  </a:rPr>
                  <a:t>RAID</a:t>
                </a:r>
                <a:endParaRPr lang="en-US" altLang="zh-CN" sz="5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平行四边形 112"/>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平行四边形 113"/>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1" name="组合 100"/>
            <p:cNvGrpSpPr/>
            <p:nvPr/>
          </p:nvGrpSpPr>
          <p:grpSpPr>
            <a:xfrm>
              <a:off x="12229188" y="3986877"/>
              <a:ext cx="483521" cy="197441"/>
              <a:chOff x="12229188" y="3848150"/>
              <a:chExt cx="483521" cy="197441"/>
            </a:xfrm>
            <a:grpFill/>
          </p:grpSpPr>
          <p:sp>
            <p:nvSpPr>
              <p:cNvPr id="107" name="矩形 106"/>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矩形 107"/>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平行四边形 108"/>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平行四边形 109"/>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2" name="组合 101"/>
            <p:cNvGrpSpPr/>
            <p:nvPr/>
          </p:nvGrpSpPr>
          <p:grpSpPr>
            <a:xfrm>
              <a:off x="12229188" y="3848150"/>
              <a:ext cx="483521" cy="197441"/>
              <a:chOff x="12229188" y="3848150"/>
              <a:chExt cx="483521" cy="197441"/>
            </a:xfrm>
            <a:grpFill/>
          </p:grpSpPr>
          <p:sp>
            <p:nvSpPr>
              <p:cNvPr id="103" name="矩形 102"/>
              <p:cNvSpPr/>
              <p:nvPr/>
            </p:nvSpPr>
            <p:spPr>
              <a:xfrm>
                <a:off x="12229503" y="3923803"/>
                <a:ext cx="398686" cy="12178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矩形 103"/>
              <p:cNvSpPr/>
              <p:nvPr/>
            </p:nvSpPr>
            <p:spPr>
              <a:xfrm>
                <a:off x="12255660" y="3945886"/>
                <a:ext cx="348928" cy="80068"/>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平行四边形 104"/>
              <p:cNvSpPr/>
              <p:nvPr/>
            </p:nvSpPr>
            <p:spPr>
              <a:xfrm>
                <a:off x="12229188" y="3848150"/>
                <a:ext cx="481926" cy="75653"/>
              </a:xfrm>
              <a:prstGeom prst="parallelogram">
                <a:avLst>
                  <a:gd name="adj" fmla="val 1076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平行四边形 105"/>
              <p:cNvSpPr/>
              <p:nvPr/>
            </p:nvSpPr>
            <p:spPr>
              <a:xfrm rot="16200000" flipV="1">
                <a:off x="12571729" y="3904609"/>
                <a:ext cx="197440" cy="84521"/>
              </a:xfrm>
              <a:prstGeom prst="parallelogram">
                <a:avLst>
                  <a:gd name="adj" fmla="val 89047"/>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51" name="组合 50"/>
          <p:cNvGrpSpPr/>
          <p:nvPr/>
        </p:nvGrpSpPr>
        <p:grpSpPr>
          <a:xfrm>
            <a:off x="1680097" y="4103960"/>
            <a:ext cx="804340" cy="669263"/>
            <a:chOff x="1047747" y="2237673"/>
            <a:chExt cx="865384" cy="849126"/>
          </a:xfrm>
          <a:solidFill>
            <a:schemeClr val="bg1"/>
          </a:solidFill>
        </p:grpSpPr>
        <p:grpSp>
          <p:nvGrpSpPr>
            <p:cNvPr id="52" name="组合 51"/>
            <p:cNvGrpSpPr/>
            <p:nvPr/>
          </p:nvGrpSpPr>
          <p:grpSpPr>
            <a:xfrm>
              <a:off x="1047747" y="2237673"/>
              <a:ext cx="452441" cy="597691"/>
              <a:chOff x="257175" y="2782502"/>
              <a:chExt cx="500064" cy="625586"/>
            </a:xfrm>
            <a:grpFill/>
          </p:grpSpPr>
          <p:sp>
            <p:nvSpPr>
              <p:cNvPr id="54" name="矩形 53"/>
              <p:cNvSpPr/>
              <p:nvPr/>
            </p:nvSpPr>
            <p:spPr>
              <a:xfrm>
                <a:off x="257175" y="2927340"/>
                <a:ext cx="352425" cy="479791"/>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平行四边形 54"/>
              <p:cNvSpPr/>
              <p:nvPr/>
            </p:nvSpPr>
            <p:spPr>
              <a:xfrm>
                <a:off x="261936" y="2782502"/>
                <a:ext cx="495303" cy="144838"/>
              </a:xfrm>
              <a:prstGeom prst="parallelogram">
                <a:avLst>
                  <a:gd name="adj" fmla="val 103696"/>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平行四边形 55"/>
              <p:cNvSpPr/>
              <p:nvPr/>
            </p:nvSpPr>
            <p:spPr>
              <a:xfrm rot="16200000" flipV="1">
                <a:off x="370625" y="3021475"/>
                <a:ext cx="625586" cy="147639"/>
              </a:xfrm>
              <a:prstGeom prst="parallelogram">
                <a:avLst>
                  <a:gd name="adj" fmla="val 95222"/>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293368" y="2973706"/>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矩形 57"/>
              <p:cNvSpPr/>
              <p:nvPr/>
            </p:nvSpPr>
            <p:spPr>
              <a:xfrm>
                <a:off x="447673" y="2973706"/>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矩形 58"/>
              <p:cNvSpPr/>
              <p:nvPr/>
            </p:nvSpPr>
            <p:spPr>
              <a:xfrm>
                <a:off x="293368" y="3049835"/>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矩形 59"/>
              <p:cNvSpPr/>
              <p:nvPr/>
            </p:nvSpPr>
            <p:spPr>
              <a:xfrm>
                <a:off x="447673" y="3049835"/>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矩形 60"/>
              <p:cNvSpPr/>
              <p:nvPr/>
            </p:nvSpPr>
            <p:spPr>
              <a:xfrm>
                <a:off x="293368" y="3129677"/>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矩形 61"/>
              <p:cNvSpPr/>
              <p:nvPr/>
            </p:nvSpPr>
            <p:spPr>
              <a:xfrm>
                <a:off x="447673" y="3129677"/>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矩形 62"/>
              <p:cNvSpPr/>
              <p:nvPr/>
            </p:nvSpPr>
            <p:spPr>
              <a:xfrm>
                <a:off x="296324" y="3216521"/>
                <a:ext cx="270413" cy="13627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3" name="矩形 52"/>
            <p:cNvSpPr/>
            <p:nvPr/>
          </p:nvSpPr>
          <p:spPr>
            <a:xfrm>
              <a:off x="1262553" y="2694106"/>
              <a:ext cx="650578" cy="392693"/>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r>
                <a:rPr lang="en-US" sz="1200" u="none" dirty="0">
                  <a:solidFill>
                    <a:schemeClr val="tx1"/>
                  </a:solidFill>
                  <a:latin typeface="Huawei Sans" panose="020C0503030203020204" pitchFamily="34" charset="0"/>
                </a:rPr>
                <a:t>DB</a:t>
              </a:r>
              <a:endParaRPr lang="en-US" sz="1200" u="none" dirty="0">
                <a:solidFill>
                  <a:schemeClr val="tx1"/>
                </a:solidFill>
                <a:latin typeface="Huawei Sans" panose="020C0503030203020204" pitchFamily="34" charset="0"/>
              </a:endParaRPr>
            </a:p>
            <a:p>
              <a:pPr algn="ctr" fontAlgn="ctr">
                <a:lnSpc>
                  <a:spcPct val="80000"/>
                </a:lnSpc>
              </a:pPr>
              <a:r>
                <a:rPr lang="en-US" sz="1200" u="none" dirty="0">
                  <a:solidFill>
                    <a:schemeClr val="tx1"/>
                  </a:solidFill>
                  <a:latin typeface="Huawei Sans" panose="020C0503030203020204" pitchFamily="34" charset="0"/>
                </a:rPr>
                <a:t>server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67" name="组合 166"/>
          <p:cNvGrpSpPr/>
          <p:nvPr/>
        </p:nvGrpSpPr>
        <p:grpSpPr>
          <a:xfrm>
            <a:off x="1678885" y="3398804"/>
            <a:ext cx="804340" cy="669263"/>
            <a:chOff x="1047747" y="2237673"/>
            <a:chExt cx="865384" cy="849126"/>
          </a:xfrm>
          <a:solidFill>
            <a:schemeClr val="bg1"/>
          </a:solidFill>
        </p:grpSpPr>
        <p:grpSp>
          <p:nvGrpSpPr>
            <p:cNvPr id="168" name="组合 167"/>
            <p:cNvGrpSpPr/>
            <p:nvPr/>
          </p:nvGrpSpPr>
          <p:grpSpPr>
            <a:xfrm>
              <a:off x="1047747" y="2237673"/>
              <a:ext cx="452441" cy="597691"/>
              <a:chOff x="257175" y="2782502"/>
              <a:chExt cx="500064" cy="625586"/>
            </a:xfrm>
            <a:grpFill/>
          </p:grpSpPr>
          <p:sp>
            <p:nvSpPr>
              <p:cNvPr id="170" name="矩形 169"/>
              <p:cNvSpPr/>
              <p:nvPr/>
            </p:nvSpPr>
            <p:spPr>
              <a:xfrm>
                <a:off x="257175" y="2927340"/>
                <a:ext cx="352425" cy="479791"/>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1" name="平行四边形 170"/>
              <p:cNvSpPr/>
              <p:nvPr/>
            </p:nvSpPr>
            <p:spPr>
              <a:xfrm>
                <a:off x="261936" y="2782502"/>
                <a:ext cx="495303" cy="144838"/>
              </a:xfrm>
              <a:prstGeom prst="parallelogram">
                <a:avLst>
                  <a:gd name="adj" fmla="val 103696"/>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2" name="平行四边形 171"/>
              <p:cNvSpPr/>
              <p:nvPr/>
            </p:nvSpPr>
            <p:spPr>
              <a:xfrm rot="16200000" flipV="1">
                <a:off x="370625" y="3021475"/>
                <a:ext cx="625586" cy="147639"/>
              </a:xfrm>
              <a:prstGeom prst="parallelogram">
                <a:avLst>
                  <a:gd name="adj" fmla="val 95222"/>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矩形 172"/>
              <p:cNvSpPr/>
              <p:nvPr/>
            </p:nvSpPr>
            <p:spPr>
              <a:xfrm>
                <a:off x="293368" y="2973706"/>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矩形 173"/>
              <p:cNvSpPr/>
              <p:nvPr/>
            </p:nvSpPr>
            <p:spPr>
              <a:xfrm>
                <a:off x="447673" y="2973706"/>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5" name="矩形 174"/>
              <p:cNvSpPr/>
              <p:nvPr/>
            </p:nvSpPr>
            <p:spPr>
              <a:xfrm>
                <a:off x="293368" y="3049835"/>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矩形 175"/>
              <p:cNvSpPr/>
              <p:nvPr/>
            </p:nvSpPr>
            <p:spPr>
              <a:xfrm>
                <a:off x="447673" y="3049835"/>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矩形 176"/>
              <p:cNvSpPr/>
              <p:nvPr/>
            </p:nvSpPr>
            <p:spPr>
              <a:xfrm>
                <a:off x="293368" y="3129677"/>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矩形 177"/>
              <p:cNvSpPr/>
              <p:nvPr/>
            </p:nvSpPr>
            <p:spPr>
              <a:xfrm>
                <a:off x="447673" y="3129677"/>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矩形 178"/>
              <p:cNvSpPr/>
              <p:nvPr/>
            </p:nvSpPr>
            <p:spPr>
              <a:xfrm>
                <a:off x="296324" y="3216521"/>
                <a:ext cx="270413" cy="13627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sz="2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69" name="矩形 168"/>
            <p:cNvSpPr/>
            <p:nvPr/>
          </p:nvSpPr>
          <p:spPr>
            <a:xfrm>
              <a:off x="1220103" y="2694106"/>
              <a:ext cx="693028" cy="392693"/>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r>
                <a:rPr lang="en-US" sz="1200" u="none" dirty="0">
                  <a:solidFill>
                    <a:schemeClr val="tx1"/>
                  </a:solidFill>
                  <a:latin typeface="Huawei Sans" panose="020C0503030203020204" pitchFamily="34" charset="0"/>
                </a:rPr>
                <a:t>DB</a:t>
              </a:r>
              <a:endParaRPr lang="en-US" sz="1200" u="none" dirty="0">
                <a:solidFill>
                  <a:schemeClr val="tx1"/>
                </a:solidFill>
                <a:latin typeface="Huawei Sans" panose="020C0503030203020204" pitchFamily="34" charset="0"/>
              </a:endParaRPr>
            </a:p>
            <a:p>
              <a:pPr algn="ctr" fontAlgn="ctr">
                <a:lnSpc>
                  <a:spcPct val="80000"/>
                </a:lnSpc>
              </a:pPr>
              <a:r>
                <a:rPr lang="en-US" sz="1200" u="none" dirty="0">
                  <a:solidFill>
                    <a:schemeClr val="tx1"/>
                  </a:solidFill>
                  <a:latin typeface="Huawei Sans" panose="020C0503030203020204" pitchFamily="34" charset="0"/>
                </a:rPr>
                <a:t>server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80" name="组合 179"/>
          <p:cNvGrpSpPr/>
          <p:nvPr/>
        </p:nvGrpSpPr>
        <p:grpSpPr>
          <a:xfrm>
            <a:off x="1678885" y="2677522"/>
            <a:ext cx="804340" cy="669263"/>
            <a:chOff x="1047747" y="2237673"/>
            <a:chExt cx="865384" cy="849126"/>
          </a:xfrm>
          <a:solidFill>
            <a:schemeClr val="bg1"/>
          </a:solidFill>
        </p:grpSpPr>
        <p:grpSp>
          <p:nvGrpSpPr>
            <p:cNvPr id="181" name="组合 180"/>
            <p:cNvGrpSpPr/>
            <p:nvPr/>
          </p:nvGrpSpPr>
          <p:grpSpPr>
            <a:xfrm>
              <a:off x="1047747" y="2237673"/>
              <a:ext cx="452441" cy="597691"/>
              <a:chOff x="257175" y="2782502"/>
              <a:chExt cx="500064" cy="625586"/>
            </a:xfrm>
            <a:grpFill/>
          </p:grpSpPr>
          <p:sp>
            <p:nvSpPr>
              <p:cNvPr id="183" name="矩形 182"/>
              <p:cNvSpPr/>
              <p:nvPr/>
            </p:nvSpPr>
            <p:spPr>
              <a:xfrm>
                <a:off x="257175" y="2927340"/>
                <a:ext cx="352425" cy="479791"/>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平行四边形 183"/>
              <p:cNvSpPr/>
              <p:nvPr/>
            </p:nvSpPr>
            <p:spPr>
              <a:xfrm>
                <a:off x="261936" y="2782502"/>
                <a:ext cx="495303" cy="144838"/>
              </a:xfrm>
              <a:prstGeom prst="parallelogram">
                <a:avLst>
                  <a:gd name="adj" fmla="val 103696"/>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平行四边形 184"/>
              <p:cNvSpPr/>
              <p:nvPr/>
            </p:nvSpPr>
            <p:spPr>
              <a:xfrm rot="16200000" flipV="1">
                <a:off x="370625" y="3021475"/>
                <a:ext cx="625586" cy="147639"/>
              </a:xfrm>
              <a:prstGeom prst="parallelogram">
                <a:avLst>
                  <a:gd name="adj" fmla="val 95222"/>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6" name="矩形 185"/>
              <p:cNvSpPr/>
              <p:nvPr/>
            </p:nvSpPr>
            <p:spPr>
              <a:xfrm>
                <a:off x="293368" y="2973706"/>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矩形 186"/>
              <p:cNvSpPr/>
              <p:nvPr/>
            </p:nvSpPr>
            <p:spPr>
              <a:xfrm>
                <a:off x="447673" y="2973706"/>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矩形 187"/>
              <p:cNvSpPr/>
              <p:nvPr/>
            </p:nvSpPr>
            <p:spPr>
              <a:xfrm>
                <a:off x="293368" y="3049835"/>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矩形 188"/>
              <p:cNvSpPr/>
              <p:nvPr/>
            </p:nvSpPr>
            <p:spPr>
              <a:xfrm>
                <a:off x="447673" y="3049835"/>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矩形 189"/>
              <p:cNvSpPr/>
              <p:nvPr/>
            </p:nvSpPr>
            <p:spPr>
              <a:xfrm>
                <a:off x="293368" y="3129677"/>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矩形 190"/>
              <p:cNvSpPr/>
              <p:nvPr/>
            </p:nvSpPr>
            <p:spPr>
              <a:xfrm>
                <a:off x="447673" y="3129677"/>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矩形 191"/>
              <p:cNvSpPr/>
              <p:nvPr/>
            </p:nvSpPr>
            <p:spPr>
              <a:xfrm>
                <a:off x="296324" y="3216521"/>
                <a:ext cx="270413" cy="13627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82" name="矩形 181"/>
            <p:cNvSpPr/>
            <p:nvPr/>
          </p:nvSpPr>
          <p:spPr>
            <a:xfrm>
              <a:off x="1263857" y="2694106"/>
              <a:ext cx="649274" cy="392693"/>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r>
                <a:rPr lang="en-US" sz="1200" u="none" dirty="0">
                  <a:solidFill>
                    <a:schemeClr val="tx1"/>
                  </a:solidFill>
                  <a:latin typeface="Huawei Sans" panose="020C0503030203020204" pitchFamily="34" charset="0"/>
                </a:rPr>
                <a:t>DB</a:t>
              </a:r>
              <a:endParaRPr lang="en-US" sz="1200" u="none" dirty="0">
                <a:solidFill>
                  <a:schemeClr val="tx1"/>
                </a:solidFill>
                <a:latin typeface="Huawei Sans" panose="020C0503030203020204" pitchFamily="34" charset="0"/>
              </a:endParaRPr>
            </a:p>
            <a:p>
              <a:pPr algn="ctr" fontAlgn="ctr">
                <a:lnSpc>
                  <a:spcPct val="80000"/>
                </a:lnSpc>
              </a:pPr>
              <a:r>
                <a:rPr lang="en-US" sz="1200" u="none" dirty="0">
                  <a:solidFill>
                    <a:schemeClr val="tx1"/>
                  </a:solidFill>
                  <a:latin typeface="Huawei Sans" panose="020C0503030203020204" pitchFamily="34" charset="0"/>
                </a:rPr>
                <a:t>server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93" name="组合 192"/>
          <p:cNvGrpSpPr/>
          <p:nvPr/>
        </p:nvGrpSpPr>
        <p:grpSpPr>
          <a:xfrm>
            <a:off x="1678885" y="1964769"/>
            <a:ext cx="804340" cy="669263"/>
            <a:chOff x="1047747" y="2237673"/>
            <a:chExt cx="865384" cy="849126"/>
          </a:xfrm>
          <a:solidFill>
            <a:schemeClr val="bg1"/>
          </a:solidFill>
        </p:grpSpPr>
        <p:grpSp>
          <p:nvGrpSpPr>
            <p:cNvPr id="194" name="组合 193"/>
            <p:cNvGrpSpPr/>
            <p:nvPr/>
          </p:nvGrpSpPr>
          <p:grpSpPr>
            <a:xfrm>
              <a:off x="1047747" y="2237673"/>
              <a:ext cx="452441" cy="597691"/>
              <a:chOff x="257175" y="2782502"/>
              <a:chExt cx="500064" cy="625586"/>
            </a:xfrm>
            <a:grpFill/>
          </p:grpSpPr>
          <p:sp>
            <p:nvSpPr>
              <p:cNvPr id="196" name="矩形 195"/>
              <p:cNvSpPr/>
              <p:nvPr/>
            </p:nvSpPr>
            <p:spPr>
              <a:xfrm>
                <a:off x="257175" y="2927340"/>
                <a:ext cx="352425" cy="479791"/>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平行四边形 196"/>
              <p:cNvSpPr/>
              <p:nvPr/>
            </p:nvSpPr>
            <p:spPr>
              <a:xfrm>
                <a:off x="261936" y="2782502"/>
                <a:ext cx="495303" cy="144838"/>
              </a:xfrm>
              <a:prstGeom prst="parallelogram">
                <a:avLst>
                  <a:gd name="adj" fmla="val 103696"/>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平行四边形 197"/>
              <p:cNvSpPr/>
              <p:nvPr/>
            </p:nvSpPr>
            <p:spPr>
              <a:xfrm rot="16200000" flipV="1">
                <a:off x="370625" y="3021475"/>
                <a:ext cx="625586" cy="147639"/>
              </a:xfrm>
              <a:prstGeom prst="parallelogram">
                <a:avLst>
                  <a:gd name="adj" fmla="val 95222"/>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矩形 198"/>
              <p:cNvSpPr/>
              <p:nvPr/>
            </p:nvSpPr>
            <p:spPr>
              <a:xfrm>
                <a:off x="293368" y="2973706"/>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矩形 199"/>
              <p:cNvSpPr/>
              <p:nvPr/>
            </p:nvSpPr>
            <p:spPr>
              <a:xfrm>
                <a:off x="447673" y="2973706"/>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矩形 200"/>
              <p:cNvSpPr/>
              <p:nvPr/>
            </p:nvSpPr>
            <p:spPr>
              <a:xfrm>
                <a:off x="293368" y="3049835"/>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2" name="矩形 201"/>
              <p:cNvSpPr/>
              <p:nvPr/>
            </p:nvSpPr>
            <p:spPr>
              <a:xfrm>
                <a:off x="447673" y="3049835"/>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矩形 202"/>
              <p:cNvSpPr/>
              <p:nvPr/>
            </p:nvSpPr>
            <p:spPr>
              <a:xfrm>
                <a:off x="293368" y="3129677"/>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矩形 203"/>
              <p:cNvSpPr/>
              <p:nvPr/>
            </p:nvSpPr>
            <p:spPr>
              <a:xfrm>
                <a:off x="447673" y="3129677"/>
                <a:ext cx="120969" cy="4571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矩形 204"/>
              <p:cNvSpPr/>
              <p:nvPr/>
            </p:nvSpPr>
            <p:spPr>
              <a:xfrm>
                <a:off x="296324" y="3216521"/>
                <a:ext cx="270413" cy="13627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95" name="矩形 194"/>
            <p:cNvSpPr/>
            <p:nvPr/>
          </p:nvSpPr>
          <p:spPr>
            <a:xfrm>
              <a:off x="1263857" y="2694106"/>
              <a:ext cx="649274" cy="392693"/>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80000"/>
                </a:lnSpc>
              </a:pPr>
              <a:r>
                <a:rPr lang="en-US" sz="1200" u="none" dirty="0">
                  <a:solidFill>
                    <a:schemeClr val="tx1"/>
                  </a:solidFill>
                  <a:latin typeface="Huawei Sans" panose="020C0503030203020204" pitchFamily="34" charset="0"/>
                </a:rPr>
                <a:t>DB</a:t>
              </a:r>
              <a:endParaRPr lang="en-US" sz="1200" u="none" dirty="0">
                <a:solidFill>
                  <a:schemeClr val="tx1"/>
                </a:solidFill>
                <a:latin typeface="Huawei Sans" panose="020C0503030203020204" pitchFamily="34" charset="0"/>
              </a:endParaRPr>
            </a:p>
            <a:p>
              <a:pPr algn="ctr" fontAlgn="ctr">
                <a:lnSpc>
                  <a:spcPct val="80000"/>
                </a:lnSpc>
              </a:pPr>
              <a:r>
                <a:rPr lang="en-US" sz="1200" u="none" dirty="0">
                  <a:solidFill>
                    <a:schemeClr val="tx1"/>
                  </a:solidFill>
                  <a:latin typeface="Huawei Sans" panose="020C0503030203020204" pitchFamily="34" charset="0"/>
                </a:rPr>
                <a:t>server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cSld>
  <p:clrMapOvr>
    <a:masterClrMapping/>
  </p:clrMapOvr>
</p:sld>
</file>

<file path=ppt/tags/tag1.xml><?xml version="1.0" encoding="utf-8"?>
<p:tagLst xmlns:p="http://schemas.openxmlformats.org/presentationml/2006/main">
  <p:tag name="ISLIDE.ICON" val="#2804;"/>
</p:tagLst>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35616</Words>
  <Application>WWO_wpscloud_20211223105319-6dc9500ba3</Application>
  <PresentationFormat>宽屏</PresentationFormat>
  <Paragraphs>1925</Paragraphs>
  <Slides>72</Slides>
  <Notes>72</Notes>
  <HiddenSlides>1</HiddenSlides>
  <MMClips>0</MMClips>
  <ScaleCrop>false</ScaleCrop>
  <HeadingPairs>
    <vt:vector size="8" baseType="variant">
      <vt:variant>
        <vt:lpstr>已用的字体</vt:lpstr>
      </vt:variant>
      <vt:variant>
        <vt:i4>15</vt:i4>
      </vt:variant>
      <vt:variant>
        <vt:lpstr>主题</vt:lpstr>
      </vt:variant>
      <vt:variant>
        <vt:i4>4</vt:i4>
      </vt:variant>
      <vt:variant>
        <vt:lpstr>嵌入 OLE 服务器</vt:lpstr>
      </vt:variant>
      <vt:variant>
        <vt:i4>1</vt:i4>
      </vt:variant>
      <vt:variant>
        <vt:lpstr>幻灯片标题</vt:lpstr>
      </vt:variant>
      <vt:variant>
        <vt:i4>72</vt:i4>
      </vt:variant>
    </vt:vector>
  </HeadingPairs>
  <TitlesOfParts>
    <vt:vector size="92" baseType="lpstr">
      <vt:lpstr>Arial</vt:lpstr>
      <vt:lpstr>宋体</vt:lpstr>
      <vt:lpstr>Wingdings</vt:lpstr>
      <vt:lpstr>Arial</vt:lpstr>
      <vt:lpstr>方正兰亭黑简体</vt:lpstr>
      <vt:lpstr>汉仪中黑KW</vt:lpstr>
      <vt:lpstr>Huawei Sans</vt:lpstr>
      <vt:lpstr>Kingsoft Confetti</vt:lpstr>
      <vt:lpstr>Microsoft YaHei</vt:lpstr>
      <vt:lpstr>汉仪旗黑KW 55S</vt:lpstr>
      <vt:lpstr>Arial</vt:lpstr>
      <vt:lpstr>微软雅黑</vt:lpstr>
      <vt:lpstr>FrutigerNext LT Medium</vt:lpstr>
      <vt:lpstr>微软雅黑</vt:lpstr>
      <vt:lpstr>汉仪书宋二KW</vt:lpstr>
      <vt:lpstr>1_标题页模板</vt:lpstr>
      <vt:lpstr>2_功能页模板</vt:lpstr>
      <vt:lpstr>3_内容页模板</vt:lpstr>
      <vt:lpstr>4_感谢页模板</vt:lpstr>
      <vt:lpstr>Visio.Drawing.15</vt:lpstr>
      <vt:lpstr>PowerPoint 演示文稿</vt:lpstr>
      <vt:lpstr>Storage Resource Tuning Technologies and Applications</vt:lpstr>
      <vt:lpstr>PowerPoint 演示文稿</vt:lpstr>
      <vt:lpstr>PowerPoint 演示文稿</vt:lpstr>
      <vt:lpstr>PowerPoint 演示文稿</vt:lpstr>
      <vt:lpstr>Overview</vt:lpstr>
      <vt:lpstr>Thin LUN</vt:lpstr>
      <vt:lpstr>Storage Virtualization</vt:lpstr>
      <vt:lpstr>Working Principles of SmartThin</vt:lpstr>
      <vt:lpstr>SmartThin Read Process</vt:lpstr>
      <vt:lpstr>SmartThin Write Process</vt:lpstr>
      <vt:lpstr>Application Scenarios</vt:lpstr>
      <vt:lpstr>PowerPoint 演示文稿</vt:lpstr>
      <vt:lpstr>SmartTier</vt:lpstr>
      <vt:lpstr>Dividing Storage Tiers</vt:lpstr>
      <vt:lpstr>Managing Member Disks</vt:lpstr>
      <vt:lpstr>Data Migration</vt:lpstr>
      <vt:lpstr>SmartCache</vt:lpstr>
      <vt:lpstr>SmartCache Write Process</vt:lpstr>
      <vt:lpstr>SmartCache Read Hit</vt:lpstr>
      <vt:lpstr>SmartCache Read Miss</vt:lpstr>
      <vt:lpstr>Highlights</vt:lpstr>
      <vt:lpstr>PowerPoint 演示文稿</vt:lpstr>
      <vt:lpstr>SmartAcceleration</vt:lpstr>
      <vt:lpstr>Storage Layer</vt:lpstr>
      <vt:lpstr>Unified Performance Layer That Flexibly Integrates Caches and Tiers</vt:lpstr>
      <vt:lpstr>ROW-based Large-Block Sequential Write</vt:lpstr>
      <vt:lpstr>Working Principles of SmartAcceleration</vt:lpstr>
      <vt:lpstr>PowerPoint 演示文稿</vt:lpstr>
      <vt:lpstr>Overview</vt:lpstr>
      <vt:lpstr>Upper Limit Traffic Control Management</vt:lpstr>
      <vt:lpstr>Burst Traffic Control Management</vt:lpstr>
      <vt:lpstr>Lower Limit Guarantee</vt:lpstr>
      <vt:lpstr>Multi-dimensional Traffic Control</vt:lpstr>
      <vt:lpstr>Hierarchical Management</vt:lpstr>
      <vt:lpstr>Objective Distribution</vt:lpstr>
      <vt:lpstr>SmartQoS Application Scenarios</vt:lpstr>
      <vt:lpstr>Configuration Process</vt:lpstr>
      <vt:lpstr>PowerPoint 演示文稿</vt:lpstr>
      <vt:lpstr>SmartDedupe</vt:lpstr>
      <vt:lpstr>SmartCompression</vt:lpstr>
      <vt:lpstr>Working Principles of Inline Deduplication</vt:lpstr>
      <vt:lpstr>Working Principles of Post-processing Similarity-based Deduplication</vt:lpstr>
      <vt:lpstr>Working Principles of Similarity-based Deduplication in the Background</vt:lpstr>
      <vt:lpstr>Working Principles of SmartCompression</vt:lpstr>
      <vt:lpstr>SmartDedupe and SmartCompression Process</vt:lpstr>
      <vt:lpstr>Scenarios Where SmartDedupe and SmartCompression Are Used Together</vt:lpstr>
      <vt:lpstr>Configuration Process</vt:lpstr>
      <vt:lpstr>PowerPoint 演示文稿</vt:lpstr>
      <vt:lpstr>Concepts Related to SmartVirtualization</vt:lpstr>
      <vt:lpstr>Relationship Between an eDevLUN and an External LUN</vt:lpstr>
      <vt:lpstr>Data Read Process</vt:lpstr>
      <vt:lpstr>Data Write Process</vt:lpstr>
      <vt:lpstr>Centralized Management of Storage Resources</vt:lpstr>
      <vt:lpstr>Offline Takeover and Online Takeover</vt:lpstr>
      <vt:lpstr>Service Data Migration from a Legacy Storage System to a New Storage System</vt:lpstr>
      <vt:lpstr>Cold Data Migration from a New Storage System to a Legacy Storage System</vt:lpstr>
      <vt:lpstr>Takeover Mode Selection</vt:lpstr>
      <vt:lpstr>Configuration Process</vt:lpstr>
      <vt:lpstr>PowerPoint 演示文稿</vt:lpstr>
      <vt:lpstr>Overview</vt:lpstr>
      <vt:lpstr>Working Principles of SmartMigration</vt:lpstr>
      <vt:lpstr>SmartMigration Service Data Synchronization</vt:lpstr>
      <vt:lpstr>SmartMigration LUN Information Exchange</vt:lpstr>
      <vt:lpstr>SmartMigration Pair Splitting</vt:lpstr>
      <vt:lpstr>SmartMigration Status Transition</vt:lpstr>
      <vt:lpstr>Configuration Process</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xuningyang</cp:lastModifiedBy>
  <cp:lastPrinted>2022-10-26T02:17:14Z</cp:lastPrinted>
  <dcterms:created xsi:type="dcterms:W3CDTF">2022-10-26T02:17:14Z</dcterms:created>
  <dcterms:modified xsi:type="dcterms:W3CDTF">2022-10-26T02:17:14Z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(3)XNhWPQG5Vjt0SkXZdQrAYIW8xiwBzg3JTvmPkpxJuzTpyIS2w1jWxIeWlPvSTz2eJZkVNq5O
Nr/SEaT0MOjVt8ykg+nyxIqx7AXgS72o0sbiNluksElrd66MX+VCfOnQXnHDH1Gt9/UOX0+G
OT8IffMLs3GfkBtPb0CfmhWtjLkxtX9HLIutJ152+HE7JU624EkZRfSFQP+BcHqp4PtHS2tn
7+EgVcRkZ/sWnm/t9o</vt:lpwstr>
  </property>
  <property fmtid="{D5CDD505-2E9C-101B-9397-08002B2CF9AE}" pid="3" name="_2015_ms_pID_7253431">
    <vt:lpwstr>e1i2Or6vvT0zNAjx3P6dmLLAnuOBWDCQAq6zAL1at1OrjUiLhwmI6W
mFTQRBb4lPgtk6BS5LX9shCmj3SZJHogY4+QkJeF7tYV8/Ot0WcIVCixIRPIawCBY+lWzYII
lbYvA98UrTs65qKRt7uDiHglFg4MlndluKpX5wjgbj5seOS7zNPpRVUHTpQLHjYtHVl8Bgjz
LiUuZM8DtnW+m2dXqTjOAEpS6Z/wRqcWzedD</vt:lpwstr>
  </property>
  <property fmtid="{D5CDD505-2E9C-101B-9397-08002B2CF9AE}" pid="4" name="_2015_ms_pID_7253432">
    <vt:lpwstr>U9kWH0AH1AGhLLBSZmyuDCM=</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1664334290</vt:lpwstr>
  </property>
  <property fmtid="{D5CDD505-2E9C-101B-9397-08002B2CF9AE}" pid="10" name="KSOProductBuildVer">
    <vt:lpwstr>2052-0.0.0.0</vt:lpwstr>
  </property>
</Properties>
</file>