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54"/>
  </p:notesMasterIdLst>
  <p:handoutMasterIdLst>
    <p:handoutMasterId r:id="rId55"/>
  </p:handoutMasterIdLst>
  <p:sldIdLst>
    <p:sldId id="256" r:id="rId8"/>
    <p:sldId id="257" r:id="rId9"/>
    <p:sldId id="258" r:id="rId10"/>
    <p:sldId id="259" r:id="rId11"/>
    <p:sldId id="260" r:id="rId12"/>
    <p:sldId id="298" r:id="rId13"/>
    <p:sldId id="261" r:id="rId14"/>
    <p:sldId id="262" r:id="rId15"/>
    <p:sldId id="263" r:id="rId16"/>
    <p:sldId id="264" r:id="rId17"/>
    <p:sldId id="265" r:id="rId18"/>
    <p:sldId id="266" r:id="rId19"/>
    <p:sldId id="301"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99" r:id="rId42"/>
    <p:sldId id="288" r:id="rId43"/>
    <p:sldId id="289" r:id="rId44"/>
    <p:sldId id="290" r:id="rId45"/>
    <p:sldId id="291" r:id="rId46"/>
    <p:sldId id="302" r:id="rId47"/>
    <p:sldId id="292" r:id="rId48"/>
    <p:sldId id="293" r:id="rId49"/>
    <p:sldId id="294" r:id="rId50"/>
    <p:sldId id="296" r:id="rId51"/>
    <p:sldId id="300" r:id="rId52"/>
    <p:sldId id="297" r:id="rId53"/>
  </p:sldIdLst>
  <p:sldSz cx="12192000" cy="6858000"/>
  <p:notesSz cx="6797675" cy="9926638"/>
  <p:defaultTex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shaoqiu" initials="t" lastIdx="2" clrIdx="0">
    <p:extLst>
      <p:ext uri="{19B8F6BF-5375-455C-9EA6-DF929625EA0E}">
        <p15:presenceInfo xmlns:p15="http://schemas.microsoft.com/office/powerpoint/2012/main" userId="S-1-5-21-147214757-305610072-1517763936-4613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6D00"/>
    <a:srgbClr val="C7000B"/>
    <a:srgbClr val="81C15F"/>
    <a:srgbClr val="AFD89C"/>
    <a:srgbClr val="221815"/>
    <a:srgbClr val="FAD3BB"/>
    <a:srgbClr val="F28944"/>
    <a:srgbClr val="F6B78C"/>
    <a:srgbClr val="151515"/>
    <a:srgbClr val="BF00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87" autoAdjust="0"/>
  </p:normalViewPr>
  <p:slideViewPr>
    <p:cSldViewPr snapToGrid="0" snapToObjects="1">
      <p:cViewPr varScale="1">
        <p:scale>
          <a:sx n="81" d="100"/>
          <a:sy n="81" d="100"/>
        </p:scale>
        <p:origin x="130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7" d="100"/>
          <a:sy n="77" d="100"/>
        </p:scale>
        <p:origin x="3576" y="114"/>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7E39D-F737-4E64-8F28-E70B2CC990E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FE88FAF6-B938-4CA5-B0CF-401F1E16D2E3}">
      <dgm:prSet phldrT="[文本]" custT="1"/>
      <dgm:spPr>
        <a:noFill/>
        <a:ln w="19050">
          <a:solidFill>
            <a:schemeClr val="tx1"/>
          </a:solidFill>
        </a:ln>
      </dgm:spPr>
      <dgm:t>
        <a:bodyPr vert="vert"/>
        <a:lstStyle/>
        <a:p>
          <a:r>
            <a:rPr sz="1400" u="none" dirty="0">
              <a:solidFill>
                <a:schemeClr val="tx1"/>
              </a:solidFill>
            </a:rPr>
            <a:t>Storage network</a:t>
          </a:r>
          <a:endParaRPr lang="en-US" sz="1400" u="none" dirty="0">
            <a:solidFill>
              <a:schemeClr val="tx1"/>
            </a:solidFill>
          </a:endParaRPr>
        </a:p>
        <a:p>
          <a:r>
            <a:rPr sz="1400" u="none" dirty="0">
              <a:solidFill>
                <a:schemeClr val="tx1"/>
              </a:solidFill>
            </a:rPr>
            <a:t>architecture evolution</a:t>
          </a:r>
          <a:endParaRPr lang="zh-CN" altLang="en-US" sz="1400" dirty="0">
            <a:solidFill>
              <a:schemeClr val="tx1"/>
            </a:solidFill>
            <a:latin typeface="+mn-lt"/>
            <a:ea typeface="+mn-ea"/>
            <a:cs typeface="+mn-ea"/>
            <a:sym typeface="+mn-lt"/>
          </a:endParaRPr>
        </a:p>
      </dgm:t>
    </dgm:pt>
    <dgm:pt modelId="{BE3D7DCC-BB8B-4526-AF43-7E03D50C8929}" type="parTrans" cxnId="{3FEF5462-4786-40C1-B64F-33F40585A0CF}">
      <dgm:prSet/>
      <dgm:spPr/>
      <dgm:t>
        <a:bodyPr/>
        <a:lstStyle/>
        <a:p>
          <a:endParaRPr lang="zh-CN" altLang="en-US" sz="1600"/>
        </a:p>
      </dgm:t>
    </dgm:pt>
    <dgm:pt modelId="{FFAFB4B2-5143-4EB2-84E1-5EAE8365B4B5}" type="sibTrans" cxnId="{3FEF5462-4786-40C1-B64F-33F40585A0CF}">
      <dgm:prSet/>
      <dgm:spPr/>
      <dgm:t>
        <a:bodyPr/>
        <a:lstStyle/>
        <a:p>
          <a:endParaRPr lang="zh-CN" altLang="en-US" sz="1600"/>
        </a:p>
      </dgm:t>
    </dgm:pt>
    <dgm:pt modelId="{0F454C6A-175A-4384-9CDA-EC1B1B6215BF}">
      <dgm:prSet phldrT="[文本]" custT="1"/>
      <dgm:spPr>
        <a:noFill/>
        <a:ln w="19050">
          <a:solidFill>
            <a:schemeClr val="tx1"/>
          </a:solidFill>
        </a:ln>
      </dgm:spPr>
      <dgm:t>
        <a:bodyPr/>
        <a:lstStyle/>
        <a:p>
          <a:r>
            <a:rPr sz="1400" u="none" dirty="0">
              <a:solidFill>
                <a:schemeClr val="tx1"/>
              </a:solidFill>
            </a:rPr>
            <a:t>NAS</a:t>
          </a:r>
          <a:endParaRPr lang="zh-CN" altLang="en-US" sz="1400" dirty="0">
            <a:solidFill>
              <a:schemeClr val="tx1"/>
            </a:solidFill>
            <a:latin typeface="+mn-lt"/>
            <a:ea typeface="+mn-ea"/>
            <a:cs typeface="+mn-ea"/>
            <a:sym typeface="+mn-lt"/>
          </a:endParaRPr>
        </a:p>
      </dgm:t>
    </dgm:pt>
    <dgm:pt modelId="{9D8E7642-7863-4671-87D4-6D41C09E172E}" type="parTrans" cxnId="{19C4719C-A6F4-4A95-B233-A80F257281CB}">
      <dgm:prSet custT="1"/>
      <dgm:spPr>
        <a:ln w="19050">
          <a:solidFill>
            <a:schemeClr val="tx1"/>
          </a:solidFill>
        </a:ln>
      </dgm:spPr>
      <dgm:t>
        <a:bodyPr/>
        <a:lstStyle/>
        <a:p>
          <a:endParaRPr lang="zh-CN" altLang="en-US" sz="1600"/>
        </a:p>
      </dgm:t>
    </dgm:pt>
    <dgm:pt modelId="{973C153D-29E6-4703-90CB-35E15F11AB14}" type="sibTrans" cxnId="{19C4719C-A6F4-4A95-B233-A80F257281CB}">
      <dgm:prSet/>
      <dgm:spPr/>
      <dgm:t>
        <a:bodyPr/>
        <a:lstStyle/>
        <a:p>
          <a:endParaRPr lang="zh-CN" altLang="en-US" sz="1600"/>
        </a:p>
      </dgm:t>
    </dgm:pt>
    <dgm:pt modelId="{9F7DCD6A-7DA6-4C8D-998A-F3DD4CEA2EF9}">
      <dgm:prSet phldrT="[文本]" custT="1"/>
      <dgm:spPr>
        <a:noFill/>
        <a:ln w="19050">
          <a:solidFill>
            <a:schemeClr val="tx1"/>
          </a:solidFill>
        </a:ln>
      </dgm:spPr>
      <dgm:t>
        <a:bodyPr/>
        <a:lstStyle/>
        <a:p>
          <a:r>
            <a:rPr sz="1400" u="none" dirty="0">
              <a:solidFill>
                <a:schemeClr val="tx1"/>
              </a:solidFill>
            </a:rPr>
            <a:t>SAN</a:t>
          </a:r>
          <a:endParaRPr lang="zh-CN" altLang="en-US" sz="1400" dirty="0">
            <a:solidFill>
              <a:schemeClr val="tx1"/>
            </a:solidFill>
            <a:latin typeface="+mn-lt"/>
            <a:ea typeface="+mn-ea"/>
            <a:cs typeface="+mn-ea"/>
            <a:sym typeface="+mn-lt"/>
          </a:endParaRPr>
        </a:p>
      </dgm:t>
    </dgm:pt>
    <dgm:pt modelId="{1E8A777E-0BA0-4689-8458-0C91E2DE98A0}" type="parTrans" cxnId="{EA589F27-BE32-421C-90CE-D93A10363E4E}">
      <dgm:prSet custT="1"/>
      <dgm:spPr>
        <a:ln w="19050">
          <a:solidFill>
            <a:schemeClr val="tx1"/>
          </a:solidFill>
        </a:ln>
      </dgm:spPr>
      <dgm:t>
        <a:bodyPr/>
        <a:lstStyle/>
        <a:p>
          <a:endParaRPr lang="zh-CN" altLang="en-US" sz="1600"/>
        </a:p>
      </dgm:t>
    </dgm:pt>
    <dgm:pt modelId="{2C28BD41-A021-4263-8BEE-62E6EB36CA1C}" type="sibTrans" cxnId="{EA589F27-BE32-421C-90CE-D93A10363E4E}">
      <dgm:prSet/>
      <dgm:spPr/>
      <dgm:t>
        <a:bodyPr/>
        <a:lstStyle/>
        <a:p>
          <a:endParaRPr lang="zh-CN" altLang="en-US" sz="1600"/>
        </a:p>
      </dgm:t>
    </dgm:pt>
    <dgm:pt modelId="{66BDDB25-026E-4105-9743-A4B82F5411B2}">
      <dgm:prSet phldrT="[文本]" custT="1"/>
      <dgm:spPr>
        <a:noFill/>
        <a:ln w="19050">
          <a:solidFill>
            <a:schemeClr val="tx1"/>
          </a:solidFill>
        </a:ln>
      </dgm:spPr>
      <dgm:t>
        <a:bodyPr/>
        <a:lstStyle/>
        <a:p>
          <a:r>
            <a:rPr sz="1400" u="none" dirty="0">
              <a:solidFill>
                <a:schemeClr val="tx1"/>
              </a:solidFill>
            </a:rPr>
            <a:t>Distributed architecture</a:t>
          </a:r>
          <a:endParaRPr lang="zh-CN" altLang="en-US" sz="1400" dirty="0">
            <a:solidFill>
              <a:schemeClr val="tx1"/>
            </a:solidFill>
            <a:latin typeface="+mn-lt"/>
            <a:ea typeface="+mn-ea"/>
            <a:cs typeface="+mn-ea"/>
            <a:sym typeface="+mn-lt"/>
          </a:endParaRPr>
        </a:p>
      </dgm:t>
    </dgm:pt>
    <dgm:pt modelId="{A43E4B77-4BA3-41E1-85AF-6C565F3F9045}" type="parTrans" cxnId="{C26D32F4-534D-4643-AA39-F4C14C9B43DF}">
      <dgm:prSet custT="1"/>
      <dgm:spPr>
        <a:noFill/>
        <a:ln w="19050">
          <a:solidFill>
            <a:schemeClr val="tx1"/>
          </a:solidFill>
        </a:ln>
      </dgm:spPr>
      <dgm:t>
        <a:bodyPr/>
        <a:lstStyle/>
        <a:p>
          <a:endParaRPr lang="zh-CN" altLang="en-US" sz="1600">
            <a:solidFill>
              <a:schemeClr val="tx1"/>
            </a:solidFill>
            <a:latin typeface="+mn-lt"/>
          </a:endParaRPr>
        </a:p>
      </dgm:t>
    </dgm:pt>
    <dgm:pt modelId="{4503D4FA-022A-45B5-890A-8561548BBA82}" type="sibTrans" cxnId="{C26D32F4-534D-4643-AA39-F4C14C9B43DF}">
      <dgm:prSet/>
      <dgm:spPr/>
      <dgm:t>
        <a:bodyPr/>
        <a:lstStyle/>
        <a:p>
          <a:endParaRPr lang="zh-CN" altLang="en-US" sz="1600"/>
        </a:p>
      </dgm:t>
    </dgm:pt>
    <dgm:pt modelId="{7E444C33-4AE0-4756-A1B5-28DBECE9BC1F}">
      <dgm:prSet phldrT="[文本]" custT="1"/>
      <dgm:spPr>
        <a:noFill/>
        <a:ln w="19050">
          <a:solidFill>
            <a:schemeClr val="tx1"/>
          </a:solidFill>
        </a:ln>
      </dgm:spPr>
      <dgm:t>
        <a:bodyPr/>
        <a:lstStyle/>
        <a:p>
          <a:r>
            <a:rPr sz="1400" u="none" dirty="0">
              <a:solidFill>
                <a:schemeClr val="tx1"/>
              </a:solidFill>
            </a:rPr>
            <a:t>IP SAN</a:t>
          </a:r>
          <a:endParaRPr lang="zh-CN" altLang="en-US" sz="1400" dirty="0">
            <a:solidFill>
              <a:schemeClr val="tx1"/>
            </a:solidFill>
            <a:latin typeface="+mn-lt"/>
            <a:ea typeface="+mn-ea"/>
            <a:cs typeface="+mn-ea"/>
            <a:sym typeface="+mn-lt"/>
          </a:endParaRPr>
        </a:p>
      </dgm:t>
    </dgm:pt>
    <dgm:pt modelId="{657819F6-2CC5-4196-A0A8-7FC349B71F6A}" type="parTrans" cxnId="{15A22216-E0B5-429E-A960-8C1478546F21}">
      <dgm:prSet custT="1"/>
      <dgm:spPr>
        <a:noFill/>
        <a:ln w="19050">
          <a:solidFill>
            <a:schemeClr val="tx1"/>
          </a:solidFill>
        </a:ln>
      </dgm:spPr>
      <dgm:t>
        <a:bodyPr/>
        <a:lstStyle/>
        <a:p>
          <a:endParaRPr lang="zh-CN" altLang="en-US" sz="1600">
            <a:solidFill>
              <a:schemeClr val="tx1"/>
            </a:solidFill>
            <a:latin typeface="+mn-lt"/>
          </a:endParaRPr>
        </a:p>
      </dgm:t>
    </dgm:pt>
    <dgm:pt modelId="{77E640E1-1C0E-400E-B416-2A63D76394BC}" type="sibTrans" cxnId="{15A22216-E0B5-429E-A960-8C1478546F21}">
      <dgm:prSet/>
      <dgm:spPr/>
      <dgm:t>
        <a:bodyPr/>
        <a:lstStyle/>
        <a:p>
          <a:endParaRPr lang="zh-CN" altLang="en-US" sz="1600"/>
        </a:p>
      </dgm:t>
    </dgm:pt>
    <dgm:pt modelId="{21E56A67-F86E-4B17-8757-99F42A4EF322}">
      <dgm:prSet phldrT="[文本]" custT="1"/>
      <dgm:spPr>
        <a:noFill/>
        <a:ln w="19050">
          <a:solidFill>
            <a:schemeClr val="tx1"/>
          </a:solidFill>
        </a:ln>
      </dgm:spPr>
      <dgm:t>
        <a:bodyPr/>
        <a:lstStyle/>
        <a:p>
          <a:r>
            <a:rPr sz="1400" u="none" dirty="0">
              <a:solidFill>
                <a:schemeClr val="tx1"/>
              </a:solidFill>
            </a:rPr>
            <a:t>FC SAN</a:t>
          </a:r>
          <a:endParaRPr lang="zh-CN" altLang="en-US" sz="1400" dirty="0">
            <a:solidFill>
              <a:schemeClr val="tx1"/>
            </a:solidFill>
            <a:latin typeface="+mn-lt"/>
            <a:ea typeface="+mn-ea"/>
            <a:cs typeface="+mn-ea"/>
            <a:sym typeface="+mn-lt"/>
          </a:endParaRPr>
        </a:p>
      </dgm:t>
    </dgm:pt>
    <dgm:pt modelId="{44BDDC9B-D9E4-4F42-B8F1-DBCC5D39C662}" type="parTrans" cxnId="{E06B22ED-9383-4B2F-93ED-6385663717D5}">
      <dgm:prSet custT="1"/>
      <dgm:spPr>
        <a:ln w="19050">
          <a:solidFill>
            <a:schemeClr val="tx1"/>
          </a:solidFill>
        </a:ln>
      </dgm:spPr>
      <dgm:t>
        <a:bodyPr/>
        <a:lstStyle/>
        <a:p>
          <a:endParaRPr lang="zh-CN" altLang="en-US" sz="1600"/>
        </a:p>
      </dgm:t>
    </dgm:pt>
    <dgm:pt modelId="{032F855D-4C2B-486A-A18A-8F6DE60D258C}" type="sibTrans" cxnId="{E06B22ED-9383-4B2F-93ED-6385663717D5}">
      <dgm:prSet/>
      <dgm:spPr/>
      <dgm:t>
        <a:bodyPr/>
        <a:lstStyle/>
        <a:p>
          <a:endParaRPr lang="zh-CN" altLang="en-US" sz="1600"/>
        </a:p>
      </dgm:t>
    </dgm:pt>
    <dgm:pt modelId="{12979EF2-C9F6-4ADC-A41E-37FF2512D78B}">
      <dgm:prSet phldrT="[文本]" custT="1"/>
      <dgm:spPr>
        <a:noFill/>
        <a:ln w="19050">
          <a:solidFill>
            <a:schemeClr val="tx1"/>
          </a:solidFill>
        </a:ln>
      </dgm:spPr>
      <dgm:t>
        <a:bodyPr/>
        <a:lstStyle/>
        <a:p>
          <a:r>
            <a:rPr sz="1400" u="none" dirty="0">
              <a:solidFill>
                <a:schemeClr val="tx1"/>
              </a:solidFill>
            </a:rPr>
            <a:t>DAS</a:t>
          </a:r>
          <a:endParaRPr lang="zh-CN" altLang="en-US" sz="1400" dirty="0">
            <a:solidFill>
              <a:schemeClr val="tx1"/>
            </a:solidFill>
            <a:latin typeface="+mn-lt"/>
            <a:ea typeface="+mn-ea"/>
            <a:cs typeface="+mn-ea"/>
            <a:sym typeface="+mn-lt"/>
          </a:endParaRPr>
        </a:p>
      </dgm:t>
    </dgm:pt>
    <dgm:pt modelId="{E6FF229F-C0B2-4264-B365-05D1B91E9461}" type="sibTrans" cxnId="{5A08744E-9D14-49F1-9202-DA72026BD5E5}">
      <dgm:prSet/>
      <dgm:spPr/>
      <dgm:t>
        <a:bodyPr/>
        <a:lstStyle/>
        <a:p>
          <a:endParaRPr lang="zh-CN" altLang="en-US" sz="1600"/>
        </a:p>
      </dgm:t>
    </dgm:pt>
    <dgm:pt modelId="{5A4D914C-5F61-42B5-B2DC-E7DB959BF15C}" type="parTrans" cxnId="{5A08744E-9D14-49F1-9202-DA72026BD5E5}">
      <dgm:prSet custT="1"/>
      <dgm:spPr>
        <a:noFill/>
        <a:ln w="19050">
          <a:solidFill>
            <a:schemeClr val="tx1"/>
          </a:solidFill>
        </a:ln>
      </dgm:spPr>
      <dgm:t>
        <a:bodyPr/>
        <a:lstStyle/>
        <a:p>
          <a:endParaRPr lang="zh-CN" altLang="en-US" sz="1600">
            <a:solidFill>
              <a:schemeClr val="tx1"/>
            </a:solidFill>
            <a:latin typeface="+mn-lt"/>
          </a:endParaRPr>
        </a:p>
      </dgm:t>
    </dgm:pt>
    <dgm:pt modelId="{BD5CFE78-F863-4C87-B805-9AFF99FB25B7}">
      <dgm:prSet phldrT="[文本]" custT="1"/>
      <dgm:spPr>
        <a:noFill/>
        <a:ln w="19050">
          <a:solidFill>
            <a:schemeClr val="tx1"/>
          </a:solidFill>
        </a:ln>
      </dgm:spPr>
      <dgm:t>
        <a:bodyPr/>
        <a:lstStyle/>
        <a:p>
          <a:r>
            <a:rPr sz="1400" u="none" dirty="0">
              <a:solidFill>
                <a:schemeClr val="tx1"/>
              </a:solidFill>
            </a:rPr>
            <a:t>Comparison between IP SAN and FC SAN</a:t>
          </a:r>
          <a:endParaRPr lang="zh-CN" altLang="en-US" sz="1400" dirty="0">
            <a:solidFill>
              <a:schemeClr val="tx1"/>
            </a:solidFill>
            <a:latin typeface="+mn-lt"/>
            <a:ea typeface="+mn-ea"/>
            <a:cs typeface="+mn-ea"/>
            <a:sym typeface="+mn-lt"/>
          </a:endParaRPr>
        </a:p>
      </dgm:t>
    </dgm:pt>
    <dgm:pt modelId="{D5483B00-11D2-4985-B181-C9842204295C}" type="parTrans" cxnId="{64F64842-7390-422F-A037-D93E7B7062DC}">
      <dgm:prSet custT="1"/>
      <dgm:spPr>
        <a:noFill/>
        <a:ln w="19050">
          <a:solidFill>
            <a:schemeClr val="tx1"/>
          </a:solidFill>
        </a:ln>
      </dgm:spPr>
      <dgm:t>
        <a:bodyPr/>
        <a:lstStyle/>
        <a:p>
          <a:endParaRPr lang="zh-CN" altLang="en-US" sz="1600">
            <a:solidFill>
              <a:schemeClr val="tx1"/>
            </a:solidFill>
            <a:latin typeface="+mn-lt"/>
          </a:endParaRPr>
        </a:p>
      </dgm:t>
    </dgm:pt>
    <dgm:pt modelId="{11EA3E5E-BDA4-45DE-BD2B-652CB77A041E}" type="sibTrans" cxnId="{64F64842-7390-422F-A037-D93E7B7062DC}">
      <dgm:prSet/>
      <dgm:spPr/>
      <dgm:t>
        <a:bodyPr/>
        <a:lstStyle/>
        <a:p>
          <a:endParaRPr lang="zh-CN" altLang="en-US" sz="1600"/>
        </a:p>
      </dgm:t>
    </dgm:pt>
    <dgm:pt modelId="{F78898A3-9FAA-4C8C-BFF4-E27CF1373DDF}" type="pres">
      <dgm:prSet presAssocID="{D237E39D-F737-4E64-8F28-E70B2CC990EB}" presName="Name0" presStyleCnt="0">
        <dgm:presLayoutVars>
          <dgm:chPref val="1"/>
          <dgm:dir/>
          <dgm:animOne val="branch"/>
          <dgm:animLvl val="lvl"/>
          <dgm:resizeHandles val="exact"/>
        </dgm:presLayoutVars>
      </dgm:prSet>
      <dgm:spPr/>
    </dgm:pt>
    <dgm:pt modelId="{97D60FA4-C815-4C9C-BB1A-FE8B801A35CD}" type="pres">
      <dgm:prSet presAssocID="{FE88FAF6-B938-4CA5-B0CF-401F1E16D2E3}" presName="root1" presStyleCnt="0"/>
      <dgm:spPr/>
    </dgm:pt>
    <dgm:pt modelId="{0B73E538-A01D-4D13-A41C-02DB054C37D8}" type="pres">
      <dgm:prSet presAssocID="{FE88FAF6-B938-4CA5-B0CF-401F1E16D2E3}" presName="LevelOneTextNode" presStyleLbl="node0" presStyleIdx="0" presStyleCnt="1" custScaleX="323076" custScaleY="21796">
        <dgm:presLayoutVars>
          <dgm:chPref val="3"/>
        </dgm:presLayoutVars>
      </dgm:prSet>
      <dgm:spPr/>
    </dgm:pt>
    <dgm:pt modelId="{BF763F17-B2CE-46C1-8C17-7B1B8D62264A}" type="pres">
      <dgm:prSet presAssocID="{FE88FAF6-B938-4CA5-B0CF-401F1E16D2E3}" presName="level2hierChild" presStyleCnt="0"/>
      <dgm:spPr/>
    </dgm:pt>
    <dgm:pt modelId="{F1F3DE39-7B1C-428E-98A1-A6BE2ABA4EE6}" type="pres">
      <dgm:prSet presAssocID="{5A4D914C-5F61-42B5-B2DC-E7DB959BF15C}" presName="conn2-1" presStyleLbl="parChTrans1D2" presStyleIdx="0" presStyleCnt="4"/>
      <dgm:spPr/>
    </dgm:pt>
    <dgm:pt modelId="{33511E8A-9A94-4169-B2CF-975F3818FD30}" type="pres">
      <dgm:prSet presAssocID="{5A4D914C-5F61-42B5-B2DC-E7DB959BF15C}" presName="connTx" presStyleLbl="parChTrans1D2" presStyleIdx="0" presStyleCnt="4"/>
      <dgm:spPr/>
    </dgm:pt>
    <dgm:pt modelId="{F95F9986-21A6-4848-A911-AF2792907D2B}" type="pres">
      <dgm:prSet presAssocID="{12979EF2-C9F6-4ADC-A41E-37FF2512D78B}" presName="root2" presStyleCnt="0"/>
      <dgm:spPr/>
    </dgm:pt>
    <dgm:pt modelId="{93F21018-6D80-4870-AAFF-01C599E6880C}" type="pres">
      <dgm:prSet presAssocID="{12979EF2-C9F6-4ADC-A41E-37FF2512D78B}" presName="LevelTwoTextNode" presStyleLbl="node2" presStyleIdx="0" presStyleCnt="4" custScaleY="63496">
        <dgm:presLayoutVars>
          <dgm:chPref val="3"/>
        </dgm:presLayoutVars>
      </dgm:prSet>
      <dgm:spPr/>
    </dgm:pt>
    <dgm:pt modelId="{DE6AF651-7875-4A27-90C8-03171FF39034}" type="pres">
      <dgm:prSet presAssocID="{12979EF2-C9F6-4ADC-A41E-37FF2512D78B}" presName="level3hierChild" presStyleCnt="0"/>
      <dgm:spPr/>
    </dgm:pt>
    <dgm:pt modelId="{B7A27F32-053A-4681-9DBD-647AF4762E56}" type="pres">
      <dgm:prSet presAssocID="{9D8E7642-7863-4671-87D4-6D41C09E172E}" presName="conn2-1" presStyleLbl="parChTrans1D2" presStyleIdx="1" presStyleCnt="4"/>
      <dgm:spPr/>
    </dgm:pt>
    <dgm:pt modelId="{78D5C9E5-14CE-45D1-B666-DF13D0B9585B}" type="pres">
      <dgm:prSet presAssocID="{9D8E7642-7863-4671-87D4-6D41C09E172E}" presName="connTx" presStyleLbl="parChTrans1D2" presStyleIdx="1" presStyleCnt="4"/>
      <dgm:spPr/>
    </dgm:pt>
    <dgm:pt modelId="{74D3CB67-C530-49CC-83AB-560A0CD5DB6D}" type="pres">
      <dgm:prSet presAssocID="{0F454C6A-175A-4384-9CDA-EC1B1B6215BF}" presName="root2" presStyleCnt="0"/>
      <dgm:spPr/>
    </dgm:pt>
    <dgm:pt modelId="{CF0286EC-31F5-4348-853D-ED70ACBED238}" type="pres">
      <dgm:prSet presAssocID="{0F454C6A-175A-4384-9CDA-EC1B1B6215BF}" presName="LevelTwoTextNode" presStyleLbl="node2" presStyleIdx="1" presStyleCnt="4" custScaleY="63496">
        <dgm:presLayoutVars>
          <dgm:chPref val="3"/>
        </dgm:presLayoutVars>
      </dgm:prSet>
      <dgm:spPr/>
    </dgm:pt>
    <dgm:pt modelId="{AB0DD3D4-3973-4BB9-88B9-65C0588205F2}" type="pres">
      <dgm:prSet presAssocID="{0F454C6A-175A-4384-9CDA-EC1B1B6215BF}" presName="level3hierChild" presStyleCnt="0"/>
      <dgm:spPr/>
    </dgm:pt>
    <dgm:pt modelId="{86833A2B-EE5F-418F-91D9-5BB606A39C4C}" type="pres">
      <dgm:prSet presAssocID="{1E8A777E-0BA0-4689-8458-0C91E2DE98A0}" presName="conn2-1" presStyleLbl="parChTrans1D2" presStyleIdx="2" presStyleCnt="4"/>
      <dgm:spPr/>
    </dgm:pt>
    <dgm:pt modelId="{EBABE36F-198A-441D-B4BF-1F29B61F04FE}" type="pres">
      <dgm:prSet presAssocID="{1E8A777E-0BA0-4689-8458-0C91E2DE98A0}" presName="connTx" presStyleLbl="parChTrans1D2" presStyleIdx="2" presStyleCnt="4"/>
      <dgm:spPr/>
    </dgm:pt>
    <dgm:pt modelId="{8B9C25ED-AC42-4365-8D4D-C3AD837BD06B}" type="pres">
      <dgm:prSet presAssocID="{9F7DCD6A-7DA6-4C8D-998A-F3DD4CEA2EF9}" presName="root2" presStyleCnt="0"/>
      <dgm:spPr/>
    </dgm:pt>
    <dgm:pt modelId="{A86BBD7B-1796-4497-8EFC-D8411A899D1C}" type="pres">
      <dgm:prSet presAssocID="{9F7DCD6A-7DA6-4C8D-998A-F3DD4CEA2EF9}" presName="LevelTwoTextNode" presStyleLbl="node2" presStyleIdx="2" presStyleCnt="4" custScaleY="63496">
        <dgm:presLayoutVars>
          <dgm:chPref val="3"/>
        </dgm:presLayoutVars>
      </dgm:prSet>
      <dgm:spPr/>
    </dgm:pt>
    <dgm:pt modelId="{AB4A70B7-C323-46B1-A452-C961E7D57E1A}" type="pres">
      <dgm:prSet presAssocID="{9F7DCD6A-7DA6-4C8D-998A-F3DD4CEA2EF9}" presName="level3hierChild" presStyleCnt="0"/>
      <dgm:spPr/>
    </dgm:pt>
    <dgm:pt modelId="{C8B36076-6CAA-4738-8C80-49164C82D529}" type="pres">
      <dgm:prSet presAssocID="{657819F6-2CC5-4196-A0A8-7FC349B71F6A}" presName="conn2-1" presStyleLbl="parChTrans1D3" presStyleIdx="0" presStyleCnt="3"/>
      <dgm:spPr/>
    </dgm:pt>
    <dgm:pt modelId="{60540EA0-3F38-41FF-B4BC-02777ADCBA3D}" type="pres">
      <dgm:prSet presAssocID="{657819F6-2CC5-4196-A0A8-7FC349B71F6A}" presName="connTx" presStyleLbl="parChTrans1D3" presStyleIdx="0" presStyleCnt="3"/>
      <dgm:spPr/>
    </dgm:pt>
    <dgm:pt modelId="{5F048E86-70F1-4D66-8F28-AE24A2C0934C}" type="pres">
      <dgm:prSet presAssocID="{7E444C33-4AE0-4756-A1B5-28DBECE9BC1F}" presName="root2" presStyleCnt="0"/>
      <dgm:spPr/>
    </dgm:pt>
    <dgm:pt modelId="{D3BE4913-E9D3-4952-A9A3-8DD48D9588EA}" type="pres">
      <dgm:prSet presAssocID="{7E444C33-4AE0-4756-A1B5-28DBECE9BC1F}" presName="LevelTwoTextNode" presStyleLbl="node3" presStyleIdx="0" presStyleCnt="3" custScaleX="136807" custScaleY="63496">
        <dgm:presLayoutVars>
          <dgm:chPref val="3"/>
        </dgm:presLayoutVars>
      </dgm:prSet>
      <dgm:spPr/>
    </dgm:pt>
    <dgm:pt modelId="{4CE08D3F-7E99-4564-89E5-5182F6435301}" type="pres">
      <dgm:prSet presAssocID="{7E444C33-4AE0-4756-A1B5-28DBECE9BC1F}" presName="level3hierChild" presStyleCnt="0"/>
      <dgm:spPr/>
    </dgm:pt>
    <dgm:pt modelId="{D32C1F67-1CD6-4ED5-9CFD-C55C7171E287}" type="pres">
      <dgm:prSet presAssocID="{44BDDC9B-D9E4-4F42-B8F1-DBCC5D39C662}" presName="conn2-1" presStyleLbl="parChTrans1D3" presStyleIdx="1" presStyleCnt="3"/>
      <dgm:spPr/>
    </dgm:pt>
    <dgm:pt modelId="{E4AA703A-BAED-41B4-8683-AA03A3C38254}" type="pres">
      <dgm:prSet presAssocID="{44BDDC9B-D9E4-4F42-B8F1-DBCC5D39C662}" presName="connTx" presStyleLbl="parChTrans1D3" presStyleIdx="1" presStyleCnt="3"/>
      <dgm:spPr/>
    </dgm:pt>
    <dgm:pt modelId="{27E2EF67-728B-4532-85DC-41776B2E99E6}" type="pres">
      <dgm:prSet presAssocID="{21E56A67-F86E-4B17-8757-99F42A4EF322}" presName="root2" presStyleCnt="0"/>
      <dgm:spPr/>
    </dgm:pt>
    <dgm:pt modelId="{FFAFC721-AD6E-4964-960B-3D1D8E766A28}" type="pres">
      <dgm:prSet presAssocID="{21E56A67-F86E-4B17-8757-99F42A4EF322}" presName="LevelTwoTextNode" presStyleLbl="node3" presStyleIdx="1" presStyleCnt="3" custScaleX="136807" custScaleY="63496">
        <dgm:presLayoutVars>
          <dgm:chPref val="3"/>
        </dgm:presLayoutVars>
      </dgm:prSet>
      <dgm:spPr/>
    </dgm:pt>
    <dgm:pt modelId="{B0C7AD48-E48C-4CE1-87DE-3F75B831D231}" type="pres">
      <dgm:prSet presAssocID="{21E56A67-F86E-4B17-8757-99F42A4EF322}" presName="level3hierChild" presStyleCnt="0"/>
      <dgm:spPr/>
    </dgm:pt>
    <dgm:pt modelId="{F0C16BD0-6581-490E-870F-CBFAF7052BAC}" type="pres">
      <dgm:prSet presAssocID="{D5483B00-11D2-4985-B181-C9842204295C}" presName="conn2-1" presStyleLbl="parChTrans1D3" presStyleIdx="2" presStyleCnt="3"/>
      <dgm:spPr/>
    </dgm:pt>
    <dgm:pt modelId="{9D1506CD-EF85-4CBC-82F0-1F783654FC38}" type="pres">
      <dgm:prSet presAssocID="{D5483B00-11D2-4985-B181-C9842204295C}" presName="connTx" presStyleLbl="parChTrans1D3" presStyleIdx="2" presStyleCnt="3"/>
      <dgm:spPr/>
    </dgm:pt>
    <dgm:pt modelId="{94741FF0-8644-4B21-B8BD-7AA3C1D2408E}" type="pres">
      <dgm:prSet presAssocID="{BD5CFE78-F863-4C87-B805-9AFF99FB25B7}" presName="root2" presStyleCnt="0"/>
      <dgm:spPr/>
    </dgm:pt>
    <dgm:pt modelId="{6B76FC21-6C11-4B27-A790-27D6768A8E20}" type="pres">
      <dgm:prSet presAssocID="{BD5CFE78-F863-4C87-B805-9AFF99FB25B7}" presName="LevelTwoTextNode" presStyleLbl="node3" presStyleIdx="2" presStyleCnt="3" custScaleX="136621" custScaleY="63496">
        <dgm:presLayoutVars>
          <dgm:chPref val="3"/>
        </dgm:presLayoutVars>
      </dgm:prSet>
      <dgm:spPr/>
    </dgm:pt>
    <dgm:pt modelId="{4488457B-FFC8-4180-9968-3BBCAF26B313}" type="pres">
      <dgm:prSet presAssocID="{BD5CFE78-F863-4C87-B805-9AFF99FB25B7}" presName="level3hierChild" presStyleCnt="0"/>
      <dgm:spPr/>
    </dgm:pt>
    <dgm:pt modelId="{43826649-AE14-4963-9AB1-7C11F1D65C04}" type="pres">
      <dgm:prSet presAssocID="{A43E4B77-4BA3-41E1-85AF-6C565F3F9045}" presName="conn2-1" presStyleLbl="parChTrans1D2" presStyleIdx="3" presStyleCnt="4"/>
      <dgm:spPr/>
    </dgm:pt>
    <dgm:pt modelId="{004CFBD5-BD08-4B89-83DD-1D16D5C9A8A0}" type="pres">
      <dgm:prSet presAssocID="{A43E4B77-4BA3-41E1-85AF-6C565F3F9045}" presName="connTx" presStyleLbl="parChTrans1D2" presStyleIdx="3" presStyleCnt="4"/>
      <dgm:spPr/>
    </dgm:pt>
    <dgm:pt modelId="{E4AF9CD2-862D-4707-825B-6489FDDB8205}" type="pres">
      <dgm:prSet presAssocID="{66BDDB25-026E-4105-9743-A4B82F5411B2}" presName="root2" presStyleCnt="0"/>
      <dgm:spPr/>
    </dgm:pt>
    <dgm:pt modelId="{32EFB2D3-87A8-4E9A-BB0A-BF7099C2A252}" type="pres">
      <dgm:prSet presAssocID="{66BDDB25-026E-4105-9743-A4B82F5411B2}" presName="LevelTwoTextNode" presStyleLbl="node2" presStyleIdx="3" presStyleCnt="4" custScaleY="63496">
        <dgm:presLayoutVars>
          <dgm:chPref val="3"/>
        </dgm:presLayoutVars>
      </dgm:prSet>
      <dgm:spPr/>
    </dgm:pt>
    <dgm:pt modelId="{7A4AB4ED-A66E-4081-9EAC-A6518B18E3C0}" type="pres">
      <dgm:prSet presAssocID="{66BDDB25-026E-4105-9743-A4B82F5411B2}" presName="level3hierChild" presStyleCnt="0"/>
      <dgm:spPr/>
    </dgm:pt>
  </dgm:ptLst>
  <dgm:cxnLst>
    <dgm:cxn modelId="{BFFCAF06-430E-4670-B5EB-1FC7075F55AC}" type="presOf" srcId="{7E444C33-4AE0-4756-A1B5-28DBECE9BC1F}" destId="{D3BE4913-E9D3-4952-A9A3-8DD48D9588EA}" srcOrd="0" destOrd="0" presId="urn:microsoft.com/office/officeart/2008/layout/HorizontalMultiLevelHierarchy"/>
    <dgm:cxn modelId="{D4ED4B0C-7E00-4D78-9594-252F103296A1}" type="presOf" srcId="{9D8E7642-7863-4671-87D4-6D41C09E172E}" destId="{B7A27F32-053A-4681-9DBD-647AF4762E56}" srcOrd="0" destOrd="0" presId="urn:microsoft.com/office/officeart/2008/layout/HorizontalMultiLevelHierarchy"/>
    <dgm:cxn modelId="{15A22216-E0B5-429E-A960-8C1478546F21}" srcId="{9F7DCD6A-7DA6-4C8D-998A-F3DD4CEA2EF9}" destId="{7E444C33-4AE0-4756-A1B5-28DBECE9BC1F}" srcOrd="0" destOrd="0" parTransId="{657819F6-2CC5-4196-A0A8-7FC349B71F6A}" sibTransId="{77E640E1-1C0E-400E-B416-2A63D76394BC}"/>
    <dgm:cxn modelId="{78ED051A-77CA-4CDA-B6E1-C09433F73164}" type="presOf" srcId="{BD5CFE78-F863-4C87-B805-9AFF99FB25B7}" destId="{6B76FC21-6C11-4B27-A790-27D6768A8E20}" srcOrd="0" destOrd="0" presId="urn:microsoft.com/office/officeart/2008/layout/HorizontalMultiLevelHierarchy"/>
    <dgm:cxn modelId="{EA589F27-BE32-421C-90CE-D93A10363E4E}" srcId="{FE88FAF6-B938-4CA5-B0CF-401F1E16D2E3}" destId="{9F7DCD6A-7DA6-4C8D-998A-F3DD4CEA2EF9}" srcOrd="2" destOrd="0" parTransId="{1E8A777E-0BA0-4689-8458-0C91E2DE98A0}" sibTransId="{2C28BD41-A021-4263-8BEE-62E6EB36CA1C}"/>
    <dgm:cxn modelId="{1F307A38-A7DD-4373-BDB0-3DD4CD957B91}" type="presOf" srcId="{A43E4B77-4BA3-41E1-85AF-6C565F3F9045}" destId="{43826649-AE14-4963-9AB1-7C11F1D65C04}" srcOrd="0" destOrd="0" presId="urn:microsoft.com/office/officeart/2008/layout/HorizontalMultiLevelHierarchy"/>
    <dgm:cxn modelId="{2F179A3D-4A37-4842-A701-D802A01B0F59}" type="presOf" srcId="{12979EF2-C9F6-4ADC-A41E-37FF2512D78B}" destId="{93F21018-6D80-4870-AAFF-01C599E6880C}" srcOrd="0" destOrd="0" presId="urn:microsoft.com/office/officeart/2008/layout/HorizontalMultiLevelHierarchy"/>
    <dgm:cxn modelId="{CC0D6C5D-FF9D-4C7E-AEA4-8D41C39C5766}" type="presOf" srcId="{D5483B00-11D2-4985-B181-C9842204295C}" destId="{F0C16BD0-6581-490E-870F-CBFAF7052BAC}" srcOrd="0" destOrd="0" presId="urn:microsoft.com/office/officeart/2008/layout/HorizontalMultiLevelHierarchy"/>
    <dgm:cxn modelId="{64F64842-7390-422F-A037-D93E7B7062DC}" srcId="{9F7DCD6A-7DA6-4C8D-998A-F3DD4CEA2EF9}" destId="{BD5CFE78-F863-4C87-B805-9AFF99FB25B7}" srcOrd="2" destOrd="0" parTransId="{D5483B00-11D2-4985-B181-C9842204295C}" sibTransId="{11EA3E5E-BDA4-45DE-BD2B-652CB77A041E}"/>
    <dgm:cxn modelId="{3FEF5462-4786-40C1-B64F-33F40585A0CF}" srcId="{D237E39D-F737-4E64-8F28-E70B2CC990EB}" destId="{FE88FAF6-B938-4CA5-B0CF-401F1E16D2E3}" srcOrd="0" destOrd="0" parTransId="{BE3D7DCC-BB8B-4526-AF43-7E03D50C8929}" sibTransId="{FFAFB4B2-5143-4EB2-84E1-5EAE8365B4B5}"/>
    <dgm:cxn modelId="{DF330446-E922-4FA7-BB88-5F44F33B2215}" type="presOf" srcId="{44BDDC9B-D9E4-4F42-B8F1-DBCC5D39C662}" destId="{E4AA703A-BAED-41B4-8683-AA03A3C38254}" srcOrd="1" destOrd="0" presId="urn:microsoft.com/office/officeart/2008/layout/HorizontalMultiLevelHierarchy"/>
    <dgm:cxn modelId="{5A08744E-9D14-49F1-9202-DA72026BD5E5}" srcId="{FE88FAF6-B938-4CA5-B0CF-401F1E16D2E3}" destId="{12979EF2-C9F6-4ADC-A41E-37FF2512D78B}" srcOrd="0" destOrd="0" parTransId="{5A4D914C-5F61-42B5-B2DC-E7DB959BF15C}" sibTransId="{E6FF229F-C0B2-4264-B365-05D1B91E9461}"/>
    <dgm:cxn modelId="{E4ABAF74-4EF4-4DD9-A254-7146BF0FFE5E}" type="presOf" srcId="{D237E39D-F737-4E64-8F28-E70B2CC990EB}" destId="{F78898A3-9FAA-4C8C-BFF4-E27CF1373DDF}" srcOrd="0" destOrd="0" presId="urn:microsoft.com/office/officeart/2008/layout/HorizontalMultiLevelHierarchy"/>
    <dgm:cxn modelId="{2B459E7A-96CC-4A4F-A28D-3082B00B9A29}" type="presOf" srcId="{0F454C6A-175A-4384-9CDA-EC1B1B6215BF}" destId="{CF0286EC-31F5-4348-853D-ED70ACBED238}" srcOrd="0" destOrd="0" presId="urn:microsoft.com/office/officeart/2008/layout/HorizontalMultiLevelHierarchy"/>
    <dgm:cxn modelId="{459A3484-8D54-4C37-A606-1F8FC4573A3D}" type="presOf" srcId="{D5483B00-11D2-4985-B181-C9842204295C}" destId="{9D1506CD-EF85-4CBC-82F0-1F783654FC38}" srcOrd="1" destOrd="0" presId="urn:microsoft.com/office/officeart/2008/layout/HorizontalMultiLevelHierarchy"/>
    <dgm:cxn modelId="{B76E8884-1356-47A2-ADD3-5EB070E71F24}" type="presOf" srcId="{A43E4B77-4BA3-41E1-85AF-6C565F3F9045}" destId="{004CFBD5-BD08-4B89-83DD-1D16D5C9A8A0}" srcOrd="1" destOrd="0" presId="urn:microsoft.com/office/officeart/2008/layout/HorizontalMultiLevelHierarchy"/>
    <dgm:cxn modelId="{4BEC2F92-066C-48E9-A4F1-4422666DA95A}" type="presOf" srcId="{FE88FAF6-B938-4CA5-B0CF-401F1E16D2E3}" destId="{0B73E538-A01D-4D13-A41C-02DB054C37D8}" srcOrd="0" destOrd="0" presId="urn:microsoft.com/office/officeart/2008/layout/HorizontalMultiLevelHierarchy"/>
    <dgm:cxn modelId="{19C4719C-A6F4-4A95-B233-A80F257281CB}" srcId="{FE88FAF6-B938-4CA5-B0CF-401F1E16D2E3}" destId="{0F454C6A-175A-4384-9CDA-EC1B1B6215BF}" srcOrd="1" destOrd="0" parTransId="{9D8E7642-7863-4671-87D4-6D41C09E172E}" sibTransId="{973C153D-29E6-4703-90CB-35E15F11AB14}"/>
    <dgm:cxn modelId="{57856CB7-F792-453A-9485-26C652115304}" type="presOf" srcId="{1E8A777E-0BA0-4689-8458-0C91E2DE98A0}" destId="{86833A2B-EE5F-418F-91D9-5BB606A39C4C}" srcOrd="0" destOrd="0" presId="urn:microsoft.com/office/officeart/2008/layout/HorizontalMultiLevelHierarchy"/>
    <dgm:cxn modelId="{5624E0B9-E8F7-44CD-ADBF-7E6027CFB4BC}" type="presOf" srcId="{9D8E7642-7863-4671-87D4-6D41C09E172E}" destId="{78D5C9E5-14CE-45D1-B666-DF13D0B9585B}" srcOrd="1" destOrd="0" presId="urn:microsoft.com/office/officeart/2008/layout/HorizontalMultiLevelHierarchy"/>
    <dgm:cxn modelId="{BC0657BB-FEDA-43EA-8614-4FC6F17C9CB7}" type="presOf" srcId="{657819F6-2CC5-4196-A0A8-7FC349B71F6A}" destId="{60540EA0-3F38-41FF-B4BC-02777ADCBA3D}" srcOrd="1" destOrd="0" presId="urn:microsoft.com/office/officeart/2008/layout/HorizontalMultiLevelHierarchy"/>
    <dgm:cxn modelId="{1FB39DC0-D215-4382-A100-DD75F7AD053E}" type="presOf" srcId="{5A4D914C-5F61-42B5-B2DC-E7DB959BF15C}" destId="{F1F3DE39-7B1C-428E-98A1-A6BE2ABA4EE6}" srcOrd="0" destOrd="0" presId="urn:microsoft.com/office/officeart/2008/layout/HorizontalMultiLevelHierarchy"/>
    <dgm:cxn modelId="{B108C4CC-C22C-43C3-82A2-2F2D56BE96CB}" type="presOf" srcId="{21E56A67-F86E-4B17-8757-99F42A4EF322}" destId="{FFAFC721-AD6E-4964-960B-3D1D8E766A28}" srcOrd="0" destOrd="0" presId="urn:microsoft.com/office/officeart/2008/layout/HorizontalMultiLevelHierarchy"/>
    <dgm:cxn modelId="{651307E1-1036-4102-84D8-761576DEB9C9}" type="presOf" srcId="{1E8A777E-0BA0-4689-8458-0C91E2DE98A0}" destId="{EBABE36F-198A-441D-B4BF-1F29B61F04FE}" srcOrd="1" destOrd="0" presId="urn:microsoft.com/office/officeart/2008/layout/HorizontalMultiLevelHierarchy"/>
    <dgm:cxn modelId="{A44629E5-C82E-4031-A2D3-C0328C976CFA}" type="presOf" srcId="{657819F6-2CC5-4196-A0A8-7FC349B71F6A}" destId="{C8B36076-6CAA-4738-8C80-49164C82D529}" srcOrd="0" destOrd="0" presId="urn:microsoft.com/office/officeart/2008/layout/HorizontalMultiLevelHierarchy"/>
    <dgm:cxn modelId="{2A3C62E6-9E08-4259-A0C7-164D9F9CE813}" type="presOf" srcId="{9F7DCD6A-7DA6-4C8D-998A-F3DD4CEA2EF9}" destId="{A86BBD7B-1796-4497-8EFC-D8411A899D1C}" srcOrd="0" destOrd="0" presId="urn:microsoft.com/office/officeart/2008/layout/HorizontalMultiLevelHierarchy"/>
    <dgm:cxn modelId="{5B41BFE7-D963-4971-87A9-4212D44C1EE7}" type="presOf" srcId="{44BDDC9B-D9E4-4F42-B8F1-DBCC5D39C662}" destId="{D32C1F67-1CD6-4ED5-9CFD-C55C7171E287}" srcOrd="0" destOrd="0" presId="urn:microsoft.com/office/officeart/2008/layout/HorizontalMultiLevelHierarchy"/>
    <dgm:cxn modelId="{21B49DE8-3A7C-41D3-AB9D-FE5CC8ACDCD6}" type="presOf" srcId="{5A4D914C-5F61-42B5-B2DC-E7DB959BF15C}" destId="{33511E8A-9A94-4169-B2CF-975F3818FD30}" srcOrd="1" destOrd="0" presId="urn:microsoft.com/office/officeart/2008/layout/HorizontalMultiLevelHierarchy"/>
    <dgm:cxn modelId="{E06B22ED-9383-4B2F-93ED-6385663717D5}" srcId="{9F7DCD6A-7DA6-4C8D-998A-F3DD4CEA2EF9}" destId="{21E56A67-F86E-4B17-8757-99F42A4EF322}" srcOrd="1" destOrd="0" parTransId="{44BDDC9B-D9E4-4F42-B8F1-DBCC5D39C662}" sibTransId="{032F855D-4C2B-486A-A18A-8F6DE60D258C}"/>
    <dgm:cxn modelId="{47CBFDF1-DEB8-475D-9985-D8808D627C71}" type="presOf" srcId="{66BDDB25-026E-4105-9743-A4B82F5411B2}" destId="{32EFB2D3-87A8-4E9A-BB0A-BF7099C2A252}" srcOrd="0" destOrd="0" presId="urn:microsoft.com/office/officeart/2008/layout/HorizontalMultiLevelHierarchy"/>
    <dgm:cxn modelId="{C26D32F4-534D-4643-AA39-F4C14C9B43DF}" srcId="{FE88FAF6-B938-4CA5-B0CF-401F1E16D2E3}" destId="{66BDDB25-026E-4105-9743-A4B82F5411B2}" srcOrd="3" destOrd="0" parTransId="{A43E4B77-4BA3-41E1-85AF-6C565F3F9045}" sibTransId="{4503D4FA-022A-45B5-890A-8561548BBA82}"/>
    <dgm:cxn modelId="{B1986926-F758-44ED-B167-0394E0BB2D78}" type="presParOf" srcId="{F78898A3-9FAA-4C8C-BFF4-E27CF1373DDF}" destId="{97D60FA4-C815-4C9C-BB1A-FE8B801A35CD}" srcOrd="0" destOrd="0" presId="urn:microsoft.com/office/officeart/2008/layout/HorizontalMultiLevelHierarchy"/>
    <dgm:cxn modelId="{0C0D1FCD-B172-4D92-AEBD-EA84A788BB1E}" type="presParOf" srcId="{97D60FA4-C815-4C9C-BB1A-FE8B801A35CD}" destId="{0B73E538-A01D-4D13-A41C-02DB054C37D8}" srcOrd="0" destOrd="0" presId="urn:microsoft.com/office/officeart/2008/layout/HorizontalMultiLevelHierarchy"/>
    <dgm:cxn modelId="{41967593-B1D6-465D-9B97-B8BC06D68C8C}" type="presParOf" srcId="{97D60FA4-C815-4C9C-BB1A-FE8B801A35CD}" destId="{BF763F17-B2CE-46C1-8C17-7B1B8D62264A}" srcOrd="1" destOrd="0" presId="urn:microsoft.com/office/officeart/2008/layout/HorizontalMultiLevelHierarchy"/>
    <dgm:cxn modelId="{D69367E8-76A0-41FC-B5AE-3325C16A3FEF}" type="presParOf" srcId="{BF763F17-B2CE-46C1-8C17-7B1B8D62264A}" destId="{F1F3DE39-7B1C-428E-98A1-A6BE2ABA4EE6}" srcOrd="0" destOrd="0" presId="urn:microsoft.com/office/officeart/2008/layout/HorizontalMultiLevelHierarchy"/>
    <dgm:cxn modelId="{3AA4C376-B3CD-4EAD-8891-0EBCC435511A}" type="presParOf" srcId="{F1F3DE39-7B1C-428E-98A1-A6BE2ABA4EE6}" destId="{33511E8A-9A94-4169-B2CF-975F3818FD30}" srcOrd="0" destOrd="0" presId="urn:microsoft.com/office/officeart/2008/layout/HorizontalMultiLevelHierarchy"/>
    <dgm:cxn modelId="{259DAB9C-B447-4951-BC04-7276F702A3AC}" type="presParOf" srcId="{BF763F17-B2CE-46C1-8C17-7B1B8D62264A}" destId="{F95F9986-21A6-4848-A911-AF2792907D2B}" srcOrd="1" destOrd="0" presId="urn:microsoft.com/office/officeart/2008/layout/HorizontalMultiLevelHierarchy"/>
    <dgm:cxn modelId="{075B8C52-ED10-4C3A-B782-C7F04E71E9EC}" type="presParOf" srcId="{F95F9986-21A6-4848-A911-AF2792907D2B}" destId="{93F21018-6D80-4870-AAFF-01C599E6880C}" srcOrd="0" destOrd="0" presId="urn:microsoft.com/office/officeart/2008/layout/HorizontalMultiLevelHierarchy"/>
    <dgm:cxn modelId="{736CF0EC-0FDA-45A6-A24F-86782E8D7C8B}" type="presParOf" srcId="{F95F9986-21A6-4848-A911-AF2792907D2B}" destId="{DE6AF651-7875-4A27-90C8-03171FF39034}" srcOrd="1" destOrd="0" presId="urn:microsoft.com/office/officeart/2008/layout/HorizontalMultiLevelHierarchy"/>
    <dgm:cxn modelId="{828ACDA5-DC3F-4118-B802-CF5D3DD693A9}" type="presParOf" srcId="{BF763F17-B2CE-46C1-8C17-7B1B8D62264A}" destId="{B7A27F32-053A-4681-9DBD-647AF4762E56}" srcOrd="2" destOrd="0" presId="urn:microsoft.com/office/officeart/2008/layout/HorizontalMultiLevelHierarchy"/>
    <dgm:cxn modelId="{679DA188-E8E6-4B24-964F-A66B3ACBC09A}" type="presParOf" srcId="{B7A27F32-053A-4681-9DBD-647AF4762E56}" destId="{78D5C9E5-14CE-45D1-B666-DF13D0B9585B}" srcOrd="0" destOrd="0" presId="urn:microsoft.com/office/officeart/2008/layout/HorizontalMultiLevelHierarchy"/>
    <dgm:cxn modelId="{B26A85E2-F10F-4BEC-A379-F09349D65076}" type="presParOf" srcId="{BF763F17-B2CE-46C1-8C17-7B1B8D62264A}" destId="{74D3CB67-C530-49CC-83AB-560A0CD5DB6D}" srcOrd="3" destOrd="0" presId="urn:microsoft.com/office/officeart/2008/layout/HorizontalMultiLevelHierarchy"/>
    <dgm:cxn modelId="{E3068315-D19B-4B14-AAE7-1D130B37F6CC}" type="presParOf" srcId="{74D3CB67-C530-49CC-83AB-560A0CD5DB6D}" destId="{CF0286EC-31F5-4348-853D-ED70ACBED238}" srcOrd="0" destOrd="0" presId="urn:microsoft.com/office/officeart/2008/layout/HorizontalMultiLevelHierarchy"/>
    <dgm:cxn modelId="{223170E3-CF49-4460-BA9C-858EC69B287D}" type="presParOf" srcId="{74D3CB67-C530-49CC-83AB-560A0CD5DB6D}" destId="{AB0DD3D4-3973-4BB9-88B9-65C0588205F2}" srcOrd="1" destOrd="0" presId="urn:microsoft.com/office/officeart/2008/layout/HorizontalMultiLevelHierarchy"/>
    <dgm:cxn modelId="{5C3BAF72-9D56-43B2-9DF8-F9805381D8EE}" type="presParOf" srcId="{BF763F17-B2CE-46C1-8C17-7B1B8D62264A}" destId="{86833A2B-EE5F-418F-91D9-5BB606A39C4C}" srcOrd="4" destOrd="0" presId="urn:microsoft.com/office/officeart/2008/layout/HorizontalMultiLevelHierarchy"/>
    <dgm:cxn modelId="{C1796F1C-0617-4B97-935A-F4CE2A2EF347}" type="presParOf" srcId="{86833A2B-EE5F-418F-91D9-5BB606A39C4C}" destId="{EBABE36F-198A-441D-B4BF-1F29B61F04FE}" srcOrd="0" destOrd="0" presId="urn:microsoft.com/office/officeart/2008/layout/HorizontalMultiLevelHierarchy"/>
    <dgm:cxn modelId="{A082A1C8-2A54-4AA0-8F01-6381ABEA2C60}" type="presParOf" srcId="{BF763F17-B2CE-46C1-8C17-7B1B8D62264A}" destId="{8B9C25ED-AC42-4365-8D4D-C3AD837BD06B}" srcOrd="5" destOrd="0" presId="urn:microsoft.com/office/officeart/2008/layout/HorizontalMultiLevelHierarchy"/>
    <dgm:cxn modelId="{B9AEDE11-2C1A-4B9F-B814-A00983A57067}" type="presParOf" srcId="{8B9C25ED-AC42-4365-8D4D-C3AD837BD06B}" destId="{A86BBD7B-1796-4497-8EFC-D8411A899D1C}" srcOrd="0" destOrd="0" presId="urn:microsoft.com/office/officeart/2008/layout/HorizontalMultiLevelHierarchy"/>
    <dgm:cxn modelId="{E08CCC3B-4AA8-4D93-A347-EBBF411D004F}" type="presParOf" srcId="{8B9C25ED-AC42-4365-8D4D-C3AD837BD06B}" destId="{AB4A70B7-C323-46B1-A452-C961E7D57E1A}" srcOrd="1" destOrd="0" presId="urn:microsoft.com/office/officeart/2008/layout/HorizontalMultiLevelHierarchy"/>
    <dgm:cxn modelId="{67BEF51C-8B5C-4DF0-9830-B7CEF5CC8D71}" type="presParOf" srcId="{AB4A70B7-C323-46B1-A452-C961E7D57E1A}" destId="{C8B36076-6CAA-4738-8C80-49164C82D529}" srcOrd="0" destOrd="0" presId="urn:microsoft.com/office/officeart/2008/layout/HorizontalMultiLevelHierarchy"/>
    <dgm:cxn modelId="{5936BB6F-0B71-4F10-AD20-40FE21F300DD}" type="presParOf" srcId="{C8B36076-6CAA-4738-8C80-49164C82D529}" destId="{60540EA0-3F38-41FF-B4BC-02777ADCBA3D}" srcOrd="0" destOrd="0" presId="urn:microsoft.com/office/officeart/2008/layout/HorizontalMultiLevelHierarchy"/>
    <dgm:cxn modelId="{23B44AFA-30AE-4681-835F-9CE6F5E2801F}" type="presParOf" srcId="{AB4A70B7-C323-46B1-A452-C961E7D57E1A}" destId="{5F048E86-70F1-4D66-8F28-AE24A2C0934C}" srcOrd="1" destOrd="0" presId="urn:microsoft.com/office/officeart/2008/layout/HorizontalMultiLevelHierarchy"/>
    <dgm:cxn modelId="{94CFB37E-B56A-46DA-8FDF-4A6657014D33}" type="presParOf" srcId="{5F048E86-70F1-4D66-8F28-AE24A2C0934C}" destId="{D3BE4913-E9D3-4952-A9A3-8DD48D9588EA}" srcOrd="0" destOrd="0" presId="urn:microsoft.com/office/officeart/2008/layout/HorizontalMultiLevelHierarchy"/>
    <dgm:cxn modelId="{89CB9DB3-B4C1-4A8C-9B9C-BF428A464489}" type="presParOf" srcId="{5F048E86-70F1-4D66-8F28-AE24A2C0934C}" destId="{4CE08D3F-7E99-4564-89E5-5182F6435301}" srcOrd="1" destOrd="0" presId="urn:microsoft.com/office/officeart/2008/layout/HorizontalMultiLevelHierarchy"/>
    <dgm:cxn modelId="{E126AAA0-8574-4E05-AC12-A05AA58BD983}" type="presParOf" srcId="{AB4A70B7-C323-46B1-A452-C961E7D57E1A}" destId="{D32C1F67-1CD6-4ED5-9CFD-C55C7171E287}" srcOrd="2" destOrd="0" presId="urn:microsoft.com/office/officeart/2008/layout/HorizontalMultiLevelHierarchy"/>
    <dgm:cxn modelId="{03538CB7-57A9-4E0F-AEBD-06A763F4C69F}" type="presParOf" srcId="{D32C1F67-1CD6-4ED5-9CFD-C55C7171E287}" destId="{E4AA703A-BAED-41B4-8683-AA03A3C38254}" srcOrd="0" destOrd="0" presId="urn:microsoft.com/office/officeart/2008/layout/HorizontalMultiLevelHierarchy"/>
    <dgm:cxn modelId="{26A741FB-45E6-4953-B45B-FCDCDB2BDB2E}" type="presParOf" srcId="{AB4A70B7-C323-46B1-A452-C961E7D57E1A}" destId="{27E2EF67-728B-4532-85DC-41776B2E99E6}" srcOrd="3" destOrd="0" presId="urn:microsoft.com/office/officeart/2008/layout/HorizontalMultiLevelHierarchy"/>
    <dgm:cxn modelId="{760D3FEF-77B3-4E5A-AC39-B83A4A8AC631}" type="presParOf" srcId="{27E2EF67-728B-4532-85DC-41776B2E99E6}" destId="{FFAFC721-AD6E-4964-960B-3D1D8E766A28}" srcOrd="0" destOrd="0" presId="urn:microsoft.com/office/officeart/2008/layout/HorizontalMultiLevelHierarchy"/>
    <dgm:cxn modelId="{FDC39363-EE66-46AA-8F02-D6F7A02DE120}" type="presParOf" srcId="{27E2EF67-728B-4532-85DC-41776B2E99E6}" destId="{B0C7AD48-E48C-4CE1-87DE-3F75B831D231}" srcOrd="1" destOrd="0" presId="urn:microsoft.com/office/officeart/2008/layout/HorizontalMultiLevelHierarchy"/>
    <dgm:cxn modelId="{593F555B-09DC-4C4E-9F75-1223071F1663}" type="presParOf" srcId="{AB4A70B7-C323-46B1-A452-C961E7D57E1A}" destId="{F0C16BD0-6581-490E-870F-CBFAF7052BAC}" srcOrd="4" destOrd="0" presId="urn:microsoft.com/office/officeart/2008/layout/HorizontalMultiLevelHierarchy"/>
    <dgm:cxn modelId="{91C96342-0908-4690-8FDD-BABAAF382444}" type="presParOf" srcId="{F0C16BD0-6581-490E-870F-CBFAF7052BAC}" destId="{9D1506CD-EF85-4CBC-82F0-1F783654FC38}" srcOrd="0" destOrd="0" presId="urn:microsoft.com/office/officeart/2008/layout/HorizontalMultiLevelHierarchy"/>
    <dgm:cxn modelId="{307EF6F3-1870-448A-9A43-A5F44B33915B}" type="presParOf" srcId="{AB4A70B7-C323-46B1-A452-C961E7D57E1A}" destId="{94741FF0-8644-4B21-B8BD-7AA3C1D2408E}" srcOrd="5" destOrd="0" presId="urn:microsoft.com/office/officeart/2008/layout/HorizontalMultiLevelHierarchy"/>
    <dgm:cxn modelId="{E79BC8A7-AB1C-4A9F-A302-39D8B46AE544}" type="presParOf" srcId="{94741FF0-8644-4B21-B8BD-7AA3C1D2408E}" destId="{6B76FC21-6C11-4B27-A790-27D6768A8E20}" srcOrd="0" destOrd="0" presId="urn:microsoft.com/office/officeart/2008/layout/HorizontalMultiLevelHierarchy"/>
    <dgm:cxn modelId="{8B40ED75-4E86-4D49-ABE8-9BF0AEA935E7}" type="presParOf" srcId="{94741FF0-8644-4B21-B8BD-7AA3C1D2408E}" destId="{4488457B-FFC8-4180-9968-3BBCAF26B313}" srcOrd="1" destOrd="0" presId="urn:microsoft.com/office/officeart/2008/layout/HorizontalMultiLevelHierarchy"/>
    <dgm:cxn modelId="{1D6341E2-2C07-448A-8CEB-17697D548572}" type="presParOf" srcId="{BF763F17-B2CE-46C1-8C17-7B1B8D62264A}" destId="{43826649-AE14-4963-9AB1-7C11F1D65C04}" srcOrd="6" destOrd="0" presId="urn:microsoft.com/office/officeart/2008/layout/HorizontalMultiLevelHierarchy"/>
    <dgm:cxn modelId="{210B3F31-F9AE-4E78-8465-5F7F536DCE8F}" type="presParOf" srcId="{43826649-AE14-4963-9AB1-7C11F1D65C04}" destId="{004CFBD5-BD08-4B89-83DD-1D16D5C9A8A0}" srcOrd="0" destOrd="0" presId="urn:microsoft.com/office/officeart/2008/layout/HorizontalMultiLevelHierarchy"/>
    <dgm:cxn modelId="{72CEC97D-D1DF-4EC1-9977-AF4C0361512B}" type="presParOf" srcId="{BF763F17-B2CE-46C1-8C17-7B1B8D62264A}" destId="{E4AF9CD2-862D-4707-825B-6489FDDB8205}" srcOrd="7" destOrd="0" presId="urn:microsoft.com/office/officeart/2008/layout/HorizontalMultiLevelHierarchy"/>
    <dgm:cxn modelId="{16E9A240-FE92-4FD2-A38B-3EE2365B709D}" type="presParOf" srcId="{E4AF9CD2-862D-4707-825B-6489FDDB8205}" destId="{32EFB2D3-87A8-4E9A-BB0A-BF7099C2A252}" srcOrd="0" destOrd="0" presId="urn:microsoft.com/office/officeart/2008/layout/HorizontalMultiLevelHierarchy"/>
    <dgm:cxn modelId="{DBF9A9E2-C136-4948-BE9B-C7711D388F39}" type="presParOf" srcId="{E4AF9CD2-862D-4707-825B-6489FDDB8205}" destId="{7A4AB4ED-A66E-4081-9EAC-A6518B18E3C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26649-AE14-4963-9AB1-7C11F1D65C04}">
      <dsp:nvSpPr>
        <dsp:cNvPr id="0" name=""/>
        <dsp:cNvSpPr/>
      </dsp:nvSpPr>
      <dsp:spPr>
        <a:xfrm>
          <a:off x="2784336" y="1944858"/>
          <a:ext cx="483867" cy="979124"/>
        </a:xfrm>
        <a:custGeom>
          <a:avLst/>
          <a:gdLst/>
          <a:ahLst/>
          <a:cxnLst/>
          <a:rect l="0" t="0" r="0" b="0"/>
          <a:pathLst>
            <a:path>
              <a:moveTo>
                <a:pt x="0" y="0"/>
              </a:moveTo>
              <a:lnTo>
                <a:pt x="241933" y="0"/>
              </a:lnTo>
              <a:lnTo>
                <a:pt x="241933" y="979124"/>
              </a:lnTo>
              <a:lnTo>
                <a:pt x="483867" y="97912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solidFill>
              <a:schemeClr val="tx1"/>
            </a:solidFill>
            <a:latin typeface="+mn-lt"/>
          </a:endParaRPr>
        </a:p>
      </dsp:txBody>
      <dsp:txXfrm>
        <a:off x="2998966" y="2407116"/>
        <a:ext cx="54607" cy="54607"/>
      </dsp:txXfrm>
    </dsp:sp>
    <dsp:sp modelId="{F0C16BD0-6581-490E-870F-CBFAF7052BAC}">
      <dsp:nvSpPr>
        <dsp:cNvPr id="0" name=""/>
        <dsp:cNvSpPr/>
      </dsp:nvSpPr>
      <dsp:spPr>
        <a:xfrm>
          <a:off x="5687543" y="2271233"/>
          <a:ext cx="483867" cy="652749"/>
        </a:xfrm>
        <a:custGeom>
          <a:avLst/>
          <a:gdLst/>
          <a:ahLst/>
          <a:cxnLst/>
          <a:rect l="0" t="0" r="0" b="0"/>
          <a:pathLst>
            <a:path>
              <a:moveTo>
                <a:pt x="0" y="0"/>
              </a:moveTo>
              <a:lnTo>
                <a:pt x="241933" y="0"/>
              </a:lnTo>
              <a:lnTo>
                <a:pt x="241933" y="652749"/>
              </a:lnTo>
              <a:lnTo>
                <a:pt x="483867" y="652749"/>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solidFill>
              <a:schemeClr val="tx1"/>
            </a:solidFill>
            <a:latin typeface="+mn-lt"/>
          </a:endParaRPr>
        </a:p>
      </dsp:txBody>
      <dsp:txXfrm>
        <a:off x="5909164" y="2577294"/>
        <a:ext cx="40626" cy="40626"/>
      </dsp:txXfrm>
    </dsp:sp>
    <dsp:sp modelId="{D32C1F67-1CD6-4ED5-9CFD-C55C7171E287}">
      <dsp:nvSpPr>
        <dsp:cNvPr id="0" name=""/>
        <dsp:cNvSpPr/>
      </dsp:nvSpPr>
      <dsp:spPr>
        <a:xfrm>
          <a:off x="5687543" y="2225513"/>
          <a:ext cx="483867" cy="91440"/>
        </a:xfrm>
        <a:custGeom>
          <a:avLst/>
          <a:gdLst/>
          <a:ahLst/>
          <a:cxnLst/>
          <a:rect l="0" t="0" r="0" b="0"/>
          <a:pathLst>
            <a:path>
              <a:moveTo>
                <a:pt x="0" y="45720"/>
              </a:moveTo>
              <a:lnTo>
                <a:pt x="483867" y="4572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5917381" y="2259136"/>
        <a:ext cx="24193" cy="24193"/>
      </dsp:txXfrm>
    </dsp:sp>
    <dsp:sp modelId="{C8B36076-6CAA-4738-8C80-49164C82D529}">
      <dsp:nvSpPr>
        <dsp:cNvPr id="0" name=""/>
        <dsp:cNvSpPr/>
      </dsp:nvSpPr>
      <dsp:spPr>
        <a:xfrm>
          <a:off x="5687543" y="1618483"/>
          <a:ext cx="483867" cy="652749"/>
        </a:xfrm>
        <a:custGeom>
          <a:avLst/>
          <a:gdLst/>
          <a:ahLst/>
          <a:cxnLst/>
          <a:rect l="0" t="0" r="0" b="0"/>
          <a:pathLst>
            <a:path>
              <a:moveTo>
                <a:pt x="0" y="652749"/>
              </a:moveTo>
              <a:lnTo>
                <a:pt x="241933" y="652749"/>
              </a:lnTo>
              <a:lnTo>
                <a:pt x="241933" y="0"/>
              </a:lnTo>
              <a:lnTo>
                <a:pt x="483867" y="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solidFill>
              <a:schemeClr val="tx1"/>
            </a:solidFill>
            <a:latin typeface="+mn-lt"/>
          </a:endParaRPr>
        </a:p>
      </dsp:txBody>
      <dsp:txXfrm>
        <a:off x="5909164" y="1924545"/>
        <a:ext cx="40626" cy="40626"/>
      </dsp:txXfrm>
    </dsp:sp>
    <dsp:sp modelId="{86833A2B-EE5F-418F-91D9-5BB606A39C4C}">
      <dsp:nvSpPr>
        <dsp:cNvPr id="0" name=""/>
        <dsp:cNvSpPr/>
      </dsp:nvSpPr>
      <dsp:spPr>
        <a:xfrm>
          <a:off x="2784336" y="1944858"/>
          <a:ext cx="483867" cy="326374"/>
        </a:xfrm>
        <a:custGeom>
          <a:avLst/>
          <a:gdLst/>
          <a:ahLst/>
          <a:cxnLst/>
          <a:rect l="0" t="0" r="0" b="0"/>
          <a:pathLst>
            <a:path>
              <a:moveTo>
                <a:pt x="0" y="0"/>
              </a:moveTo>
              <a:lnTo>
                <a:pt x="241933" y="0"/>
              </a:lnTo>
              <a:lnTo>
                <a:pt x="241933" y="326374"/>
              </a:lnTo>
              <a:lnTo>
                <a:pt x="483867" y="32637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3011679" y="2093454"/>
        <a:ext cx="29182" cy="29182"/>
      </dsp:txXfrm>
    </dsp:sp>
    <dsp:sp modelId="{B7A27F32-053A-4681-9DBD-647AF4762E56}">
      <dsp:nvSpPr>
        <dsp:cNvPr id="0" name=""/>
        <dsp:cNvSpPr/>
      </dsp:nvSpPr>
      <dsp:spPr>
        <a:xfrm>
          <a:off x="2784336" y="1618483"/>
          <a:ext cx="483867" cy="326374"/>
        </a:xfrm>
        <a:custGeom>
          <a:avLst/>
          <a:gdLst/>
          <a:ahLst/>
          <a:cxnLst/>
          <a:rect l="0" t="0" r="0" b="0"/>
          <a:pathLst>
            <a:path>
              <a:moveTo>
                <a:pt x="0" y="326374"/>
              </a:moveTo>
              <a:lnTo>
                <a:pt x="241933" y="326374"/>
              </a:lnTo>
              <a:lnTo>
                <a:pt x="241933" y="0"/>
              </a:lnTo>
              <a:lnTo>
                <a:pt x="483867" y="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a:off x="3011679" y="1767079"/>
        <a:ext cx="29182" cy="29182"/>
      </dsp:txXfrm>
    </dsp:sp>
    <dsp:sp modelId="{F1F3DE39-7B1C-428E-98A1-A6BE2ABA4EE6}">
      <dsp:nvSpPr>
        <dsp:cNvPr id="0" name=""/>
        <dsp:cNvSpPr/>
      </dsp:nvSpPr>
      <dsp:spPr>
        <a:xfrm>
          <a:off x="2784336" y="965734"/>
          <a:ext cx="483867" cy="979124"/>
        </a:xfrm>
        <a:custGeom>
          <a:avLst/>
          <a:gdLst/>
          <a:ahLst/>
          <a:cxnLst/>
          <a:rect l="0" t="0" r="0" b="0"/>
          <a:pathLst>
            <a:path>
              <a:moveTo>
                <a:pt x="0" y="979124"/>
              </a:moveTo>
              <a:lnTo>
                <a:pt x="241933" y="979124"/>
              </a:lnTo>
              <a:lnTo>
                <a:pt x="241933" y="0"/>
              </a:lnTo>
              <a:lnTo>
                <a:pt x="483867" y="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solidFill>
              <a:schemeClr val="tx1"/>
            </a:solidFill>
            <a:latin typeface="+mn-lt"/>
          </a:endParaRPr>
        </a:p>
      </dsp:txBody>
      <dsp:txXfrm>
        <a:off x="2998966" y="1427992"/>
        <a:ext cx="54607" cy="54607"/>
      </dsp:txXfrm>
    </dsp:sp>
    <dsp:sp modelId="{0B73E538-A01D-4D13-A41C-02DB054C37D8}">
      <dsp:nvSpPr>
        <dsp:cNvPr id="0" name=""/>
        <dsp:cNvSpPr/>
      </dsp:nvSpPr>
      <dsp:spPr>
        <a:xfrm rot="16200000">
          <a:off x="1169752" y="753348"/>
          <a:ext cx="846147" cy="2383019"/>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sz="1400" u="none" kern="1200" dirty="0">
              <a:solidFill>
                <a:schemeClr val="tx1"/>
              </a:solidFill>
            </a:rPr>
            <a:t>Storage network</a:t>
          </a:r>
          <a:endParaRPr lang="en-US" sz="1400" u="none" kern="1200" dirty="0">
            <a:solidFill>
              <a:schemeClr val="tx1"/>
            </a:solidFill>
          </a:endParaRPr>
        </a:p>
        <a:p>
          <a:pPr marL="0" lvl="0" indent="0" algn="ctr" defTabSz="622300">
            <a:lnSpc>
              <a:spcPct val="90000"/>
            </a:lnSpc>
            <a:spcBef>
              <a:spcPct val="0"/>
            </a:spcBef>
            <a:spcAft>
              <a:spcPct val="35000"/>
            </a:spcAft>
            <a:buNone/>
          </a:pPr>
          <a:r>
            <a:rPr sz="1400" u="none" kern="1200" dirty="0">
              <a:solidFill>
                <a:schemeClr val="tx1"/>
              </a:solidFill>
            </a:rPr>
            <a:t>architecture evolution</a:t>
          </a:r>
          <a:endParaRPr lang="zh-CN" altLang="en-US" sz="1400" kern="1200" dirty="0">
            <a:solidFill>
              <a:schemeClr val="tx1"/>
            </a:solidFill>
            <a:latin typeface="+mn-lt"/>
            <a:ea typeface="+mn-ea"/>
            <a:cs typeface="+mn-ea"/>
            <a:sym typeface="+mn-lt"/>
          </a:endParaRPr>
        </a:p>
      </dsp:txBody>
      <dsp:txXfrm>
        <a:off x="1169752" y="753348"/>
        <a:ext cx="846147" cy="2383019"/>
      </dsp:txXfrm>
    </dsp:sp>
    <dsp:sp modelId="{93F21018-6D80-4870-AAFF-01C599E6880C}">
      <dsp:nvSpPr>
        <dsp:cNvPr id="0" name=""/>
        <dsp:cNvSpPr/>
      </dsp:nvSpPr>
      <dsp:spPr>
        <a:xfrm>
          <a:off x="3268204" y="731559"/>
          <a:ext cx="2419339" cy="468348"/>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sz="1400" u="none" kern="1200" dirty="0">
              <a:solidFill>
                <a:schemeClr val="tx1"/>
              </a:solidFill>
            </a:rPr>
            <a:t>DAS</a:t>
          </a:r>
          <a:endParaRPr lang="zh-CN" altLang="en-US" sz="1400" kern="1200" dirty="0">
            <a:solidFill>
              <a:schemeClr val="tx1"/>
            </a:solidFill>
            <a:latin typeface="+mn-lt"/>
            <a:ea typeface="+mn-ea"/>
            <a:cs typeface="+mn-ea"/>
            <a:sym typeface="+mn-lt"/>
          </a:endParaRPr>
        </a:p>
      </dsp:txBody>
      <dsp:txXfrm>
        <a:off x="3268204" y="731559"/>
        <a:ext cx="2419339" cy="468348"/>
      </dsp:txXfrm>
    </dsp:sp>
    <dsp:sp modelId="{CF0286EC-31F5-4348-853D-ED70ACBED238}">
      <dsp:nvSpPr>
        <dsp:cNvPr id="0" name=""/>
        <dsp:cNvSpPr/>
      </dsp:nvSpPr>
      <dsp:spPr>
        <a:xfrm>
          <a:off x="3268204" y="1384309"/>
          <a:ext cx="2419339" cy="468348"/>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sz="1400" u="none" kern="1200" dirty="0">
              <a:solidFill>
                <a:schemeClr val="tx1"/>
              </a:solidFill>
            </a:rPr>
            <a:t>NAS</a:t>
          </a:r>
          <a:endParaRPr lang="zh-CN" altLang="en-US" sz="1400" kern="1200" dirty="0">
            <a:solidFill>
              <a:schemeClr val="tx1"/>
            </a:solidFill>
            <a:latin typeface="+mn-lt"/>
            <a:ea typeface="+mn-ea"/>
            <a:cs typeface="+mn-ea"/>
            <a:sym typeface="+mn-lt"/>
          </a:endParaRPr>
        </a:p>
      </dsp:txBody>
      <dsp:txXfrm>
        <a:off x="3268204" y="1384309"/>
        <a:ext cx="2419339" cy="468348"/>
      </dsp:txXfrm>
    </dsp:sp>
    <dsp:sp modelId="{A86BBD7B-1796-4497-8EFC-D8411A899D1C}">
      <dsp:nvSpPr>
        <dsp:cNvPr id="0" name=""/>
        <dsp:cNvSpPr/>
      </dsp:nvSpPr>
      <dsp:spPr>
        <a:xfrm>
          <a:off x="3268204" y="2037058"/>
          <a:ext cx="2419339" cy="468348"/>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sz="1400" u="none" kern="1200" dirty="0">
              <a:solidFill>
                <a:schemeClr val="tx1"/>
              </a:solidFill>
            </a:rPr>
            <a:t>SAN</a:t>
          </a:r>
          <a:endParaRPr lang="zh-CN" altLang="en-US" sz="1400" kern="1200" dirty="0">
            <a:solidFill>
              <a:schemeClr val="tx1"/>
            </a:solidFill>
            <a:latin typeface="+mn-lt"/>
            <a:ea typeface="+mn-ea"/>
            <a:cs typeface="+mn-ea"/>
            <a:sym typeface="+mn-lt"/>
          </a:endParaRPr>
        </a:p>
      </dsp:txBody>
      <dsp:txXfrm>
        <a:off x="3268204" y="2037058"/>
        <a:ext cx="2419339" cy="468348"/>
      </dsp:txXfrm>
    </dsp:sp>
    <dsp:sp modelId="{D3BE4913-E9D3-4952-A9A3-8DD48D9588EA}">
      <dsp:nvSpPr>
        <dsp:cNvPr id="0" name=""/>
        <dsp:cNvSpPr/>
      </dsp:nvSpPr>
      <dsp:spPr>
        <a:xfrm>
          <a:off x="6171411" y="1384309"/>
          <a:ext cx="3309825" cy="468348"/>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sz="1400" u="none" kern="1200" dirty="0">
              <a:solidFill>
                <a:schemeClr val="tx1"/>
              </a:solidFill>
            </a:rPr>
            <a:t>IP SAN</a:t>
          </a:r>
          <a:endParaRPr lang="zh-CN" altLang="en-US" sz="1400" kern="1200" dirty="0">
            <a:solidFill>
              <a:schemeClr val="tx1"/>
            </a:solidFill>
            <a:latin typeface="+mn-lt"/>
            <a:ea typeface="+mn-ea"/>
            <a:cs typeface="+mn-ea"/>
            <a:sym typeface="+mn-lt"/>
          </a:endParaRPr>
        </a:p>
      </dsp:txBody>
      <dsp:txXfrm>
        <a:off x="6171411" y="1384309"/>
        <a:ext cx="3309825" cy="468348"/>
      </dsp:txXfrm>
    </dsp:sp>
    <dsp:sp modelId="{FFAFC721-AD6E-4964-960B-3D1D8E766A28}">
      <dsp:nvSpPr>
        <dsp:cNvPr id="0" name=""/>
        <dsp:cNvSpPr/>
      </dsp:nvSpPr>
      <dsp:spPr>
        <a:xfrm>
          <a:off x="6171411" y="2037058"/>
          <a:ext cx="3309825" cy="468348"/>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sz="1400" u="none" kern="1200" dirty="0">
              <a:solidFill>
                <a:schemeClr val="tx1"/>
              </a:solidFill>
            </a:rPr>
            <a:t>FC SAN</a:t>
          </a:r>
          <a:endParaRPr lang="zh-CN" altLang="en-US" sz="1400" kern="1200" dirty="0">
            <a:solidFill>
              <a:schemeClr val="tx1"/>
            </a:solidFill>
            <a:latin typeface="+mn-lt"/>
            <a:ea typeface="+mn-ea"/>
            <a:cs typeface="+mn-ea"/>
            <a:sym typeface="+mn-lt"/>
          </a:endParaRPr>
        </a:p>
      </dsp:txBody>
      <dsp:txXfrm>
        <a:off x="6171411" y="2037058"/>
        <a:ext cx="3309825" cy="468348"/>
      </dsp:txXfrm>
    </dsp:sp>
    <dsp:sp modelId="{6B76FC21-6C11-4B27-A790-27D6768A8E20}">
      <dsp:nvSpPr>
        <dsp:cNvPr id="0" name=""/>
        <dsp:cNvSpPr/>
      </dsp:nvSpPr>
      <dsp:spPr>
        <a:xfrm>
          <a:off x="6171411" y="2689808"/>
          <a:ext cx="3305325" cy="468348"/>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sz="1400" u="none" kern="1200" dirty="0">
              <a:solidFill>
                <a:schemeClr val="tx1"/>
              </a:solidFill>
            </a:rPr>
            <a:t>Comparison between IP SAN and FC SAN</a:t>
          </a:r>
          <a:endParaRPr lang="zh-CN" altLang="en-US" sz="1400" kern="1200" dirty="0">
            <a:solidFill>
              <a:schemeClr val="tx1"/>
            </a:solidFill>
            <a:latin typeface="+mn-lt"/>
            <a:ea typeface="+mn-ea"/>
            <a:cs typeface="+mn-ea"/>
            <a:sym typeface="+mn-lt"/>
          </a:endParaRPr>
        </a:p>
      </dsp:txBody>
      <dsp:txXfrm>
        <a:off x="6171411" y="2689808"/>
        <a:ext cx="3305325" cy="468348"/>
      </dsp:txXfrm>
    </dsp:sp>
    <dsp:sp modelId="{32EFB2D3-87A8-4E9A-BB0A-BF7099C2A252}">
      <dsp:nvSpPr>
        <dsp:cNvPr id="0" name=""/>
        <dsp:cNvSpPr/>
      </dsp:nvSpPr>
      <dsp:spPr>
        <a:xfrm>
          <a:off x="3268204" y="2689808"/>
          <a:ext cx="2419339" cy="468348"/>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sz="1400" u="none" kern="1200" dirty="0">
              <a:solidFill>
                <a:schemeClr val="tx1"/>
              </a:solidFill>
            </a:rPr>
            <a:t>Distributed architecture</a:t>
          </a:r>
          <a:endParaRPr lang="zh-CN" altLang="en-US" sz="1400" kern="1200" dirty="0">
            <a:solidFill>
              <a:schemeClr val="tx1"/>
            </a:solidFill>
            <a:latin typeface="+mn-lt"/>
            <a:ea typeface="+mn-ea"/>
            <a:cs typeface="+mn-ea"/>
            <a:sym typeface="+mn-lt"/>
          </a:endParaRPr>
        </a:p>
      </dsp:txBody>
      <dsp:txXfrm>
        <a:off x="3268204" y="2689808"/>
        <a:ext cx="2419339" cy="46834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10/27/2022</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18218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dirty="0"/>
              <a:t>Enterprises need to store a large amount of data and share the data through a network. Therefore, NAS is a good choice. For a server or host, NAS is an external device and can be flexibly deployed through the network. In addition, NAS provides file-level sharing rather than block-level sharing, which makes it easier for clients to access NAS over the network.</a:t>
            </a:r>
            <a:endParaRPr lang="zh-CN" altLang="zh-CN" dirty="0"/>
          </a:p>
          <a:p>
            <a:pPr lvl="1"/>
            <a:r>
              <a:rPr u="none" dirty="0"/>
              <a:t>NAS provides storage resources through file-level data access and sharing, enabling customers to quickly share files with minimum storage management costs.</a:t>
            </a:r>
            <a:endParaRPr lang="zh-CN" altLang="zh-CN" dirty="0"/>
          </a:p>
          <a:p>
            <a:pPr lvl="1"/>
            <a:r>
              <a:rPr u="none" dirty="0"/>
              <a:t>NAS is a preferred file sharing storage solution that does not require multiple file servers.</a:t>
            </a:r>
            <a:endParaRPr lang="zh-CN" altLang="zh-CN" dirty="0"/>
          </a:p>
          <a:p>
            <a:pPr lvl="1"/>
            <a:r>
              <a:rPr u="none" dirty="0"/>
              <a:t>NAS also helps eliminate bottlenecks in user access to general-purpose servers.</a:t>
            </a:r>
            <a:endParaRPr lang="zh-CN" altLang="zh-CN" dirty="0"/>
          </a:p>
          <a:p>
            <a:pPr lvl="1"/>
            <a:r>
              <a:rPr u="none" dirty="0"/>
              <a:t>NAS uses network and file sharing protocols for archiving and storage. These protocols include TCP/IP for data transmission as well as CIFS and NFS for providing remote file services.</a:t>
            </a:r>
            <a:endParaRPr lang="zh-CN" altLang="zh-CN" dirty="0"/>
          </a:p>
          <a:p>
            <a:r>
              <a:rPr u="none" dirty="0"/>
              <a:t>UNIX and Microsoft Windows users can seamlessly share data through NAS or File Transfer Protocol (FTP). When NAS sharing is used, UNIX uses NFS and Windows uses CIFS.</a:t>
            </a:r>
          </a:p>
          <a:p>
            <a:r>
              <a:rPr u="none" dirty="0"/>
              <a:t>NAS is actually an optimized file server.</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3026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dirty="0"/>
              <a:t>NAS devices are optimized based on general-purpose servers, such as file service functions, storage, and retrieval.</a:t>
            </a:r>
            <a:endParaRPr lang="zh-CN" altLang="zh-CN" dirty="0"/>
          </a:p>
          <a:p>
            <a:pPr lvl="0"/>
            <a:r>
              <a:rPr u="none" dirty="0"/>
              <a:t>As shown in the figure, a general-purpose server can be used to carry any application and run a general-purpose operating system. Unlike general-purpose servers, NAS is dedicated to file services and provides file sharing services for other operating systems using open standard protocols. To improve the high availability of NAS devices, some NAS vendors also support the NAS clustering function.</a:t>
            </a:r>
            <a:endParaRPr lang="zh-CN" altLang="zh-CN" dirty="0"/>
          </a:p>
          <a:p>
            <a:pPr lvl="0"/>
            <a:r>
              <a:rPr u="none" dirty="0"/>
              <a:t>The components of a NAS device are as follows:</a:t>
            </a:r>
            <a:endParaRPr lang="zh-CN" altLang="zh-CN" dirty="0"/>
          </a:p>
          <a:p>
            <a:pPr lvl="1"/>
            <a:r>
              <a:rPr u="none" dirty="0"/>
              <a:t>NAS engine (CPU and memory)</a:t>
            </a:r>
            <a:endParaRPr lang="zh-CN" altLang="zh-CN" dirty="0"/>
          </a:p>
          <a:p>
            <a:pPr lvl="1"/>
            <a:r>
              <a:rPr u="none" dirty="0"/>
              <a:t>One or more NICs that provide network connections, for example, GE NIC and 10GE NIC.</a:t>
            </a:r>
            <a:endParaRPr lang="zh-CN" altLang="zh-CN" dirty="0"/>
          </a:p>
          <a:p>
            <a:pPr lvl="1"/>
            <a:r>
              <a:rPr u="none" dirty="0"/>
              <a:t>An optimized operating system for NAS function management</a:t>
            </a:r>
            <a:endParaRPr lang="zh-CN" altLang="zh-CN" dirty="0"/>
          </a:p>
          <a:p>
            <a:pPr lvl="1"/>
            <a:r>
              <a:rPr u="none" dirty="0"/>
              <a:t>NFS and CIFS protocols</a:t>
            </a:r>
            <a:endParaRPr lang="zh-CN" altLang="zh-CN" dirty="0"/>
          </a:p>
          <a:p>
            <a:pPr lvl="1"/>
            <a:r>
              <a:rPr u="none" dirty="0"/>
              <a:t>Disk resources that use industry-standard storage protocols, such as ATA, SCSI, and FC</a:t>
            </a:r>
            <a:endParaRPr lang="zh-CN" altLang="zh-CN" dirty="0"/>
          </a:p>
          <a:p>
            <a:r>
              <a:rPr u="none" dirty="0"/>
              <a:t>The NAS environment includes clients that access NAS devices over IP networks using standard protocols.</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35574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endParaRPr lang="zh-CN"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89871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7" y="728663"/>
            <a:ext cx="5580063" cy="8990778"/>
          </a:xfrm>
        </p:spPr>
        <p:txBody>
          <a:bodyPr/>
          <a:lstStyle/>
          <a:p>
            <a:pPr lvl="0"/>
            <a:r>
              <a:rPr u="none" dirty="0"/>
              <a:t>NFS is a traditional file sharing protocol in the UNIX environment.</a:t>
            </a:r>
            <a:endParaRPr lang="zh-CN" altLang="zh-CN" dirty="0"/>
          </a:p>
          <a:p>
            <a:pPr lvl="0"/>
            <a:r>
              <a:rPr u="none" dirty="0"/>
              <a:t>CIFS is a file sharing protocol in the traditional Microsoft environment. It is based on the Server Message Block (SMB) protocol.</a:t>
            </a:r>
            <a:endParaRPr lang="zh-CN" altLang="zh-CN" dirty="0"/>
          </a:p>
          <a:p>
            <a:pPr lvl="0"/>
            <a:r>
              <a:rPr u="none" dirty="0"/>
              <a:t>Based on the network, CIFS has high requirements on network transmission reliability. Therefore, it usually uses TCP/IP. NFS is used for independent transmission. Therefore, it uses TCP or UDP.</a:t>
            </a:r>
            <a:endParaRPr lang="zh-CN" altLang="zh-CN" dirty="0"/>
          </a:p>
          <a:p>
            <a:pPr lvl="0"/>
            <a:r>
              <a:rPr u="none" dirty="0"/>
              <a:t>One disadvantage of NFS is that clients must be equipped with dedicated software. CIFS is integrated into the operating system and does not require additional software.</a:t>
            </a:r>
            <a:endParaRPr lang="zh-CN" altLang="zh-CN" dirty="0"/>
          </a:p>
          <a:p>
            <a:pPr lvl="0"/>
            <a:r>
              <a:rPr u="none" dirty="0"/>
              <a:t>NFS is a stateless protocol, whereas CIFS is a </a:t>
            </a:r>
            <a:r>
              <a:rPr u="none" dirty="0" err="1"/>
              <a:t>stateful</a:t>
            </a:r>
            <a:r>
              <a:rPr u="none" dirty="0"/>
              <a:t> protocol. The NFS connection can be automatically recovered after a fault occurs, while the CIFS connection cannot. CIFS sends only a small amount of redundant information. Therefore, it has higher transmission efficiency than NFS.</a:t>
            </a:r>
            <a:endParaRPr lang="zh-CN" altLang="zh-CN" dirty="0"/>
          </a:p>
          <a:p>
            <a:pPr lvl="0"/>
            <a:r>
              <a:rPr lang="en-US" altLang="zh-CN" dirty="0"/>
              <a:t>File Transfer Protocol (</a:t>
            </a:r>
            <a:r>
              <a:rPr u="none" dirty="0"/>
              <a:t>FTP</a:t>
            </a:r>
            <a:r>
              <a:rPr lang="en-US" u="none" dirty="0"/>
              <a:t>)</a:t>
            </a:r>
            <a:r>
              <a:rPr u="none" dirty="0"/>
              <a:t> is one of the protocols in the TCP/IP protocol suite. It consists of two parts: FTP server and FTP client. The FTP server is used to store files. Users can use the FTP client to access resources on the FTP server through FTP.</a:t>
            </a:r>
            <a:endParaRPr lang="zh-CN" altLang="zh-CN" dirty="0"/>
          </a:p>
          <a:p>
            <a:pPr lvl="0"/>
            <a:r>
              <a:rPr u="none" dirty="0"/>
              <a:t>Hypertext Transfer Protocol (HTTP) is an application-layer protocol used to transfer hypermedia documents (such as HTML). It is designed for communication between a Web browser and a Web server, but can also be used for other purposes.</a:t>
            </a:r>
            <a:endParaRPr lang="en-US" u="none" dirty="0"/>
          </a:p>
          <a:p>
            <a:pPr lvl="0"/>
            <a:r>
              <a:rPr lang="en-US" altLang="zh-CN" dirty="0"/>
              <a:t>Network Data Management Protocol (</a:t>
            </a:r>
            <a:r>
              <a:rPr lang="en-US" altLang="zh-CN" sz="1100" b="0" i="0" kern="1200" baseline="0" dirty="0">
                <a:solidFill>
                  <a:schemeClr val="tx1"/>
                </a:solidFill>
                <a:effectLst/>
                <a:latin typeface="Huawei Sans" panose="020C0503030203020204" pitchFamily="34" charset="0"/>
                <a:ea typeface="方正兰亭黑简体" panose="02000000000000000000" pitchFamily="2" charset="-122"/>
                <a:cs typeface="+mn-cs"/>
              </a:rPr>
              <a:t>NDMP) enables data to be directly written to tapes without being backed up by backup servers, improving the speed and efficiency of NAS data protection.</a:t>
            </a:r>
            <a:endParaRPr lang="zh-CN" altLang="zh-CN" dirty="0"/>
          </a:p>
        </p:txBody>
      </p:sp>
    </p:spTree>
    <p:extLst>
      <p:ext uri="{BB962C8B-B14F-4D97-AF65-F5344CB8AC3E}">
        <p14:creationId xmlns:p14="http://schemas.microsoft.com/office/powerpoint/2010/main" val="3545961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dirty="0"/>
              <a:t>One program can use remote procedure call (RPC) to request a service from a program located in another computer on a network without having to understand the network's details. RPC runs on top of other transmission protocols such as Transmission Control Protocol (TCP) or User Datagram Protocol (UDP), which carry the message data between communicating programs. In the OSI network communication model, RPC traverses the transport layer and application layer. RPC simplifies development of applications such as a network distributed multi-program.</a:t>
            </a:r>
            <a:endParaRPr lang="zh-CN" altLang="zh-CN" dirty="0"/>
          </a:p>
          <a:p>
            <a:r>
              <a:rPr u="none" dirty="0"/>
              <a:t>RPC works based on the client/server model. The requester is a client, and the service provider is a server. The client sends a call request with parameters to the RPC server and waits for a response. On the server side, the process remains in a sleep state until the call request arrives. Upon receipt of the call request, the server obtains the process parameters, outputs the calculation results, and sends the reply to the client. Then, the server waits for the next call request. The client receives the reply and obtains call results.</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02567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dirty="0"/>
              <a:t>Cloud virtualization software (such as VMware) optimizes the NFS client, so that the VM storage space can be created on the shared space of the NFS server.</a:t>
            </a:r>
            <a:endParaRPr lang="zh-CN" altLang="zh-CN" dirty="0"/>
          </a:p>
          <a:p>
            <a:r>
              <a:rPr u="none" dirty="0"/>
              <a:t>The NFS client optimized based on cloud computing provides better performance and reliability.</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75930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t>Authentication modes: NTLM and Kerberos</a:t>
            </a:r>
            <a:endParaRPr lang="zh-CN" altLang="zh-CN" dirty="0"/>
          </a:p>
          <a:p>
            <a:pPr lvl="0"/>
            <a:r>
              <a:rPr u="none"/>
              <a:t>Network communication may be implemented over TCP or in another manner such as RDMA.</a:t>
            </a:r>
            <a:endParaRPr lang="zh-CN" altLang="zh-CN" dirty="0"/>
          </a:p>
          <a:p>
            <a:pPr lvl="0"/>
            <a:r>
              <a:rPr u="none"/>
              <a:t>Network file operations are processed and then transferred to the actual file system.</a:t>
            </a:r>
            <a:endParaRPr lang="zh-CN" altLang="zh-CN" dirty="0"/>
          </a:p>
          <a:p>
            <a:pPr lvl="0"/>
            <a:r>
              <a:rPr u="none"/>
              <a:t>NT LAN Manager Security Support Provider (NTLMSSP): Introduced in Windows NT, NTLM employs a 64-bit encryption algorithm to provide authentication to users.</a:t>
            </a:r>
            <a:endParaRPr lang="zh-CN" altLang="zh-CN" dirty="0"/>
          </a:p>
          <a:p>
            <a:r>
              <a:rPr u="none"/>
              <a:t>Kerberos network authentication: Kerberos is a computer network authentication protocol. It is designed to provide strong authentication for client/server applications using secret-key cryptography.</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929511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t>Domain Name Service (DNS) is used to implement the mapping between domain names and IP addresses.</a:t>
            </a:r>
            <a:endParaRPr lang="zh-CN" altLang="zh-CN" dirty="0"/>
          </a:p>
          <a:p>
            <a:pPr lvl="0"/>
            <a:r>
              <a:rPr u="none"/>
              <a:t>Active directory (AD) provides directory services.</a:t>
            </a:r>
            <a:endParaRPr lang="zh-CN" altLang="zh-CN" dirty="0"/>
          </a:p>
          <a:p>
            <a:pPr lvl="0"/>
            <a:r>
              <a:rPr u="none"/>
              <a:t>The CIFS protocol applies to file sharing. Two typical application scenarios are as follows:</a:t>
            </a:r>
            <a:endParaRPr lang="zh-CN" altLang="zh-CN" dirty="0"/>
          </a:p>
          <a:p>
            <a:pPr lvl="1"/>
            <a:r>
              <a:rPr u="none"/>
              <a:t>File sharing service</a:t>
            </a:r>
            <a:endParaRPr lang="zh-CN" altLang="zh-CN" dirty="0"/>
          </a:p>
          <a:p>
            <a:pPr lvl="2"/>
            <a:r>
              <a:rPr u="none"/>
              <a:t>CIFS is commonly used in file sharing service scenarios such as the file sharing of enterprise file servers and media, providing the file sharing service for users.</a:t>
            </a:r>
            <a:endParaRPr lang="zh-CN" altLang="zh-CN" dirty="0"/>
          </a:p>
          <a:p>
            <a:pPr lvl="1"/>
            <a:r>
              <a:rPr u="none"/>
              <a:t>Hyper-V scenarios</a:t>
            </a:r>
          </a:p>
          <a:p>
            <a:pPr lvl="2"/>
            <a:r>
              <a:rPr u="none"/>
              <a:t>SMB can be used to share mirrors of Hyper-V virtual machines promoted by Microsoft. In this scenario, the failover feature of SMB 3.0 is required to ensure service continuity upon a node failure and reliability of VMs.</a:t>
            </a:r>
            <a:endParaRPr lang="zh-CN" altLang="en-US" dirty="0"/>
          </a:p>
          <a:p>
            <a:endParaRPr lang="zh-CN" altLang="en-US" dirty="0"/>
          </a:p>
          <a:p>
            <a:endParaRPr lang="zh-CN" altLang="en-US" dirty="0"/>
          </a:p>
          <a:p>
            <a:endParaRPr lang="zh-CN" altLang="en-US" dirty="0"/>
          </a:p>
          <a:p>
            <a:pPr lvl="1"/>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99050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11454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dirty="0"/>
              <a:t>Host devices such as servers and workstations use standard NICs to connect to Ethernet switches. iSCSI storage devices are also connected to the Ethernet switches or to the NICs of the hosts. The initiator software installed on hosts virtualizes NICs into iSCSI cards. The iSCSI cards are used to receive and transmit iSCSI data packets, implementing iSCSI and TCP/IP transmission between the hosts and iSCSI devices. This mode uses standard Ethernet NICs and switches, eliminating the need for adding other adapters. Therefore, this mode is the most cost-effective. However, this mode occupies host resources when converting iSCSI packets into TCP/IP packets, increasing host operation overheads and degrading system performance. The NIC + initiator software mode is applicable to the scenarios that require the relatively low I/O and bandwidth performance for data access.</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3630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32661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The TOE NIC processes the functions of the TCP/IP protocol layer, and the host processes the functions of the iSCSI protocol layer. Therefore, the TOE NIC can greatly improve the data transmission rate. Compared with the pure software mode, this mode reduces host operating overheads and requires only a little additional network construction cost. This is a trade-off solution.</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458965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t>An iSCSI HBA is installed on the host to implement efficient data exchange between the host and switch and between the host and storage device. Functions of the iSCSI protocol layer and TCP/IP protocol stack are handled by the host HBA, consuming the least CPU resources. This mode delivers the best data transmission performance while requiring the highest cost.</a:t>
            </a:r>
            <a:endParaRPr lang="zh-CN" altLang="zh-CN" dirty="0"/>
          </a:p>
          <a:p>
            <a:pPr lvl="0"/>
            <a:r>
              <a:rPr u="none"/>
              <a:t>The iSCSI communication system inherits part of SCSI's features. The iSCSI communication involves an initiator that sends I/O requests and a target that responds to the I/O requests and executes I/O operations. After a connection is set up between the initiator and target, the target controls the entire process as the primary device. The target includes the iSCSI disk array and iSCSI tape library.</a:t>
            </a:r>
            <a:endParaRPr lang="zh-CN" altLang="zh-CN" dirty="0"/>
          </a:p>
          <a:p>
            <a:pPr lvl="0"/>
            <a:r>
              <a:rPr u="none"/>
              <a:t>The iSCSI protocol defines a set of naming and addressing methods for iSCSI initiators and targets. All iSCSI nodes are identified by their iSCSI names. Such method distinguishes iSCSI names from host names.</a:t>
            </a:r>
            <a:endParaRPr lang="zh-CN" altLang="zh-CN" dirty="0"/>
          </a:p>
          <a:p>
            <a:r>
              <a:rPr u="none"/>
              <a:t>iSCSI uses iSCSI Qualified Name (IQN) to identify initiators and targets. Addresses change with the relocation of initiator or target devices, but their names remain unchanged. When setting up a connection, an initiator sends a request. After the target receives the request, it checks whether the iSCSI name contained in the request is consistent with that bound with the target. If the iSCSI names are consistent, the connection is set up. Each iSCSI node has a unique iSCSI name. One iSCSI name can be used in the connections from one initiator to multiple targets. Multiple iSCSI names can be used in the connections from one target to multiple initiators.</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8449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t>Ethernet port: Physical Ethernet ports on an interface module of a storage system. Bond ports, VLANs, and logical ports are created based on Ethernet ports.</a:t>
            </a:r>
            <a:endParaRPr lang="zh-CN" altLang="zh-CN"/>
          </a:p>
          <a:p>
            <a:pPr lvl="0"/>
            <a:r>
              <a:rPr u="none"/>
              <a:t>Bond port: To improve reliability of paths for accessing file systems and increase bandwidth, you can bond multiple Ethernet ports on the same interface module to form a bond port.</a:t>
            </a:r>
            <a:endParaRPr lang="zh-CN" altLang="zh-CN"/>
          </a:p>
          <a:p>
            <a:r>
              <a:rPr u="none"/>
              <a:t>VLAN: VLANs logically divide the physical Ethernet ports or bond ports of a storage system into multiple broadcast domains. On a VLAN, when service data is being sent or received, a VLAN ID is configured for the data so that the networks and services of VLANs are isolated, further ensuring service data security and reliability.</a:t>
            </a:r>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8577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t>VLAN: virtual local area network.</a:t>
            </a:r>
            <a:endParaRPr lang="zh-CN" altLang="zh-CN" dirty="0"/>
          </a:p>
          <a:p>
            <a:pPr lvl="0"/>
            <a:r>
              <a:rPr u="none"/>
              <a:t>LAN: local area network.</a:t>
            </a:r>
            <a:endParaRPr lang="zh-CN" altLang="zh-CN" dirty="0"/>
          </a:p>
          <a:p>
            <a:r>
              <a:rPr u="none"/>
              <a:t>The ID of each VLAN can be a number ranging from 1 to 4094.</a:t>
            </a:r>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959722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t>A failover group is a combination of ports that are used for IP address failover in a storage system.</a:t>
            </a:r>
            <a:endParaRPr lang="zh-CN" altLang="zh-CN"/>
          </a:p>
          <a:p>
            <a:pPr lvl="0"/>
            <a:r>
              <a:rPr u="none"/>
              <a:t>Failback: After a faulty port recovers, it takes over its services. This task can be completed automatically or manually.</a:t>
            </a:r>
            <a:endParaRPr lang="zh-CN" altLang="zh-CN"/>
          </a:p>
          <a:p>
            <a:pPr lvl="0"/>
            <a:r>
              <a:rPr u="none"/>
              <a:t>IP address failover applies to IP SAN and NAS.</a:t>
            </a:r>
            <a:endParaRPr lang="zh-CN"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04647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Host services are running on logical port A of Ethernet port A. The corresponding IP address is a. Ethernet port A fails and thereby cannot provide services. After IP address floating is enabled, the storage system will automatically locate available Ethernet port B, delete the configuration of logical port A that corresponds to Ethernet port A, and create and configure logical port A on Ethernet port B. In this way, host services are quickly switched to logical port A on Ethernet port B. The service switchover is executed quickly. It is transparent to users.</a:t>
            </a:r>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376532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dirty="0"/>
              <a:t>When an Ethernet port that is used to create the bond port fails, services are still running on the bond port. The IP address fails over only when all Ethernet ports that are used to create the bond port fail.</a:t>
            </a:r>
            <a:endParaRPr lang="zh-CN" altLang="zh-CN" dirty="0"/>
          </a:p>
          <a:p>
            <a:pPr lvl="0"/>
            <a:r>
              <a:rPr u="none" dirty="0"/>
              <a:t>Multiple Ethernet ports are bonded to form bond port A. Logical port A created based on bond port A can provide high-speed data transmission. When both Ethernet ports A and B fail due to various causes, the storage system will automatically locate bond port B, delete logical port A, and create the same logical port A on bond port B. In this way, services are switched from bond port A to bond port B. After Ethernet ports A and B recover, services will be switched back to bond port A. The service switchover is executed quickly and thereby transparent to users.</a:t>
            </a:r>
            <a:endParaRPr lang="zh-CN"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906125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t>To implement VLAN-based IP address failover, you must create VLANs, allocate a unique ID to each VLAN, and use the VLANs to isolate different services. When an Ethernet port on a VLAN fails, the storage system will automatically locate an available Ethernet port with the same VLAN ID and switch services to the available Ethernet port. After the faulty port recovers, it takes over its services again.</a:t>
            </a:r>
            <a:endParaRPr lang="zh-CN" altLang="zh-CN"/>
          </a:p>
          <a:p>
            <a:pPr lvl="0"/>
            <a:r>
              <a:rPr u="none"/>
              <a:t>VLAN names, such as VLAN A and VLAN B, are automatically generated when VLANs are created. The actual VLAN names depend on the storage system version.</a:t>
            </a:r>
            <a:endParaRPr lang="zh-CN" altLang="zh-CN"/>
          </a:p>
          <a:p>
            <a:pPr lvl="0"/>
            <a:r>
              <a:rPr u="none"/>
              <a:t>Ethernet ports and their corresponding switch ports are divided into multiple VLANs, and different IDs are allocated to the VLANs. The VLANs are used to isolated different services. VLAN A is created on Ethernet port A, and the VLAN ID is 1. Logical port A that is created based on VLAN A can be used to isolate services. When Ethernet port A fails due to various causes, the storage system will automatically locate VLAN B and the port whose VLAN ID is 1, delete logical port A, and create the same logical port A based on VLAN B. In this way, the port where services are running is switched to VLAN B. After Ethernet port A recovers, the port where services are running will be switched back to VLAN A.</a:t>
            </a:r>
            <a:endParaRPr lang="zh-CN" altLang="zh-CN"/>
          </a:p>
          <a:p>
            <a:r>
              <a:rPr u="none"/>
              <a:t>An Ethernet port can belong to multiple VLANs. When the Ethernet port fails, all VLANs will fail. You must switch services to ports of other available VLANs. The service switchover is executed quickly. It is transparent to users.</a:t>
            </a:r>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173772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62928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46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48042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t>Fibre Channel Routing (FCR) provides connectivity to devices in different fabrics without merging the fabrics. Different from E_Port cascading of common switches, after switches are connected through an FCR switch, the two fabric networks are not converged and are still two independent fabrics. The link switch between two fabrics functions as a router.</a:t>
            </a:r>
            <a:endParaRPr lang="zh-CN" altLang="zh-CN" dirty="0"/>
          </a:p>
          <a:p>
            <a:pPr lvl="0"/>
            <a:r>
              <a:rPr u="none"/>
              <a:t>FC Router: a switch running the FC-FC routing service.</a:t>
            </a:r>
            <a:endParaRPr lang="zh-CN" altLang="zh-CN" dirty="0"/>
          </a:p>
          <a:p>
            <a:pPr lvl="0"/>
            <a:r>
              <a:rPr u="none"/>
              <a:t>EX_Port: A type of port that functions like an E_Port, but does not propagate fabric services or routing topology information from one fabric to another.</a:t>
            </a:r>
            <a:endParaRPr lang="zh-CN" altLang="zh-CN" dirty="0"/>
          </a:p>
          <a:p>
            <a:pPr lvl="0"/>
            <a:r>
              <a:rPr u="none"/>
              <a:t>Backbone fabric: fabric of a switch running the FC router service.</a:t>
            </a:r>
            <a:endParaRPr lang="zh-CN" altLang="zh-CN" dirty="0"/>
          </a:p>
          <a:p>
            <a:pPr lvl="0"/>
            <a:r>
              <a:rPr u="none"/>
              <a:t>Edge fabric: a fabric that connects a Fibre Channel router.</a:t>
            </a:r>
            <a:endParaRPr lang="zh-CN" altLang="zh-CN" dirty="0"/>
          </a:p>
          <a:p>
            <a:pPr lvl="0"/>
            <a:r>
              <a:rPr u="none"/>
              <a:t>Inter fabric link (IFL): the link between an E_Port and an EX-Port, or a VE_Port and a VEX-Port.</a:t>
            </a:r>
            <a:endParaRPr lang="zh-CN"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69456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a:t>A zone is a set of ports or devices that can communicate with each other.</a:t>
            </a:r>
            <a:endParaRPr lang="zh-CN" altLang="zh-CN" dirty="0"/>
          </a:p>
          <a:p>
            <a:pPr lvl="0"/>
            <a:r>
              <a:rPr u="none"/>
              <a:t>A zone member can only access other members of the same zone.</a:t>
            </a:r>
            <a:endParaRPr lang="zh-CN" altLang="zh-CN" dirty="0"/>
          </a:p>
          <a:p>
            <a:pPr lvl="0"/>
            <a:r>
              <a:rPr u="none"/>
              <a:t>A device can reside in multiple zones.</a:t>
            </a:r>
            <a:endParaRPr lang="zh-CN" altLang="zh-CN" dirty="0"/>
          </a:p>
          <a:p>
            <a:pPr lvl="0"/>
            <a:r>
              <a:rPr u="none"/>
              <a:t>Basic Zones are configured to control the access permission of each device or port.</a:t>
            </a:r>
            <a:endParaRPr lang="zh-CN" altLang="zh-CN" dirty="0"/>
          </a:p>
          <a:p>
            <a:r>
              <a:rPr u="none"/>
              <a:t>Traffic Isolation Zones: When there are multiple ISLs (E_Ports), an ISL only transmits the traffic destined for ports that reside in the same traffic isolation zone.</a:t>
            </a:r>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471344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76904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dirty="0"/>
              <a:t>To solve the poor scalability issue of DAS, storage devices can be networked using FC SAN to support connection to more than 100 servers.</a:t>
            </a:r>
            <a:endParaRPr lang="zh-CN" altLang="zh-CN" dirty="0"/>
          </a:p>
          <a:p>
            <a:pPr lvl="0"/>
            <a:r>
              <a:rPr u="none" dirty="0"/>
              <a:t>IP SAN is designed to solve the price and management issues of FC SAN.</a:t>
            </a:r>
            <a:endParaRPr lang="zh-CN" altLang="zh-CN" dirty="0"/>
          </a:p>
          <a:p>
            <a:pPr lvl="0"/>
            <a:r>
              <a:rPr u="none" dirty="0"/>
              <a:t>SAN: Storage Area Network</a:t>
            </a:r>
            <a:endParaRPr lang="zh-CN" altLang="zh-CN" dirty="0"/>
          </a:p>
          <a:p>
            <a:pPr lvl="1"/>
            <a:r>
              <a:rPr u="none" dirty="0"/>
              <a:t>Protocol: </a:t>
            </a:r>
            <a:r>
              <a:rPr u="none" dirty="0" err="1"/>
              <a:t>Fibre</a:t>
            </a:r>
            <a:r>
              <a:rPr u="none" dirty="0"/>
              <a:t> Channel/iSCSI. The SAN architectures that use the two protocols are FC SAN and IP SAN.</a:t>
            </a:r>
            <a:endParaRPr lang="zh-CN" altLang="zh-CN" dirty="0"/>
          </a:p>
          <a:p>
            <a:pPr lvl="1"/>
            <a:r>
              <a:rPr u="none" dirty="0"/>
              <a:t>Raw device access: suitable for traditional database access.</a:t>
            </a:r>
            <a:endParaRPr lang="zh-CN" altLang="zh-CN" dirty="0"/>
          </a:p>
          <a:p>
            <a:pPr lvl="1"/>
            <a:r>
              <a:rPr u="none" dirty="0"/>
              <a:t>Dependence on the application host to provide file access. Share access requires the support of cluster software, which causes high overheads in processing access conflicts, resulting in poor performance. In addition, it is difficult to support sharing in heterogeneous environments.</a:t>
            </a:r>
          </a:p>
          <a:p>
            <a:pPr lvl="1"/>
            <a:r>
              <a:rPr u="none" dirty="0"/>
              <a:t>High performance, high bandwidth, and low latency, but high cost and poor scalability</a:t>
            </a:r>
            <a:endParaRPr lang="zh-CN" altLang="en-US" dirty="0"/>
          </a:p>
          <a:p>
            <a:pPr lvl="1"/>
            <a:endParaRPr lang="zh-CN"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12198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dirty="0"/>
              <a:t>IP SAN requires only a few hardware configurations and the hardware is widely used. Therefore, the cost of IP SAN is much lower than that of FC SAN. Most hosts have been configured with appropriate NICs and switches, which are also suitable (although not perfect) for iSCSI transmission. High-performance IP SAN requires dedicated iSCSI HBAs and high-end switches.</a:t>
            </a: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15147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7227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05617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dirty="0"/>
              <a:t>A </a:t>
            </a:r>
            <a:r>
              <a:rPr lang="en-US" altLang="zh-CN" dirty="0"/>
              <a:t>scale-out</a:t>
            </a:r>
            <a:r>
              <a:rPr u="none" dirty="0"/>
              <a:t> storage system organizes local HDDs and SSDs of general-purpose servers into large-scale storage resource pools, and then distributes data to multiple data storage servers.</a:t>
            </a:r>
            <a:endParaRPr lang="zh-CN" altLang="zh-CN" dirty="0"/>
          </a:p>
          <a:p>
            <a:r>
              <a:rPr u="none" dirty="0"/>
              <a:t>10GE, 25GE, and IB networks are generally used as the backend networks of </a:t>
            </a:r>
            <a:r>
              <a:rPr lang="en-US" altLang="zh-CN" dirty="0"/>
              <a:t>scale-out</a:t>
            </a:r>
            <a:r>
              <a:rPr u="none" dirty="0"/>
              <a:t> storage. The front</a:t>
            </a:r>
            <a:r>
              <a:rPr lang="en-US" u="none" dirty="0"/>
              <a:t>-</a:t>
            </a:r>
            <a:r>
              <a:rPr u="none" dirty="0"/>
              <a:t>end network is usually a GE, 10GE, or 25GE network.</a:t>
            </a:r>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75838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3975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8937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13578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7" y="728663"/>
            <a:ext cx="5580063" cy="8990778"/>
          </a:xfrm>
        </p:spPr>
        <p:txBody>
          <a:bodyPr/>
          <a:lstStyle/>
          <a:p>
            <a:pPr lvl="0"/>
            <a:r>
              <a:rPr u="none" dirty="0"/>
              <a:t>Management plane: interconnects with the customer's management network for system management and maintenance.</a:t>
            </a:r>
            <a:endParaRPr lang="zh-CN" altLang="zh-CN" dirty="0"/>
          </a:p>
          <a:p>
            <a:pPr lvl="0"/>
            <a:r>
              <a:rPr u="none" dirty="0"/>
              <a:t>BMC plane: connects to Mgmt ports of management or storage nodes to enable remote device management.</a:t>
            </a:r>
            <a:endParaRPr lang="zh-CN" altLang="zh-CN" dirty="0"/>
          </a:p>
          <a:p>
            <a:pPr lvl="0"/>
            <a:r>
              <a:rPr u="none" dirty="0"/>
              <a:t>Storage plane: an internal plane, used for service data communication among all nodes in the storage system</a:t>
            </a:r>
            <a:endParaRPr lang="zh-CN" altLang="zh-CN" dirty="0"/>
          </a:p>
          <a:p>
            <a:pPr lvl="0"/>
            <a:r>
              <a:rPr u="none" dirty="0"/>
              <a:t>Service plane: interconnects with customer applications and accesses storage devices through standard protocols such as iSCSI and HDFS.</a:t>
            </a:r>
            <a:endParaRPr lang="zh-CN" altLang="zh-CN" dirty="0"/>
          </a:p>
          <a:p>
            <a:pPr lvl="0"/>
            <a:r>
              <a:rPr u="none" dirty="0"/>
              <a:t>Replication plane: enables data synchronization and replication among replication nodes.</a:t>
            </a:r>
            <a:endParaRPr lang="zh-CN" altLang="zh-CN" dirty="0"/>
          </a:p>
          <a:p>
            <a:pPr lvl="0"/>
            <a:r>
              <a:rPr u="none" dirty="0"/>
              <a:t>Arbitration plane: communicates with the </a:t>
            </a:r>
            <a:r>
              <a:rPr u="none" dirty="0" err="1"/>
              <a:t>HyperMetro</a:t>
            </a:r>
            <a:r>
              <a:rPr u="none" dirty="0"/>
              <a:t> quorum server. This plane is planned only when the </a:t>
            </a:r>
            <a:r>
              <a:rPr u="none" dirty="0" err="1"/>
              <a:t>HyperMetro</a:t>
            </a:r>
            <a:r>
              <a:rPr u="none" dirty="0"/>
              <a:t> function is planned for the block service.</a:t>
            </a:r>
            <a:endParaRPr lang="zh-CN" altLang="zh-CN" dirty="0"/>
          </a:p>
          <a:p>
            <a:pPr lvl="0"/>
            <a:r>
              <a:rPr u="none" dirty="0"/>
              <a:t>FSM: a management process of Huawei </a:t>
            </a:r>
            <a:r>
              <a:rPr lang="en-US" altLang="zh-CN" dirty="0"/>
              <a:t>scale-out</a:t>
            </a:r>
            <a:r>
              <a:rPr u="none" dirty="0"/>
              <a:t> storage that provides operation and maintenance (O&amp;M) functions, such as alarm management, monitoring, log management, and configuration. It is recommended that this module be deployed on two nodes in active/standby mode.</a:t>
            </a:r>
            <a:endParaRPr lang="zh-CN" altLang="zh-CN" dirty="0"/>
          </a:p>
          <a:p>
            <a:pPr lvl="0"/>
            <a:r>
              <a:rPr u="none" dirty="0"/>
              <a:t>Virtual Block Service (VBS): a process that provides the </a:t>
            </a:r>
            <a:r>
              <a:rPr lang="en-US" altLang="zh-CN" dirty="0"/>
              <a:t>scale-out</a:t>
            </a:r>
            <a:r>
              <a:rPr u="none" dirty="0"/>
              <a:t> storage access point service through SCSI or iSCSI interfaces and enables application servers to access </a:t>
            </a:r>
            <a:r>
              <a:rPr lang="en-US" altLang="zh-CN" dirty="0"/>
              <a:t>scale-out</a:t>
            </a:r>
            <a:r>
              <a:rPr u="none" dirty="0"/>
              <a:t> storage resources</a:t>
            </a:r>
          </a:p>
          <a:p>
            <a:r>
              <a:rPr u="none" dirty="0"/>
              <a:t>Object Storage Device (OSD): a component of Huawei </a:t>
            </a:r>
            <a:r>
              <a:rPr lang="en-US" altLang="zh-CN" dirty="0"/>
              <a:t>scale-out</a:t>
            </a:r>
            <a:r>
              <a:rPr u="none" dirty="0"/>
              <a:t> storage. It stores user data of distributed clusters.</a:t>
            </a:r>
            <a:endParaRPr lang="en-US" altLang="zh-CN" dirty="0"/>
          </a:p>
          <a:p>
            <a:r>
              <a:rPr u="none" dirty="0"/>
              <a:t>REP: data replication network.</a:t>
            </a:r>
            <a:endParaRPr lang="en-US" altLang="zh-CN" dirty="0"/>
          </a:p>
          <a:p>
            <a:r>
              <a:rPr u="none" dirty="0"/>
              <a:t>Enterprise Data Service (EDS): performs I/O operations after receiving I/O services from VBS.</a:t>
            </a:r>
            <a:endParaRPr lang="zh-CN" altLang="en-US" dirty="0"/>
          </a:p>
        </p:txBody>
      </p:sp>
    </p:spTree>
    <p:extLst>
      <p:ext uri="{BB962C8B-B14F-4D97-AF65-F5344CB8AC3E}">
        <p14:creationId xmlns:p14="http://schemas.microsoft.com/office/powerpoint/2010/main" val="2681158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254582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u="none"/>
              <a:t>Answers:</a:t>
            </a:r>
            <a:endParaRPr lang="en-US" altLang="zh-CN" dirty="0"/>
          </a:p>
          <a:p>
            <a:pPr lvl="1"/>
            <a:r>
              <a:rPr u="none"/>
              <a:t>ABD</a:t>
            </a:r>
          </a:p>
          <a:p>
            <a:pPr marL="540000" marR="0" lvl="1"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u="none"/>
              <a:t>AB</a:t>
            </a:r>
            <a:endParaRPr lang="zh-CN" altLang="en-US" dirty="0"/>
          </a:p>
          <a:p>
            <a:pPr marL="0" indent="0">
              <a:buNone/>
            </a:pP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29881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6304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u="none" dirty="0"/>
              <a:t>Popular tools</a:t>
            </a:r>
          </a:p>
          <a:p>
            <a:pPr lvl="1"/>
            <a:r>
              <a:rPr u="none" dirty="0" err="1"/>
              <a:t>HedEx</a:t>
            </a:r>
            <a:r>
              <a:rPr u="none" dirty="0"/>
              <a:t> Lite: Huawei product document management tool, which allows users to browse, search for, update, and manage product documentation.</a:t>
            </a:r>
          </a:p>
          <a:p>
            <a:pPr lvl="1"/>
            <a:r>
              <a:rPr u="none" dirty="0" err="1"/>
              <a:t>eStor</a:t>
            </a:r>
            <a:r>
              <a:rPr u="none" dirty="0"/>
              <a:t>: A graphic storage simulation platform. Through simulation of Huawei </a:t>
            </a:r>
            <a:r>
              <a:rPr u="none" dirty="0" err="1"/>
              <a:t>OceanStor</a:t>
            </a:r>
            <a:r>
              <a:rPr u="none" dirty="0"/>
              <a:t> all-flash storage devices, the platform helps ICT practitioners and customers quickly get familiar with Huawei storage products, and understand and master their operations and configurations.</a:t>
            </a:r>
          </a:p>
          <a:p>
            <a:pPr lvl="1"/>
            <a:r>
              <a:rPr u="none" dirty="0"/>
              <a:t>Network Documentation Tool Center: The documentation tool for network products is a good assistant for bidding support, network planning, project delivery, and upgrade and maintenance.</a:t>
            </a:r>
          </a:p>
          <a:p>
            <a:pPr lvl="1"/>
            <a:r>
              <a:rPr u="none" dirty="0"/>
              <a:t>Information Query Assistant: provides command and alarm information query for Huawei products.</a:t>
            </a:r>
            <a:endParaRPr lang="en-US" altLang="zh-CN"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2246721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a:extLst>
              <a:ext uri="{FF2B5EF4-FFF2-40B4-BE49-F238E27FC236}">
                <a16:creationId xmlns:a16="http://schemas.microsoft.com/office/drawing/2014/main" id="{7DCEC710-6479-44D0-80C4-67177ED7A403}"/>
              </a:ext>
            </a:extLst>
          </p:cNvPr>
          <p:cNvSpPr>
            <a:spLocks noGrp="1" noRot="1" noChangeAspect="1"/>
          </p:cNvSpPr>
          <p:nvPr>
            <p:ph type="sldImg"/>
          </p:nvPr>
        </p:nvSpPr>
        <p:spPr>
          <a:xfrm>
            <a:off x="742950" y="717550"/>
            <a:ext cx="5557838" cy="3125788"/>
          </a:xfrm>
        </p:spPr>
      </p:sp>
      <p:sp>
        <p:nvSpPr>
          <p:cNvPr id="5" name="备注占位符 4">
            <a:extLst>
              <a:ext uri="{FF2B5EF4-FFF2-40B4-BE49-F238E27FC236}">
                <a16:creationId xmlns:a16="http://schemas.microsoft.com/office/drawing/2014/main" id="{AB6BA7CB-0808-4C98-BD30-919F1D299603}"/>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5276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8759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0912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sz="1100" u="none"/>
              <a:t>Storage devices are directly connected to hosts.</a:t>
            </a:r>
          </a:p>
          <a:p>
            <a:r>
              <a:rPr sz="1100" u="none"/>
              <a:t>Decentralized data management</a:t>
            </a:r>
            <a:endParaRPr lang="en-US" altLang="zh-CN" sz="1100" dirty="0"/>
          </a:p>
          <a:p>
            <a:r>
              <a:rPr sz="1100" u="none"/>
              <a:t>Low storage capacity utilization</a:t>
            </a:r>
            <a:endParaRPr lang="en-US" altLang="zh-CN" sz="1100" dirty="0"/>
          </a:p>
          <a:p>
            <a:r>
              <a:rPr sz="1100" u="none"/>
              <a:t>Poor scalability</a:t>
            </a:r>
            <a:endParaRPr lang="en-US" altLang="zh-CN" sz="1100" dirty="0"/>
          </a:p>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u="none"/>
              <a:t>DAS is applicable to small- and medium-sized LANs that have general storage capacity requirements and only a few number of servers. The advantages of DAS are easy deployment and small investment.</a:t>
            </a:r>
          </a:p>
          <a:p>
            <a:endParaRPr lang="en-US" altLang="zh-CN" sz="1100" dirty="0"/>
          </a:p>
          <a:p>
            <a:endParaRPr lang="zh-CN" altLang="en-US" dirty="0"/>
          </a:p>
          <a:p>
            <a:endParaRPr lang="zh-CN" altLang="en-US" dirty="0"/>
          </a:p>
        </p:txBody>
      </p:sp>
      <p:sp>
        <p:nvSpPr>
          <p:cNvPr id="7" name="幻灯片图像占位符 6"/>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14985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u="none" dirty="0"/>
              <a:t>Direct-attached storage (DAS) connects one or more specified storage devices to servers. These storage devices provide block-level data access for the servers.</a:t>
            </a:r>
            <a:endParaRPr lang="zh-CN" altLang="zh-CN" dirty="0"/>
          </a:p>
          <a:p>
            <a:pPr lvl="0"/>
            <a:r>
              <a:rPr u="none" dirty="0"/>
              <a:t>Based on the locations of storage devices and servers, DAS is classified into internal DAS and external DAS.</a:t>
            </a:r>
            <a:endParaRPr lang="zh-CN" altLang="zh-CN" dirty="0"/>
          </a:p>
          <a:p>
            <a:pPr lvl="0"/>
            <a:r>
              <a:rPr u="none" dirty="0"/>
              <a:t>External disk array</a:t>
            </a:r>
            <a:endParaRPr lang="zh-CN" altLang="zh-CN" dirty="0"/>
          </a:p>
          <a:p>
            <a:pPr lvl="1"/>
            <a:r>
              <a:rPr u="none" dirty="0"/>
              <a:t>JBOD, short for Just a Bunch Of Disks, logically connects several physical disks in series to increase capacity but does not provide data protection. JBOD can resolve the insufficient capacity expansion issue caused by limited disk slots of internal storage. However, it offers no redundancy, resulting in poor reliability.</a:t>
            </a:r>
            <a:endParaRPr lang="zh-CN" altLang="zh-CN" dirty="0"/>
          </a:p>
          <a:p>
            <a:pPr lvl="0"/>
            <a:r>
              <a:rPr u="none" dirty="0"/>
              <a:t>Smart disk array</a:t>
            </a:r>
            <a:endParaRPr lang="zh-CN" altLang="zh-CN" dirty="0"/>
          </a:p>
          <a:p>
            <a:pPr lvl="1"/>
            <a:r>
              <a:rPr u="none" dirty="0"/>
              <a:t>A controller provides RAID and large-capacity cache, enables the disk array to have multiple functions, and is equipped with dedicated management software.</a:t>
            </a:r>
            <a:endParaRPr lang="zh-CN" altLang="zh-CN" dirty="0"/>
          </a:p>
          <a:p>
            <a:pPr lvl="0"/>
            <a:r>
              <a:rPr u="none" dirty="0"/>
              <a:t>SCSI cables are used to connect hosts and storage devices.</a:t>
            </a:r>
            <a:endParaRPr lang="zh-CN"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19120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r>
              <a:rPr u="none" dirty="0"/>
              <a:t>DAS relies on the server host operating system to perform data I/O read/write and storage maintenance and management. Data backup and recovery occupy server host resources (including CPU and system I/O). Data flows need to flow back to the host and then to the tape library connected to the server. Data backup usually occupies 20% to 30% of server host resources, therefore, routine data backup of many enterprise users is usually performed at midnight or during off-peak hours of the service system to ensure the normal running of the service system. For the DAS storage, larger data amount leads to longer-time backup or recovery and stronger dependence on the server hardware.</a:t>
            </a:r>
          </a:p>
          <a:p>
            <a:r>
              <a:rPr u="none" dirty="0"/>
              <a:t>SCSI channels are used to connect DAS to servers. The bandwidth is 10 MB/s, 20 MB/s, 40 MB/s, or 80 MB/s. As the processing capability of the server CPU becomes stronger, the storage disk space becomes larger, and the number of disks in the array increases, SCSI channels will become the I/O bottleneck. The SCSI ID resources of the server host are limited, and the SCSI channel connections that can be established are limited.</a:t>
            </a:r>
          </a:p>
          <a:p>
            <a:r>
              <a:rPr u="none" dirty="0"/>
              <a:t>Expansion of DAS or the server, expansion from one server to a cluster consisting of multiple servers, or expansion of the storage array capacity will cause the service system to be shut down, which brings economic losses to enterprises. This is unacceptable for mission-critical service systems that provide 24/7 services in industries such as banking, telecommunications, and media. In addition, the upgrade and expansion of DAS or server hosts can only be provided by the original device vendor, which is restricted by the original device vendor.</a:t>
            </a:r>
          </a:p>
          <a:p>
            <a:pPr marL="0" indent="0">
              <a:buNone/>
            </a:pPr>
            <a:endParaRPr lang="zh-CN" altLang="en-US" dirty="0"/>
          </a:p>
        </p:txBody>
      </p:sp>
    </p:spTree>
    <p:extLst>
      <p:ext uri="{BB962C8B-B14F-4D97-AF65-F5344CB8AC3E}">
        <p14:creationId xmlns:p14="http://schemas.microsoft.com/office/powerpoint/2010/main" val="38949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44905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a:t>Click to Edit Title</a:t>
            </a:r>
            <a:endParaRPr lang="en-US" dirty="0"/>
          </a:p>
        </p:txBody>
      </p:sp>
      <p:sp>
        <p:nvSpPr>
          <p:cNvPr id="10" name="Text Placeholder 5">
            <a:extLst>
              <a:ext uri="{FF2B5EF4-FFF2-40B4-BE49-F238E27FC236}">
                <a16:creationId xmlns:a16="http://schemas.microsoft.com/office/drawing/2014/main"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a:t>Click to Edit Title</a:t>
            </a:r>
            <a:endParaRPr lang="en-US" dirty="0"/>
          </a:p>
        </p:txBody>
      </p:sp>
    </p:spTree>
    <p:extLst>
      <p:ext uri="{BB962C8B-B14F-4D97-AF65-F5344CB8AC3E}">
        <p14:creationId xmlns:p14="http://schemas.microsoft.com/office/powerpoint/2010/main" val="106368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a:t>More information for trainees</a:t>
            </a:r>
            <a:endParaRPr lang="zh-CN" altLang="en-US" dirty="0"/>
          </a:p>
          <a:p>
            <a:endParaRPr lang="zh-CN" altLang="en-US" dirty="0"/>
          </a:p>
        </p:txBody>
      </p:sp>
      <p:cxnSp>
        <p:nvCxnSpPr>
          <p:cNvPr id="12"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p>
        </p:txBody>
      </p:sp>
    </p:spTree>
    <p:extLst>
      <p:ext uri="{BB962C8B-B14F-4D97-AF65-F5344CB8AC3E}">
        <p14:creationId xmlns:p14="http://schemas.microsoft.com/office/powerpoint/2010/main" val="354239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p>
        </p:txBody>
      </p:sp>
    </p:spTree>
    <p:extLst>
      <p:ext uri="{BB962C8B-B14F-4D97-AF65-F5344CB8AC3E}">
        <p14:creationId xmlns:p14="http://schemas.microsoft.com/office/powerpoint/2010/main" val="2483931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Tree>
    <p:extLst>
      <p:ext uri="{BB962C8B-B14F-4D97-AF65-F5344CB8AC3E}">
        <p14:creationId xmlns:p14="http://schemas.microsoft.com/office/powerpoint/2010/main" val="3784792008"/>
      </p:ext>
    </p:extLst>
  </p:cSld>
  <p:clrMapOvr>
    <a:masterClrMapping/>
  </p:clrMapOvr>
  <p:extLst>
    <p:ext uri="{DCECCB84-F9BA-43D5-87BE-67443E8EF086}">
      <p15:sldGuideLst xmlns:p15="http://schemas.microsoft.com/office/powerpoint/2012/main">
        <p15:guide id="1" orient="horz" pos="5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3699310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3860536129"/>
      </p:ext>
    </p:extLst>
  </p:cSld>
  <p:clrMapOvr>
    <a:masterClrMapping/>
  </p:clrMapOvr>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latin typeface="Huawei Sans" panose="020C0503030203020204" pitchFamily="34" charset="0"/>
                <a:cs typeface="Huawei Sans" panose="020C0503030203020204" pitchFamily="34" charset="0"/>
              </a:rPr>
              <a:t>Thank you.</a:t>
            </a:r>
          </a:p>
        </p:txBody>
      </p:sp>
    </p:spTree>
    <p:extLst>
      <p:ext uri="{BB962C8B-B14F-4D97-AF65-F5344CB8AC3E}">
        <p14:creationId xmlns:p14="http://schemas.microsoft.com/office/powerpoint/2010/main" val="130697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405798688"/>
              </p:ext>
            </p:extLst>
          </p:nvPr>
        </p:nvGraphicFramePr>
        <p:xfrm>
          <a:off x="1007534" y="1383305"/>
          <a:ext cx="10165988" cy="1082675"/>
        </p:xfrm>
        <a:graphic>
          <a:graphicData uri="http://schemas.openxmlformats.org/drawingml/2006/table">
            <a:tbl>
              <a:tblPr/>
              <a:tblGrid>
                <a:gridCol w="3059004">
                  <a:extLst>
                    <a:ext uri="{9D8B030D-6E8A-4147-A177-3AD203B41FA5}">
                      <a16:colId xmlns:a16="http://schemas.microsoft.com/office/drawing/2014/main" val="20000"/>
                    </a:ext>
                  </a:extLst>
                </a:gridCol>
                <a:gridCol w="2155444">
                  <a:extLst>
                    <a:ext uri="{9D8B030D-6E8A-4147-A177-3AD203B41FA5}">
                      <a16:colId xmlns:a16="http://schemas.microsoft.com/office/drawing/2014/main" val="20001"/>
                    </a:ext>
                  </a:extLst>
                </a:gridCol>
                <a:gridCol w="2873927">
                  <a:extLst>
                    <a:ext uri="{9D8B030D-6E8A-4147-A177-3AD203B41FA5}">
                      <a16:colId xmlns:a16="http://schemas.microsoft.com/office/drawing/2014/main" val="20002"/>
                    </a:ext>
                  </a:extLst>
                </a:gridCol>
                <a:gridCol w="2077613">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133841009"/>
              </p:ext>
            </p:extLst>
          </p:nvPr>
        </p:nvGraphicFramePr>
        <p:xfrm>
          <a:off x="1007533" y="2680416"/>
          <a:ext cx="10177140" cy="3527425"/>
        </p:xfrm>
        <a:graphic>
          <a:graphicData uri="http://schemas.openxmlformats.org/drawingml/2006/table">
            <a:tbl>
              <a:tblPr/>
              <a:tblGrid>
                <a:gridCol w="3085809">
                  <a:extLst>
                    <a:ext uri="{9D8B030D-6E8A-4147-A177-3AD203B41FA5}">
                      <a16:colId xmlns:a16="http://schemas.microsoft.com/office/drawing/2014/main" val="20000"/>
                    </a:ext>
                  </a:extLst>
                </a:gridCol>
                <a:gridCol w="2155920">
                  <a:extLst>
                    <a:ext uri="{9D8B030D-6E8A-4147-A177-3AD203B41FA5}">
                      <a16:colId xmlns:a16="http://schemas.microsoft.com/office/drawing/2014/main" val="20001"/>
                    </a:ext>
                  </a:extLst>
                </a:gridCol>
                <a:gridCol w="2912127">
                  <a:extLst>
                    <a:ext uri="{9D8B030D-6E8A-4147-A177-3AD203B41FA5}">
                      <a16:colId xmlns:a16="http://schemas.microsoft.com/office/drawing/2014/main" val="20002"/>
                    </a:ext>
                  </a:extLst>
                </a:gridCol>
                <a:gridCol w="2023284">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mj-lt"/>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2019.01.25</a:t>
            </a:r>
            <a:endParaRPr lang="zh-CN" altLang="en-US" dirty="0"/>
          </a:p>
        </p:txBody>
      </p:sp>
      <p:sp>
        <p:nvSpPr>
          <p:cNvPr id="57" name="文本占位符 7">
            <a:extLst>
              <a:ext uri="{FF2B5EF4-FFF2-40B4-BE49-F238E27FC236}">
                <a16:creationId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1519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a:t>The chapter describes ...</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On completion of this course, you will be able to:</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p>
        </p:txBody>
      </p:sp>
    </p:spTree>
    <p:extLst>
      <p:ext uri="{BB962C8B-B14F-4D97-AF65-F5344CB8AC3E}">
        <p14:creationId xmlns:p14="http://schemas.microsoft.com/office/powerpoint/2010/main" val="142003276"/>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p>
        </p:txBody>
      </p:sp>
    </p:spTree>
    <p:extLst>
      <p:ext uri="{BB962C8B-B14F-4D97-AF65-F5344CB8AC3E}">
        <p14:creationId xmlns:p14="http://schemas.microsoft.com/office/powerpoint/2010/main" val="2927270648"/>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p>
        </p:txBody>
      </p:sp>
    </p:spTree>
    <p:extLst>
      <p:ext uri="{BB962C8B-B14F-4D97-AF65-F5344CB8AC3E}">
        <p14:creationId xmlns:p14="http://schemas.microsoft.com/office/powerpoint/2010/main" val="760882015"/>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a:t>Question description.</a:t>
            </a:r>
          </a:p>
          <a:p>
            <a:pPr lvl="1"/>
            <a:endParaRPr lang="en-US" altLang="zh-CN" dirty="0"/>
          </a:p>
        </p:txBody>
      </p:sp>
      <p:cxnSp>
        <p:nvCxnSpPr>
          <p:cNvPr id="5"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p>
        </p:txBody>
      </p:sp>
    </p:spTree>
    <p:extLst>
      <p:ext uri="{BB962C8B-B14F-4D97-AF65-F5344CB8AC3E}">
        <p14:creationId xmlns:p14="http://schemas.microsoft.com/office/powerpoint/2010/main" val="207444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a:t>Click here to edit summary</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p>
        </p:txBody>
      </p:sp>
    </p:spTree>
    <p:extLst>
      <p:ext uri="{BB962C8B-B14F-4D97-AF65-F5344CB8AC3E}">
        <p14:creationId xmlns:p14="http://schemas.microsoft.com/office/powerpoint/2010/main" val="22645594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a:t>Click to edit</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p>
        </p:txBody>
      </p:sp>
    </p:spTree>
    <p:extLst>
      <p:ext uri="{BB962C8B-B14F-4D97-AF65-F5344CB8AC3E}">
        <p14:creationId xmlns:p14="http://schemas.microsoft.com/office/powerpoint/2010/main" val="3989529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Arial"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Arial"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xStyles>
    <p:title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9pPr>
    </p:bodyStyle>
    <p:otherStyle>
      <a:defPPr>
        <a:defRPr lang="zh-CN"/>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Arial"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Arial"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Arial"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Arial"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Arial"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 id="2147483879" r:id="rId11"/>
  </p:sldLayoutIdLst>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Arial"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p:bodyStyle>
    <p:otherStyle>
      <a:defPPr>
        <a:defRPr lang="zh-CN"/>
      </a:defPPr>
      <a:lvl1pPr marL="0" algn="l" defTabSz="914034" rtl="0" eaLnBrk="1" latinLnBrk="0" hangingPunct="1">
        <a:defRPr sz="1799" kern="1200">
          <a:solidFill>
            <a:schemeClr val="tx1"/>
          </a:solidFill>
          <a:latin typeface="Arial"/>
          <a:ea typeface="+mn-ea"/>
          <a:cs typeface="+mn-cs"/>
        </a:defRPr>
      </a:lvl1pPr>
      <a:lvl2pPr marL="457017" algn="l" defTabSz="914034" rtl="0" eaLnBrk="1" latinLnBrk="0" hangingPunct="1">
        <a:defRPr sz="1799" kern="1200">
          <a:solidFill>
            <a:schemeClr val="tx1"/>
          </a:solidFill>
          <a:latin typeface="Arial"/>
          <a:ea typeface="+mn-ea"/>
          <a:cs typeface="+mn-cs"/>
        </a:defRPr>
      </a:lvl2pPr>
      <a:lvl3pPr marL="914034" algn="l" defTabSz="914034" rtl="0" eaLnBrk="1" latinLnBrk="0" hangingPunct="1">
        <a:defRPr sz="1799" kern="1200">
          <a:solidFill>
            <a:schemeClr val="tx1"/>
          </a:solidFill>
          <a:latin typeface="Arial"/>
          <a:ea typeface="+mn-ea"/>
          <a:cs typeface="+mn-cs"/>
        </a:defRPr>
      </a:lvl3pPr>
      <a:lvl4pPr marL="1371051" algn="l" defTabSz="914034" rtl="0" eaLnBrk="1" latinLnBrk="0" hangingPunct="1">
        <a:defRPr sz="1799" kern="1200">
          <a:solidFill>
            <a:schemeClr val="tx1"/>
          </a:solidFill>
          <a:latin typeface="Arial"/>
          <a:ea typeface="+mn-ea"/>
          <a:cs typeface="+mn-cs"/>
        </a:defRPr>
      </a:lvl4pPr>
      <a:lvl5pPr marL="1828068" algn="l" defTabSz="914034" rtl="0" eaLnBrk="1" latinLnBrk="0" hangingPunct="1">
        <a:defRPr sz="1799" kern="1200">
          <a:solidFill>
            <a:schemeClr val="tx1"/>
          </a:solidFill>
          <a:latin typeface="Arial"/>
          <a:ea typeface="+mn-ea"/>
          <a:cs typeface="+mn-cs"/>
        </a:defRPr>
      </a:lvl5pPr>
      <a:lvl6pPr marL="2285086" algn="l" defTabSz="914034" rtl="0" eaLnBrk="1" latinLnBrk="0" hangingPunct="1">
        <a:defRPr sz="1799" kern="1200">
          <a:solidFill>
            <a:schemeClr val="tx1"/>
          </a:solidFill>
          <a:latin typeface="Arial"/>
          <a:ea typeface="+mn-ea"/>
          <a:cs typeface="+mn-cs"/>
        </a:defRPr>
      </a:lvl6pPr>
      <a:lvl7pPr marL="2742103" algn="l" defTabSz="914034" rtl="0" eaLnBrk="1" latinLnBrk="0" hangingPunct="1">
        <a:defRPr sz="1799" kern="1200">
          <a:solidFill>
            <a:schemeClr val="tx1"/>
          </a:solidFill>
          <a:latin typeface="Arial"/>
          <a:ea typeface="+mn-ea"/>
          <a:cs typeface="+mn-cs"/>
        </a:defRPr>
      </a:lvl7pPr>
      <a:lvl8pPr marL="3199120" algn="l" defTabSz="914034" rtl="0" eaLnBrk="1" latinLnBrk="0" hangingPunct="1">
        <a:defRPr sz="1799" kern="1200">
          <a:solidFill>
            <a:schemeClr val="tx1"/>
          </a:solidFill>
          <a:latin typeface="Arial"/>
          <a:ea typeface="+mn-ea"/>
          <a:cs typeface="+mn-cs"/>
        </a:defRPr>
      </a:lvl8pPr>
      <a:lvl9pPr marL="3656137" algn="l" defTabSz="914034" rtl="0" eaLnBrk="1" latinLnBrk="0" hangingPunct="1">
        <a:defRPr sz="1799" kern="1200">
          <a:solidFill>
            <a:schemeClr val="tx1"/>
          </a:solidFill>
          <a:latin typeface="Arial"/>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Arial"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Arial"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Arial"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Arial"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Arial"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Arial"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Arial"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Arial"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Arial"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Arial"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Arial"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p:bodyStyle>
    <p:otherStyle>
      <a:defPPr>
        <a:defRPr lang="zh-CN"/>
      </a:defPPr>
      <a:lvl1pPr marL="0" algn="l" defTabSz="914034" rtl="0" eaLnBrk="1" latinLnBrk="0" hangingPunct="1">
        <a:defRPr sz="1799" kern="1200">
          <a:solidFill>
            <a:schemeClr val="tx1"/>
          </a:solidFill>
          <a:latin typeface="Arial"/>
          <a:ea typeface="+mn-ea"/>
          <a:cs typeface="+mn-cs"/>
        </a:defRPr>
      </a:lvl1pPr>
      <a:lvl2pPr marL="457017" algn="l" defTabSz="914034" rtl="0" eaLnBrk="1" latinLnBrk="0" hangingPunct="1">
        <a:defRPr sz="1799" kern="1200">
          <a:solidFill>
            <a:schemeClr val="tx1"/>
          </a:solidFill>
          <a:latin typeface="Arial"/>
          <a:ea typeface="+mn-ea"/>
          <a:cs typeface="+mn-cs"/>
        </a:defRPr>
      </a:lvl2pPr>
      <a:lvl3pPr marL="914034" algn="l" defTabSz="914034" rtl="0" eaLnBrk="1" latinLnBrk="0" hangingPunct="1">
        <a:defRPr sz="1799" kern="1200">
          <a:solidFill>
            <a:schemeClr val="tx1"/>
          </a:solidFill>
          <a:latin typeface="Arial"/>
          <a:ea typeface="+mn-ea"/>
          <a:cs typeface="+mn-cs"/>
        </a:defRPr>
      </a:lvl3pPr>
      <a:lvl4pPr marL="1371051" algn="l" defTabSz="914034" rtl="0" eaLnBrk="1" latinLnBrk="0" hangingPunct="1">
        <a:defRPr sz="1799" kern="1200">
          <a:solidFill>
            <a:schemeClr val="tx1"/>
          </a:solidFill>
          <a:latin typeface="Arial"/>
          <a:ea typeface="+mn-ea"/>
          <a:cs typeface="+mn-cs"/>
        </a:defRPr>
      </a:lvl4pPr>
      <a:lvl5pPr marL="1828068" algn="l" defTabSz="914034" rtl="0" eaLnBrk="1" latinLnBrk="0" hangingPunct="1">
        <a:defRPr sz="1799" kern="1200">
          <a:solidFill>
            <a:schemeClr val="tx1"/>
          </a:solidFill>
          <a:latin typeface="Arial"/>
          <a:ea typeface="+mn-ea"/>
          <a:cs typeface="+mn-cs"/>
        </a:defRPr>
      </a:lvl5pPr>
      <a:lvl6pPr marL="2285086" algn="l" defTabSz="914034" rtl="0" eaLnBrk="1" latinLnBrk="0" hangingPunct="1">
        <a:defRPr sz="1799" kern="1200">
          <a:solidFill>
            <a:schemeClr val="tx1"/>
          </a:solidFill>
          <a:latin typeface="Arial"/>
          <a:ea typeface="+mn-ea"/>
          <a:cs typeface="+mn-cs"/>
        </a:defRPr>
      </a:lvl6pPr>
      <a:lvl7pPr marL="2742103" algn="l" defTabSz="914034" rtl="0" eaLnBrk="1" latinLnBrk="0" hangingPunct="1">
        <a:defRPr sz="1799" kern="1200">
          <a:solidFill>
            <a:schemeClr val="tx1"/>
          </a:solidFill>
          <a:latin typeface="Arial"/>
          <a:ea typeface="+mn-ea"/>
          <a:cs typeface="+mn-cs"/>
        </a:defRPr>
      </a:lvl7pPr>
      <a:lvl8pPr marL="3199120" algn="l" defTabSz="914034" rtl="0" eaLnBrk="1" latinLnBrk="0" hangingPunct="1">
        <a:defRPr sz="1799" kern="1200">
          <a:solidFill>
            <a:schemeClr val="tx1"/>
          </a:solidFill>
          <a:latin typeface="Arial"/>
          <a:ea typeface="+mn-ea"/>
          <a:cs typeface="+mn-cs"/>
        </a:defRPr>
      </a:lvl8pPr>
      <a:lvl9pPr marL="3656137" algn="l" defTabSz="914034" rtl="0" eaLnBrk="1" latinLnBrk="0" hangingPunct="1">
        <a:defRPr sz="1799" kern="1200">
          <a:solidFill>
            <a:schemeClr val="tx1"/>
          </a:solidFill>
          <a:latin typeface="Arial"/>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196/0/84</a:t>
              </a:r>
            </a:p>
          </p:txBody>
        </p:sp>
        <p:sp>
          <p:nvSpPr>
            <p:cNvPr id="31"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Huawei Sans" panose="020C0503030203020204" pitchFamily="34" charset="0"/>
                  <a:ea typeface="Microsoft YaHei" panose="020B0503020204020204" pitchFamily="34" charset="-122"/>
                  <a:cs typeface="Huawei Sans" panose="020C0503030203020204" pitchFamily="34" charset="0"/>
                </a:rPr>
                <a:t>公司辅助色</a:t>
              </a:r>
            </a:p>
          </p:txBody>
        </p:sp>
        <p:sp>
          <p:nvSpPr>
            <p:cNvPr id="32"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203/55/120</a:t>
              </a:r>
            </a:p>
          </p:txBody>
        </p:sp>
        <p:sp>
          <p:nvSpPr>
            <p:cNvPr id="33"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237/109/0</a:t>
              </a:r>
            </a:p>
          </p:txBody>
        </p:sp>
        <p:sp>
          <p:nvSpPr>
            <p:cNvPr id="34"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153/54/54</a:t>
              </a:r>
            </a:p>
          </p:txBody>
        </p:sp>
        <p:sp>
          <p:nvSpPr>
            <p:cNvPr id="35"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98/178/48</a:t>
              </a:r>
            </a:p>
          </p:txBody>
        </p:sp>
        <p:sp>
          <p:nvSpPr>
            <p:cNvPr id="36"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242/137/68</a:t>
              </a:r>
              <a:endParaRPr kumimoji="1" lang="mr-IN" altLang="zh-CN" sz="500" b="1" dirty="0">
                <a:solidFill>
                  <a:srgbClr val="FFFFFF"/>
                </a:solidFill>
                <a:latin typeface="Huawei Sans" panose="020C0503030203020204" pitchFamily="34" charset="0"/>
                <a:ea typeface="Arial" charset="0"/>
                <a:cs typeface="Arial" charset="0"/>
              </a:endParaRPr>
            </a:p>
          </p:txBody>
        </p:sp>
        <p:sp>
          <p:nvSpPr>
            <p:cNvPr id="37"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PANTONE 185C</a:t>
              </a:r>
            </a:p>
            <a:p>
              <a:pPr algn="ctr">
                <a:lnSpc>
                  <a:spcPts val="620"/>
                </a:lnSpc>
                <a:spcBef>
                  <a:spcPts val="0"/>
                </a:spcBef>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 </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199/0/11  </a:t>
              </a:r>
            </a:p>
          </p:txBody>
        </p:sp>
        <p:sp>
          <p:nvSpPr>
            <p:cNvPr id="38"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Huawei Sans" panose="020C0503030203020204" pitchFamily="34" charset="0"/>
                  <a:ea typeface="Microsoft YaHei" panose="020B0503020204020204" pitchFamily="34" charset="-122"/>
                  <a:cs typeface="Huawei Sans" panose="020C0503030203020204" pitchFamily="34" charset="0"/>
                </a:rPr>
                <a:t>公司色</a:t>
              </a:r>
            </a:p>
          </p:txBody>
        </p:sp>
        <p:sp>
          <p:nvSpPr>
            <p:cNvPr id="39"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PANTONE 186C</a:t>
              </a:r>
            </a:p>
            <a:p>
              <a:pPr algn="ctr">
                <a:lnSpc>
                  <a:spcPts val="620"/>
                </a:lnSpc>
              </a:pP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RGB</a:t>
              </a:r>
              <a:br>
                <a:rPr kumimoji="1" lang="en-US" altLang="zh-CN" sz="500" b="1" dirty="0">
                  <a:solidFill>
                    <a:schemeClr val="tx2"/>
                  </a:solidFill>
                  <a:latin typeface="Huawei Sans" panose="020C0503030203020204" pitchFamily="34" charset="0"/>
                  <a:ea typeface="Arial" charset="0"/>
                  <a:cs typeface="Huawei Sans" panose="020C0503030203020204" pitchFamily="34" charset="0"/>
                </a:rPr>
              </a:br>
              <a:r>
                <a:rPr kumimoji="1" lang="en-US" altLang="zh-CN" sz="500" b="1" dirty="0">
                  <a:solidFill>
                    <a:schemeClr val="tx2"/>
                  </a:solidFill>
                  <a:latin typeface="Huawei Sans" panose="020C0503030203020204" pitchFamily="34" charset="0"/>
                  <a:ea typeface="Arial" charset="0"/>
                  <a:cs typeface="Huawei Sans" panose="020C0503030203020204" pitchFamily="34" charset="0"/>
                </a:rPr>
                <a:t>200/16/46  </a:t>
              </a:r>
            </a:p>
          </p:txBody>
        </p:sp>
        <p:sp>
          <p:nvSpPr>
            <p:cNvPr id="40"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127/0/1</a:t>
              </a:r>
            </a:p>
          </p:txBody>
        </p:sp>
        <p:sp>
          <p:nvSpPr>
            <p:cNvPr id="41"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52/200/0</a:t>
              </a:r>
            </a:p>
          </p:txBody>
        </p:sp>
        <p:sp>
          <p:nvSpPr>
            <p:cNvPr id="42"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48/181/197</a:t>
              </a:r>
            </a:p>
          </p:txBody>
        </p:sp>
        <p:sp>
          <p:nvSpPr>
            <p:cNvPr id="43" name="矩形 13">
              <a:extLst>
                <a:ext uri="{FF2B5EF4-FFF2-40B4-BE49-F238E27FC236}">
                  <a16:creationId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129/193/95</a:t>
              </a:r>
            </a:p>
          </p:txBody>
        </p:sp>
        <p:sp>
          <p:nvSpPr>
            <p:cNvPr id="44" name="矩形 13">
              <a:extLst>
                <a:ext uri="{FF2B5EF4-FFF2-40B4-BE49-F238E27FC236}">
                  <a16:creationId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253/211/81</a:t>
              </a:r>
            </a:p>
          </p:txBody>
        </p:sp>
        <p:sp>
          <p:nvSpPr>
            <p:cNvPr id="45" name="矩形 13">
              <a:extLst>
                <a:ext uri="{FF2B5EF4-FFF2-40B4-BE49-F238E27FC236}">
                  <a16:creationId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86/196/210</a:t>
              </a:r>
            </a:p>
          </p:txBody>
        </p:sp>
        <p:sp>
          <p:nvSpPr>
            <p:cNvPr id="46"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211/57/65</a:t>
              </a:r>
            </a:p>
          </p:txBody>
        </p:sp>
        <p:sp>
          <p:nvSpPr>
            <p:cNvPr id="47"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211/56/89</a:t>
              </a:r>
            </a:p>
          </p:txBody>
        </p:sp>
        <p:sp>
          <p:nvSpPr>
            <p:cNvPr id="48"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221/128/170</a:t>
              </a:r>
            </a:p>
          </p:txBody>
        </p:sp>
        <p:sp>
          <p:nvSpPr>
            <p:cNvPr id="49"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191/128/130</a:t>
              </a:r>
            </a:p>
          </p:txBody>
        </p:sp>
        <p:sp>
          <p:nvSpPr>
            <p:cNvPr id="50"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246/183/140</a:t>
              </a:r>
              <a:endParaRPr kumimoji="1" lang="mr-IN" altLang="zh-CN" sz="500" b="1" dirty="0">
                <a:solidFill>
                  <a:srgbClr val="595757"/>
                </a:solidFill>
                <a:latin typeface="Huawei Sans" panose="020C0503030203020204" pitchFamily="34" charset="0"/>
                <a:ea typeface="Arial" charset="0"/>
                <a:cs typeface="Arial" charset="0"/>
              </a:endParaRPr>
            </a:p>
          </p:txBody>
        </p:sp>
        <p:sp>
          <p:nvSpPr>
            <p:cNvPr id="51"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176/216/156</a:t>
              </a:r>
            </a:p>
          </p:txBody>
        </p:sp>
        <p:sp>
          <p:nvSpPr>
            <p:cNvPr id="52"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253/227/181</a:t>
              </a:r>
            </a:p>
          </p:txBody>
        </p:sp>
        <p:sp>
          <p:nvSpPr>
            <p:cNvPr id="53"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148/218/226</a:t>
              </a:r>
            </a:p>
          </p:txBody>
        </p:sp>
        <p:sp>
          <p:nvSpPr>
            <p:cNvPr id="54"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226/129/137</a:t>
              </a:r>
            </a:p>
          </p:txBody>
        </p:sp>
        <p:sp>
          <p:nvSpPr>
            <p:cNvPr id="55"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226/129/152</a:t>
              </a:r>
            </a:p>
          </p:txBody>
        </p:sp>
        <p:sp>
          <p:nvSpPr>
            <p:cNvPr id="56"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235/179/204</a:t>
              </a:r>
            </a:p>
          </p:txBody>
        </p:sp>
        <p:sp>
          <p:nvSpPr>
            <p:cNvPr id="57"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216/179/179</a:t>
              </a:r>
            </a:p>
          </p:txBody>
        </p:sp>
        <p:sp>
          <p:nvSpPr>
            <p:cNvPr id="58" name="矩形 13">
              <a:extLst>
                <a:ext uri="{FF2B5EF4-FFF2-40B4-BE49-F238E27FC236}">
                  <a16:creationId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250/211/187</a:t>
              </a:r>
              <a:endParaRPr kumimoji="1" lang="mr-IN" altLang="zh-CN" sz="500" b="1" dirty="0">
                <a:solidFill>
                  <a:srgbClr val="595757"/>
                </a:solidFill>
                <a:latin typeface="Huawei Sans" panose="020C0503030203020204" pitchFamily="34" charset="0"/>
                <a:ea typeface="Arial" charset="0"/>
                <a:cs typeface="Arial" charset="0"/>
              </a:endParaRPr>
            </a:p>
          </p:txBody>
        </p:sp>
        <p:sp>
          <p:nvSpPr>
            <p:cNvPr id="59" name="矩形 13">
              <a:extLst>
                <a:ext uri="{FF2B5EF4-FFF2-40B4-BE49-F238E27FC236}">
                  <a16:creationId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208/232/196</a:t>
              </a:r>
            </a:p>
          </p:txBody>
        </p:sp>
        <p:sp>
          <p:nvSpPr>
            <p:cNvPr id="60" name="矩形 13">
              <a:extLst>
                <a:ext uri="{FF2B5EF4-FFF2-40B4-BE49-F238E27FC236}">
                  <a16:creationId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254/238/193</a:t>
              </a:r>
            </a:p>
          </p:txBody>
        </p:sp>
        <p:sp>
          <p:nvSpPr>
            <p:cNvPr id="61" name="矩形 13">
              <a:extLst>
                <a:ext uri="{FF2B5EF4-FFF2-40B4-BE49-F238E27FC236}">
                  <a16:creationId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190/23/238</a:t>
              </a:r>
            </a:p>
          </p:txBody>
        </p:sp>
        <p:sp>
          <p:nvSpPr>
            <p:cNvPr id="62"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239/178/184</a:t>
              </a:r>
            </a:p>
          </p:txBody>
        </p:sp>
        <p:sp>
          <p:nvSpPr>
            <p:cNvPr id="63"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238/179/193</a:t>
              </a:r>
            </a:p>
          </p:txBody>
        </p:sp>
        <p:sp>
          <p:nvSpPr>
            <p:cNvPr id="64"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35/24/21</a:t>
              </a:r>
            </a:p>
          </p:txBody>
        </p:sp>
        <p:sp>
          <p:nvSpPr>
            <p:cNvPr id="65"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 </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89/87/87</a:t>
              </a:r>
            </a:p>
          </p:txBody>
        </p:sp>
        <p:sp>
          <p:nvSpPr>
            <p:cNvPr id="66" name="矩形 13">
              <a:extLst>
                <a:ext uri="{FF2B5EF4-FFF2-40B4-BE49-F238E27FC236}">
                  <a16:creationId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137/137/</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137</a:t>
              </a:r>
            </a:p>
          </p:txBody>
        </p:sp>
        <p:sp>
          <p:nvSpPr>
            <p:cNvPr id="67" name="矩形 13">
              <a:extLst>
                <a:ext uri="{FF2B5EF4-FFF2-40B4-BE49-F238E27FC236}">
                  <a16:creationId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181/181/</a:t>
              </a:r>
              <a:br>
                <a:rPr kumimoji="1" lang="en-US" altLang="zh-CN" sz="500" b="1" dirty="0">
                  <a:solidFill>
                    <a:srgbClr val="FFFFFF"/>
                  </a:solidFill>
                  <a:latin typeface="Huawei Sans" panose="020C0503030203020204" pitchFamily="34" charset="0"/>
                  <a:ea typeface="Arial" charset="0"/>
                  <a:cs typeface="Huawei Sans" panose="020C0503030203020204" pitchFamily="34" charset="0"/>
                </a:rPr>
              </a:br>
              <a:r>
                <a:rPr kumimoji="1" lang="en-US" altLang="zh-CN" sz="500" b="1" dirty="0">
                  <a:solidFill>
                    <a:srgbClr val="FFFFFF"/>
                  </a:solidFill>
                  <a:latin typeface="Huawei Sans" panose="020C0503030203020204" pitchFamily="34" charset="0"/>
                  <a:ea typeface="Arial" charset="0"/>
                  <a:cs typeface="Huawei Sans" panose="020C0503030203020204" pitchFamily="34" charset="0"/>
                </a:rPr>
                <a:t>181</a:t>
              </a:r>
            </a:p>
          </p:txBody>
        </p:sp>
        <p:sp>
          <p:nvSpPr>
            <p:cNvPr id="68" name="矩形 13">
              <a:extLst>
                <a:ext uri="{FF2B5EF4-FFF2-40B4-BE49-F238E27FC236}">
                  <a16:creationId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 221/221/</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221</a:t>
              </a:r>
            </a:p>
          </p:txBody>
        </p:sp>
        <p:sp>
          <p:nvSpPr>
            <p:cNvPr id="69" name="矩形 13">
              <a:extLst>
                <a:ext uri="{FF2B5EF4-FFF2-40B4-BE49-F238E27FC236}">
                  <a16:creationId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RGB</a:t>
              </a:r>
            </a:p>
            <a:p>
              <a:pPr algn="ctr">
                <a:lnSpc>
                  <a:spcPts val="620"/>
                </a:lnSpc>
              </a:pP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255/255/</a:t>
              </a:r>
              <a:br>
                <a:rPr kumimoji="1" lang="en-US" altLang="zh-CN" sz="500" b="1" dirty="0">
                  <a:solidFill>
                    <a:srgbClr val="595757"/>
                  </a:solidFill>
                  <a:latin typeface="Huawei Sans" panose="020C0503030203020204" pitchFamily="34" charset="0"/>
                  <a:ea typeface="Arial" charset="0"/>
                  <a:cs typeface="Huawei Sans" panose="020C0503030203020204" pitchFamily="34" charset="0"/>
                </a:rPr>
              </a:br>
              <a:r>
                <a:rPr kumimoji="1" lang="en-US" altLang="zh-CN" sz="500" b="1" dirty="0">
                  <a:solidFill>
                    <a:srgbClr val="595757"/>
                  </a:solidFill>
                  <a:latin typeface="Huawei Sans" panose="020C0503030203020204" pitchFamily="34" charset="0"/>
                  <a:ea typeface="Arial" charset="0"/>
                  <a:cs typeface="Huawei Sans" panose="020C0503030203020204" pitchFamily="34" charset="0"/>
                </a:rPr>
                <a:t>255</a:t>
              </a:r>
            </a:p>
          </p:txBody>
        </p:sp>
      </p:grpSp>
      <p:sp>
        <p:nvSpPr>
          <p:cNvPr id="70"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Arial"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9pPr>
          </a:lstStyle>
          <a:p>
            <a:pPr>
              <a:lnSpc>
                <a:spcPts val="1065"/>
              </a:lnSpc>
            </a:pPr>
            <a:r>
              <a:rPr kumimoji="1" lang="en-US" altLang="zh-CN" sz="850" b="1" baseline="0" dirty="0">
                <a:solidFill>
                  <a:srgbClr val="1D1D1B"/>
                </a:solidFill>
                <a:latin typeface="Huawei Sans" panose="020C0503030203020204" pitchFamily="34" charset="0"/>
                <a:cs typeface="Huawei Sans" panose="020C0503030203020204" pitchFamily="34" charset="0"/>
              </a:rPr>
              <a:t>Copyright©2022 Huawei Technologies Co., Ltd.</a:t>
            </a:r>
            <a:br>
              <a:rPr kumimoji="1" lang="en-US" altLang="zh-CN" sz="850" b="1" baseline="0" dirty="0">
                <a:solidFill>
                  <a:srgbClr val="1D1D1B"/>
                </a:solidFill>
                <a:latin typeface="Huawei Sans" panose="020C0503030203020204" pitchFamily="34" charset="0"/>
                <a:cs typeface="Huawei Sans" panose="020C0503030203020204" pitchFamily="34" charset="0"/>
              </a:rPr>
            </a:br>
            <a:r>
              <a:rPr kumimoji="1" lang="en-US" altLang="zh-CN" sz="850" b="1" baseline="0" dirty="0">
                <a:solidFill>
                  <a:srgbClr val="1D1D1B"/>
                </a:solidFill>
                <a:latin typeface="Huawei Sans" panose="020C0503030203020204" pitchFamily="34" charset="0"/>
                <a:cs typeface="Huawei Sans" panose="020C0503030203020204" pitchFamily="34" charset="0"/>
              </a:rPr>
              <a:t>All Rights Reserved.</a:t>
            </a:r>
            <a:br>
              <a:rPr kumimoji="1" lang="en-US" altLang="zh-CN" sz="779" dirty="0">
                <a:solidFill>
                  <a:srgbClr val="1D1D1B"/>
                </a:solidFill>
                <a:latin typeface="Huawei Sans" panose="020C0503030203020204" pitchFamily="34" charset="0"/>
                <a:cs typeface="Huawei Sans" panose="020C0503030203020204" pitchFamily="34" charset="0"/>
              </a:rPr>
            </a:br>
            <a:br>
              <a:rPr kumimoji="1" lang="en-US" altLang="zh-CN" sz="779"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The information in this document may contain predictive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statements including, without limitation, statements regarding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the future financial and operating results, future product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portfolio, new technology, etc. There are a number of factors that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could cause actual results and developments to differ materially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from those expressed or implied in the predictive statements.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Therefore, such information is provided for reference purpose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only and constitutes neither an offer nor an acceptance. Huawei </a:t>
            </a:r>
            <a:br>
              <a:rPr kumimoji="1" lang="en-US" altLang="zh-CN" sz="850" baseline="0" dirty="0">
                <a:solidFill>
                  <a:srgbClr val="1D1D1B"/>
                </a:solidFill>
                <a:latin typeface="Huawei Sans" panose="020C0503030203020204" pitchFamily="34" charset="0"/>
                <a:cs typeface="Huawei Sans" panose="020C0503030203020204" pitchFamily="34" charset="0"/>
              </a:rPr>
            </a:br>
            <a:r>
              <a:rPr kumimoji="1" lang="en-US" altLang="zh-CN" sz="850" baseline="0" dirty="0">
                <a:solidFill>
                  <a:srgbClr val="1D1D1B"/>
                </a:solidFill>
                <a:latin typeface="Huawei Sans" panose="020C0503030203020204" pitchFamily="34" charset="0"/>
                <a:cs typeface="Huawei Sans" panose="020C0503030203020204" pitchFamily="34" charset="0"/>
              </a:rPr>
              <a:t>may change the information at any time without notice. </a:t>
            </a:r>
          </a:p>
          <a:p>
            <a:pPr>
              <a:lnSpc>
                <a:spcPts val="1065"/>
              </a:lnSpc>
            </a:pPr>
            <a:endParaRPr kumimoji="1" lang="zh-CN" altLang="en-US" sz="779" dirty="0">
              <a:solidFill>
                <a:srgbClr val="1D1D1B"/>
              </a:solidFill>
              <a:latin typeface="Huawei Sans" panose="020C0503030203020204" pitchFamily="34" charset="0"/>
              <a:cs typeface="Huawei Sans" panose="020C0503030203020204" pitchFamily="34" charset="0"/>
            </a:endParaRPr>
          </a:p>
        </p:txBody>
      </p:sp>
      <p:sp>
        <p:nvSpPr>
          <p:cNvPr id="72" name="Subtitle 6">
            <a:extLst>
              <a:ext uri="{FF2B5EF4-FFF2-40B4-BE49-F238E27FC236}">
                <a16:creationId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Arial"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mn-cs"/>
              </a:defRPr>
            </a:lvl9pPr>
          </a:lstStyle>
          <a:p>
            <a:pPr>
              <a:lnSpc>
                <a:spcPts val="1681"/>
              </a:lnSpc>
              <a:spcBef>
                <a:spcPts val="0"/>
              </a:spcBef>
            </a:pPr>
            <a:r>
              <a:rPr kumimoji="1" lang="zh-CN" altLang="en-US" sz="1300" dirty="0">
                <a:solidFill>
                  <a:srgbClr val="1D1D1B"/>
                </a:solidFill>
                <a:latin typeface="Huawei Sans" panose="020C0503030203020204" pitchFamily="34" charset="0"/>
                <a:ea typeface="Microsoft YaHei" charset="-122"/>
                <a:cs typeface="Huawei Sans" panose="020C0503030203020204" pitchFamily="34" charset="0"/>
              </a:rPr>
              <a:t>把数字世界带入每个人、每个家庭、</a:t>
            </a:r>
            <a:br>
              <a:rPr kumimoji="1" lang="en-US" altLang="zh-CN" sz="1300" dirty="0">
                <a:solidFill>
                  <a:srgbClr val="1D1D1B"/>
                </a:solidFill>
                <a:latin typeface="Huawei Sans" panose="020C0503030203020204" pitchFamily="34" charset="0"/>
                <a:ea typeface="Microsoft YaHei" charset="-122"/>
                <a:cs typeface="Huawei Sans" panose="020C0503030203020204" pitchFamily="34" charset="0"/>
              </a:rPr>
            </a:br>
            <a:r>
              <a:rPr kumimoji="1" lang="zh-CN" altLang="en-US" sz="1300" dirty="0">
                <a:solidFill>
                  <a:srgbClr val="1D1D1B"/>
                </a:solidFill>
                <a:latin typeface="Huawei Sans" panose="020C0503030203020204" pitchFamily="34" charset="0"/>
                <a:ea typeface="Microsoft YaHei" charset="-122"/>
                <a:cs typeface="Huawei Sans" panose="020C0503030203020204" pitchFamily="34" charset="0"/>
              </a:rPr>
              <a:t>每个组织，构建万物互联的智能世界。</a:t>
            </a:r>
          </a:p>
        </p:txBody>
      </p:sp>
      <p:sp>
        <p:nvSpPr>
          <p:cNvPr id="73" name="Subtitle 6">
            <a:extLst>
              <a:ext uri="{FF2B5EF4-FFF2-40B4-BE49-F238E27FC236}">
                <a16:creationId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a:ea typeface="+mn-ea"/>
                <a:cs typeface="+mn-cs"/>
              </a:defRPr>
            </a:lvl9pPr>
          </a:lstStyle>
          <a:p>
            <a:pPr>
              <a:lnSpc>
                <a:spcPts val="1294"/>
              </a:lnSpc>
            </a:pPr>
            <a:r>
              <a:rPr kumimoji="1" lang="en-US" altLang="zh-CN" sz="1200" dirty="0">
                <a:solidFill>
                  <a:srgbClr val="1D1D1B"/>
                </a:solidFill>
                <a:latin typeface="Huawei Sans" panose="020C0503030203020204" pitchFamily="34" charset="0"/>
                <a:cs typeface="Huawei Sans" panose="020C0503030203020204" pitchFamily="34" charset="0"/>
              </a:rPr>
              <a:t>Bring digital to every person, home, and </a:t>
            </a:r>
            <a:br>
              <a:rPr kumimoji="1" lang="en-US" altLang="zh-CN" sz="1200" dirty="0">
                <a:solidFill>
                  <a:srgbClr val="1D1D1B"/>
                </a:solidFill>
                <a:latin typeface="Huawei Sans" panose="020C0503030203020204" pitchFamily="34" charset="0"/>
                <a:cs typeface="Huawei Sans" panose="020C0503030203020204" pitchFamily="34" charset="0"/>
              </a:rPr>
            </a:br>
            <a:r>
              <a:rPr kumimoji="1" lang="en-US" altLang="zh-CN" sz="1200" dirty="0">
                <a:solidFill>
                  <a:srgbClr val="1D1D1B"/>
                </a:solidFill>
                <a:latin typeface="Huawei Sans" panose="020C0503030203020204" pitchFamily="34" charset="0"/>
                <a:cs typeface="Huawei Sans" panose="020C0503030203020204" pitchFamily="34" charset="0"/>
              </a:rPr>
              <a:t>organization for a fully connected, </a:t>
            </a:r>
            <a:br>
              <a:rPr kumimoji="1" lang="en-US" altLang="zh-CN" sz="1200" dirty="0">
                <a:solidFill>
                  <a:srgbClr val="1D1D1B"/>
                </a:solidFill>
                <a:latin typeface="Huawei Sans" panose="020C0503030203020204" pitchFamily="34" charset="0"/>
                <a:cs typeface="Huawei Sans" panose="020C0503030203020204" pitchFamily="34" charset="0"/>
              </a:rPr>
            </a:br>
            <a:r>
              <a:rPr kumimoji="1" lang="en-US" altLang="zh-CN" sz="1200" dirty="0">
                <a:solidFill>
                  <a:srgbClr val="1D1D1B"/>
                </a:solidFill>
                <a:latin typeface="Huawei Sans" panose="020C0503030203020204" pitchFamily="34" charset="0"/>
                <a:cs typeface="Huawei Sans" panose="020C0503030203020204" pitchFamily="34" charset="0"/>
              </a:rPr>
              <a:t>intelligent world.</a:t>
            </a:r>
            <a:endParaRPr kumimoji="1" lang="zh-CN" altLang="en-US" sz="1200" dirty="0">
              <a:solidFill>
                <a:srgbClr val="1D1D1B"/>
              </a:solidFill>
              <a:latin typeface="Huawei Sans" panose="020C0503030203020204" pitchFamily="34" charset="0"/>
              <a:ea typeface="Microsoft YaHei" charset="-122"/>
              <a:cs typeface="Huawei Sans" panose="020C0503030203020204" pitchFamily="34" charset="0"/>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Arial"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Arial"/>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Arial"/>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Arial"/>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Arial"/>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Arial"/>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Arial"/>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Arial"/>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Arial"/>
          <a:ea typeface="+mn-ea"/>
          <a:cs typeface="+mn-cs"/>
        </a:defRPr>
      </a:lvl9pPr>
    </p:bodyStyle>
    <p:otherStyle>
      <a:defPPr>
        <a:defRPr lang="en-US"/>
      </a:defPPr>
      <a:lvl1pPr marL="0" algn="l" defTabSz="1187323" rtl="0" eaLnBrk="1" latinLnBrk="0" hangingPunct="1">
        <a:defRPr sz="2337" kern="1200">
          <a:solidFill>
            <a:schemeClr val="tx1"/>
          </a:solidFill>
          <a:latin typeface="Arial"/>
          <a:ea typeface="+mn-ea"/>
          <a:cs typeface="+mn-cs"/>
        </a:defRPr>
      </a:lvl1pPr>
      <a:lvl2pPr marL="593662" algn="l" defTabSz="1187323" rtl="0" eaLnBrk="1" latinLnBrk="0" hangingPunct="1">
        <a:defRPr sz="2337" kern="1200">
          <a:solidFill>
            <a:schemeClr val="tx1"/>
          </a:solidFill>
          <a:latin typeface="Arial"/>
          <a:ea typeface="+mn-ea"/>
          <a:cs typeface="+mn-cs"/>
        </a:defRPr>
      </a:lvl2pPr>
      <a:lvl3pPr marL="1187323" algn="l" defTabSz="1187323" rtl="0" eaLnBrk="1" latinLnBrk="0" hangingPunct="1">
        <a:defRPr sz="2337" kern="1200">
          <a:solidFill>
            <a:schemeClr val="tx1"/>
          </a:solidFill>
          <a:latin typeface="Arial"/>
          <a:ea typeface="+mn-ea"/>
          <a:cs typeface="+mn-cs"/>
        </a:defRPr>
      </a:lvl3pPr>
      <a:lvl4pPr marL="1780986" algn="l" defTabSz="1187323" rtl="0" eaLnBrk="1" latinLnBrk="0" hangingPunct="1">
        <a:defRPr sz="2337" kern="1200">
          <a:solidFill>
            <a:schemeClr val="tx1"/>
          </a:solidFill>
          <a:latin typeface="Arial"/>
          <a:ea typeface="+mn-ea"/>
          <a:cs typeface="+mn-cs"/>
        </a:defRPr>
      </a:lvl4pPr>
      <a:lvl5pPr marL="2374648" algn="l" defTabSz="1187323" rtl="0" eaLnBrk="1" latinLnBrk="0" hangingPunct="1">
        <a:defRPr sz="2337" kern="1200">
          <a:solidFill>
            <a:schemeClr val="tx1"/>
          </a:solidFill>
          <a:latin typeface="Arial"/>
          <a:ea typeface="+mn-ea"/>
          <a:cs typeface="+mn-cs"/>
        </a:defRPr>
      </a:lvl5pPr>
      <a:lvl6pPr marL="2968309" algn="l" defTabSz="1187323" rtl="0" eaLnBrk="1" latinLnBrk="0" hangingPunct="1">
        <a:defRPr sz="2337" kern="1200">
          <a:solidFill>
            <a:schemeClr val="tx1"/>
          </a:solidFill>
          <a:latin typeface="Arial"/>
          <a:ea typeface="+mn-ea"/>
          <a:cs typeface="+mn-cs"/>
        </a:defRPr>
      </a:lvl6pPr>
      <a:lvl7pPr marL="3561971" algn="l" defTabSz="1187323" rtl="0" eaLnBrk="1" latinLnBrk="0" hangingPunct="1">
        <a:defRPr sz="2337" kern="1200">
          <a:solidFill>
            <a:schemeClr val="tx1"/>
          </a:solidFill>
          <a:latin typeface="Arial"/>
          <a:ea typeface="+mn-ea"/>
          <a:cs typeface="+mn-cs"/>
        </a:defRPr>
      </a:lvl7pPr>
      <a:lvl8pPr marL="4155634" algn="l" defTabSz="1187323" rtl="0" eaLnBrk="1" latinLnBrk="0" hangingPunct="1">
        <a:defRPr sz="2337" kern="1200">
          <a:solidFill>
            <a:schemeClr val="tx1"/>
          </a:solidFill>
          <a:latin typeface="Arial"/>
          <a:ea typeface="+mn-ea"/>
          <a:cs typeface="+mn-cs"/>
        </a:defRPr>
      </a:lvl8pPr>
      <a:lvl9pPr marL="4749295" algn="l" defTabSz="1187323" rtl="0" eaLnBrk="1" latinLnBrk="0" hangingPunct="1">
        <a:defRPr sz="2337" kern="1200">
          <a:solidFill>
            <a:schemeClr val="tx1"/>
          </a:solidFill>
          <a:latin typeface="Arial"/>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44.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文本占位符 40"/>
          <p:cNvSpPr>
            <a:spLocks noGrp="1"/>
          </p:cNvSpPr>
          <p:nvPr>
            <p:ph type="body" sz="quarter" idx="17"/>
          </p:nvPr>
        </p:nvSpPr>
        <p:spPr/>
        <p:txBody>
          <a:bodyPr wrap="square">
            <a:noAutofit/>
          </a:bodyPr>
          <a:lstStyle/>
          <a:p>
            <a:endParaRPr lang="en-US" altLang="zh-CN" sz="1400" dirty="0">
              <a:latin typeface="Arial" panose="020C0503030203020204" pitchFamily="34" charset="0"/>
            </a:endParaRPr>
          </a:p>
        </p:txBody>
      </p:sp>
      <p:sp>
        <p:nvSpPr>
          <p:cNvPr id="2" name="文本占位符 1"/>
          <p:cNvSpPr>
            <a:spLocks noGrp="1"/>
          </p:cNvSpPr>
          <p:nvPr>
            <p:ph type="body" sz="quarter" idx="18"/>
          </p:nvPr>
        </p:nvSpPr>
        <p:spPr/>
        <p:txBody>
          <a:bodyPr wrap="square">
            <a:noAutofit/>
          </a:bodyPr>
          <a:lstStyle/>
          <a:p>
            <a:r>
              <a:rPr sz="1400" u="none"/>
              <a:t>Storage</a:t>
            </a:r>
            <a:endParaRPr lang="zh-CN" altLang="en-US" sz="1400" dirty="0"/>
          </a:p>
        </p:txBody>
      </p:sp>
      <p:sp>
        <p:nvSpPr>
          <p:cNvPr id="3" name="文本占位符 2"/>
          <p:cNvSpPr>
            <a:spLocks noGrp="1"/>
          </p:cNvSpPr>
          <p:nvPr>
            <p:ph type="body" sz="quarter" idx="19"/>
          </p:nvPr>
        </p:nvSpPr>
        <p:spPr/>
        <p:txBody>
          <a:bodyPr wrap="square">
            <a:noAutofit/>
          </a:bodyPr>
          <a:lstStyle/>
          <a:p>
            <a:r>
              <a:rPr sz="1400" u="none"/>
              <a:t>5.0</a:t>
            </a:r>
            <a:endParaRPr lang="zh-CN" altLang="en-US" sz="1400" dirty="0"/>
          </a:p>
        </p:txBody>
      </p:sp>
      <p:sp>
        <p:nvSpPr>
          <p:cNvPr id="5" name="文本占位符 4"/>
          <p:cNvSpPr>
            <a:spLocks noGrp="1"/>
          </p:cNvSpPr>
          <p:nvPr>
            <p:ph type="body" sz="quarter" idx="20"/>
          </p:nvPr>
        </p:nvSpPr>
        <p:spPr/>
        <p:txBody>
          <a:bodyPr wrap="square">
            <a:noAutofit/>
          </a:bodyPr>
          <a:lstStyle/>
          <a:p>
            <a:r>
              <a:rPr sz="1400" u="none"/>
              <a:t>5.0</a:t>
            </a:r>
            <a:endParaRPr lang="zh-CN" altLang="en-US" sz="1400" dirty="0"/>
          </a:p>
        </p:txBody>
      </p:sp>
      <p:sp>
        <p:nvSpPr>
          <p:cNvPr id="30" name="文本占位符 29"/>
          <p:cNvSpPr>
            <a:spLocks noGrp="1"/>
          </p:cNvSpPr>
          <p:nvPr>
            <p:ph type="body" sz="quarter" idx="13"/>
          </p:nvPr>
        </p:nvSpPr>
        <p:spPr/>
        <p:txBody>
          <a:bodyPr wrap="square">
            <a:noAutofit/>
          </a:bodyPr>
          <a:lstStyle/>
          <a:p>
            <a:r>
              <a:rPr u="none"/>
              <a:t>Tang Jiaojiao/WX498299</a:t>
            </a:r>
            <a:endParaRPr lang="en-US" altLang="zh-CN" dirty="0">
              <a:latin typeface="Arial" panose="020C0503030203020204" pitchFamily="34" charset="0"/>
            </a:endParaRPr>
          </a:p>
        </p:txBody>
      </p:sp>
      <p:sp>
        <p:nvSpPr>
          <p:cNvPr id="31" name="文本占位符 30"/>
          <p:cNvSpPr>
            <a:spLocks noGrp="1"/>
          </p:cNvSpPr>
          <p:nvPr>
            <p:ph type="body" sz="quarter" idx="14"/>
          </p:nvPr>
        </p:nvSpPr>
        <p:spPr/>
        <p:txBody>
          <a:bodyPr wrap="square">
            <a:noAutofit/>
          </a:bodyPr>
          <a:lstStyle/>
          <a:p>
            <a:r>
              <a:rPr u="none"/>
              <a:t>2020.5.30</a:t>
            </a:r>
            <a:endParaRPr lang="en-US" altLang="zh-CN" dirty="0">
              <a:latin typeface="Arial" panose="020C0503030203020204" pitchFamily="34" charset="0"/>
            </a:endParaRPr>
          </a:p>
        </p:txBody>
      </p:sp>
      <p:sp>
        <p:nvSpPr>
          <p:cNvPr id="36" name="文本占位符 35"/>
          <p:cNvSpPr>
            <a:spLocks noGrp="1"/>
          </p:cNvSpPr>
          <p:nvPr>
            <p:ph type="body" sz="quarter" idx="15"/>
          </p:nvPr>
        </p:nvSpPr>
        <p:spPr/>
        <p:txBody>
          <a:bodyPr wrap="square">
            <a:noAutofit/>
          </a:bodyPr>
          <a:lstStyle/>
          <a:p>
            <a:r>
              <a:rPr u="none"/>
              <a:t>Shui Shaolan/00329529</a:t>
            </a:r>
            <a:endParaRPr lang="zh-CN" altLang="en-US" dirty="0">
              <a:cs typeface="+mn-ea"/>
              <a:sym typeface="+mn-lt"/>
            </a:endParaRPr>
          </a:p>
        </p:txBody>
      </p:sp>
      <p:sp>
        <p:nvSpPr>
          <p:cNvPr id="39" name="文本占位符 38"/>
          <p:cNvSpPr>
            <a:spLocks noGrp="1"/>
          </p:cNvSpPr>
          <p:nvPr>
            <p:ph type="body" sz="quarter" idx="16"/>
          </p:nvPr>
        </p:nvSpPr>
        <p:spPr/>
        <p:txBody>
          <a:bodyPr wrap="square">
            <a:noAutofit/>
          </a:bodyPr>
          <a:lstStyle/>
          <a:p>
            <a:r>
              <a:rPr u="none"/>
              <a:t>New</a:t>
            </a:r>
          </a:p>
        </p:txBody>
      </p:sp>
      <p:sp>
        <p:nvSpPr>
          <p:cNvPr id="18" name="文本占位符 17"/>
          <p:cNvSpPr>
            <a:spLocks noGrp="1"/>
          </p:cNvSpPr>
          <p:nvPr>
            <p:ph type="body" sz="quarter" idx="21"/>
          </p:nvPr>
        </p:nvSpPr>
        <p:spPr/>
        <p:txBody>
          <a:bodyPr/>
          <a:lstStyle/>
          <a:p>
            <a:r>
              <a:rPr u="none"/>
              <a:t>Xu Ningyang/WX1146004</a:t>
            </a:r>
            <a:endParaRPr lang="en-US" altLang="zh-CN" dirty="0"/>
          </a:p>
        </p:txBody>
      </p:sp>
      <p:sp>
        <p:nvSpPr>
          <p:cNvPr id="19" name="文本占位符 18"/>
          <p:cNvSpPr>
            <a:spLocks noGrp="1"/>
          </p:cNvSpPr>
          <p:nvPr>
            <p:ph type="body" sz="quarter" idx="22"/>
          </p:nvPr>
        </p:nvSpPr>
        <p:spPr/>
        <p:txBody>
          <a:bodyPr/>
          <a:lstStyle/>
          <a:p>
            <a:r>
              <a:rPr u="none"/>
              <a:t>2020.07.03</a:t>
            </a:r>
            <a:endParaRPr lang="zh-CN" altLang="en-US" dirty="0"/>
          </a:p>
        </p:txBody>
      </p:sp>
      <p:sp>
        <p:nvSpPr>
          <p:cNvPr id="20" name="文本占位符 19"/>
          <p:cNvSpPr>
            <a:spLocks noGrp="1"/>
          </p:cNvSpPr>
          <p:nvPr>
            <p:ph type="body" sz="quarter" idx="23"/>
          </p:nvPr>
        </p:nvSpPr>
        <p:spPr/>
        <p:txBody>
          <a:bodyPr/>
          <a:lstStyle/>
          <a:p>
            <a:r>
              <a:rPr u="none"/>
              <a:t>Shui Shaolan/00329529</a:t>
            </a:r>
            <a:endParaRPr lang="zh-CN" altLang="en-US" dirty="0">
              <a:cs typeface="+mn-ea"/>
              <a:sym typeface="+mn-lt"/>
            </a:endParaRPr>
          </a:p>
        </p:txBody>
      </p:sp>
      <p:sp>
        <p:nvSpPr>
          <p:cNvPr id="21" name="文本占位符 20"/>
          <p:cNvSpPr>
            <a:spLocks noGrp="1"/>
          </p:cNvSpPr>
          <p:nvPr>
            <p:ph type="body" sz="quarter" idx="24"/>
          </p:nvPr>
        </p:nvSpPr>
        <p:spPr/>
        <p:txBody>
          <a:bodyPr/>
          <a:lstStyle/>
          <a:p>
            <a:r>
              <a:rPr u="none"/>
              <a:t>Update</a:t>
            </a:r>
            <a:endParaRPr lang="zh-CN" altLang="en-US" dirty="0"/>
          </a:p>
        </p:txBody>
      </p:sp>
      <p:sp>
        <p:nvSpPr>
          <p:cNvPr id="22" name="文本占位符 21"/>
          <p:cNvSpPr>
            <a:spLocks noGrp="1"/>
          </p:cNvSpPr>
          <p:nvPr>
            <p:ph type="body" sz="quarter" idx="25"/>
          </p:nvPr>
        </p:nvSpPr>
        <p:spPr/>
        <p:txBody>
          <a:bodyPr/>
          <a:lstStyle/>
          <a:p>
            <a:r>
              <a:rPr u="none"/>
              <a:t>Dong Yuyuan/WX889475</a:t>
            </a:r>
          </a:p>
        </p:txBody>
      </p:sp>
      <p:sp>
        <p:nvSpPr>
          <p:cNvPr id="23" name="文本占位符 22"/>
          <p:cNvSpPr>
            <a:spLocks noGrp="1"/>
          </p:cNvSpPr>
          <p:nvPr>
            <p:ph type="body" sz="quarter" idx="26"/>
          </p:nvPr>
        </p:nvSpPr>
        <p:spPr/>
        <p:txBody>
          <a:bodyPr/>
          <a:lstStyle/>
          <a:p>
            <a:r>
              <a:rPr u="none"/>
              <a:t>2020.07.06</a:t>
            </a:r>
            <a:endParaRPr lang="en-US" altLang="zh-CN" dirty="0"/>
          </a:p>
        </p:txBody>
      </p:sp>
      <p:sp>
        <p:nvSpPr>
          <p:cNvPr id="24" name="文本占位符 23"/>
          <p:cNvSpPr>
            <a:spLocks noGrp="1"/>
          </p:cNvSpPr>
          <p:nvPr>
            <p:ph type="body" sz="quarter" idx="27"/>
          </p:nvPr>
        </p:nvSpPr>
        <p:spPr/>
        <p:txBody>
          <a:bodyPr/>
          <a:lstStyle/>
          <a:p>
            <a:r>
              <a:rPr u="none"/>
              <a:t>Shui Shaolan/00329529</a:t>
            </a:r>
            <a:endParaRPr lang="zh-CN" altLang="en-US" dirty="0">
              <a:cs typeface="+mn-ea"/>
              <a:sym typeface="+mn-lt"/>
            </a:endParaRPr>
          </a:p>
        </p:txBody>
      </p:sp>
      <p:sp>
        <p:nvSpPr>
          <p:cNvPr id="25" name="文本占位符 24"/>
          <p:cNvSpPr>
            <a:spLocks noGrp="1"/>
          </p:cNvSpPr>
          <p:nvPr>
            <p:ph type="body" sz="quarter" idx="28"/>
          </p:nvPr>
        </p:nvSpPr>
        <p:spPr/>
        <p:txBody>
          <a:bodyPr/>
          <a:lstStyle/>
          <a:p>
            <a:r>
              <a:rPr u="none"/>
              <a:t>Update</a:t>
            </a:r>
            <a:endParaRPr lang="zh-CN" altLang="en-US" dirty="0"/>
          </a:p>
        </p:txBody>
      </p:sp>
      <p:sp>
        <p:nvSpPr>
          <p:cNvPr id="26" name="文本占位符 25"/>
          <p:cNvSpPr>
            <a:spLocks noGrp="1"/>
          </p:cNvSpPr>
          <p:nvPr>
            <p:ph type="body" sz="quarter" idx="29"/>
          </p:nvPr>
        </p:nvSpPr>
        <p:spPr/>
        <p:txBody>
          <a:bodyPr/>
          <a:lstStyle/>
          <a:p>
            <a:r>
              <a:rPr u="none"/>
              <a:t>Ma Deliang/WX1031102</a:t>
            </a:r>
            <a:endParaRPr lang="zh-CN" altLang="en-US" dirty="0"/>
          </a:p>
        </p:txBody>
      </p:sp>
      <p:sp>
        <p:nvSpPr>
          <p:cNvPr id="27" name="文本占位符 26"/>
          <p:cNvSpPr>
            <a:spLocks noGrp="1"/>
          </p:cNvSpPr>
          <p:nvPr>
            <p:ph type="body" sz="quarter" idx="30"/>
          </p:nvPr>
        </p:nvSpPr>
        <p:spPr/>
        <p:txBody>
          <a:bodyPr/>
          <a:lstStyle/>
          <a:p>
            <a:r>
              <a:rPr u="none"/>
              <a:t>2022.07.01</a:t>
            </a:r>
            <a:endParaRPr lang="zh-CN" altLang="en-US" dirty="0"/>
          </a:p>
        </p:txBody>
      </p:sp>
      <p:sp>
        <p:nvSpPr>
          <p:cNvPr id="28" name="文本占位符 27"/>
          <p:cNvSpPr>
            <a:spLocks noGrp="1"/>
          </p:cNvSpPr>
          <p:nvPr>
            <p:ph type="body" sz="quarter" idx="31"/>
          </p:nvPr>
        </p:nvSpPr>
        <p:spPr/>
        <p:txBody>
          <a:bodyPr/>
          <a:lstStyle/>
          <a:p>
            <a:r>
              <a:rPr u="none"/>
              <a:t>Liang Shuai/00569373</a:t>
            </a:r>
            <a:endParaRPr lang="zh-CN" altLang="en-US" dirty="0"/>
          </a:p>
        </p:txBody>
      </p:sp>
      <p:sp>
        <p:nvSpPr>
          <p:cNvPr id="29" name="文本占位符 28"/>
          <p:cNvSpPr>
            <a:spLocks noGrp="1"/>
          </p:cNvSpPr>
          <p:nvPr>
            <p:ph type="body" sz="quarter" idx="32"/>
          </p:nvPr>
        </p:nvSpPr>
        <p:spPr/>
        <p:txBody>
          <a:bodyPr/>
          <a:lstStyle/>
          <a:p>
            <a:r>
              <a:rPr u="none"/>
              <a:t>Update</a:t>
            </a:r>
            <a:endParaRPr lang="zh-CN" altLang="en-US" dirty="0"/>
          </a:p>
        </p:txBody>
      </p:sp>
      <p:sp>
        <p:nvSpPr>
          <p:cNvPr id="32" name="文本占位符 31"/>
          <p:cNvSpPr>
            <a:spLocks noGrp="1"/>
          </p:cNvSpPr>
          <p:nvPr>
            <p:ph type="body" sz="quarter" idx="33"/>
          </p:nvPr>
        </p:nvSpPr>
        <p:spPr/>
        <p:txBody>
          <a:bodyPr/>
          <a:lstStyle/>
          <a:p>
            <a:endParaRPr lang="zh-CN" altLang="en-US" dirty="0"/>
          </a:p>
        </p:txBody>
      </p:sp>
      <p:sp>
        <p:nvSpPr>
          <p:cNvPr id="34" name="文本占位符 33"/>
          <p:cNvSpPr>
            <a:spLocks noGrp="1"/>
          </p:cNvSpPr>
          <p:nvPr>
            <p:ph type="body" sz="quarter" idx="34"/>
          </p:nvPr>
        </p:nvSpPr>
        <p:spPr/>
        <p:txBody>
          <a:bodyPr/>
          <a:lstStyle/>
          <a:p>
            <a:endParaRPr lang="zh-CN" altLang="en-US" dirty="0"/>
          </a:p>
        </p:txBody>
      </p:sp>
      <p:sp>
        <p:nvSpPr>
          <p:cNvPr id="35" name="文本占位符 34"/>
          <p:cNvSpPr>
            <a:spLocks noGrp="1"/>
          </p:cNvSpPr>
          <p:nvPr>
            <p:ph type="body" sz="quarter" idx="35"/>
          </p:nvPr>
        </p:nvSpPr>
        <p:spPr/>
        <p:txBody>
          <a:bodyPr/>
          <a:lstStyle/>
          <a:p>
            <a:endParaRPr lang="zh-CN" altLang="en-US" dirty="0"/>
          </a:p>
        </p:txBody>
      </p:sp>
      <p:sp>
        <p:nvSpPr>
          <p:cNvPr id="40" name="文本占位符 39"/>
          <p:cNvSpPr>
            <a:spLocks noGrp="1"/>
          </p:cNvSpPr>
          <p:nvPr>
            <p:ph type="body" sz="quarter" idx="36"/>
          </p:nvPr>
        </p:nvSpPr>
        <p:spPr/>
        <p:txBody>
          <a:bodyPr/>
          <a:lstStyle/>
          <a:p>
            <a:r>
              <a:rPr u="none"/>
              <a:t>Update</a:t>
            </a:r>
            <a:endParaRPr lang="zh-CN" altLang="en-US" dirty="0"/>
          </a:p>
        </p:txBody>
      </p:sp>
      <p:sp>
        <p:nvSpPr>
          <p:cNvPr id="42" name="文本占位符 41"/>
          <p:cNvSpPr>
            <a:spLocks noGrp="1"/>
          </p:cNvSpPr>
          <p:nvPr>
            <p:ph type="body" sz="quarter" idx="37"/>
          </p:nvPr>
        </p:nvSpPr>
        <p:spPr/>
        <p:txBody>
          <a:bodyPr/>
          <a:lstStyle/>
          <a:p>
            <a:endParaRPr lang="zh-CN" altLang="en-US" dirty="0"/>
          </a:p>
        </p:txBody>
      </p:sp>
      <p:sp>
        <p:nvSpPr>
          <p:cNvPr id="43" name="文本占位符 42"/>
          <p:cNvSpPr>
            <a:spLocks noGrp="1"/>
          </p:cNvSpPr>
          <p:nvPr>
            <p:ph type="body" sz="quarter" idx="38"/>
          </p:nvPr>
        </p:nvSpPr>
        <p:spPr/>
        <p:txBody>
          <a:bodyPr/>
          <a:lstStyle/>
          <a:p>
            <a:endParaRPr lang="zh-CN" altLang="en-US" dirty="0"/>
          </a:p>
        </p:txBody>
      </p:sp>
      <p:sp>
        <p:nvSpPr>
          <p:cNvPr id="44" name="文本占位符 43"/>
          <p:cNvSpPr>
            <a:spLocks noGrp="1"/>
          </p:cNvSpPr>
          <p:nvPr>
            <p:ph type="body" sz="quarter" idx="39"/>
          </p:nvPr>
        </p:nvSpPr>
        <p:spPr/>
        <p:txBody>
          <a:bodyPr/>
          <a:lstStyle/>
          <a:p>
            <a:endParaRPr lang="zh-CN" altLang="en-US" dirty="0"/>
          </a:p>
        </p:txBody>
      </p:sp>
      <p:sp>
        <p:nvSpPr>
          <p:cNvPr id="45" name="文本占位符 44"/>
          <p:cNvSpPr>
            <a:spLocks noGrp="1"/>
          </p:cNvSpPr>
          <p:nvPr>
            <p:ph type="body" sz="quarter" idx="40"/>
          </p:nvPr>
        </p:nvSpPr>
        <p:spPr/>
        <p:txBody>
          <a:bodyPr/>
          <a:lstStyle/>
          <a:p>
            <a:endParaRPr lang="zh-CN" altLang="en-US" dirty="0"/>
          </a:p>
        </p:txBody>
      </p:sp>
    </p:spTree>
    <p:extLst>
      <p:ext uri="{BB962C8B-B14F-4D97-AF65-F5344CB8AC3E}">
        <p14:creationId xmlns:p14="http://schemas.microsoft.com/office/powerpoint/2010/main" val="43335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noAutofit/>
          </a:bodyPr>
          <a:lstStyle/>
          <a:p>
            <a:r>
              <a:rPr u="none"/>
              <a:t>NAS</a:t>
            </a:r>
            <a:endParaRPr lang="en-US" altLang="zh-CN" dirty="0">
              <a:latin typeface="Arial" panose="020C0503030203020204" pitchFamily="34" charset="0"/>
              <a:ea typeface="+mn-ea"/>
              <a:cs typeface="+mn-ea"/>
              <a:sym typeface="+mn-lt"/>
            </a:endParaRPr>
          </a:p>
        </p:txBody>
      </p:sp>
      <p:sp>
        <p:nvSpPr>
          <p:cNvPr id="17" name="文本占位符 16"/>
          <p:cNvSpPr>
            <a:spLocks noGrp="1"/>
          </p:cNvSpPr>
          <p:nvPr>
            <p:ph type="body" sz="quarter" idx="10"/>
          </p:nvPr>
        </p:nvSpPr>
        <p:spPr>
          <a:xfrm>
            <a:off x="731838" y="1052514"/>
            <a:ext cx="7301006" cy="4875042"/>
          </a:xfrm>
        </p:spPr>
        <p:txBody>
          <a:bodyPr>
            <a:noAutofit/>
          </a:bodyPr>
          <a:lstStyle/>
          <a:p>
            <a:pPr algn="l">
              <a:lnSpc>
                <a:spcPct val="100000"/>
              </a:lnSpc>
            </a:pPr>
            <a:r>
              <a:rPr sz="1800" u="none" dirty="0"/>
              <a:t>Network-attached storage (NAS) connects storage devices to the live network and provides data and file services.</a:t>
            </a:r>
          </a:p>
          <a:p>
            <a:pPr algn="l">
              <a:lnSpc>
                <a:spcPct val="100000"/>
              </a:lnSpc>
            </a:pPr>
            <a:r>
              <a:rPr sz="1800" u="none" dirty="0"/>
              <a:t>The most commonly used network sharing protocols for NAS are Common Internet File System (CIFS) and Network File System (NFS).</a:t>
            </a:r>
            <a:endParaRPr lang="en-US" altLang="zh-CN" sz="1800" dirty="0">
              <a:ea typeface="+mn-ea"/>
              <a:cs typeface="+mn-ea"/>
              <a:sym typeface="+mn-lt"/>
            </a:endParaRPr>
          </a:p>
          <a:p>
            <a:pPr algn="l">
              <a:lnSpc>
                <a:spcPct val="100000"/>
              </a:lnSpc>
            </a:pPr>
            <a:endParaRPr lang="en-US" altLang="zh-CN" sz="2000" dirty="0">
              <a:ea typeface="+mn-ea"/>
              <a:cs typeface="+mn-ea"/>
              <a:sym typeface="+mn-lt"/>
            </a:endParaRPr>
          </a:p>
        </p:txBody>
      </p:sp>
      <p:grpSp>
        <p:nvGrpSpPr>
          <p:cNvPr id="3" name="组合 2"/>
          <p:cNvGrpSpPr/>
          <p:nvPr/>
        </p:nvGrpSpPr>
        <p:grpSpPr>
          <a:xfrm>
            <a:off x="2112320" y="2598315"/>
            <a:ext cx="6093398" cy="3021439"/>
            <a:chOff x="1633282" y="2705778"/>
            <a:chExt cx="6578380" cy="3261919"/>
          </a:xfrm>
        </p:grpSpPr>
        <p:pic>
          <p:nvPicPr>
            <p:cNvPr id="31" name="图片 30"/>
            <p:cNvPicPr>
              <a:picLocks noChangeAspect="1"/>
            </p:cNvPicPr>
            <p:nvPr/>
          </p:nvPicPr>
          <p:blipFill>
            <a:blip r:embed="rId3">
              <a:duotone>
                <a:schemeClr val="accent1">
                  <a:shade val="45000"/>
                  <a:satMod val="135000"/>
                </a:schemeClr>
                <a:prstClr val="white"/>
              </a:duotone>
            </a:blip>
            <a:stretch>
              <a:fillRect/>
            </a:stretch>
          </p:blipFill>
          <p:spPr>
            <a:xfrm>
              <a:off x="3274062" y="2853388"/>
              <a:ext cx="480805" cy="853533"/>
            </a:xfrm>
            <a:prstGeom prst="rect">
              <a:avLst/>
            </a:prstGeom>
          </p:spPr>
        </p:pic>
        <p:pic>
          <p:nvPicPr>
            <p:cNvPr id="34" name="Picture 13" descr="C:\Users\Jacques\AppData\Local\Microsoft\Windows\INetCache\IE\PG2TXIXG\MC900431497[1].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37212" y="4269209"/>
              <a:ext cx="639548" cy="5873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C:\Users\Jacques\AppData\Local\Microsoft\Windows\INetCache\IE\H2PNQTOV\MC900441427[1].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2208" y="3144478"/>
              <a:ext cx="655588" cy="60206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5" descr="C:\Users\Jacques\AppData\Local\Microsoft\Windows\INetCache\IE\NXXWIGAT\MC900441511[1].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8403" y="5321639"/>
              <a:ext cx="703492" cy="646058"/>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36"/>
            <p:cNvSpPr txBox="1"/>
            <p:nvPr/>
          </p:nvSpPr>
          <p:spPr>
            <a:xfrm>
              <a:off x="1633282" y="2705778"/>
              <a:ext cx="1582484" cy="346379"/>
            </a:xfrm>
            <a:prstGeom prst="rect">
              <a:avLst/>
            </a:prstGeom>
            <a:noFill/>
          </p:spPr>
          <p:txBody>
            <a:bodyPr wrap="none" rtlCol="0">
              <a:noAutofit/>
            </a:bodyPr>
            <a:lstStyle/>
            <a:p>
              <a:pPr fontAlgn="ctr"/>
              <a:r>
                <a:rPr u="none"/>
                <a:t>OS: Windows</a:t>
              </a:r>
              <a:endParaRPr lang="en-US" altLang="zh-CN" dirty="0">
                <a:latin typeface="Arial" panose="020C0503030203020204" pitchFamily="34" charset="0"/>
                <a:cs typeface="+mn-ea"/>
                <a:sym typeface="+mn-lt"/>
              </a:endParaRPr>
            </a:p>
          </p:txBody>
        </p:sp>
        <p:sp>
          <p:nvSpPr>
            <p:cNvPr id="38" name="文本框 37"/>
            <p:cNvSpPr txBox="1"/>
            <p:nvPr/>
          </p:nvSpPr>
          <p:spPr>
            <a:xfrm>
              <a:off x="1944897" y="3874343"/>
              <a:ext cx="1197764" cy="346379"/>
            </a:xfrm>
            <a:prstGeom prst="rect">
              <a:avLst/>
            </a:prstGeom>
            <a:noFill/>
          </p:spPr>
          <p:txBody>
            <a:bodyPr wrap="none" rtlCol="0">
              <a:noAutofit/>
            </a:bodyPr>
            <a:lstStyle/>
            <a:p>
              <a:pPr fontAlgn="ctr"/>
              <a:r>
                <a:rPr u="none"/>
                <a:t>OS: Linux</a:t>
              </a:r>
              <a:endParaRPr lang="en-US" altLang="zh-CN" dirty="0">
                <a:latin typeface="Arial" panose="020C0503030203020204" pitchFamily="34" charset="0"/>
                <a:cs typeface="+mn-ea"/>
                <a:sym typeface="+mn-lt"/>
              </a:endParaRPr>
            </a:p>
          </p:txBody>
        </p:sp>
        <p:sp>
          <p:nvSpPr>
            <p:cNvPr id="39" name="文本框 38"/>
            <p:cNvSpPr txBox="1"/>
            <p:nvPr/>
          </p:nvSpPr>
          <p:spPr>
            <a:xfrm>
              <a:off x="1673357" y="5004857"/>
              <a:ext cx="1556836" cy="346379"/>
            </a:xfrm>
            <a:prstGeom prst="rect">
              <a:avLst/>
            </a:prstGeom>
            <a:noFill/>
          </p:spPr>
          <p:txBody>
            <a:bodyPr wrap="none" rtlCol="0">
              <a:noAutofit/>
            </a:bodyPr>
            <a:lstStyle/>
            <a:p>
              <a:pPr fontAlgn="ctr"/>
              <a:r>
                <a:rPr u="none"/>
                <a:t>OS: MAC OS</a:t>
              </a:r>
              <a:endParaRPr lang="en-US" altLang="zh-CN" dirty="0">
                <a:latin typeface="Arial" panose="020C0503030203020204" pitchFamily="34" charset="0"/>
                <a:cs typeface="+mn-ea"/>
                <a:sym typeface="+mn-lt"/>
              </a:endParaRPr>
            </a:p>
          </p:txBody>
        </p:sp>
        <p:pic>
          <p:nvPicPr>
            <p:cNvPr id="44" name="图片 43"/>
            <p:cNvPicPr>
              <a:picLocks noChangeAspect="1"/>
            </p:cNvPicPr>
            <p:nvPr/>
          </p:nvPicPr>
          <p:blipFill>
            <a:blip r:embed="rId3">
              <a:duotone>
                <a:schemeClr val="accent1">
                  <a:shade val="45000"/>
                  <a:satMod val="135000"/>
                </a:schemeClr>
                <a:prstClr val="white"/>
              </a:duotone>
            </a:blip>
            <a:stretch>
              <a:fillRect/>
            </a:stretch>
          </p:blipFill>
          <p:spPr>
            <a:xfrm>
              <a:off x="3268861" y="3983776"/>
              <a:ext cx="480805" cy="853533"/>
            </a:xfrm>
            <a:prstGeom prst="rect">
              <a:avLst/>
            </a:prstGeom>
          </p:spPr>
        </p:pic>
        <p:pic>
          <p:nvPicPr>
            <p:cNvPr id="45" name="图片 44"/>
            <p:cNvPicPr>
              <a:picLocks noChangeAspect="1"/>
            </p:cNvPicPr>
            <p:nvPr/>
          </p:nvPicPr>
          <p:blipFill>
            <a:blip r:embed="rId3">
              <a:duotone>
                <a:schemeClr val="accent1">
                  <a:shade val="45000"/>
                  <a:satMod val="135000"/>
                </a:schemeClr>
                <a:prstClr val="white"/>
              </a:duotone>
            </a:blip>
            <a:stretch>
              <a:fillRect/>
            </a:stretch>
          </p:blipFill>
          <p:spPr>
            <a:xfrm>
              <a:off x="3274062" y="5114164"/>
              <a:ext cx="480805" cy="853533"/>
            </a:xfrm>
            <a:prstGeom prst="rect">
              <a:avLst/>
            </a:prstGeom>
          </p:spPr>
        </p:pic>
        <p:pic>
          <p:nvPicPr>
            <p:cNvPr id="40" name="Picture 13" descr="C:\Users\Jacques\AppData\Local\Microsoft\Windows\INetCache\IE\PG2TXIXG\MC900431497[1].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1822" y="4128756"/>
              <a:ext cx="639548" cy="58733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C:\Users\Jacques\AppData\Local\Microsoft\Windows\INetCache\IE\H2PNQTOV\MC900441427[1].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1822" y="3440863"/>
              <a:ext cx="655588" cy="60206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5" descr="C:\Users\Jacques\AppData\Local\Microsoft\Windows\INetCache\IE\NXXWIGAT\MC900441511[1].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08170" y="4731373"/>
              <a:ext cx="703492" cy="646058"/>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7">
              <a:duotone>
                <a:schemeClr val="accent1">
                  <a:shade val="45000"/>
                  <a:satMod val="135000"/>
                </a:schemeClr>
                <a:prstClr val="white"/>
              </a:duotone>
            </a:blip>
            <a:stretch>
              <a:fillRect/>
            </a:stretch>
          </p:blipFill>
          <p:spPr>
            <a:xfrm>
              <a:off x="4200269" y="4252927"/>
              <a:ext cx="1360803" cy="286053"/>
            </a:xfrm>
            <a:prstGeom prst="rect">
              <a:avLst/>
            </a:prstGeom>
          </p:spPr>
        </p:pic>
        <p:cxnSp>
          <p:nvCxnSpPr>
            <p:cNvPr id="32" name="直接连接符 31"/>
            <p:cNvCxnSpPr>
              <a:stCxn id="31" idx="3"/>
              <a:endCxn id="2" idx="1"/>
            </p:cNvCxnSpPr>
            <p:nvPr/>
          </p:nvCxnSpPr>
          <p:spPr>
            <a:xfrm>
              <a:off x="3754867" y="3280155"/>
              <a:ext cx="445402" cy="11157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44" idx="3"/>
              <a:endCxn id="2" idx="1"/>
            </p:cNvCxnSpPr>
            <p:nvPr/>
          </p:nvCxnSpPr>
          <p:spPr>
            <a:xfrm flipV="1">
              <a:off x="3749666" y="4395954"/>
              <a:ext cx="450603" cy="145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2" idx="1"/>
              <a:endCxn id="45" idx="3"/>
            </p:cNvCxnSpPr>
            <p:nvPr/>
          </p:nvCxnSpPr>
          <p:spPr>
            <a:xfrm flipH="1">
              <a:off x="3754867" y="4395954"/>
              <a:ext cx="445402" cy="11449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2" idx="3"/>
              <a:endCxn id="65" idx="1"/>
            </p:cNvCxnSpPr>
            <p:nvPr/>
          </p:nvCxnSpPr>
          <p:spPr>
            <a:xfrm>
              <a:off x="5561072" y="4395954"/>
              <a:ext cx="238459" cy="70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4521110" y="4767743"/>
              <a:ext cx="872355" cy="346379"/>
            </a:xfrm>
            <a:prstGeom prst="rect">
              <a:avLst/>
            </a:prstGeom>
            <a:noFill/>
          </p:spPr>
          <p:txBody>
            <a:bodyPr wrap="none" rtlCol="0">
              <a:noAutofit/>
            </a:bodyPr>
            <a:lstStyle/>
            <a:p>
              <a:pPr fontAlgn="ctr"/>
              <a:r>
                <a:rPr u="none"/>
                <a:t>Switch</a:t>
              </a:r>
              <a:endParaRPr lang="en-US" altLang="zh-CN" dirty="0">
                <a:latin typeface="Arial" panose="020C0503030203020204" pitchFamily="34" charset="0"/>
                <a:cs typeface="+mn-ea"/>
                <a:sym typeface="+mn-lt"/>
              </a:endParaRPr>
            </a:p>
          </p:txBody>
        </p:sp>
        <p:sp>
          <p:nvSpPr>
            <p:cNvPr id="58" name="文本框 57"/>
            <p:cNvSpPr txBox="1"/>
            <p:nvPr/>
          </p:nvSpPr>
          <p:spPr>
            <a:xfrm>
              <a:off x="5916220" y="4854766"/>
              <a:ext cx="1096775" cy="346379"/>
            </a:xfrm>
            <a:prstGeom prst="rect">
              <a:avLst/>
            </a:prstGeom>
            <a:noFill/>
          </p:spPr>
          <p:txBody>
            <a:bodyPr wrap="none" rtlCol="0">
              <a:noAutofit/>
            </a:bodyPr>
            <a:lstStyle/>
            <a:p>
              <a:pPr fontAlgn="ctr"/>
              <a:r>
                <a:rPr u="none"/>
                <a:t>NAS device</a:t>
              </a:r>
              <a:endParaRPr lang="en-US" altLang="zh-CN" dirty="0">
                <a:latin typeface="Arial" panose="020C0503030203020204" pitchFamily="34" charset="0"/>
                <a:cs typeface="+mn-ea"/>
                <a:sym typeface="+mn-lt"/>
              </a:endParaRPr>
            </a:p>
          </p:txBody>
        </p:sp>
        <p:pic>
          <p:nvPicPr>
            <p:cNvPr id="65" name="图片 64"/>
            <p:cNvPicPr>
              <a:picLocks noChangeAspect="1"/>
            </p:cNvPicPr>
            <p:nvPr/>
          </p:nvPicPr>
          <p:blipFill>
            <a:blip r:embed="rId8">
              <a:duotone>
                <a:schemeClr val="accent1">
                  <a:shade val="45000"/>
                  <a:satMod val="135000"/>
                </a:schemeClr>
                <a:prstClr val="white"/>
              </a:duotone>
            </a:blip>
            <a:stretch>
              <a:fillRect/>
            </a:stretch>
          </p:blipFill>
          <p:spPr>
            <a:xfrm>
              <a:off x="5799531" y="4089928"/>
              <a:ext cx="1527373" cy="626162"/>
            </a:xfrm>
            <a:prstGeom prst="rect">
              <a:avLst/>
            </a:prstGeom>
          </p:spPr>
        </p:pic>
      </p:grpSp>
      <p:sp>
        <p:nvSpPr>
          <p:cNvPr id="205" name="圆角矩形 204"/>
          <p:cNvSpPr/>
          <p:nvPr/>
        </p:nvSpPr>
        <p:spPr>
          <a:xfrm>
            <a:off x="9252170" y="4185806"/>
            <a:ext cx="1737360" cy="48689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solidFill>
                <a:srgbClr val="C7000B"/>
              </a:solidFill>
              <a:latin typeface="Arial" panose="020C0503030203020204" pitchFamily="34" charset="0"/>
              <a:cs typeface="+mn-ea"/>
              <a:sym typeface="+mn-lt"/>
            </a:endParaRPr>
          </a:p>
        </p:txBody>
      </p:sp>
      <p:sp>
        <p:nvSpPr>
          <p:cNvPr id="207" name="文本占位符 16"/>
          <p:cNvSpPr txBox="1">
            <a:spLocks/>
          </p:cNvSpPr>
          <p:nvPr/>
        </p:nvSpPr>
        <p:spPr bwMode="auto">
          <a:xfrm>
            <a:off x="8031451" y="2406986"/>
            <a:ext cx="3427320" cy="3280203"/>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ctr" latinLnBrk="0" hangingPunct="1">
              <a:lnSpc>
                <a:spcPct val="140000"/>
              </a:lnSpc>
              <a:spcBef>
                <a:spcPts val="792"/>
              </a:spcBef>
              <a:buClrTx/>
              <a:buSzPct val="50000"/>
              <a:buFont typeface="Wingdings" panose="05000000000000000000" pitchFamily="2" charset="2"/>
              <a:buChar char="l"/>
              <a:defRPr sz="2199" kern="1200" baseline="0">
                <a:solidFill>
                  <a:schemeClr val="tx1"/>
                </a:solidFill>
                <a:latin typeface="Arial"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nSpc>
                <a:spcPct val="100000"/>
              </a:lnSpc>
            </a:pPr>
            <a:r>
              <a:rPr sz="1800" b="1" u="none" dirty="0"/>
              <a:t>Benefits</a:t>
            </a:r>
            <a:r>
              <a:rPr sz="1800" u="none" dirty="0"/>
              <a:t>:</a:t>
            </a:r>
          </a:p>
          <a:p>
            <a:pPr lvl="1">
              <a:lnSpc>
                <a:spcPct val="100000"/>
              </a:lnSpc>
            </a:pPr>
            <a:r>
              <a:rPr sz="1600" u="none" dirty="0"/>
              <a:t>Improved efficiency</a:t>
            </a:r>
          </a:p>
          <a:p>
            <a:pPr lvl="1">
              <a:lnSpc>
                <a:spcPct val="100000"/>
              </a:lnSpc>
            </a:pPr>
            <a:r>
              <a:rPr sz="1600" u="none" dirty="0"/>
              <a:t>Improved flexibility</a:t>
            </a:r>
          </a:p>
          <a:p>
            <a:pPr lvl="1">
              <a:lnSpc>
                <a:spcPct val="100000"/>
              </a:lnSpc>
            </a:pPr>
            <a:r>
              <a:rPr sz="1600" u="none" dirty="0"/>
              <a:t>Centralized storage</a:t>
            </a:r>
          </a:p>
          <a:p>
            <a:pPr lvl="1">
              <a:lnSpc>
                <a:spcPct val="100000"/>
              </a:lnSpc>
            </a:pPr>
            <a:r>
              <a:rPr sz="1600" u="none" dirty="0"/>
              <a:t>Simplified management</a:t>
            </a:r>
          </a:p>
          <a:p>
            <a:pPr lvl="1">
              <a:lnSpc>
                <a:spcPct val="100000"/>
              </a:lnSpc>
            </a:pPr>
            <a:r>
              <a:rPr sz="1600" u="none" dirty="0"/>
              <a:t>High scalability</a:t>
            </a:r>
          </a:p>
          <a:p>
            <a:pPr lvl="1">
              <a:lnSpc>
                <a:spcPct val="100000"/>
              </a:lnSpc>
            </a:pPr>
            <a:r>
              <a:rPr sz="1600" u="none" dirty="0"/>
              <a:t>High availability</a:t>
            </a:r>
          </a:p>
          <a:p>
            <a:pPr lvl="1">
              <a:lnSpc>
                <a:spcPct val="100000"/>
              </a:lnSpc>
            </a:pPr>
            <a:r>
              <a:rPr sz="1600" u="none" dirty="0"/>
              <a:t>Security (user authentication and authorization)</a:t>
            </a:r>
            <a:endParaRPr lang="en-US" sz="1600" dirty="0">
              <a:latin typeface="Arial" panose="020C0503030203020204" pitchFamily="34" charset="0"/>
            </a:endParaRPr>
          </a:p>
        </p:txBody>
      </p:sp>
    </p:spTree>
    <p:extLst>
      <p:ext uri="{BB962C8B-B14F-4D97-AF65-F5344CB8AC3E}">
        <p14:creationId xmlns:p14="http://schemas.microsoft.com/office/powerpoint/2010/main" val="323235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u="none" dirty="0"/>
              <a:t>General-Purpose Server and NAS Devices</a:t>
            </a:r>
            <a:endParaRPr lang="en-US" altLang="zh-CN" dirty="0">
              <a:latin typeface="Arial" panose="020C0503030203020204" pitchFamily="34" charset="0"/>
              <a:ea typeface="+mn-ea"/>
              <a:cs typeface="+mn-ea"/>
              <a:sym typeface="+mn-lt"/>
            </a:endParaRPr>
          </a:p>
        </p:txBody>
      </p:sp>
      <p:grpSp>
        <p:nvGrpSpPr>
          <p:cNvPr id="4" name="组合 3"/>
          <p:cNvGrpSpPr/>
          <p:nvPr/>
        </p:nvGrpSpPr>
        <p:grpSpPr>
          <a:xfrm>
            <a:off x="9408629" y="1857330"/>
            <a:ext cx="1715747" cy="2634001"/>
            <a:chOff x="9207533" y="2817224"/>
            <a:chExt cx="1715747" cy="2634001"/>
          </a:xfrm>
        </p:grpSpPr>
        <p:sp>
          <p:nvSpPr>
            <p:cNvPr id="5" name="圆角矩形 4"/>
            <p:cNvSpPr/>
            <p:nvPr/>
          </p:nvSpPr>
          <p:spPr>
            <a:xfrm>
              <a:off x="9207534" y="4141380"/>
              <a:ext cx="1705999" cy="130984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endParaRPr lang="en-US" altLang="zh-CN" dirty="0">
                <a:latin typeface="Huawei Sans" panose="020C0503030203020204" pitchFamily="34" charset="0"/>
                <a:cs typeface="Huawei Sans" panose="020C0503030203020204" pitchFamily="34" charset="0"/>
                <a:sym typeface="+mn-lt"/>
              </a:endParaRPr>
            </a:p>
          </p:txBody>
        </p:sp>
        <p:grpSp>
          <p:nvGrpSpPr>
            <p:cNvPr id="6" name="组合 5"/>
            <p:cNvGrpSpPr/>
            <p:nvPr/>
          </p:nvGrpSpPr>
          <p:grpSpPr>
            <a:xfrm>
              <a:off x="9297260" y="4171247"/>
              <a:ext cx="1529804" cy="1222374"/>
              <a:chOff x="9305701" y="4053685"/>
              <a:chExt cx="1529804" cy="1222374"/>
            </a:xfrm>
          </p:grpSpPr>
          <p:grpSp>
            <p:nvGrpSpPr>
              <p:cNvPr id="10" name="组合 366"/>
              <p:cNvGrpSpPr>
                <a:grpSpLocks/>
              </p:cNvGrpSpPr>
              <p:nvPr/>
            </p:nvGrpSpPr>
            <p:grpSpPr bwMode="auto">
              <a:xfrm>
                <a:off x="9305701" y="4654084"/>
                <a:ext cx="482600" cy="611187"/>
                <a:chOff x="8951913" y="4081463"/>
                <a:chExt cx="482600" cy="611187"/>
              </a:xfrm>
              <a:solidFill>
                <a:srgbClr val="0070C0"/>
              </a:solidFill>
            </p:grpSpPr>
            <p:sp>
              <p:nvSpPr>
                <p:cNvPr id="66"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67"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68"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6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70"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71"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72"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73"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74"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75"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grpSp>
          <p:grpSp>
            <p:nvGrpSpPr>
              <p:cNvPr id="11" name="组合 366"/>
              <p:cNvGrpSpPr>
                <a:grpSpLocks/>
              </p:cNvGrpSpPr>
              <p:nvPr/>
            </p:nvGrpSpPr>
            <p:grpSpPr bwMode="auto">
              <a:xfrm>
                <a:off x="9827988" y="4664872"/>
                <a:ext cx="482600" cy="611187"/>
                <a:chOff x="8951913" y="4081463"/>
                <a:chExt cx="482600" cy="611187"/>
              </a:xfrm>
              <a:solidFill>
                <a:srgbClr val="0070C0"/>
              </a:solidFill>
            </p:grpSpPr>
            <p:sp>
              <p:nvSpPr>
                <p:cNvPr id="56"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57"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58"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5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60"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61"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62"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63"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64"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65"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grpSp>
          <p:grpSp>
            <p:nvGrpSpPr>
              <p:cNvPr id="12" name="组合 366"/>
              <p:cNvGrpSpPr>
                <a:grpSpLocks/>
              </p:cNvGrpSpPr>
              <p:nvPr/>
            </p:nvGrpSpPr>
            <p:grpSpPr bwMode="auto">
              <a:xfrm>
                <a:off x="10352905" y="4654084"/>
                <a:ext cx="482600" cy="611187"/>
                <a:chOff x="8951913" y="4081463"/>
                <a:chExt cx="482600" cy="611187"/>
              </a:xfrm>
              <a:solidFill>
                <a:srgbClr val="0070C0"/>
              </a:solidFill>
            </p:grpSpPr>
            <p:sp>
              <p:nvSpPr>
                <p:cNvPr id="46"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47"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48"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4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50"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51"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52"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53"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54"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55"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grpSp>
          <p:grpSp>
            <p:nvGrpSpPr>
              <p:cNvPr id="13" name="组合 366"/>
              <p:cNvGrpSpPr>
                <a:grpSpLocks/>
              </p:cNvGrpSpPr>
              <p:nvPr/>
            </p:nvGrpSpPr>
            <p:grpSpPr bwMode="auto">
              <a:xfrm>
                <a:off x="9305701" y="4053685"/>
                <a:ext cx="482600" cy="611187"/>
                <a:chOff x="8951913" y="4081463"/>
                <a:chExt cx="482600" cy="611187"/>
              </a:xfrm>
              <a:solidFill>
                <a:srgbClr val="0070C0"/>
              </a:solidFill>
            </p:grpSpPr>
            <p:sp>
              <p:nvSpPr>
                <p:cNvPr id="36"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37"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38"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3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40"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41"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42"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43"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44"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45"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grpSp>
          <p:grpSp>
            <p:nvGrpSpPr>
              <p:cNvPr id="14" name="组合 366"/>
              <p:cNvGrpSpPr>
                <a:grpSpLocks/>
              </p:cNvGrpSpPr>
              <p:nvPr/>
            </p:nvGrpSpPr>
            <p:grpSpPr bwMode="auto">
              <a:xfrm>
                <a:off x="9827988" y="4064473"/>
                <a:ext cx="482600" cy="611187"/>
                <a:chOff x="8951913" y="4081463"/>
                <a:chExt cx="482600" cy="611187"/>
              </a:xfrm>
              <a:solidFill>
                <a:srgbClr val="0070C0"/>
              </a:solidFill>
            </p:grpSpPr>
            <p:sp>
              <p:nvSpPr>
                <p:cNvPr id="26"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27"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28"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2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30"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31"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32"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33"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34"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35"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grpSp>
          <p:grpSp>
            <p:nvGrpSpPr>
              <p:cNvPr id="15" name="组合 366"/>
              <p:cNvGrpSpPr>
                <a:grpSpLocks/>
              </p:cNvGrpSpPr>
              <p:nvPr/>
            </p:nvGrpSpPr>
            <p:grpSpPr bwMode="auto">
              <a:xfrm>
                <a:off x="10352905" y="4053685"/>
                <a:ext cx="482600" cy="611187"/>
                <a:chOff x="8951913" y="4081463"/>
                <a:chExt cx="482600" cy="611187"/>
              </a:xfrm>
              <a:solidFill>
                <a:srgbClr val="0070C0"/>
              </a:solidFill>
            </p:grpSpPr>
            <p:sp>
              <p:nvSpPr>
                <p:cNvPr id="16"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17"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18"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1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20"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21"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22"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23"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24"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25"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grpSp>
        </p:grpSp>
        <p:sp>
          <p:nvSpPr>
            <p:cNvPr id="7" name="圆角矩形 6"/>
            <p:cNvSpPr/>
            <p:nvPr/>
          </p:nvSpPr>
          <p:spPr>
            <a:xfrm>
              <a:off x="9217281" y="3697940"/>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u="none">
                  <a:solidFill>
                    <a:schemeClr val="tx1"/>
                  </a:solidFill>
                  <a:latin typeface="Huawei Sans" panose="020C0503030203020204" pitchFamily="34" charset="0"/>
                  <a:cs typeface="Huawei Sans" panose="020C0503030203020204" pitchFamily="34" charset="0"/>
                </a:rPr>
                <a:t>Network</a:t>
              </a:r>
              <a:endParaRPr lang="en-US" altLang="zh-CN" dirty="0">
                <a:solidFill>
                  <a:schemeClr val="tx1"/>
                </a:solidFill>
                <a:latin typeface="Huawei Sans" panose="020C0503030203020204" pitchFamily="34" charset="0"/>
                <a:cs typeface="Huawei Sans" panose="020C0503030203020204" pitchFamily="34" charset="0"/>
                <a:sym typeface="+mn-lt"/>
              </a:endParaRPr>
            </a:p>
          </p:txBody>
        </p:sp>
        <p:sp>
          <p:nvSpPr>
            <p:cNvPr id="8" name="圆角矩形 7"/>
            <p:cNvSpPr/>
            <p:nvPr/>
          </p:nvSpPr>
          <p:spPr>
            <a:xfrm>
              <a:off x="9217281" y="3259531"/>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u="none">
                  <a:solidFill>
                    <a:schemeClr val="tx1"/>
                  </a:solidFill>
                  <a:latin typeface="Huawei Sans" panose="020C0503030203020204" pitchFamily="34" charset="0"/>
                  <a:cs typeface="Huawei Sans" panose="020C0503030203020204" pitchFamily="34" charset="0"/>
                </a:rPr>
                <a:t>OS</a:t>
              </a:r>
              <a:endParaRPr lang="en-US" altLang="zh-CN" dirty="0">
                <a:solidFill>
                  <a:schemeClr val="tx1"/>
                </a:solidFill>
                <a:latin typeface="Huawei Sans" panose="020C0503030203020204" pitchFamily="34" charset="0"/>
                <a:cs typeface="Huawei Sans" panose="020C0503030203020204" pitchFamily="34" charset="0"/>
                <a:sym typeface="+mn-lt"/>
              </a:endParaRPr>
            </a:p>
          </p:txBody>
        </p:sp>
        <p:sp>
          <p:nvSpPr>
            <p:cNvPr id="9" name="圆角矩形 8"/>
            <p:cNvSpPr/>
            <p:nvPr/>
          </p:nvSpPr>
          <p:spPr>
            <a:xfrm>
              <a:off x="9207533" y="2817224"/>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u="none">
                  <a:solidFill>
                    <a:schemeClr val="tx1"/>
                  </a:solidFill>
                  <a:latin typeface="Huawei Sans" panose="020C0503030203020204" pitchFamily="34" charset="0"/>
                  <a:cs typeface="Huawei Sans" panose="020C0503030203020204" pitchFamily="34" charset="0"/>
                </a:rPr>
                <a:t>File system</a:t>
              </a:r>
              <a:endParaRPr lang="en-US" altLang="zh-CN" dirty="0">
                <a:solidFill>
                  <a:schemeClr val="tx1"/>
                </a:solidFill>
                <a:latin typeface="Huawei Sans" panose="020C0503030203020204" pitchFamily="34" charset="0"/>
                <a:cs typeface="Huawei Sans" panose="020C0503030203020204" pitchFamily="34" charset="0"/>
                <a:sym typeface="+mn-lt"/>
              </a:endParaRPr>
            </a:p>
          </p:txBody>
        </p:sp>
      </p:grpSp>
      <p:grpSp>
        <p:nvGrpSpPr>
          <p:cNvPr id="131" name="组合 130"/>
          <p:cNvGrpSpPr/>
          <p:nvPr/>
        </p:nvGrpSpPr>
        <p:grpSpPr>
          <a:xfrm>
            <a:off x="1289568" y="2024991"/>
            <a:ext cx="1724150" cy="2895949"/>
            <a:chOff x="705825" y="2411686"/>
            <a:chExt cx="1724150" cy="2895949"/>
          </a:xfrm>
        </p:grpSpPr>
        <p:sp>
          <p:nvSpPr>
            <p:cNvPr id="76" name="圆角矩形 75"/>
            <p:cNvSpPr/>
            <p:nvPr/>
          </p:nvSpPr>
          <p:spPr>
            <a:xfrm>
              <a:off x="705825" y="4594523"/>
              <a:ext cx="1705999" cy="71311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endParaRPr lang="en-US" altLang="zh-CN" dirty="0">
                <a:latin typeface="Huawei Sans" panose="020C0503030203020204" pitchFamily="34" charset="0"/>
                <a:cs typeface="Huawei Sans" panose="020C0503030203020204" pitchFamily="34" charset="0"/>
                <a:sym typeface="+mn-lt"/>
              </a:endParaRPr>
            </a:p>
          </p:txBody>
        </p:sp>
        <p:grpSp>
          <p:nvGrpSpPr>
            <p:cNvPr id="77" name="组合 366"/>
            <p:cNvGrpSpPr>
              <a:grpSpLocks/>
            </p:cNvGrpSpPr>
            <p:nvPr/>
          </p:nvGrpSpPr>
          <p:grpSpPr bwMode="auto">
            <a:xfrm>
              <a:off x="1023657" y="4636447"/>
              <a:ext cx="482600" cy="611187"/>
              <a:chOff x="8951913" y="4081463"/>
              <a:chExt cx="482600" cy="611187"/>
            </a:xfrm>
            <a:solidFill>
              <a:srgbClr val="0070C0"/>
            </a:solidFill>
          </p:grpSpPr>
          <p:sp>
            <p:nvSpPr>
              <p:cNvPr id="7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7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8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8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8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8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8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8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8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8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grpSp>
        <p:grpSp>
          <p:nvGrpSpPr>
            <p:cNvPr id="88" name="组合 366"/>
            <p:cNvGrpSpPr>
              <a:grpSpLocks/>
            </p:cNvGrpSpPr>
            <p:nvPr/>
          </p:nvGrpSpPr>
          <p:grpSpPr bwMode="auto">
            <a:xfrm>
              <a:off x="1630894" y="4610924"/>
              <a:ext cx="482600" cy="611187"/>
              <a:chOff x="8951913" y="4081463"/>
              <a:chExt cx="482600" cy="611187"/>
            </a:xfrm>
            <a:solidFill>
              <a:srgbClr val="0070C0"/>
            </a:solidFill>
          </p:grpSpPr>
          <p:sp>
            <p:nvSpPr>
              <p:cNvPr id="89"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90"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91"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92"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93"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94"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95"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96"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97"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sp>
            <p:nvSpPr>
              <p:cNvPr id="98"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Huawei Sans" panose="020C0503030203020204" pitchFamily="34" charset="0"/>
                  <a:sym typeface="+mn-lt"/>
                </a:endParaRPr>
              </a:p>
            </p:txBody>
          </p:sp>
        </p:grpSp>
        <p:sp>
          <p:nvSpPr>
            <p:cNvPr id="99" name="圆角矩形 98"/>
            <p:cNvSpPr/>
            <p:nvPr/>
          </p:nvSpPr>
          <p:spPr>
            <a:xfrm>
              <a:off x="723976" y="4155292"/>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u="none">
                  <a:solidFill>
                    <a:schemeClr val="tx1"/>
                  </a:solidFill>
                  <a:latin typeface="Huawei Sans" panose="020C0503030203020204" pitchFamily="34" charset="0"/>
                  <a:cs typeface="Huawei Sans" panose="020C0503030203020204" pitchFamily="34" charset="0"/>
                </a:rPr>
                <a:t>Network</a:t>
              </a:r>
              <a:endParaRPr lang="en-US" altLang="zh-CN" dirty="0">
                <a:solidFill>
                  <a:schemeClr val="tx1"/>
                </a:solidFill>
                <a:latin typeface="Huawei Sans" panose="020C0503030203020204" pitchFamily="34" charset="0"/>
                <a:cs typeface="Huawei Sans" panose="020C0503030203020204" pitchFamily="34" charset="0"/>
                <a:sym typeface="+mn-lt"/>
              </a:endParaRPr>
            </a:p>
          </p:txBody>
        </p:sp>
        <p:sp>
          <p:nvSpPr>
            <p:cNvPr id="100" name="圆角矩形 99"/>
            <p:cNvSpPr/>
            <p:nvPr/>
          </p:nvSpPr>
          <p:spPr>
            <a:xfrm>
              <a:off x="723976" y="3716883"/>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u="none" dirty="0">
                  <a:solidFill>
                    <a:schemeClr val="tx1"/>
                  </a:solidFill>
                  <a:latin typeface="Huawei Sans" panose="020C0503030203020204" pitchFamily="34" charset="0"/>
                  <a:cs typeface="Huawei Sans" panose="020C0503030203020204" pitchFamily="34" charset="0"/>
                </a:rPr>
                <a:t>OS</a:t>
              </a:r>
              <a:endParaRPr lang="en-US" altLang="zh-CN" dirty="0">
                <a:solidFill>
                  <a:schemeClr val="tx1"/>
                </a:solidFill>
                <a:latin typeface="Huawei Sans" panose="020C0503030203020204" pitchFamily="34" charset="0"/>
                <a:cs typeface="Huawei Sans" panose="020C0503030203020204" pitchFamily="34" charset="0"/>
                <a:sym typeface="+mn-lt"/>
              </a:endParaRPr>
            </a:p>
          </p:txBody>
        </p:sp>
        <p:sp>
          <p:nvSpPr>
            <p:cNvPr id="101" name="圆角矩形 100"/>
            <p:cNvSpPr/>
            <p:nvPr/>
          </p:nvSpPr>
          <p:spPr>
            <a:xfrm>
              <a:off x="723976" y="3274576"/>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u="none">
                  <a:solidFill>
                    <a:schemeClr val="tx1"/>
                  </a:solidFill>
                  <a:latin typeface="Huawei Sans" panose="020C0503030203020204" pitchFamily="34" charset="0"/>
                  <a:cs typeface="Huawei Sans" panose="020C0503030203020204" pitchFamily="34" charset="0"/>
                </a:rPr>
                <a:t>File system</a:t>
              </a:r>
              <a:endParaRPr lang="en-US" altLang="zh-CN" dirty="0">
                <a:solidFill>
                  <a:schemeClr val="tx1"/>
                </a:solidFill>
                <a:latin typeface="Huawei Sans" panose="020C0503030203020204" pitchFamily="34" charset="0"/>
                <a:cs typeface="Huawei Sans" panose="020C0503030203020204" pitchFamily="34" charset="0"/>
                <a:sym typeface="+mn-lt"/>
              </a:endParaRPr>
            </a:p>
          </p:txBody>
        </p:sp>
        <p:sp>
          <p:nvSpPr>
            <p:cNvPr id="102" name="圆角矩形 101"/>
            <p:cNvSpPr/>
            <p:nvPr/>
          </p:nvSpPr>
          <p:spPr>
            <a:xfrm>
              <a:off x="723976" y="2850506"/>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u="none">
                  <a:solidFill>
                    <a:schemeClr val="tx1"/>
                  </a:solidFill>
                  <a:latin typeface="Huawei Sans" panose="020C0503030203020204" pitchFamily="34" charset="0"/>
                  <a:cs typeface="Huawei Sans" panose="020C0503030203020204" pitchFamily="34" charset="0"/>
                </a:rPr>
                <a:t>Printer driver</a:t>
              </a:r>
              <a:endParaRPr lang="en-US" altLang="zh-CN" dirty="0">
                <a:solidFill>
                  <a:schemeClr val="tx1"/>
                </a:solidFill>
                <a:latin typeface="Huawei Sans" panose="020C0503030203020204" pitchFamily="34" charset="0"/>
                <a:cs typeface="Huawei Sans" panose="020C0503030203020204" pitchFamily="34" charset="0"/>
                <a:sym typeface="+mn-lt"/>
              </a:endParaRPr>
            </a:p>
          </p:txBody>
        </p:sp>
        <p:sp>
          <p:nvSpPr>
            <p:cNvPr id="103" name="圆角矩形 102"/>
            <p:cNvSpPr/>
            <p:nvPr/>
          </p:nvSpPr>
          <p:spPr>
            <a:xfrm>
              <a:off x="723976" y="2411686"/>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u="none">
                  <a:solidFill>
                    <a:schemeClr val="tx1"/>
                  </a:solidFill>
                  <a:latin typeface="Huawei Sans" panose="020C0503030203020204" pitchFamily="34" charset="0"/>
                  <a:cs typeface="Huawei Sans" panose="020C0503030203020204" pitchFamily="34" charset="0"/>
                </a:rPr>
                <a:t>Application</a:t>
              </a:r>
              <a:endParaRPr lang="en-US" altLang="zh-CN" dirty="0">
                <a:solidFill>
                  <a:schemeClr val="tx1"/>
                </a:solidFill>
                <a:latin typeface="Huawei Sans" panose="020C0503030203020204" pitchFamily="34" charset="0"/>
                <a:cs typeface="Huawei Sans" panose="020C0503030203020204" pitchFamily="34" charset="0"/>
                <a:sym typeface="+mn-lt"/>
              </a:endParaRPr>
            </a:p>
          </p:txBody>
        </p:sp>
      </p:grpSp>
      <p:pic>
        <p:nvPicPr>
          <p:cNvPr id="104" name="图片 103"/>
          <p:cNvPicPr>
            <a:picLocks noChangeAspect="1"/>
          </p:cNvPicPr>
          <p:nvPr/>
        </p:nvPicPr>
        <p:blipFill>
          <a:blip r:embed="rId3">
            <a:duotone>
              <a:schemeClr val="accent1">
                <a:shade val="45000"/>
                <a:satMod val="135000"/>
              </a:schemeClr>
              <a:prstClr val="white"/>
            </a:duotone>
          </a:blip>
          <a:stretch>
            <a:fillRect/>
          </a:stretch>
        </p:blipFill>
        <p:spPr>
          <a:xfrm>
            <a:off x="4134702" y="1833057"/>
            <a:ext cx="480805" cy="910093"/>
          </a:xfrm>
          <a:prstGeom prst="rect">
            <a:avLst/>
          </a:prstGeom>
        </p:spPr>
      </p:pic>
      <p:sp>
        <p:nvSpPr>
          <p:cNvPr id="110" name="文本框 109"/>
          <p:cNvSpPr txBox="1"/>
          <p:nvPr/>
        </p:nvSpPr>
        <p:spPr>
          <a:xfrm>
            <a:off x="4253401" y="5077855"/>
            <a:ext cx="2141933" cy="584775"/>
          </a:xfrm>
          <a:prstGeom prst="rect">
            <a:avLst/>
          </a:prstGeom>
          <a:noFill/>
        </p:spPr>
        <p:txBody>
          <a:bodyPr wrap="none" rtlCol="0">
            <a:noAutofit/>
          </a:bodyPr>
          <a:lstStyle/>
          <a:p>
            <a:pPr algn="ctr" fontAlgn="ctr"/>
            <a:r>
              <a:rPr sz="1600" u="none" dirty="0">
                <a:latin typeface="Huawei Sans" panose="020C0503030203020204" pitchFamily="34" charset="0"/>
                <a:cs typeface="Huawei Sans" panose="020C0503030203020204" pitchFamily="34" charset="0"/>
              </a:rPr>
              <a:t>General-purpose server</a:t>
            </a:r>
            <a:endParaRPr lang="en-US" altLang="zh-CN" sz="1600" dirty="0">
              <a:latin typeface="Huawei Sans" panose="020C0503030203020204" pitchFamily="34" charset="0"/>
              <a:cs typeface="Huawei Sans" panose="020C0503030203020204" pitchFamily="34" charset="0"/>
              <a:sym typeface="+mn-lt"/>
            </a:endParaRPr>
          </a:p>
          <a:p>
            <a:pPr algn="ctr" fontAlgn="ctr"/>
            <a:r>
              <a:rPr sz="1600" u="none" dirty="0">
                <a:latin typeface="Huawei Sans" panose="020C0503030203020204" pitchFamily="34" charset="0"/>
                <a:cs typeface="Huawei Sans" panose="020C0503030203020204" pitchFamily="34" charset="0"/>
              </a:rPr>
              <a:t>(Windows or UNIX)</a:t>
            </a:r>
            <a:endParaRPr lang="en-US" altLang="zh-CN" sz="1600" dirty="0">
              <a:latin typeface="Huawei Sans" panose="020C0503030203020204" pitchFamily="34" charset="0"/>
              <a:cs typeface="Huawei Sans" panose="020C0503030203020204" pitchFamily="34" charset="0"/>
              <a:sym typeface="+mn-lt"/>
            </a:endParaRPr>
          </a:p>
        </p:txBody>
      </p:sp>
      <p:pic>
        <p:nvPicPr>
          <p:cNvPr id="111" name="图片 110"/>
          <p:cNvPicPr>
            <a:picLocks noChangeAspect="1"/>
          </p:cNvPicPr>
          <p:nvPr/>
        </p:nvPicPr>
        <p:blipFill>
          <a:blip r:embed="rId3">
            <a:duotone>
              <a:schemeClr val="accent1">
                <a:shade val="45000"/>
                <a:satMod val="135000"/>
              </a:schemeClr>
              <a:prstClr val="white"/>
            </a:duotone>
          </a:blip>
          <a:stretch>
            <a:fillRect/>
          </a:stretch>
        </p:blipFill>
        <p:spPr>
          <a:xfrm>
            <a:off x="4129501" y="2963445"/>
            <a:ext cx="480805" cy="910093"/>
          </a:xfrm>
          <a:prstGeom prst="rect">
            <a:avLst/>
          </a:prstGeom>
        </p:spPr>
      </p:pic>
      <p:pic>
        <p:nvPicPr>
          <p:cNvPr id="112" name="图片 111"/>
          <p:cNvPicPr>
            <a:picLocks noChangeAspect="1"/>
          </p:cNvPicPr>
          <p:nvPr/>
        </p:nvPicPr>
        <p:blipFill>
          <a:blip r:embed="rId3">
            <a:duotone>
              <a:schemeClr val="accent1">
                <a:shade val="45000"/>
                <a:satMod val="135000"/>
              </a:schemeClr>
              <a:prstClr val="white"/>
            </a:duotone>
          </a:blip>
          <a:stretch>
            <a:fillRect/>
          </a:stretch>
        </p:blipFill>
        <p:spPr>
          <a:xfrm>
            <a:off x="4134702" y="4093833"/>
            <a:ext cx="480805" cy="910093"/>
          </a:xfrm>
          <a:prstGeom prst="rect">
            <a:avLst/>
          </a:prstGeom>
        </p:spPr>
      </p:pic>
      <p:sp>
        <p:nvSpPr>
          <p:cNvPr id="122" name="文本框 121"/>
          <p:cNvSpPr txBox="1"/>
          <p:nvPr/>
        </p:nvSpPr>
        <p:spPr>
          <a:xfrm>
            <a:off x="6664572" y="3830001"/>
            <a:ext cx="1789272" cy="369332"/>
          </a:xfrm>
          <a:prstGeom prst="rect">
            <a:avLst/>
          </a:prstGeom>
          <a:noFill/>
        </p:spPr>
        <p:txBody>
          <a:bodyPr wrap="square" rtlCol="0" anchor="ctr">
            <a:noAutofit/>
          </a:bodyPr>
          <a:lstStyle/>
          <a:p>
            <a:pPr algn="ctr" fontAlgn="ctr"/>
            <a:r>
              <a:rPr u="none" dirty="0" err="1">
                <a:latin typeface="Huawei Sans" panose="020C0503030203020204" pitchFamily="34" charset="0"/>
                <a:cs typeface="Huawei Sans" panose="020C0503030203020204" pitchFamily="34" charset="0"/>
              </a:rPr>
              <a:t>Uni</a:t>
            </a:r>
            <a:r>
              <a:rPr u="none" dirty="0">
                <a:latin typeface="Huawei Sans" panose="020C0503030203020204" pitchFamily="34" charset="0"/>
                <a:cs typeface="Huawei Sans" panose="020C0503030203020204" pitchFamily="34" charset="0"/>
              </a:rPr>
              <a:t>-functional NAS device</a:t>
            </a:r>
            <a:endParaRPr lang="en-US" altLang="zh-CN" dirty="0">
              <a:latin typeface="Huawei Sans" panose="020C0503030203020204" pitchFamily="34" charset="0"/>
              <a:cs typeface="Huawei Sans" panose="020C0503030203020204" pitchFamily="34" charset="0"/>
              <a:sym typeface="+mn-lt"/>
            </a:endParaRPr>
          </a:p>
        </p:txBody>
      </p:sp>
      <p:pic>
        <p:nvPicPr>
          <p:cNvPr id="123" name="图片 122"/>
          <p:cNvPicPr>
            <a:picLocks noChangeAspect="1"/>
          </p:cNvPicPr>
          <p:nvPr/>
        </p:nvPicPr>
        <p:blipFill>
          <a:blip r:embed="rId4">
            <a:duotone>
              <a:schemeClr val="accent1">
                <a:shade val="45000"/>
                <a:satMod val="135000"/>
              </a:schemeClr>
              <a:prstClr val="white"/>
            </a:duotone>
          </a:blip>
          <a:stretch>
            <a:fillRect/>
          </a:stretch>
        </p:blipFill>
        <p:spPr>
          <a:xfrm>
            <a:off x="6792156" y="3002349"/>
            <a:ext cx="1527373" cy="667655"/>
          </a:xfrm>
          <a:prstGeom prst="rect">
            <a:avLst/>
          </a:prstGeom>
        </p:spPr>
      </p:pic>
      <p:sp>
        <p:nvSpPr>
          <p:cNvPr id="124" name="右箭头 123"/>
          <p:cNvSpPr/>
          <p:nvPr/>
        </p:nvSpPr>
        <p:spPr>
          <a:xfrm>
            <a:off x="4916872" y="3235321"/>
            <a:ext cx="1710266" cy="38862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latin typeface="Huawei Sans" panose="020C0503030203020204" pitchFamily="34" charset="0"/>
              <a:cs typeface="Huawei Sans" panose="020C0503030203020204" pitchFamily="34" charset="0"/>
              <a:sym typeface="+mn-lt"/>
            </a:endParaRPr>
          </a:p>
        </p:txBody>
      </p:sp>
      <p:pic>
        <p:nvPicPr>
          <p:cNvPr id="125" name="Picture 13" descr="C:\Users\Jacques\AppData\Local\Microsoft\Windows\INetCache\IE\PG2TXIXG\MC900431497[1].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9353" y="2467955"/>
            <a:ext cx="404440" cy="396033"/>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3" descr="C:\Users\Jacques\AppData\Local\Microsoft\Windows\INetCache\IE\PG2TXIXG\MC900431497[1].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2744" y="3561386"/>
            <a:ext cx="404440" cy="396033"/>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3" descr="C:\Users\Jacques\AppData\Local\Microsoft\Windows\INetCache\IE\PG2TXIXG\MC900431497[1].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70119" y="4694179"/>
            <a:ext cx="404440" cy="396033"/>
          </a:xfrm>
          <a:prstGeom prst="rect">
            <a:avLst/>
          </a:prstGeom>
          <a:noFill/>
          <a:extLst>
            <a:ext uri="{909E8E84-426E-40DD-AFC4-6F175D3DCCD1}">
              <a14:hiddenFill xmlns:a14="http://schemas.microsoft.com/office/drawing/2010/main">
                <a:solidFill>
                  <a:srgbClr val="FFFFFF"/>
                </a:solidFill>
              </a14:hiddenFill>
            </a:ext>
          </a:extLst>
        </p:spPr>
      </p:pic>
      <p:sp>
        <p:nvSpPr>
          <p:cNvPr id="129" name="圆角矩形 128"/>
          <p:cNvSpPr/>
          <p:nvPr/>
        </p:nvSpPr>
        <p:spPr>
          <a:xfrm>
            <a:off x="1145813" y="1758317"/>
            <a:ext cx="2022167" cy="341857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solidFill>
                <a:schemeClr val="tx1"/>
              </a:solidFill>
              <a:latin typeface="Huawei Sans" panose="020C0503030203020204" pitchFamily="34" charset="0"/>
              <a:cs typeface="Huawei Sans" panose="020C0503030203020204" pitchFamily="34" charset="0"/>
              <a:sym typeface="+mn-lt"/>
            </a:endParaRPr>
          </a:p>
        </p:txBody>
      </p:sp>
      <p:sp>
        <p:nvSpPr>
          <p:cNvPr id="130" name="圆角矩形 129"/>
          <p:cNvSpPr/>
          <p:nvPr/>
        </p:nvSpPr>
        <p:spPr>
          <a:xfrm>
            <a:off x="9243862" y="1676228"/>
            <a:ext cx="2022167" cy="2971801"/>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solidFill>
                <a:schemeClr val="tx1"/>
              </a:solidFill>
              <a:latin typeface="Huawei Sans" panose="020C0503030203020204" pitchFamily="34" charset="0"/>
              <a:cs typeface="Huawei Sans" panose="020C0503030203020204" pitchFamily="34" charset="0"/>
              <a:sym typeface="+mn-lt"/>
            </a:endParaRPr>
          </a:p>
        </p:txBody>
      </p:sp>
      <p:cxnSp>
        <p:nvCxnSpPr>
          <p:cNvPr id="133" name="直接连接符 132"/>
          <p:cNvCxnSpPr>
            <a:endCxn id="111" idx="1"/>
          </p:cNvCxnSpPr>
          <p:nvPr/>
        </p:nvCxnSpPr>
        <p:spPr>
          <a:xfrm>
            <a:off x="3140394" y="2024991"/>
            <a:ext cx="989107" cy="1393501"/>
          </a:xfrm>
          <a:prstGeom prst="line">
            <a:avLst/>
          </a:prstGeom>
          <a:ln w="12700">
            <a:solidFill>
              <a:srgbClr val="151515"/>
            </a:solidFill>
            <a:prstDash val="sysDot"/>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V="1">
            <a:off x="3149129" y="3833328"/>
            <a:ext cx="1025642" cy="1155761"/>
          </a:xfrm>
          <a:prstGeom prst="line">
            <a:avLst/>
          </a:prstGeom>
          <a:ln w="12700">
            <a:solidFill>
              <a:srgbClr val="151515"/>
            </a:solidFill>
            <a:prstDash val="sysDot"/>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V="1">
            <a:off x="8117115" y="1944198"/>
            <a:ext cx="1121546" cy="1156518"/>
          </a:xfrm>
          <a:prstGeom prst="line">
            <a:avLst/>
          </a:prstGeom>
          <a:ln w="12700">
            <a:solidFill>
              <a:srgbClr val="151515"/>
            </a:solidFill>
            <a:prstDash val="sysDot"/>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8220923" y="3619016"/>
            <a:ext cx="1011495" cy="856038"/>
          </a:xfrm>
          <a:prstGeom prst="line">
            <a:avLst/>
          </a:prstGeom>
          <a:ln w="12700">
            <a:solidFill>
              <a:srgbClr val="151515"/>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92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Autofit/>
          </a:bodyPr>
          <a:lstStyle/>
          <a:p>
            <a:r>
              <a:rPr u="none"/>
              <a:t>NAS Protocols</a:t>
            </a:r>
            <a:endParaRPr lang="en-US" altLang="zh-CN" dirty="0">
              <a:latin typeface="Arial" panose="020C0503030203020204" pitchFamily="34" charset="0"/>
              <a:ea typeface="+mn-ea"/>
              <a:cs typeface="+mn-ea"/>
              <a:sym typeface="+mn-lt"/>
            </a:endParaRPr>
          </a:p>
        </p:txBody>
      </p:sp>
      <p:pic>
        <p:nvPicPr>
          <p:cNvPr id="2" name="图片 1"/>
          <p:cNvPicPr>
            <a:picLocks noChangeAspect="1"/>
          </p:cNvPicPr>
          <p:nvPr/>
        </p:nvPicPr>
        <p:blipFill>
          <a:blip r:embed="rId3">
            <a:duotone>
              <a:schemeClr val="accent1">
                <a:shade val="45000"/>
                <a:satMod val="135000"/>
              </a:schemeClr>
              <a:prstClr val="white"/>
            </a:duotone>
          </a:blip>
          <a:stretch>
            <a:fillRect/>
          </a:stretch>
        </p:blipFill>
        <p:spPr>
          <a:xfrm>
            <a:off x="6394808" y="4089540"/>
            <a:ext cx="524611" cy="1427631"/>
          </a:xfrm>
          <a:prstGeom prst="rect">
            <a:avLst/>
          </a:prstGeom>
        </p:spPr>
      </p:pic>
      <p:pic>
        <p:nvPicPr>
          <p:cNvPr id="4" name="图片 3"/>
          <p:cNvPicPr>
            <a:picLocks noChangeAspect="1"/>
          </p:cNvPicPr>
          <p:nvPr/>
        </p:nvPicPr>
        <p:blipFill>
          <a:blip r:embed="rId3">
            <a:duotone>
              <a:schemeClr val="accent1">
                <a:shade val="45000"/>
                <a:satMod val="135000"/>
              </a:schemeClr>
              <a:prstClr val="white"/>
            </a:duotone>
          </a:blip>
          <a:stretch>
            <a:fillRect/>
          </a:stretch>
        </p:blipFill>
        <p:spPr>
          <a:xfrm>
            <a:off x="7029808" y="4089540"/>
            <a:ext cx="524611" cy="1427631"/>
          </a:xfrm>
          <a:prstGeom prst="rect">
            <a:avLst/>
          </a:prstGeom>
        </p:spPr>
      </p:pic>
      <p:pic>
        <p:nvPicPr>
          <p:cNvPr id="5" name="图片 4"/>
          <p:cNvPicPr>
            <a:picLocks noChangeAspect="1"/>
          </p:cNvPicPr>
          <p:nvPr/>
        </p:nvPicPr>
        <p:blipFill>
          <a:blip r:embed="rId3">
            <a:duotone>
              <a:schemeClr val="accent1">
                <a:shade val="45000"/>
                <a:satMod val="135000"/>
              </a:schemeClr>
              <a:prstClr val="white"/>
            </a:duotone>
          </a:blip>
          <a:stretch>
            <a:fillRect/>
          </a:stretch>
        </p:blipFill>
        <p:spPr>
          <a:xfrm>
            <a:off x="5740066" y="4089540"/>
            <a:ext cx="524611" cy="1427631"/>
          </a:xfrm>
          <a:prstGeom prst="rect">
            <a:avLst/>
          </a:prstGeom>
        </p:spPr>
      </p:pic>
      <p:sp>
        <p:nvSpPr>
          <p:cNvPr id="6" name="圆角矩形 5"/>
          <p:cNvSpPr/>
          <p:nvPr/>
        </p:nvSpPr>
        <p:spPr>
          <a:xfrm>
            <a:off x="857434" y="3482102"/>
            <a:ext cx="6826812" cy="227861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solidFill>
                <a:schemeClr val="tx1"/>
              </a:solidFill>
              <a:latin typeface="Arial" panose="020C0503030203020204" pitchFamily="34" charset="0"/>
              <a:cs typeface="+mn-ea"/>
              <a:sym typeface="+mn-lt"/>
            </a:endParaRPr>
          </a:p>
        </p:txBody>
      </p:sp>
      <p:sp>
        <p:nvSpPr>
          <p:cNvPr id="10" name="圆角矩形 9"/>
          <p:cNvSpPr/>
          <p:nvPr/>
        </p:nvSpPr>
        <p:spPr>
          <a:xfrm>
            <a:off x="2766682" y="4057677"/>
            <a:ext cx="900000" cy="28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sz="1600" u="none">
                <a:solidFill>
                  <a:schemeClr val="tx1"/>
                </a:solidFill>
              </a:rPr>
              <a:t>FS</a:t>
            </a:r>
            <a:endParaRPr lang="en-US" altLang="zh-CN" sz="1600" dirty="0">
              <a:solidFill>
                <a:schemeClr val="tx1"/>
              </a:solidFill>
              <a:latin typeface="Arial" panose="020C0503030203020204" pitchFamily="34" charset="0"/>
              <a:cs typeface="+mn-ea"/>
              <a:sym typeface="+mn-lt"/>
            </a:endParaRPr>
          </a:p>
        </p:txBody>
      </p:sp>
      <p:sp>
        <p:nvSpPr>
          <p:cNvPr id="11" name="圆角矩形 10"/>
          <p:cNvSpPr/>
          <p:nvPr/>
        </p:nvSpPr>
        <p:spPr>
          <a:xfrm>
            <a:off x="2766682" y="4448248"/>
            <a:ext cx="900000" cy="28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sz="1600" u="none">
                <a:solidFill>
                  <a:schemeClr val="tx1"/>
                </a:solidFill>
              </a:rPr>
              <a:t>CACHE</a:t>
            </a:r>
            <a:endParaRPr lang="en-US" altLang="zh-CN" sz="1600" dirty="0">
              <a:solidFill>
                <a:schemeClr val="tx1"/>
              </a:solidFill>
              <a:latin typeface="Arial" panose="020C0503030203020204" pitchFamily="34" charset="0"/>
              <a:cs typeface="+mn-ea"/>
              <a:sym typeface="+mn-lt"/>
            </a:endParaRPr>
          </a:p>
        </p:txBody>
      </p:sp>
      <p:sp>
        <p:nvSpPr>
          <p:cNvPr id="12" name="圆角矩形 11"/>
          <p:cNvSpPr/>
          <p:nvPr/>
        </p:nvSpPr>
        <p:spPr>
          <a:xfrm>
            <a:off x="2766682" y="4838820"/>
            <a:ext cx="900000" cy="28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sz="1600" u="none">
                <a:solidFill>
                  <a:schemeClr val="tx1"/>
                </a:solidFill>
              </a:rPr>
              <a:t>POOL</a:t>
            </a:r>
            <a:endParaRPr lang="en-US" altLang="zh-CN" sz="1600" dirty="0">
              <a:solidFill>
                <a:schemeClr val="tx1"/>
              </a:solidFill>
              <a:latin typeface="Arial" panose="020C0503030203020204" pitchFamily="34" charset="0"/>
              <a:cs typeface="+mn-ea"/>
              <a:sym typeface="+mn-lt"/>
            </a:endParaRPr>
          </a:p>
        </p:txBody>
      </p:sp>
      <p:grpSp>
        <p:nvGrpSpPr>
          <p:cNvPr id="57" name="组合 56"/>
          <p:cNvGrpSpPr/>
          <p:nvPr/>
        </p:nvGrpSpPr>
        <p:grpSpPr>
          <a:xfrm>
            <a:off x="1003814" y="1112142"/>
            <a:ext cx="2101451" cy="2038850"/>
            <a:chOff x="3390900" y="1383800"/>
            <a:chExt cx="2101451" cy="2038850"/>
          </a:xfrm>
        </p:grpSpPr>
        <p:sp>
          <p:nvSpPr>
            <p:cNvPr id="13" name="圆角矩形 12"/>
            <p:cNvSpPr/>
            <p:nvPr/>
          </p:nvSpPr>
          <p:spPr>
            <a:xfrm>
              <a:off x="3390900" y="1777999"/>
              <a:ext cx="2101451" cy="1644651"/>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sz="1600" dirty="0">
                <a:solidFill>
                  <a:schemeClr val="tx1"/>
                </a:solidFill>
                <a:latin typeface="Arial" panose="020C0503030203020204" pitchFamily="34" charset="0"/>
                <a:cs typeface="+mn-ea"/>
                <a:sym typeface="+mn-lt"/>
              </a:endParaRPr>
            </a:p>
          </p:txBody>
        </p:sp>
        <p:pic>
          <p:nvPicPr>
            <p:cNvPr id="14" name="图片 13"/>
            <p:cNvPicPr>
              <a:picLocks noChangeAspect="1"/>
            </p:cNvPicPr>
            <p:nvPr/>
          </p:nvPicPr>
          <p:blipFill>
            <a:blip r:embed="rId4">
              <a:duotone>
                <a:schemeClr val="accent5">
                  <a:shade val="45000"/>
                  <a:satMod val="135000"/>
                </a:schemeClr>
                <a:prstClr val="white"/>
              </a:duotone>
            </a:blip>
            <a:stretch>
              <a:fillRect/>
            </a:stretch>
          </p:blipFill>
          <p:spPr>
            <a:xfrm>
              <a:off x="3688234" y="2083146"/>
              <a:ext cx="210506" cy="398457"/>
            </a:xfrm>
            <a:prstGeom prst="rect">
              <a:avLst/>
            </a:prstGeom>
          </p:spPr>
        </p:pic>
        <p:sp>
          <p:nvSpPr>
            <p:cNvPr id="3" name="文本框 2"/>
            <p:cNvSpPr txBox="1"/>
            <p:nvPr/>
          </p:nvSpPr>
          <p:spPr>
            <a:xfrm>
              <a:off x="3898740" y="2300094"/>
              <a:ext cx="338554" cy="307777"/>
            </a:xfrm>
            <a:prstGeom prst="rect">
              <a:avLst/>
            </a:prstGeom>
            <a:noFill/>
          </p:spPr>
          <p:txBody>
            <a:bodyPr wrap="none" rtlCol="0">
              <a:noAutofit/>
            </a:bodyPr>
            <a:lstStyle/>
            <a:p>
              <a:pPr fontAlgn="ctr"/>
              <a:r>
                <a:rPr sz="1200" u="none"/>
                <a:t>IP</a:t>
              </a:r>
              <a:endParaRPr lang="en-US" altLang="zh-CN" sz="1200" dirty="0">
                <a:latin typeface="Arial" panose="020C0503030203020204" pitchFamily="34" charset="0"/>
                <a:cs typeface="+mn-ea"/>
                <a:sym typeface="+mn-lt"/>
              </a:endParaRPr>
            </a:p>
          </p:txBody>
        </p:sp>
        <p:pic>
          <p:nvPicPr>
            <p:cNvPr id="16" name="图片 15"/>
            <p:cNvPicPr>
              <a:picLocks noChangeAspect="1"/>
            </p:cNvPicPr>
            <p:nvPr/>
          </p:nvPicPr>
          <p:blipFill>
            <a:blip r:embed="rId4">
              <a:duotone>
                <a:schemeClr val="accent5">
                  <a:shade val="45000"/>
                  <a:satMod val="135000"/>
                </a:schemeClr>
                <a:prstClr val="white"/>
              </a:duotone>
            </a:blip>
            <a:stretch>
              <a:fillRect/>
            </a:stretch>
          </p:blipFill>
          <p:spPr>
            <a:xfrm>
              <a:off x="4727017" y="2083146"/>
              <a:ext cx="210506" cy="398457"/>
            </a:xfrm>
            <a:prstGeom prst="rect">
              <a:avLst/>
            </a:prstGeom>
          </p:spPr>
        </p:pic>
        <p:sp>
          <p:nvSpPr>
            <p:cNvPr id="17" name="文本框 16"/>
            <p:cNvSpPr txBox="1"/>
            <p:nvPr/>
          </p:nvSpPr>
          <p:spPr>
            <a:xfrm>
              <a:off x="4937523" y="2258615"/>
              <a:ext cx="338554" cy="307777"/>
            </a:xfrm>
            <a:prstGeom prst="rect">
              <a:avLst/>
            </a:prstGeom>
            <a:noFill/>
          </p:spPr>
          <p:txBody>
            <a:bodyPr wrap="none" rtlCol="0">
              <a:noAutofit/>
            </a:bodyPr>
            <a:lstStyle/>
            <a:p>
              <a:pPr fontAlgn="ctr"/>
              <a:r>
                <a:rPr sz="1200" u="none"/>
                <a:t>IP</a:t>
              </a:r>
              <a:endParaRPr lang="en-US" altLang="zh-CN" sz="1200" dirty="0">
                <a:latin typeface="Arial" panose="020C0503030203020204" pitchFamily="34" charset="0"/>
                <a:cs typeface="+mn-ea"/>
                <a:sym typeface="+mn-lt"/>
              </a:endParaRPr>
            </a:p>
          </p:txBody>
        </p:sp>
        <p:pic>
          <p:nvPicPr>
            <p:cNvPr id="18" name="图片 17"/>
            <p:cNvPicPr>
              <a:picLocks noChangeAspect="1"/>
            </p:cNvPicPr>
            <p:nvPr/>
          </p:nvPicPr>
          <p:blipFill>
            <a:blip r:embed="rId4">
              <a:duotone>
                <a:schemeClr val="accent5">
                  <a:shade val="45000"/>
                  <a:satMod val="135000"/>
                </a:schemeClr>
                <a:prstClr val="white"/>
              </a:duotone>
            </a:blip>
            <a:stretch>
              <a:fillRect/>
            </a:stretch>
          </p:blipFill>
          <p:spPr>
            <a:xfrm>
              <a:off x="3882228" y="2928620"/>
              <a:ext cx="210506" cy="398457"/>
            </a:xfrm>
            <a:prstGeom prst="rect">
              <a:avLst/>
            </a:prstGeom>
          </p:spPr>
        </p:pic>
        <p:sp>
          <p:nvSpPr>
            <p:cNvPr id="19" name="文本框 18"/>
            <p:cNvSpPr txBox="1"/>
            <p:nvPr/>
          </p:nvSpPr>
          <p:spPr>
            <a:xfrm>
              <a:off x="4092734" y="3059826"/>
              <a:ext cx="338554" cy="307777"/>
            </a:xfrm>
            <a:prstGeom prst="rect">
              <a:avLst/>
            </a:prstGeom>
            <a:noFill/>
          </p:spPr>
          <p:txBody>
            <a:bodyPr wrap="none" rtlCol="0">
              <a:noAutofit/>
            </a:bodyPr>
            <a:lstStyle/>
            <a:p>
              <a:pPr fontAlgn="ctr"/>
              <a:r>
                <a:rPr sz="1200" u="none"/>
                <a:t>IP</a:t>
              </a:r>
              <a:endParaRPr lang="en-US" altLang="zh-CN" sz="1200" dirty="0">
                <a:latin typeface="Arial" panose="020C0503030203020204" pitchFamily="34" charset="0"/>
                <a:cs typeface="+mn-ea"/>
                <a:sym typeface="+mn-lt"/>
              </a:endParaRPr>
            </a:p>
          </p:txBody>
        </p:sp>
        <p:pic>
          <p:nvPicPr>
            <p:cNvPr id="20" name="图片 19"/>
            <p:cNvPicPr>
              <a:picLocks noChangeAspect="1"/>
            </p:cNvPicPr>
            <p:nvPr/>
          </p:nvPicPr>
          <p:blipFill>
            <a:blip r:embed="rId5">
              <a:duotone>
                <a:schemeClr val="accent5">
                  <a:shade val="45000"/>
                  <a:satMod val="135000"/>
                </a:schemeClr>
                <a:prstClr val="white"/>
              </a:duotone>
            </a:blip>
            <a:stretch>
              <a:fillRect/>
            </a:stretch>
          </p:blipFill>
          <p:spPr>
            <a:xfrm>
              <a:off x="4734638" y="2926203"/>
              <a:ext cx="394911" cy="366988"/>
            </a:xfrm>
            <a:prstGeom prst="rect">
              <a:avLst/>
            </a:prstGeom>
          </p:spPr>
        </p:pic>
        <p:cxnSp>
          <p:nvCxnSpPr>
            <p:cNvPr id="22" name="肘形连接符 21"/>
            <p:cNvCxnSpPr>
              <a:stCxn id="14" idx="2"/>
              <a:endCxn id="20" idx="0"/>
            </p:cNvCxnSpPr>
            <p:nvPr/>
          </p:nvCxnSpPr>
          <p:spPr>
            <a:xfrm rot="16200000" flipH="1">
              <a:off x="4140490" y="2134599"/>
              <a:ext cx="444600" cy="113860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肘形连接符 23"/>
            <p:cNvCxnSpPr>
              <a:stCxn id="16" idx="2"/>
              <a:endCxn id="20" idx="0"/>
            </p:cNvCxnSpPr>
            <p:nvPr/>
          </p:nvCxnSpPr>
          <p:spPr>
            <a:xfrm rot="16200000" flipH="1">
              <a:off x="4659882" y="2653991"/>
              <a:ext cx="444600" cy="9982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肘形连接符 26"/>
            <p:cNvCxnSpPr>
              <a:stCxn id="18" idx="0"/>
              <a:endCxn id="14" idx="2"/>
            </p:cNvCxnSpPr>
            <p:nvPr/>
          </p:nvCxnSpPr>
          <p:spPr>
            <a:xfrm rot="16200000" flipV="1">
              <a:off x="3666976" y="2608115"/>
              <a:ext cx="447017" cy="1939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489325" y="2705100"/>
              <a:ext cx="1809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131146" y="3059826"/>
              <a:ext cx="338554" cy="307777"/>
            </a:xfrm>
            <a:prstGeom prst="rect">
              <a:avLst/>
            </a:prstGeom>
            <a:noFill/>
          </p:spPr>
          <p:txBody>
            <a:bodyPr wrap="none" rtlCol="0">
              <a:noAutofit/>
            </a:bodyPr>
            <a:lstStyle/>
            <a:p>
              <a:pPr fontAlgn="ctr"/>
              <a:r>
                <a:rPr sz="1200" u="none"/>
                <a:t>IP</a:t>
              </a:r>
              <a:endParaRPr lang="en-US" altLang="zh-CN" sz="1200" dirty="0">
                <a:latin typeface="Arial" panose="020C0503030203020204" pitchFamily="34" charset="0"/>
                <a:cs typeface="+mn-ea"/>
                <a:sym typeface="+mn-lt"/>
              </a:endParaRPr>
            </a:p>
          </p:txBody>
        </p:sp>
        <p:sp>
          <p:nvSpPr>
            <p:cNvPr id="38" name="文本框 37"/>
            <p:cNvSpPr txBox="1"/>
            <p:nvPr/>
          </p:nvSpPr>
          <p:spPr>
            <a:xfrm>
              <a:off x="4145072" y="2667110"/>
              <a:ext cx="619080" cy="307777"/>
            </a:xfrm>
            <a:prstGeom prst="rect">
              <a:avLst/>
            </a:prstGeom>
            <a:noFill/>
          </p:spPr>
          <p:txBody>
            <a:bodyPr wrap="none" rtlCol="0">
              <a:noAutofit/>
            </a:bodyPr>
            <a:lstStyle/>
            <a:p>
              <a:pPr fontAlgn="ctr"/>
              <a:r>
                <a:rPr sz="1200" u="none"/>
                <a:t>Linux</a:t>
              </a:r>
              <a:endParaRPr lang="en-US" sz="1200" dirty="0">
                <a:latin typeface="Arial" panose="020C0503030203020204" pitchFamily="34" charset="0"/>
              </a:endParaRPr>
            </a:p>
          </p:txBody>
        </p:sp>
        <p:sp>
          <p:nvSpPr>
            <p:cNvPr id="40" name="圆角矩形 39"/>
            <p:cNvSpPr/>
            <p:nvPr/>
          </p:nvSpPr>
          <p:spPr>
            <a:xfrm>
              <a:off x="3850915" y="1383800"/>
              <a:ext cx="1278634" cy="533773"/>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sz="1600" u="none">
                  <a:solidFill>
                    <a:schemeClr val="tx1"/>
                  </a:solidFill>
                </a:rPr>
                <a:t>Enterprise office</a:t>
              </a:r>
              <a:endParaRPr lang="en-US" altLang="zh-CN" sz="1600" dirty="0">
                <a:solidFill>
                  <a:schemeClr val="tx1"/>
                </a:solidFill>
                <a:latin typeface="Arial" panose="020C0503030203020204" pitchFamily="34" charset="0"/>
                <a:cs typeface="+mn-ea"/>
                <a:sym typeface="+mn-lt"/>
              </a:endParaRPr>
            </a:p>
          </p:txBody>
        </p:sp>
      </p:grpSp>
      <p:grpSp>
        <p:nvGrpSpPr>
          <p:cNvPr id="56" name="组合 55"/>
          <p:cNvGrpSpPr/>
          <p:nvPr/>
        </p:nvGrpSpPr>
        <p:grpSpPr>
          <a:xfrm>
            <a:off x="3666365" y="1112142"/>
            <a:ext cx="2059906" cy="2049121"/>
            <a:chOff x="6320628" y="1373529"/>
            <a:chExt cx="2059906" cy="2049121"/>
          </a:xfrm>
        </p:grpSpPr>
        <p:sp>
          <p:nvSpPr>
            <p:cNvPr id="41" name="圆角矩形 40"/>
            <p:cNvSpPr/>
            <p:nvPr/>
          </p:nvSpPr>
          <p:spPr>
            <a:xfrm>
              <a:off x="6320628" y="1777999"/>
              <a:ext cx="2059906" cy="1644651"/>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sz="1600" dirty="0">
                <a:solidFill>
                  <a:schemeClr val="tx1"/>
                </a:solidFill>
                <a:latin typeface="Arial" panose="020C0503030203020204" pitchFamily="34" charset="0"/>
                <a:cs typeface="+mn-ea"/>
                <a:sym typeface="+mn-lt"/>
              </a:endParaRPr>
            </a:p>
          </p:txBody>
        </p:sp>
        <p:pic>
          <p:nvPicPr>
            <p:cNvPr id="42" name="图片 41"/>
            <p:cNvPicPr>
              <a:picLocks noChangeAspect="1"/>
            </p:cNvPicPr>
            <p:nvPr/>
          </p:nvPicPr>
          <p:blipFill>
            <a:blip r:embed="rId4">
              <a:duotone>
                <a:schemeClr val="accent5">
                  <a:shade val="45000"/>
                  <a:satMod val="135000"/>
                </a:schemeClr>
                <a:prstClr val="white"/>
              </a:duotone>
            </a:blip>
            <a:stretch>
              <a:fillRect/>
            </a:stretch>
          </p:blipFill>
          <p:spPr>
            <a:xfrm>
              <a:off x="6599067" y="2083146"/>
              <a:ext cx="210506" cy="398457"/>
            </a:xfrm>
            <a:prstGeom prst="rect">
              <a:avLst/>
            </a:prstGeom>
          </p:spPr>
        </p:pic>
        <p:sp>
          <p:nvSpPr>
            <p:cNvPr id="43" name="文本框 42"/>
            <p:cNvSpPr txBox="1"/>
            <p:nvPr/>
          </p:nvSpPr>
          <p:spPr>
            <a:xfrm>
              <a:off x="6809573" y="2300094"/>
              <a:ext cx="338554" cy="307777"/>
            </a:xfrm>
            <a:prstGeom prst="rect">
              <a:avLst/>
            </a:prstGeom>
            <a:noFill/>
          </p:spPr>
          <p:txBody>
            <a:bodyPr wrap="none" rtlCol="0">
              <a:noAutofit/>
            </a:bodyPr>
            <a:lstStyle/>
            <a:p>
              <a:pPr fontAlgn="ctr"/>
              <a:r>
                <a:rPr sz="1200" u="none" dirty="0"/>
                <a:t>IP</a:t>
              </a:r>
              <a:endParaRPr lang="en-US" altLang="zh-CN" sz="1200" dirty="0">
                <a:latin typeface="Arial" panose="020C0503030203020204" pitchFamily="34" charset="0"/>
                <a:cs typeface="+mn-ea"/>
                <a:sym typeface="+mn-lt"/>
              </a:endParaRPr>
            </a:p>
          </p:txBody>
        </p:sp>
        <p:pic>
          <p:nvPicPr>
            <p:cNvPr id="44" name="图片 43"/>
            <p:cNvPicPr>
              <a:picLocks noChangeAspect="1"/>
            </p:cNvPicPr>
            <p:nvPr/>
          </p:nvPicPr>
          <p:blipFill>
            <a:blip r:embed="rId4">
              <a:duotone>
                <a:schemeClr val="accent5">
                  <a:shade val="45000"/>
                  <a:satMod val="135000"/>
                </a:schemeClr>
                <a:prstClr val="white"/>
              </a:duotone>
            </a:blip>
            <a:stretch>
              <a:fillRect/>
            </a:stretch>
          </p:blipFill>
          <p:spPr>
            <a:xfrm>
              <a:off x="7637850" y="2083146"/>
              <a:ext cx="210506" cy="398457"/>
            </a:xfrm>
            <a:prstGeom prst="rect">
              <a:avLst/>
            </a:prstGeom>
          </p:spPr>
        </p:pic>
        <p:sp>
          <p:nvSpPr>
            <p:cNvPr id="45" name="文本框 44"/>
            <p:cNvSpPr txBox="1"/>
            <p:nvPr/>
          </p:nvSpPr>
          <p:spPr>
            <a:xfrm>
              <a:off x="7848356" y="2258615"/>
              <a:ext cx="338554" cy="307777"/>
            </a:xfrm>
            <a:prstGeom prst="rect">
              <a:avLst/>
            </a:prstGeom>
            <a:noFill/>
          </p:spPr>
          <p:txBody>
            <a:bodyPr wrap="none" rtlCol="0">
              <a:noAutofit/>
            </a:bodyPr>
            <a:lstStyle/>
            <a:p>
              <a:pPr fontAlgn="ctr"/>
              <a:r>
                <a:rPr sz="1200" u="none"/>
                <a:t>IP</a:t>
              </a:r>
              <a:endParaRPr lang="en-US" altLang="zh-CN" sz="1200" dirty="0">
                <a:latin typeface="Arial" panose="020C0503030203020204" pitchFamily="34" charset="0"/>
                <a:cs typeface="+mn-ea"/>
                <a:sym typeface="+mn-lt"/>
              </a:endParaRPr>
            </a:p>
          </p:txBody>
        </p:sp>
        <p:pic>
          <p:nvPicPr>
            <p:cNvPr id="46" name="图片 45"/>
            <p:cNvPicPr>
              <a:picLocks noChangeAspect="1"/>
            </p:cNvPicPr>
            <p:nvPr/>
          </p:nvPicPr>
          <p:blipFill>
            <a:blip r:embed="rId4">
              <a:duotone>
                <a:schemeClr val="accent5">
                  <a:shade val="45000"/>
                  <a:satMod val="135000"/>
                </a:schemeClr>
                <a:prstClr val="white"/>
              </a:duotone>
            </a:blip>
            <a:stretch>
              <a:fillRect/>
            </a:stretch>
          </p:blipFill>
          <p:spPr>
            <a:xfrm>
              <a:off x="6793061" y="2928620"/>
              <a:ext cx="210506" cy="398457"/>
            </a:xfrm>
            <a:prstGeom prst="rect">
              <a:avLst/>
            </a:prstGeom>
          </p:spPr>
        </p:pic>
        <p:sp>
          <p:nvSpPr>
            <p:cNvPr id="47" name="文本框 46"/>
            <p:cNvSpPr txBox="1"/>
            <p:nvPr/>
          </p:nvSpPr>
          <p:spPr>
            <a:xfrm>
              <a:off x="7003567" y="3059826"/>
              <a:ext cx="338554" cy="307777"/>
            </a:xfrm>
            <a:prstGeom prst="rect">
              <a:avLst/>
            </a:prstGeom>
            <a:noFill/>
          </p:spPr>
          <p:txBody>
            <a:bodyPr wrap="none" rtlCol="0">
              <a:noAutofit/>
            </a:bodyPr>
            <a:lstStyle/>
            <a:p>
              <a:pPr fontAlgn="ctr"/>
              <a:r>
                <a:rPr sz="1200" u="none"/>
                <a:t>IP</a:t>
              </a:r>
              <a:endParaRPr lang="en-US" altLang="zh-CN" sz="1200" dirty="0">
                <a:latin typeface="Arial" panose="020C0503030203020204" pitchFamily="34" charset="0"/>
                <a:cs typeface="+mn-ea"/>
                <a:sym typeface="+mn-lt"/>
              </a:endParaRPr>
            </a:p>
          </p:txBody>
        </p:sp>
        <p:pic>
          <p:nvPicPr>
            <p:cNvPr id="48" name="图片 47"/>
            <p:cNvPicPr>
              <a:picLocks noChangeAspect="1"/>
            </p:cNvPicPr>
            <p:nvPr/>
          </p:nvPicPr>
          <p:blipFill>
            <a:blip r:embed="rId5">
              <a:duotone>
                <a:schemeClr val="accent5">
                  <a:shade val="45000"/>
                  <a:satMod val="135000"/>
                </a:schemeClr>
                <a:prstClr val="white"/>
              </a:duotone>
            </a:blip>
            <a:stretch>
              <a:fillRect/>
            </a:stretch>
          </p:blipFill>
          <p:spPr>
            <a:xfrm>
              <a:off x="7645471" y="2926203"/>
              <a:ext cx="394911" cy="366988"/>
            </a:xfrm>
            <a:prstGeom prst="rect">
              <a:avLst/>
            </a:prstGeom>
          </p:spPr>
        </p:pic>
        <p:cxnSp>
          <p:nvCxnSpPr>
            <p:cNvPr id="49" name="肘形连接符 48"/>
            <p:cNvCxnSpPr>
              <a:stCxn id="42" idx="2"/>
              <a:endCxn id="48" idx="0"/>
            </p:cNvCxnSpPr>
            <p:nvPr/>
          </p:nvCxnSpPr>
          <p:spPr>
            <a:xfrm rot="16200000" flipH="1">
              <a:off x="7051323" y="2134599"/>
              <a:ext cx="444600" cy="113860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44" idx="2"/>
              <a:endCxn id="48" idx="0"/>
            </p:cNvCxnSpPr>
            <p:nvPr/>
          </p:nvCxnSpPr>
          <p:spPr>
            <a:xfrm rot="16200000" flipH="1">
              <a:off x="7570715" y="2653991"/>
              <a:ext cx="444600" cy="9982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肘形连接符 50"/>
            <p:cNvCxnSpPr>
              <a:stCxn id="46" idx="0"/>
              <a:endCxn id="42" idx="2"/>
            </p:cNvCxnSpPr>
            <p:nvPr/>
          </p:nvCxnSpPr>
          <p:spPr>
            <a:xfrm rot="16200000" flipV="1">
              <a:off x="6577809" y="2608115"/>
              <a:ext cx="447017" cy="1939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400158" y="2705100"/>
              <a:ext cx="1809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8041979" y="3059826"/>
              <a:ext cx="338554" cy="307777"/>
            </a:xfrm>
            <a:prstGeom prst="rect">
              <a:avLst/>
            </a:prstGeom>
            <a:noFill/>
          </p:spPr>
          <p:txBody>
            <a:bodyPr wrap="none" rtlCol="0">
              <a:noAutofit/>
            </a:bodyPr>
            <a:lstStyle/>
            <a:p>
              <a:pPr fontAlgn="ctr"/>
              <a:r>
                <a:rPr sz="1200" u="none"/>
                <a:t>IP</a:t>
              </a:r>
              <a:endParaRPr lang="en-US" altLang="zh-CN" sz="1200" dirty="0">
                <a:latin typeface="Arial" panose="020C0503030203020204" pitchFamily="34" charset="0"/>
                <a:cs typeface="+mn-ea"/>
                <a:sym typeface="+mn-lt"/>
              </a:endParaRPr>
            </a:p>
          </p:txBody>
        </p:sp>
        <p:sp>
          <p:nvSpPr>
            <p:cNvPr id="54" name="文本框 53"/>
            <p:cNvSpPr txBox="1"/>
            <p:nvPr/>
          </p:nvSpPr>
          <p:spPr>
            <a:xfrm>
              <a:off x="6922555" y="2667110"/>
              <a:ext cx="933269" cy="307777"/>
            </a:xfrm>
            <a:prstGeom prst="rect">
              <a:avLst/>
            </a:prstGeom>
            <a:noFill/>
          </p:spPr>
          <p:txBody>
            <a:bodyPr wrap="none" rtlCol="0">
              <a:noAutofit/>
            </a:bodyPr>
            <a:lstStyle/>
            <a:p>
              <a:pPr fontAlgn="ctr"/>
              <a:r>
                <a:rPr sz="1200" u="none"/>
                <a:t>Windows</a:t>
              </a:r>
              <a:endParaRPr lang="en-US" sz="1200" dirty="0">
                <a:latin typeface="Arial" panose="020C0503030203020204" pitchFamily="34" charset="0"/>
              </a:endParaRPr>
            </a:p>
          </p:txBody>
        </p:sp>
        <p:sp>
          <p:nvSpPr>
            <p:cNvPr id="55" name="圆角矩形 54"/>
            <p:cNvSpPr/>
            <p:nvPr/>
          </p:nvSpPr>
          <p:spPr>
            <a:xfrm>
              <a:off x="6761747" y="1373529"/>
              <a:ext cx="1280231" cy="544044"/>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sz="1600" u="none" dirty="0">
                  <a:solidFill>
                    <a:schemeClr val="tx1"/>
                  </a:solidFill>
                </a:rPr>
                <a:t>Enterprise office</a:t>
              </a:r>
              <a:endParaRPr lang="en-US" altLang="zh-CN" sz="1600" dirty="0">
                <a:solidFill>
                  <a:schemeClr val="tx1"/>
                </a:solidFill>
                <a:latin typeface="Arial" panose="020C0503030203020204" pitchFamily="34" charset="0"/>
                <a:cs typeface="+mn-ea"/>
                <a:sym typeface="+mn-lt"/>
              </a:endParaRPr>
            </a:p>
          </p:txBody>
        </p:sp>
      </p:grpSp>
      <p:cxnSp>
        <p:nvCxnSpPr>
          <p:cNvPr id="59" name="直接箭头连接符 58"/>
          <p:cNvCxnSpPr>
            <a:stCxn id="13" idx="2"/>
            <a:endCxn id="7" idx="0"/>
          </p:cNvCxnSpPr>
          <p:nvPr/>
        </p:nvCxnSpPr>
        <p:spPr>
          <a:xfrm>
            <a:off x="2054540" y="3150992"/>
            <a:ext cx="7044" cy="469089"/>
          </a:xfrm>
          <a:prstGeom prst="straightConnector1">
            <a:avLst/>
          </a:prstGeom>
          <a:ln w="12700">
            <a:solidFill>
              <a:srgbClr val="0070C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41" idx="2"/>
            <a:endCxn id="8" idx="0"/>
          </p:cNvCxnSpPr>
          <p:nvPr/>
        </p:nvCxnSpPr>
        <p:spPr>
          <a:xfrm>
            <a:off x="4696318" y="3161263"/>
            <a:ext cx="8200" cy="458652"/>
          </a:xfrm>
          <a:prstGeom prst="straightConnector1">
            <a:avLst/>
          </a:prstGeom>
          <a:ln w="12700">
            <a:solidFill>
              <a:srgbClr val="0070C0"/>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1827693" y="3659429"/>
            <a:ext cx="2642935" cy="1360089"/>
            <a:chOff x="2061584" y="3952316"/>
            <a:chExt cx="2642935" cy="1360089"/>
          </a:xfrm>
        </p:grpSpPr>
        <p:cxnSp>
          <p:nvCxnSpPr>
            <p:cNvPr id="67" name="肘形连接符 66"/>
            <p:cNvCxnSpPr>
              <a:stCxn id="7" idx="2"/>
            </p:cNvCxnSpPr>
            <p:nvPr/>
          </p:nvCxnSpPr>
          <p:spPr>
            <a:xfrm rot="16200000" flipH="1">
              <a:off x="1831133" y="4182934"/>
              <a:ext cx="1350820" cy="889918"/>
            </a:xfrm>
            <a:prstGeom prst="bentConnector3">
              <a:avLst>
                <a:gd name="adj1" fmla="val 30495"/>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肘形连接符 69"/>
            <p:cNvCxnSpPr>
              <a:stCxn id="8" idx="2"/>
            </p:cNvCxnSpPr>
            <p:nvPr/>
          </p:nvCxnSpPr>
          <p:spPr>
            <a:xfrm rot="5400000">
              <a:off x="3654142" y="4262029"/>
              <a:ext cx="1360089" cy="740664"/>
            </a:xfrm>
            <a:prstGeom prst="bentConnector3">
              <a:avLst>
                <a:gd name="adj1" fmla="val 31768"/>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6" name="文本框 75"/>
          <p:cNvSpPr txBox="1"/>
          <p:nvPr/>
        </p:nvSpPr>
        <p:spPr>
          <a:xfrm>
            <a:off x="7459339" y="1101841"/>
            <a:ext cx="3844408" cy="2169825"/>
          </a:xfrm>
          <a:prstGeom prst="rect">
            <a:avLst/>
          </a:prstGeom>
          <a:noFill/>
          <a:ln w="22225">
            <a:solidFill>
              <a:schemeClr val="bg1">
                <a:lumMod val="50000"/>
              </a:schemeClr>
            </a:solidFill>
            <a:prstDash val="dash"/>
          </a:ln>
        </p:spPr>
        <p:txBody>
          <a:bodyPr wrap="square" rtlCol="0">
            <a:noAutofit/>
          </a:bodyPr>
          <a:lstStyle/>
          <a:p>
            <a:pPr marL="285750" indent="-285750" fontAlgn="ctr">
              <a:lnSpc>
                <a:spcPct val="150000"/>
              </a:lnSpc>
              <a:buFont typeface="Arial" panose="020B0604020202020204" pitchFamily="34" charset="0"/>
              <a:buChar char="•"/>
            </a:pPr>
            <a:r>
              <a:rPr b="1" u="none" dirty="0">
                <a:solidFill>
                  <a:srgbClr val="C7000B"/>
                </a:solidFill>
                <a:latin typeface="Huawei Sans" panose="020C0503030203020204" pitchFamily="34" charset="0"/>
                <a:cs typeface="Huawei Sans" panose="020C0503030203020204" pitchFamily="34" charset="0"/>
              </a:rPr>
              <a:t>NFS</a:t>
            </a:r>
          </a:p>
          <a:p>
            <a:pPr marL="285750" indent="-285750" fontAlgn="ctr">
              <a:lnSpc>
                <a:spcPct val="150000"/>
              </a:lnSpc>
              <a:buFont typeface="Arial" panose="020B0604020202020204" pitchFamily="34" charset="0"/>
              <a:buChar char="•"/>
            </a:pPr>
            <a:r>
              <a:rPr b="1" u="none" dirty="0">
                <a:solidFill>
                  <a:srgbClr val="C7000B"/>
                </a:solidFill>
                <a:latin typeface="Huawei Sans" panose="020C0503030203020204" pitchFamily="34" charset="0"/>
                <a:cs typeface="Huawei Sans" panose="020C0503030203020204" pitchFamily="34" charset="0"/>
              </a:rPr>
              <a:t>CIFS</a:t>
            </a:r>
          </a:p>
          <a:p>
            <a:pPr marL="285750" indent="-285750" fontAlgn="ctr">
              <a:lnSpc>
                <a:spcPct val="150000"/>
              </a:lnSpc>
              <a:buFont typeface="Arial" panose="020B0604020202020204" pitchFamily="34" charset="0"/>
              <a:buChar char="•"/>
            </a:pPr>
            <a:r>
              <a:rPr b="1" dirty="0">
                <a:latin typeface="Huawei Sans" panose="020C0503030203020204" pitchFamily="34" charset="0"/>
                <a:cs typeface="Huawei Sans" panose="020C0503030203020204" pitchFamily="34" charset="0"/>
              </a:rPr>
              <a:t>FTP</a:t>
            </a:r>
          </a:p>
          <a:p>
            <a:pPr marL="285750" indent="-285750" fontAlgn="ctr">
              <a:lnSpc>
                <a:spcPct val="150000"/>
              </a:lnSpc>
              <a:buFont typeface="Arial" panose="020B0604020202020204" pitchFamily="34" charset="0"/>
              <a:buChar char="•"/>
            </a:pPr>
            <a:r>
              <a:rPr b="1" dirty="0">
                <a:latin typeface="Huawei Sans" panose="020C0503030203020204" pitchFamily="34" charset="0"/>
                <a:cs typeface="Huawei Sans" panose="020C0503030203020204" pitchFamily="34" charset="0"/>
              </a:rPr>
              <a:t>HTTP</a:t>
            </a:r>
          </a:p>
          <a:p>
            <a:pPr marL="285750" indent="-285750" fontAlgn="ctr">
              <a:lnSpc>
                <a:spcPct val="150000"/>
              </a:lnSpc>
              <a:buFont typeface="Arial" panose="020B0604020202020204" pitchFamily="34" charset="0"/>
              <a:buChar char="•"/>
            </a:pPr>
            <a:r>
              <a:rPr b="1" dirty="0">
                <a:latin typeface="Huawei Sans" panose="020C0503030203020204" pitchFamily="34" charset="0"/>
                <a:cs typeface="Huawei Sans" panose="020C0503030203020204" pitchFamily="34" charset="0"/>
              </a:rPr>
              <a:t>NDMP</a:t>
            </a:r>
            <a:endParaRPr lang="en-US" altLang="zh-CN" b="1" dirty="0">
              <a:latin typeface="Huawei Sans" panose="020C0503030203020204" pitchFamily="34" charset="0"/>
              <a:cs typeface="Huawei Sans" panose="020C0503030203020204" pitchFamily="34" charset="0"/>
              <a:sym typeface="+mn-lt"/>
            </a:endParaRPr>
          </a:p>
        </p:txBody>
      </p:sp>
      <p:pic>
        <p:nvPicPr>
          <p:cNvPr id="58" name="图片 57"/>
          <p:cNvPicPr>
            <a:picLocks noChangeAspect="1"/>
          </p:cNvPicPr>
          <p:nvPr/>
        </p:nvPicPr>
        <p:blipFill>
          <a:blip r:embed="rId3">
            <a:duotone>
              <a:schemeClr val="accent1">
                <a:shade val="45000"/>
                <a:satMod val="135000"/>
              </a:schemeClr>
              <a:prstClr val="white"/>
            </a:duotone>
          </a:blip>
          <a:stretch>
            <a:fillRect/>
          </a:stretch>
        </p:blipFill>
        <p:spPr>
          <a:xfrm>
            <a:off x="5111416" y="4108590"/>
            <a:ext cx="524611" cy="1427631"/>
          </a:xfrm>
          <a:prstGeom prst="rect">
            <a:avLst/>
          </a:prstGeom>
        </p:spPr>
      </p:pic>
      <p:sp>
        <p:nvSpPr>
          <p:cNvPr id="7" name="圆角矩形 6"/>
          <p:cNvSpPr/>
          <p:nvPr/>
        </p:nvSpPr>
        <p:spPr>
          <a:xfrm>
            <a:off x="1572731" y="3620081"/>
            <a:ext cx="977706" cy="332402"/>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u="none">
                <a:solidFill>
                  <a:schemeClr val="tx1"/>
                </a:solidFill>
              </a:rPr>
              <a:t>NFS</a:t>
            </a:r>
            <a:endParaRPr lang="en-US" altLang="zh-CN" dirty="0">
              <a:solidFill>
                <a:schemeClr val="tx1"/>
              </a:solidFill>
              <a:latin typeface="Arial" panose="020C0503030203020204" pitchFamily="34" charset="0"/>
              <a:cs typeface="+mn-ea"/>
              <a:sym typeface="+mn-lt"/>
            </a:endParaRPr>
          </a:p>
        </p:txBody>
      </p:sp>
      <p:sp>
        <p:nvSpPr>
          <p:cNvPr id="8" name="圆角矩形 7"/>
          <p:cNvSpPr/>
          <p:nvPr/>
        </p:nvSpPr>
        <p:spPr>
          <a:xfrm>
            <a:off x="4215665" y="3619915"/>
            <a:ext cx="977706" cy="332402"/>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u="none">
                <a:solidFill>
                  <a:schemeClr val="tx1"/>
                </a:solidFill>
              </a:rPr>
              <a:t>CIFS</a:t>
            </a:r>
            <a:endParaRPr lang="en-US" altLang="zh-CN" dirty="0">
              <a:solidFill>
                <a:schemeClr val="tx1"/>
              </a:solidFill>
              <a:latin typeface="Arial" panose="020C0503030203020204" pitchFamily="34" charset="0"/>
              <a:cs typeface="+mn-ea"/>
              <a:sym typeface="+mn-lt"/>
            </a:endParaRPr>
          </a:p>
        </p:txBody>
      </p:sp>
    </p:spTree>
    <p:extLst>
      <p:ext uri="{BB962C8B-B14F-4D97-AF65-F5344CB8AC3E}">
        <p14:creationId xmlns:p14="http://schemas.microsoft.com/office/powerpoint/2010/main" val="20749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标题 20">
            <a:extLst>
              <a:ext uri="{FF2B5EF4-FFF2-40B4-BE49-F238E27FC236}">
                <a16:creationId xmlns:a16="http://schemas.microsoft.com/office/drawing/2014/main" id="{90B04175-5428-4D01-98ED-0037CE98A1F6}"/>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61731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u="none" dirty="0"/>
              <a:t>Working Principles of NFS</a:t>
            </a:r>
            <a:endParaRPr lang="en-US" altLang="zh-CN" dirty="0">
              <a:latin typeface="Arial" panose="020C0503030203020204" pitchFamily="34" charset="0"/>
              <a:ea typeface="+mn-ea"/>
              <a:cs typeface="+mn-ea"/>
              <a:sym typeface="+mn-lt"/>
            </a:endParaRPr>
          </a:p>
        </p:txBody>
      </p:sp>
      <p:sp>
        <p:nvSpPr>
          <p:cNvPr id="3" name="矩形 2"/>
          <p:cNvSpPr/>
          <p:nvPr/>
        </p:nvSpPr>
        <p:spPr>
          <a:xfrm>
            <a:off x="1590128" y="2187100"/>
            <a:ext cx="626533" cy="24976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algn="ctr" fontAlgn="ctr"/>
            <a:r>
              <a:rPr u="none" dirty="0">
                <a:solidFill>
                  <a:schemeClr val="tx1"/>
                </a:solidFill>
              </a:rPr>
              <a:t>Client program</a:t>
            </a:r>
            <a:endParaRPr lang="en-US" altLang="zh-CN" dirty="0">
              <a:solidFill>
                <a:schemeClr val="tx1"/>
              </a:solidFill>
              <a:latin typeface="Arial" panose="020C0503030203020204" pitchFamily="34" charset="0"/>
              <a:cs typeface="+mn-ea"/>
              <a:sym typeface="+mn-lt"/>
            </a:endParaRPr>
          </a:p>
        </p:txBody>
      </p:sp>
      <p:sp>
        <p:nvSpPr>
          <p:cNvPr id="4" name="矩形 3"/>
          <p:cNvSpPr/>
          <p:nvPr/>
        </p:nvSpPr>
        <p:spPr>
          <a:xfrm>
            <a:off x="3277805" y="2187100"/>
            <a:ext cx="626533" cy="24976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algn="ctr" fontAlgn="ctr"/>
            <a:r>
              <a:rPr u="none">
                <a:solidFill>
                  <a:schemeClr val="tx1"/>
                </a:solidFill>
              </a:rPr>
              <a:t>RPC</a:t>
            </a:r>
            <a:endParaRPr lang="en-US" altLang="zh-CN" dirty="0">
              <a:solidFill>
                <a:schemeClr val="tx1"/>
              </a:solidFill>
              <a:latin typeface="Arial" panose="020C0503030203020204" pitchFamily="34" charset="0"/>
              <a:cs typeface="+mn-ea"/>
              <a:sym typeface="+mn-lt"/>
            </a:endParaRPr>
          </a:p>
        </p:txBody>
      </p:sp>
      <p:sp>
        <p:nvSpPr>
          <p:cNvPr id="5" name="矩形 4"/>
          <p:cNvSpPr/>
          <p:nvPr/>
        </p:nvSpPr>
        <p:spPr>
          <a:xfrm>
            <a:off x="5696570" y="2287601"/>
            <a:ext cx="2000943" cy="55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u="none">
                <a:solidFill>
                  <a:schemeClr val="tx1"/>
                </a:solidFill>
              </a:rPr>
              <a:t>RPC</a:t>
            </a:r>
            <a:endParaRPr lang="en-US" altLang="zh-CN" dirty="0">
              <a:solidFill>
                <a:schemeClr val="tx1"/>
              </a:solidFill>
              <a:latin typeface="Arial" panose="020C0503030203020204" pitchFamily="34" charset="0"/>
              <a:cs typeface="+mn-ea"/>
              <a:sym typeface="+mn-lt"/>
            </a:endParaRPr>
          </a:p>
        </p:txBody>
      </p:sp>
      <p:sp>
        <p:nvSpPr>
          <p:cNvPr id="6" name="矩形 5"/>
          <p:cNvSpPr/>
          <p:nvPr/>
        </p:nvSpPr>
        <p:spPr>
          <a:xfrm>
            <a:off x="5696569" y="3913200"/>
            <a:ext cx="2000943" cy="1058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u="none">
                <a:solidFill>
                  <a:schemeClr val="tx1"/>
                </a:solidFill>
              </a:rPr>
              <a:t>NFS processes:</a:t>
            </a:r>
            <a:endParaRPr lang="en-US" altLang="zh-CN" dirty="0">
              <a:solidFill>
                <a:schemeClr val="tx1"/>
              </a:solidFill>
              <a:latin typeface="Arial" panose="020C0503030203020204" pitchFamily="34" charset="0"/>
              <a:cs typeface="+mn-ea"/>
              <a:sym typeface="+mn-lt"/>
            </a:endParaRPr>
          </a:p>
          <a:p>
            <a:pPr algn="ctr" fontAlgn="ctr"/>
            <a:r>
              <a:rPr b="1" u="none">
                <a:solidFill>
                  <a:schemeClr val="tx1"/>
                </a:solidFill>
              </a:rPr>
              <a:t>rpc.nfsd</a:t>
            </a:r>
            <a:r>
              <a:rPr u="none">
                <a:solidFill>
                  <a:schemeClr val="tx1"/>
                </a:solidFill>
              </a:rPr>
              <a:t> and </a:t>
            </a:r>
            <a:r>
              <a:rPr b="1" u="none">
                <a:solidFill>
                  <a:schemeClr val="tx1"/>
                </a:solidFill>
              </a:rPr>
              <a:t>Rpc.mountd</a:t>
            </a:r>
            <a:endParaRPr lang="en-US" altLang="zh-CN" b="1" dirty="0">
              <a:solidFill>
                <a:schemeClr val="tx1"/>
              </a:solidFill>
              <a:latin typeface="Arial" panose="020C0503030203020204" pitchFamily="34" charset="0"/>
              <a:cs typeface="+mn-ea"/>
              <a:sym typeface="+mn-lt"/>
            </a:endParaRPr>
          </a:p>
        </p:txBody>
      </p:sp>
      <p:sp>
        <p:nvSpPr>
          <p:cNvPr id="7" name="矩形 6"/>
          <p:cNvSpPr/>
          <p:nvPr/>
        </p:nvSpPr>
        <p:spPr>
          <a:xfrm>
            <a:off x="8084168" y="1347802"/>
            <a:ext cx="2000943" cy="821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u="none" dirty="0">
                <a:solidFill>
                  <a:schemeClr val="tx1"/>
                </a:solidFill>
              </a:rPr>
              <a:t>POR TMAP</a:t>
            </a:r>
            <a:endParaRPr lang="en-US" dirty="0">
              <a:solidFill>
                <a:schemeClr val="tx1"/>
              </a:solidFill>
              <a:latin typeface="Arial" panose="020C0503030203020204" pitchFamily="34" charset="0"/>
            </a:endParaRPr>
          </a:p>
          <a:p>
            <a:pPr algn="ctr" fontAlgn="ctr"/>
            <a:r>
              <a:rPr u="none" dirty="0">
                <a:solidFill>
                  <a:schemeClr val="tx1"/>
                </a:solidFill>
              </a:rPr>
              <a:t>Port mapping table</a:t>
            </a:r>
            <a:endParaRPr lang="en-US" altLang="zh-CN" dirty="0">
              <a:solidFill>
                <a:schemeClr val="tx1"/>
              </a:solidFill>
              <a:latin typeface="Arial" panose="020C0503030203020204" pitchFamily="34" charset="0"/>
              <a:cs typeface="+mn-ea"/>
              <a:sym typeface="+mn-lt"/>
            </a:endParaRPr>
          </a:p>
        </p:txBody>
      </p:sp>
      <p:sp>
        <p:nvSpPr>
          <p:cNvPr id="8" name="矩形 7"/>
          <p:cNvSpPr/>
          <p:nvPr/>
        </p:nvSpPr>
        <p:spPr>
          <a:xfrm>
            <a:off x="8084169" y="5064667"/>
            <a:ext cx="2000943" cy="5249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u="none">
                <a:solidFill>
                  <a:schemeClr val="tx1"/>
                </a:solidFill>
              </a:rPr>
              <a:t>NFS share information</a:t>
            </a:r>
            <a:endParaRPr lang="en-US" altLang="zh-CN" dirty="0">
              <a:solidFill>
                <a:schemeClr val="tx1"/>
              </a:solidFill>
              <a:latin typeface="Arial" panose="020C0503030203020204" pitchFamily="34" charset="0"/>
              <a:cs typeface="+mn-ea"/>
              <a:sym typeface="+mn-lt"/>
            </a:endParaRPr>
          </a:p>
        </p:txBody>
      </p:sp>
      <p:cxnSp>
        <p:nvCxnSpPr>
          <p:cNvPr id="10" name="直接箭头连接符 9"/>
          <p:cNvCxnSpPr>
            <a:stCxn id="7" idx="1"/>
            <a:endCxn id="5" idx="0"/>
          </p:cNvCxnSpPr>
          <p:nvPr/>
        </p:nvCxnSpPr>
        <p:spPr>
          <a:xfrm flipH="1">
            <a:off x="6697042" y="1758435"/>
            <a:ext cx="1387126" cy="52916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6" idx="2"/>
            <a:endCxn id="8" idx="1"/>
          </p:cNvCxnSpPr>
          <p:nvPr/>
        </p:nvCxnSpPr>
        <p:spPr>
          <a:xfrm>
            <a:off x="6697041" y="4971533"/>
            <a:ext cx="1387128" cy="355601"/>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6" idx="0"/>
            <a:endCxn id="5" idx="2"/>
          </p:cNvCxnSpPr>
          <p:nvPr/>
        </p:nvCxnSpPr>
        <p:spPr>
          <a:xfrm flipV="1">
            <a:off x="6697041" y="2846401"/>
            <a:ext cx="1" cy="10667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6" idx="1"/>
          </p:cNvCxnSpPr>
          <p:nvPr/>
        </p:nvCxnSpPr>
        <p:spPr>
          <a:xfrm flipH="1" flipV="1">
            <a:off x="3904338" y="4442366"/>
            <a:ext cx="1792231" cy="1"/>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065134" y="1542534"/>
            <a:ext cx="0" cy="420793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622088" y="1515533"/>
            <a:ext cx="0" cy="420793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025953" y="2002434"/>
            <a:ext cx="1277914" cy="369332"/>
          </a:xfrm>
          <a:prstGeom prst="rect">
            <a:avLst/>
          </a:prstGeom>
          <a:noFill/>
        </p:spPr>
        <p:txBody>
          <a:bodyPr wrap="none" rtlCol="0">
            <a:noAutofit/>
          </a:bodyPr>
          <a:lstStyle/>
          <a:p>
            <a:pPr fontAlgn="ctr"/>
            <a:r>
              <a:rPr sz="1400" u="none"/>
              <a:t>1. RPC request</a:t>
            </a:r>
            <a:endParaRPr lang="en-US" altLang="zh-CN" sz="1400" dirty="0">
              <a:latin typeface="Arial" panose="020C0503030203020204" pitchFamily="34" charset="0"/>
              <a:cs typeface="+mn-ea"/>
              <a:sym typeface="+mn-lt"/>
            </a:endParaRPr>
          </a:p>
        </p:txBody>
      </p:sp>
      <p:sp>
        <p:nvSpPr>
          <p:cNvPr id="21" name="文本框 20"/>
          <p:cNvSpPr txBox="1"/>
          <p:nvPr/>
        </p:nvSpPr>
        <p:spPr>
          <a:xfrm>
            <a:off x="4025953" y="2398429"/>
            <a:ext cx="1290738" cy="369332"/>
          </a:xfrm>
          <a:prstGeom prst="rect">
            <a:avLst/>
          </a:prstGeom>
          <a:noFill/>
        </p:spPr>
        <p:txBody>
          <a:bodyPr wrap="none" rtlCol="0">
            <a:noAutofit/>
          </a:bodyPr>
          <a:lstStyle/>
          <a:p>
            <a:pPr fontAlgn="ctr"/>
            <a:r>
              <a:rPr sz="1400" u="none"/>
              <a:t>2. RPC response</a:t>
            </a:r>
            <a:endParaRPr lang="en-US" altLang="zh-CN" sz="1400" dirty="0">
              <a:latin typeface="Arial" panose="020C0503030203020204" pitchFamily="34" charset="0"/>
              <a:cs typeface="+mn-ea"/>
              <a:sym typeface="+mn-lt"/>
            </a:endParaRPr>
          </a:p>
        </p:txBody>
      </p:sp>
      <p:sp>
        <p:nvSpPr>
          <p:cNvPr id="22" name="文本框 21"/>
          <p:cNvSpPr txBox="1"/>
          <p:nvPr/>
        </p:nvSpPr>
        <p:spPr>
          <a:xfrm>
            <a:off x="4025953" y="3994394"/>
            <a:ext cx="877163" cy="369332"/>
          </a:xfrm>
          <a:prstGeom prst="rect">
            <a:avLst/>
          </a:prstGeom>
          <a:noFill/>
          <a:ln w="12700">
            <a:noFill/>
          </a:ln>
        </p:spPr>
        <p:txBody>
          <a:bodyPr wrap="none" rtlCol="0">
            <a:noAutofit/>
          </a:bodyPr>
          <a:lstStyle/>
          <a:p>
            <a:pPr fontAlgn="ctr"/>
            <a:r>
              <a:rPr sz="1400" u="none"/>
              <a:t>3. Communication</a:t>
            </a:r>
            <a:endParaRPr lang="en-US" altLang="zh-CN" sz="1400" dirty="0">
              <a:latin typeface="Arial" panose="020C0503030203020204" pitchFamily="34" charset="0"/>
              <a:cs typeface="+mn-ea"/>
              <a:sym typeface="+mn-lt"/>
            </a:endParaRPr>
          </a:p>
        </p:txBody>
      </p:sp>
      <p:sp>
        <p:nvSpPr>
          <p:cNvPr id="23" name="文本框 22"/>
          <p:cNvSpPr txBox="1"/>
          <p:nvPr/>
        </p:nvSpPr>
        <p:spPr>
          <a:xfrm>
            <a:off x="2296079" y="1515533"/>
            <a:ext cx="877163" cy="369332"/>
          </a:xfrm>
          <a:prstGeom prst="rect">
            <a:avLst/>
          </a:prstGeom>
          <a:noFill/>
        </p:spPr>
        <p:txBody>
          <a:bodyPr wrap="none" rtlCol="0">
            <a:noAutofit/>
          </a:bodyPr>
          <a:lstStyle/>
          <a:p>
            <a:pPr fontAlgn="ctr"/>
            <a:r>
              <a:rPr u="none" dirty="0"/>
              <a:t>Client</a:t>
            </a:r>
            <a:endParaRPr lang="en-US" dirty="0">
              <a:latin typeface="Arial" panose="020C0503030203020204" pitchFamily="34" charset="0"/>
            </a:endParaRPr>
          </a:p>
        </p:txBody>
      </p:sp>
      <p:sp>
        <p:nvSpPr>
          <p:cNvPr id="24" name="文本框 23"/>
          <p:cNvSpPr txBox="1"/>
          <p:nvPr/>
        </p:nvSpPr>
        <p:spPr>
          <a:xfrm>
            <a:off x="6268188" y="1569536"/>
            <a:ext cx="877163" cy="369332"/>
          </a:xfrm>
          <a:prstGeom prst="rect">
            <a:avLst/>
          </a:prstGeom>
          <a:noFill/>
        </p:spPr>
        <p:txBody>
          <a:bodyPr wrap="none" rtlCol="0">
            <a:noAutofit/>
          </a:bodyPr>
          <a:lstStyle/>
          <a:p>
            <a:pPr fontAlgn="ctr"/>
            <a:r>
              <a:rPr u="none"/>
              <a:t>Server</a:t>
            </a:r>
            <a:endParaRPr lang="en-US" altLang="zh-CN" dirty="0">
              <a:latin typeface="Arial" panose="020C0503030203020204" pitchFamily="34" charset="0"/>
              <a:cs typeface="+mn-ea"/>
              <a:sym typeface="+mn-lt"/>
            </a:endParaRPr>
          </a:p>
        </p:txBody>
      </p:sp>
      <p:sp>
        <p:nvSpPr>
          <p:cNvPr id="25" name="文本框 24"/>
          <p:cNvSpPr txBox="1"/>
          <p:nvPr/>
        </p:nvSpPr>
        <p:spPr>
          <a:xfrm>
            <a:off x="6706769" y="3206616"/>
            <a:ext cx="646331" cy="369332"/>
          </a:xfrm>
          <a:prstGeom prst="rect">
            <a:avLst/>
          </a:prstGeom>
          <a:noFill/>
        </p:spPr>
        <p:txBody>
          <a:bodyPr wrap="none" rtlCol="0">
            <a:noAutofit/>
          </a:bodyPr>
          <a:lstStyle/>
          <a:p>
            <a:pPr fontAlgn="ctr"/>
            <a:r>
              <a:rPr u="none"/>
              <a:t>Registration</a:t>
            </a:r>
            <a:endParaRPr lang="en-US" altLang="zh-CN" dirty="0">
              <a:latin typeface="Arial" panose="020C0503030203020204" pitchFamily="34" charset="0"/>
              <a:cs typeface="+mn-ea"/>
              <a:sym typeface="+mn-lt"/>
            </a:endParaRPr>
          </a:p>
        </p:txBody>
      </p:sp>
      <p:sp>
        <p:nvSpPr>
          <p:cNvPr id="27" name="文本框 26"/>
          <p:cNvSpPr txBox="1"/>
          <p:nvPr/>
        </p:nvSpPr>
        <p:spPr>
          <a:xfrm>
            <a:off x="2229764" y="3021950"/>
            <a:ext cx="646331" cy="369332"/>
          </a:xfrm>
          <a:prstGeom prst="rect">
            <a:avLst/>
          </a:prstGeom>
          <a:noFill/>
        </p:spPr>
        <p:txBody>
          <a:bodyPr wrap="none" rtlCol="0">
            <a:noAutofit/>
          </a:bodyPr>
          <a:lstStyle/>
          <a:p>
            <a:pPr fontAlgn="ctr"/>
            <a:r>
              <a:rPr u="none"/>
              <a:t>Request</a:t>
            </a:r>
            <a:endParaRPr lang="en-US" altLang="zh-CN" dirty="0">
              <a:latin typeface="Arial" panose="020C0503030203020204" pitchFamily="34" charset="0"/>
              <a:cs typeface="+mn-ea"/>
              <a:sym typeface="+mn-lt"/>
            </a:endParaRPr>
          </a:p>
        </p:txBody>
      </p:sp>
      <p:cxnSp>
        <p:nvCxnSpPr>
          <p:cNvPr id="29" name="直接箭头连接符 28"/>
          <p:cNvCxnSpPr/>
          <p:nvPr/>
        </p:nvCxnSpPr>
        <p:spPr>
          <a:xfrm>
            <a:off x="4065134" y="2366371"/>
            <a:ext cx="1462684" cy="53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4078066" y="2767761"/>
            <a:ext cx="146268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3" idx="3"/>
            <a:endCxn id="4" idx="1"/>
          </p:cNvCxnSpPr>
          <p:nvPr/>
        </p:nvCxnSpPr>
        <p:spPr>
          <a:xfrm>
            <a:off x="2216661" y="3435933"/>
            <a:ext cx="106114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2216661" y="3676134"/>
            <a:ext cx="106114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96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oAutofit/>
          </a:bodyPr>
          <a:lstStyle/>
          <a:p>
            <a:r>
              <a:rPr u="none" dirty="0"/>
              <a:t>Typical Application of NFS: Shared Storage for Cloud Computing</a:t>
            </a:r>
            <a:endParaRPr lang="en-US" dirty="0">
              <a:latin typeface="Arial" panose="020C0503030203020204" pitchFamily="34" charset="0"/>
            </a:endParaRPr>
          </a:p>
        </p:txBody>
      </p:sp>
      <p:sp>
        <p:nvSpPr>
          <p:cNvPr id="3" name="文本占位符 2"/>
          <p:cNvSpPr>
            <a:spLocks noGrp="1"/>
          </p:cNvSpPr>
          <p:nvPr>
            <p:ph type="body" sz="quarter" idx="10"/>
          </p:nvPr>
        </p:nvSpPr>
        <p:spPr/>
        <p:txBody>
          <a:bodyPr>
            <a:noAutofit/>
          </a:bodyPr>
          <a:lstStyle/>
          <a:p>
            <a:r>
              <a:rPr u="none" dirty="0"/>
              <a:t>Cloud computing uses the NFS server as the internal shared storage.</a:t>
            </a:r>
          </a:p>
          <a:p>
            <a:endParaRPr lang="en-US" altLang="zh-CN" dirty="0">
              <a:latin typeface="Arial" panose="020C0503030203020204" pitchFamily="34" charset="0"/>
              <a:ea typeface="+mn-ea"/>
              <a:cs typeface="+mn-ea"/>
              <a:sym typeface="+mn-lt"/>
            </a:endParaRPr>
          </a:p>
        </p:txBody>
      </p:sp>
      <p:cxnSp>
        <p:nvCxnSpPr>
          <p:cNvPr id="6" name="直接连接符 14"/>
          <p:cNvCxnSpPr>
            <a:cxnSpLocks noChangeShapeType="1"/>
          </p:cNvCxnSpPr>
          <p:nvPr/>
        </p:nvCxnSpPr>
        <p:spPr bwMode="auto">
          <a:xfrm>
            <a:off x="5528893" y="3403406"/>
            <a:ext cx="933450" cy="184150"/>
          </a:xfrm>
          <a:prstGeom prst="line">
            <a:avLst/>
          </a:prstGeom>
          <a:noFill/>
          <a:ln w="9525">
            <a:noFill/>
            <a:round/>
            <a:headEnd/>
            <a:tailEnd/>
          </a:ln>
        </p:spPr>
      </p:cxnSp>
      <p:cxnSp>
        <p:nvCxnSpPr>
          <p:cNvPr id="7" name="直接连接符 18"/>
          <p:cNvCxnSpPr>
            <a:cxnSpLocks noChangeShapeType="1"/>
          </p:cNvCxnSpPr>
          <p:nvPr/>
        </p:nvCxnSpPr>
        <p:spPr bwMode="auto">
          <a:xfrm>
            <a:off x="5528893" y="3403406"/>
            <a:ext cx="1149350" cy="976313"/>
          </a:xfrm>
          <a:prstGeom prst="line">
            <a:avLst/>
          </a:prstGeom>
          <a:noFill/>
          <a:ln w="9525">
            <a:noFill/>
            <a:round/>
            <a:headEnd/>
            <a:tailEnd/>
          </a:ln>
        </p:spPr>
      </p:cxnSp>
      <p:cxnSp>
        <p:nvCxnSpPr>
          <p:cNvPr id="8" name="直接连接符 20"/>
          <p:cNvCxnSpPr>
            <a:cxnSpLocks noChangeShapeType="1"/>
            <a:stCxn id="40" idx="3"/>
          </p:cNvCxnSpPr>
          <p:nvPr/>
        </p:nvCxnSpPr>
        <p:spPr bwMode="auto">
          <a:xfrm>
            <a:off x="5274100" y="3239723"/>
            <a:ext cx="1094608" cy="497993"/>
          </a:xfrm>
          <a:prstGeom prst="line">
            <a:avLst/>
          </a:prstGeom>
          <a:noFill/>
          <a:ln w="9525">
            <a:solidFill>
              <a:schemeClr val="tx1"/>
            </a:solidFill>
            <a:round/>
            <a:headEnd/>
            <a:tailEnd/>
          </a:ln>
        </p:spPr>
      </p:cxnSp>
      <p:sp>
        <p:nvSpPr>
          <p:cNvPr id="9" name="TextBox 23"/>
          <p:cNvSpPr txBox="1">
            <a:spLocks noChangeArrowheads="1"/>
          </p:cNvSpPr>
          <p:nvPr/>
        </p:nvSpPr>
        <p:spPr bwMode="auto">
          <a:xfrm>
            <a:off x="4579997" y="3609079"/>
            <a:ext cx="1262062" cy="307975"/>
          </a:xfrm>
          <a:prstGeom prst="rect">
            <a:avLst/>
          </a:prstGeom>
          <a:noFill/>
          <a:ln w="9525">
            <a:noFill/>
            <a:miter lim="800000"/>
            <a:headEnd/>
            <a:tailEnd/>
          </a:ln>
        </p:spPr>
        <p:txBody>
          <a:bodyPr wrap="none">
            <a:noAutofit/>
          </a:bodyPr>
          <a:lstStyle/>
          <a:p>
            <a:pPr algn="ctr" fontAlgn="ctr">
              <a:defRPr/>
            </a:pPr>
            <a:r>
              <a:rPr sz="1400" u="none"/>
              <a:t>Cloud computing server</a:t>
            </a:r>
            <a:endParaRPr lang="en-US" sz="1400" dirty="0">
              <a:latin typeface="Arial" panose="020C0503030203020204" pitchFamily="34" charset="0"/>
            </a:endParaRPr>
          </a:p>
        </p:txBody>
      </p:sp>
      <p:sp>
        <p:nvSpPr>
          <p:cNvPr id="10" name="云形 9"/>
          <p:cNvSpPr/>
          <p:nvPr/>
        </p:nvSpPr>
        <p:spPr bwMode="auto">
          <a:xfrm>
            <a:off x="6173418" y="3443094"/>
            <a:ext cx="1763966" cy="1439862"/>
          </a:xfrm>
          <a:prstGeom prst="cloud">
            <a:avLst/>
          </a:prstGeom>
          <a:ln>
            <a:solidFill>
              <a:srgbClr val="0070C0"/>
            </a:solidFill>
          </a:ln>
          <a:extLst/>
        </p:spPr>
        <p:style>
          <a:lnRef idx="2">
            <a:schemeClr val="accent4"/>
          </a:lnRef>
          <a:fillRef idx="1">
            <a:schemeClr val="lt1"/>
          </a:fillRef>
          <a:effectRef idx="0">
            <a:schemeClr val="accent4"/>
          </a:effectRef>
          <a:fontRef idx="minor">
            <a:schemeClr val="dk1"/>
          </a:fontRef>
        </p:style>
        <p:txBody>
          <a:bodyPr anchor="ctr" anchorCtr="0">
            <a:noAutofit/>
          </a:bodyPr>
          <a:lstStyle/>
          <a:p>
            <a:pPr algn="ctr" fontAlgn="ctr">
              <a:buClr>
                <a:srgbClr val="CC9900"/>
              </a:buClr>
              <a:defRPr/>
            </a:pPr>
            <a:r>
              <a:rPr sz="1400" u="none">
                <a:solidFill>
                  <a:schemeClr val="tx1"/>
                </a:solidFill>
              </a:rPr>
              <a:t>Internal IP network</a:t>
            </a:r>
            <a:endParaRPr lang="en-US" sz="1400" dirty="0">
              <a:solidFill>
                <a:schemeClr val="tx1"/>
              </a:solidFill>
              <a:latin typeface="Arial" panose="020C0503030203020204" pitchFamily="34" charset="0"/>
            </a:endParaRPr>
          </a:p>
        </p:txBody>
      </p:sp>
      <p:cxnSp>
        <p:nvCxnSpPr>
          <p:cNvPr id="13" name="直接连接符 17"/>
          <p:cNvCxnSpPr>
            <a:cxnSpLocks noChangeShapeType="1"/>
            <a:stCxn id="43" idx="3"/>
            <a:endCxn id="10" idx="2"/>
          </p:cNvCxnSpPr>
          <p:nvPr/>
        </p:nvCxnSpPr>
        <p:spPr bwMode="auto">
          <a:xfrm flipV="1">
            <a:off x="5301746" y="4163025"/>
            <a:ext cx="877144" cy="3643"/>
          </a:xfrm>
          <a:prstGeom prst="line">
            <a:avLst/>
          </a:prstGeom>
          <a:noFill/>
          <a:ln w="9525">
            <a:solidFill>
              <a:schemeClr val="tx1"/>
            </a:solidFill>
            <a:round/>
            <a:headEnd/>
            <a:tailEnd/>
          </a:ln>
        </p:spPr>
      </p:cxnSp>
      <p:cxnSp>
        <p:nvCxnSpPr>
          <p:cNvPr id="14" name="直接连接符 22"/>
          <p:cNvCxnSpPr>
            <a:cxnSpLocks noChangeShapeType="1"/>
            <a:stCxn id="44" idx="3"/>
          </p:cNvCxnSpPr>
          <p:nvPr/>
        </p:nvCxnSpPr>
        <p:spPr bwMode="auto">
          <a:xfrm flipV="1">
            <a:off x="5277278" y="4595619"/>
            <a:ext cx="969165" cy="381507"/>
          </a:xfrm>
          <a:prstGeom prst="line">
            <a:avLst/>
          </a:prstGeom>
          <a:noFill/>
          <a:ln w="9525">
            <a:solidFill>
              <a:schemeClr val="tx1"/>
            </a:solidFill>
            <a:round/>
            <a:headEnd/>
            <a:tailEnd/>
          </a:ln>
        </p:spPr>
      </p:cxnSp>
      <p:sp>
        <p:nvSpPr>
          <p:cNvPr id="15" name="TextBox 26"/>
          <p:cNvSpPr txBox="1">
            <a:spLocks noChangeArrowheads="1"/>
          </p:cNvSpPr>
          <p:nvPr/>
        </p:nvSpPr>
        <p:spPr bwMode="auto">
          <a:xfrm>
            <a:off x="5528893" y="3201210"/>
            <a:ext cx="1011815" cy="307777"/>
          </a:xfrm>
          <a:prstGeom prst="rect">
            <a:avLst/>
          </a:prstGeom>
          <a:noFill/>
          <a:ln w="9525">
            <a:noFill/>
            <a:miter lim="800000"/>
            <a:headEnd/>
            <a:tailEnd/>
          </a:ln>
        </p:spPr>
        <p:txBody>
          <a:bodyPr wrap="none">
            <a:noAutofit/>
          </a:bodyPr>
          <a:lstStyle/>
          <a:p>
            <a:pPr fontAlgn="ctr">
              <a:defRPr/>
            </a:pPr>
            <a:r>
              <a:rPr sz="1400" u="none"/>
              <a:t>NFS client</a:t>
            </a:r>
            <a:endParaRPr lang="en-US" altLang="zh-CN" sz="1400" dirty="0">
              <a:latin typeface="Arial" panose="020C0503030203020204" pitchFamily="34" charset="0"/>
              <a:cs typeface="+mn-ea"/>
              <a:sym typeface="+mn-lt"/>
            </a:endParaRPr>
          </a:p>
        </p:txBody>
      </p:sp>
      <p:cxnSp>
        <p:nvCxnSpPr>
          <p:cNvPr id="17" name="直接连接符 28"/>
          <p:cNvCxnSpPr>
            <a:cxnSpLocks noChangeShapeType="1"/>
            <a:stCxn id="10" idx="0"/>
            <a:endCxn id="33" idx="1"/>
          </p:cNvCxnSpPr>
          <p:nvPr/>
        </p:nvCxnSpPr>
        <p:spPr bwMode="auto">
          <a:xfrm>
            <a:off x="7935914" y="4163025"/>
            <a:ext cx="787086" cy="85267"/>
          </a:xfrm>
          <a:prstGeom prst="line">
            <a:avLst/>
          </a:prstGeom>
          <a:noFill/>
          <a:ln w="9525">
            <a:solidFill>
              <a:schemeClr val="tx1"/>
            </a:solidFill>
            <a:round/>
            <a:headEnd/>
            <a:tailEnd/>
          </a:ln>
        </p:spPr>
      </p:cxnSp>
      <p:sp>
        <p:nvSpPr>
          <p:cNvPr id="18" name="TextBox 31"/>
          <p:cNvSpPr txBox="1">
            <a:spLocks noChangeArrowheads="1"/>
          </p:cNvSpPr>
          <p:nvPr/>
        </p:nvSpPr>
        <p:spPr bwMode="auto">
          <a:xfrm>
            <a:off x="8524234" y="3105437"/>
            <a:ext cx="902811" cy="307777"/>
          </a:xfrm>
          <a:prstGeom prst="rect">
            <a:avLst/>
          </a:prstGeom>
          <a:noFill/>
          <a:ln w="9525">
            <a:noFill/>
            <a:miter lim="800000"/>
            <a:headEnd/>
            <a:tailEnd/>
          </a:ln>
        </p:spPr>
        <p:txBody>
          <a:bodyPr wrap="none">
            <a:noAutofit/>
          </a:bodyPr>
          <a:lstStyle/>
          <a:p>
            <a:pPr algn="ctr" fontAlgn="ctr">
              <a:defRPr/>
            </a:pPr>
            <a:r>
              <a:rPr sz="1400" u="none"/>
              <a:t>Converged storage</a:t>
            </a:r>
            <a:endParaRPr lang="en-US" altLang="zh-CN" sz="1400" dirty="0">
              <a:latin typeface="Arial" panose="020C0503030203020204" pitchFamily="34" charset="0"/>
              <a:cs typeface="+mn-ea"/>
              <a:sym typeface="+mn-lt"/>
            </a:endParaRPr>
          </a:p>
        </p:txBody>
      </p:sp>
      <p:sp>
        <p:nvSpPr>
          <p:cNvPr id="19" name="TextBox 32"/>
          <p:cNvSpPr txBox="1">
            <a:spLocks noChangeArrowheads="1"/>
          </p:cNvSpPr>
          <p:nvPr/>
        </p:nvSpPr>
        <p:spPr bwMode="auto">
          <a:xfrm>
            <a:off x="8456956" y="4962107"/>
            <a:ext cx="1056700" cy="307777"/>
          </a:xfrm>
          <a:prstGeom prst="rect">
            <a:avLst/>
          </a:prstGeom>
          <a:noFill/>
          <a:ln w="9525">
            <a:noFill/>
            <a:miter lim="800000"/>
            <a:headEnd/>
            <a:tailEnd/>
          </a:ln>
        </p:spPr>
        <p:txBody>
          <a:bodyPr wrap="none">
            <a:noAutofit/>
          </a:bodyPr>
          <a:lstStyle/>
          <a:p>
            <a:pPr fontAlgn="ctr">
              <a:defRPr/>
            </a:pPr>
            <a:r>
              <a:rPr sz="1400" u="none"/>
              <a:t>NFS server</a:t>
            </a:r>
            <a:endParaRPr lang="en-US" altLang="zh-CN" sz="1400" dirty="0">
              <a:latin typeface="Arial" panose="020C0503030203020204" pitchFamily="34" charset="0"/>
              <a:cs typeface="+mn-ea"/>
              <a:sym typeface="+mn-lt"/>
            </a:endParaRPr>
          </a:p>
        </p:txBody>
      </p:sp>
      <p:sp>
        <p:nvSpPr>
          <p:cNvPr id="20" name="TextBox 23"/>
          <p:cNvSpPr txBox="1">
            <a:spLocks noChangeArrowheads="1"/>
          </p:cNvSpPr>
          <p:nvPr/>
        </p:nvSpPr>
        <p:spPr bwMode="auto">
          <a:xfrm>
            <a:off x="4579997" y="4429640"/>
            <a:ext cx="1262062" cy="307975"/>
          </a:xfrm>
          <a:prstGeom prst="rect">
            <a:avLst/>
          </a:prstGeom>
          <a:noFill/>
          <a:ln w="9525">
            <a:noFill/>
            <a:miter lim="800000"/>
            <a:headEnd/>
            <a:tailEnd/>
          </a:ln>
        </p:spPr>
        <p:txBody>
          <a:bodyPr wrap="none">
            <a:noAutofit/>
          </a:bodyPr>
          <a:lstStyle/>
          <a:p>
            <a:pPr algn="ctr" fontAlgn="ctr">
              <a:defRPr/>
            </a:pPr>
            <a:r>
              <a:rPr sz="1400" u="none"/>
              <a:t>Cloud computing server</a:t>
            </a:r>
            <a:endParaRPr lang="en-US" sz="1400" dirty="0">
              <a:latin typeface="Arial" panose="020C0503030203020204" pitchFamily="34" charset="0"/>
            </a:endParaRPr>
          </a:p>
        </p:txBody>
      </p:sp>
      <p:sp>
        <p:nvSpPr>
          <p:cNvPr id="21" name="TextBox 23"/>
          <p:cNvSpPr txBox="1">
            <a:spLocks noChangeArrowheads="1"/>
          </p:cNvSpPr>
          <p:nvPr/>
        </p:nvSpPr>
        <p:spPr bwMode="auto">
          <a:xfrm>
            <a:off x="4579997" y="5252089"/>
            <a:ext cx="1262062" cy="307975"/>
          </a:xfrm>
          <a:prstGeom prst="rect">
            <a:avLst/>
          </a:prstGeom>
          <a:noFill/>
          <a:ln w="9525">
            <a:noFill/>
            <a:miter lim="800000"/>
            <a:headEnd/>
            <a:tailEnd/>
          </a:ln>
        </p:spPr>
        <p:txBody>
          <a:bodyPr wrap="none">
            <a:noAutofit/>
          </a:bodyPr>
          <a:lstStyle/>
          <a:p>
            <a:pPr algn="ctr" fontAlgn="ctr">
              <a:defRPr/>
            </a:pPr>
            <a:r>
              <a:rPr sz="1400" u="none"/>
              <a:t>Cloud computing server</a:t>
            </a:r>
            <a:endParaRPr lang="en-US" sz="1400" dirty="0">
              <a:latin typeface="Arial" panose="020C0503030203020204" pitchFamily="34" charset="0"/>
            </a:endParaRPr>
          </a:p>
        </p:txBody>
      </p:sp>
      <p:sp>
        <p:nvSpPr>
          <p:cNvPr id="25" name="云形 24"/>
          <p:cNvSpPr/>
          <p:nvPr/>
        </p:nvSpPr>
        <p:spPr bwMode="auto">
          <a:xfrm>
            <a:off x="1459282" y="3730431"/>
            <a:ext cx="1726462" cy="1439863"/>
          </a:xfrm>
          <a:prstGeom prst="cloud">
            <a:avLst/>
          </a:prstGeom>
          <a:ln>
            <a:solidFill>
              <a:srgbClr val="0070C0"/>
            </a:solidFill>
          </a:ln>
          <a:extLst/>
        </p:spPr>
        <p:style>
          <a:lnRef idx="2">
            <a:schemeClr val="accent4"/>
          </a:lnRef>
          <a:fillRef idx="1">
            <a:schemeClr val="lt1"/>
          </a:fillRef>
          <a:effectRef idx="0">
            <a:schemeClr val="accent4"/>
          </a:effectRef>
          <a:fontRef idx="minor">
            <a:schemeClr val="dk1"/>
          </a:fontRef>
        </p:style>
        <p:txBody>
          <a:bodyPr anchor="ctr" anchorCtr="0">
            <a:noAutofit/>
          </a:bodyPr>
          <a:lstStyle/>
          <a:p>
            <a:pPr algn="ctr" fontAlgn="ctr">
              <a:buClr>
                <a:srgbClr val="CC9900"/>
              </a:buClr>
              <a:defRPr/>
            </a:pPr>
            <a:r>
              <a:rPr sz="1400" u="none">
                <a:solidFill>
                  <a:schemeClr val="tx1"/>
                </a:solidFill>
              </a:rPr>
              <a:t>External IP network</a:t>
            </a:r>
            <a:endParaRPr lang="en-US" altLang="zh-CN" sz="1400" dirty="0">
              <a:solidFill>
                <a:schemeClr val="tx1"/>
              </a:solidFill>
              <a:latin typeface="Arial" panose="020C0503030203020204" pitchFamily="34" charset="0"/>
              <a:cs typeface="+mn-ea"/>
              <a:sym typeface="+mn-lt"/>
            </a:endParaRPr>
          </a:p>
        </p:txBody>
      </p:sp>
      <p:sp>
        <p:nvSpPr>
          <p:cNvPr id="26" name="矩形 25"/>
          <p:cNvSpPr>
            <a:spLocks noChangeArrowheads="1"/>
          </p:cNvSpPr>
          <p:nvPr/>
        </p:nvSpPr>
        <p:spPr bwMode="auto">
          <a:xfrm>
            <a:off x="3439012" y="3263706"/>
            <a:ext cx="357919" cy="2195513"/>
          </a:xfrm>
          <a:prstGeom prst="rect">
            <a:avLst/>
          </a:prstGeom>
          <a:solidFill>
            <a:schemeClr val="bg1"/>
          </a:solidFill>
          <a:ln w="19050" algn="ctr">
            <a:solidFill>
              <a:srgbClr val="C00000"/>
            </a:solidFill>
            <a:round/>
            <a:headEnd/>
            <a:tailEnd/>
          </a:ln>
        </p:spPr>
        <p:txBody>
          <a:bodyPr vert="vert270">
            <a:noAutofit/>
          </a:bodyPr>
          <a:lstStyle/>
          <a:p>
            <a:pPr algn="ctr" fontAlgn="ctr">
              <a:defRPr/>
            </a:pPr>
            <a:r>
              <a:rPr sz="1400" u="none"/>
              <a:t>Firewall</a:t>
            </a:r>
            <a:endParaRPr lang="en-US" altLang="zh-CN" sz="1400" dirty="0">
              <a:latin typeface="Arial" panose="020C0503030203020204" pitchFamily="34" charset="0"/>
              <a:cs typeface="+mn-ea"/>
              <a:sym typeface="+mn-lt"/>
            </a:endParaRPr>
          </a:p>
        </p:txBody>
      </p:sp>
      <p:cxnSp>
        <p:nvCxnSpPr>
          <p:cNvPr id="27" name="直接箭头连接符 26"/>
          <p:cNvCxnSpPr>
            <a:cxnSpLocks noChangeShapeType="1"/>
            <a:stCxn id="25" idx="0"/>
            <a:endCxn id="26" idx="1"/>
          </p:cNvCxnSpPr>
          <p:nvPr/>
        </p:nvCxnSpPr>
        <p:spPr bwMode="auto">
          <a:xfrm flipV="1">
            <a:off x="3184305" y="4361463"/>
            <a:ext cx="254707" cy="88900"/>
          </a:xfrm>
          <a:prstGeom prst="straightConnector1">
            <a:avLst/>
          </a:prstGeom>
          <a:noFill/>
          <a:ln w="9525" algn="ctr">
            <a:solidFill>
              <a:schemeClr val="tx1"/>
            </a:solidFill>
            <a:round/>
            <a:headEnd type="arrow" w="med" len="med"/>
            <a:tailEnd type="arrow" w="med" len="med"/>
          </a:ln>
        </p:spPr>
      </p:cxnSp>
      <p:cxnSp>
        <p:nvCxnSpPr>
          <p:cNvPr id="28" name="直接箭头连接符 27"/>
          <p:cNvCxnSpPr>
            <a:cxnSpLocks noChangeShapeType="1"/>
            <a:endCxn id="40" idx="1"/>
          </p:cNvCxnSpPr>
          <p:nvPr/>
        </p:nvCxnSpPr>
        <p:spPr bwMode="auto">
          <a:xfrm flipV="1">
            <a:off x="3796931" y="3239723"/>
            <a:ext cx="1220784" cy="727984"/>
          </a:xfrm>
          <a:prstGeom prst="straightConnector1">
            <a:avLst/>
          </a:prstGeom>
          <a:noFill/>
          <a:ln w="9525" algn="ctr">
            <a:solidFill>
              <a:schemeClr val="tx1"/>
            </a:solidFill>
            <a:round/>
            <a:headEnd type="arrow" w="med" len="med"/>
            <a:tailEnd type="arrow" w="med" len="med"/>
          </a:ln>
        </p:spPr>
      </p:cxnSp>
      <p:cxnSp>
        <p:nvCxnSpPr>
          <p:cNvPr id="29" name="直接箭头连接符 28"/>
          <p:cNvCxnSpPr>
            <a:cxnSpLocks noChangeShapeType="1"/>
            <a:stCxn id="26" idx="3"/>
            <a:endCxn id="43" idx="1"/>
          </p:cNvCxnSpPr>
          <p:nvPr/>
        </p:nvCxnSpPr>
        <p:spPr bwMode="auto">
          <a:xfrm flipV="1">
            <a:off x="3796931" y="4166668"/>
            <a:ext cx="1248430" cy="194795"/>
          </a:xfrm>
          <a:prstGeom prst="straightConnector1">
            <a:avLst/>
          </a:prstGeom>
          <a:noFill/>
          <a:ln w="9525" algn="ctr">
            <a:solidFill>
              <a:schemeClr val="tx1"/>
            </a:solidFill>
            <a:round/>
            <a:headEnd type="arrow" w="med" len="med"/>
            <a:tailEnd type="arrow" w="med" len="med"/>
          </a:ln>
        </p:spPr>
      </p:cxnSp>
      <p:cxnSp>
        <p:nvCxnSpPr>
          <p:cNvPr id="30" name="直接箭头连接符 29"/>
          <p:cNvCxnSpPr>
            <a:cxnSpLocks noChangeShapeType="1"/>
            <a:endCxn id="44" idx="1"/>
          </p:cNvCxnSpPr>
          <p:nvPr/>
        </p:nvCxnSpPr>
        <p:spPr bwMode="auto">
          <a:xfrm>
            <a:off x="3827421" y="4659418"/>
            <a:ext cx="1193472" cy="317708"/>
          </a:xfrm>
          <a:prstGeom prst="straightConnector1">
            <a:avLst/>
          </a:prstGeom>
          <a:noFill/>
          <a:ln w="9525" algn="ctr">
            <a:solidFill>
              <a:schemeClr val="tx1"/>
            </a:solidFill>
            <a:round/>
            <a:headEnd type="arrow" w="med" len="med"/>
            <a:tailEnd type="arrow" w="med" len="med"/>
          </a:ln>
        </p:spPr>
      </p:cxnSp>
      <p:pic>
        <p:nvPicPr>
          <p:cNvPr id="33" name="图片 32"/>
          <p:cNvPicPr>
            <a:picLocks noChangeAspect="1"/>
          </p:cNvPicPr>
          <p:nvPr/>
        </p:nvPicPr>
        <p:blipFill>
          <a:blip r:embed="rId3">
            <a:duotone>
              <a:schemeClr val="accent5">
                <a:shade val="45000"/>
                <a:satMod val="135000"/>
              </a:schemeClr>
              <a:prstClr val="white"/>
            </a:duotone>
          </a:blip>
          <a:stretch>
            <a:fillRect/>
          </a:stretch>
        </p:blipFill>
        <p:spPr>
          <a:xfrm>
            <a:off x="8723000" y="3534476"/>
            <a:ext cx="524611" cy="1427631"/>
          </a:xfrm>
          <a:prstGeom prst="rect">
            <a:avLst/>
          </a:prstGeom>
        </p:spPr>
      </p:pic>
      <p:pic>
        <p:nvPicPr>
          <p:cNvPr id="40" name="图片 39"/>
          <p:cNvPicPr>
            <a:picLocks noChangeAspect="1"/>
          </p:cNvPicPr>
          <p:nvPr/>
        </p:nvPicPr>
        <p:blipFill>
          <a:blip r:embed="rId4">
            <a:duotone>
              <a:schemeClr val="accent5">
                <a:shade val="45000"/>
                <a:satMod val="135000"/>
              </a:schemeClr>
              <a:prstClr val="white"/>
            </a:duotone>
          </a:blip>
          <a:stretch>
            <a:fillRect/>
          </a:stretch>
        </p:blipFill>
        <p:spPr>
          <a:xfrm>
            <a:off x="5017715" y="2997073"/>
            <a:ext cx="256385" cy="485299"/>
          </a:xfrm>
          <a:prstGeom prst="rect">
            <a:avLst/>
          </a:prstGeom>
        </p:spPr>
      </p:pic>
      <p:pic>
        <p:nvPicPr>
          <p:cNvPr id="43" name="图片 42"/>
          <p:cNvPicPr>
            <a:picLocks noChangeAspect="1"/>
          </p:cNvPicPr>
          <p:nvPr/>
        </p:nvPicPr>
        <p:blipFill>
          <a:blip r:embed="rId4">
            <a:duotone>
              <a:schemeClr val="accent5">
                <a:shade val="45000"/>
                <a:satMod val="135000"/>
              </a:schemeClr>
              <a:prstClr val="white"/>
            </a:duotone>
          </a:blip>
          <a:stretch>
            <a:fillRect/>
          </a:stretch>
        </p:blipFill>
        <p:spPr>
          <a:xfrm>
            <a:off x="5045361" y="3924018"/>
            <a:ext cx="256385" cy="485299"/>
          </a:xfrm>
          <a:prstGeom prst="rect">
            <a:avLst/>
          </a:prstGeom>
        </p:spPr>
      </p:pic>
      <p:pic>
        <p:nvPicPr>
          <p:cNvPr id="44" name="图片 43"/>
          <p:cNvPicPr>
            <a:picLocks noChangeAspect="1"/>
          </p:cNvPicPr>
          <p:nvPr/>
        </p:nvPicPr>
        <p:blipFill>
          <a:blip r:embed="rId4">
            <a:duotone>
              <a:schemeClr val="accent5">
                <a:shade val="45000"/>
                <a:satMod val="135000"/>
              </a:schemeClr>
              <a:prstClr val="white"/>
            </a:duotone>
          </a:blip>
          <a:stretch>
            <a:fillRect/>
          </a:stretch>
        </p:blipFill>
        <p:spPr>
          <a:xfrm>
            <a:off x="5020893" y="4734476"/>
            <a:ext cx="256385" cy="485299"/>
          </a:xfrm>
          <a:prstGeom prst="rect">
            <a:avLst/>
          </a:prstGeom>
        </p:spPr>
      </p:pic>
    </p:spTree>
    <p:extLst>
      <p:ext uri="{BB962C8B-B14F-4D97-AF65-F5344CB8AC3E}">
        <p14:creationId xmlns:p14="http://schemas.microsoft.com/office/powerpoint/2010/main" val="146854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u="none" dirty="0">
                <a:latin typeface="Huawei Sans" panose="020C0503030203020204" pitchFamily="34" charset="0"/>
                <a:cs typeface="Huawei Sans" panose="020C0503030203020204" pitchFamily="34" charset="0"/>
              </a:rPr>
              <a:t>Working Principles of CIFS</a:t>
            </a:r>
            <a:endParaRPr lang="en-US" altLang="zh-CN" dirty="0">
              <a:latin typeface="Huawei Sans" panose="020C0503030203020204" pitchFamily="34" charset="0"/>
              <a:ea typeface="+mn-ea"/>
              <a:cs typeface="Huawei Sans" panose="020C0503030203020204" pitchFamily="34" charset="0"/>
              <a:sym typeface="+mn-lt"/>
            </a:endParaRPr>
          </a:p>
        </p:txBody>
      </p:sp>
      <p:grpSp>
        <p:nvGrpSpPr>
          <p:cNvPr id="7" name="组合 6"/>
          <p:cNvGrpSpPr/>
          <p:nvPr/>
        </p:nvGrpSpPr>
        <p:grpSpPr>
          <a:xfrm>
            <a:off x="1516717" y="1354780"/>
            <a:ext cx="1480719" cy="560881"/>
            <a:chOff x="2126462" y="1965942"/>
            <a:chExt cx="1480719" cy="560881"/>
          </a:xfrm>
        </p:grpSpPr>
        <p:pic>
          <p:nvPicPr>
            <p:cNvPr id="3" name="图片 2"/>
            <p:cNvPicPr>
              <a:picLocks noChangeAspect="1"/>
            </p:cNvPicPr>
            <p:nvPr/>
          </p:nvPicPr>
          <p:blipFill>
            <a:blip r:embed="rId3">
              <a:duotone>
                <a:schemeClr val="accent1">
                  <a:shade val="45000"/>
                  <a:satMod val="135000"/>
                </a:schemeClr>
                <a:prstClr val="white"/>
              </a:duotone>
            </a:blip>
            <a:stretch>
              <a:fillRect/>
            </a:stretch>
          </p:blipFill>
          <p:spPr>
            <a:xfrm>
              <a:off x="2126462" y="1965942"/>
              <a:ext cx="603556" cy="560881"/>
            </a:xfrm>
            <a:prstGeom prst="rect">
              <a:avLst/>
            </a:prstGeom>
          </p:spPr>
        </p:pic>
        <p:sp>
          <p:nvSpPr>
            <p:cNvPr id="5" name="文本框 4"/>
            <p:cNvSpPr txBox="1"/>
            <p:nvPr/>
          </p:nvSpPr>
          <p:spPr>
            <a:xfrm>
              <a:off x="2730018" y="2115811"/>
              <a:ext cx="877163" cy="369332"/>
            </a:xfrm>
            <a:prstGeom prst="rect">
              <a:avLst/>
            </a:prstGeom>
            <a:noFill/>
          </p:spPr>
          <p:txBody>
            <a:bodyPr wrap="none" rtlCol="0">
              <a:noAutofit/>
            </a:bodyPr>
            <a:lstStyle/>
            <a:p>
              <a:pPr fontAlgn="ctr"/>
              <a:r>
                <a:rPr u="none">
                  <a:latin typeface="Huawei Sans" panose="020C0503030203020204" pitchFamily="34" charset="0"/>
                  <a:cs typeface="Huawei Sans" panose="020C0503030203020204" pitchFamily="34" charset="0"/>
                </a:rPr>
                <a:t>Client</a:t>
              </a:r>
              <a:endParaRPr lang="en-US" altLang="zh-CN" dirty="0">
                <a:latin typeface="Huawei Sans" panose="020C0503030203020204" pitchFamily="34" charset="0"/>
                <a:cs typeface="Huawei Sans" panose="020C0503030203020204" pitchFamily="34" charset="0"/>
                <a:sym typeface="+mn-lt"/>
              </a:endParaRPr>
            </a:p>
          </p:txBody>
        </p:sp>
      </p:grpSp>
      <p:grpSp>
        <p:nvGrpSpPr>
          <p:cNvPr id="8" name="组合 7"/>
          <p:cNvGrpSpPr/>
          <p:nvPr/>
        </p:nvGrpSpPr>
        <p:grpSpPr>
          <a:xfrm>
            <a:off x="7711593" y="1354780"/>
            <a:ext cx="1315744" cy="661441"/>
            <a:chOff x="7711593" y="1771358"/>
            <a:chExt cx="1315744" cy="661441"/>
          </a:xfrm>
        </p:grpSpPr>
        <p:pic>
          <p:nvPicPr>
            <p:cNvPr id="4" name="图片 3"/>
            <p:cNvPicPr>
              <a:picLocks noChangeAspect="1"/>
            </p:cNvPicPr>
            <p:nvPr/>
          </p:nvPicPr>
          <p:blipFill>
            <a:blip r:embed="rId4">
              <a:duotone>
                <a:schemeClr val="accent1">
                  <a:shade val="45000"/>
                  <a:satMod val="135000"/>
                </a:schemeClr>
                <a:prstClr val="white"/>
              </a:duotone>
            </a:blip>
            <a:stretch>
              <a:fillRect/>
            </a:stretch>
          </p:blipFill>
          <p:spPr>
            <a:xfrm>
              <a:off x="7711593" y="1771358"/>
              <a:ext cx="349441" cy="661441"/>
            </a:xfrm>
            <a:prstGeom prst="rect">
              <a:avLst/>
            </a:prstGeom>
          </p:spPr>
        </p:pic>
        <p:sp>
          <p:nvSpPr>
            <p:cNvPr id="6" name="文本框 5"/>
            <p:cNvSpPr txBox="1"/>
            <p:nvPr/>
          </p:nvSpPr>
          <p:spPr>
            <a:xfrm>
              <a:off x="8150174" y="1920328"/>
              <a:ext cx="877163" cy="369332"/>
            </a:xfrm>
            <a:prstGeom prst="rect">
              <a:avLst/>
            </a:prstGeom>
            <a:noFill/>
          </p:spPr>
          <p:txBody>
            <a:bodyPr wrap="none" rtlCol="0">
              <a:noAutofit/>
            </a:bodyPr>
            <a:lstStyle/>
            <a:p>
              <a:pPr fontAlgn="ctr"/>
              <a:r>
                <a:rPr u="none">
                  <a:latin typeface="Huawei Sans" panose="020C0503030203020204" pitchFamily="34" charset="0"/>
                  <a:cs typeface="Huawei Sans" panose="020C0503030203020204" pitchFamily="34" charset="0"/>
                </a:rPr>
                <a:t>Server</a:t>
              </a:r>
              <a:endParaRPr lang="en-US" altLang="zh-CN" dirty="0">
                <a:latin typeface="Huawei Sans" panose="020C0503030203020204" pitchFamily="34" charset="0"/>
                <a:cs typeface="Huawei Sans" panose="020C0503030203020204" pitchFamily="34" charset="0"/>
                <a:sym typeface="+mn-lt"/>
              </a:endParaRPr>
            </a:p>
          </p:txBody>
        </p:sp>
      </p:grpSp>
      <p:grpSp>
        <p:nvGrpSpPr>
          <p:cNvPr id="39" name="组合 38"/>
          <p:cNvGrpSpPr/>
          <p:nvPr/>
        </p:nvGrpSpPr>
        <p:grpSpPr>
          <a:xfrm>
            <a:off x="1852855" y="1855154"/>
            <a:ext cx="5801360" cy="769351"/>
            <a:chOff x="1910233" y="1924262"/>
            <a:chExt cx="5801360" cy="769351"/>
          </a:xfrm>
        </p:grpSpPr>
        <p:grpSp>
          <p:nvGrpSpPr>
            <p:cNvPr id="18" name="组合 17"/>
            <p:cNvGrpSpPr/>
            <p:nvPr/>
          </p:nvGrpSpPr>
          <p:grpSpPr>
            <a:xfrm>
              <a:off x="1910233" y="1924262"/>
              <a:ext cx="5801360" cy="392218"/>
              <a:chOff x="1910233" y="1924262"/>
              <a:chExt cx="5801360" cy="392218"/>
            </a:xfrm>
          </p:grpSpPr>
          <p:cxnSp>
            <p:nvCxnSpPr>
              <p:cNvPr id="10" name="直接箭头连接符 9"/>
              <p:cNvCxnSpPr/>
              <p:nvPr/>
            </p:nvCxnSpPr>
            <p:spPr>
              <a:xfrm>
                <a:off x="1910233" y="2316480"/>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99922" y="1924262"/>
                <a:ext cx="2892138" cy="369332"/>
              </a:xfrm>
              <a:prstGeom prst="rect">
                <a:avLst/>
              </a:prstGeom>
              <a:noFill/>
            </p:spPr>
            <p:txBody>
              <a:bodyPr wrap="none" rtlCol="0">
                <a:noAutofit/>
              </a:bodyPr>
              <a:lstStyle/>
              <a:p>
                <a:pPr fontAlgn="ctr"/>
                <a:r>
                  <a:rPr u="none">
                    <a:latin typeface="Huawei Sans" panose="020C0503030203020204" pitchFamily="34" charset="0"/>
                    <a:cs typeface="Huawei Sans" panose="020C0503030203020204" pitchFamily="34" charset="0"/>
                  </a:rPr>
                  <a:t>SMB NEGOTIATE Request</a:t>
                </a:r>
                <a:endParaRPr lang="en-US" dirty="0">
                  <a:latin typeface="Huawei Sans" panose="020C0503030203020204" pitchFamily="34" charset="0"/>
                  <a:cs typeface="Huawei Sans" panose="020C0503030203020204" pitchFamily="34" charset="0"/>
                </a:endParaRPr>
              </a:p>
            </p:txBody>
          </p:sp>
        </p:grpSp>
        <p:grpSp>
          <p:nvGrpSpPr>
            <p:cNvPr id="17" name="组合 16"/>
            <p:cNvGrpSpPr/>
            <p:nvPr/>
          </p:nvGrpSpPr>
          <p:grpSpPr>
            <a:xfrm>
              <a:off x="1910233" y="2324281"/>
              <a:ext cx="5801360" cy="369332"/>
              <a:chOff x="1910233" y="2324281"/>
              <a:chExt cx="5801360" cy="369332"/>
            </a:xfrm>
          </p:grpSpPr>
          <p:cxnSp>
            <p:nvCxnSpPr>
              <p:cNvPr id="15" name="直接箭头连接符 14"/>
              <p:cNvCxnSpPr/>
              <p:nvPr/>
            </p:nvCxnSpPr>
            <p:spPr>
              <a:xfrm flipH="1">
                <a:off x="1910233" y="2693613"/>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242544" y="2324281"/>
                <a:ext cx="3039615" cy="369332"/>
              </a:xfrm>
              <a:prstGeom prst="rect">
                <a:avLst/>
              </a:prstGeom>
              <a:noFill/>
            </p:spPr>
            <p:txBody>
              <a:bodyPr wrap="none" rtlCol="0">
                <a:noAutofit/>
              </a:bodyPr>
              <a:lstStyle/>
              <a:p>
                <a:pPr fontAlgn="ctr"/>
                <a:r>
                  <a:rPr u="none" dirty="0">
                    <a:latin typeface="Huawei Sans" panose="020C0503030203020204" pitchFamily="34" charset="0"/>
                    <a:cs typeface="Huawei Sans" panose="020C0503030203020204" pitchFamily="34" charset="0"/>
                  </a:rPr>
                  <a:t>SMB NEGOTIATE Response</a:t>
                </a:r>
                <a:endParaRPr lang="en-US" dirty="0">
                  <a:latin typeface="Huawei Sans" panose="020C0503030203020204" pitchFamily="34" charset="0"/>
                  <a:cs typeface="Huawei Sans" panose="020C0503030203020204" pitchFamily="34" charset="0"/>
                </a:endParaRPr>
              </a:p>
            </p:txBody>
          </p:sp>
        </p:grpSp>
      </p:grpSp>
      <p:grpSp>
        <p:nvGrpSpPr>
          <p:cNvPr id="40" name="组合 39"/>
          <p:cNvGrpSpPr/>
          <p:nvPr/>
        </p:nvGrpSpPr>
        <p:grpSpPr>
          <a:xfrm>
            <a:off x="1852854" y="2721335"/>
            <a:ext cx="5801360" cy="769351"/>
            <a:chOff x="1910233" y="2864062"/>
            <a:chExt cx="5801360" cy="769351"/>
          </a:xfrm>
        </p:grpSpPr>
        <p:grpSp>
          <p:nvGrpSpPr>
            <p:cNvPr id="19" name="组合 18"/>
            <p:cNvGrpSpPr/>
            <p:nvPr/>
          </p:nvGrpSpPr>
          <p:grpSpPr>
            <a:xfrm>
              <a:off x="1910233" y="2864062"/>
              <a:ext cx="5801360" cy="392218"/>
              <a:chOff x="1910233" y="1924262"/>
              <a:chExt cx="5801360" cy="392218"/>
            </a:xfrm>
          </p:grpSpPr>
          <p:cxnSp>
            <p:nvCxnSpPr>
              <p:cNvPr id="20" name="直接箭头连接符 19"/>
              <p:cNvCxnSpPr/>
              <p:nvPr/>
            </p:nvCxnSpPr>
            <p:spPr>
              <a:xfrm>
                <a:off x="1910233" y="2316480"/>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053388" y="1924262"/>
                <a:ext cx="3334567" cy="369332"/>
              </a:xfrm>
              <a:prstGeom prst="rect">
                <a:avLst/>
              </a:prstGeom>
              <a:noFill/>
            </p:spPr>
            <p:txBody>
              <a:bodyPr wrap="none" rtlCol="0">
                <a:noAutofit/>
              </a:bodyPr>
              <a:lstStyle/>
              <a:p>
                <a:pPr fontAlgn="ctr"/>
                <a:r>
                  <a:rPr u="none">
                    <a:latin typeface="Huawei Sans" panose="020C0503030203020204" pitchFamily="34" charset="0"/>
                    <a:cs typeface="Huawei Sans" panose="020C0503030203020204" pitchFamily="34" charset="0"/>
                  </a:rPr>
                  <a:t>SMB SESSION_SETUP Request</a:t>
                </a:r>
                <a:endParaRPr lang="en-US" dirty="0">
                  <a:latin typeface="Huawei Sans" panose="020C0503030203020204" pitchFamily="34" charset="0"/>
                  <a:cs typeface="Huawei Sans" panose="020C0503030203020204" pitchFamily="34" charset="0"/>
                </a:endParaRPr>
              </a:p>
            </p:txBody>
          </p:sp>
        </p:grpSp>
        <p:grpSp>
          <p:nvGrpSpPr>
            <p:cNvPr id="22" name="组合 21"/>
            <p:cNvGrpSpPr/>
            <p:nvPr/>
          </p:nvGrpSpPr>
          <p:grpSpPr>
            <a:xfrm>
              <a:off x="1910233" y="3264081"/>
              <a:ext cx="5801360" cy="369332"/>
              <a:chOff x="1910233" y="2324281"/>
              <a:chExt cx="5801360" cy="369332"/>
            </a:xfrm>
          </p:grpSpPr>
          <p:cxnSp>
            <p:nvCxnSpPr>
              <p:cNvPr id="23" name="直接箭头连接符 22"/>
              <p:cNvCxnSpPr/>
              <p:nvPr/>
            </p:nvCxnSpPr>
            <p:spPr>
              <a:xfrm flipH="1">
                <a:off x="1910233" y="2693613"/>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999358" y="2324281"/>
                <a:ext cx="3409908" cy="369332"/>
              </a:xfrm>
              <a:prstGeom prst="rect">
                <a:avLst/>
              </a:prstGeom>
              <a:noFill/>
            </p:spPr>
            <p:txBody>
              <a:bodyPr wrap="none" rtlCol="0">
                <a:noAutofit/>
              </a:bodyPr>
              <a:lstStyle/>
              <a:p>
                <a:pPr fontAlgn="ctr"/>
                <a:r>
                  <a:rPr u="none" dirty="0">
                    <a:latin typeface="Huawei Sans" panose="020C0503030203020204" pitchFamily="34" charset="0"/>
                    <a:cs typeface="Huawei Sans" panose="020C0503030203020204" pitchFamily="34" charset="0"/>
                  </a:rPr>
                  <a:t>SMB SESSION_SETUP Response</a:t>
                </a:r>
                <a:endParaRPr lang="en-US" dirty="0">
                  <a:latin typeface="Huawei Sans" panose="020C0503030203020204" pitchFamily="34" charset="0"/>
                  <a:cs typeface="Huawei Sans" panose="020C0503030203020204" pitchFamily="34" charset="0"/>
                </a:endParaRPr>
              </a:p>
            </p:txBody>
          </p:sp>
        </p:grpSp>
      </p:grpSp>
      <p:grpSp>
        <p:nvGrpSpPr>
          <p:cNvPr id="41" name="组合 40"/>
          <p:cNvGrpSpPr/>
          <p:nvPr/>
        </p:nvGrpSpPr>
        <p:grpSpPr>
          <a:xfrm>
            <a:off x="1841895" y="3566530"/>
            <a:ext cx="5801360" cy="769351"/>
            <a:chOff x="1852855" y="3795396"/>
            <a:chExt cx="5801360" cy="769351"/>
          </a:xfrm>
        </p:grpSpPr>
        <p:grpSp>
          <p:nvGrpSpPr>
            <p:cNvPr id="25" name="组合 24"/>
            <p:cNvGrpSpPr/>
            <p:nvPr/>
          </p:nvGrpSpPr>
          <p:grpSpPr>
            <a:xfrm>
              <a:off x="1852855" y="3795396"/>
              <a:ext cx="5801360" cy="392218"/>
              <a:chOff x="1910233" y="1924262"/>
              <a:chExt cx="5801360" cy="392218"/>
            </a:xfrm>
          </p:grpSpPr>
          <p:cxnSp>
            <p:nvCxnSpPr>
              <p:cNvPr id="26" name="直接箭头连接符 25"/>
              <p:cNvCxnSpPr/>
              <p:nvPr/>
            </p:nvCxnSpPr>
            <p:spPr>
              <a:xfrm>
                <a:off x="1910233" y="2316480"/>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201335" y="1924262"/>
                <a:ext cx="3236784" cy="369332"/>
              </a:xfrm>
              <a:prstGeom prst="rect">
                <a:avLst/>
              </a:prstGeom>
              <a:noFill/>
            </p:spPr>
            <p:txBody>
              <a:bodyPr wrap="none" rtlCol="0">
                <a:noAutofit/>
              </a:bodyPr>
              <a:lstStyle/>
              <a:p>
                <a:pPr fontAlgn="ctr"/>
                <a:r>
                  <a:rPr u="none">
                    <a:latin typeface="Huawei Sans" panose="020C0503030203020204" pitchFamily="34" charset="0"/>
                    <a:cs typeface="Huawei Sans" panose="020C0503030203020204" pitchFamily="34" charset="0"/>
                  </a:rPr>
                  <a:t>SMB TREECONNECT Request</a:t>
                </a:r>
                <a:endParaRPr lang="en-US" dirty="0">
                  <a:latin typeface="Huawei Sans" panose="020C0503030203020204" pitchFamily="34" charset="0"/>
                  <a:cs typeface="Huawei Sans" panose="020C0503030203020204" pitchFamily="34" charset="0"/>
                </a:endParaRPr>
              </a:p>
            </p:txBody>
          </p:sp>
        </p:grpSp>
        <p:grpSp>
          <p:nvGrpSpPr>
            <p:cNvPr id="28" name="组合 27"/>
            <p:cNvGrpSpPr/>
            <p:nvPr/>
          </p:nvGrpSpPr>
          <p:grpSpPr>
            <a:xfrm>
              <a:off x="1852855" y="4179814"/>
              <a:ext cx="5801360" cy="384933"/>
              <a:chOff x="1910233" y="2308680"/>
              <a:chExt cx="5801360" cy="384933"/>
            </a:xfrm>
          </p:grpSpPr>
          <p:cxnSp>
            <p:nvCxnSpPr>
              <p:cNvPr id="29" name="直接箭头连接符 28"/>
              <p:cNvCxnSpPr/>
              <p:nvPr/>
            </p:nvCxnSpPr>
            <p:spPr>
              <a:xfrm flipH="1">
                <a:off x="1910233" y="2693613"/>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3127596" y="2308680"/>
                <a:ext cx="3302507" cy="369332"/>
              </a:xfrm>
              <a:prstGeom prst="rect">
                <a:avLst/>
              </a:prstGeom>
              <a:noFill/>
            </p:spPr>
            <p:txBody>
              <a:bodyPr wrap="none" rtlCol="0">
                <a:noAutofit/>
              </a:bodyPr>
              <a:lstStyle/>
              <a:p>
                <a:pPr fontAlgn="ctr"/>
                <a:r>
                  <a:rPr u="none">
                    <a:latin typeface="Huawei Sans" panose="020C0503030203020204" pitchFamily="34" charset="0"/>
                    <a:cs typeface="Huawei Sans" panose="020C0503030203020204" pitchFamily="34" charset="0"/>
                  </a:rPr>
                  <a:t>SMB TREECONNECT Response</a:t>
                </a:r>
                <a:endParaRPr lang="en-US" dirty="0">
                  <a:latin typeface="Huawei Sans" panose="020C0503030203020204" pitchFamily="34" charset="0"/>
                  <a:cs typeface="Huawei Sans" panose="020C0503030203020204" pitchFamily="34" charset="0"/>
                </a:endParaRPr>
              </a:p>
            </p:txBody>
          </p:sp>
        </p:grpSp>
      </p:grpSp>
      <p:grpSp>
        <p:nvGrpSpPr>
          <p:cNvPr id="42" name="组合 41"/>
          <p:cNvGrpSpPr/>
          <p:nvPr/>
        </p:nvGrpSpPr>
        <p:grpSpPr>
          <a:xfrm>
            <a:off x="1841895" y="5007242"/>
            <a:ext cx="5801360" cy="769351"/>
            <a:chOff x="1852855" y="5420996"/>
            <a:chExt cx="5801360" cy="769351"/>
          </a:xfrm>
        </p:grpSpPr>
        <p:grpSp>
          <p:nvGrpSpPr>
            <p:cNvPr id="31" name="组合 30"/>
            <p:cNvGrpSpPr/>
            <p:nvPr/>
          </p:nvGrpSpPr>
          <p:grpSpPr>
            <a:xfrm>
              <a:off x="1852855" y="5420996"/>
              <a:ext cx="5801360" cy="392218"/>
              <a:chOff x="1910233" y="1924262"/>
              <a:chExt cx="5801360" cy="392218"/>
            </a:xfrm>
          </p:grpSpPr>
          <p:cxnSp>
            <p:nvCxnSpPr>
              <p:cNvPr id="32" name="直接箭头连接符 31"/>
              <p:cNvCxnSpPr/>
              <p:nvPr/>
            </p:nvCxnSpPr>
            <p:spPr>
              <a:xfrm>
                <a:off x="1910233" y="2316480"/>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70502" y="1924262"/>
                <a:ext cx="3607078" cy="369332"/>
              </a:xfrm>
              <a:prstGeom prst="rect">
                <a:avLst/>
              </a:prstGeom>
              <a:noFill/>
            </p:spPr>
            <p:txBody>
              <a:bodyPr wrap="none" rtlCol="0">
                <a:noAutofit/>
              </a:bodyPr>
              <a:lstStyle/>
              <a:p>
                <a:pPr fontAlgn="ctr"/>
                <a:r>
                  <a:rPr u="none">
                    <a:latin typeface="Huawei Sans" panose="020C0503030203020204" pitchFamily="34" charset="0"/>
                    <a:cs typeface="Huawei Sans" panose="020C0503030203020204" pitchFamily="34" charset="0"/>
                  </a:rPr>
                  <a:t>SMB TREE_DISCONNECT Request</a:t>
                </a:r>
                <a:endParaRPr lang="en-US" dirty="0">
                  <a:latin typeface="Huawei Sans" panose="020C0503030203020204" pitchFamily="34" charset="0"/>
                  <a:cs typeface="Huawei Sans" panose="020C0503030203020204" pitchFamily="34" charset="0"/>
                </a:endParaRPr>
              </a:p>
            </p:txBody>
          </p:sp>
        </p:grpSp>
        <p:grpSp>
          <p:nvGrpSpPr>
            <p:cNvPr id="34" name="组合 33"/>
            <p:cNvGrpSpPr/>
            <p:nvPr/>
          </p:nvGrpSpPr>
          <p:grpSpPr>
            <a:xfrm>
              <a:off x="1852855" y="5821015"/>
              <a:ext cx="5801360" cy="369332"/>
              <a:chOff x="1910233" y="2324281"/>
              <a:chExt cx="5801360" cy="369332"/>
            </a:xfrm>
          </p:grpSpPr>
          <p:cxnSp>
            <p:nvCxnSpPr>
              <p:cNvPr id="35" name="直接箭头连接符 34"/>
              <p:cNvCxnSpPr/>
              <p:nvPr/>
            </p:nvCxnSpPr>
            <p:spPr>
              <a:xfrm flipH="1">
                <a:off x="1910233" y="2693613"/>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896764" y="2324281"/>
                <a:ext cx="3754554" cy="369332"/>
              </a:xfrm>
              <a:prstGeom prst="rect">
                <a:avLst/>
              </a:prstGeom>
              <a:noFill/>
            </p:spPr>
            <p:txBody>
              <a:bodyPr wrap="none" rtlCol="0">
                <a:noAutofit/>
              </a:bodyPr>
              <a:lstStyle/>
              <a:p>
                <a:pPr fontAlgn="ctr"/>
                <a:r>
                  <a:rPr u="none">
                    <a:latin typeface="Huawei Sans" panose="020C0503030203020204" pitchFamily="34" charset="0"/>
                    <a:cs typeface="Huawei Sans" panose="020C0503030203020204" pitchFamily="34" charset="0"/>
                  </a:rPr>
                  <a:t>SMB TREE_DISCONNECT Response</a:t>
                </a:r>
                <a:endParaRPr lang="en-US" dirty="0">
                  <a:latin typeface="Huawei Sans" panose="020C0503030203020204" pitchFamily="34" charset="0"/>
                  <a:cs typeface="Huawei Sans" panose="020C0503030203020204" pitchFamily="34" charset="0"/>
                </a:endParaRPr>
              </a:p>
            </p:txBody>
          </p:sp>
        </p:grpSp>
      </p:grpSp>
      <p:cxnSp>
        <p:nvCxnSpPr>
          <p:cNvPr id="38" name="直接连接符 37"/>
          <p:cNvCxnSpPr/>
          <p:nvPr/>
        </p:nvCxnSpPr>
        <p:spPr>
          <a:xfrm>
            <a:off x="1117600" y="2746642"/>
            <a:ext cx="9956800"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7628896" y="2231666"/>
            <a:ext cx="1512000" cy="369332"/>
          </a:xfrm>
          <a:prstGeom prst="rect">
            <a:avLst/>
          </a:prstGeom>
          <a:noFill/>
        </p:spPr>
        <p:txBody>
          <a:bodyPr wrap="square" rtlCol="0" anchor="ctr">
            <a:noAutofit/>
          </a:bodyPr>
          <a:lstStyle/>
          <a:p>
            <a:pPr algn="ctr" fontAlgn="ctr"/>
            <a:r>
              <a:rPr sz="1600" u="none">
                <a:latin typeface="Huawei Sans" panose="020C0503030203020204" pitchFamily="34" charset="0"/>
                <a:cs typeface="Huawei Sans" panose="020C0503030203020204" pitchFamily="34" charset="0"/>
              </a:rPr>
              <a:t>Protocol negotiation</a:t>
            </a:r>
            <a:endParaRPr lang="en-US" altLang="zh-CN" sz="1600" dirty="0">
              <a:latin typeface="Huawei Sans" panose="020C0503030203020204" pitchFamily="34" charset="0"/>
              <a:cs typeface="Huawei Sans" panose="020C0503030203020204" pitchFamily="34" charset="0"/>
              <a:sym typeface="+mn-lt"/>
            </a:endParaRPr>
          </a:p>
        </p:txBody>
      </p:sp>
      <p:sp>
        <p:nvSpPr>
          <p:cNvPr id="44" name="文本框 43"/>
          <p:cNvSpPr txBox="1"/>
          <p:nvPr/>
        </p:nvSpPr>
        <p:spPr>
          <a:xfrm>
            <a:off x="9380572" y="2178856"/>
            <a:ext cx="1340676" cy="446892"/>
          </a:xfrm>
          <a:prstGeom prst="rect">
            <a:avLst/>
          </a:prstGeom>
          <a:solidFill>
            <a:schemeClr val="bg1"/>
          </a:solidFill>
          <a:ln w="22225">
            <a:solidFill>
              <a:srgbClr val="00B0F0"/>
            </a:solidFill>
          </a:ln>
        </p:spPr>
        <p:txBody>
          <a:bodyPr wrap="square" rtlCol="0" anchor="ctr">
            <a:noAutofit/>
          </a:bodyPr>
          <a:lstStyle/>
          <a:p>
            <a:pPr algn="ctr" fontAlgn="ctr"/>
            <a:r>
              <a:rPr sz="1400" u="none">
                <a:latin typeface="Huawei Sans" panose="020C0503030203020204" pitchFamily="34" charset="0"/>
                <a:cs typeface="Huawei Sans" panose="020C0503030203020204" pitchFamily="34" charset="0"/>
              </a:rPr>
              <a:t>Protocol handshake</a:t>
            </a:r>
            <a:endParaRPr lang="en-US" altLang="zh-CN" sz="1400" dirty="0">
              <a:latin typeface="Huawei Sans" panose="020C0503030203020204" pitchFamily="34" charset="0"/>
              <a:cs typeface="Huawei Sans" panose="020C0503030203020204" pitchFamily="34" charset="0"/>
              <a:sym typeface="+mn-lt"/>
            </a:endParaRPr>
          </a:p>
        </p:txBody>
      </p:sp>
      <p:sp>
        <p:nvSpPr>
          <p:cNvPr id="45" name="文本框 44"/>
          <p:cNvSpPr txBox="1"/>
          <p:nvPr/>
        </p:nvSpPr>
        <p:spPr>
          <a:xfrm>
            <a:off x="9380580" y="3051334"/>
            <a:ext cx="1340677" cy="446892"/>
          </a:xfrm>
          <a:prstGeom prst="rect">
            <a:avLst/>
          </a:prstGeom>
          <a:solidFill>
            <a:schemeClr val="bg1"/>
          </a:solidFill>
          <a:ln w="22225">
            <a:solidFill>
              <a:srgbClr val="00B0F0"/>
            </a:solidFill>
          </a:ln>
        </p:spPr>
        <p:txBody>
          <a:bodyPr wrap="square" rtlCol="0" anchor="ctr">
            <a:noAutofit/>
          </a:bodyPr>
          <a:lstStyle/>
          <a:p>
            <a:pPr algn="ctr" fontAlgn="ctr"/>
            <a:r>
              <a:rPr sz="1350" u="none">
                <a:latin typeface="Huawei Sans" panose="020C0503030203020204" pitchFamily="34" charset="0"/>
                <a:cs typeface="Huawei Sans" panose="020C0503030203020204" pitchFamily="34" charset="0"/>
              </a:rPr>
              <a:t>Security authentication</a:t>
            </a:r>
            <a:endParaRPr lang="en-US" altLang="zh-CN" sz="1350" dirty="0">
              <a:latin typeface="Huawei Sans" panose="020C0503030203020204" pitchFamily="34" charset="0"/>
              <a:cs typeface="Huawei Sans" panose="020C0503030203020204" pitchFamily="34" charset="0"/>
              <a:sym typeface="+mn-lt"/>
            </a:endParaRPr>
          </a:p>
        </p:txBody>
      </p:sp>
      <p:sp>
        <p:nvSpPr>
          <p:cNvPr id="46" name="文本框 45"/>
          <p:cNvSpPr txBox="1"/>
          <p:nvPr/>
        </p:nvSpPr>
        <p:spPr>
          <a:xfrm>
            <a:off x="9380581" y="3832685"/>
            <a:ext cx="1340676" cy="446892"/>
          </a:xfrm>
          <a:prstGeom prst="rect">
            <a:avLst/>
          </a:prstGeom>
          <a:solidFill>
            <a:schemeClr val="bg1"/>
          </a:solidFill>
          <a:ln w="22225">
            <a:solidFill>
              <a:srgbClr val="00B0F0"/>
            </a:solidFill>
          </a:ln>
        </p:spPr>
        <p:txBody>
          <a:bodyPr wrap="square" rtlCol="0" anchor="ctr">
            <a:noAutofit/>
          </a:bodyPr>
          <a:lstStyle/>
          <a:p>
            <a:pPr algn="ctr" fontAlgn="ctr"/>
            <a:r>
              <a:rPr sz="1400" u="none">
                <a:latin typeface="Huawei Sans" panose="020C0503030203020204" pitchFamily="34" charset="0"/>
                <a:cs typeface="Huawei Sans" panose="020C0503030203020204" pitchFamily="34" charset="0"/>
              </a:rPr>
              <a:t>Share connection</a:t>
            </a:r>
            <a:endParaRPr lang="en-US" altLang="zh-CN" sz="1400" dirty="0">
              <a:latin typeface="Huawei Sans" panose="020C0503030203020204" pitchFamily="34" charset="0"/>
              <a:cs typeface="Huawei Sans" panose="020C0503030203020204" pitchFamily="34" charset="0"/>
              <a:sym typeface="+mn-lt"/>
            </a:endParaRPr>
          </a:p>
        </p:txBody>
      </p:sp>
      <p:sp>
        <p:nvSpPr>
          <p:cNvPr id="47" name="文本框 46"/>
          <p:cNvSpPr txBox="1"/>
          <p:nvPr/>
        </p:nvSpPr>
        <p:spPr>
          <a:xfrm>
            <a:off x="9380581" y="4518128"/>
            <a:ext cx="1340676" cy="446892"/>
          </a:xfrm>
          <a:prstGeom prst="rect">
            <a:avLst/>
          </a:prstGeom>
          <a:solidFill>
            <a:schemeClr val="bg1"/>
          </a:solidFill>
          <a:ln w="22225">
            <a:solidFill>
              <a:srgbClr val="00B0F0"/>
            </a:solidFill>
          </a:ln>
        </p:spPr>
        <p:txBody>
          <a:bodyPr wrap="square" rtlCol="0" anchor="ctr">
            <a:noAutofit/>
          </a:bodyPr>
          <a:lstStyle/>
          <a:p>
            <a:pPr algn="ctr" fontAlgn="ctr"/>
            <a:r>
              <a:rPr sz="1400" u="none">
                <a:latin typeface="Huawei Sans" panose="020C0503030203020204" pitchFamily="34" charset="0"/>
                <a:cs typeface="Huawei Sans" panose="020C0503030203020204" pitchFamily="34" charset="0"/>
              </a:rPr>
              <a:t>File operation</a:t>
            </a:r>
            <a:endParaRPr lang="en-US" altLang="zh-CN" sz="1400" dirty="0">
              <a:latin typeface="Huawei Sans" panose="020C0503030203020204" pitchFamily="34" charset="0"/>
              <a:cs typeface="Huawei Sans" panose="020C0503030203020204" pitchFamily="34" charset="0"/>
              <a:sym typeface="+mn-lt"/>
            </a:endParaRPr>
          </a:p>
        </p:txBody>
      </p:sp>
      <p:sp>
        <p:nvSpPr>
          <p:cNvPr id="48" name="文本框 47"/>
          <p:cNvSpPr txBox="1"/>
          <p:nvPr/>
        </p:nvSpPr>
        <p:spPr>
          <a:xfrm>
            <a:off x="9380572" y="5211587"/>
            <a:ext cx="1340676" cy="446892"/>
          </a:xfrm>
          <a:prstGeom prst="rect">
            <a:avLst/>
          </a:prstGeom>
          <a:solidFill>
            <a:schemeClr val="bg1"/>
          </a:solidFill>
          <a:ln w="22225">
            <a:solidFill>
              <a:srgbClr val="00B0F0"/>
            </a:solidFill>
          </a:ln>
        </p:spPr>
        <p:txBody>
          <a:bodyPr wrap="square" rtlCol="0" anchor="ctr">
            <a:noAutofit/>
          </a:bodyPr>
          <a:lstStyle/>
          <a:p>
            <a:pPr algn="ctr" fontAlgn="ctr"/>
            <a:r>
              <a:rPr sz="1400" u="none">
                <a:latin typeface="Huawei Sans" panose="020C0503030203020204" pitchFamily="34" charset="0"/>
                <a:cs typeface="Huawei Sans" panose="020C0503030203020204" pitchFamily="34" charset="0"/>
              </a:rPr>
              <a:t>Disconnection</a:t>
            </a:r>
            <a:endParaRPr lang="en-US" altLang="zh-CN" sz="1400" dirty="0">
              <a:latin typeface="Huawei Sans" panose="020C0503030203020204" pitchFamily="34" charset="0"/>
              <a:cs typeface="Huawei Sans" panose="020C0503030203020204" pitchFamily="34" charset="0"/>
              <a:sym typeface="+mn-lt"/>
            </a:endParaRPr>
          </a:p>
        </p:txBody>
      </p:sp>
      <p:sp>
        <p:nvSpPr>
          <p:cNvPr id="49" name="文本框 48"/>
          <p:cNvSpPr txBox="1"/>
          <p:nvPr/>
        </p:nvSpPr>
        <p:spPr>
          <a:xfrm>
            <a:off x="7628896" y="3127822"/>
            <a:ext cx="1512000" cy="369332"/>
          </a:xfrm>
          <a:prstGeom prst="rect">
            <a:avLst/>
          </a:prstGeom>
          <a:noFill/>
        </p:spPr>
        <p:txBody>
          <a:bodyPr wrap="square" rtlCol="0" anchor="ctr">
            <a:noAutofit/>
          </a:bodyPr>
          <a:lstStyle/>
          <a:p>
            <a:pPr algn="ctr" fontAlgn="ctr"/>
            <a:r>
              <a:rPr sz="1600" u="none">
                <a:latin typeface="Huawei Sans" panose="020C0503030203020204" pitchFamily="34" charset="0"/>
                <a:cs typeface="Huawei Sans" panose="020C0503030203020204" pitchFamily="34" charset="0"/>
              </a:rPr>
              <a:t>Session setup</a:t>
            </a:r>
            <a:endParaRPr lang="en-US" altLang="zh-CN" sz="1600" dirty="0">
              <a:latin typeface="Huawei Sans" panose="020C0503030203020204" pitchFamily="34" charset="0"/>
              <a:cs typeface="Huawei Sans" panose="020C0503030203020204" pitchFamily="34" charset="0"/>
              <a:sym typeface="+mn-lt"/>
            </a:endParaRPr>
          </a:p>
        </p:txBody>
      </p:sp>
      <p:sp>
        <p:nvSpPr>
          <p:cNvPr id="50" name="文本框 49"/>
          <p:cNvSpPr txBox="1"/>
          <p:nvPr/>
        </p:nvSpPr>
        <p:spPr>
          <a:xfrm>
            <a:off x="7628896" y="3912462"/>
            <a:ext cx="1512000" cy="369332"/>
          </a:xfrm>
          <a:prstGeom prst="rect">
            <a:avLst/>
          </a:prstGeom>
          <a:noFill/>
        </p:spPr>
        <p:txBody>
          <a:bodyPr wrap="square" rtlCol="0" anchor="ctr">
            <a:noAutofit/>
          </a:bodyPr>
          <a:lstStyle/>
          <a:p>
            <a:pPr algn="ctr" fontAlgn="ctr"/>
            <a:r>
              <a:rPr sz="1600" u="none">
                <a:latin typeface="Huawei Sans" panose="020C0503030203020204" pitchFamily="34" charset="0"/>
                <a:cs typeface="Huawei Sans" panose="020C0503030203020204" pitchFamily="34" charset="0"/>
              </a:rPr>
              <a:t>Tree connection</a:t>
            </a:r>
            <a:endParaRPr lang="en-US" altLang="zh-CN" sz="1600" dirty="0">
              <a:latin typeface="Huawei Sans" panose="020C0503030203020204" pitchFamily="34" charset="0"/>
              <a:cs typeface="Huawei Sans" panose="020C0503030203020204" pitchFamily="34" charset="0"/>
              <a:sym typeface="+mn-lt"/>
            </a:endParaRPr>
          </a:p>
        </p:txBody>
      </p:sp>
      <p:sp>
        <p:nvSpPr>
          <p:cNvPr id="51" name="文本框 50"/>
          <p:cNvSpPr txBox="1"/>
          <p:nvPr/>
        </p:nvSpPr>
        <p:spPr>
          <a:xfrm>
            <a:off x="7628896" y="4566335"/>
            <a:ext cx="1512000" cy="369332"/>
          </a:xfrm>
          <a:prstGeom prst="rect">
            <a:avLst/>
          </a:prstGeom>
          <a:noFill/>
        </p:spPr>
        <p:txBody>
          <a:bodyPr wrap="square" rtlCol="0" anchor="ctr">
            <a:noAutofit/>
          </a:bodyPr>
          <a:lstStyle/>
          <a:p>
            <a:pPr algn="ctr" fontAlgn="ctr"/>
            <a:r>
              <a:rPr sz="1600" u="none">
                <a:latin typeface="Huawei Sans" panose="020C0503030203020204" pitchFamily="34" charset="0"/>
                <a:cs typeface="Huawei Sans" panose="020C0503030203020204" pitchFamily="34" charset="0"/>
              </a:rPr>
              <a:t>Network file operation</a:t>
            </a:r>
            <a:endParaRPr lang="en-US" altLang="zh-CN" sz="1600" dirty="0">
              <a:latin typeface="Huawei Sans" panose="020C0503030203020204" pitchFamily="34" charset="0"/>
              <a:cs typeface="Huawei Sans" panose="020C0503030203020204" pitchFamily="34" charset="0"/>
              <a:sym typeface="+mn-lt"/>
            </a:endParaRPr>
          </a:p>
        </p:txBody>
      </p:sp>
      <p:sp>
        <p:nvSpPr>
          <p:cNvPr id="52" name="文本框 51"/>
          <p:cNvSpPr txBox="1"/>
          <p:nvPr/>
        </p:nvSpPr>
        <p:spPr>
          <a:xfrm>
            <a:off x="7628896" y="5270669"/>
            <a:ext cx="1512000" cy="369332"/>
          </a:xfrm>
          <a:prstGeom prst="rect">
            <a:avLst/>
          </a:prstGeom>
          <a:noFill/>
        </p:spPr>
        <p:txBody>
          <a:bodyPr wrap="square" rtlCol="0" anchor="ctr">
            <a:noAutofit/>
          </a:bodyPr>
          <a:lstStyle/>
          <a:p>
            <a:pPr algn="ctr" fontAlgn="ctr"/>
            <a:r>
              <a:rPr sz="1600" u="none">
                <a:latin typeface="Huawei Sans" panose="020C0503030203020204" pitchFamily="34" charset="0"/>
                <a:cs typeface="Huawei Sans" panose="020C0503030203020204" pitchFamily="34" charset="0"/>
              </a:rPr>
              <a:t>Disconnection</a:t>
            </a:r>
            <a:endParaRPr lang="en-US" altLang="zh-CN" sz="1600" dirty="0">
              <a:latin typeface="Huawei Sans" panose="020C0503030203020204" pitchFamily="34" charset="0"/>
              <a:cs typeface="Huawei Sans" panose="020C0503030203020204" pitchFamily="34" charset="0"/>
              <a:sym typeface="+mn-lt"/>
            </a:endParaRPr>
          </a:p>
        </p:txBody>
      </p:sp>
      <p:cxnSp>
        <p:nvCxnSpPr>
          <p:cNvPr id="53" name="直接连接符 52"/>
          <p:cNvCxnSpPr/>
          <p:nvPr/>
        </p:nvCxnSpPr>
        <p:spPr>
          <a:xfrm>
            <a:off x="1117600" y="3584842"/>
            <a:ext cx="9956800"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117600" y="4423042"/>
            <a:ext cx="9956800"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17600" y="5007242"/>
            <a:ext cx="9956800"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117600" y="5904709"/>
            <a:ext cx="9956800"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4188577" y="4482309"/>
            <a:ext cx="950690" cy="373906"/>
          </a:xfrm>
          <a:prstGeom prst="rect">
            <a:avLst/>
          </a:prstGeom>
          <a:noFill/>
        </p:spPr>
        <p:txBody>
          <a:bodyPr wrap="square" rtlCol="0">
            <a:noAutofit/>
          </a:bodyPr>
          <a:lstStyle/>
          <a:p>
            <a:pPr fontAlgn="ctr"/>
            <a:r>
              <a:rPr u="none">
                <a:latin typeface="Huawei Sans" panose="020C0503030203020204" pitchFamily="34" charset="0"/>
                <a:cs typeface="Huawei Sans" panose="020C0503030203020204" pitchFamily="34" charset="0"/>
              </a:rPr>
              <a:t>......</a:t>
            </a:r>
            <a:endParaRPr lang="en-US" altLang="zh-CN" b="1" dirty="0">
              <a:latin typeface="Huawei Sans" panose="020C0503030203020204" pitchFamily="34" charset="0"/>
              <a:cs typeface="Huawei Sans" panose="020C0503030203020204" pitchFamily="34" charset="0"/>
              <a:sym typeface="+mn-lt"/>
            </a:endParaRPr>
          </a:p>
        </p:txBody>
      </p:sp>
    </p:spTree>
    <p:extLst>
      <p:ext uri="{BB962C8B-B14F-4D97-AF65-F5344CB8AC3E}">
        <p14:creationId xmlns:p14="http://schemas.microsoft.com/office/powerpoint/2010/main" val="1598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u="none" dirty="0"/>
              <a:t>Typical Application of CIFS: File Sharing Service</a:t>
            </a:r>
            <a:endParaRPr lang="en-US" spc="-10" dirty="0">
              <a:latin typeface="Arial" panose="020C0503030203020204" pitchFamily="34" charset="0"/>
            </a:endParaRPr>
          </a:p>
        </p:txBody>
      </p:sp>
      <p:sp>
        <p:nvSpPr>
          <p:cNvPr id="3" name="文本占位符 2"/>
          <p:cNvSpPr>
            <a:spLocks noGrp="1"/>
          </p:cNvSpPr>
          <p:nvPr>
            <p:ph type="body" sz="quarter" idx="10"/>
          </p:nvPr>
        </p:nvSpPr>
        <p:spPr/>
        <p:txBody>
          <a:bodyPr>
            <a:noAutofit/>
          </a:bodyPr>
          <a:lstStyle/>
          <a:p>
            <a:r>
              <a:rPr u="none" dirty="0"/>
              <a:t>The file sharing service applies to scenarios such as enterprise file servers and media assets.</a:t>
            </a:r>
          </a:p>
          <a:p>
            <a:endParaRPr lang="en-US" altLang="zh-CN" dirty="0">
              <a:latin typeface="Arial" panose="020C0503030203020204" pitchFamily="34" charset="0"/>
              <a:ea typeface="+mn-ea"/>
              <a:cs typeface="+mn-ea"/>
              <a:sym typeface="+mn-lt"/>
            </a:endParaRPr>
          </a:p>
        </p:txBody>
      </p:sp>
      <p:sp>
        <p:nvSpPr>
          <p:cNvPr id="5" name="云形 507"/>
          <p:cNvSpPr/>
          <p:nvPr/>
        </p:nvSpPr>
        <p:spPr bwMode="auto">
          <a:xfrm>
            <a:off x="4841634" y="3737332"/>
            <a:ext cx="1873916" cy="630054"/>
          </a:xfrm>
          <a:prstGeom prst="cloud">
            <a:avLst/>
          </a:prstGeom>
          <a:solidFill>
            <a:srgbClr val="66CCFF"/>
          </a:solidFill>
          <a:ln>
            <a:noFill/>
          </a:ln>
          <a:effectLst/>
          <a:extLst/>
        </p:spPr>
        <p:txBody>
          <a:bodyPr>
            <a:noAutofit/>
          </a:bodyPr>
          <a:lstStyle/>
          <a:p>
            <a:pPr fontAlgn="ctr">
              <a:buClr>
                <a:srgbClr val="CC9900"/>
              </a:buClr>
              <a:defRPr/>
            </a:pPr>
            <a:r>
              <a:rPr u="none"/>
              <a:t>LAN</a:t>
            </a:r>
            <a:endParaRPr lang="en-US" altLang="zh-CN" dirty="0">
              <a:latin typeface="Arial" panose="020C0503030203020204" pitchFamily="34" charset="0"/>
              <a:cs typeface="+mn-ea"/>
              <a:sym typeface="+mn-lt"/>
            </a:endParaRPr>
          </a:p>
        </p:txBody>
      </p:sp>
      <p:sp>
        <p:nvSpPr>
          <p:cNvPr id="6" name="AutoShape 5"/>
          <p:cNvSpPr>
            <a:spLocks noChangeArrowheads="1"/>
          </p:cNvSpPr>
          <p:nvPr/>
        </p:nvSpPr>
        <p:spPr bwMode="gray">
          <a:xfrm>
            <a:off x="6978864" y="2455669"/>
            <a:ext cx="4079167" cy="517308"/>
          </a:xfrm>
          <a:prstGeom prst="roundRect">
            <a:avLst>
              <a:gd name="adj" fmla="val 5009"/>
            </a:avLst>
          </a:prstGeom>
          <a:solidFill>
            <a:srgbClr val="CCECFF"/>
          </a:solidFill>
          <a:ln w="19050" algn="ctr">
            <a:solidFill>
              <a:srgbClr val="E27100"/>
            </a:solidFill>
            <a:round/>
            <a:headEnd/>
            <a:tailEnd/>
          </a:ln>
        </p:spPr>
        <p:txBody>
          <a:bodyPr lIns="0" tIns="0" rIns="45670" bIns="0">
            <a:noAutofit/>
          </a:bodyPr>
          <a:lstStyle/>
          <a:p>
            <a:pPr algn="ctr" fontAlgn="ctr">
              <a:spcBef>
                <a:spcPts val="0"/>
              </a:spcBef>
              <a:spcAft>
                <a:spcPts val="0"/>
              </a:spcAft>
              <a:defRPr/>
            </a:pPr>
            <a:endParaRPr lang="en-US" altLang="zh-CN" sz="1400" b="1" kern="0" dirty="0">
              <a:solidFill>
                <a:srgbClr val="000000"/>
              </a:solidFill>
              <a:latin typeface="Arial" panose="020C0503030203020204" pitchFamily="34" charset="0"/>
              <a:cs typeface="+mn-ea"/>
              <a:sym typeface="+mn-lt"/>
            </a:endParaRPr>
          </a:p>
        </p:txBody>
      </p:sp>
      <p:sp>
        <p:nvSpPr>
          <p:cNvPr id="7" name="AutoShape 5"/>
          <p:cNvSpPr>
            <a:spLocks noChangeArrowheads="1"/>
          </p:cNvSpPr>
          <p:nvPr/>
        </p:nvSpPr>
        <p:spPr bwMode="gray">
          <a:xfrm>
            <a:off x="4481772" y="4493397"/>
            <a:ext cx="1906829" cy="1336377"/>
          </a:xfrm>
          <a:prstGeom prst="roundRect">
            <a:avLst>
              <a:gd name="adj" fmla="val 5009"/>
            </a:avLst>
          </a:prstGeom>
          <a:solidFill>
            <a:schemeClr val="accent1">
              <a:lumMod val="20000"/>
              <a:lumOff val="80000"/>
            </a:schemeClr>
          </a:solidFill>
          <a:ln w="12700" algn="ctr">
            <a:solidFill>
              <a:srgbClr val="E27100"/>
            </a:solidFill>
            <a:prstDash val="dash"/>
            <a:round/>
            <a:headEnd/>
            <a:tailEnd/>
          </a:ln>
        </p:spPr>
        <p:txBody>
          <a:bodyPr lIns="0" tIns="0" rIns="45670" bIns="0">
            <a:noAutofit/>
          </a:bodyPr>
          <a:lstStyle/>
          <a:p>
            <a:pPr algn="ctr" fontAlgn="ctr">
              <a:spcBef>
                <a:spcPts val="0"/>
              </a:spcBef>
              <a:spcAft>
                <a:spcPts val="0"/>
              </a:spcAft>
              <a:defRPr/>
            </a:pPr>
            <a:endParaRPr lang="en-US" altLang="zh-CN" sz="1400" b="1" kern="0" dirty="0">
              <a:solidFill>
                <a:srgbClr val="000000"/>
              </a:solidFill>
              <a:latin typeface="Arial" panose="020C0503030203020204" pitchFamily="34" charset="0"/>
              <a:cs typeface="+mn-ea"/>
              <a:sym typeface="+mn-lt"/>
            </a:endParaRPr>
          </a:p>
        </p:txBody>
      </p:sp>
      <p:sp>
        <p:nvSpPr>
          <p:cNvPr id="8" name="AutoShape 5"/>
          <p:cNvSpPr>
            <a:spLocks noChangeArrowheads="1"/>
          </p:cNvSpPr>
          <p:nvPr/>
        </p:nvSpPr>
        <p:spPr bwMode="gray">
          <a:xfrm>
            <a:off x="7972872" y="3506865"/>
            <a:ext cx="2317161" cy="1600006"/>
          </a:xfrm>
          <a:prstGeom prst="roundRect">
            <a:avLst>
              <a:gd name="adj" fmla="val 5009"/>
            </a:avLst>
          </a:prstGeom>
          <a:solidFill>
            <a:schemeClr val="bg1"/>
          </a:solidFill>
          <a:ln w="22225" algn="ctr">
            <a:solidFill>
              <a:srgbClr val="00B0F0"/>
            </a:solidFill>
            <a:round/>
            <a:headEnd/>
            <a:tailEnd/>
          </a:ln>
        </p:spPr>
        <p:txBody>
          <a:bodyPr lIns="0" tIns="0" rIns="45670" bIns="0">
            <a:noAutofit/>
          </a:bodyPr>
          <a:lstStyle/>
          <a:p>
            <a:pPr algn="ctr" fontAlgn="ctr">
              <a:spcBef>
                <a:spcPts val="0"/>
              </a:spcBef>
              <a:spcAft>
                <a:spcPts val="0"/>
              </a:spcAft>
              <a:defRPr/>
            </a:pPr>
            <a:endParaRPr lang="en-US" altLang="zh-CN" sz="1400" b="1" kern="0" dirty="0">
              <a:solidFill>
                <a:srgbClr val="000000"/>
              </a:solidFill>
              <a:latin typeface="Arial" panose="020C0503030203020204" pitchFamily="34" charset="0"/>
              <a:cs typeface="+mn-ea"/>
              <a:sym typeface="+mn-lt"/>
            </a:endParaRPr>
          </a:p>
        </p:txBody>
      </p:sp>
      <p:sp>
        <p:nvSpPr>
          <p:cNvPr id="9" name="AutoShape 5"/>
          <p:cNvSpPr>
            <a:spLocks noChangeArrowheads="1"/>
          </p:cNvSpPr>
          <p:nvPr/>
        </p:nvSpPr>
        <p:spPr bwMode="gray">
          <a:xfrm>
            <a:off x="2649547" y="3642824"/>
            <a:ext cx="1474557" cy="795858"/>
          </a:xfrm>
          <a:prstGeom prst="roundRect">
            <a:avLst>
              <a:gd name="adj" fmla="val 5009"/>
            </a:avLst>
          </a:prstGeom>
          <a:solidFill>
            <a:schemeClr val="accent1">
              <a:lumMod val="20000"/>
              <a:lumOff val="80000"/>
            </a:schemeClr>
          </a:solidFill>
          <a:ln w="12700" algn="ctr">
            <a:solidFill>
              <a:srgbClr val="E27100"/>
            </a:solidFill>
            <a:prstDash val="dash"/>
            <a:round/>
            <a:headEnd/>
            <a:tailEnd/>
          </a:ln>
        </p:spPr>
        <p:txBody>
          <a:bodyPr lIns="0" tIns="0" rIns="45670" bIns="0">
            <a:noAutofit/>
          </a:bodyPr>
          <a:lstStyle/>
          <a:p>
            <a:pPr algn="ctr" fontAlgn="ctr">
              <a:spcBef>
                <a:spcPts val="0"/>
              </a:spcBef>
              <a:spcAft>
                <a:spcPts val="0"/>
              </a:spcAft>
              <a:defRPr/>
            </a:pPr>
            <a:endParaRPr lang="en-US" altLang="zh-CN" sz="1400" b="1" kern="0" dirty="0">
              <a:solidFill>
                <a:srgbClr val="000000"/>
              </a:solidFill>
              <a:latin typeface="Arial" panose="020C0503030203020204" pitchFamily="34" charset="0"/>
              <a:cs typeface="+mn-ea"/>
              <a:sym typeface="+mn-lt"/>
            </a:endParaRPr>
          </a:p>
        </p:txBody>
      </p:sp>
      <p:sp>
        <p:nvSpPr>
          <p:cNvPr id="10" name="AutoShape 5"/>
          <p:cNvSpPr>
            <a:spLocks noChangeArrowheads="1"/>
          </p:cNvSpPr>
          <p:nvPr/>
        </p:nvSpPr>
        <p:spPr bwMode="gray">
          <a:xfrm>
            <a:off x="3492151" y="1780847"/>
            <a:ext cx="2749435" cy="1336378"/>
          </a:xfrm>
          <a:prstGeom prst="roundRect">
            <a:avLst>
              <a:gd name="adj" fmla="val 5009"/>
            </a:avLst>
          </a:prstGeom>
          <a:solidFill>
            <a:schemeClr val="accent1">
              <a:lumMod val="20000"/>
              <a:lumOff val="80000"/>
            </a:schemeClr>
          </a:solidFill>
          <a:ln w="12700" algn="ctr">
            <a:solidFill>
              <a:srgbClr val="E27100"/>
            </a:solidFill>
            <a:prstDash val="dash"/>
            <a:round/>
            <a:headEnd/>
            <a:tailEnd/>
          </a:ln>
        </p:spPr>
        <p:txBody>
          <a:bodyPr lIns="0" tIns="0" rIns="45670" bIns="0">
            <a:noAutofit/>
          </a:bodyPr>
          <a:lstStyle/>
          <a:p>
            <a:pPr algn="ctr" fontAlgn="ctr">
              <a:spcBef>
                <a:spcPts val="0"/>
              </a:spcBef>
              <a:spcAft>
                <a:spcPts val="0"/>
              </a:spcAft>
              <a:defRPr/>
            </a:pPr>
            <a:endParaRPr lang="en-US" altLang="zh-CN" sz="1400" b="1" kern="0" dirty="0">
              <a:solidFill>
                <a:srgbClr val="000000"/>
              </a:solidFill>
              <a:latin typeface="Arial" panose="020C0503030203020204" pitchFamily="34" charset="0"/>
              <a:cs typeface="+mn-ea"/>
              <a:sym typeface="+mn-lt"/>
            </a:endParaRPr>
          </a:p>
        </p:txBody>
      </p:sp>
      <p:grpSp>
        <p:nvGrpSpPr>
          <p:cNvPr id="11" name="组合 924"/>
          <p:cNvGrpSpPr>
            <a:grpSpLocks/>
          </p:cNvGrpSpPr>
          <p:nvPr/>
        </p:nvGrpSpPr>
        <p:grpSpPr bwMode="auto">
          <a:xfrm>
            <a:off x="8352483" y="3892167"/>
            <a:ext cx="1522831" cy="794200"/>
            <a:chOff x="4247198" y="2369958"/>
            <a:chExt cx="1211262" cy="1240335"/>
          </a:xfrm>
        </p:grpSpPr>
        <p:pic>
          <p:nvPicPr>
            <p:cNvPr id="168" name="Picture 204" descr="DiscSubSystem"/>
            <p:cNvPicPr>
              <a:picLocks noChangeAspect="1" noChangeArrowheads="1"/>
            </p:cNvPicPr>
            <p:nvPr/>
          </p:nvPicPr>
          <p:blipFill>
            <a:blip r:embed="rId3" cstate="print"/>
            <a:srcRect/>
            <a:stretch>
              <a:fillRect/>
            </a:stretch>
          </p:blipFill>
          <p:spPr bwMode="auto">
            <a:xfrm>
              <a:off x="4247198" y="2656575"/>
              <a:ext cx="1211262" cy="953718"/>
            </a:xfrm>
            <a:prstGeom prst="rect">
              <a:avLst/>
            </a:prstGeom>
            <a:noFill/>
            <a:ln w="9525">
              <a:noFill/>
              <a:miter lim="800000"/>
              <a:headEnd/>
              <a:tailEnd/>
            </a:ln>
          </p:spPr>
        </p:pic>
        <p:grpSp>
          <p:nvGrpSpPr>
            <p:cNvPr id="169" name="Group 205"/>
            <p:cNvGrpSpPr>
              <a:grpSpLocks/>
            </p:cNvGrpSpPr>
            <p:nvPr/>
          </p:nvGrpSpPr>
          <p:grpSpPr bwMode="auto">
            <a:xfrm>
              <a:off x="4247198" y="2601504"/>
              <a:ext cx="1211262" cy="531930"/>
              <a:chOff x="4272" y="2330"/>
              <a:chExt cx="968" cy="425"/>
            </a:xfrm>
          </p:grpSpPr>
          <p:grpSp>
            <p:nvGrpSpPr>
              <p:cNvPr id="377" name="Group 206"/>
              <p:cNvGrpSpPr>
                <a:grpSpLocks/>
              </p:cNvGrpSpPr>
              <p:nvPr/>
            </p:nvGrpSpPr>
            <p:grpSpPr bwMode="auto">
              <a:xfrm>
                <a:off x="4272" y="2330"/>
                <a:ext cx="968" cy="425"/>
                <a:chOff x="2544" y="1968"/>
                <a:chExt cx="888" cy="652"/>
              </a:xfrm>
            </p:grpSpPr>
            <p:grpSp>
              <p:nvGrpSpPr>
                <p:cNvPr id="390" name="Group 207"/>
                <p:cNvGrpSpPr>
                  <a:grpSpLocks/>
                </p:cNvGrpSpPr>
                <p:nvPr/>
              </p:nvGrpSpPr>
              <p:grpSpPr bwMode="auto">
                <a:xfrm>
                  <a:off x="2544" y="2046"/>
                  <a:ext cx="888" cy="574"/>
                  <a:chOff x="409" y="1790"/>
                  <a:chExt cx="888" cy="574"/>
                </a:xfrm>
              </p:grpSpPr>
              <p:sp>
                <p:nvSpPr>
                  <p:cNvPr id="443" name="AutoShape 208"/>
                  <p:cNvSpPr>
                    <a:spLocks noChangeAspect="1" noChangeArrowheads="1" noTextEdit="1"/>
                  </p:cNvSpPr>
                  <p:nvPr/>
                </p:nvSpPr>
                <p:spPr bwMode="auto">
                  <a:xfrm>
                    <a:off x="409" y="1790"/>
                    <a:ext cx="885" cy="574"/>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44" name="Freeform 209"/>
                  <p:cNvSpPr>
                    <a:spLocks noEditPoints="1"/>
                  </p:cNvSpPr>
                  <p:nvPr/>
                </p:nvSpPr>
                <p:spPr bwMode="auto">
                  <a:xfrm>
                    <a:off x="409" y="1790"/>
                    <a:ext cx="888" cy="571"/>
                  </a:xfrm>
                  <a:custGeom>
                    <a:avLst/>
                    <a:gdLst>
                      <a:gd name="T0" fmla="*/ 588 w 376"/>
                      <a:gd name="T1" fmla="*/ 558 h 242"/>
                      <a:gd name="T2" fmla="*/ 588 w 376"/>
                      <a:gd name="T3" fmla="*/ 511 h 242"/>
                      <a:gd name="T4" fmla="*/ 583 w 376"/>
                      <a:gd name="T5" fmla="*/ 518 h 242"/>
                      <a:gd name="T6" fmla="*/ 864 w 376"/>
                      <a:gd name="T7" fmla="*/ 357 h 242"/>
                      <a:gd name="T8" fmla="*/ 883 w 376"/>
                      <a:gd name="T9" fmla="*/ 314 h 242"/>
                      <a:gd name="T10" fmla="*/ 883 w 376"/>
                      <a:gd name="T11" fmla="*/ 317 h 242"/>
                      <a:gd name="T12" fmla="*/ 888 w 376"/>
                      <a:gd name="T13" fmla="*/ 277 h 242"/>
                      <a:gd name="T14" fmla="*/ 883 w 376"/>
                      <a:gd name="T15" fmla="*/ 269 h 242"/>
                      <a:gd name="T16" fmla="*/ 416 w 376"/>
                      <a:gd name="T17" fmla="*/ 0 h 242"/>
                      <a:gd name="T18" fmla="*/ 409 w 376"/>
                      <a:gd name="T19" fmla="*/ 0 h 242"/>
                      <a:gd name="T20" fmla="*/ 66 w 376"/>
                      <a:gd name="T21" fmla="*/ 194 h 242"/>
                      <a:gd name="T22" fmla="*/ 73 w 376"/>
                      <a:gd name="T23" fmla="*/ 194 h 242"/>
                      <a:gd name="T24" fmla="*/ 26 w 376"/>
                      <a:gd name="T25" fmla="*/ 168 h 242"/>
                      <a:gd name="T26" fmla="*/ 19 w 376"/>
                      <a:gd name="T27" fmla="*/ 165 h 242"/>
                      <a:gd name="T28" fmla="*/ 5 w 376"/>
                      <a:gd name="T29" fmla="*/ 173 h 242"/>
                      <a:gd name="T30" fmla="*/ 0 w 376"/>
                      <a:gd name="T31" fmla="*/ 177 h 242"/>
                      <a:gd name="T32" fmla="*/ 0 w 376"/>
                      <a:gd name="T33" fmla="*/ 241 h 242"/>
                      <a:gd name="T34" fmla="*/ 5 w 376"/>
                      <a:gd name="T35" fmla="*/ 246 h 242"/>
                      <a:gd name="T36" fmla="*/ 564 w 376"/>
                      <a:gd name="T37" fmla="*/ 572 h 242"/>
                      <a:gd name="T38" fmla="*/ 574 w 376"/>
                      <a:gd name="T39" fmla="*/ 572 h 242"/>
                      <a:gd name="T40" fmla="*/ 583 w 376"/>
                      <a:gd name="T41" fmla="*/ 563 h 242"/>
                      <a:gd name="T42" fmla="*/ 588 w 376"/>
                      <a:gd name="T43" fmla="*/ 558 h 242"/>
                      <a:gd name="T44" fmla="*/ 572 w 376"/>
                      <a:gd name="T45" fmla="*/ 560 h 242"/>
                      <a:gd name="T46" fmla="*/ 12 w 376"/>
                      <a:gd name="T47" fmla="*/ 234 h 242"/>
                      <a:gd name="T48" fmla="*/ 14 w 376"/>
                      <a:gd name="T49" fmla="*/ 241 h 242"/>
                      <a:gd name="T50" fmla="*/ 14 w 376"/>
                      <a:gd name="T51" fmla="*/ 177 h 242"/>
                      <a:gd name="T52" fmla="*/ 9 w 376"/>
                      <a:gd name="T53" fmla="*/ 184 h 242"/>
                      <a:gd name="T54" fmla="*/ 24 w 376"/>
                      <a:gd name="T55" fmla="*/ 180 h 242"/>
                      <a:gd name="T56" fmla="*/ 19 w 376"/>
                      <a:gd name="T57" fmla="*/ 180 h 242"/>
                      <a:gd name="T58" fmla="*/ 66 w 376"/>
                      <a:gd name="T59" fmla="*/ 206 h 242"/>
                      <a:gd name="T60" fmla="*/ 73 w 376"/>
                      <a:gd name="T61" fmla="*/ 206 h 242"/>
                      <a:gd name="T62" fmla="*/ 416 w 376"/>
                      <a:gd name="T63" fmla="*/ 12 h 242"/>
                      <a:gd name="T64" fmla="*/ 409 w 376"/>
                      <a:gd name="T65" fmla="*/ 12 h 242"/>
                      <a:gd name="T66" fmla="*/ 876 w 376"/>
                      <a:gd name="T67" fmla="*/ 284 h 242"/>
                      <a:gd name="T68" fmla="*/ 874 w 376"/>
                      <a:gd name="T69" fmla="*/ 277 h 242"/>
                      <a:gd name="T70" fmla="*/ 871 w 376"/>
                      <a:gd name="T71" fmla="*/ 312 h 242"/>
                      <a:gd name="T72" fmla="*/ 871 w 376"/>
                      <a:gd name="T73" fmla="*/ 312 h 242"/>
                      <a:gd name="T74" fmla="*/ 857 w 376"/>
                      <a:gd name="T75" fmla="*/ 345 h 242"/>
                      <a:gd name="T76" fmla="*/ 576 w 376"/>
                      <a:gd name="T77" fmla="*/ 506 h 242"/>
                      <a:gd name="T78" fmla="*/ 574 w 376"/>
                      <a:gd name="T79" fmla="*/ 511 h 242"/>
                      <a:gd name="T80" fmla="*/ 574 w 376"/>
                      <a:gd name="T81" fmla="*/ 558 h 242"/>
                      <a:gd name="T82" fmla="*/ 576 w 376"/>
                      <a:gd name="T83" fmla="*/ 551 h 242"/>
                      <a:gd name="T84" fmla="*/ 564 w 376"/>
                      <a:gd name="T85" fmla="*/ 560 h 242"/>
                      <a:gd name="T86" fmla="*/ 572 w 376"/>
                      <a:gd name="T87" fmla="*/ 560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242"/>
                      <a:gd name="T134" fmla="*/ 376 w 376"/>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45" name="Freeform 210"/>
                  <p:cNvSpPr>
                    <a:spLocks/>
                  </p:cNvSpPr>
                  <p:nvPr/>
                </p:nvSpPr>
                <p:spPr bwMode="auto">
                  <a:xfrm>
                    <a:off x="463" y="1980"/>
                    <a:ext cx="828" cy="340"/>
                  </a:xfrm>
                  <a:custGeom>
                    <a:avLst/>
                    <a:gdLst>
                      <a:gd name="T0" fmla="*/ 454 w 350"/>
                      <a:gd name="T1" fmla="*/ 278 h 145"/>
                      <a:gd name="T2" fmla="*/ 496 w 350"/>
                      <a:gd name="T3" fmla="*/ 278 h 145"/>
                      <a:gd name="T4" fmla="*/ 827 w 350"/>
                      <a:gd name="T5" fmla="*/ 87 h 145"/>
                      <a:gd name="T6" fmla="*/ 808 w 350"/>
                      <a:gd name="T7" fmla="*/ 160 h 145"/>
                      <a:gd name="T8" fmla="*/ 508 w 350"/>
                      <a:gd name="T9" fmla="*/ 333 h 145"/>
                      <a:gd name="T10" fmla="*/ 508 w 350"/>
                      <a:gd name="T11" fmla="*/ 333 h 145"/>
                      <a:gd name="T12" fmla="*/ 475 w 350"/>
                      <a:gd name="T13" fmla="*/ 342 h 145"/>
                      <a:gd name="T14" fmla="*/ 444 w 350"/>
                      <a:gd name="T15" fmla="*/ 333 h 145"/>
                      <a:gd name="T16" fmla="*/ 444 w 350"/>
                      <a:gd name="T17" fmla="*/ 333 h 145"/>
                      <a:gd name="T18" fmla="*/ 109 w 350"/>
                      <a:gd name="T19" fmla="*/ 139 h 145"/>
                      <a:gd name="T20" fmla="*/ 24 w 350"/>
                      <a:gd name="T21" fmla="*/ 92 h 145"/>
                      <a:gd name="T22" fmla="*/ 2 w 350"/>
                      <a:gd name="T23" fmla="*/ 17 h 145"/>
                      <a:gd name="T24" fmla="*/ 454 w 350"/>
                      <a:gd name="T25" fmla="*/ 278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46" name="Freeform 211"/>
                  <p:cNvSpPr>
                    <a:spLocks/>
                  </p:cNvSpPr>
                  <p:nvPr/>
                </p:nvSpPr>
                <p:spPr bwMode="auto">
                  <a:xfrm>
                    <a:off x="467" y="1796"/>
                    <a:ext cx="824" cy="467"/>
                  </a:xfrm>
                  <a:custGeom>
                    <a:avLst/>
                    <a:gdLst>
                      <a:gd name="T0" fmla="*/ 0 w 349"/>
                      <a:gd name="T1" fmla="*/ 198 h 197"/>
                      <a:gd name="T2" fmla="*/ 354 w 349"/>
                      <a:gd name="T3" fmla="*/ 0 h 197"/>
                      <a:gd name="T4" fmla="*/ 824 w 349"/>
                      <a:gd name="T5" fmla="*/ 269 h 197"/>
                      <a:gd name="T6" fmla="*/ 493 w 349"/>
                      <a:gd name="T7" fmla="*/ 460 h 197"/>
                      <a:gd name="T8" fmla="*/ 493 w 349"/>
                      <a:gd name="T9" fmla="*/ 460 h 197"/>
                      <a:gd name="T10" fmla="*/ 451 w 349"/>
                      <a:gd name="T11" fmla="*/ 460 h 197"/>
                      <a:gd name="T12" fmla="*/ 0 w 349"/>
                      <a:gd name="T13" fmla="*/ 198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47" name="Freeform 212"/>
                  <p:cNvSpPr>
                    <a:spLocks/>
                  </p:cNvSpPr>
                  <p:nvPr/>
                </p:nvSpPr>
                <p:spPr bwMode="auto">
                  <a:xfrm>
                    <a:off x="415" y="1968"/>
                    <a:ext cx="563" cy="387"/>
                  </a:xfrm>
                  <a:custGeom>
                    <a:avLst/>
                    <a:gdLst>
                      <a:gd name="T0" fmla="*/ 0 w 562"/>
                      <a:gd name="T1" fmla="*/ 0 h 388"/>
                      <a:gd name="T2" fmla="*/ 0 w 562"/>
                      <a:gd name="T3" fmla="*/ 64 h 388"/>
                      <a:gd name="T4" fmla="*/ 562 w 562"/>
                      <a:gd name="T5" fmla="*/ 388 h 388"/>
                      <a:gd name="T6" fmla="*/ 562 w 562"/>
                      <a:gd name="T7" fmla="*/ 321 h 388"/>
                      <a:gd name="T8" fmla="*/ 0 w 562"/>
                      <a:gd name="T9" fmla="*/ 0 h 388"/>
                      <a:gd name="T10" fmla="*/ 0 60000 65536"/>
                      <a:gd name="T11" fmla="*/ 0 60000 65536"/>
                      <a:gd name="T12" fmla="*/ 0 60000 65536"/>
                      <a:gd name="T13" fmla="*/ 0 60000 65536"/>
                      <a:gd name="T14" fmla="*/ 0 60000 65536"/>
                      <a:gd name="T15" fmla="*/ 0 w 562"/>
                      <a:gd name="T16" fmla="*/ 0 h 388"/>
                      <a:gd name="T17" fmla="*/ 562 w 562"/>
                      <a:gd name="T18" fmla="*/ 388 h 388"/>
                    </a:gdLst>
                    <a:ahLst/>
                    <a:cxnLst>
                      <a:cxn ang="T10">
                        <a:pos x="T0" y="T1"/>
                      </a:cxn>
                      <a:cxn ang="T11">
                        <a:pos x="T2" y="T3"/>
                      </a:cxn>
                      <a:cxn ang="T12">
                        <a:pos x="T4" y="T5"/>
                      </a:cxn>
                      <a:cxn ang="T13">
                        <a:pos x="T6" y="T7"/>
                      </a:cxn>
                      <a:cxn ang="T14">
                        <a:pos x="T8" y="T9"/>
                      </a:cxn>
                    </a:cxnLst>
                    <a:rect l="T15" t="T16" r="T17" b="T18"/>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48" name="Freeform 213"/>
                  <p:cNvSpPr>
                    <a:spLocks/>
                  </p:cNvSpPr>
                  <p:nvPr/>
                </p:nvSpPr>
                <p:spPr bwMode="auto">
                  <a:xfrm>
                    <a:off x="415" y="1961"/>
                    <a:ext cx="575" cy="327"/>
                  </a:xfrm>
                  <a:custGeom>
                    <a:avLst/>
                    <a:gdLst>
                      <a:gd name="T0" fmla="*/ 0 w 574"/>
                      <a:gd name="T1" fmla="*/ 5 h 326"/>
                      <a:gd name="T2" fmla="*/ 562 w 574"/>
                      <a:gd name="T3" fmla="*/ 326 h 326"/>
                      <a:gd name="T4" fmla="*/ 574 w 574"/>
                      <a:gd name="T5" fmla="*/ 319 h 326"/>
                      <a:gd name="T6" fmla="*/ 14 w 574"/>
                      <a:gd name="T7" fmla="*/ 0 h 326"/>
                      <a:gd name="T8" fmla="*/ 0 w 574"/>
                      <a:gd name="T9" fmla="*/ 5 h 326"/>
                      <a:gd name="T10" fmla="*/ 0 60000 65536"/>
                      <a:gd name="T11" fmla="*/ 0 60000 65536"/>
                      <a:gd name="T12" fmla="*/ 0 60000 65536"/>
                      <a:gd name="T13" fmla="*/ 0 60000 65536"/>
                      <a:gd name="T14" fmla="*/ 0 60000 65536"/>
                      <a:gd name="T15" fmla="*/ 0 w 574"/>
                      <a:gd name="T16" fmla="*/ 0 h 326"/>
                      <a:gd name="T17" fmla="*/ 574 w 574"/>
                      <a:gd name="T18" fmla="*/ 326 h 326"/>
                    </a:gdLst>
                    <a:ahLst/>
                    <a:cxnLst>
                      <a:cxn ang="T10">
                        <a:pos x="T0" y="T1"/>
                      </a:cxn>
                      <a:cxn ang="T11">
                        <a:pos x="T2" y="T3"/>
                      </a:cxn>
                      <a:cxn ang="T12">
                        <a:pos x="T4" y="T5"/>
                      </a:cxn>
                      <a:cxn ang="T13">
                        <a:pos x="T6" y="T7"/>
                      </a:cxn>
                      <a:cxn ang="T14">
                        <a:pos x="T8" y="T9"/>
                      </a:cxn>
                    </a:cxnLst>
                    <a:rect l="T15" t="T16" r="T17" b="T18"/>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49" name="Freeform 214"/>
                  <p:cNvSpPr>
                    <a:spLocks/>
                  </p:cNvSpPr>
                  <p:nvPr/>
                </p:nvSpPr>
                <p:spPr bwMode="auto">
                  <a:xfrm>
                    <a:off x="978" y="2285"/>
                    <a:ext cx="5" cy="70"/>
                  </a:xfrm>
                  <a:custGeom>
                    <a:avLst/>
                    <a:gdLst>
                      <a:gd name="T0" fmla="*/ 0 w 7"/>
                      <a:gd name="T1" fmla="*/ 0 h 71"/>
                      <a:gd name="T2" fmla="*/ 7 w 7"/>
                      <a:gd name="T3" fmla="*/ 71 h 71"/>
                      <a:gd name="T4" fmla="*/ 0 w 7"/>
                      <a:gd name="T5" fmla="*/ 71 h 71"/>
                      <a:gd name="T6" fmla="*/ 0 w 7"/>
                      <a:gd name="T7" fmla="*/ 0 h 71"/>
                      <a:gd name="T8" fmla="*/ 0 60000 65536"/>
                      <a:gd name="T9" fmla="*/ 0 60000 65536"/>
                      <a:gd name="T10" fmla="*/ 0 60000 65536"/>
                      <a:gd name="T11" fmla="*/ 0 60000 65536"/>
                      <a:gd name="T12" fmla="*/ 0 w 7"/>
                      <a:gd name="T13" fmla="*/ 0 h 71"/>
                      <a:gd name="T14" fmla="*/ 7 w 7"/>
                      <a:gd name="T15" fmla="*/ 71 h 71"/>
                    </a:gdLst>
                    <a:ahLst/>
                    <a:cxnLst>
                      <a:cxn ang="T8">
                        <a:pos x="T0" y="T1"/>
                      </a:cxn>
                      <a:cxn ang="T9">
                        <a:pos x="T2" y="T3"/>
                      </a:cxn>
                      <a:cxn ang="T10">
                        <a:pos x="T4" y="T5"/>
                      </a:cxn>
                      <a:cxn ang="T11">
                        <a:pos x="T6" y="T7"/>
                      </a:cxn>
                    </a:cxnLst>
                    <a:rect l="T12" t="T13" r="T14" b="T15"/>
                    <a:pathLst>
                      <a:path w="7" h="71">
                        <a:moveTo>
                          <a:pt x="0" y="0"/>
                        </a:moveTo>
                        <a:lnTo>
                          <a:pt x="7" y="71"/>
                        </a:lnTo>
                        <a:lnTo>
                          <a:pt x="0" y="71"/>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50" name="Freeform 215"/>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3 h 74"/>
                      <a:gd name="T8" fmla="*/ 0 w 7"/>
                      <a:gd name="T9" fmla="*/ 0 h 74"/>
                      <a:gd name="T10" fmla="*/ 0 w 7"/>
                      <a:gd name="T11" fmla="*/ 0 h 74"/>
                      <a:gd name="T12" fmla="*/ 0 60000 65536"/>
                      <a:gd name="T13" fmla="*/ 0 60000 65536"/>
                      <a:gd name="T14" fmla="*/ 0 60000 65536"/>
                      <a:gd name="T15" fmla="*/ 0 60000 65536"/>
                      <a:gd name="T16" fmla="*/ 0 60000 65536"/>
                      <a:gd name="T17" fmla="*/ 0 60000 65536"/>
                      <a:gd name="T18" fmla="*/ 0 w 7"/>
                      <a:gd name="T19" fmla="*/ 0 h 74"/>
                      <a:gd name="T20" fmla="*/ 7 w 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 h="74">
                        <a:moveTo>
                          <a:pt x="0" y="0"/>
                        </a:moveTo>
                        <a:lnTo>
                          <a:pt x="7" y="74"/>
                        </a:lnTo>
                        <a:lnTo>
                          <a:pt x="0" y="3"/>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51" name="Freeform 216"/>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9696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52" name="Freeform 217"/>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D6D6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53" name="Freeform 218"/>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0707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54" name="Freeform 219"/>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3737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55" name="Freeform 220"/>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7777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56" name="Freeform 221"/>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A7A7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57" name="Freeform 222"/>
                  <p:cNvSpPr>
                    <a:spLocks/>
                  </p:cNvSpPr>
                  <p:nvPr/>
                </p:nvSpPr>
                <p:spPr bwMode="auto">
                  <a:xfrm>
                    <a:off x="978" y="2282"/>
                    <a:ext cx="5" cy="73"/>
                  </a:xfrm>
                  <a:custGeom>
                    <a:avLst/>
                    <a:gdLst>
                      <a:gd name="T0" fmla="*/ 3 w 7"/>
                      <a:gd name="T1" fmla="*/ 0 h 74"/>
                      <a:gd name="T2" fmla="*/ 7 w 7"/>
                      <a:gd name="T3" fmla="*/ 74 h 74"/>
                      <a:gd name="T4" fmla="*/ 7 w 7"/>
                      <a:gd name="T5" fmla="*/ 74 h 74"/>
                      <a:gd name="T6" fmla="*/ 0 w 7"/>
                      <a:gd name="T7" fmla="*/ 0 h 74"/>
                      <a:gd name="T8" fmla="*/ 3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3" y="0"/>
                        </a:moveTo>
                        <a:lnTo>
                          <a:pt x="7" y="74"/>
                        </a:lnTo>
                        <a:lnTo>
                          <a:pt x="0" y="0"/>
                        </a:lnTo>
                        <a:lnTo>
                          <a:pt x="3" y="0"/>
                        </a:lnTo>
                        <a:close/>
                      </a:path>
                    </a:pathLst>
                  </a:custGeom>
                  <a:solidFill>
                    <a:srgbClr val="7C7C7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58" name="Freeform 223"/>
                  <p:cNvSpPr>
                    <a:spLocks/>
                  </p:cNvSpPr>
                  <p:nvPr/>
                </p:nvSpPr>
                <p:spPr bwMode="auto">
                  <a:xfrm>
                    <a:off x="981" y="2282"/>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0808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59" name="Freeform 224"/>
                  <p:cNvSpPr>
                    <a:spLocks/>
                  </p:cNvSpPr>
                  <p:nvPr/>
                </p:nvSpPr>
                <p:spPr bwMode="auto">
                  <a:xfrm>
                    <a:off x="981" y="2282"/>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3838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60" name="Freeform 225"/>
                  <p:cNvSpPr>
                    <a:spLocks/>
                  </p:cNvSpPr>
                  <p:nvPr/>
                </p:nvSpPr>
                <p:spPr bwMode="auto">
                  <a:xfrm>
                    <a:off x="981" y="2282"/>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7878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61" name="Freeform 226"/>
                  <p:cNvSpPr>
                    <a:spLocks/>
                  </p:cNvSpPr>
                  <p:nvPr/>
                </p:nvSpPr>
                <p:spPr bwMode="auto">
                  <a:xfrm>
                    <a:off x="981" y="2282"/>
                    <a:ext cx="8" cy="73"/>
                  </a:xfrm>
                  <a:custGeom>
                    <a:avLst/>
                    <a:gdLst>
                      <a:gd name="T0" fmla="*/ 0 w 7"/>
                      <a:gd name="T1" fmla="*/ 0 h 74"/>
                      <a:gd name="T2" fmla="*/ 7 w 7"/>
                      <a:gd name="T3" fmla="*/ 74 h 74"/>
                      <a:gd name="T4" fmla="*/ 4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4" y="74"/>
                        </a:lnTo>
                        <a:lnTo>
                          <a:pt x="0" y="0"/>
                        </a:lnTo>
                        <a:close/>
                      </a:path>
                    </a:pathLst>
                  </a:custGeom>
                  <a:solidFill>
                    <a:srgbClr val="89898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62" name="Freeform 227"/>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8D8D8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63" name="Freeform 228"/>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0909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64" name="Freeform 229"/>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3939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65" name="Freeform 230"/>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69595"/>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66" name="Freeform 231"/>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A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67" name="Freeform 232"/>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C9C9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68" name="Freeform 233"/>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F9F9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69" name="Freeform 234"/>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2A2A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70" name="Freeform 235"/>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4A4A4"/>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71" name="Freeform 236"/>
                  <p:cNvSpPr>
                    <a:spLocks/>
                  </p:cNvSpPr>
                  <p:nvPr/>
                </p:nvSpPr>
                <p:spPr bwMode="auto">
                  <a:xfrm>
                    <a:off x="981" y="2282"/>
                    <a:ext cx="8" cy="73"/>
                  </a:xfrm>
                  <a:custGeom>
                    <a:avLst/>
                    <a:gdLst>
                      <a:gd name="T0" fmla="*/ 2 w 7"/>
                      <a:gd name="T1" fmla="*/ 0 h 74"/>
                      <a:gd name="T2" fmla="*/ 7 w 7"/>
                      <a:gd name="T3" fmla="*/ 74 h 74"/>
                      <a:gd name="T4" fmla="*/ 7 w 7"/>
                      <a:gd name="T5" fmla="*/ 74 h 74"/>
                      <a:gd name="T6" fmla="*/ 0 w 7"/>
                      <a:gd name="T7" fmla="*/ 0 h 74"/>
                      <a:gd name="T8" fmla="*/ 2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2" y="0"/>
                        </a:moveTo>
                        <a:lnTo>
                          <a:pt x="7" y="74"/>
                        </a:lnTo>
                        <a:lnTo>
                          <a:pt x="0" y="0"/>
                        </a:lnTo>
                        <a:lnTo>
                          <a:pt x="2" y="0"/>
                        </a:lnTo>
                        <a:close/>
                      </a:path>
                    </a:pathLst>
                  </a:custGeom>
                  <a:solidFill>
                    <a:srgbClr val="A7A7A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72" name="Freeform 237"/>
                  <p:cNvSpPr>
                    <a:spLocks/>
                  </p:cNvSpPr>
                  <p:nvPr/>
                </p:nvSpPr>
                <p:spPr bwMode="auto">
                  <a:xfrm>
                    <a:off x="984" y="2282"/>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AA9A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73" name="Freeform 238"/>
                  <p:cNvSpPr>
                    <a:spLocks/>
                  </p:cNvSpPr>
                  <p:nvPr/>
                </p:nvSpPr>
                <p:spPr bwMode="auto">
                  <a:xfrm>
                    <a:off x="984" y="2282"/>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CACA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74" name="Freeform 239"/>
                  <p:cNvSpPr>
                    <a:spLocks/>
                  </p:cNvSpPr>
                  <p:nvPr/>
                </p:nvSpPr>
                <p:spPr bwMode="auto">
                  <a:xfrm>
                    <a:off x="984" y="2282"/>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FAFA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75" name="Freeform 240"/>
                  <p:cNvSpPr>
                    <a:spLocks/>
                  </p:cNvSpPr>
                  <p:nvPr/>
                </p:nvSpPr>
                <p:spPr bwMode="auto">
                  <a:xfrm>
                    <a:off x="984" y="2282"/>
                    <a:ext cx="6" cy="73"/>
                  </a:xfrm>
                  <a:custGeom>
                    <a:avLst/>
                    <a:gdLst>
                      <a:gd name="T0" fmla="*/ 0 w 7"/>
                      <a:gd name="T1" fmla="*/ 0 h 74"/>
                      <a:gd name="T2" fmla="*/ 7 w 7"/>
                      <a:gd name="T3" fmla="*/ 74 h 74"/>
                      <a:gd name="T4" fmla="*/ 5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5" y="74"/>
                        </a:lnTo>
                        <a:lnTo>
                          <a:pt x="0" y="0"/>
                        </a:lnTo>
                        <a:close/>
                      </a:path>
                    </a:pathLst>
                  </a:custGeom>
                  <a:solidFill>
                    <a:srgbClr val="B1B1B1"/>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76" name="Freeform 241"/>
                  <p:cNvSpPr>
                    <a:spLocks/>
                  </p:cNvSpPr>
                  <p:nvPr/>
                </p:nvSpPr>
                <p:spPr bwMode="auto">
                  <a:xfrm>
                    <a:off x="984" y="2282"/>
                    <a:ext cx="6"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77" name="Freeform 242"/>
                  <p:cNvSpPr>
                    <a:spLocks/>
                  </p:cNvSpPr>
                  <p:nvPr/>
                </p:nvSpPr>
                <p:spPr bwMode="auto">
                  <a:xfrm>
                    <a:off x="984" y="2282"/>
                    <a:ext cx="6" cy="73"/>
                  </a:xfrm>
                  <a:custGeom>
                    <a:avLst/>
                    <a:gdLst>
                      <a:gd name="T0" fmla="*/ 7 w 7"/>
                      <a:gd name="T1" fmla="*/ 74 h 74"/>
                      <a:gd name="T2" fmla="*/ 0 w 7"/>
                      <a:gd name="T3" fmla="*/ 0 h 74"/>
                      <a:gd name="T4" fmla="*/ 7 w 7"/>
                      <a:gd name="T5" fmla="*/ 0 h 74"/>
                      <a:gd name="T6" fmla="*/ 7 w 7"/>
                      <a:gd name="T7" fmla="*/ 74 h 74"/>
                      <a:gd name="T8" fmla="*/ 7 w 7"/>
                      <a:gd name="T9" fmla="*/ 74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7" y="74"/>
                        </a:moveTo>
                        <a:lnTo>
                          <a:pt x="0" y="0"/>
                        </a:lnTo>
                        <a:lnTo>
                          <a:pt x="7" y="0"/>
                        </a:lnTo>
                        <a:lnTo>
                          <a:pt x="7" y="74"/>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78" name="Freeform 243"/>
                  <p:cNvSpPr>
                    <a:spLocks/>
                  </p:cNvSpPr>
                  <p:nvPr/>
                </p:nvSpPr>
                <p:spPr bwMode="auto">
                  <a:xfrm>
                    <a:off x="484" y="2044"/>
                    <a:ext cx="95" cy="57"/>
                  </a:xfrm>
                  <a:custGeom>
                    <a:avLst/>
                    <a:gdLst>
                      <a:gd name="T0" fmla="*/ 0 w 95"/>
                      <a:gd name="T1" fmla="*/ 7 h 59"/>
                      <a:gd name="T2" fmla="*/ 90 w 95"/>
                      <a:gd name="T3" fmla="*/ 59 h 59"/>
                      <a:gd name="T4" fmla="*/ 93 w 95"/>
                      <a:gd name="T5" fmla="*/ 56 h 59"/>
                      <a:gd name="T6" fmla="*/ 93 w 95"/>
                      <a:gd name="T7" fmla="*/ 56 h 59"/>
                      <a:gd name="T8" fmla="*/ 93 w 95"/>
                      <a:gd name="T9" fmla="*/ 56 h 59"/>
                      <a:gd name="T10" fmla="*/ 95 w 95"/>
                      <a:gd name="T11" fmla="*/ 52 h 59"/>
                      <a:gd name="T12" fmla="*/ 3 w 95"/>
                      <a:gd name="T13" fmla="*/ 0 h 59"/>
                      <a:gd name="T14" fmla="*/ 0 w 95"/>
                      <a:gd name="T15" fmla="*/ 2 h 59"/>
                      <a:gd name="T16" fmla="*/ 0 w 95"/>
                      <a:gd name="T17" fmla="*/ 2 h 59"/>
                      <a:gd name="T18" fmla="*/ 0 w 95"/>
                      <a:gd name="T19" fmla="*/ 2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3" y="56"/>
                        </a:lnTo>
                        <a:lnTo>
                          <a:pt x="95" y="52"/>
                        </a:lnTo>
                        <a:lnTo>
                          <a:pt x="3" y="0"/>
                        </a:lnTo>
                        <a:lnTo>
                          <a:pt x="0" y="2"/>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79" name="Freeform 244"/>
                  <p:cNvSpPr>
                    <a:spLocks/>
                  </p:cNvSpPr>
                  <p:nvPr/>
                </p:nvSpPr>
                <p:spPr bwMode="auto">
                  <a:xfrm>
                    <a:off x="633" y="2126"/>
                    <a:ext cx="95" cy="57"/>
                  </a:xfrm>
                  <a:custGeom>
                    <a:avLst/>
                    <a:gdLst>
                      <a:gd name="T0" fmla="*/ 0 w 95"/>
                      <a:gd name="T1" fmla="*/ 7 h 59"/>
                      <a:gd name="T2" fmla="*/ 90 w 95"/>
                      <a:gd name="T3" fmla="*/ 59 h 59"/>
                      <a:gd name="T4" fmla="*/ 92 w 95"/>
                      <a:gd name="T5" fmla="*/ 57 h 59"/>
                      <a:gd name="T6" fmla="*/ 92 w 95"/>
                      <a:gd name="T7" fmla="*/ 57 h 59"/>
                      <a:gd name="T8" fmla="*/ 92 w 95"/>
                      <a:gd name="T9" fmla="*/ 57 h 59"/>
                      <a:gd name="T10" fmla="*/ 95 w 95"/>
                      <a:gd name="T11" fmla="*/ 55 h 59"/>
                      <a:gd name="T12" fmla="*/ 3 w 95"/>
                      <a:gd name="T13" fmla="*/ 0 h 59"/>
                      <a:gd name="T14" fmla="*/ 0 w 95"/>
                      <a:gd name="T15" fmla="*/ 5 h 59"/>
                      <a:gd name="T16" fmla="*/ 0 w 95"/>
                      <a:gd name="T17" fmla="*/ 5 h 59"/>
                      <a:gd name="T18" fmla="*/ 0 w 95"/>
                      <a:gd name="T19" fmla="*/ 5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2" y="57"/>
                        </a:lnTo>
                        <a:lnTo>
                          <a:pt x="95" y="55"/>
                        </a:lnTo>
                        <a:lnTo>
                          <a:pt x="3" y="0"/>
                        </a:lnTo>
                        <a:lnTo>
                          <a:pt x="0" y="5"/>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80" name="Freeform 245"/>
                  <p:cNvSpPr>
                    <a:spLocks/>
                  </p:cNvSpPr>
                  <p:nvPr/>
                </p:nvSpPr>
                <p:spPr bwMode="auto">
                  <a:xfrm>
                    <a:off x="463" y="1987"/>
                    <a:ext cx="17" cy="70"/>
                  </a:xfrm>
                  <a:custGeom>
                    <a:avLst/>
                    <a:gdLst>
                      <a:gd name="T0" fmla="*/ 5 w 17"/>
                      <a:gd name="T1" fmla="*/ 69 h 69"/>
                      <a:gd name="T2" fmla="*/ 5 w 17"/>
                      <a:gd name="T3" fmla="*/ 7 h 69"/>
                      <a:gd name="T4" fmla="*/ 3 w 17"/>
                      <a:gd name="T5" fmla="*/ 10 h 69"/>
                      <a:gd name="T6" fmla="*/ 17 w 17"/>
                      <a:gd name="T7" fmla="*/ 3 h 69"/>
                      <a:gd name="T8" fmla="*/ 14 w 17"/>
                      <a:gd name="T9" fmla="*/ 0 h 69"/>
                      <a:gd name="T10" fmla="*/ 3 w 17"/>
                      <a:gd name="T11" fmla="*/ 5 h 69"/>
                      <a:gd name="T12" fmla="*/ 0 w 17"/>
                      <a:gd name="T13" fmla="*/ 5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81" name="Freeform 246"/>
                  <p:cNvSpPr>
                    <a:spLocks/>
                  </p:cNvSpPr>
                  <p:nvPr/>
                </p:nvSpPr>
                <p:spPr bwMode="auto">
                  <a:xfrm>
                    <a:off x="936" y="2260"/>
                    <a:ext cx="15" cy="73"/>
                  </a:xfrm>
                  <a:custGeom>
                    <a:avLst/>
                    <a:gdLst>
                      <a:gd name="T0" fmla="*/ 5 w 16"/>
                      <a:gd name="T1" fmla="*/ 73 h 73"/>
                      <a:gd name="T2" fmla="*/ 5 w 16"/>
                      <a:gd name="T3" fmla="*/ 9 h 73"/>
                      <a:gd name="T4" fmla="*/ 5 w 16"/>
                      <a:gd name="T5" fmla="*/ 12 h 73"/>
                      <a:gd name="T6" fmla="*/ 16 w 16"/>
                      <a:gd name="T7" fmla="*/ 4 h 73"/>
                      <a:gd name="T8" fmla="*/ 14 w 16"/>
                      <a:gd name="T9" fmla="*/ 0 h 73"/>
                      <a:gd name="T10" fmla="*/ 2 w 16"/>
                      <a:gd name="T11" fmla="*/ 7 h 73"/>
                      <a:gd name="T12" fmla="*/ 0 w 16"/>
                      <a:gd name="T13" fmla="*/ 7 h 73"/>
                      <a:gd name="T14" fmla="*/ 0 w 16"/>
                      <a:gd name="T15" fmla="*/ 9 h 73"/>
                      <a:gd name="T16" fmla="*/ 0 w 16"/>
                      <a:gd name="T17" fmla="*/ 73 h 73"/>
                      <a:gd name="T18" fmla="*/ 5 w 16"/>
                      <a:gd name="T19" fmla="*/ 73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3"/>
                      <a:gd name="T32" fmla="*/ 16 w 1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82" name="Freeform 247"/>
                  <p:cNvSpPr>
                    <a:spLocks/>
                  </p:cNvSpPr>
                  <p:nvPr/>
                </p:nvSpPr>
                <p:spPr bwMode="auto">
                  <a:xfrm>
                    <a:off x="605" y="2072"/>
                    <a:ext cx="17" cy="67"/>
                  </a:xfrm>
                  <a:custGeom>
                    <a:avLst/>
                    <a:gdLst>
                      <a:gd name="T0" fmla="*/ 5 w 17"/>
                      <a:gd name="T1" fmla="*/ 69 h 69"/>
                      <a:gd name="T2" fmla="*/ 5 w 17"/>
                      <a:gd name="T3" fmla="*/ 7 h 69"/>
                      <a:gd name="T4" fmla="*/ 2 w 17"/>
                      <a:gd name="T5" fmla="*/ 10 h 69"/>
                      <a:gd name="T6" fmla="*/ 17 w 17"/>
                      <a:gd name="T7" fmla="*/ 5 h 69"/>
                      <a:gd name="T8" fmla="*/ 14 w 17"/>
                      <a:gd name="T9" fmla="*/ 0 h 69"/>
                      <a:gd name="T10" fmla="*/ 2 w 17"/>
                      <a:gd name="T11" fmla="*/ 7 h 69"/>
                      <a:gd name="T12" fmla="*/ 0 w 17"/>
                      <a:gd name="T13" fmla="*/ 7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2" y="10"/>
                        </a:lnTo>
                        <a:lnTo>
                          <a:pt x="17" y="5"/>
                        </a:lnTo>
                        <a:lnTo>
                          <a:pt x="14" y="0"/>
                        </a:lnTo>
                        <a:lnTo>
                          <a:pt x="2" y="7"/>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83" name="Freeform 248"/>
                  <p:cNvSpPr>
                    <a:spLocks/>
                  </p:cNvSpPr>
                  <p:nvPr/>
                </p:nvSpPr>
                <p:spPr bwMode="auto">
                  <a:xfrm>
                    <a:off x="769" y="2168"/>
                    <a:ext cx="18" cy="67"/>
                  </a:xfrm>
                  <a:custGeom>
                    <a:avLst/>
                    <a:gdLst>
                      <a:gd name="T0" fmla="*/ 5 w 17"/>
                      <a:gd name="T1" fmla="*/ 68 h 68"/>
                      <a:gd name="T2" fmla="*/ 5 w 17"/>
                      <a:gd name="T3" fmla="*/ 7 h 68"/>
                      <a:gd name="T4" fmla="*/ 5 w 17"/>
                      <a:gd name="T5" fmla="*/ 9 h 68"/>
                      <a:gd name="T6" fmla="*/ 17 w 17"/>
                      <a:gd name="T7" fmla="*/ 4 h 68"/>
                      <a:gd name="T8" fmla="*/ 14 w 17"/>
                      <a:gd name="T9" fmla="*/ 0 h 68"/>
                      <a:gd name="T10" fmla="*/ 2 w 17"/>
                      <a:gd name="T11" fmla="*/ 4 h 68"/>
                      <a:gd name="T12" fmla="*/ 0 w 17"/>
                      <a:gd name="T13" fmla="*/ 7 h 68"/>
                      <a:gd name="T14" fmla="*/ 0 w 17"/>
                      <a:gd name="T15" fmla="*/ 7 h 68"/>
                      <a:gd name="T16" fmla="*/ 0 w 17"/>
                      <a:gd name="T17" fmla="*/ 68 h 68"/>
                      <a:gd name="T18" fmla="*/ 5 w 17"/>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5" y="68"/>
                        </a:moveTo>
                        <a:lnTo>
                          <a:pt x="5" y="7"/>
                        </a:lnTo>
                        <a:lnTo>
                          <a:pt x="5" y="9"/>
                        </a:lnTo>
                        <a:lnTo>
                          <a:pt x="17" y="4"/>
                        </a:lnTo>
                        <a:lnTo>
                          <a:pt x="14" y="0"/>
                        </a:lnTo>
                        <a:lnTo>
                          <a:pt x="2" y="4"/>
                        </a:lnTo>
                        <a:lnTo>
                          <a:pt x="0" y="7"/>
                        </a:lnTo>
                        <a:lnTo>
                          <a:pt x="0" y="68"/>
                        </a:lnTo>
                        <a:lnTo>
                          <a:pt x="5" y="68"/>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84" name="Freeform 249"/>
                  <p:cNvSpPr>
                    <a:spLocks/>
                  </p:cNvSpPr>
                  <p:nvPr/>
                </p:nvSpPr>
                <p:spPr bwMode="auto">
                  <a:xfrm>
                    <a:off x="806" y="2228"/>
                    <a:ext cx="96" cy="57"/>
                  </a:xfrm>
                  <a:custGeom>
                    <a:avLst/>
                    <a:gdLst>
                      <a:gd name="T0" fmla="*/ 0 w 94"/>
                      <a:gd name="T1" fmla="*/ 5 h 59"/>
                      <a:gd name="T2" fmla="*/ 90 w 94"/>
                      <a:gd name="T3" fmla="*/ 59 h 59"/>
                      <a:gd name="T4" fmla="*/ 92 w 94"/>
                      <a:gd name="T5" fmla="*/ 54 h 59"/>
                      <a:gd name="T6" fmla="*/ 92 w 94"/>
                      <a:gd name="T7" fmla="*/ 54 h 59"/>
                      <a:gd name="T8" fmla="*/ 92 w 94"/>
                      <a:gd name="T9" fmla="*/ 54 h 59"/>
                      <a:gd name="T10" fmla="*/ 94 w 94"/>
                      <a:gd name="T11" fmla="*/ 52 h 59"/>
                      <a:gd name="T12" fmla="*/ 2 w 94"/>
                      <a:gd name="T13" fmla="*/ 0 h 59"/>
                      <a:gd name="T14" fmla="*/ 0 w 94"/>
                      <a:gd name="T15" fmla="*/ 2 h 59"/>
                      <a:gd name="T16" fmla="*/ 0 w 94"/>
                      <a:gd name="T17" fmla="*/ 2 h 59"/>
                      <a:gd name="T18" fmla="*/ 0 w 94"/>
                      <a:gd name="T19" fmla="*/ 2 h 59"/>
                      <a:gd name="T20" fmla="*/ 0 w 94"/>
                      <a:gd name="T21" fmla="*/ 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59"/>
                      <a:gd name="T35" fmla="*/ 94 w 94"/>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59">
                        <a:moveTo>
                          <a:pt x="0" y="5"/>
                        </a:moveTo>
                        <a:lnTo>
                          <a:pt x="90" y="59"/>
                        </a:lnTo>
                        <a:lnTo>
                          <a:pt x="92" y="54"/>
                        </a:lnTo>
                        <a:lnTo>
                          <a:pt x="94" y="52"/>
                        </a:lnTo>
                        <a:lnTo>
                          <a:pt x="2" y="0"/>
                        </a:lnTo>
                        <a:lnTo>
                          <a:pt x="0" y="2"/>
                        </a:lnTo>
                        <a:lnTo>
                          <a:pt x="0" y="5"/>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85" name="Freeform 250"/>
                  <p:cNvSpPr>
                    <a:spLocks/>
                  </p:cNvSpPr>
                  <p:nvPr/>
                </p:nvSpPr>
                <p:spPr bwMode="auto">
                  <a:xfrm>
                    <a:off x="429" y="1987"/>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86" name="Freeform 251"/>
                  <p:cNvSpPr>
                    <a:spLocks/>
                  </p:cNvSpPr>
                  <p:nvPr/>
                </p:nvSpPr>
                <p:spPr bwMode="auto">
                  <a:xfrm>
                    <a:off x="429" y="2019"/>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87" name="Freeform 252"/>
                  <p:cNvSpPr>
                    <a:spLocks/>
                  </p:cNvSpPr>
                  <p:nvPr/>
                </p:nvSpPr>
                <p:spPr bwMode="auto">
                  <a:xfrm>
                    <a:off x="959" y="2295"/>
                    <a:ext cx="6" cy="10"/>
                  </a:xfrm>
                  <a:custGeom>
                    <a:avLst/>
                    <a:gdLst>
                      <a:gd name="T0" fmla="*/ 7 w 3"/>
                      <a:gd name="T1" fmla="*/ 7 h 5"/>
                      <a:gd name="T2" fmla="*/ 2 w 3"/>
                      <a:gd name="T3" fmla="*/ 12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88" name="Freeform 253"/>
                  <p:cNvSpPr>
                    <a:spLocks/>
                  </p:cNvSpPr>
                  <p:nvPr/>
                </p:nvSpPr>
                <p:spPr bwMode="auto">
                  <a:xfrm>
                    <a:off x="959" y="2323"/>
                    <a:ext cx="6" cy="13"/>
                  </a:xfrm>
                  <a:custGeom>
                    <a:avLst/>
                    <a:gdLst>
                      <a:gd name="T0" fmla="*/ 7 w 3"/>
                      <a:gd name="T1" fmla="*/ 7 h 5"/>
                      <a:gd name="T2" fmla="*/ 2 w 3"/>
                      <a:gd name="T3" fmla="*/ 10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grpSp>
              <p:nvGrpSpPr>
                <p:cNvPr id="391" name="Group 254"/>
                <p:cNvGrpSpPr>
                  <a:grpSpLocks/>
                </p:cNvGrpSpPr>
                <p:nvPr/>
              </p:nvGrpSpPr>
              <p:grpSpPr bwMode="auto">
                <a:xfrm>
                  <a:off x="2544" y="1968"/>
                  <a:ext cx="888" cy="574"/>
                  <a:chOff x="409" y="1790"/>
                  <a:chExt cx="888" cy="574"/>
                </a:xfrm>
              </p:grpSpPr>
              <p:sp>
                <p:nvSpPr>
                  <p:cNvPr id="397" name="AutoShape 255"/>
                  <p:cNvSpPr>
                    <a:spLocks noChangeAspect="1" noChangeArrowheads="1" noTextEdit="1"/>
                  </p:cNvSpPr>
                  <p:nvPr/>
                </p:nvSpPr>
                <p:spPr bwMode="auto">
                  <a:xfrm>
                    <a:off x="409" y="1789"/>
                    <a:ext cx="885" cy="574"/>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98" name="Freeform 256"/>
                  <p:cNvSpPr>
                    <a:spLocks noEditPoints="1"/>
                  </p:cNvSpPr>
                  <p:nvPr/>
                </p:nvSpPr>
                <p:spPr bwMode="auto">
                  <a:xfrm>
                    <a:off x="409" y="1789"/>
                    <a:ext cx="888" cy="571"/>
                  </a:xfrm>
                  <a:custGeom>
                    <a:avLst/>
                    <a:gdLst>
                      <a:gd name="T0" fmla="*/ 588 w 376"/>
                      <a:gd name="T1" fmla="*/ 558 h 242"/>
                      <a:gd name="T2" fmla="*/ 588 w 376"/>
                      <a:gd name="T3" fmla="*/ 511 h 242"/>
                      <a:gd name="T4" fmla="*/ 583 w 376"/>
                      <a:gd name="T5" fmla="*/ 518 h 242"/>
                      <a:gd name="T6" fmla="*/ 864 w 376"/>
                      <a:gd name="T7" fmla="*/ 357 h 242"/>
                      <a:gd name="T8" fmla="*/ 883 w 376"/>
                      <a:gd name="T9" fmla="*/ 314 h 242"/>
                      <a:gd name="T10" fmla="*/ 883 w 376"/>
                      <a:gd name="T11" fmla="*/ 317 h 242"/>
                      <a:gd name="T12" fmla="*/ 888 w 376"/>
                      <a:gd name="T13" fmla="*/ 277 h 242"/>
                      <a:gd name="T14" fmla="*/ 883 w 376"/>
                      <a:gd name="T15" fmla="*/ 269 h 242"/>
                      <a:gd name="T16" fmla="*/ 416 w 376"/>
                      <a:gd name="T17" fmla="*/ 0 h 242"/>
                      <a:gd name="T18" fmla="*/ 409 w 376"/>
                      <a:gd name="T19" fmla="*/ 0 h 242"/>
                      <a:gd name="T20" fmla="*/ 66 w 376"/>
                      <a:gd name="T21" fmla="*/ 194 h 242"/>
                      <a:gd name="T22" fmla="*/ 73 w 376"/>
                      <a:gd name="T23" fmla="*/ 194 h 242"/>
                      <a:gd name="T24" fmla="*/ 26 w 376"/>
                      <a:gd name="T25" fmla="*/ 168 h 242"/>
                      <a:gd name="T26" fmla="*/ 19 w 376"/>
                      <a:gd name="T27" fmla="*/ 165 h 242"/>
                      <a:gd name="T28" fmla="*/ 5 w 376"/>
                      <a:gd name="T29" fmla="*/ 173 h 242"/>
                      <a:gd name="T30" fmla="*/ 0 w 376"/>
                      <a:gd name="T31" fmla="*/ 177 h 242"/>
                      <a:gd name="T32" fmla="*/ 0 w 376"/>
                      <a:gd name="T33" fmla="*/ 241 h 242"/>
                      <a:gd name="T34" fmla="*/ 5 w 376"/>
                      <a:gd name="T35" fmla="*/ 246 h 242"/>
                      <a:gd name="T36" fmla="*/ 564 w 376"/>
                      <a:gd name="T37" fmla="*/ 572 h 242"/>
                      <a:gd name="T38" fmla="*/ 574 w 376"/>
                      <a:gd name="T39" fmla="*/ 572 h 242"/>
                      <a:gd name="T40" fmla="*/ 583 w 376"/>
                      <a:gd name="T41" fmla="*/ 563 h 242"/>
                      <a:gd name="T42" fmla="*/ 588 w 376"/>
                      <a:gd name="T43" fmla="*/ 558 h 242"/>
                      <a:gd name="T44" fmla="*/ 572 w 376"/>
                      <a:gd name="T45" fmla="*/ 560 h 242"/>
                      <a:gd name="T46" fmla="*/ 12 w 376"/>
                      <a:gd name="T47" fmla="*/ 234 h 242"/>
                      <a:gd name="T48" fmla="*/ 14 w 376"/>
                      <a:gd name="T49" fmla="*/ 241 h 242"/>
                      <a:gd name="T50" fmla="*/ 14 w 376"/>
                      <a:gd name="T51" fmla="*/ 177 h 242"/>
                      <a:gd name="T52" fmla="*/ 9 w 376"/>
                      <a:gd name="T53" fmla="*/ 184 h 242"/>
                      <a:gd name="T54" fmla="*/ 24 w 376"/>
                      <a:gd name="T55" fmla="*/ 180 h 242"/>
                      <a:gd name="T56" fmla="*/ 19 w 376"/>
                      <a:gd name="T57" fmla="*/ 180 h 242"/>
                      <a:gd name="T58" fmla="*/ 66 w 376"/>
                      <a:gd name="T59" fmla="*/ 206 h 242"/>
                      <a:gd name="T60" fmla="*/ 73 w 376"/>
                      <a:gd name="T61" fmla="*/ 206 h 242"/>
                      <a:gd name="T62" fmla="*/ 416 w 376"/>
                      <a:gd name="T63" fmla="*/ 12 h 242"/>
                      <a:gd name="T64" fmla="*/ 409 w 376"/>
                      <a:gd name="T65" fmla="*/ 12 h 242"/>
                      <a:gd name="T66" fmla="*/ 876 w 376"/>
                      <a:gd name="T67" fmla="*/ 284 h 242"/>
                      <a:gd name="T68" fmla="*/ 874 w 376"/>
                      <a:gd name="T69" fmla="*/ 277 h 242"/>
                      <a:gd name="T70" fmla="*/ 871 w 376"/>
                      <a:gd name="T71" fmla="*/ 312 h 242"/>
                      <a:gd name="T72" fmla="*/ 871 w 376"/>
                      <a:gd name="T73" fmla="*/ 312 h 242"/>
                      <a:gd name="T74" fmla="*/ 857 w 376"/>
                      <a:gd name="T75" fmla="*/ 345 h 242"/>
                      <a:gd name="T76" fmla="*/ 576 w 376"/>
                      <a:gd name="T77" fmla="*/ 506 h 242"/>
                      <a:gd name="T78" fmla="*/ 574 w 376"/>
                      <a:gd name="T79" fmla="*/ 511 h 242"/>
                      <a:gd name="T80" fmla="*/ 574 w 376"/>
                      <a:gd name="T81" fmla="*/ 558 h 242"/>
                      <a:gd name="T82" fmla="*/ 576 w 376"/>
                      <a:gd name="T83" fmla="*/ 551 h 242"/>
                      <a:gd name="T84" fmla="*/ 564 w 376"/>
                      <a:gd name="T85" fmla="*/ 560 h 242"/>
                      <a:gd name="T86" fmla="*/ 572 w 376"/>
                      <a:gd name="T87" fmla="*/ 560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242"/>
                      <a:gd name="T134" fmla="*/ 376 w 376"/>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99" name="Freeform 257"/>
                  <p:cNvSpPr>
                    <a:spLocks/>
                  </p:cNvSpPr>
                  <p:nvPr/>
                </p:nvSpPr>
                <p:spPr bwMode="auto">
                  <a:xfrm>
                    <a:off x="463" y="1979"/>
                    <a:ext cx="828" cy="340"/>
                  </a:xfrm>
                  <a:custGeom>
                    <a:avLst/>
                    <a:gdLst>
                      <a:gd name="T0" fmla="*/ 454 w 350"/>
                      <a:gd name="T1" fmla="*/ 278 h 145"/>
                      <a:gd name="T2" fmla="*/ 496 w 350"/>
                      <a:gd name="T3" fmla="*/ 278 h 145"/>
                      <a:gd name="T4" fmla="*/ 827 w 350"/>
                      <a:gd name="T5" fmla="*/ 87 h 145"/>
                      <a:gd name="T6" fmla="*/ 808 w 350"/>
                      <a:gd name="T7" fmla="*/ 160 h 145"/>
                      <a:gd name="T8" fmla="*/ 508 w 350"/>
                      <a:gd name="T9" fmla="*/ 333 h 145"/>
                      <a:gd name="T10" fmla="*/ 508 w 350"/>
                      <a:gd name="T11" fmla="*/ 333 h 145"/>
                      <a:gd name="T12" fmla="*/ 475 w 350"/>
                      <a:gd name="T13" fmla="*/ 342 h 145"/>
                      <a:gd name="T14" fmla="*/ 444 w 350"/>
                      <a:gd name="T15" fmla="*/ 333 h 145"/>
                      <a:gd name="T16" fmla="*/ 444 w 350"/>
                      <a:gd name="T17" fmla="*/ 333 h 145"/>
                      <a:gd name="T18" fmla="*/ 109 w 350"/>
                      <a:gd name="T19" fmla="*/ 139 h 145"/>
                      <a:gd name="T20" fmla="*/ 24 w 350"/>
                      <a:gd name="T21" fmla="*/ 92 h 145"/>
                      <a:gd name="T22" fmla="*/ 2 w 350"/>
                      <a:gd name="T23" fmla="*/ 17 h 145"/>
                      <a:gd name="T24" fmla="*/ 454 w 350"/>
                      <a:gd name="T25" fmla="*/ 278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00" name="Freeform 258"/>
                  <p:cNvSpPr>
                    <a:spLocks/>
                  </p:cNvSpPr>
                  <p:nvPr/>
                </p:nvSpPr>
                <p:spPr bwMode="auto">
                  <a:xfrm>
                    <a:off x="467" y="1795"/>
                    <a:ext cx="824" cy="467"/>
                  </a:xfrm>
                  <a:custGeom>
                    <a:avLst/>
                    <a:gdLst>
                      <a:gd name="T0" fmla="*/ 0 w 349"/>
                      <a:gd name="T1" fmla="*/ 198 h 197"/>
                      <a:gd name="T2" fmla="*/ 354 w 349"/>
                      <a:gd name="T3" fmla="*/ 0 h 197"/>
                      <a:gd name="T4" fmla="*/ 824 w 349"/>
                      <a:gd name="T5" fmla="*/ 269 h 197"/>
                      <a:gd name="T6" fmla="*/ 493 w 349"/>
                      <a:gd name="T7" fmla="*/ 460 h 197"/>
                      <a:gd name="T8" fmla="*/ 493 w 349"/>
                      <a:gd name="T9" fmla="*/ 460 h 197"/>
                      <a:gd name="T10" fmla="*/ 451 w 349"/>
                      <a:gd name="T11" fmla="*/ 460 h 197"/>
                      <a:gd name="T12" fmla="*/ 0 w 349"/>
                      <a:gd name="T13" fmla="*/ 198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01" name="Freeform 259"/>
                  <p:cNvSpPr>
                    <a:spLocks/>
                  </p:cNvSpPr>
                  <p:nvPr/>
                </p:nvSpPr>
                <p:spPr bwMode="auto">
                  <a:xfrm>
                    <a:off x="415" y="1963"/>
                    <a:ext cx="563" cy="390"/>
                  </a:xfrm>
                  <a:custGeom>
                    <a:avLst/>
                    <a:gdLst>
                      <a:gd name="T0" fmla="*/ 0 w 562"/>
                      <a:gd name="T1" fmla="*/ 0 h 388"/>
                      <a:gd name="T2" fmla="*/ 0 w 562"/>
                      <a:gd name="T3" fmla="*/ 64 h 388"/>
                      <a:gd name="T4" fmla="*/ 562 w 562"/>
                      <a:gd name="T5" fmla="*/ 388 h 388"/>
                      <a:gd name="T6" fmla="*/ 562 w 562"/>
                      <a:gd name="T7" fmla="*/ 321 h 388"/>
                      <a:gd name="T8" fmla="*/ 0 w 562"/>
                      <a:gd name="T9" fmla="*/ 0 h 388"/>
                      <a:gd name="T10" fmla="*/ 0 60000 65536"/>
                      <a:gd name="T11" fmla="*/ 0 60000 65536"/>
                      <a:gd name="T12" fmla="*/ 0 60000 65536"/>
                      <a:gd name="T13" fmla="*/ 0 60000 65536"/>
                      <a:gd name="T14" fmla="*/ 0 60000 65536"/>
                      <a:gd name="T15" fmla="*/ 0 w 562"/>
                      <a:gd name="T16" fmla="*/ 0 h 388"/>
                      <a:gd name="T17" fmla="*/ 562 w 562"/>
                      <a:gd name="T18" fmla="*/ 388 h 388"/>
                    </a:gdLst>
                    <a:ahLst/>
                    <a:cxnLst>
                      <a:cxn ang="T10">
                        <a:pos x="T0" y="T1"/>
                      </a:cxn>
                      <a:cxn ang="T11">
                        <a:pos x="T2" y="T3"/>
                      </a:cxn>
                      <a:cxn ang="T12">
                        <a:pos x="T4" y="T5"/>
                      </a:cxn>
                      <a:cxn ang="T13">
                        <a:pos x="T6" y="T7"/>
                      </a:cxn>
                      <a:cxn ang="T14">
                        <a:pos x="T8" y="T9"/>
                      </a:cxn>
                    </a:cxnLst>
                    <a:rect l="T15" t="T16" r="T17" b="T18"/>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02" name="Freeform 260"/>
                  <p:cNvSpPr>
                    <a:spLocks/>
                  </p:cNvSpPr>
                  <p:nvPr/>
                </p:nvSpPr>
                <p:spPr bwMode="auto">
                  <a:xfrm>
                    <a:off x="415" y="1960"/>
                    <a:ext cx="575" cy="327"/>
                  </a:xfrm>
                  <a:custGeom>
                    <a:avLst/>
                    <a:gdLst>
                      <a:gd name="T0" fmla="*/ 0 w 574"/>
                      <a:gd name="T1" fmla="*/ 5 h 326"/>
                      <a:gd name="T2" fmla="*/ 562 w 574"/>
                      <a:gd name="T3" fmla="*/ 326 h 326"/>
                      <a:gd name="T4" fmla="*/ 574 w 574"/>
                      <a:gd name="T5" fmla="*/ 319 h 326"/>
                      <a:gd name="T6" fmla="*/ 14 w 574"/>
                      <a:gd name="T7" fmla="*/ 0 h 326"/>
                      <a:gd name="T8" fmla="*/ 0 w 574"/>
                      <a:gd name="T9" fmla="*/ 5 h 326"/>
                      <a:gd name="T10" fmla="*/ 0 60000 65536"/>
                      <a:gd name="T11" fmla="*/ 0 60000 65536"/>
                      <a:gd name="T12" fmla="*/ 0 60000 65536"/>
                      <a:gd name="T13" fmla="*/ 0 60000 65536"/>
                      <a:gd name="T14" fmla="*/ 0 60000 65536"/>
                      <a:gd name="T15" fmla="*/ 0 w 574"/>
                      <a:gd name="T16" fmla="*/ 0 h 326"/>
                      <a:gd name="T17" fmla="*/ 574 w 574"/>
                      <a:gd name="T18" fmla="*/ 326 h 326"/>
                    </a:gdLst>
                    <a:ahLst/>
                    <a:cxnLst>
                      <a:cxn ang="T10">
                        <a:pos x="T0" y="T1"/>
                      </a:cxn>
                      <a:cxn ang="T11">
                        <a:pos x="T2" y="T3"/>
                      </a:cxn>
                      <a:cxn ang="T12">
                        <a:pos x="T4" y="T5"/>
                      </a:cxn>
                      <a:cxn ang="T13">
                        <a:pos x="T6" y="T7"/>
                      </a:cxn>
                      <a:cxn ang="T14">
                        <a:pos x="T8" y="T9"/>
                      </a:cxn>
                    </a:cxnLst>
                    <a:rect l="T15" t="T16" r="T17" b="T18"/>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03" name="Freeform 261"/>
                  <p:cNvSpPr>
                    <a:spLocks/>
                  </p:cNvSpPr>
                  <p:nvPr/>
                </p:nvSpPr>
                <p:spPr bwMode="auto">
                  <a:xfrm>
                    <a:off x="978" y="2284"/>
                    <a:ext cx="5" cy="70"/>
                  </a:xfrm>
                  <a:custGeom>
                    <a:avLst/>
                    <a:gdLst>
                      <a:gd name="T0" fmla="*/ 0 w 7"/>
                      <a:gd name="T1" fmla="*/ 0 h 71"/>
                      <a:gd name="T2" fmla="*/ 7 w 7"/>
                      <a:gd name="T3" fmla="*/ 71 h 71"/>
                      <a:gd name="T4" fmla="*/ 0 w 7"/>
                      <a:gd name="T5" fmla="*/ 71 h 71"/>
                      <a:gd name="T6" fmla="*/ 0 w 7"/>
                      <a:gd name="T7" fmla="*/ 0 h 71"/>
                      <a:gd name="T8" fmla="*/ 0 60000 65536"/>
                      <a:gd name="T9" fmla="*/ 0 60000 65536"/>
                      <a:gd name="T10" fmla="*/ 0 60000 65536"/>
                      <a:gd name="T11" fmla="*/ 0 60000 65536"/>
                      <a:gd name="T12" fmla="*/ 0 w 7"/>
                      <a:gd name="T13" fmla="*/ 0 h 71"/>
                      <a:gd name="T14" fmla="*/ 7 w 7"/>
                      <a:gd name="T15" fmla="*/ 71 h 71"/>
                    </a:gdLst>
                    <a:ahLst/>
                    <a:cxnLst>
                      <a:cxn ang="T8">
                        <a:pos x="T0" y="T1"/>
                      </a:cxn>
                      <a:cxn ang="T9">
                        <a:pos x="T2" y="T3"/>
                      </a:cxn>
                      <a:cxn ang="T10">
                        <a:pos x="T4" y="T5"/>
                      </a:cxn>
                      <a:cxn ang="T11">
                        <a:pos x="T6" y="T7"/>
                      </a:cxn>
                    </a:cxnLst>
                    <a:rect l="T12" t="T13" r="T14" b="T15"/>
                    <a:pathLst>
                      <a:path w="7" h="71">
                        <a:moveTo>
                          <a:pt x="0" y="0"/>
                        </a:moveTo>
                        <a:lnTo>
                          <a:pt x="7" y="71"/>
                        </a:lnTo>
                        <a:lnTo>
                          <a:pt x="0" y="71"/>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04" name="Freeform 262"/>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3 h 74"/>
                      <a:gd name="T8" fmla="*/ 0 w 7"/>
                      <a:gd name="T9" fmla="*/ 0 h 74"/>
                      <a:gd name="T10" fmla="*/ 0 w 7"/>
                      <a:gd name="T11" fmla="*/ 0 h 74"/>
                      <a:gd name="T12" fmla="*/ 0 60000 65536"/>
                      <a:gd name="T13" fmla="*/ 0 60000 65536"/>
                      <a:gd name="T14" fmla="*/ 0 60000 65536"/>
                      <a:gd name="T15" fmla="*/ 0 60000 65536"/>
                      <a:gd name="T16" fmla="*/ 0 60000 65536"/>
                      <a:gd name="T17" fmla="*/ 0 60000 65536"/>
                      <a:gd name="T18" fmla="*/ 0 w 7"/>
                      <a:gd name="T19" fmla="*/ 0 h 74"/>
                      <a:gd name="T20" fmla="*/ 7 w 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 h="74">
                        <a:moveTo>
                          <a:pt x="0" y="0"/>
                        </a:moveTo>
                        <a:lnTo>
                          <a:pt x="7" y="74"/>
                        </a:lnTo>
                        <a:lnTo>
                          <a:pt x="0" y="3"/>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05" name="Freeform 263"/>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9696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06" name="Freeform 264"/>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D6D6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07" name="Freeform 265"/>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0707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08" name="Freeform 266"/>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3737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09" name="Freeform 267"/>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7777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10" name="Freeform 268"/>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A7A7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11" name="Freeform 269"/>
                  <p:cNvSpPr>
                    <a:spLocks/>
                  </p:cNvSpPr>
                  <p:nvPr/>
                </p:nvSpPr>
                <p:spPr bwMode="auto">
                  <a:xfrm>
                    <a:off x="978" y="2281"/>
                    <a:ext cx="5" cy="73"/>
                  </a:xfrm>
                  <a:custGeom>
                    <a:avLst/>
                    <a:gdLst>
                      <a:gd name="T0" fmla="*/ 3 w 7"/>
                      <a:gd name="T1" fmla="*/ 0 h 74"/>
                      <a:gd name="T2" fmla="*/ 7 w 7"/>
                      <a:gd name="T3" fmla="*/ 74 h 74"/>
                      <a:gd name="T4" fmla="*/ 7 w 7"/>
                      <a:gd name="T5" fmla="*/ 74 h 74"/>
                      <a:gd name="T6" fmla="*/ 0 w 7"/>
                      <a:gd name="T7" fmla="*/ 0 h 74"/>
                      <a:gd name="T8" fmla="*/ 3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3" y="0"/>
                        </a:moveTo>
                        <a:lnTo>
                          <a:pt x="7" y="74"/>
                        </a:lnTo>
                        <a:lnTo>
                          <a:pt x="0" y="0"/>
                        </a:lnTo>
                        <a:lnTo>
                          <a:pt x="3" y="0"/>
                        </a:lnTo>
                        <a:close/>
                      </a:path>
                    </a:pathLst>
                  </a:custGeom>
                  <a:solidFill>
                    <a:srgbClr val="7C7C7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12" name="Freeform 270"/>
                  <p:cNvSpPr>
                    <a:spLocks/>
                  </p:cNvSpPr>
                  <p:nvPr/>
                </p:nvSpPr>
                <p:spPr bwMode="auto">
                  <a:xfrm>
                    <a:off x="981" y="2281"/>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0808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13" name="Freeform 271"/>
                  <p:cNvSpPr>
                    <a:spLocks/>
                  </p:cNvSpPr>
                  <p:nvPr/>
                </p:nvSpPr>
                <p:spPr bwMode="auto">
                  <a:xfrm>
                    <a:off x="981" y="2281"/>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3838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14" name="Freeform 272"/>
                  <p:cNvSpPr>
                    <a:spLocks/>
                  </p:cNvSpPr>
                  <p:nvPr/>
                </p:nvSpPr>
                <p:spPr bwMode="auto">
                  <a:xfrm>
                    <a:off x="981" y="2281"/>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7878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15" name="Freeform 273"/>
                  <p:cNvSpPr>
                    <a:spLocks/>
                  </p:cNvSpPr>
                  <p:nvPr/>
                </p:nvSpPr>
                <p:spPr bwMode="auto">
                  <a:xfrm>
                    <a:off x="981" y="2281"/>
                    <a:ext cx="8" cy="73"/>
                  </a:xfrm>
                  <a:custGeom>
                    <a:avLst/>
                    <a:gdLst>
                      <a:gd name="T0" fmla="*/ 0 w 7"/>
                      <a:gd name="T1" fmla="*/ 0 h 74"/>
                      <a:gd name="T2" fmla="*/ 7 w 7"/>
                      <a:gd name="T3" fmla="*/ 74 h 74"/>
                      <a:gd name="T4" fmla="*/ 4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4" y="74"/>
                        </a:lnTo>
                        <a:lnTo>
                          <a:pt x="0" y="0"/>
                        </a:lnTo>
                        <a:close/>
                      </a:path>
                    </a:pathLst>
                  </a:custGeom>
                  <a:solidFill>
                    <a:srgbClr val="89898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16" name="Freeform 274"/>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8D8D8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17" name="Freeform 275"/>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0909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18" name="Freeform 276"/>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3939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19" name="Freeform 277"/>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69595"/>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20" name="Freeform 278"/>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A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21" name="Freeform 279"/>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C9C9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22" name="Freeform 280"/>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F9F9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23" name="Freeform 281"/>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2A2A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24" name="Freeform 282"/>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4A4A4"/>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25" name="Freeform 283"/>
                  <p:cNvSpPr>
                    <a:spLocks/>
                  </p:cNvSpPr>
                  <p:nvPr/>
                </p:nvSpPr>
                <p:spPr bwMode="auto">
                  <a:xfrm>
                    <a:off x="981" y="2281"/>
                    <a:ext cx="8" cy="73"/>
                  </a:xfrm>
                  <a:custGeom>
                    <a:avLst/>
                    <a:gdLst>
                      <a:gd name="T0" fmla="*/ 2 w 7"/>
                      <a:gd name="T1" fmla="*/ 0 h 74"/>
                      <a:gd name="T2" fmla="*/ 7 w 7"/>
                      <a:gd name="T3" fmla="*/ 74 h 74"/>
                      <a:gd name="T4" fmla="*/ 7 w 7"/>
                      <a:gd name="T5" fmla="*/ 74 h 74"/>
                      <a:gd name="T6" fmla="*/ 0 w 7"/>
                      <a:gd name="T7" fmla="*/ 0 h 74"/>
                      <a:gd name="T8" fmla="*/ 2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2" y="0"/>
                        </a:moveTo>
                        <a:lnTo>
                          <a:pt x="7" y="74"/>
                        </a:lnTo>
                        <a:lnTo>
                          <a:pt x="0" y="0"/>
                        </a:lnTo>
                        <a:lnTo>
                          <a:pt x="2" y="0"/>
                        </a:lnTo>
                        <a:close/>
                      </a:path>
                    </a:pathLst>
                  </a:custGeom>
                  <a:solidFill>
                    <a:srgbClr val="A7A7A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26" name="Freeform 284"/>
                  <p:cNvSpPr>
                    <a:spLocks/>
                  </p:cNvSpPr>
                  <p:nvPr/>
                </p:nvSpPr>
                <p:spPr bwMode="auto">
                  <a:xfrm>
                    <a:off x="984" y="2281"/>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AA9A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27" name="Freeform 285"/>
                  <p:cNvSpPr>
                    <a:spLocks/>
                  </p:cNvSpPr>
                  <p:nvPr/>
                </p:nvSpPr>
                <p:spPr bwMode="auto">
                  <a:xfrm>
                    <a:off x="984" y="2281"/>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CACA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28" name="Freeform 286"/>
                  <p:cNvSpPr>
                    <a:spLocks/>
                  </p:cNvSpPr>
                  <p:nvPr/>
                </p:nvSpPr>
                <p:spPr bwMode="auto">
                  <a:xfrm>
                    <a:off x="984" y="2281"/>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FAFA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29" name="Freeform 287"/>
                  <p:cNvSpPr>
                    <a:spLocks/>
                  </p:cNvSpPr>
                  <p:nvPr/>
                </p:nvSpPr>
                <p:spPr bwMode="auto">
                  <a:xfrm>
                    <a:off x="984" y="2281"/>
                    <a:ext cx="6" cy="73"/>
                  </a:xfrm>
                  <a:custGeom>
                    <a:avLst/>
                    <a:gdLst>
                      <a:gd name="T0" fmla="*/ 0 w 7"/>
                      <a:gd name="T1" fmla="*/ 0 h 74"/>
                      <a:gd name="T2" fmla="*/ 7 w 7"/>
                      <a:gd name="T3" fmla="*/ 74 h 74"/>
                      <a:gd name="T4" fmla="*/ 5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5" y="74"/>
                        </a:lnTo>
                        <a:lnTo>
                          <a:pt x="0" y="0"/>
                        </a:lnTo>
                        <a:close/>
                      </a:path>
                    </a:pathLst>
                  </a:custGeom>
                  <a:solidFill>
                    <a:srgbClr val="B1B1B1"/>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30" name="Freeform 288"/>
                  <p:cNvSpPr>
                    <a:spLocks/>
                  </p:cNvSpPr>
                  <p:nvPr/>
                </p:nvSpPr>
                <p:spPr bwMode="auto">
                  <a:xfrm>
                    <a:off x="984" y="2281"/>
                    <a:ext cx="6"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31" name="Freeform 289"/>
                  <p:cNvSpPr>
                    <a:spLocks/>
                  </p:cNvSpPr>
                  <p:nvPr/>
                </p:nvSpPr>
                <p:spPr bwMode="auto">
                  <a:xfrm>
                    <a:off x="984" y="2281"/>
                    <a:ext cx="6" cy="73"/>
                  </a:xfrm>
                  <a:custGeom>
                    <a:avLst/>
                    <a:gdLst>
                      <a:gd name="T0" fmla="*/ 7 w 7"/>
                      <a:gd name="T1" fmla="*/ 74 h 74"/>
                      <a:gd name="T2" fmla="*/ 0 w 7"/>
                      <a:gd name="T3" fmla="*/ 0 h 74"/>
                      <a:gd name="T4" fmla="*/ 7 w 7"/>
                      <a:gd name="T5" fmla="*/ 0 h 74"/>
                      <a:gd name="T6" fmla="*/ 7 w 7"/>
                      <a:gd name="T7" fmla="*/ 74 h 74"/>
                      <a:gd name="T8" fmla="*/ 7 w 7"/>
                      <a:gd name="T9" fmla="*/ 74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7" y="74"/>
                        </a:moveTo>
                        <a:lnTo>
                          <a:pt x="0" y="0"/>
                        </a:lnTo>
                        <a:lnTo>
                          <a:pt x="7" y="0"/>
                        </a:lnTo>
                        <a:lnTo>
                          <a:pt x="7" y="74"/>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32" name="Freeform 290"/>
                  <p:cNvSpPr>
                    <a:spLocks/>
                  </p:cNvSpPr>
                  <p:nvPr/>
                </p:nvSpPr>
                <p:spPr bwMode="auto">
                  <a:xfrm>
                    <a:off x="484" y="2043"/>
                    <a:ext cx="95" cy="57"/>
                  </a:xfrm>
                  <a:custGeom>
                    <a:avLst/>
                    <a:gdLst>
                      <a:gd name="T0" fmla="*/ 0 w 95"/>
                      <a:gd name="T1" fmla="*/ 7 h 59"/>
                      <a:gd name="T2" fmla="*/ 90 w 95"/>
                      <a:gd name="T3" fmla="*/ 59 h 59"/>
                      <a:gd name="T4" fmla="*/ 93 w 95"/>
                      <a:gd name="T5" fmla="*/ 56 h 59"/>
                      <a:gd name="T6" fmla="*/ 93 w 95"/>
                      <a:gd name="T7" fmla="*/ 56 h 59"/>
                      <a:gd name="T8" fmla="*/ 93 w 95"/>
                      <a:gd name="T9" fmla="*/ 56 h 59"/>
                      <a:gd name="T10" fmla="*/ 95 w 95"/>
                      <a:gd name="T11" fmla="*/ 52 h 59"/>
                      <a:gd name="T12" fmla="*/ 3 w 95"/>
                      <a:gd name="T13" fmla="*/ 0 h 59"/>
                      <a:gd name="T14" fmla="*/ 0 w 95"/>
                      <a:gd name="T15" fmla="*/ 2 h 59"/>
                      <a:gd name="T16" fmla="*/ 0 w 95"/>
                      <a:gd name="T17" fmla="*/ 2 h 59"/>
                      <a:gd name="T18" fmla="*/ 0 w 95"/>
                      <a:gd name="T19" fmla="*/ 2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3" y="56"/>
                        </a:lnTo>
                        <a:lnTo>
                          <a:pt x="95" y="52"/>
                        </a:lnTo>
                        <a:lnTo>
                          <a:pt x="3" y="0"/>
                        </a:lnTo>
                        <a:lnTo>
                          <a:pt x="0" y="2"/>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33" name="Freeform 291"/>
                  <p:cNvSpPr>
                    <a:spLocks/>
                  </p:cNvSpPr>
                  <p:nvPr/>
                </p:nvSpPr>
                <p:spPr bwMode="auto">
                  <a:xfrm>
                    <a:off x="633" y="2125"/>
                    <a:ext cx="95" cy="57"/>
                  </a:xfrm>
                  <a:custGeom>
                    <a:avLst/>
                    <a:gdLst>
                      <a:gd name="T0" fmla="*/ 0 w 95"/>
                      <a:gd name="T1" fmla="*/ 7 h 59"/>
                      <a:gd name="T2" fmla="*/ 90 w 95"/>
                      <a:gd name="T3" fmla="*/ 59 h 59"/>
                      <a:gd name="T4" fmla="*/ 92 w 95"/>
                      <a:gd name="T5" fmla="*/ 57 h 59"/>
                      <a:gd name="T6" fmla="*/ 92 w 95"/>
                      <a:gd name="T7" fmla="*/ 57 h 59"/>
                      <a:gd name="T8" fmla="*/ 92 w 95"/>
                      <a:gd name="T9" fmla="*/ 57 h 59"/>
                      <a:gd name="T10" fmla="*/ 95 w 95"/>
                      <a:gd name="T11" fmla="*/ 55 h 59"/>
                      <a:gd name="T12" fmla="*/ 3 w 95"/>
                      <a:gd name="T13" fmla="*/ 0 h 59"/>
                      <a:gd name="T14" fmla="*/ 0 w 95"/>
                      <a:gd name="T15" fmla="*/ 5 h 59"/>
                      <a:gd name="T16" fmla="*/ 0 w 95"/>
                      <a:gd name="T17" fmla="*/ 5 h 59"/>
                      <a:gd name="T18" fmla="*/ 0 w 95"/>
                      <a:gd name="T19" fmla="*/ 5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2" y="57"/>
                        </a:lnTo>
                        <a:lnTo>
                          <a:pt x="95" y="55"/>
                        </a:lnTo>
                        <a:lnTo>
                          <a:pt x="3" y="0"/>
                        </a:lnTo>
                        <a:lnTo>
                          <a:pt x="0" y="5"/>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34" name="Freeform 292"/>
                  <p:cNvSpPr>
                    <a:spLocks/>
                  </p:cNvSpPr>
                  <p:nvPr/>
                </p:nvSpPr>
                <p:spPr bwMode="auto">
                  <a:xfrm>
                    <a:off x="463" y="1982"/>
                    <a:ext cx="17" cy="73"/>
                  </a:xfrm>
                  <a:custGeom>
                    <a:avLst/>
                    <a:gdLst>
                      <a:gd name="T0" fmla="*/ 5 w 17"/>
                      <a:gd name="T1" fmla="*/ 69 h 69"/>
                      <a:gd name="T2" fmla="*/ 5 w 17"/>
                      <a:gd name="T3" fmla="*/ 7 h 69"/>
                      <a:gd name="T4" fmla="*/ 3 w 17"/>
                      <a:gd name="T5" fmla="*/ 10 h 69"/>
                      <a:gd name="T6" fmla="*/ 17 w 17"/>
                      <a:gd name="T7" fmla="*/ 3 h 69"/>
                      <a:gd name="T8" fmla="*/ 14 w 17"/>
                      <a:gd name="T9" fmla="*/ 0 h 69"/>
                      <a:gd name="T10" fmla="*/ 3 w 17"/>
                      <a:gd name="T11" fmla="*/ 5 h 69"/>
                      <a:gd name="T12" fmla="*/ 0 w 17"/>
                      <a:gd name="T13" fmla="*/ 5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35" name="Freeform 293"/>
                  <p:cNvSpPr>
                    <a:spLocks/>
                  </p:cNvSpPr>
                  <p:nvPr/>
                </p:nvSpPr>
                <p:spPr bwMode="auto">
                  <a:xfrm>
                    <a:off x="936" y="2258"/>
                    <a:ext cx="15" cy="73"/>
                  </a:xfrm>
                  <a:custGeom>
                    <a:avLst/>
                    <a:gdLst>
                      <a:gd name="T0" fmla="*/ 5 w 16"/>
                      <a:gd name="T1" fmla="*/ 73 h 73"/>
                      <a:gd name="T2" fmla="*/ 5 w 16"/>
                      <a:gd name="T3" fmla="*/ 9 h 73"/>
                      <a:gd name="T4" fmla="*/ 5 w 16"/>
                      <a:gd name="T5" fmla="*/ 12 h 73"/>
                      <a:gd name="T6" fmla="*/ 16 w 16"/>
                      <a:gd name="T7" fmla="*/ 4 h 73"/>
                      <a:gd name="T8" fmla="*/ 14 w 16"/>
                      <a:gd name="T9" fmla="*/ 0 h 73"/>
                      <a:gd name="T10" fmla="*/ 2 w 16"/>
                      <a:gd name="T11" fmla="*/ 7 h 73"/>
                      <a:gd name="T12" fmla="*/ 0 w 16"/>
                      <a:gd name="T13" fmla="*/ 7 h 73"/>
                      <a:gd name="T14" fmla="*/ 0 w 16"/>
                      <a:gd name="T15" fmla="*/ 9 h 73"/>
                      <a:gd name="T16" fmla="*/ 0 w 16"/>
                      <a:gd name="T17" fmla="*/ 73 h 73"/>
                      <a:gd name="T18" fmla="*/ 5 w 16"/>
                      <a:gd name="T19" fmla="*/ 73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3"/>
                      <a:gd name="T32" fmla="*/ 16 w 1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36" name="Freeform 294"/>
                  <p:cNvSpPr>
                    <a:spLocks/>
                  </p:cNvSpPr>
                  <p:nvPr/>
                </p:nvSpPr>
                <p:spPr bwMode="auto">
                  <a:xfrm>
                    <a:off x="605" y="2071"/>
                    <a:ext cx="17" cy="67"/>
                  </a:xfrm>
                  <a:custGeom>
                    <a:avLst/>
                    <a:gdLst>
                      <a:gd name="T0" fmla="*/ 5 w 17"/>
                      <a:gd name="T1" fmla="*/ 69 h 69"/>
                      <a:gd name="T2" fmla="*/ 5 w 17"/>
                      <a:gd name="T3" fmla="*/ 7 h 69"/>
                      <a:gd name="T4" fmla="*/ 2 w 17"/>
                      <a:gd name="T5" fmla="*/ 10 h 69"/>
                      <a:gd name="T6" fmla="*/ 17 w 17"/>
                      <a:gd name="T7" fmla="*/ 5 h 69"/>
                      <a:gd name="T8" fmla="*/ 14 w 17"/>
                      <a:gd name="T9" fmla="*/ 0 h 69"/>
                      <a:gd name="T10" fmla="*/ 2 w 17"/>
                      <a:gd name="T11" fmla="*/ 7 h 69"/>
                      <a:gd name="T12" fmla="*/ 0 w 17"/>
                      <a:gd name="T13" fmla="*/ 7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2" y="10"/>
                        </a:lnTo>
                        <a:lnTo>
                          <a:pt x="17" y="5"/>
                        </a:lnTo>
                        <a:lnTo>
                          <a:pt x="14" y="0"/>
                        </a:lnTo>
                        <a:lnTo>
                          <a:pt x="2" y="7"/>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37" name="Freeform 295"/>
                  <p:cNvSpPr>
                    <a:spLocks/>
                  </p:cNvSpPr>
                  <p:nvPr/>
                </p:nvSpPr>
                <p:spPr bwMode="auto">
                  <a:xfrm>
                    <a:off x="769" y="2166"/>
                    <a:ext cx="18" cy="67"/>
                  </a:xfrm>
                  <a:custGeom>
                    <a:avLst/>
                    <a:gdLst>
                      <a:gd name="T0" fmla="*/ 5 w 17"/>
                      <a:gd name="T1" fmla="*/ 68 h 68"/>
                      <a:gd name="T2" fmla="*/ 5 w 17"/>
                      <a:gd name="T3" fmla="*/ 7 h 68"/>
                      <a:gd name="T4" fmla="*/ 5 w 17"/>
                      <a:gd name="T5" fmla="*/ 9 h 68"/>
                      <a:gd name="T6" fmla="*/ 17 w 17"/>
                      <a:gd name="T7" fmla="*/ 4 h 68"/>
                      <a:gd name="T8" fmla="*/ 14 w 17"/>
                      <a:gd name="T9" fmla="*/ 0 h 68"/>
                      <a:gd name="T10" fmla="*/ 2 w 17"/>
                      <a:gd name="T11" fmla="*/ 4 h 68"/>
                      <a:gd name="T12" fmla="*/ 0 w 17"/>
                      <a:gd name="T13" fmla="*/ 7 h 68"/>
                      <a:gd name="T14" fmla="*/ 0 w 17"/>
                      <a:gd name="T15" fmla="*/ 7 h 68"/>
                      <a:gd name="T16" fmla="*/ 0 w 17"/>
                      <a:gd name="T17" fmla="*/ 68 h 68"/>
                      <a:gd name="T18" fmla="*/ 5 w 17"/>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5" y="68"/>
                        </a:moveTo>
                        <a:lnTo>
                          <a:pt x="5" y="7"/>
                        </a:lnTo>
                        <a:lnTo>
                          <a:pt x="5" y="9"/>
                        </a:lnTo>
                        <a:lnTo>
                          <a:pt x="17" y="4"/>
                        </a:lnTo>
                        <a:lnTo>
                          <a:pt x="14" y="0"/>
                        </a:lnTo>
                        <a:lnTo>
                          <a:pt x="2" y="4"/>
                        </a:lnTo>
                        <a:lnTo>
                          <a:pt x="0" y="7"/>
                        </a:lnTo>
                        <a:lnTo>
                          <a:pt x="0" y="68"/>
                        </a:lnTo>
                        <a:lnTo>
                          <a:pt x="5" y="68"/>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38" name="Freeform 296"/>
                  <p:cNvSpPr>
                    <a:spLocks/>
                  </p:cNvSpPr>
                  <p:nvPr/>
                </p:nvSpPr>
                <p:spPr bwMode="auto">
                  <a:xfrm>
                    <a:off x="806" y="2227"/>
                    <a:ext cx="96" cy="57"/>
                  </a:xfrm>
                  <a:custGeom>
                    <a:avLst/>
                    <a:gdLst>
                      <a:gd name="T0" fmla="*/ 0 w 94"/>
                      <a:gd name="T1" fmla="*/ 5 h 59"/>
                      <a:gd name="T2" fmla="*/ 90 w 94"/>
                      <a:gd name="T3" fmla="*/ 59 h 59"/>
                      <a:gd name="T4" fmla="*/ 92 w 94"/>
                      <a:gd name="T5" fmla="*/ 54 h 59"/>
                      <a:gd name="T6" fmla="*/ 92 w 94"/>
                      <a:gd name="T7" fmla="*/ 54 h 59"/>
                      <a:gd name="T8" fmla="*/ 92 w 94"/>
                      <a:gd name="T9" fmla="*/ 54 h 59"/>
                      <a:gd name="T10" fmla="*/ 94 w 94"/>
                      <a:gd name="T11" fmla="*/ 52 h 59"/>
                      <a:gd name="T12" fmla="*/ 2 w 94"/>
                      <a:gd name="T13" fmla="*/ 0 h 59"/>
                      <a:gd name="T14" fmla="*/ 0 w 94"/>
                      <a:gd name="T15" fmla="*/ 2 h 59"/>
                      <a:gd name="T16" fmla="*/ 0 w 94"/>
                      <a:gd name="T17" fmla="*/ 2 h 59"/>
                      <a:gd name="T18" fmla="*/ 0 w 94"/>
                      <a:gd name="T19" fmla="*/ 2 h 59"/>
                      <a:gd name="T20" fmla="*/ 0 w 94"/>
                      <a:gd name="T21" fmla="*/ 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59"/>
                      <a:gd name="T35" fmla="*/ 94 w 94"/>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59">
                        <a:moveTo>
                          <a:pt x="0" y="5"/>
                        </a:moveTo>
                        <a:lnTo>
                          <a:pt x="90" y="59"/>
                        </a:lnTo>
                        <a:lnTo>
                          <a:pt x="92" y="54"/>
                        </a:lnTo>
                        <a:lnTo>
                          <a:pt x="94" y="52"/>
                        </a:lnTo>
                        <a:lnTo>
                          <a:pt x="2" y="0"/>
                        </a:lnTo>
                        <a:lnTo>
                          <a:pt x="0" y="2"/>
                        </a:lnTo>
                        <a:lnTo>
                          <a:pt x="0" y="5"/>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39" name="Freeform 297"/>
                  <p:cNvSpPr>
                    <a:spLocks/>
                  </p:cNvSpPr>
                  <p:nvPr/>
                </p:nvSpPr>
                <p:spPr bwMode="auto">
                  <a:xfrm>
                    <a:off x="429" y="1982"/>
                    <a:ext cx="9" cy="16"/>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40" name="Freeform 298"/>
                  <p:cNvSpPr>
                    <a:spLocks/>
                  </p:cNvSpPr>
                  <p:nvPr/>
                </p:nvSpPr>
                <p:spPr bwMode="auto">
                  <a:xfrm>
                    <a:off x="429" y="2017"/>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41" name="Freeform 299"/>
                  <p:cNvSpPr>
                    <a:spLocks/>
                  </p:cNvSpPr>
                  <p:nvPr/>
                </p:nvSpPr>
                <p:spPr bwMode="auto">
                  <a:xfrm>
                    <a:off x="959" y="2293"/>
                    <a:ext cx="6" cy="10"/>
                  </a:xfrm>
                  <a:custGeom>
                    <a:avLst/>
                    <a:gdLst>
                      <a:gd name="T0" fmla="*/ 7 w 3"/>
                      <a:gd name="T1" fmla="*/ 7 h 5"/>
                      <a:gd name="T2" fmla="*/ 2 w 3"/>
                      <a:gd name="T3" fmla="*/ 12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442" name="Freeform 300"/>
                  <p:cNvSpPr>
                    <a:spLocks/>
                  </p:cNvSpPr>
                  <p:nvPr/>
                </p:nvSpPr>
                <p:spPr bwMode="auto">
                  <a:xfrm>
                    <a:off x="959" y="2322"/>
                    <a:ext cx="6" cy="13"/>
                  </a:xfrm>
                  <a:custGeom>
                    <a:avLst/>
                    <a:gdLst>
                      <a:gd name="T0" fmla="*/ 7 w 3"/>
                      <a:gd name="T1" fmla="*/ 7 h 5"/>
                      <a:gd name="T2" fmla="*/ 2 w 3"/>
                      <a:gd name="T3" fmla="*/ 10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grpSp>
              <p:nvGrpSpPr>
                <p:cNvPr id="392" name="Group 301"/>
                <p:cNvGrpSpPr>
                  <a:grpSpLocks/>
                </p:cNvGrpSpPr>
                <p:nvPr/>
              </p:nvGrpSpPr>
              <p:grpSpPr bwMode="auto">
                <a:xfrm>
                  <a:off x="2928" y="2112"/>
                  <a:ext cx="211" cy="209"/>
                  <a:chOff x="744" y="1857"/>
                  <a:chExt cx="2246" cy="2225"/>
                </a:xfrm>
              </p:grpSpPr>
              <p:sp>
                <p:nvSpPr>
                  <p:cNvPr id="393" name="Freeform 302"/>
                  <p:cNvSpPr>
                    <a:spLocks/>
                  </p:cNvSpPr>
                  <p:nvPr/>
                </p:nvSpPr>
                <p:spPr bwMode="auto">
                  <a:xfrm>
                    <a:off x="743" y="1459"/>
                    <a:ext cx="2247" cy="2636"/>
                  </a:xfrm>
                  <a:custGeom>
                    <a:avLst/>
                    <a:gdLst>
                      <a:gd name="T0" fmla="*/ 2054 w 4492"/>
                      <a:gd name="T1" fmla="*/ 0 h 4450"/>
                      <a:gd name="T2" fmla="*/ 2094 w 4492"/>
                      <a:gd name="T3" fmla="*/ 4 h 4450"/>
                      <a:gd name="T4" fmla="*/ 2130 w 4492"/>
                      <a:gd name="T5" fmla="*/ 15 h 4450"/>
                      <a:gd name="T6" fmla="*/ 2162 w 4492"/>
                      <a:gd name="T7" fmla="*/ 33 h 4450"/>
                      <a:gd name="T8" fmla="*/ 2191 w 4492"/>
                      <a:gd name="T9" fmla="*/ 55 h 4450"/>
                      <a:gd name="T10" fmla="*/ 2214 w 4492"/>
                      <a:gd name="T11" fmla="*/ 83 h 4450"/>
                      <a:gd name="T12" fmla="*/ 2231 w 4492"/>
                      <a:gd name="T13" fmla="*/ 116 h 4450"/>
                      <a:gd name="T14" fmla="*/ 2242 w 4492"/>
                      <a:gd name="T15" fmla="*/ 151 h 4450"/>
                      <a:gd name="T16" fmla="*/ 2246 w 4492"/>
                      <a:gd name="T17" fmla="*/ 189 h 4450"/>
                      <a:gd name="T18" fmla="*/ 2245 w 4492"/>
                      <a:gd name="T19" fmla="*/ 2055 h 4450"/>
                      <a:gd name="T20" fmla="*/ 2238 w 4492"/>
                      <a:gd name="T21" fmla="*/ 2093 h 4450"/>
                      <a:gd name="T22" fmla="*/ 2223 w 4492"/>
                      <a:gd name="T23" fmla="*/ 2127 h 4450"/>
                      <a:gd name="T24" fmla="*/ 2203 w 4492"/>
                      <a:gd name="T25" fmla="*/ 2157 h 4450"/>
                      <a:gd name="T26" fmla="*/ 2177 w 4492"/>
                      <a:gd name="T27" fmla="*/ 2183 h 4450"/>
                      <a:gd name="T28" fmla="*/ 2147 w 4492"/>
                      <a:gd name="T29" fmla="*/ 2203 h 4450"/>
                      <a:gd name="T30" fmla="*/ 2112 w 4492"/>
                      <a:gd name="T31" fmla="*/ 2217 h 4450"/>
                      <a:gd name="T32" fmla="*/ 2074 w 4492"/>
                      <a:gd name="T33" fmla="*/ 2225 h 4450"/>
                      <a:gd name="T34" fmla="*/ 192 w 4492"/>
                      <a:gd name="T35" fmla="*/ 2225 h 4450"/>
                      <a:gd name="T36" fmla="*/ 152 w 4492"/>
                      <a:gd name="T37" fmla="*/ 2221 h 4450"/>
                      <a:gd name="T38" fmla="*/ 116 w 4492"/>
                      <a:gd name="T39" fmla="*/ 2211 h 4450"/>
                      <a:gd name="T40" fmla="*/ 83 w 4492"/>
                      <a:gd name="T41" fmla="*/ 2194 h 4450"/>
                      <a:gd name="T42" fmla="*/ 55 w 4492"/>
                      <a:gd name="T43" fmla="*/ 2170 h 4450"/>
                      <a:gd name="T44" fmla="*/ 33 w 4492"/>
                      <a:gd name="T45" fmla="*/ 2142 h 4450"/>
                      <a:gd name="T46" fmla="*/ 15 w 4492"/>
                      <a:gd name="T47" fmla="*/ 2110 h 4450"/>
                      <a:gd name="T48" fmla="*/ 4 w 4492"/>
                      <a:gd name="T49" fmla="*/ 2074 h 4450"/>
                      <a:gd name="T50" fmla="*/ 0 w 4492"/>
                      <a:gd name="T51" fmla="*/ 2036 h 4450"/>
                      <a:gd name="T52" fmla="*/ 1 w 4492"/>
                      <a:gd name="T53" fmla="*/ 170 h 4450"/>
                      <a:gd name="T54" fmla="*/ 9 w 4492"/>
                      <a:gd name="T55" fmla="*/ 133 h 4450"/>
                      <a:gd name="T56" fmla="*/ 23 w 4492"/>
                      <a:gd name="T57" fmla="*/ 98 h 4450"/>
                      <a:gd name="T58" fmla="*/ 43 w 4492"/>
                      <a:gd name="T59" fmla="*/ 69 h 4450"/>
                      <a:gd name="T60" fmla="*/ 69 w 4492"/>
                      <a:gd name="T61" fmla="*/ 43 h 4450"/>
                      <a:gd name="T62" fmla="*/ 99 w 4492"/>
                      <a:gd name="T63" fmla="*/ 22 h 4450"/>
                      <a:gd name="T64" fmla="*/ 134 w 4492"/>
                      <a:gd name="T65" fmla="*/ 9 h 4450"/>
                      <a:gd name="T66" fmla="*/ 171 w 4492"/>
                      <a:gd name="T67" fmla="*/ 1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rgbClr val="CC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94" name="Freeform 303"/>
                  <p:cNvSpPr>
                    <a:spLocks/>
                  </p:cNvSpPr>
                  <p:nvPr/>
                </p:nvSpPr>
                <p:spPr bwMode="auto">
                  <a:xfrm>
                    <a:off x="1001" y="1729"/>
                    <a:ext cx="1171" cy="2061"/>
                  </a:xfrm>
                  <a:custGeom>
                    <a:avLst/>
                    <a:gdLst>
                      <a:gd name="T0" fmla="*/ 1178 w 2356"/>
                      <a:gd name="T1" fmla="*/ 430 h 3328"/>
                      <a:gd name="T2" fmla="*/ 1178 w 2356"/>
                      <a:gd name="T3" fmla="*/ 0 h 3328"/>
                      <a:gd name="T4" fmla="*/ 0 w 2356"/>
                      <a:gd name="T5" fmla="*/ 3 h 3328"/>
                      <a:gd name="T6" fmla="*/ 0 w 2356"/>
                      <a:gd name="T7" fmla="*/ 1664 h 3328"/>
                      <a:gd name="T8" fmla="*/ 1178 w 2356"/>
                      <a:gd name="T9" fmla="*/ 1664 h 3328"/>
                      <a:gd name="T10" fmla="*/ 1178 w 2356"/>
                      <a:gd name="T11" fmla="*/ 1281 h 3328"/>
                      <a:gd name="T12" fmla="*/ 971 w 2356"/>
                      <a:gd name="T13" fmla="*/ 1281 h 3328"/>
                      <a:gd name="T14" fmla="*/ 971 w 2356"/>
                      <a:gd name="T15" fmla="*/ 1481 h 3328"/>
                      <a:gd name="T16" fmla="*/ 200 w 2356"/>
                      <a:gd name="T17" fmla="*/ 1481 h 3328"/>
                      <a:gd name="T18" fmla="*/ 197 w 2356"/>
                      <a:gd name="T19" fmla="*/ 206 h 3328"/>
                      <a:gd name="T20" fmla="*/ 985 w 2356"/>
                      <a:gd name="T21" fmla="*/ 206 h 3328"/>
                      <a:gd name="T22" fmla="*/ 985 w 2356"/>
                      <a:gd name="T23" fmla="*/ 426 h 3328"/>
                      <a:gd name="T24" fmla="*/ 1178 w 2356"/>
                      <a:gd name="T25" fmla="*/ 430 h 3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6"/>
                      <a:gd name="T40" fmla="*/ 0 h 3328"/>
                      <a:gd name="T41" fmla="*/ 2356 w 2356"/>
                      <a:gd name="T42" fmla="*/ 3328 h 3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6" h="3328">
                        <a:moveTo>
                          <a:pt x="2356" y="860"/>
                        </a:moveTo>
                        <a:lnTo>
                          <a:pt x="2356" y="0"/>
                        </a:lnTo>
                        <a:lnTo>
                          <a:pt x="0" y="5"/>
                        </a:lnTo>
                        <a:lnTo>
                          <a:pt x="0" y="3328"/>
                        </a:lnTo>
                        <a:lnTo>
                          <a:pt x="2356" y="3328"/>
                        </a:lnTo>
                        <a:lnTo>
                          <a:pt x="2356" y="2562"/>
                        </a:lnTo>
                        <a:lnTo>
                          <a:pt x="1943" y="2562"/>
                        </a:lnTo>
                        <a:lnTo>
                          <a:pt x="1943" y="2962"/>
                        </a:lnTo>
                        <a:lnTo>
                          <a:pt x="400" y="2962"/>
                        </a:lnTo>
                        <a:lnTo>
                          <a:pt x="394" y="411"/>
                        </a:lnTo>
                        <a:lnTo>
                          <a:pt x="1971" y="411"/>
                        </a:lnTo>
                        <a:lnTo>
                          <a:pt x="1971" y="853"/>
                        </a:lnTo>
                        <a:lnTo>
                          <a:pt x="2356" y="860"/>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95" name="Freeform 304"/>
                  <p:cNvSpPr>
                    <a:spLocks/>
                  </p:cNvSpPr>
                  <p:nvPr/>
                </p:nvSpPr>
                <p:spPr bwMode="auto">
                  <a:xfrm>
                    <a:off x="1819" y="2641"/>
                    <a:ext cx="763" cy="676"/>
                  </a:xfrm>
                  <a:custGeom>
                    <a:avLst/>
                    <a:gdLst>
                      <a:gd name="T0" fmla="*/ 16 w 1525"/>
                      <a:gd name="T1" fmla="*/ 305 h 1306"/>
                      <a:gd name="T2" fmla="*/ 308 w 1525"/>
                      <a:gd name="T3" fmla="*/ 0 h 1306"/>
                      <a:gd name="T4" fmla="*/ 484 w 1525"/>
                      <a:gd name="T5" fmla="*/ 0 h 1306"/>
                      <a:gd name="T6" fmla="*/ 305 w 1525"/>
                      <a:gd name="T7" fmla="*/ 205 h 1306"/>
                      <a:gd name="T8" fmla="*/ 298 w 1525"/>
                      <a:gd name="T9" fmla="*/ 213 h 1306"/>
                      <a:gd name="T10" fmla="*/ 290 w 1525"/>
                      <a:gd name="T11" fmla="*/ 221 h 1306"/>
                      <a:gd name="T12" fmla="*/ 284 w 1525"/>
                      <a:gd name="T13" fmla="*/ 227 h 1306"/>
                      <a:gd name="T14" fmla="*/ 279 w 1525"/>
                      <a:gd name="T15" fmla="*/ 232 h 1306"/>
                      <a:gd name="T16" fmla="*/ 276 w 1525"/>
                      <a:gd name="T17" fmla="*/ 236 h 1306"/>
                      <a:gd name="T18" fmla="*/ 277 w 1525"/>
                      <a:gd name="T19" fmla="*/ 238 h 1306"/>
                      <a:gd name="T20" fmla="*/ 282 w 1525"/>
                      <a:gd name="T21" fmla="*/ 240 h 1306"/>
                      <a:gd name="T22" fmla="*/ 291 w 1525"/>
                      <a:gd name="T23" fmla="*/ 240 h 1306"/>
                      <a:gd name="T24" fmla="*/ 759 w 1525"/>
                      <a:gd name="T25" fmla="*/ 243 h 1306"/>
                      <a:gd name="T26" fmla="*/ 762 w 1525"/>
                      <a:gd name="T27" fmla="*/ 401 h 1306"/>
                      <a:gd name="T28" fmla="*/ 297 w 1525"/>
                      <a:gd name="T29" fmla="*/ 401 h 1306"/>
                      <a:gd name="T30" fmla="*/ 287 w 1525"/>
                      <a:gd name="T31" fmla="*/ 402 h 1306"/>
                      <a:gd name="T32" fmla="*/ 283 w 1525"/>
                      <a:gd name="T33" fmla="*/ 404 h 1306"/>
                      <a:gd name="T34" fmla="*/ 283 w 1525"/>
                      <a:gd name="T35" fmla="*/ 409 h 1306"/>
                      <a:gd name="T36" fmla="*/ 286 w 1525"/>
                      <a:gd name="T37" fmla="*/ 414 h 1306"/>
                      <a:gd name="T38" fmla="*/ 290 w 1525"/>
                      <a:gd name="T39" fmla="*/ 420 h 1306"/>
                      <a:gd name="T40" fmla="*/ 297 w 1525"/>
                      <a:gd name="T41" fmla="*/ 427 h 1306"/>
                      <a:gd name="T42" fmla="*/ 304 w 1525"/>
                      <a:gd name="T43" fmla="*/ 434 h 1306"/>
                      <a:gd name="T44" fmla="*/ 310 w 1525"/>
                      <a:gd name="T45" fmla="*/ 441 h 1306"/>
                      <a:gd name="T46" fmla="*/ 486 w 1525"/>
                      <a:gd name="T47" fmla="*/ 654 h 1306"/>
                      <a:gd name="T48" fmla="*/ 310 w 1525"/>
                      <a:gd name="T49" fmla="*/ 654 h 1306"/>
                      <a:gd name="T50" fmla="*/ 13 w 1525"/>
                      <a:gd name="T51" fmla="*/ 341 h 1306"/>
                      <a:gd name="T52" fmla="*/ 7 w 1525"/>
                      <a:gd name="T53" fmla="*/ 335 h 1306"/>
                      <a:gd name="T54" fmla="*/ 3 w 1525"/>
                      <a:gd name="T55" fmla="*/ 331 h 1306"/>
                      <a:gd name="T56" fmla="*/ 1 w 1525"/>
                      <a:gd name="T57" fmla="*/ 327 h 1306"/>
                      <a:gd name="T58" fmla="*/ 0 w 1525"/>
                      <a:gd name="T59" fmla="*/ 323 h 1306"/>
                      <a:gd name="T60" fmla="*/ 2 w 1525"/>
                      <a:gd name="T61" fmla="*/ 320 h 1306"/>
                      <a:gd name="T62" fmla="*/ 5 w 1525"/>
                      <a:gd name="T63" fmla="*/ 316 h 1306"/>
                      <a:gd name="T64" fmla="*/ 9 w 1525"/>
                      <a:gd name="T65" fmla="*/ 311 h 1306"/>
                      <a:gd name="T66" fmla="*/ 16 w 1525"/>
                      <a:gd name="T67" fmla="*/ 305 h 1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5"/>
                      <a:gd name="T103" fmla="*/ 0 h 1306"/>
                      <a:gd name="T104" fmla="*/ 1525 w 1525"/>
                      <a:gd name="T105" fmla="*/ 1306 h 1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5" h="1306">
                        <a:moveTo>
                          <a:pt x="32" y="609"/>
                        </a:moveTo>
                        <a:lnTo>
                          <a:pt x="617" y="0"/>
                        </a:lnTo>
                        <a:lnTo>
                          <a:pt x="968" y="0"/>
                        </a:lnTo>
                        <a:lnTo>
                          <a:pt x="611" y="409"/>
                        </a:lnTo>
                        <a:lnTo>
                          <a:pt x="596" y="426"/>
                        </a:lnTo>
                        <a:lnTo>
                          <a:pt x="581" y="441"/>
                        </a:lnTo>
                        <a:lnTo>
                          <a:pt x="568" y="454"/>
                        </a:lnTo>
                        <a:lnTo>
                          <a:pt x="558" y="463"/>
                        </a:lnTo>
                        <a:lnTo>
                          <a:pt x="553" y="471"/>
                        </a:lnTo>
                        <a:lnTo>
                          <a:pt x="555" y="476"/>
                        </a:lnTo>
                        <a:lnTo>
                          <a:pt x="564" y="479"/>
                        </a:lnTo>
                        <a:lnTo>
                          <a:pt x="583" y="480"/>
                        </a:lnTo>
                        <a:lnTo>
                          <a:pt x="1518" y="486"/>
                        </a:lnTo>
                        <a:lnTo>
                          <a:pt x="1525" y="801"/>
                        </a:lnTo>
                        <a:lnTo>
                          <a:pt x="595" y="801"/>
                        </a:lnTo>
                        <a:lnTo>
                          <a:pt x="575" y="802"/>
                        </a:lnTo>
                        <a:lnTo>
                          <a:pt x="567" y="807"/>
                        </a:lnTo>
                        <a:lnTo>
                          <a:pt x="566" y="816"/>
                        </a:lnTo>
                        <a:lnTo>
                          <a:pt x="572" y="826"/>
                        </a:lnTo>
                        <a:lnTo>
                          <a:pt x="581" y="839"/>
                        </a:lnTo>
                        <a:lnTo>
                          <a:pt x="595" y="852"/>
                        </a:lnTo>
                        <a:lnTo>
                          <a:pt x="609" y="866"/>
                        </a:lnTo>
                        <a:lnTo>
                          <a:pt x="621" y="881"/>
                        </a:lnTo>
                        <a:lnTo>
                          <a:pt x="973" y="1306"/>
                        </a:lnTo>
                        <a:lnTo>
                          <a:pt x="621" y="1306"/>
                        </a:lnTo>
                        <a:lnTo>
                          <a:pt x="27" y="681"/>
                        </a:lnTo>
                        <a:lnTo>
                          <a:pt x="14" y="669"/>
                        </a:lnTo>
                        <a:lnTo>
                          <a:pt x="6" y="661"/>
                        </a:lnTo>
                        <a:lnTo>
                          <a:pt x="2" y="653"/>
                        </a:lnTo>
                        <a:lnTo>
                          <a:pt x="0" y="646"/>
                        </a:lnTo>
                        <a:lnTo>
                          <a:pt x="4" y="639"/>
                        </a:lnTo>
                        <a:lnTo>
                          <a:pt x="10" y="631"/>
                        </a:lnTo>
                        <a:lnTo>
                          <a:pt x="19" y="622"/>
                        </a:lnTo>
                        <a:lnTo>
                          <a:pt x="32" y="609"/>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96" name="Freeform 305"/>
                  <p:cNvSpPr>
                    <a:spLocks/>
                  </p:cNvSpPr>
                  <p:nvPr/>
                </p:nvSpPr>
                <p:spPr bwMode="auto">
                  <a:xfrm rot="10800000">
                    <a:off x="2159" y="2641"/>
                    <a:ext cx="763" cy="642"/>
                  </a:xfrm>
                  <a:custGeom>
                    <a:avLst/>
                    <a:gdLst>
                      <a:gd name="T0" fmla="*/ 16 w 1525"/>
                      <a:gd name="T1" fmla="*/ 305 h 1306"/>
                      <a:gd name="T2" fmla="*/ 308 w 1525"/>
                      <a:gd name="T3" fmla="*/ 0 h 1306"/>
                      <a:gd name="T4" fmla="*/ 484 w 1525"/>
                      <a:gd name="T5" fmla="*/ 0 h 1306"/>
                      <a:gd name="T6" fmla="*/ 305 w 1525"/>
                      <a:gd name="T7" fmla="*/ 205 h 1306"/>
                      <a:gd name="T8" fmla="*/ 298 w 1525"/>
                      <a:gd name="T9" fmla="*/ 213 h 1306"/>
                      <a:gd name="T10" fmla="*/ 290 w 1525"/>
                      <a:gd name="T11" fmla="*/ 221 h 1306"/>
                      <a:gd name="T12" fmla="*/ 284 w 1525"/>
                      <a:gd name="T13" fmla="*/ 227 h 1306"/>
                      <a:gd name="T14" fmla="*/ 279 w 1525"/>
                      <a:gd name="T15" fmla="*/ 232 h 1306"/>
                      <a:gd name="T16" fmla="*/ 276 w 1525"/>
                      <a:gd name="T17" fmla="*/ 236 h 1306"/>
                      <a:gd name="T18" fmla="*/ 277 w 1525"/>
                      <a:gd name="T19" fmla="*/ 238 h 1306"/>
                      <a:gd name="T20" fmla="*/ 282 w 1525"/>
                      <a:gd name="T21" fmla="*/ 240 h 1306"/>
                      <a:gd name="T22" fmla="*/ 291 w 1525"/>
                      <a:gd name="T23" fmla="*/ 240 h 1306"/>
                      <a:gd name="T24" fmla="*/ 759 w 1525"/>
                      <a:gd name="T25" fmla="*/ 243 h 1306"/>
                      <a:gd name="T26" fmla="*/ 762 w 1525"/>
                      <a:gd name="T27" fmla="*/ 401 h 1306"/>
                      <a:gd name="T28" fmla="*/ 297 w 1525"/>
                      <a:gd name="T29" fmla="*/ 401 h 1306"/>
                      <a:gd name="T30" fmla="*/ 287 w 1525"/>
                      <a:gd name="T31" fmla="*/ 402 h 1306"/>
                      <a:gd name="T32" fmla="*/ 283 w 1525"/>
                      <a:gd name="T33" fmla="*/ 404 h 1306"/>
                      <a:gd name="T34" fmla="*/ 283 w 1525"/>
                      <a:gd name="T35" fmla="*/ 409 h 1306"/>
                      <a:gd name="T36" fmla="*/ 286 w 1525"/>
                      <a:gd name="T37" fmla="*/ 414 h 1306"/>
                      <a:gd name="T38" fmla="*/ 290 w 1525"/>
                      <a:gd name="T39" fmla="*/ 420 h 1306"/>
                      <a:gd name="T40" fmla="*/ 297 w 1525"/>
                      <a:gd name="T41" fmla="*/ 427 h 1306"/>
                      <a:gd name="T42" fmla="*/ 304 w 1525"/>
                      <a:gd name="T43" fmla="*/ 434 h 1306"/>
                      <a:gd name="T44" fmla="*/ 310 w 1525"/>
                      <a:gd name="T45" fmla="*/ 441 h 1306"/>
                      <a:gd name="T46" fmla="*/ 486 w 1525"/>
                      <a:gd name="T47" fmla="*/ 654 h 1306"/>
                      <a:gd name="T48" fmla="*/ 310 w 1525"/>
                      <a:gd name="T49" fmla="*/ 654 h 1306"/>
                      <a:gd name="T50" fmla="*/ 13 w 1525"/>
                      <a:gd name="T51" fmla="*/ 341 h 1306"/>
                      <a:gd name="T52" fmla="*/ 7 w 1525"/>
                      <a:gd name="T53" fmla="*/ 335 h 1306"/>
                      <a:gd name="T54" fmla="*/ 3 w 1525"/>
                      <a:gd name="T55" fmla="*/ 331 h 1306"/>
                      <a:gd name="T56" fmla="*/ 1 w 1525"/>
                      <a:gd name="T57" fmla="*/ 327 h 1306"/>
                      <a:gd name="T58" fmla="*/ 0 w 1525"/>
                      <a:gd name="T59" fmla="*/ 323 h 1306"/>
                      <a:gd name="T60" fmla="*/ 2 w 1525"/>
                      <a:gd name="T61" fmla="*/ 320 h 1306"/>
                      <a:gd name="T62" fmla="*/ 5 w 1525"/>
                      <a:gd name="T63" fmla="*/ 316 h 1306"/>
                      <a:gd name="T64" fmla="*/ 9 w 1525"/>
                      <a:gd name="T65" fmla="*/ 311 h 1306"/>
                      <a:gd name="T66" fmla="*/ 16 w 1525"/>
                      <a:gd name="T67" fmla="*/ 305 h 1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5"/>
                      <a:gd name="T103" fmla="*/ 0 h 1306"/>
                      <a:gd name="T104" fmla="*/ 1525 w 1525"/>
                      <a:gd name="T105" fmla="*/ 1306 h 1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5" h="1306">
                        <a:moveTo>
                          <a:pt x="32" y="609"/>
                        </a:moveTo>
                        <a:lnTo>
                          <a:pt x="617" y="0"/>
                        </a:lnTo>
                        <a:lnTo>
                          <a:pt x="968" y="0"/>
                        </a:lnTo>
                        <a:lnTo>
                          <a:pt x="611" y="409"/>
                        </a:lnTo>
                        <a:lnTo>
                          <a:pt x="596" y="426"/>
                        </a:lnTo>
                        <a:lnTo>
                          <a:pt x="581" y="441"/>
                        </a:lnTo>
                        <a:lnTo>
                          <a:pt x="568" y="454"/>
                        </a:lnTo>
                        <a:lnTo>
                          <a:pt x="558" y="463"/>
                        </a:lnTo>
                        <a:lnTo>
                          <a:pt x="553" y="471"/>
                        </a:lnTo>
                        <a:lnTo>
                          <a:pt x="555" y="476"/>
                        </a:lnTo>
                        <a:lnTo>
                          <a:pt x="564" y="479"/>
                        </a:lnTo>
                        <a:lnTo>
                          <a:pt x="583" y="480"/>
                        </a:lnTo>
                        <a:lnTo>
                          <a:pt x="1518" y="486"/>
                        </a:lnTo>
                        <a:lnTo>
                          <a:pt x="1525" y="801"/>
                        </a:lnTo>
                        <a:lnTo>
                          <a:pt x="595" y="801"/>
                        </a:lnTo>
                        <a:lnTo>
                          <a:pt x="575" y="802"/>
                        </a:lnTo>
                        <a:lnTo>
                          <a:pt x="567" y="807"/>
                        </a:lnTo>
                        <a:lnTo>
                          <a:pt x="566" y="816"/>
                        </a:lnTo>
                        <a:lnTo>
                          <a:pt x="572" y="826"/>
                        </a:lnTo>
                        <a:lnTo>
                          <a:pt x="581" y="839"/>
                        </a:lnTo>
                        <a:lnTo>
                          <a:pt x="595" y="852"/>
                        </a:lnTo>
                        <a:lnTo>
                          <a:pt x="609" y="866"/>
                        </a:lnTo>
                        <a:lnTo>
                          <a:pt x="621" y="881"/>
                        </a:lnTo>
                        <a:lnTo>
                          <a:pt x="973" y="1306"/>
                        </a:lnTo>
                        <a:lnTo>
                          <a:pt x="621" y="1306"/>
                        </a:lnTo>
                        <a:lnTo>
                          <a:pt x="27" y="681"/>
                        </a:lnTo>
                        <a:lnTo>
                          <a:pt x="14" y="669"/>
                        </a:lnTo>
                        <a:lnTo>
                          <a:pt x="6" y="661"/>
                        </a:lnTo>
                        <a:lnTo>
                          <a:pt x="2" y="653"/>
                        </a:lnTo>
                        <a:lnTo>
                          <a:pt x="0" y="646"/>
                        </a:lnTo>
                        <a:lnTo>
                          <a:pt x="4" y="639"/>
                        </a:lnTo>
                        <a:lnTo>
                          <a:pt x="10" y="631"/>
                        </a:lnTo>
                        <a:lnTo>
                          <a:pt x="19" y="622"/>
                        </a:lnTo>
                        <a:lnTo>
                          <a:pt x="32" y="609"/>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grpSp>
          <p:grpSp>
            <p:nvGrpSpPr>
              <p:cNvPr id="378" name="Group 306"/>
              <p:cNvGrpSpPr>
                <a:grpSpLocks/>
              </p:cNvGrpSpPr>
              <p:nvPr/>
            </p:nvGrpSpPr>
            <p:grpSpPr bwMode="auto">
              <a:xfrm>
                <a:off x="4671" y="2371"/>
                <a:ext cx="258" cy="213"/>
                <a:chOff x="5568" y="528"/>
                <a:chExt cx="672" cy="661"/>
              </a:xfrm>
            </p:grpSpPr>
            <p:sp>
              <p:nvSpPr>
                <p:cNvPr id="379" name="Freeform 307"/>
                <p:cNvSpPr>
                  <a:spLocks/>
                </p:cNvSpPr>
                <p:nvPr/>
              </p:nvSpPr>
              <p:spPr bwMode="auto">
                <a:xfrm>
                  <a:off x="5568" y="526"/>
                  <a:ext cx="672" cy="661"/>
                </a:xfrm>
                <a:custGeom>
                  <a:avLst/>
                  <a:gdLst>
                    <a:gd name="T0" fmla="*/ 615 w 4492"/>
                    <a:gd name="T1" fmla="*/ 0 h 4450"/>
                    <a:gd name="T2" fmla="*/ 626 w 4492"/>
                    <a:gd name="T3" fmla="*/ 1 h 4450"/>
                    <a:gd name="T4" fmla="*/ 637 w 4492"/>
                    <a:gd name="T5" fmla="*/ 4 h 4450"/>
                    <a:gd name="T6" fmla="*/ 647 w 4492"/>
                    <a:gd name="T7" fmla="*/ 10 h 4450"/>
                    <a:gd name="T8" fmla="*/ 655 w 4492"/>
                    <a:gd name="T9" fmla="*/ 16 h 4450"/>
                    <a:gd name="T10" fmla="*/ 662 w 4492"/>
                    <a:gd name="T11" fmla="*/ 25 h 4450"/>
                    <a:gd name="T12" fmla="*/ 668 w 4492"/>
                    <a:gd name="T13" fmla="*/ 34 h 4450"/>
                    <a:gd name="T14" fmla="*/ 671 w 4492"/>
                    <a:gd name="T15" fmla="*/ 45 h 4450"/>
                    <a:gd name="T16" fmla="*/ 672 w 4492"/>
                    <a:gd name="T17" fmla="*/ 56 h 4450"/>
                    <a:gd name="T18" fmla="*/ 672 w 4492"/>
                    <a:gd name="T19" fmla="*/ 610 h 4450"/>
                    <a:gd name="T20" fmla="*/ 669 w 4492"/>
                    <a:gd name="T21" fmla="*/ 622 h 4450"/>
                    <a:gd name="T22" fmla="*/ 665 w 4492"/>
                    <a:gd name="T23" fmla="*/ 632 h 4450"/>
                    <a:gd name="T24" fmla="*/ 659 w 4492"/>
                    <a:gd name="T25" fmla="*/ 641 h 4450"/>
                    <a:gd name="T26" fmla="*/ 651 w 4492"/>
                    <a:gd name="T27" fmla="*/ 648 h 4450"/>
                    <a:gd name="T28" fmla="*/ 642 w 4492"/>
                    <a:gd name="T29" fmla="*/ 654 h 4450"/>
                    <a:gd name="T30" fmla="*/ 632 w 4492"/>
                    <a:gd name="T31" fmla="*/ 658 h 4450"/>
                    <a:gd name="T32" fmla="*/ 621 w 4492"/>
                    <a:gd name="T33" fmla="*/ 661 h 4450"/>
                    <a:gd name="T34" fmla="*/ 57 w 4492"/>
                    <a:gd name="T35" fmla="*/ 661 h 4450"/>
                    <a:gd name="T36" fmla="*/ 45 w 4492"/>
                    <a:gd name="T37" fmla="*/ 660 h 4450"/>
                    <a:gd name="T38" fmla="*/ 35 w 4492"/>
                    <a:gd name="T39" fmla="*/ 657 h 4450"/>
                    <a:gd name="T40" fmla="*/ 25 w 4492"/>
                    <a:gd name="T41" fmla="*/ 652 h 4450"/>
                    <a:gd name="T42" fmla="*/ 17 w 4492"/>
                    <a:gd name="T43" fmla="*/ 645 h 4450"/>
                    <a:gd name="T44" fmla="*/ 10 w 4492"/>
                    <a:gd name="T45" fmla="*/ 636 h 4450"/>
                    <a:gd name="T46" fmla="*/ 4 w 4492"/>
                    <a:gd name="T47" fmla="*/ 627 h 4450"/>
                    <a:gd name="T48" fmla="*/ 1 w 4492"/>
                    <a:gd name="T49" fmla="*/ 616 h 4450"/>
                    <a:gd name="T50" fmla="*/ 0 w 4492"/>
                    <a:gd name="T51" fmla="*/ 605 h 4450"/>
                    <a:gd name="T52" fmla="*/ 0 w 4492"/>
                    <a:gd name="T53" fmla="*/ 51 h 4450"/>
                    <a:gd name="T54" fmla="*/ 3 w 4492"/>
                    <a:gd name="T55" fmla="*/ 40 h 4450"/>
                    <a:gd name="T56" fmla="*/ 7 w 4492"/>
                    <a:gd name="T57" fmla="*/ 29 h 4450"/>
                    <a:gd name="T58" fmla="*/ 13 w 4492"/>
                    <a:gd name="T59" fmla="*/ 20 h 4450"/>
                    <a:gd name="T60" fmla="*/ 21 w 4492"/>
                    <a:gd name="T61" fmla="*/ 13 h 4450"/>
                    <a:gd name="T62" fmla="*/ 30 w 4492"/>
                    <a:gd name="T63" fmla="*/ 7 h 4450"/>
                    <a:gd name="T64" fmla="*/ 40 w 4492"/>
                    <a:gd name="T65" fmla="*/ 3 h 4450"/>
                    <a:gd name="T66" fmla="*/ 51 w 4492"/>
                    <a:gd name="T67" fmla="*/ 0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rgbClr val="00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80" name="Oval 308"/>
                <p:cNvSpPr>
                  <a:spLocks noChangeArrowheads="1"/>
                </p:cNvSpPr>
                <p:nvPr/>
              </p:nvSpPr>
              <p:spPr bwMode="auto">
                <a:xfrm>
                  <a:off x="5778" y="693"/>
                  <a:ext cx="145"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81" name="Oval 309"/>
                <p:cNvSpPr>
                  <a:spLocks noChangeArrowheads="1"/>
                </p:cNvSpPr>
                <p:nvPr/>
              </p:nvSpPr>
              <p:spPr bwMode="auto">
                <a:xfrm>
                  <a:off x="5637" y="591"/>
                  <a:ext cx="142"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82" name="Oval 310"/>
                <p:cNvSpPr>
                  <a:spLocks noChangeArrowheads="1"/>
                </p:cNvSpPr>
                <p:nvPr/>
              </p:nvSpPr>
              <p:spPr bwMode="auto">
                <a:xfrm>
                  <a:off x="5753" y="1034"/>
                  <a:ext cx="76" cy="77"/>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83" name="Oval 311"/>
                <p:cNvSpPr>
                  <a:spLocks noChangeArrowheads="1"/>
                </p:cNvSpPr>
                <p:nvPr/>
              </p:nvSpPr>
              <p:spPr bwMode="auto">
                <a:xfrm>
                  <a:off x="5637" y="777"/>
                  <a:ext cx="109" cy="122"/>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84" name="Oval 312"/>
                <p:cNvSpPr>
                  <a:spLocks noChangeArrowheads="1"/>
                </p:cNvSpPr>
                <p:nvPr/>
              </p:nvSpPr>
              <p:spPr bwMode="auto">
                <a:xfrm>
                  <a:off x="5757" y="873"/>
                  <a:ext cx="109" cy="122"/>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85" name="Oval 313"/>
                <p:cNvSpPr>
                  <a:spLocks noChangeArrowheads="1"/>
                </p:cNvSpPr>
                <p:nvPr/>
              </p:nvSpPr>
              <p:spPr bwMode="auto">
                <a:xfrm>
                  <a:off x="5869" y="1008"/>
                  <a:ext cx="109" cy="122"/>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86" name="Oval 314"/>
                <p:cNvSpPr>
                  <a:spLocks noChangeArrowheads="1"/>
                </p:cNvSpPr>
                <p:nvPr/>
              </p:nvSpPr>
              <p:spPr bwMode="auto">
                <a:xfrm>
                  <a:off x="5906" y="822"/>
                  <a:ext cx="145"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87" name="Oval 315"/>
                <p:cNvSpPr>
                  <a:spLocks noChangeArrowheads="1"/>
                </p:cNvSpPr>
                <p:nvPr/>
              </p:nvSpPr>
              <p:spPr bwMode="auto">
                <a:xfrm>
                  <a:off x="5644" y="1066"/>
                  <a:ext cx="58" cy="58"/>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88" name="Oval 316"/>
                <p:cNvSpPr>
                  <a:spLocks noChangeArrowheads="1"/>
                </p:cNvSpPr>
                <p:nvPr/>
              </p:nvSpPr>
              <p:spPr bwMode="auto">
                <a:xfrm>
                  <a:off x="5644" y="944"/>
                  <a:ext cx="73" cy="77"/>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89" name="Oval 317"/>
                <p:cNvSpPr>
                  <a:spLocks noChangeArrowheads="1"/>
                </p:cNvSpPr>
                <p:nvPr/>
              </p:nvSpPr>
              <p:spPr bwMode="auto">
                <a:xfrm>
                  <a:off x="6018" y="950"/>
                  <a:ext cx="145"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grpSp>
        <p:grpSp>
          <p:nvGrpSpPr>
            <p:cNvPr id="170" name="Group 318"/>
            <p:cNvGrpSpPr>
              <a:grpSpLocks/>
            </p:cNvGrpSpPr>
            <p:nvPr/>
          </p:nvGrpSpPr>
          <p:grpSpPr bwMode="auto">
            <a:xfrm>
              <a:off x="4247198" y="2481351"/>
              <a:ext cx="1211262" cy="531930"/>
              <a:chOff x="4272" y="2330"/>
              <a:chExt cx="968" cy="425"/>
            </a:xfrm>
          </p:grpSpPr>
          <p:grpSp>
            <p:nvGrpSpPr>
              <p:cNvPr id="265" name="Group 319"/>
              <p:cNvGrpSpPr>
                <a:grpSpLocks/>
              </p:cNvGrpSpPr>
              <p:nvPr/>
            </p:nvGrpSpPr>
            <p:grpSpPr bwMode="auto">
              <a:xfrm>
                <a:off x="4272" y="2330"/>
                <a:ext cx="968" cy="425"/>
                <a:chOff x="2544" y="1968"/>
                <a:chExt cx="888" cy="652"/>
              </a:xfrm>
            </p:grpSpPr>
            <p:grpSp>
              <p:nvGrpSpPr>
                <p:cNvPr id="278" name="Group 320"/>
                <p:cNvGrpSpPr>
                  <a:grpSpLocks/>
                </p:cNvGrpSpPr>
                <p:nvPr/>
              </p:nvGrpSpPr>
              <p:grpSpPr bwMode="auto">
                <a:xfrm>
                  <a:off x="2544" y="2046"/>
                  <a:ext cx="888" cy="574"/>
                  <a:chOff x="409" y="1790"/>
                  <a:chExt cx="888" cy="574"/>
                </a:xfrm>
              </p:grpSpPr>
              <p:sp>
                <p:nvSpPr>
                  <p:cNvPr id="331" name="AutoShape 321"/>
                  <p:cNvSpPr>
                    <a:spLocks noChangeAspect="1" noChangeArrowheads="1" noTextEdit="1"/>
                  </p:cNvSpPr>
                  <p:nvPr/>
                </p:nvSpPr>
                <p:spPr bwMode="auto">
                  <a:xfrm>
                    <a:off x="409" y="1791"/>
                    <a:ext cx="885" cy="562"/>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32" name="Freeform 322"/>
                  <p:cNvSpPr>
                    <a:spLocks noEditPoints="1"/>
                  </p:cNvSpPr>
                  <p:nvPr/>
                </p:nvSpPr>
                <p:spPr bwMode="auto">
                  <a:xfrm>
                    <a:off x="409" y="1791"/>
                    <a:ext cx="888" cy="562"/>
                  </a:xfrm>
                  <a:custGeom>
                    <a:avLst/>
                    <a:gdLst>
                      <a:gd name="T0" fmla="*/ 588 w 376"/>
                      <a:gd name="T1" fmla="*/ 558 h 242"/>
                      <a:gd name="T2" fmla="*/ 588 w 376"/>
                      <a:gd name="T3" fmla="*/ 511 h 242"/>
                      <a:gd name="T4" fmla="*/ 583 w 376"/>
                      <a:gd name="T5" fmla="*/ 518 h 242"/>
                      <a:gd name="T6" fmla="*/ 864 w 376"/>
                      <a:gd name="T7" fmla="*/ 357 h 242"/>
                      <a:gd name="T8" fmla="*/ 883 w 376"/>
                      <a:gd name="T9" fmla="*/ 314 h 242"/>
                      <a:gd name="T10" fmla="*/ 883 w 376"/>
                      <a:gd name="T11" fmla="*/ 317 h 242"/>
                      <a:gd name="T12" fmla="*/ 888 w 376"/>
                      <a:gd name="T13" fmla="*/ 277 h 242"/>
                      <a:gd name="T14" fmla="*/ 883 w 376"/>
                      <a:gd name="T15" fmla="*/ 269 h 242"/>
                      <a:gd name="T16" fmla="*/ 416 w 376"/>
                      <a:gd name="T17" fmla="*/ 0 h 242"/>
                      <a:gd name="T18" fmla="*/ 409 w 376"/>
                      <a:gd name="T19" fmla="*/ 0 h 242"/>
                      <a:gd name="T20" fmla="*/ 66 w 376"/>
                      <a:gd name="T21" fmla="*/ 194 h 242"/>
                      <a:gd name="T22" fmla="*/ 73 w 376"/>
                      <a:gd name="T23" fmla="*/ 194 h 242"/>
                      <a:gd name="T24" fmla="*/ 26 w 376"/>
                      <a:gd name="T25" fmla="*/ 168 h 242"/>
                      <a:gd name="T26" fmla="*/ 19 w 376"/>
                      <a:gd name="T27" fmla="*/ 165 h 242"/>
                      <a:gd name="T28" fmla="*/ 5 w 376"/>
                      <a:gd name="T29" fmla="*/ 173 h 242"/>
                      <a:gd name="T30" fmla="*/ 0 w 376"/>
                      <a:gd name="T31" fmla="*/ 177 h 242"/>
                      <a:gd name="T32" fmla="*/ 0 w 376"/>
                      <a:gd name="T33" fmla="*/ 241 h 242"/>
                      <a:gd name="T34" fmla="*/ 5 w 376"/>
                      <a:gd name="T35" fmla="*/ 246 h 242"/>
                      <a:gd name="T36" fmla="*/ 564 w 376"/>
                      <a:gd name="T37" fmla="*/ 572 h 242"/>
                      <a:gd name="T38" fmla="*/ 574 w 376"/>
                      <a:gd name="T39" fmla="*/ 572 h 242"/>
                      <a:gd name="T40" fmla="*/ 583 w 376"/>
                      <a:gd name="T41" fmla="*/ 563 h 242"/>
                      <a:gd name="T42" fmla="*/ 588 w 376"/>
                      <a:gd name="T43" fmla="*/ 558 h 242"/>
                      <a:gd name="T44" fmla="*/ 572 w 376"/>
                      <a:gd name="T45" fmla="*/ 560 h 242"/>
                      <a:gd name="T46" fmla="*/ 12 w 376"/>
                      <a:gd name="T47" fmla="*/ 234 h 242"/>
                      <a:gd name="T48" fmla="*/ 14 w 376"/>
                      <a:gd name="T49" fmla="*/ 241 h 242"/>
                      <a:gd name="T50" fmla="*/ 14 w 376"/>
                      <a:gd name="T51" fmla="*/ 177 h 242"/>
                      <a:gd name="T52" fmla="*/ 9 w 376"/>
                      <a:gd name="T53" fmla="*/ 184 h 242"/>
                      <a:gd name="T54" fmla="*/ 24 w 376"/>
                      <a:gd name="T55" fmla="*/ 180 h 242"/>
                      <a:gd name="T56" fmla="*/ 19 w 376"/>
                      <a:gd name="T57" fmla="*/ 180 h 242"/>
                      <a:gd name="T58" fmla="*/ 66 w 376"/>
                      <a:gd name="T59" fmla="*/ 206 h 242"/>
                      <a:gd name="T60" fmla="*/ 73 w 376"/>
                      <a:gd name="T61" fmla="*/ 206 h 242"/>
                      <a:gd name="T62" fmla="*/ 416 w 376"/>
                      <a:gd name="T63" fmla="*/ 12 h 242"/>
                      <a:gd name="T64" fmla="*/ 409 w 376"/>
                      <a:gd name="T65" fmla="*/ 12 h 242"/>
                      <a:gd name="T66" fmla="*/ 876 w 376"/>
                      <a:gd name="T67" fmla="*/ 284 h 242"/>
                      <a:gd name="T68" fmla="*/ 874 w 376"/>
                      <a:gd name="T69" fmla="*/ 277 h 242"/>
                      <a:gd name="T70" fmla="*/ 871 w 376"/>
                      <a:gd name="T71" fmla="*/ 312 h 242"/>
                      <a:gd name="T72" fmla="*/ 871 w 376"/>
                      <a:gd name="T73" fmla="*/ 312 h 242"/>
                      <a:gd name="T74" fmla="*/ 857 w 376"/>
                      <a:gd name="T75" fmla="*/ 345 h 242"/>
                      <a:gd name="T76" fmla="*/ 576 w 376"/>
                      <a:gd name="T77" fmla="*/ 506 h 242"/>
                      <a:gd name="T78" fmla="*/ 574 w 376"/>
                      <a:gd name="T79" fmla="*/ 511 h 242"/>
                      <a:gd name="T80" fmla="*/ 574 w 376"/>
                      <a:gd name="T81" fmla="*/ 558 h 242"/>
                      <a:gd name="T82" fmla="*/ 576 w 376"/>
                      <a:gd name="T83" fmla="*/ 551 h 242"/>
                      <a:gd name="T84" fmla="*/ 564 w 376"/>
                      <a:gd name="T85" fmla="*/ 560 h 242"/>
                      <a:gd name="T86" fmla="*/ 572 w 376"/>
                      <a:gd name="T87" fmla="*/ 560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242"/>
                      <a:gd name="T134" fmla="*/ 376 w 376"/>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33" name="Freeform 323"/>
                  <p:cNvSpPr>
                    <a:spLocks/>
                  </p:cNvSpPr>
                  <p:nvPr/>
                </p:nvSpPr>
                <p:spPr bwMode="auto">
                  <a:xfrm>
                    <a:off x="463" y="1979"/>
                    <a:ext cx="828" cy="343"/>
                  </a:xfrm>
                  <a:custGeom>
                    <a:avLst/>
                    <a:gdLst>
                      <a:gd name="T0" fmla="*/ 454 w 350"/>
                      <a:gd name="T1" fmla="*/ 278 h 145"/>
                      <a:gd name="T2" fmla="*/ 496 w 350"/>
                      <a:gd name="T3" fmla="*/ 278 h 145"/>
                      <a:gd name="T4" fmla="*/ 827 w 350"/>
                      <a:gd name="T5" fmla="*/ 87 h 145"/>
                      <a:gd name="T6" fmla="*/ 808 w 350"/>
                      <a:gd name="T7" fmla="*/ 160 h 145"/>
                      <a:gd name="T8" fmla="*/ 508 w 350"/>
                      <a:gd name="T9" fmla="*/ 333 h 145"/>
                      <a:gd name="T10" fmla="*/ 508 w 350"/>
                      <a:gd name="T11" fmla="*/ 333 h 145"/>
                      <a:gd name="T12" fmla="*/ 475 w 350"/>
                      <a:gd name="T13" fmla="*/ 342 h 145"/>
                      <a:gd name="T14" fmla="*/ 444 w 350"/>
                      <a:gd name="T15" fmla="*/ 333 h 145"/>
                      <a:gd name="T16" fmla="*/ 444 w 350"/>
                      <a:gd name="T17" fmla="*/ 333 h 145"/>
                      <a:gd name="T18" fmla="*/ 109 w 350"/>
                      <a:gd name="T19" fmla="*/ 139 h 145"/>
                      <a:gd name="T20" fmla="*/ 24 w 350"/>
                      <a:gd name="T21" fmla="*/ 92 h 145"/>
                      <a:gd name="T22" fmla="*/ 2 w 350"/>
                      <a:gd name="T23" fmla="*/ 17 h 145"/>
                      <a:gd name="T24" fmla="*/ 454 w 350"/>
                      <a:gd name="T25" fmla="*/ 278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34" name="Freeform 324"/>
                  <p:cNvSpPr>
                    <a:spLocks/>
                  </p:cNvSpPr>
                  <p:nvPr/>
                </p:nvSpPr>
                <p:spPr bwMode="auto">
                  <a:xfrm>
                    <a:off x="467" y="1801"/>
                    <a:ext cx="824" cy="460"/>
                  </a:xfrm>
                  <a:custGeom>
                    <a:avLst/>
                    <a:gdLst>
                      <a:gd name="T0" fmla="*/ 0 w 349"/>
                      <a:gd name="T1" fmla="*/ 198 h 197"/>
                      <a:gd name="T2" fmla="*/ 354 w 349"/>
                      <a:gd name="T3" fmla="*/ 0 h 197"/>
                      <a:gd name="T4" fmla="*/ 824 w 349"/>
                      <a:gd name="T5" fmla="*/ 269 h 197"/>
                      <a:gd name="T6" fmla="*/ 493 w 349"/>
                      <a:gd name="T7" fmla="*/ 460 h 197"/>
                      <a:gd name="T8" fmla="*/ 493 w 349"/>
                      <a:gd name="T9" fmla="*/ 460 h 197"/>
                      <a:gd name="T10" fmla="*/ 451 w 349"/>
                      <a:gd name="T11" fmla="*/ 460 h 197"/>
                      <a:gd name="T12" fmla="*/ 0 w 349"/>
                      <a:gd name="T13" fmla="*/ 198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35" name="Freeform 325"/>
                  <p:cNvSpPr>
                    <a:spLocks/>
                  </p:cNvSpPr>
                  <p:nvPr/>
                </p:nvSpPr>
                <p:spPr bwMode="auto">
                  <a:xfrm>
                    <a:off x="415" y="1969"/>
                    <a:ext cx="563" cy="384"/>
                  </a:xfrm>
                  <a:custGeom>
                    <a:avLst/>
                    <a:gdLst>
                      <a:gd name="T0" fmla="*/ 0 w 562"/>
                      <a:gd name="T1" fmla="*/ 0 h 388"/>
                      <a:gd name="T2" fmla="*/ 0 w 562"/>
                      <a:gd name="T3" fmla="*/ 64 h 388"/>
                      <a:gd name="T4" fmla="*/ 562 w 562"/>
                      <a:gd name="T5" fmla="*/ 388 h 388"/>
                      <a:gd name="T6" fmla="*/ 562 w 562"/>
                      <a:gd name="T7" fmla="*/ 321 h 388"/>
                      <a:gd name="T8" fmla="*/ 0 w 562"/>
                      <a:gd name="T9" fmla="*/ 0 h 388"/>
                      <a:gd name="T10" fmla="*/ 0 60000 65536"/>
                      <a:gd name="T11" fmla="*/ 0 60000 65536"/>
                      <a:gd name="T12" fmla="*/ 0 60000 65536"/>
                      <a:gd name="T13" fmla="*/ 0 60000 65536"/>
                      <a:gd name="T14" fmla="*/ 0 60000 65536"/>
                      <a:gd name="T15" fmla="*/ 0 w 562"/>
                      <a:gd name="T16" fmla="*/ 0 h 388"/>
                      <a:gd name="T17" fmla="*/ 562 w 562"/>
                      <a:gd name="T18" fmla="*/ 388 h 388"/>
                    </a:gdLst>
                    <a:ahLst/>
                    <a:cxnLst>
                      <a:cxn ang="T10">
                        <a:pos x="T0" y="T1"/>
                      </a:cxn>
                      <a:cxn ang="T11">
                        <a:pos x="T2" y="T3"/>
                      </a:cxn>
                      <a:cxn ang="T12">
                        <a:pos x="T4" y="T5"/>
                      </a:cxn>
                      <a:cxn ang="T13">
                        <a:pos x="T6" y="T7"/>
                      </a:cxn>
                      <a:cxn ang="T14">
                        <a:pos x="T8" y="T9"/>
                      </a:cxn>
                    </a:cxnLst>
                    <a:rect l="T15" t="T16" r="T17" b="T18"/>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36" name="Freeform 326"/>
                  <p:cNvSpPr>
                    <a:spLocks/>
                  </p:cNvSpPr>
                  <p:nvPr/>
                </p:nvSpPr>
                <p:spPr bwMode="auto">
                  <a:xfrm>
                    <a:off x="415" y="1963"/>
                    <a:ext cx="575" cy="324"/>
                  </a:xfrm>
                  <a:custGeom>
                    <a:avLst/>
                    <a:gdLst>
                      <a:gd name="T0" fmla="*/ 0 w 574"/>
                      <a:gd name="T1" fmla="*/ 5 h 326"/>
                      <a:gd name="T2" fmla="*/ 562 w 574"/>
                      <a:gd name="T3" fmla="*/ 326 h 326"/>
                      <a:gd name="T4" fmla="*/ 574 w 574"/>
                      <a:gd name="T5" fmla="*/ 319 h 326"/>
                      <a:gd name="T6" fmla="*/ 14 w 574"/>
                      <a:gd name="T7" fmla="*/ 0 h 326"/>
                      <a:gd name="T8" fmla="*/ 0 w 574"/>
                      <a:gd name="T9" fmla="*/ 5 h 326"/>
                      <a:gd name="T10" fmla="*/ 0 60000 65536"/>
                      <a:gd name="T11" fmla="*/ 0 60000 65536"/>
                      <a:gd name="T12" fmla="*/ 0 60000 65536"/>
                      <a:gd name="T13" fmla="*/ 0 60000 65536"/>
                      <a:gd name="T14" fmla="*/ 0 60000 65536"/>
                      <a:gd name="T15" fmla="*/ 0 w 574"/>
                      <a:gd name="T16" fmla="*/ 0 h 326"/>
                      <a:gd name="T17" fmla="*/ 574 w 574"/>
                      <a:gd name="T18" fmla="*/ 326 h 326"/>
                    </a:gdLst>
                    <a:ahLst/>
                    <a:cxnLst>
                      <a:cxn ang="T10">
                        <a:pos x="T0" y="T1"/>
                      </a:cxn>
                      <a:cxn ang="T11">
                        <a:pos x="T2" y="T3"/>
                      </a:cxn>
                      <a:cxn ang="T12">
                        <a:pos x="T4" y="T5"/>
                      </a:cxn>
                      <a:cxn ang="T13">
                        <a:pos x="T6" y="T7"/>
                      </a:cxn>
                      <a:cxn ang="T14">
                        <a:pos x="T8" y="T9"/>
                      </a:cxn>
                    </a:cxnLst>
                    <a:rect l="T15" t="T16" r="T17" b="T18"/>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37" name="Freeform 327"/>
                  <p:cNvSpPr>
                    <a:spLocks/>
                  </p:cNvSpPr>
                  <p:nvPr/>
                </p:nvSpPr>
                <p:spPr bwMode="auto">
                  <a:xfrm>
                    <a:off x="978" y="2283"/>
                    <a:ext cx="5" cy="70"/>
                  </a:xfrm>
                  <a:custGeom>
                    <a:avLst/>
                    <a:gdLst>
                      <a:gd name="T0" fmla="*/ 0 w 7"/>
                      <a:gd name="T1" fmla="*/ 0 h 71"/>
                      <a:gd name="T2" fmla="*/ 7 w 7"/>
                      <a:gd name="T3" fmla="*/ 71 h 71"/>
                      <a:gd name="T4" fmla="*/ 0 w 7"/>
                      <a:gd name="T5" fmla="*/ 71 h 71"/>
                      <a:gd name="T6" fmla="*/ 0 w 7"/>
                      <a:gd name="T7" fmla="*/ 0 h 71"/>
                      <a:gd name="T8" fmla="*/ 0 60000 65536"/>
                      <a:gd name="T9" fmla="*/ 0 60000 65536"/>
                      <a:gd name="T10" fmla="*/ 0 60000 65536"/>
                      <a:gd name="T11" fmla="*/ 0 60000 65536"/>
                      <a:gd name="T12" fmla="*/ 0 w 7"/>
                      <a:gd name="T13" fmla="*/ 0 h 71"/>
                      <a:gd name="T14" fmla="*/ 7 w 7"/>
                      <a:gd name="T15" fmla="*/ 71 h 71"/>
                    </a:gdLst>
                    <a:ahLst/>
                    <a:cxnLst>
                      <a:cxn ang="T8">
                        <a:pos x="T0" y="T1"/>
                      </a:cxn>
                      <a:cxn ang="T9">
                        <a:pos x="T2" y="T3"/>
                      </a:cxn>
                      <a:cxn ang="T10">
                        <a:pos x="T4" y="T5"/>
                      </a:cxn>
                      <a:cxn ang="T11">
                        <a:pos x="T6" y="T7"/>
                      </a:cxn>
                    </a:cxnLst>
                    <a:rect l="T12" t="T13" r="T14" b="T15"/>
                    <a:pathLst>
                      <a:path w="7" h="71">
                        <a:moveTo>
                          <a:pt x="0" y="0"/>
                        </a:moveTo>
                        <a:lnTo>
                          <a:pt x="7" y="71"/>
                        </a:lnTo>
                        <a:lnTo>
                          <a:pt x="0" y="71"/>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38" name="Freeform 328"/>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3 h 74"/>
                      <a:gd name="T8" fmla="*/ 0 w 7"/>
                      <a:gd name="T9" fmla="*/ 0 h 74"/>
                      <a:gd name="T10" fmla="*/ 0 w 7"/>
                      <a:gd name="T11" fmla="*/ 0 h 74"/>
                      <a:gd name="T12" fmla="*/ 0 60000 65536"/>
                      <a:gd name="T13" fmla="*/ 0 60000 65536"/>
                      <a:gd name="T14" fmla="*/ 0 60000 65536"/>
                      <a:gd name="T15" fmla="*/ 0 60000 65536"/>
                      <a:gd name="T16" fmla="*/ 0 60000 65536"/>
                      <a:gd name="T17" fmla="*/ 0 60000 65536"/>
                      <a:gd name="T18" fmla="*/ 0 w 7"/>
                      <a:gd name="T19" fmla="*/ 0 h 74"/>
                      <a:gd name="T20" fmla="*/ 7 w 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 h="74">
                        <a:moveTo>
                          <a:pt x="0" y="0"/>
                        </a:moveTo>
                        <a:lnTo>
                          <a:pt x="7" y="74"/>
                        </a:lnTo>
                        <a:lnTo>
                          <a:pt x="0" y="3"/>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39" name="Freeform 329"/>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9696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40" name="Freeform 330"/>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D6D6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41" name="Freeform 331"/>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0707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42" name="Freeform 332"/>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3737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43" name="Freeform 333"/>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7777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44" name="Freeform 334"/>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A7A7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45" name="Freeform 335"/>
                  <p:cNvSpPr>
                    <a:spLocks/>
                  </p:cNvSpPr>
                  <p:nvPr/>
                </p:nvSpPr>
                <p:spPr bwMode="auto">
                  <a:xfrm>
                    <a:off x="978" y="2280"/>
                    <a:ext cx="5" cy="73"/>
                  </a:xfrm>
                  <a:custGeom>
                    <a:avLst/>
                    <a:gdLst>
                      <a:gd name="T0" fmla="*/ 3 w 7"/>
                      <a:gd name="T1" fmla="*/ 0 h 74"/>
                      <a:gd name="T2" fmla="*/ 7 w 7"/>
                      <a:gd name="T3" fmla="*/ 74 h 74"/>
                      <a:gd name="T4" fmla="*/ 7 w 7"/>
                      <a:gd name="T5" fmla="*/ 74 h 74"/>
                      <a:gd name="T6" fmla="*/ 0 w 7"/>
                      <a:gd name="T7" fmla="*/ 0 h 74"/>
                      <a:gd name="T8" fmla="*/ 3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3" y="0"/>
                        </a:moveTo>
                        <a:lnTo>
                          <a:pt x="7" y="74"/>
                        </a:lnTo>
                        <a:lnTo>
                          <a:pt x="0" y="0"/>
                        </a:lnTo>
                        <a:lnTo>
                          <a:pt x="3" y="0"/>
                        </a:lnTo>
                        <a:close/>
                      </a:path>
                    </a:pathLst>
                  </a:custGeom>
                  <a:solidFill>
                    <a:srgbClr val="7C7C7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46" name="Freeform 336"/>
                  <p:cNvSpPr>
                    <a:spLocks/>
                  </p:cNvSpPr>
                  <p:nvPr/>
                </p:nvSpPr>
                <p:spPr bwMode="auto">
                  <a:xfrm>
                    <a:off x="981" y="2280"/>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0808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47" name="Freeform 337"/>
                  <p:cNvSpPr>
                    <a:spLocks/>
                  </p:cNvSpPr>
                  <p:nvPr/>
                </p:nvSpPr>
                <p:spPr bwMode="auto">
                  <a:xfrm>
                    <a:off x="981" y="2280"/>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3838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48" name="Freeform 338"/>
                  <p:cNvSpPr>
                    <a:spLocks/>
                  </p:cNvSpPr>
                  <p:nvPr/>
                </p:nvSpPr>
                <p:spPr bwMode="auto">
                  <a:xfrm>
                    <a:off x="981" y="2280"/>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7878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49" name="Freeform 339"/>
                  <p:cNvSpPr>
                    <a:spLocks/>
                  </p:cNvSpPr>
                  <p:nvPr/>
                </p:nvSpPr>
                <p:spPr bwMode="auto">
                  <a:xfrm>
                    <a:off x="981" y="2280"/>
                    <a:ext cx="8" cy="73"/>
                  </a:xfrm>
                  <a:custGeom>
                    <a:avLst/>
                    <a:gdLst>
                      <a:gd name="T0" fmla="*/ 0 w 7"/>
                      <a:gd name="T1" fmla="*/ 0 h 74"/>
                      <a:gd name="T2" fmla="*/ 7 w 7"/>
                      <a:gd name="T3" fmla="*/ 74 h 74"/>
                      <a:gd name="T4" fmla="*/ 4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4" y="74"/>
                        </a:lnTo>
                        <a:lnTo>
                          <a:pt x="0" y="0"/>
                        </a:lnTo>
                        <a:close/>
                      </a:path>
                    </a:pathLst>
                  </a:custGeom>
                  <a:solidFill>
                    <a:srgbClr val="89898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50" name="Freeform 340"/>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8D8D8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51" name="Freeform 341"/>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0909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52" name="Freeform 342"/>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3939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53" name="Freeform 343"/>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69595"/>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54" name="Freeform 344"/>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A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55" name="Freeform 345"/>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C9C9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56" name="Freeform 346"/>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F9F9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57" name="Freeform 347"/>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2A2A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58" name="Freeform 348"/>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4A4A4"/>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59" name="Freeform 349"/>
                  <p:cNvSpPr>
                    <a:spLocks/>
                  </p:cNvSpPr>
                  <p:nvPr/>
                </p:nvSpPr>
                <p:spPr bwMode="auto">
                  <a:xfrm>
                    <a:off x="981" y="2280"/>
                    <a:ext cx="8" cy="73"/>
                  </a:xfrm>
                  <a:custGeom>
                    <a:avLst/>
                    <a:gdLst>
                      <a:gd name="T0" fmla="*/ 2 w 7"/>
                      <a:gd name="T1" fmla="*/ 0 h 74"/>
                      <a:gd name="T2" fmla="*/ 7 w 7"/>
                      <a:gd name="T3" fmla="*/ 74 h 74"/>
                      <a:gd name="T4" fmla="*/ 7 w 7"/>
                      <a:gd name="T5" fmla="*/ 74 h 74"/>
                      <a:gd name="T6" fmla="*/ 0 w 7"/>
                      <a:gd name="T7" fmla="*/ 0 h 74"/>
                      <a:gd name="T8" fmla="*/ 2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2" y="0"/>
                        </a:moveTo>
                        <a:lnTo>
                          <a:pt x="7" y="74"/>
                        </a:lnTo>
                        <a:lnTo>
                          <a:pt x="0" y="0"/>
                        </a:lnTo>
                        <a:lnTo>
                          <a:pt x="2" y="0"/>
                        </a:lnTo>
                        <a:close/>
                      </a:path>
                    </a:pathLst>
                  </a:custGeom>
                  <a:solidFill>
                    <a:srgbClr val="A7A7A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60" name="Freeform 350"/>
                  <p:cNvSpPr>
                    <a:spLocks/>
                  </p:cNvSpPr>
                  <p:nvPr/>
                </p:nvSpPr>
                <p:spPr bwMode="auto">
                  <a:xfrm>
                    <a:off x="984" y="2280"/>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AA9A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61" name="Freeform 351"/>
                  <p:cNvSpPr>
                    <a:spLocks/>
                  </p:cNvSpPr>
                  <p:nvPr/>
                </p:nvSpPr>
                <p:spPr bwMode="auto">
                  <a:xfrm>
                    <a:off x="984" y="2280"/>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CACA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62" name="Freeform 352"/>
                  <p:cNvSpPr>
                    <a:spLocks/>
                  </p:cNvSpPr>
                  <p:nvPr/>
                </p:nvSpPr>
                <p:spPr bwMode="auto">
                  <a:xfrm>
                    <a:off x="984" y="2280"/>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FAFA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63" name="Freeform 353"/>
                  <p:cNvSpPr>
                    <a:spLocks/>
                  </p:cNvSpPr>
                  <p:nvPr/>
                </p:nvSpPr>
                <p:spPr bwMode="auto">
                  <a:xfrm>
                    <a:off x="984" y="2280"/>
                    <a:ext cx="6" cy="73"/>
                  </a:xfrm>
                  <a:custGeom>
                    <a:avLst/>
                    <a:gdLst>
                      <a:gd name="T0" fmla="*/ 0 w 7"/>
                      <a:gd name="T1" fmla="*/ 0 h 74"/>
                      <a:gd name="T2" fmla="*/ 7 w 7"/>
                      <a:gd name="T3" fmla="*/ 74 h 74"/>
                      <a:gd name="T4" fmla="*/ 5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5" y="74"/>
                        </a:lnTo>
                        <a:lnTo>
                          <a:pt x="0" y="0"/>
                        </a:lnTo>
                        <a:close/>
                      </a:path>
                    </a:pathLst>
                  </a:custGeom>
                  <a:solidFill>
                    <a:srgbClr val="B1B1B1"/>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64" name="Freeform 354"/>
                  <p:cNvSpPr>
                    <a:spLocks/>
                  </p:cNvSpPr>
                  <p:nvPr/>
                </p:nvSpPr>
                <p:spPr bwMode="auto">
                  <a:xfrm>
                    <a:off x="984" y="2280"/>
                    <a:ext cx="6"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65" name="Freeform 355"/>
                  <p:cNvSpPr>
                    <a:spLocks/>
                  </p:cNvSpPr>
                  <p:nvPr/>
                </p:nvSpPr>
                <p:spPr bwMode="auto">
                  <a:xfrm>
                    <a:off x="984" y="2280"/>
                    <a:ext cx="6" cy="73"/>
                  </a:xfrm>
                  <a:custGeom>
                    <a:avLst/>
                    <a:gdLst>
                      <a:gd name="T0" fmla="*/ 7 w 7"/>
                      <a:gd name="T1" fmla="*/ 74 h 74"/>
                      <a:gd name="T2" fmla="*/ 0 w 7"/>
                      <a:gd name="T3" fmla="*/ 0 h 74"/>
                      <a:gd name="T4" fmla="*/ 7 w 7"/>
                      <a:gd name="T5" fmla="*/ 0 h 74"/>
                      <a:gd name="T6" fmla="*/ 7 w 7"/>
                      <a:gd name="T7" fmla="*/ 74 h 74"/>
                      <a:gd name="T8" fmla="*/ 7 w 7"/>
                      <a:gd name="T9" fmla="*/ 74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7" y="74"/>
                        </a:moveTo>
                        <a:lnTo>
                          <a:pt x="0" y="0"/>
                        </a:lnTo>
                        <a:lnTo>
                          <a:pt x="7" y="0"/>
                        </a:lnTo>
                        <a:lnTo>
                          <a:pt x="7" y="74"/>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66" name="Freeform 356"/>
                  <p:cNvSpPr>
                    <a:spLocks/>
                  </p:cNvSpPr>
                  <p:nvPr/>
                </p:nvSpPr>
                <p:spPr bwMode="auto">
                  <a:xfrm>
                    <a:off x="484" y="2042"/>
                    <a:ext cx="95" cy="60"/>
                  </a:xfrm>
                  <a:custGeom>
                    <a:avLst/>
                    <a:gdLst>
                      <a:gd name="T0" fmla="*/ 0 w 95"/>
                      <a:gd name="T1" fmla="*/ 7 h 59"/>
                      <a:gd name="T2" fmla="*/ 90 w 95"/>
                      <a:gd name="T3" fmla="*/ 59 h 59"/>
                      <a:gd name="T4" fmla="*/ 93 w 95"/>
                      <a:gd name="T5" fmla="*/ 56 h 59"/>
                      <a:gd name="T6" fmla="*/ 93 w 95"/>
                      <a:gd name="T7" fmla="*/ 56 h 59"/>
                      <a:gd name="T8" fmla="*/ 93 w 95"/>
                      <a:gd name="T9" fmla="*/ 56 h 59"/>
                      <a:gd name="T10" fmla="*/ 95 w 95"/>
                      <a:gd name="T11" fmla="*/ 52 h 59"/>
                      <a:gd name="T12" fmla="*/ 3 w 95"/>
                      <a:gd name="T13" fmla="*/ 0 h 59"/>
                      <a:gd name="T14" fmla="*/ 0 w 95"/>
                      <a:gd name="T15" fmla="*/ 2 h 59"/>
                      <a:gd name="T16" fmla="*/ 0 w 95"/>
                      <a:gd name="T17" fmla="*/ 2 h 59"/>
                      <a:gd name="T18" fmla="*/ 0 w 95"/>
                      <a:gd name="T19" fmla="*/ 2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3" y="56"/>
                        </a:lnTo>
                        <a:lnTo>
                          <a:pt x="95" y="52"/>
                        </a:lnTo>
                        <a:lnTo>
                          <a:pt x="3" y="0"/>
                        </a:lnTo>
                        <a:lnTo>
                          <a:pt x="0" y="2"/>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67" name="Freeform 357"/>
                  <p:cNvSpPr>
                    <a:spLocks/>
                  </p:cNvSpPr>
                  <p:nvPr/>
                </p:nvSpPr>
                <p:spPr bwMode="auto">
                  <a:xfrm>
                    <a:off x="633" y="2125"/>
                    <a:ext cx="95" cy="60"/>
                  </a:xfrm>
                  <a:custGeom>
                    <a:avLst/>
                    <a:gdLst>
                      <a:gd name="T0" fmla="*/ 0 w 95"/>
                      <a:gd name="T1" fmla="*/ 7 h 59"/>
                      <a:gd name="T2" fmla="*/ 90 w 95"/>
                      <a:gd name="T3" fmla="*/ 59 h 59"/>
                      <a:gd name="T4" fmla="*/ 92 w 95"/>
                      <a:gd name="T5" fmla="*/ 57 h 59"/>
                      <a:gd name="T6" fmla="*/ 92 w 95"/>
                      <a:gd name="T7" fmla="*/ 57 h 59"/>
                      <a:gd name="T8" fmla="*/ 92 w 95"/>
                      <a:gd name="T9" fmla="*/ 57 h 59"/>
                      <a:gd name="T10" fmla="*/ 95 w 95"/>
                      <a:gd name="T11" fmla="*/ 55 h 59"/>
                      <a:gd name="T12" fmla="*/ 3 w 95"/>
                      <a:gd name="T13" fmla="*/ 0 h 59"/>
                      <a:gd name="T14" fmla="*/ 0 w 95"/>
                      <a:gd name="T15" fmla="*/ 5 h 59"/>
                      <a:gd name="T16" fmla="*/ 0 w 95"/>
                      <a:gd name="T17" fmla="*/ 5 h 59"/>
                      <a:gd name="T18" fmla="*/ 0 w 95"/>
                      <a:gd name="T19" fmla="*/ 5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2" y="57"/>
                        </a:lnTo>
                        <a:lnTo>
                          <a:pt x="95" y="55"/>
                        </a:lnTo>
                        <a:lnTo>
                          <a:pt x="3" y="0"/>
                        </a:lnTo>
                        <a:lnTo>
                          <a:pt x="0" y="5"/>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68" name="Freeform 358"/>
                  <p:cNvSpPr>
                    <a:spLocks/>
                  </p:cNvSpPr>
                  <p:nvPr/>
                </p:nvSpPr>
                <p:spPr bwMode="auto">
                  <a:xfrm>
                    <a:off x="463" y="1988"/>
                    <a:ext cx="17" cy="70"/>
                  </a:xfrm>
                  <a:custGeom>
                    <a:avLst/>
                    <a:gdLst>
                      <a:gd name="T0" fmla="*/ 5 w 17"/>
                      <a:gd name="T1" fmla="*/ 69 h 69"/>
                      <a:gd name="T2" fmla="*/ 5 w 17"/>
                      <a:gd name="T3" fmla="*/ 7 h 69"/>
                      <a:gd name="T4" fmla="*/ 3 w 17"/>
                      <a:gd name="T5" fmla="*/ 10 h 69"/>
                      <a:gd name="T6" fmla="*/ 17 w 17"/>
                      <a:gd name="T7" fmla="*/ 3 h 69"/>
                      <a:gd name="T8" fmla="*/ 14 w 17"/>
                      <a:gd name="T9" fmla="*/ 0 h 69"/>
                      <a:gd name="T10" fmla="*/ 3 w 17"/>
                      <a:gd name="T11" fmla="*/ 5 h 69"/>
                      <a:gd name="T12" fmla="*/ 0 w 17"/>
                      <a:gd name="T13" fmla="*/ 5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69" name="Freeform 359"/>
                  <p:cNvSpPr>
                    <a:spLocks/>
                  </p:cNvSpPr>
                  <p:nvPr/>
                </p:nvSpPr>
                <p:spPr bwMode="auto">
                  <a:xfrm>
                    <a:off x="936" y="2258"/>
                    <a:ext cx="15" cy="73"/>
                  </a:xfrm>
                  <a:custGeom>
                    <a:avLst/>
                    <a:gdLst>
                      <a:gd name="T0" fmla="*/ 5 w 16"/>
                      <a:gd name="T1" fmla="*/ 73 h 73"/>
                      <a:gd name="T2" fmla="*/ 5 w 16"/>
                      <a:gd name="T3" fmla="*/ 9 h 73"/>
                      <a:gd name="T4" fmla="*/ 5 w 16"/>
                      <a:gd name="T5" fmla="*/ 12 h 73"/>
                      <a:gd name="T6" fmla="*/ 16 w 16"/>
                      <a:gd name="T7" fmla="*/ 4 h 73"/>
                      <a:gd name="T8" fmla="*/ 14 w 16"/>
                      <a:gd name="T9" fmla="*/ 0 h 73"/>
                      <a:gd name="T10" fmla="*/ 2 w 16"/>
                      <a:gd name="T11" fmla="*/ 7 h 73"/>
                      <a:gd name="T12" fmla="*/ 0 w 16"/>
                      <a:gd name="T13" fmla="*/ 7 h 73"/>
                      <a:gd name="T14" fmla="*/ 0 w 16"/>
                      <a:gd name="T15" fmla="*/ 9 h 73"/>
                      <a:gd name="T16" fmla="*/ 0 w 16"/>
                      <a:gd name="T17" fmla="*/ 73 h 73"/>
                      <a:gd name="T18" fmla="*/ 5 w 16"/>
                      <a:gd name="T19" fmla="*/ 73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3"/>
                      <a:gd name="T32" fmla="*/ 16 w 1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70" name="Freeform 360"/>
                  <p:cNvSpPr>
                    <a:spLocks/>
                  </p:cNvSpPr>
                  <p:nvPr/>
                </p:nvSpPr>
                <p:spPr bwMode="auto">
                  <a:xfrm>
                    <a:off x="605" y="2071"/>
                    <a:ext cx="17" cy="70"/>
                  </a:xfrm>
                  <a:custGeom>
                    <a:avLst/>
                    <a:gdLst>
                      <a:gd name="T0" fmla="*/ 5 w 17"/>
                      <a:gd name="T1" fmla="*/ 69 h 69"/>
                      <a:gd name="T2" fmla="*/ 5 w 17"/>
                      <a:gd name="T3" fmla="*/ 7 h 69"/>
                      <a:gd name="T4" fmla="*/ 2 w 17"/>
                      <a:gd name="T5" fmla="*/ 10 h 69"/>
                      <a:gd name="T6" fmla="*/ 17 w 17"/>
                      <a:gd name="T7" fmla="*/ 5 h 69"/>
                      <a:gd name="T8" fmla="*/ 14 w 17"/>
                      <a:gd name="T9" fmla="*/ 0 h 69"/>
                      <a:gd name="T10" fmla="*/ 2 w 17"/>
                      <a:gd name="T11" fmla="*/ 7 h 69"/>
                      <a:gd name="T12" fmla="*/ 0 w 17"/>
                      <a:gd name="T13" fmla="*/ 7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2" y="10"/>
                        </a:lnTo>
                        <a:lnTo>
                          <a:pt x="17" y="5"/>
                        </a:lnTo>
                        <a:lnTo>
                          <a:pt x="14" y="0"/>
                        </a:lnTo>
                        <a:lnTo>
                          <a:pt x="2" y="7"/>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71" name="Freeform 361"/>
                  <p:cNvSpPr>
                    <a:spLocks/>
                  </p:cNvSpPr>
                  <p:nvPr/>
                </p:nvSpPr>
                <p:spPr bwMode="auto">
                  <a:xfrm>
                    <a:off x="769" y="2166"/>
                    <a:ext cx="18" cy="67"/>
                  </a:xfrm>
                  <a:custGeom>
                    <a:avLst/>
                    <a:gdLst>
                      <a:gd name="T0" fmla="*/ 5 w 17"/>
                      <a:gd name="T1" fmla="*/ 68 h 68"/>
                      <a:gd name="T2" fmla="*/ 5 w 17"/>
                      <a:gd name="T3" fmla="*/ 7 h 68"/>
                      <a:gd name="T4" fmla="*/ 5 w 17"/>
                      <a:gd name="T5" fmla="*/ 9 h 68"/>
                      <a:gd name="T6" fmla="*/ 17 w 17"/>
                      <a:gd name="T7" fmla="*/ 4 h 68"/>
                      <a:gd name="T8" fmla="*/ 14 w 17"/>
                      <a:gd name="T9" fmla="*/ 0 h 68"/>
                      <a:gd name="T10" fmla="*/ 2 w 17"/>
                      <a:gd name="T11" fmla="*/ 4 h 68"/>
                      <a:gd name="T12" fmla="*/ 0 w 17"/>
                      <a:gd name="T13" fmla="*/ 7 h 68"/>
                      <a:gd name="T14" fmla="*/ 0 w 17"/>
                      <a:gd name="T15" fmla="*/ 7 h 68"/>
                      <a:gd name="T16" fmla="*/ 0 w 17"/>
                      <a:gd name="T17" fmla="*/ 68 h 68"/>
                      <a:gd name="T18" fmla="*/ 5 w 17"/>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5" y="68"/>
                        </a:moveTo>
                        <a:lnTo>
                          <a:pt x="5" y="7"/>
                        </a:lnTo>
                        <a:lnTo>
                          <a:pt x="5" y="9"/>
                        </a:lnTo>
                        <a:lnTo>
                          <a:pt x="17" y="4"/>
                        </a:lnTo>
                        <a:lnTo>
                          <a:pt x="14" y="0"/>
                        </a:lnTo>
                        <a:lnTo>
                          <a:pt x="2" y="4"/>
                        </a:lnTo>
                        <a:lnTo>
                          <a:pt x="0" y="7"/>
                        </a:lnTo>
                        <a:lnTo>
                          <a:pt x="0" y="68"/>
                        </a:lnTo>
                        <a:lnTo>
                          <a:pt x="5" y="68"/>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72" name="Freeform 362"/>
                  <p:cNvSpPr>
                    <a:spLocks/>
                  </p:cNvSpPr>
                  <p:nvPr/>
                </p:nvSpPr>
                <p:spPr bwMode="auto">
                  <a:xfrm>
                    <a:off x="806" y="2226"/>
                    <a:ext cx="96" cy="60"/>
                  </a:xfrm>
                  <a:custGeom>
                    <a:avLst/>
                    <a:gdLst>
                      <a:gd name="T0" fmla="*/ 0 w 94"/>
                      <a:gd name="T1" fmla="*/ 5 h 59"/>
                      <a:gd name="T2" fmla="*/ 90 w 94"/>
                      <a:gd name="T3" fmla="*/ 59 h 59"/>
                      <a:gd name="T4" fmla="*/ 92 w 94"/>
                      <a:gd name="T5" fmla="*/ 54 h 59"/>
                      <a:gd name="T6" fmla="*/ 92 w 94"/>
                      <a:gd name="T7" fmla="*/ 54 h 59"/>
                      <a:gd name="T8" fmla="*/ 92 w 94"/>
                      <a:gd name="T9" fmla="*/ 54 h 59"/>
                      <a:gd name="T10" fmla="*/ 94 w 94"/>
                      <a:gd name="T11" fmla="*/ 52 h 59"/>
                      <a:gd name="T12" fmla="*/ 2 w 94"/>
                      <a:gd name="T13" fmla="*/ 0 h 59"/>
                      <a:gd name="T14" fmla="*/ 0 w 94"/>
                      <a:gd name="T15" fmla="*/ 2 h 59"/>
                      <a:gd name="T16" fmla="*/ 0 w 94"/>
                      <a:gd name="T17" fmla="*/ 2 h 59"/>
                      <a:gd name="T18" fmla="*/ 0 w 94"/>
                      <a:gd name="T19" fmla="*/ 2 h 59"/>
                      <a:gd name="T20" fmla="*/ 0 w 94"/>
                      <a:gd name="T21" fmla="*/ 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59"/>
                      <a:gd name="T35" fmla="*/ 94 w 94"/>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59">
                        <a:moveTo>
                          <a:pt x="0" y="5"/>
                        </a:moveTo>
                        <a:lnTo>
                          <a:pt x="90" y="59"/>
                        </a:lnTo>
                        <a:lnTo>
                          <a:pt x="92" y="54"/>
                        </a:lnTo>
                        <a:lnTo>
                          <a:pt x="94" y="52"/>
                        </a:lnTo>
                        <a:lnTo>
                          <a:pt x="2" y="0"/>
                        </a:lnTo>
                        <a:lnTo>
                          <a:pt x="0" y="2"/>
                        </a:lnTo>
                        <a:lnTo>
                          <a:pt x="0" y="5"/>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73" name="Freeform 363"/>
                  <p:cNvSpPr>
                    <a:spLocks/>
                  </p:cNvSpPr>
                  <p:nvPr/>
                </p:nvSpPr>
                <p:spPr bwMode="auto">
                  <a:xfrm>
                    <a:off x="429" y="1988"/>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74" name="Freeform 364"/>
                  <p:cNvSpPr>
                    <a:spLocks/>
                  </p:cNvSpPr>
                  <p:nvPr/>
                </p:nvSpPr>
                <p:spPr bwMode="auto">
                  <a:xfrm>
                    <a:off x="429" y="2020"/>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75" name="Freeform 365"/>
                  <p:cNvSpPr>
                    <a:spLocks/>
                  </p:cNvSpPr>
                  <p:nvPr/>
                </p:nvSpPr>
                <p:spPr bwMode="auto">
                  <a:xfrm>
                    <a:off x="959" y="2293"/>
                    <a:ext cx="6" cy="10"/>
                  </a:xfrm>
                  <a:custGeom>
                    <a:avLst/>
                    <a:gdLst>
                      <a:gd name="T0" fmla="*/ 7 w 3"/>
                      <a:gd name="T1" fmla="*/ 7 h 5"/>
                      <a:gd name="T2" fmla="*/ 2 w 3"/>
                      <a:gd name="T3" fmla="*/ 12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76" name="Freeform 366"/>
                  <p:cNvSpPr>
                    <a:spLocks/>
                  </p:cNvSpPr>
                  <p:nvPr/>
                </p:nvSpPr>
                <p:spPr bwMode="auto">
                  <a:xfrm>
                    <a:off x="959" y="2321"/>
                    <a:ext cx="6" cy="13"/>
                  </a:xfrm>
                  <a:custGeom>
                    <a:avLst/>
                    <a:gdLst>
                      <a:gd name="T0" fmla="*/ 7 w 3"/>
                      <a:gd name="T1" fmla="*/ 7 h 5"/>
                      <a:gd name="T2" fmla="*/ 2 w 3"/>
                      <a:gd name="T3" fmla="*/ 10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grpSp>
              <p:nvGrpSpPr>
                <p:cNvPr id="279" name="Group 367"/>
                <p:cNvGrpSpPr>
                  <a:grpSpLocks/>
                </p:cNvGrpSpPr>
                <p:nvPr/>
              </p:nvGrpSpPr>
              <p:grpSpPr bwMode="auto">
                <a:xfrm>
                  <a:off x="2544" y="1968"/>
                  <a:ext cx="888" cy="574"/>
                  <a:chOff x="409" y="1790"/>
                  <a:chExt cx="888" cy="574"/>
                </a:xfrm>
              </p:grpSpPr>
              <p:sp>
                <p:nvSpPr>
                  <p:cNvPr id="285" name="AutoShape 368"/>
                  <p:cNvSpPr>
                    <a:spLocks noChangeAspect="1" noChangeArrowheads="1" noTextEdit="1"/>
                  </p:cNvSpPr>
                  <p:nvPr/>
                </p:nvSpPr>
                <p:spPr bwMode="auto">
                  <a:xfrm>
                    <a:off x="409" y="1790"/>
                    <a:ext cx="885" cy="536"/>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86" name="Freeform 369"/>
                  <p:cNvSpPr>
                    <a:spLocks noEditPoints="1"/>
                  </p:cNvSpPr>
                  <p:nvPr/>
                </p:nvSpPr>
                <p:spPr bwMode="auto">
                  <a:xfrm>
                    <a:off x="409" y="1790"/>
                    <a:ext cx="888" cy="533"/>
                  </a:xfrm>
                  <a:custGeom>
                    <a:avLst/>
                    <a:gdLst>
                      <a:gd name="T0" fmla="*/ 588 w 376"/>
                      <a:gd name="T1" fmla="*/ 558 h 242"/>
                      <a:gd name="T2" fmla="*/ 588 w 376"/>
                      <a:gd name="T3" fmla="*/ 511 h 242"/>
                      <a:gd name="T4" fmla="*/ 583 w 376"/>
                      <a:gd name="T5" fmla="*/ 518 h 242"/>
                      <a:gd name="T6" fmla="*/ 864 w 376"/>
                      <a:gd name="T7" fmla="*/ 357 h 242"/>
                      <a:gd name="T8" fmla="*/ 883 w 376"/>
                      <a:gd name="T9" fmla="*/ 314 h 242"/>
                      <a:gd name="T10" fmla="*/ 883 w 376"/>
                      <a:gd name="T11" fmla="*/ 317 h 242"/>
                      <a:gd name="T12" fmla="*/ 888 w 376"/>
                      <a:gd name="T13" fmla="*/ 277 h 242"/>
                      <a:gd name="T14" fmla="*/ 883 w 376"/>
                      <a:gd name="T15" fmla="*/ 269 h 242"/>
                      <a:gd name="T16" fmla="*/ 416 w 376"/>
                      <a:gd name="T17" fmla="*/ 0 h 242"/>
                      <a:gd name="T18" fmla="*/ 409 w 376"/>
                      <a:gd name="T19" fmla="*/ 0 h 242"/>
                      <a:gd name="T20" fmla="*/ 66 w 376"/>
                      <a:gd name="T21" fmla="*/ 194 h 242"/>
                      <a:gd name="T22" fmla="*/ 73 w 376"/>
                      <a:gd name="T23" fmla="*/ 194 h 242"/>
                      <a:gd name="T24" fmla="*/ 26 w 376"/>
                      <a:gd name="T25" fmla="*/ 168 h 242"/>
                      <a:gd name="T26" fmla="*/ 19 w 376"/>
                      <a:gd name="T27" fmla="*/ 165 h 242"/>
                      <a:gd name="T28" fmla="*/ 5 w 376"/>
                      <a:gd name="T29" fmla="*/ 173 h 242"/>
                      <a:gd name="T30" fmla="*/ 0 w 376"/>
                      <a:gd name="T31" fmla="*/ 177 h 242"/>
                      <a:gd name="T32" fmla="*/ 0 w 376"/>
                      <a:gd name="T33" fmla="*/ 241 h 242"/>
                      <a:gd name="T34" fmla="*/ 5 w 376"/>
                      <a:gd name="T35" fmla="*/ 246 h 242"/>
                      <a:gd name="T36" fmla="*/ 564 w 376"/>
                      <a:gd name="T37" fmla="*/ 572 h 242"/>
                      <a:gd name="T38" fmla="*/ 574 w 376"/>
                      <a:gd name="T39" fmla="*/ 572 h 242"/>
                      <a:gd name="T40" fmla="*/ 583 w 376"/>
                      <a:gd name="T41" fmla="*/ 563 h 242"/>
                      <a:gd name="T42" fmla="*/ 588 w 376"/>
                      <a:gd name="T43" fmla="*/ 558 h 242"/>
                      <a:gd name="T44" fmla="*/ 572 w 376"/>
                      <a:gd name="T45" fmla="*/ 560 h 242"/>
                      <a:gd name="T46" fmla="*/ 12 w 376"/>
                      <a:gd name="T47" fmla="*/ 234 h 242"/>
                      <a:gd name="T48" fmla="*/ 14 w 376"/>
                      <a:gd name="T49" fmla="*/ 241 h 242"/>
                      <a:gd name="T50" fmla="*/ 14 w 376"/>
                      <a:gd name="T51" fmla="*/ 177 h 242"/>
                      <a:gd name="T52" fmla="*/ 9 w 376"/>
                      <a:gd name="T53" fmla="*/ 184 h 242"/>
                      <a:gd name="T54" fmla="*/ 24 w 376"/>
                      <a:gd name="T55" fmla="*/ 180 h 242"/>
                      <a:gd name="T56" fmla="*/ 19 w 376"/>
                      <a:gd name="T57" fmla="*/ 180 h 242"/>
                      <a:gd name="T58" fmla="*/ 66 w 376"/>
                      <a:gd name="T59" fmla="*/ 206 h 242"/>
                      <a:gd name="T60" fmla="*/ 73 w 376"/>
                      <a:gd name="T61" fmla="*/ 206 h 242"/>
                      <a:gd name="T62" fmla="*/ 416 w 376"/>
                      <a:gd name="T63" fmla="*/ 12 h 242"/>
                      <a:gd name="T64" fmla="*/ 409 w 376"/>
                      <a:gd name="T65" fmla="*/ 12 h 242"/>
                      <a:gd name="T66" fmla="*/ 876 w 376"/>
                      <a:gd name="T67" fmla="*/ 284 h 242"/>
                      <a:gd name="T68" fmla="*/ 874 w 376"/>
                      <a:gd name="T69" fmla="*/ 277 h 242"/>
                      <a:gd name="T70" fmla="*/ 871 w 376"/>
                      <a:gd name="T71" fmla="*/ 312 h 242"/>
                      <a:gd name="T72" fmla="*/ 871 w 376"/>
                      <a:gd name="T73" fmla="*/ 312 h 242"/>
                      <a:gd name="T74" fmla="*/ 857 w 376"/>
                      <a:gd name="T75" fmla="*/ 345 h 242"/>
                      <a:gd name="T76" fmla="*/ 576 w 376"/>
                      <a:gd name="T77" fmla="*/ 506 h 242"/>
                      <a:gd name="T78" fmla="*/ 574 w 376"/>
                      <a:gd name="T79" fmla="*/ 511 h 242"/>
                      <a:gd name="T80" fmla="*/ 574 w 376"/>
                      <a:gd name="T81" fmla="*/ 558 h 242"/>
                      <a:gd name="T82" fmla="*/ 576 w 376"/>
                      <a:gd name="T83" fmla="*/ 551 h 242"/>
                      <a:gd name="T84" fmla="*/ 564 w 376"/>
                      <a:gd name="T85" fmla="*/ 560 h 242"/>
                      <a:gd name="T86" fmla="*/ 572 w 376"/>
                      <a:gd name="T87" fmla="*/ 560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242"/>
                      <a:gd name="T134" fmla="*/ 376 w 376"/>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87" name="Freeform 370"/>
                  <p:cNvSpPr>
                    <a:spLocks/>
                  </p:cNvSpPr>
                  <p:nvPr/>
                </p:nvSpPr>
                <p:spPr bwMode="auto">
                  <a:xfrm>
                    <a:off x="463" y="1977"/>
                    <a:ext cx="828" cy="308"/>
                  </a:xfrm>
                  <a:custGeom>
                    <a:avLst/>
                    <a:gdLst>
                      <a:gd name="T0" fmla="*/ 454 w 350"/>
                      <a:gd name="T1" fmla="*/ 278 h 145"/>
                      <a:gd name="T2" fmla="*/ 496 w 350"/>
                      <a:gd name="T3" fmla="*/ 278 h 145"/>
                      <a:gd name="T4" fmla="*/ 827 w 350"/>
                      <a:gd name="T5" fmla="*/ 87 h 145"/>
                      <a:gd name="T6" fmla="*/ 808 w 350"/>
                      <a:gd name="T7" fmla="*/ 160 h 145"/>
                      <a:gd name="T8" fmla="*/ 508 w 350"/>
                      <a:gd name="T9" fmla="*/ 333 h 145"/>
                      <a:gd name="T10" fmla="*/ 508 w 350"/>
                      <a:gd name="T11" fmla="*/ 333 h 145"/>
                      <a:gd name="T12" fmla="*/ 475 w 350"/>
                      <a:gd name="T13" fmla="*/ 342 h 145"/>
                      <a:gd name="T14" fmla="*/ 444 w 350"/>
                      <a:gd name="T15" fmla="*/ 333 h 145"/>
                      <a:gd name="T16" fmla="*/ 444 w 350"/>
                      <a:gd name="T17" fmla="*/ 333 h 145"/>
                      <a:gd name="T18" fmla="*/ 109 w 350"/>
                      <a:gd name="T19" fmla="*/ 139 h 145"/>
                      <a:gd name="T20" fmla="*/ 24 w 350"/>
                      <a:gd name="T21" fmla="*/ 92 h 145"/>
                      <a:gd name="T22" fmla="*/ 2 w 350"/>
                      <a:gd name="T23" fmla="*/ 17 h 145"/>
                      <a:gd name="T24" fmla="*/ 454 w 350"/>
                      <a:gd name="T25" fmla="*/ 278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88" name="Freeform 371"/>
                  <p:cNvSpPr>
                    <a:spLocks/>
                  </p:cNvSpPr>
                  <p:nvPr/>
                </p:nvSpPr>
                <p:spPr bwMode="auto">
                  <a:xfrm>
                    <a:off x="467" y="1796"/>
                    <a:ext cx="824" cy="428"/>
                  </a:xfrm>
                  <a:custGeom>
                    <a:avLst/>
                    <a:gdLst>
                      <a:gd name="T0" fmla="*/ 0 w 349"/>
                      <a:gd name="T1" fmla="*/ 198 h 197"/>
                      <a:gd name="T2" fmla="*/ 354 w 349"/>
                      <a:gd name="T3" fmla="*/ 0 h 197"/>
                      <a:gd name="T4" fmla="*/ 824 w 349"/>
                      <a:gd name="T5" fmla="*/ 269 h 197"/>
                      <a:gd name="T6" fmla="*/ 493 w 349"/>
                      <a:gd name="T7" fmla="*/ 460 h 197"/>
                      <a:gd name="T8" fmla="*/ 493 w 349"/>
                      <a:gd name="T9" fmla="*/ 460 h 197"/>
                      <a:gd name="T10" fmla="*/ 451 w 349"/>
                      <a:gd name="T11" fmla="*/ 460 h 197"/>
                      <a:gd name="T12" fmla="*/ 0 w 349"/>
                      <a:gd name="T13" fmla="*/ 198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89" name="Freeform 372"/>
                  <p:cNvSpPr>
                    <a:spLocks/>
                  </p:cNvSpPr>
                  <p:nvPr/>
                </p:nvSpPr>
                <p:spPr bwMode="auto">
                  <a:xfrm>
                    <a:off x="415" y="1968"/>
                    <a:ext cx="563" cy="349"/>
                  </a:xfrm>
                  <a:custGeom>
                    <a:avLst/>
                    <a:gdLst>
                      <a:gd name="T0" fmla="*/ 0 w 562"/>
                      <a:gd name="T1" fmla="*/ 0 h 388"/>
                      <a:gd name="T2" fmla="*/ 0 w 562"/>
                      <a:gd name="T3" fmla="*/ 64 h 388"/>
                      <a:gd name="T4" fmla="*/ 562 w 562"/>
                      <a:gd name="T5" fmla="*/ 388 h 388"/>
                      <a:gd name="T6" fmla="*/ 562 w 562"/>
                      <a:gd name="T7" fmla="*/ 321 h 388"/>
                      <a:gd name="T8" fmla="*/ 0 w 562"/>
                      <a:gd name="T9" fmla="*/ 0 h 388"/>
                      <a:gd name="T10" fmla="*/ 0 60000 65536"/>
                      <a:gd name="T11" fmla="*/ 0 60000 65536"/>
                      <a:gd name="T12" fmla="*/ 0 60000 65536"/>
                      <a:gd name="T13" fmla="*/ 0 60000 65536"/>
                      <a:gd name="T14" fmla="*/ 0 60000 65536"/>
                      <a:gd name="T15" fmla="*/ 0 w 562"/>
                      <a:gd name="T16" fmla="*/ 0 h 388"/>
                      <a:gd name="T17" fmla="*/ 562 w 562"/>
                      <a:gd name="T18" fmla="*/ 388 h 388"/>
                    </a:gdLst>
                    <a:ahLst/>
                    <a:cxnLst>
                      <a:cxn ang="T10">
                        <a:pos x="T0" y="T1"/>
                      </a:cxn>
                      <a:cxn ang="T11">
                        <a:pos x="T2" y="T3"/>
                      </a:cxn>
                      <a:cxn ang="T12">
                        <a:pos x="T4" y="T5"/>
                      </a:cxn>
                      <a:cxn ang="T13">
                        <a:pos x="T6" y="T7"/>
                      </a:cxn>
                      <a:cxn ang="T14">
                        <a:pos x="T8" y="T9"/>
                      </a:cxn>
                    </a:cxnLst>
                    <a:rect l="T15" t="T16" r="T17" b="T18"/>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90" name="Freeform 373"/>
                  <p:cNvSpPr>
                    <a:spLocks/>
                  </p:cNvSpPr>
                  <p:nvPr/>
                </p:nvSpPr>
                <p:spPr bwMode="auto">
                  <a:xfrm>
                    <a:off x="415" y="1961"/>
                    <a:ext cx="575" cy="289"/>
                  </a:xfrm>
                  <a:custGeom>
                    <a:avLst/>
                    <a:gdLst>
                      <a:gd name="T0" fmla="*/ 0 w 574"/>
                      <a:gd name="T1" fmla="*/ 5 h 326"/>
                      <a:gd name="T2" fmla="*/ 562 w 574"/>
                      <a:gd name="T3" fmla="*/ 326 h 326"/>
                      <a:gd name="T4" fmla="*/ 574 w 574"/>
                      <a:gd name="T5" fmla="*/ 319 h 326"/>
                      <a:gd name="T6" fmla="*/ 14 w 574"/>
                      <a:gd name="T7" fmla="*/ 0 h 326"/>
                      <a:gd name="T8" fmla="*/ 0 w 574"/>
                      <a:gd name="T9" fmla="*/ 5 h 326"/>
                      <a:gd name="T10" fmla="*/ 0 60000 65536"/>
                      <a:gd name="T11" fmla="*/ 0 60000 65536"/>
                      <a:gd name="T12" fmla="*/ 0 60000 65536"/>
                      <a:gd name="T13" fmla="*/ 0 60000 65536"/>
                      <a:gd name="T14" fmla="*/ 0 60000 65536"/>
                      <a:gd name="T15" fmla="*/ 0 w 574"/>
                      <a:gd name="T16" fmla="*/ 0 h 326"/>
                      <a:gd name="T17" fmla="*/ 574 w 574"/>
                      <a:gd name="T18" fmla="*/ 326 h 326"/>
                    </a:gdLst>
                    <a:ahLst/>
                    <a:cxnLst>
                      <a:cxn ang="T10">
                        <a:pos x="T0" y="T1"/>
                      </a:cxn>
                      <a:cxn ang="T11">
                        <a:pos x="T2" y="T3"/>
                      </a:cxn>
                      <a:cxn ang="T12">
                        <a:pos x="T4" y="T5"/>
                      </a:cxn>
                      <a:cxn ang="T13">
                        <a:pos x="T6" y="T7"/>
                      </a:cxn>
                      <a:cxn ang="T14">
                        <a:pos x="T8" y="T9"/>
                      </a:cxn>
                    </a:cxnLst>
                    <a:rect l="T15" t="T16" r="T17" b="T18"/>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91" name="Freeform 374"/>
                  <p:cNvSpPr>
                    <a:spLocks/>
                  </p:cNvSpPr>
                  <p:nvPr/>
                </p:nvSpPr>
                <p:spPr bwMode="auto">
                  <a:xfrm>
                    <a:off x="978" y="2247"/>
                    <a:ext cx="5" cy="70"/>
                  </a:xfrm>
                  <a:custGeom>
                    <a:avLst/>
                    <a:gdLst>
                      <a:gd name="T0" fmla="*/ 0 w 7"/>
                      <a:gd name="T1" fmla="*/ 0 h 71"/>
                      <a:gd name="T2" fmla="*/ 7 w 7"/>
                      <a:gd name="T3" fmla="*/ 71 h 71"/>
                      <a:gd name="T4" fmla="*/ 0 w 7"/>
                      <a:gd name="T5" fmla="*/ 71 h 71"/>
                      <a:gd name="T6" fmla="*/ 0 w 7"/>
                      <a:gd name="T7" fmla="*/ 0 h 71"/>
                      <a:gd name="T8" fmla="*/ 0 60000 65536"/>
                      <a:gd name="T9" fmla="*/ 0 60000 65536"/>
                      <a:gd name="T10" fmla="*/ 0 60000 65536"/>
                      <a:gd name="T11" fmla="*/ 0 60000 65536"/>
                      <a:gd name="T12" fmla="*/ 0 w 7"/>
                      <a:gd name="T13" fmla="*/ 0 h 71"/>
                      <a:gd name="T14" fmla="*/ 7 w 7"/>
                      <a:gd name="T15" fmla="*/ 71 h 71"/>
                    </a:gdLst>
                    <a:ahLst/>
                    <a:cxnLst>
                      <a:cxn ang="T8">
                        <a:pos x="T0" y="T1"/>
                      </a:cxn>
                      <a:cxn ang="T9">
                        <a:pos x="T2" y="T3"/>
                      </a:cxn>
                      <a:cxn ang="T10">
                        <a:pos x="T4" y="T5"/>
                      </a:cxn>
                      <a:cxn ang="T11">
                        <a:pos x="T6" y="T7"/>
                      </a:cxn>
                    </a:cxnLst>
                    <a:rect l="T12" t="T13" r="T14" b="T15"/>
                    <a:pathLst>
                      <a:path w="7" h="71">
                        <a:moveTo>
                          <a:pt x="0" y="0"/>
                        </a:moveTo>
                        <a:lnTo>
                          <a:pt x="7" y="71"/>
                        </a:lnTo>
                        <a:lnTo>
                          <a:pt x="0" y="71"/>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92" name="Freeform 375"/>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3 h 74"/>
                      <a:gd name="T8" fmla="*/ 0 w 7"/>
                      <a:gd name="T9" fmla="*/ 0 h 74"/>
                      <a:gd name="T10" fmla="*/ 0 w 7"/>
                      <a:gd name="T11" fmla="*/ 0 h 74"/>
                      <a:gd name="T12" fmla="*/ 0 60000 65536"/>
                      <a:gd name="T13" fmla="*/ 0 60000 65536"/>
                      <a:gd name="T14" fmla="*/ 0 60000 65536"/>
                      <a:gd name="T15" fmla="*/ 0 60000 65536"/>
                      <a:gd name="T16" fmla="*/ 0 60000 65536"/>
                      <a:gd name="T17" fmla="*/ 0 60000 65536"/>
                      <a:gd name="T18" fmla="*/ 0 w 7"/>
                      <a:gd name="T19" fmla="*/ 0 h 74"/>
                      <a:gd name="T20" fmla="*/ 7 w 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 h="74">
                        <a:moveTo>
                          <a:pt x="0" y="0"/>
                        </a:moveTo>
                        <a:lnTo>
                          <a:pt x="7" y="74"/>
                        </a:lnTo>
                        <a:lnTo>
                          <a:pt x="0" y="3"/>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93" name="Freeform 376"/>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9696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94" name="Freeform 377"/>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D6D6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95" name="Freeform 378"/>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0707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96" name="Freeform 379"/>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3737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97" name="Freeform 380"/>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7777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98" name="Freeform 381"/>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A7A7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99" name="Freeform 382"/>
                  <p:cNvSpPr>
                    <a:spLocks/>
                  </p:cNvSpPr>
                  <p:nvPr/>
                </p:nvSpPr>
                <p:spPr bwMode="auto">
                  <a:xfrm>
                    <a:off x="978" y="2244"/>
                    <a:ext cx="5" cy="73"/>
                  </a:xfrm>
                  <a:custGeom>
                    <a:avLst/>
                    <a:gdLst>
                      <a:gd name="T0" fmla="*/ 3 w 7"/>
                      <a:gd name="T1" fmla="*/ 0 h 74"/>
                      <a:gd name="T2" fmla="*/ 7 w 7"/>
                      <a:gd name="T3" fmla="*/ 74 h 74"/>
                      <a:gd name="T4" fmla="*/ 7 w 7"/>
                      <a:gd name="T5" fmla="*/ 74 h 74"/>
                      <a:gd name="T6" fmla="*/ 0 w 7"/>
                      <a:gd name="T7" fmla="*/ 0 h 74"/>
                      <a:gd name="T8" fmla="*/ 3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3" y="0"/>
                        </a:moveTo>
                        <a:lnTo>
                          <a:pt x="7" y="74"/>
                        </a:lnTo>
                        <a:lnTo>
                          <a:pt x="0" y="0"/>
                        </a:lnTo>
                        <a:lnTo>
                          <a:pt x="3" y="0"/>
                        </a:lnTo>
                        <a:close/>
                      </a:path>
                    </a:pathLst>
                  </a:custGeom>
                  <a:solidFill>
                    <a:srgbClr val="7C7C7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00" name="Freeform 383"/>
                  <p:cNvSpPr>
                    <a:spLocks/>
                  </p:cNvSpPr>
                  <p:nvPr/>
                </p:nvSpPr>
                <p:spPr bwMode="auto">
                  <a:xfrm>
                    <a:off x="981" y="2244"/>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0808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01" name="Freeform 384"/>
                  <p:cNvSpPr>
                    <a:spLocks/>
                  </p:cNvSpPr>
                  <p:nvPr/>
                </p:nvSpPr>
                <p:spPr bwMode="auto">
                  <a:xfrm>
                    <a:off x="981" y="2244"/>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3838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02" name="Freeform 385"/>
                  <p:cNvSpPr>
                    <a:spLocks/>
                  </p:cNvSpPr>
                  <p:nvPr/>
                </p:nvSpPr>
                <p:spPr bwMode="auto">
                  <a:xfrm>
                    <a:off x="981" y="2244"/>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7878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03" name="Freeform 386"/>
                  <p:cNvSpPr>
                    <a:spLocks/>
                  </p:cNvSpPr>
                  <p:nvPr/>
                </p:nvSpPr>
                <p:spPr bwMode="auto">
                  <a:xfrm>
                    <a:off x="981" y="2244"/>
                    <a:ext cx="8" cy="73"/>
                  </a:xfrm>
                  <a:custGeom>
                    <a:avLst/>
                    <a:gdLst>
                      <a:gd name="T0" fmla="*/ 0 w 7"/>
                      <a:gd name="T1" fmla="*/ 0 h 74"/>
                      <a:gd name="T2" fmla="*/ 7 w 7"/>
                      <a:gd name="T3" fmla="*/ 74 h 74"/>
                      <a:gd name="T4" fmla="*/ 4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4" y="74"/>
                        </a:lnTo>
                        <a:lnTo>
                          <a:pt x="0" y="0"/>
                        </a:lnTo>
                        <a:close/>
                      </a:path>
                    </a:pathLst>
                  </a:custGeom>
                  <a:solidFill>
                    <a:srgbClr val="89898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04" name="Freeform 387"/>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8D8D8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05" name="Freeform 388"/>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0909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06" name="Freeform 389"/>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3939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07" name="Freeform 390"/>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69595"/>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08" name="Freeform 391"/>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A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09" name="Freeform 392"/>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C9C9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10" name="Freeform 393"/>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F9F9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11" name="Freeform 394"/>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2A2A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12" name="Freeform 395"/>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4A4A4"/>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13" name="Freeform 396"/>
                  <p:cNvSpPr>
                    <a:spLocks/>
                  </p:cNvSpPr>
                  <p:nvPr/>
                </p:nvSpPr>
                <p:spPr bwMode="auto">
                  <a:xfrm>
                    <a:off x="981" y="2244"/>
                    <a:ext cx="8" cy="73"/>
                  </a:xfrm>
                  <a:custGeom>
                    <a:avLst/>
                    <a:gdLst>
                      <a:gd name="T0" fmla="*/ 2 w 7"/>
                      <a:gd name="T1" fmla="*/ 0 h 74"/>
                      <a:gd name="T2" fmla="*/ 7 w 7"/>
                      <a:gd name="T3" fmla="*/ 74 h 74"/>
                      <a:gd name="T4" fmla="*/ 7 w 7"/>
                      <a:gd name="T5" fmla="*/ 74 h 74"/>
                      <a:gd name="T6" fmla="*/ 0 w 7"/>
                      <a:gd name="T7" fmla="*/ 0 h 74"/>
                      <a:gd name="T8" fmla="*/ 2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2" y="0"/>
                        </a:moveTo>
                        <a:lnTo>
                          <a:pt x="7" y="74"/>
                        </a:lnTo>
                        <a:lnTo>
                          <a:pt x="0" y="0"/>
                        </a:lnTo>
                        <a:lnTo>
                          <a:pt x="2" y="0"/>
                        </a:lnTo>
                        <a:close/>
                      </a:path>
                    </a:pathLst>
                  </a:custGeom>
                  <a:solidFill>
                    <a:srgbClr val="A7A7A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14" name="Freeform 397"/>
                  <p:cNvSpPr>
                    <a:spLocks/>
                  </p:cNvSpPr>
                  <p:nvPr/>
                </p:nvSpPr>
                <p:spPr bwMode="auto">
                  <a:xfrm>
                    <a:off x="984" y="2244"/>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AA9A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15" name="Freeform 398"/>
                  <p:cNvSpPr>
                    <a:spLocks/>
                  </p:cNvSpPr>
                  <p:nvPr/>
                </p:nvSpPr>
                <p:spPr bwMode="auto">
                  <a:xfrm>
                    <a:off x="984" y="2244"/>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CACA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16" name="Freeform 399"/>
                  <p:cNvSpPr>
                    <a:spLocks/>
                  </p:cNvSpPr>
                  <p:nvPr/>
                </p:nvSpPr>
                <p:spPr bwMode="auto">
                  <a:xfrm>
                    <a:off x="984" y="2244"/>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FAFA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17" name="Freeform 400"/>
                  <p:cNvSpPr>
                    <a:spLocks/>
                  </p:cNvSpPr>
                  <p:nvPr/>
                </p:nvSpPr>
                <p:spPr bwMode="auto">
                  <a:xfrm>
                    <a:off x="984" y="2244"/>
                    <a:ext cx="6" cy="73"/>
                  </a:xfrm>
                  <a:custGeom>
                    <a:avLst/>
                    <a:gdLst>
                      <a:gd name="T0" fmla="*/ 0 w 7"/>
                      <a:gd name="T1" fmla="*/ 0 h 74"/>
                      <a:gd name="T2" fmla="*/ 7 w 7"/>
                      <a:gd name="T3" fmla="*/ 74 h 74"/>
                      <a:gd name="T4" fmla="*/ 5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5" y="74"/>
                        </a:lnTo>
                        <a:lnTo>
                          <a:pt x="0" y="0"/>
                        </a:lnTo>
                        <a:close/>
                      </a:path>
                    </a:pathLst>
                  </a:custGeom>
                  <a:solidFill>
                    <a:srgbClr val="B1B1B1"/>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18" name="Freeform 401"/>
                  <p:cNvSpPr>
                    <a:spLocks/>
                  </p:cNvSpPr>
                  <p:nvPr/>
                </p:nvSpPr>
                <p:spPr bwMode="auto">
                  <a:xfrm>
                    <a:off x="984" y="2244"/>
                    <a:ext cx="6"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19" name="Freeform 402"/>
                  <p:cNvSpPr>
                    <a:spLocks/>
                  </p:cNvSpPr>
                  <p:nvPr/>
                </p:nvSpPr>
                <p:spPr bwMode="auto">
                  <a:xfrm>
                    <a:off x="984" y="2244"/>
                    <a:ext cx="6" cy="73"/>
                  </a:xfrm>
                  <a:custGeom>
                    <a:avLst/>
                    <a:gdLst>
                      <a:gd name="T0" fmla="*/ 7 w 7"/>
                      <a:gd name="T1" fmla="*/ 74 h 74"/>
                      <a:gd name="T2" fmla="*/ 0 w 7"/>
                      <a:gd name="T3" fmla="*/ 0 h 74"/>
                      <a:gd name="T4" fmla="*/ 7 w 7"/>
                      <a:gd name="T5" fmla="*/ 0 h 74"/>
                      <a:gd name="T6" fmla="*/ 7 w 7"/>
                      <a:gd name="T7" fmla="*/ 74 h 74"/>
                      <a:gd name="T8" fmla="*/ 7 w 7"/>
                      <a:gd name="T9" fmla="*/ 74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7" y="74"/>
                        </a:moveTo>
                        <a:lnTo>
                          <a:pt x="0" y="0"/>
                        </a:lnTo>
                        <a:lnTo>
                          <a:pt x="7" y="0"/>
                        </a:lnTo>
                        <a:lnTo>
                          <a:pt x="7" y="74"/>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20" name="Freeform 403"/>
                  <p:cNvSpPr>
                    <a:spLocks/>
                  </p:cNvSpPr>
                  <p:nvPr/>
                </p:nvSpPr>
                <p:spPr bwMode="auto">
                  <a:xfrm>
                    <a:off x="484" y="2041"/>
                    <a:ext cx="95" cy="60"/>
                  </a:xfrm>
                  <a:custGeom>
                    <a:avLst/>
                    <a:gdLst>
                      <a:gd name="T0" fmla="*/ 0 w 95"/>
                      <a:gd name="T1" fmla="*/ 7 h 59"/>
                      <a:gd name="T2" fmla="*/ 90 w 95"/>
                      <a:gd name="T3" fmla="*/ 59 h 59"/>
                      <a:gd name="T4" fmla="*/ 93 w 95"/>
                      <a:gd name="T5" fmla="*/ 56 h 59"/>
                      <a:gd name="T6" fmla="*/ 93 w 95"/>
                      <a:gd name="T7" fmla="*/ 56 h 59"/>
                      <a:gd name="T8" fmla="*/ 93 w 95"/>
                      <a:gd name="T9" fmla="*/ 56 h 59"/>
                      <a:gd name="T10" fmla="*/ 95 w 95"/>
                      <a:gd name="T11" fmla="*/ 52 h 59"/>
                      <a:gd name="T12" fmla="*/ 3 w 95"/>
                      <a:gd name="T13" fmla="*/ 0 h 59"/>
                      <a:gd name="T14" fmla="*/ 0 w 95"/>
                      <a:gd name="T15" fmla="*/ 2 h 59"/>
                      <a:gd name="T16" fmla="*/ 0 w 95"/>
                      <a:gd name="T17" fmla="*/ 2 h 59"/>
                      <a:gd name="T18" fmla="*/ 0 w 95"/>
                      <a:gd name="T19" fmla="*/ 2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3" y="56"/>
                        </a:lnTo>
                        <a:lnTo>
                          <a:pt x="95" y="52"/>
                        </a:lnTo>
                        <a:lnTo>
                          <a:pt x="3" y="0"/>
                        </a:lnTo>
                        <a:lnTo>
                          <a:pt x="0" y="2"/>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21" name="Freeform 404"/>
                  <p:cNvSpPr>
                    <a:spLocks/>
                  </p:cNvSpPr>
                  <p:nvPr/>
                </p:nvSpPr>
                <p:spPr bwMode="auto">
                  <a:xfrm>
                    <a:off x="633" y="2117"/>
                    <a:ext cx="95" cy="51"/>
                  </a:xfrm>
                  <a:custGeom>
                    <a:avLst/>
                    <a:gdLst>
                      <a:gd name="T0" fmla="*/ 0 w 95"/>
                      <a:gd name="T1" fmla="*/ 7 h 59"/>
                      <a:gd name="T2" fmla="*/ 90 w 95"/>
                      <a:gd name="T3" fmla="*/ 59 h 59"/>
                      <a:gd name="T4" fmla="*/ 92 w 95"/>
                      <a:gd name="T5" fmla="*/ 57 h 59"/>
                      <a:gd name="T6" fmla="*/ 92 w 95"/>
                      <a:gd name="T7" fmla="*/ 57 h 59"/>
                      <a:gd name="T8" fmla="*/ 92 w 95"/>
                      <a:gd name="T9" fmla="*/ 57 h 59"/>
                      <a:gd name="T10" fmla="*/ 95 w 95"/>
                      <a:gd name="T11" fmla="*/ 55 h 59"/>
                      <a:gd name="T12" fmla="*/ 3 w 95"/>
                      <a:gd name="T13" fmla="*/ 0 h 59"/>
                      <a:gd name="T14" fmla="*/ 0 w 95"/>
                      <a:gd name="T15" fmla="*/ 5 h 59"/>
                      <a:gd name="T16" fmla="*/ 0 w 95"/>
                      <a:gd name="T17" fmla="*/ 5 h 59"/>
                      <a:gd name="T18" fmla="*/ 0 w 95"/>
                      <a:gd name="T19" fmla="*/ 5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2" y="57"/>
                        </a:lnTo>
                        <a:lnTo>
                          <a:pt x="95" y="55"/>
                        </a:lnTo>
                        <a:lnTo>
                          <a:pt x="3" y="0"/>
                        </a:lnTo>
                        <a:lnTo>
                          <a:pt x="0" y="5"/>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22" name="Freeform 405"/>
                  <p:cNvSpPr>
                    <a:spLocks/>
                  </p:cNvSpPr>
                  <p:nvPr/>
                </p:nvSpPr>
                <p:spPr bwMode="auto">
                  <a:xfrm>
                    <a:off x="463" y="1987"/>
                    <a:ext cx="17" cy="70"/>
                  </a:xfrm>
                  <a:custGeom>
                    <a:avLst/>
                    <a:gdLst>
                      <a:gd name="T0" fmla="*/ 5 w 17"/>
                      <a:gd name="T1" fmla="*/ 69 h 69"/>
                      <a:gd name="T2" fmla="*/ 5 w 17"/>
                      <a:gd name="T3" fmla="*/ 7 h 69"/>
                      <a:gd name="T4" fmla="*/ 3 w 17"/>
                      <a:gd name="T5" fmla="*/ 10 h 69"/>
                      <a:gd name="T6" fmla="*/ 17 w 17"/>
                      <a:gd name="T7" fmla="*/ 3 h 69"/>
                      <a:gd name="T8" fmla="*/ 14 w 17"/>
                      <a:gd name="T9" fmla="*/ 0 h 69"/>
                      <a:gd name="T10" fmla="*/ 3 w 17"/>
                      <a:gd name="T11" fmla="*/ 5 h 69"/>
                      <a:gd name="T12" fmla="*/ 0 w 17"/>
                      <a:gd name="T13" fmla="*/ 5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23" name="Freeform 406"/>
                  <p:cNvSpPr>
                    <a:spLocks/>
                  </p:cNvSpPr>
                  <p:nvPr/>
                </p:nvSpPr>
                <p:spPr bwMode="auto">
                  <a:xfrm>
                    <a:off x="936" y="2222"/>
                    <a:ext cx="15" cy="73"/>
                  </a:xfrm>
                  <a:custGeom>
                    <a:avLst/>
                    <a:gdLst>
                      <a:gd name="T0" fmla="*/ 5 w 16"/>
                      <a:gd name="T1" fmla="*/ 73 h 73"/>
                      <a:gd name="T2" fmla="*/ 5 w 16"/>
                      <a:gd name="T3" fmla="*/ 9 h 73"/>
                      <a:gd name="T4" fmla="*/ 5 w 16"/>
                      <a:gd name="T5" fmla="*/ 12 h 73"/>
                      <a:gd name="T6" fmla="*/ 16 w 16"/>
                      <a:gd name="T7" fmla="*/ 4 h 73"/>
                      <a:gd name="T8" fmla="*/ 14 w 16"/>
                      <a:gd name="T9" fmla="*/ 0 h 73"/>
                      <a:gd name="T10" fmla="*/ 2 w 16"/>
                      <a:gd name="T11" fmla="*/ 7 h 73"/>
                      <a:gd name="T12" fmla="*/ 0 w 16"/>
                      <a:gd name="T13" fmla="*/ 7 h 73"/>
                      <a:gd name="T14" fmla="*/ 0 w 16"/>
                      <a:gd name="T15" fmla="*/ 9 h 73"/>
                      <a:gd name="T16" fmla="*/ 0 w 16"/>
                      <a:gd name="T17" fmla="*/ 73 h 73"/>
                      <a:gd name="T18" fmla="*/ 5 w 16"/>
                      <a:gd name="T19" fmla="*/ 73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3"/>
                      <a:gd name="T32" fmla="*/ 16 w 1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24" name="Freeform 407"/>
                  <p:cNvSpPr>
                    <a:spLocks/>
                  </p:cNvSpPr>
                  <p:nvPr/>
                </p:nvSpPr>
                <p:spPr bwMode="auto">
                  <a:xfrm>
                    <a:off x="605" y="2066"/>
                    <a:ext cx="17" cy="70"/>
                  </a:xfrm>
                  <a:custGeom>
                    <a:avLst/>
                    <a:gdLst>
                      <a:gd name="T0" fmla="*/ 5 w 17"/>
                      <a:gd name="T1" fmla="*/ 69 h 69"/>
                      <a:gd name="T2" fmla="*/ 5 w 17"/>
                      <a:gd name="T3" fmla="*/ 7 h 69"/>
                      <a:gd name="T4" fmla="*/ 2 w 17"/>
                      <a:gd name="T5" fmla="*/ 10 h 69"/>
                      <a:gd name="T6" fmla="*/ 17 w 17"/>
                      <a:gd name="T7" fmla="*/ 5 h 69"/>
                      <a:gd name="T8" fmla="*/ 14 w 17"/>
                      <a:gd name="T9" fmla="*/ 0 h 69"/>
                      <a:gd name="T10" fmla="*/ 2 w 17"/>
                      <a:gd name="T11" fmla="*/ 7 h 69"/>
                      <a:gd name="T12" fmla="*/ 0 w 17"/>
                      <a:gd name="T13" fmla="*/ 7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2" y="10"/>
                        </a:lnTo>
                        <a:lnTo>
                          <a:pt x="17" y="5"/>
                        </a:lnTo>
                        <a:lnTo>
                          <a:pt x="14" y="0"/>
                        </a:lnTo>
                        <a:lnTo>
                          <a:pt x="2" y="7"/>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25" name="Freeform 408"/>
                  <p:cNvSpPr>
                    <a:spLocks/>
                  </p:cNvSpPr>
                  <p:nvPr/>
                </p:nvSpPr>
                <p:spPr bwMode="auto">
                  <a:xfrm>
                    <a:off x="769" y="2152"/>
                    <a:ext cx="18" cy="67"/>
                  </a:xfrm>
                  <a:custGeom>
                    <a:avLst/>
                    <a:gdLst>
                      <a:gd name="T0" fmla="*/ 5 w 17"/>
                      <a:gd name="T1" fmla="*/ 68 h 68"/>
                      <a:gd name="T2" fmla="*/ 5 w 17"/>
                      <a:gd name="T3" fmla="*/ 7 h 68"/>
                      <a:gd name="T4" fmla="*/ 5 w 17"/>
                      <a:gd name="T5" fmla="*/ 9 h 68"/>
                      <a:gd name="T6" fmla="*/ 17 w 17"/>
                      <a:gd name="T7" fmla="*/ 4 h 68"/>
                      <a:gd name="T8" fmla="*/ 14 w 17"/>
                      <a:gd name="T9" fmla="*/ 0 h 68"/>
                      <a:gd name="T10" fmla="*/ 2 w 17"/>
                      <a:gd name="T11" fmla="*/ 4 h 68"/>
                      <a:gd name="T12" fmla="*/ 0 w 17"/>
                      <a:gd name="T13" fmla="*/ 7 h 68"/>
                      <a:gd name="T14" fmla="*/ 0 w 17"/>
                      <a:gd name="T15" fmla="*/ 7 h 68"/>
                      <a:gd name="T16" fmla="*/ 0 w 17"/>
                      <a:gd name="T17" fmla="*/ 68 h 68"/>
                      <a:gd name="T18" fmla="*/ 5 w 17"/>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5" y="68"/>
                        </a:moveTo>
                        <a:lnTo>
                          <a:pt x="5" y="7"/>
                        </a:lnTo>
                        <a:lnTo>
                          <a:pt x="5" y="9"/>
                        </a:lnTo>
                        <a:lnTo>
                          <a:pt x="17" y="4"/>
                        </a:lnTo>
                        <a:lnTo>
                          <a:pt x="14" y="0"/>
                        </a:lnTo>
                        <a:lnTo>
                          <a:pt x="2" y="4"/>
                        </a:lnTo>
                        <a:lnTo>
                          <a:pt x="0" y="7"/>
                        </a:lnTo>
                        <a:lnTo>
                          <a:pt x="0" y="68"/>
                        </a:lnTo>
                        <a:lnTo>
                          <a:pt x="5" y="68"/>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26" name="Freeform 409"/>
                  <p:cNvSpPr>
                    <a:spLocks/>
                  </p:cNvSpPr>
                  <p:nvPr/>
                </p:nvSpPr>
                <p:spPr bwMode="auto">
                  <a:xfrm>
                    <a:off x="806" y="2203"/>
                    <a:ext cx="96" cy="51"/>
                  </a:xfrm>
                  <a:custGeom>
                    <a:avLst/>
                    <a:gdLst>
                      <a:gd name="T0" fmla="*/ 0 w 94"/>
                      <a:gd name="T1" fmla="*/ 5 h 59"/>
                      <a:gd name="T2" fmla="*/ 90 w 94"/>
                      <a:gd name="T3" fmla="*/ 59 h 59"/>
                      <a:gd name="T4" fmla="*/ 92 w 94"/>
                      <a:gd name="T5" fmla="*/ 54 h 59"/>
                      <a:gd name="T6" fmla="*/ 92 w 94"/>
                      <a:gd name="T7" fmla="*/ 54 h 59"/>
                      <a:gd name="T8" fmla="*/ 92 w 94"/>
                      <a:gd name="T9" fmla="*/ 54 h 59"/>
                      <a:gd name="T10" fmla="*/ 94 w 94"/>
                      <a:gd name="T11" fmla="*/ 52 h 59"/>
                      <a:gd name="T12" fmla="*/ 2 w 94"/>
                      <a:gd name="T13" fmla="*/ 0 h 59"/>
                      <a:gd name="T14" fmla="*/ 0 w 94"/>
                      <a:gd name="T15" fmla="*/ 2 h 59"/>
                      <a:gd name="T16" fmla="*/ 0 w 94"/>
                      <a:gd name="T17" fmla="*/ 2 h 59"/>
                      <a:gd name="T18" fmla="*/ 0 w 94"/>
                      <a:gd name="T19" fmla="*/ 2 h 59"/>
                      <a:gd name="T20" fmla="*/ 0 w 94"/>
                      <a:gd name="T21" fmla="*/ 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59"/>
                      <a:gd name="T35" fmla="*/ 94 w 94"/>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59">
                        <a:moveTo>
                          <a:pt x="0" y="5"/>
                        </a:moveTo>
                        <a:lnTo>
                          <a:pt x="90" y="59"/>
                        </a:lnTo>
                        <a:lnTo>
                          <a:pt x="92" y="54"/>
                        </a:lnTo>
                        <a:lnTo>
                          <a:pt x="94" y="52"/>
                        </a:lnTo>
                        <a:lnTo>
                          <a:pt x="2" y="0"/>
                        </a:lnTo>
                        <a:lnTo>
                          <a:pt x="0" y="2"/>
                        </a:lnTo>
                        <a:lnTo>
                          <a:pt x="0" y="5"/>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27" name="Freeform 410"/>
                  <p:cNvSpPr>
                    <a:spLocks/>
                  </p:cNvSpPr>
                  <p:nvPr/>
                </p:nvSpPr>
                <p:spPr bwMode="auto">
                  <a:xfrm>
                    <a:off x="429" y="1987"/>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28" name="Freeform 411"/>
                  <p:cNvSpPr>
                    <a:spLocks/>
                  </p:cNvSpPr>
                  <p:nvPr/>
                </p:nvSpPr>
                <p:spPr bwMode="auto">
                  <a:xfrm>
                    <a:off x="429" y="2015"/>
                    <a:ext cx="9" cy="16"/>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29" name="Freeform 412"/>
                  <p:cNvSpPr>
                    <a:spLocks/>
                  </p:cNvSpPr>
                  <p:nvPr/>
                </p:nvSpPr>
                <p:spPr bwMode="auto">
                  <a:xfrm>
                    <a:off x="959" y="2257"/>
                    <a:ext cx="6" cy="13"/>
                  </a:xfrm>
                  <a:custGeom>
                    <a:avLst/>
                    <a:gdLst>
                      <a:gd name="T0" fmla="*/ 7 w 3"/>
                      <a:gd name="T1" fmla="*/ 7 h 5"/>
                      <a:gd name="T2" fmla="*/ 2 w 3"/>
                      <a:gd name="T3" fmla="*/ 12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330" name="Freeform 413"/>
                  <p:cNvSpPr>
                    <a:spLocks/>
                  </p:cNvSpPr>
                  <p:nvPr/>
                </p:nvSpPr>
                <p:spPr bwMode="auto">
                  <a:xfrm>
                    <a:off x="959" y="2285"/>
                    <a:ext cx="6" cy="13"/>
                  </a:xfrm>
                  <a:custGeom>
                    <a:avLst/>
                    <a:gdLst>
                      <a:gd name="T0" fmla="*/ 7 w 3"/>
                      <a:gd name="T1" fmla="*/ 7 h 5"/>
                      <a:gd name="T2" fmla="*/ 2 w 3"/>
                      <a:gd name="T3" fmla="*/ 10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grpSp>
              <p:nvGrpSpPr>
                <p:cNvPr id="280" name="Group 414"/>
                <p:cNvGrpSpPr>
                  <a:grpSpLocks/>
                </p:cNvGrpSpPr>
                <p:nvPr/>
              </p:nvGrpSpPr>
              <p:grpSpPr bwMode="auto">
                <a:xfrm>
                  <a:off x="2928" y="2112"/>
                  <a:ext cx="211" cy="209"/>
                  <a:chOff x="744" y="1857"/>
                  <a:chExt cx="2246" cy="2225"/>
                </a:xfrm>
              </p:grpSpPr>
              <p:sp>
                <p:nvSpPr>
                  <p:cNvPr id="281" name="Freeform 415"/>
                  <p:cNvSpPr>
                    <a:spLocks/>
                  </p:cNvSpPr>
                  <p:nvPr/>
                </p:nvSpPr>
                <p:spPr bwMode="auto">
                  <a:xfrm>
                    <a:off x="743" y="1844"/>
                    <a:ext cx="2247" cy="2230"/>
                  </a:xfrm>
                  <a:custGeom>
                    <a:avLst/>
                    <a:gdLst>
                      <a:gd name="T0" fmla="*/ 2054 w 4492"/>
                      <a:gd name="T1" fmla="*/ 0 h 4450"/>
                      <a:gd name="T2" fmla="*/ 2094 w 4492"/>
                      <a:gd name="T3" fmla="*/ 4 h 4450"/>
                      <a:gd name="T4" fmla="*/ 2130 w 4492"/>
                      <a:gd name="T5" fmla="*/ 15 h 4450"/>
                      <a:gd name="T6" fmla="*/ 2162 w 4492"/>
                      <a:gd name="T7" fmla="*/ 33 h 4450"/>
                      <a:gd name="T8" fmla="*/ 2191 w 4492"/>
                      <a:gd name="T9" fmla="*/ 55 h 4450"/>
                      <a:gd name="T10" fmla="*/ 2214 w 4492"/>
                      <a:gd name="T11" fmla="*/ 83 h 4450"/>
                      <a:gd name="T12" fmla="*/ 2231 w 4492"/>
                      <a:gd name="T13" fmla="*/ 116 h 4450"/>
                      <a:gd name="T14" fmla="*/ 2242 w 4492"/>
                      <a:gd name="T15" fmla="*/ 151 h 4450"/>
                      <a:gd name="T16" fmla="*/ 2246 w 4492"/>
                      <a:gd name="T17" fmla="*/ 189 h 4450"/>
                      <a:gd name="T18" fmla="*/ 2245 w 4492"/>
                      <a:gd name="T19" fmla="*/ 2055 h 4450"/>
                      <a:gd name="T20" fmla="*/ 2238 w 4492"/>
                      <a:gd name="T21" fmla="*/ 2093 h 4450"/>
                      <a:gd name="T22" fmla="*/ 2223 w 4492"/>
                      <a:gd name="T23" fmla="*/ 2127 h 4450"/>
                      <a:gd name="T24" fmla="*/ 2203 w 4492"/>
                      <a:gd name="T25" fmla="*/ 2157 h 4450"/>
                      <a:gd name="T26" fmla="*/ 2177 w 4492"/>
                      <a:gd name="T27" fmla="*/ 2183 h 4450"/>
                      <a:gd name="T28" fmla="*/ 2147 w 4492"/>
                      <a:gd name="T29" fmla="*/ 2203 h 4450"/>
                      <a:gd name="T30" fmla="*/ 2112 w 4492"/>
                      <a:gd name="T31" fmla="*/ 2217 h 4450"/>
                      <a:gd name="T32" fmla="*/ 2074 w 4492"/>
                      <a:gd name="T33" fmla="*/ 2225 h 4450"/>
                      <a:gd name="T34" fmla="*/ 192 w 4492"/>
                      <a:gd name="T35" fmla="*/ 2225 h 4450"/>
                      <a:gd name="T36" fmla="*/ 152 w 4492"/>
                      <a:gd name="T37" fmla="*/ 2221 h 4450"/>
                      <a:gd name="T38" fmla="*/ 116 w 4492"/>
                      <a:gd name="T39" fmla="*/ 2211 h 4450"/>
                      <a:gd name="T40" fmla="*/ 83 w 4492"/>
                      <a:gd name="T41" fmla="*/ 2194 h 4450"/>
                      <a:gd name="T42" fmla="*/ 55 w 4492"/>
                      <a:gd name="T43" fmla="*/ 2170 h 4450"/>
                      <a:gd name="T44" fmla="*/ 33 w 4492"/>
                      <a:gd name="T45" fmla="*/ 2142 h 4450"/>
                      <a:gd name="T46" fmla="*/ 15 w 4492"/>
                      <a:gd name="T47" fmla="*/ 2110 h 4450"/>
                      <a:gd name="T48" fmla="*/ 4 w 4492"/>
                      <a:gd name="T49" fmla="*/ 2074 h 4450"/>
                      <a:gd name="T50" fmla="*/ 0 w 4492"/>
                      <a:gd name="T51" fmla="*/ 2036 h 4450"/>
                      <a:gd name="T52" fmla="*/ 1 w 4492"/>
                      <a:gd name="T53" fmla="*/ 170 h 4450"/>
                      <a:gd name="T54" fmla="*/ 9 w 4492"/>
                      <a:gd name="T55" fmla="*/ 133 h 4450"/>
                      <a:gd name="T56" fmla="*/ 23 w 4492"/>
                      <a:gd name="T57" fmla="*/ 98 h 4450"/>
                      <a:gd name="T58" fmla="*/ 43 w 4492"/>
                      <a:gd name="T59" fmla="*/ 69 h 4450"/>
                      <a:gd name="T60" fmla="*/ 69 w 4492"/>
                      <a:gd name="T61" fmla="*/ 43 h 4450"/>
                      <a:gd name="T62" fmla="*/ 99 w 4492"/>
                      <a:gd name="T63" fmla="*/ 22 h 4450"/>
                      <a:gd name="T64" fmla="*/ 134 w 4492"/>
                      <a:gd name="T65" fmla="*/ 9 h 4450"/>
                      <a:gd name="T66" fmla="*/ 171 w 4492"/>
                      <a:gd name="T67" fmla="*/ 1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rgbClr val="CC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82" name="Freeform 416"/>
                  <p:cNvSpPr>
                    <a:spLocks/>
                  </p:cNvSpPr>
                  <p:nvPr/>
                </p:nvSpPr>
                <p:spPr bwMode="auto">
                  <a:xfrm>
                    <a:off x="1001" y="2114"/>
                    <a:ext cx="1171" cy="1656"/>
                  </a:xfrm>
                  <a:custGeom>
                    <a:avLst/>
                    <a:gdLst>
                      <a:gd name="T0" fmla="*/ 1178 w 2356"/>
                      <a:gd name="T1" fmla="*/ 430 h 3328"/>
                      <a:gd name="T2" fmla="*/ 1178 w 2356"/>
                      <a:gd name="T3" fmla="*/ 0 h 3328"/>
                      <a:gd name="T4" fmla="*/ 0 w 2356"/>
                      <a:gd name="T5" fmla="*/ 3 h 3328"/>
                      <a:gd name="T6" fmla="*/ 0 w 2356"/>
                      <a:gd name="T7" fmla="*/ 1664 h 3328"/>
                      <a:gd name="T8" fmla="*/ 1178 w 2356"/>
                      <a:gd name="T9" fmla="*/ 1664 h 3328"/>
                      <a:gd name="T10" fmla="*/ 1178 w 2356"/>
                      <a:gd name="T11" fmla="*/ 1281 h 3328"/>
                      <a:gd name="T12" fmla="*/ 971 w 2356"/>
                      <a:gd name="T13" fmla="*/ 1281 h 3328"/>
                      <a:gd name="T14" fmla="*/ 971 w 2356"/>
                      <a:gd name="T15" fmla="*/ 1481 h 3328"/>
                      <a:gd name="T16" fmla="*/ 200 w 2356"/>
                      <a:gd name="T17" fmla="*/ 1481 h 3328"/>
                      <a:gd name="T18" fmla="*/ 197 w 2356"/>
                      <a:gd name="T19" fmla="*/ 206 h 3328"/>
                      <a:gd name="T20" fmla="*/ 985 w 2356"/>
                      <a:gd name="T21" fmla="*/ 206 h 3328"/>
                      <a:gd name="T22" fmla="*/ 985 w 2356"/>
                      <a:gd name="T23" fmla="*/ 426 h 3328"/>
                      <a:gd name="T24" fmla="*/ 1178 w 2356"/>
                      <a:gd name="T25" fmla="*/ 430 h 3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6"/>
                      <a:gd name="T40" fmla="*/ 0 h 3328"/>
                      <a:gd name="T41" fmla="*/ 2356 w 2356"/>
                      <a:gd name="T42" fmla="*/ 3328 h 3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6" h="3328">
                        <a:moveTo>
                          <a:pt x="2356" y="860"/>
                        </a:moveTo>
                        <a:lnTo>
                          <a:pt x="2356" y="0"/>
                        </a:lnTo>
                        <a:lnTo>
                          <a:pt x="0" y="5"/>
                        </a:lnTo>
                        <a:lnTo>
                          <a:pt x="0" y="3328"/>
                        </a:lnTo>
                        <a:lnTo>
                          <a:pt x="2356" y="3328"/>
                        </a:lnTo>
                        <a:lnTo>
                          <a:pt x="2356" y="2562"/>
                        </a:lnTo>
                        <a:lnTo>
                          <a:pt x="1943" y="2562"/>
                        </a:lnTo>
                        <a:lnTo>
                          <a:pt x="1943" y="2962"/>
                        </a:lnTo>
                        <a:lnTo>
                          <a:pt x="400" y="2962"/>
                        </a:lnTo>
                        <a:lnTo>
                          <a:pt x="394" y="411"/>
                        </a:lnTo>
                        <a:lnTo>
                          <a:pt x="1971" y="411"/>
                        </a:lnTo>
                        <a:lnTo>
                          <a:pt x="1971" y="853"/>
                        </a:lnTo>
                        <a:lnTo>
                          <a:pt x="2356" y="860"/>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83" name="Freeform 417"/>
                  <p:cNvSpPr>
                    <a:spLocks/>
                  </p:cNvSpPr>
                  <p:nvPr/>
                </p:nvSpPr>
                <p:spPr bwMode="auto">
                  <a:xfrm>
                    <a:off x="1819" y="2655"/>
                    <a:ext cx="763" cy="642"/>
                  </a:xfrm>
                  <a:custGeom>
                    <a:avLst/>
                    <a:gdLst>
                      <a:gd name="T0" fmla="*/ 16 w 1525"/>
                      <a:gd name="T1" fmla="*/ 305 h 1306"/>
                      <a:gd name="T2" fmla="*/ 308 w 1525"/>
                      <a:gd name="T3" fmla="*/ 0 h 1306"/>
                      <a:gd name="T4" fmla="*/ 484 w 1525"/>
                      <a:gd name="T5" fmla="*/ 0 h 1306"/>
                      <a:gd name="T6" fmla="*/ 305 w 1525"/>
                      <a:gd name="T7" fmla="*/ 205 h 1306"/>
                      <a:gd name="T8" fmla="*/ 298 w 1525"/>
                      <a:gd name="T9" fmla="*/ 213 h 1306"/>
                      <a:gd name="T10" fmla="*/ 290 w 1525"/>
                      <a:gd name="T11" fmla="*/ 221 h 1306"/>
                      <a:gd name="T12" fmla="*/ 284 w 1525"/>
                      <a:gd name="T13" fmla="*/ 227 h 1306"/>
                      <a:gd name="T14" fmla="*/ 279 w 1525"/>
                      <a:gd name="T15" fmla="*/ 232 h 1306"/>
                      <a:gd name="T16" fmla="*/ 276 w 1525"/>
                      <a:gd name="T17" fmla="*/ 236 h 1306"/>
                      <a:gd name="T18" fmla="*/ 277 w 1525"/>
                      <a:gd name="T19" fmla="*/ 238 h 1306"/>
                      <a:gd name="T20" fmla="*/ 282 w 1525"/>
                      <a:gd name="T21" fmla="*/ 240 h 1306"/>
                      <a:gd name="T22" fmla="*/ 291 w 1525"/>
                      <a:gd name="T23" fmla="*/ 240 h 1306"/>
                      <a:gd name="T24" fmla="*/ 759 w 1525"/>
                      <a:gd name="T25" fmla="*/ 243 h 1306"/>
                      <a:gd name="T26" fmla="*/ 762 w 1525"/>
                      <a:gd name="T27" fmla="*/ 401 h 1306"/>
                      <a:gd name="T28" fmla="*/ 297 w 1525"/>
                      <a:gd name="T29" fmla="*/ 401 h 1306"/>
                      <a:gd name="T30" fmla="*/ 287 w 1525"/>
                      <a:gd name="T31" fmla="*/ 402 h 1306"/>
                      <a:gd name="T32" fmla="*/ 283 w 1525"/>
                      <a:gd name="T33" fmla="*/ 404 h 1306"/>
                      <a:gd name="T34" fmla="*/ 283 w 1525"/>
                      <a:gd name="T35" fmla="*/ 409 h 1306"/>
                      <a:gd name="T36" fmla="*/ 286 w 1525"/>
                      <a:gd name="T37" fmla="*/ 414 h 1306"/>
                      <a:gd name="T38" fmla="*/ 290 w 1525"/>
                      <a:gd name="T39" fmla="*/ 420 h 1306"/>
                      <a:gd name="T40" fmla="*/ 297 w 1525"/>
                      <a:gd name="T41" fmla="*/ 427 h 1306"/>
                      <a:gd name="T42" fmla="*/ 304 w 1525"/>
                      <a:gd name="T43" fmla="*/ 434 h 1306"/>
                      <a:gd name="T44" fmla="*/ 310 w 1525"/>
                      <a:gd name="T45" fmla="*/ 441 h 1306"/>
                      <a:gd name="T46" fmla="*/ 486 w 1525"/>
                      <a:gd name="T47" fmla="*/ 654 h 1306"/>
                      <a:gd name="T48" fmla="*/ 310 w 1525"/>
                      <a:gd name="T49" fmla="*/ 654 h 1306"/>
                      <a:gd name="T50" fmla="*/ 13 w 1525"/>
                      <a:gd name="T51" fmla="*/ 341 h 1306"/>
                      <a:gd name="T52" fmla="*/ 7 w 1525"/>
                      <a:gd name="T53" fmla="*/ 335 h 1306"/>
                      <a:gd name="T54" fmla="*/ 3 w 1525"/>
                      <a:gd name="T55" fmla="*/ 331 h 1306"/>
                      <a:gd name="T56" fmla="*/ 1 w 1525"/>
                      <a:gd name="T57" fmla="*/ 327 h 1306"/>
                      <a:gd name="T58" fmla="*/ 0 w 1525"/>
                      <a:gd name="T59" fmla="*/ 323 h 1306"/>
                      <a:gd name="T60" fmla="*/ 2 w 1525"/>
                      <a:gd name="T61" fmla="*/ 320 h 1306"/>
                      <a:gd name="T62" fmla="*/ 5 w 1525"/>
                      <a:gd name="T63" fmla="*/ 316 h 1306"/>
                      <a:gd name="T64" fmla="*/ 9 w 1525"/>
                      <a:gd name="T65" fmla="*/ 311 h 1306"/>
                      <a:gd name="T66" fmla="*/ 16 w 1525"/>
                      <a:gd name="T67" fmla="*/ 305 h 1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5"/>
                      <a:gd name="T103" fmla="*/ 0 h 1306"/>
                      <a:gd name="T104" fmla="*/ 1525 w 1525"/>
                      <a:gd name="T105" fmla="*/ 1306 h 1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5" h="1306">
                        <a:moveTo>
                          <a:pt x="32" y="609"/>
                        </a:moveTo>
                        <a:lnTo>
                          <a:pt x="617" y="0"/>
                        </a:lnTo>
                        <a:lnTo>
                          <a:pt x="968" y="0"/>
                        </a:lnTo>
                        <a:lnTo>
                          <a:pt x="611" y="409"/>
                        </a:lnTo>
                        <a:lnTo>
                          <a:pt x="596" y="426"/>
                        </a:lnTo>
                        <a:lnTo>
                          <a:pt x="581" y="441"/>
                        </a:lnTo>
                        <a:lnTo>
                          <a:pt x="568" y="454"/>
                        </a:lnTo>
                        <a:lnTo>
                          <a:pt x="558" y="463"/>
                        </a:lnTo>
                        <a:lnTo>
                          <a:pt x="553" y="471"/>
                        </a:lnTo>
                        <a:lnTo>
                          <a:pt x="555" y="476"/>
                        </a:lnTo>
                        <a:lnTo>
                          <a:pt x="564" y="479"/>
                        </a:lnTo>
                        <a:lnTo>
                          <a:pt x="583" y="480"/>
                        </a:lnTo>
                        <a:lnTo>
                          <a:pt x="1518" y="486"/>
                        </a:lnTo>
                        <a:lnTo>
                          <a:pt x="1525" y="801"/>
                        </a:lnTo>
                        <a:lnTo>
                          <a:pt x="595" y="801"/>
                        </a:lnTo>
                        <a:lnTo>
                          <a:pt x="575" y="802"/>
                        </a:lnTo>
                        <a:lnTo>
                          <a:pt x="567" y="807"/>
                        </a:lnTo>
                        <a:lnTo>
                          <a:pt x="566" y="816"/>
                        </a:lnTo>
                        <a:lnTo>
                          <a:pt x="572" y="826"/>
                        </a:lnTo>
                        <a:lnTo>
                          <a:pt x="581" y="839"/>
                        </a:lnTo>
                        <a:lnTo>
                          <a:pt x="595" y="852"/>
                        </a:lnTo>
                        <a:lnTo>
                          <a:pt x="609" y="866"/>
                        </a:lnTo>
                        <a:lnTo>
                          <a:pt x="621" y="881"/>
                        </a:lnTo>
                        <a:lnTo>
                          <a:pt x="973" y="1306"/>
                        </a:lnTo>
                        <a:lnTo>
                          <a:pt x="621" y="1306"/>
                        </a:lnTo>
                        <a:lnTo>
                          <a:pt x="27" y="681"/>
                        </a:lnTo>
                        <a:lnTo>
                          <a:pt x="14" y="669"/>
                        </a:lnTo>
                        <a:lnTo>
                          <a:pt x="6" y="661"/>
                        </a:lnTo>
                        <a:lnTo>
                          <a:pt x="2" y="653"/>
                        </a:lnTo>
                        <a:lnTo>
                          <a:pt x="0" y="646"/>
                        </a:lnTo>
                        <a:lnTo>
                          <a:pt x="4" y="639"/>
                        </a:lnTo>
                        <a:lnTo>
                          <a:pt x="10" y="631"/>
                        </a:lnTo>
                        <a:lnTo>
                          <a:pt x="19" y="622"/>
                        </a:lnTo>
                        <a:lnTo>
                          <a:pt x="32" y="609"/>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84" name="Freeform 418"/>
                  <p:cNvSpPr>
                    <a:spLocks/>
                  </p:cNvSpPr>
                  <p:nvPr/>
                </p:nvSpPr>
                <p:spPr bwMode="auto">
                  <a:xfrm rot="10800000">
                    <a:off x="2159" y="2621"/>
                    <a:ext cx="763" cy="676"/>
                  </a:xfrm>
                  <a:custGeom>
                    <a:avLst/>
                    <a:gdLst>
                      <a:gd name="T0" fmla="*/ 16 w 1525"/>
                      <a:gd name="T1" fmla="*/ 305 h 1306"/>
                      <a:gd name="T2" fmla="*/ 308 w 1525"/>
                      <a:gd name="T3" fmla="*/ 0 h 1306"/>
                      <a:gd name="T4" fmla="*/ 484 w 1525"/>
                      <a:gd name="T5" fmla="*/ 0 h 1306"/>
                      <a:gd name="T6" fmla="*/ 305 w 1525"/>
                      <a:gd name="T7" fmla="*/ 205 h 1306"/>
                      <a:gd name="T8" fmla="*/ 298 w 1525"/>
                      <a:gd name="T9" fmla="*/ 213 h 1306"/>
                      <a:gd name="T10" fmla="*/ 290 w 1525"/>
                      <a:gd name="T11" fmla="*/ 221 h 1306"/>
                      <a:gd name="T12" fmla="*/ 284 w 1525"/>
                      <a:gd name="T13" fmla="*/ 227 h 1306"/>
                      <a:gd name="T14" fmla="*/ 279 w 1525"/>
                      <a:gd name="T15" fmla="*/ 232 h 1306"/>
                      <a:gd name="T16" fmla="*/ 276 w 1525"/>
                      <a:gd name="T17" fmla="*/ 236 h 1306"/>
                      <a:gd name="T18" fmla="*/ 277 w 1525"/>
                      <a:gd name="T19" fmla="*/ 238 h 1306"/>
                      <a:gd name="T20" fmla="*/ 282 w 1525"/>
                      <a:gd name="T21" fmla="*/ 240 h 1306"/>
                      <a:gd name="T22" fmla="*/ 291 w 1525"/>
                      <a:gd name="T23" fmla="*/ 240 h 1306"/>
                      <a:gd name="T24" fmla="*/ 759 w 1525"/>
                      <a:gd name="T25" fmla="*/ 243 h 1306"/>
                      <a:gd name="T26" fmla="*/ 762 w 1525"/>
                      <a:gd name="T27" fmla="*/ 401 h 1306"/>
                      <a:gd name="T28" fmla="*/ 297 w 1525"/>
                      <a:gd name="T29" fmla="*/ 401 h 1306"/>
                      <a:gd name="T30" fmla="*/ 287 w 1525"/>
                      <a:gd name="T31" fmla="*/ 402 h 1306"/>
                      <a:gd name="T32" fmla="*/ 283 w 1525"/>
                      <a:gd name="T33" fmla="*/ 404 h 1306"/>
                      <a:gd name="T34" fmla="*/ 283 w 1525"/>
                      <a:gd name="T35" fmla="*/ 409 h 1306"/>
                      <a:gd name="T36" fmla="*/ 286 w 1525"/>
                      <a:gd name="T37" fmla="*/ 414 h 1306"/>
                      <a:gd name="T38" fmla="*/ 290 w 1525"/>
                      <a:gd name="T39" fmla="*/ 420 h 1306"/>
                      <a:gd name="T40" fmla="*/ 297 w 1525"/>
                      <a:gd name="T41" fmla="*/ 427 h 1306"/>
                      <a:gd name="T42" fmla="*/ 304 w 1525"/>
                      <a:gd name="T43" fmla="*/ 434 h 1306"/>
                      <a:gd name="T44" fmla="*/ 310 w 1525"/>
                      <a:gd name="T45" fmla="*/ 441 h 1306"/>
                      <a:gd name="T46" fmla="*/ 486 w 1525"/>
                      <a:gd name="T47" fmla="*/ 654 h 1306"/>
                      <a:gd name="T48" fmla="*/ 310 w 1525"/>
                      <a:gd name="T49" fmla="*/ 654 h 1306"/>
                      <a:gd name="T50" fmla="*/ 13 w 1525"/>
                      <a:gd name="T51" fmla="*/ 341 h 1306"/>
                      <a:gd name="T52" fmla="*/ 7 w 1525"/>
                      <a:gd name="T53" fmla="*/ 335 h 1306"/>
                      <a:gd name="T54" fmla="*/ 3 w 1525"/>
                      <a:gd name="T55" fmla="*/ 331 h 1306"/>
                      <a:gd name="T56" fmla="*/ 1 w 1525"/>
                      <a:gd name="T57" fmla="*/ 327 h 1306"/>
                      <a:gd name="T58" fmla="*/ 0 w 1525"/>
                      <a:gd name="T59" fmla="*/ 323 h 1306"/>
                      <a:gd name="T60" fmla="*/ 2 w 1525"/>
                      <a:gd name="T61" fmla="*/ 320 h 1306"/>
                      <a:gd name="T62" fmla="*/ 5 w 1525"/>
                      <a:gd name="T63" fmla="*/ 316 h 1306"/>
                      <a:gd name="T64" fmla="*/ 9 w 1525"/>
                      <a:gd name="T65" fmla="*/ 311 h 1306"/>
                      <a:gd name="T66" fmla="*/ 16 w 1525"/>
                      <a:gd name="T67" fmla="*/ 305 h 1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5"/>
                      <a:gd name="T103" fmla="*/ 0 h 1306"/>
                      <a:gd name="T104" fmla="*/ 1525 w 1525"/>
                      <a:gd name="T105" fmla="*/ 1306 h 1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5" h="1306">
                        <a:moveTo>
                          <a:pt x="32" y="609"/>
                        </a:moveTo>
                        <a:lnTo>
                          <a:pt x="617" y="0"/>
                        </a:lnTo>
                        <a:lnTo>
                          <a:pt x="968" y="0"/>
                        </a:lnTo>
                        <a:lnTo>
                          <a:pt x="611" y="409"/>
                        </a:lnTo>
                        <a:lnTo>
                          <a:pt x="596" y="426"/>
                        </a:lnTo>
                        <a:lnTo>
                          <a:pt x="581" y="441"/>
                        </a:lnTo>
                        <a:lnTo>
                          <a:pt x="568" y="454"/>
                        </a:lnTo>
                        <a:lnTo>
                          <a:pt x="558" y="463"/>
                        </a:lnTo>
                        <a:lnTo>
                          <a:pt x="553" y="471"/>
                        </a:lnTo>
                        <a:lnTo>
                          <a:pt x="555" y="476"/>
                        </a:lnTo>
                        <a:lnTo>
                          <a:pt x="564" y="479"/>
                        </a:lnTo>
                        <a:lnTo>
                          <a:pt x="583" y="480"/>
                        </a:lnTo>
                        <a:lnTo>
                          <a:pt x="1518" y="486"/>
                        </a:lnTo>
                        <a:lnTo>
                          <a:pt x="1525" y="801"/>
                        </a:lnTo>
                        <a:lnTo>
                          <a:pt x="595" y="801"/>
                        </a:lnTo>
                        <a:lnTo>
                          <a:pt x="575" y="802"/>
                        </a:lnTo>
                        <a:lnTo>
                          <a:pt x="567" y="807"/>
                        </a:lnTo>
                        <a:lnTo>
                          <a:pt x="566" y="816"/>
                        </a:lnTo>
                        <a:lnTo>
                          <a:pt x="572" y="826"/>
                        </a:lnTo>
                        <a:lnTo>
                          <a:pt x="581" y="839"/>
                        </a:lnTo>
                        <a:lnTo>
                          <a:pt x="595" y="852"/>
                        </a:lnTo>
                        <a:lnTo>
                          <a:pt x="609" y="866"/>
                        </a:lnTo>
                        <a:lnTo>
                          <a:pt x="621" y="881"/>
                        </a:lnTo>
                        <a:lnTo>
                          <a:pt x="973" y="1306"/>
                        </a:lnTo>
                        <a:lnTo>
                          <a:pt x="621" y="1306"/>
                        </a:lnTo>
                        <a:lnTo>
                          <a:pt x="27" y="681"/>
                        </a:lnTo>
                        <a:lnTo>
                          <a:pt x="14" y="669"/>
                        </a:lnTo>
                        <a:lnTo>
                          <a:pt x="6" y="661"/>
                        </a:lnTo>
                        <a:lnTo>
                          <a:pt x="2" y="653"/>
                        </a:lnTo>
                        <a:lnTo>
                          <a:pt x="0" y="646"/>
                        </a:lnTo>
                        <a:lnTo>
                          <a:pt x="4" y="639"/>
                        </a:lnTo>
                        <a:lnTo>
                          <a:pt x="10" y="631"/>
                        </a:lnTo>
                        <a:lnTo>
                          <a:pt x="19" y="622"/>
                        </a:lnTo>
                        <a:lnTo>
                          <a:pt x="32" y="609"/>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grpSp>
          <p:grpSp>
            <p:nvGrpSpPr>
              <p:cNvPr id="266" name="Group 419"/>
              <p:cNvGrpSpPr>
                <a:grpSpLocks/>
              </p:cNvGrpSpPr>
              <p:nvPr/>
            </p:nvGrpSpPr>
            <p:grpSpPr bwMode="auto">
              <a:xfrm>
                <a:off x="4671" y="2371"/>
                <a:ext cx="258" cy="213"/>
                <a:chOff x="5568" y="528"/>
                <a:chExt cx="672" cy="661"/>
              </a:xfrm>
            </p:grpSpPr>
            <p:sp>
              <p:nvSpPr>
                <p:cNvPr id="267" name="Freeform 420"/>
                <p:cNvSpPr>
                  <a:spLocks/>
                </p:cNvSpPr>
                <p:nvPr/>
              </p:nvSpPr>
              <p:spPr bwMode="auto">
                <a:xfrm>
                  <a:off x="5568" y="529"/>
                  <a:ext cx="672" cy="661"/>
                </a:xfrm>
                <a:custGeom>
                  <a:avLst/>
                  <a:gdLst>
                    <a:gd name="T0" fmla="*/ 615 w 4492"/>
                    <a:gd name="T1" fmla="*/ 0 h 4450"/>
                    <a:gd name="T2" fmla="*/ 626 w 4492"/>
                    <a:gd name="T3" fmla="*/ 1 h 4450"/>
                    <a:gd name="T4" fmla="*/ 637 w 4492"/>
                    <a:gd name="T5" fmla="*/ 4 h 4450"/>
                    <a:gd name="T6" fmla="*/ 647 w 4492"/>
                    <a:gd name="T7" fmla="*/ 10 h 4450"/>
                    <a:gd name="T8" fmla="*/ 655 w 4492"/>
                    <a:gd name="T9" fmla="*/ 16 h 4450"/>
                    <a:gd name="T10" fmla="*/ 662 w 4492"/>
                    <a:gd name="T11" fmla="*/ 25 h 4450"/>
                    <a:gd name="T12" fmla="*/ 668 w 4492"/>
                    <a:gd name="T13" fmla="*/ 34 h 4450"/>
                    <a:gd name="T14" fmla="*/ 671 w 4492"/>
                    <a:gd name="T15" fmla="*/ 45 h 4450"/>
                    <a:gd name="T16" fmla="*/ 672 w 4492"/>
                    <a:gd name="T17" fmla="*/ 56 h 4450"/>
                    <a:gd name="T18" fmla="*/ 672 w 4492"/>
                    <a:gd name="T19" fmla="*/ 610 h 4450"/>
                    <a:gd name="T20" fmla="*/ 669 w 4492"/>
                    <a:gd name="T21" fmla="*/ 622 h 4450"/>
                    <a:gd name="T22" fmla="*/ 665 w 4492"/>
                    <a:gd name="T23" fmla="*/ 632 h 4450"/>
                    <a:gd name="T24" fmla="*/ 659 w 4492"/>
                    <a:gd name="T25" fmla="*/ 641 h 4450"/>
                    <a:gd name="T26" fmla="*/ 651 w 4492"/>
                    <a:gd name="T27" fmla="*/ 648 h 4450"/>
                    <a:gd name="T28" fmla="*/ 642 w 4492"/>
                    <a:gd name="T29" fmla="*/ 654 h 4450"/>
                    <a:gd name="T30" fmla="*/ 632 w 4492"/>
                    <a:gd name="T31" fmla="*/ 658 h 4450"/>
                    <a:gd name="T32" fmla="*/ 621 w 4492"/>
                    <a:gd name="T33" fmla="*/ 661 h 4450"/>
                    <a:gd name="T34" fmla="*/ 57 w 4492"/>
                    <a:gd name="T35" fmla="*/ 661 h 4450"/>
                    <a:gd name="T36" fmla="*/ 45 w 4492"/>
                    <a:gd name="T37" fmla="*/ 660 h 4450"/>
                    <a:gd name="T38" fmla="*/ 35 w 4492"/>
                    <a:gd name="T39" fmla="*/ 657 h 4450"/>
                    <a:gd name="T40" fmla="*/ 25 w 4492"/>
                    <a:gd name="T41" fmla="*/ 652 h 4450"/>
                    <a:gd name="T42" fmla="*/ 17 w 4492"/>
                    <a:gd name="T43" fmla="*/ 645 h 4450"/>
                    <a:gd name="T44" fmla="*/ 10 w 4492"/>
                    <a:gd name="T45" fmla="*/ 636 h 4450"/>
                    <a:gd name="T46" fmla="*/ 4 w 4492"/>
                    <a:gd name="T47" fmla="*/ 627 h 4450"/>
                    <a:gd name="T48" fmla="*/ 1 w 4492"/>
                    <a:gd name="T49" fmla="*/ 616 h 4450"/>
                    <a:gd name="T50" fmla="*/ 0 w 4492"/>
                    <a:gd name="T51" fmla="*/ 605 h 4450"/>
                    <a:gd name="T52" fmla="*/ 0 w 4492"/>
                    <a:gd name="T53" fmla="*/ 51 h 4450"/>
                    <a:gd name="T54" fmla="*/ 3 w 4492"/>
                    <a:gd name="T55" fmla="*/ 40 h 4450"/>
                    <a:gd name="T56" fmla="*/ 7 w 4492"/>
                    <a:gd name="T57" fmla="*/ 29 h 4450"/>
                    <a:gd name="T58" fmla="*/ 13 w 4492"/>
                    <a:gd name="T59" fmla="*/ 20 h 4450"/>
                    <a:gd name="T60" fmla="*/ 21 w 4492"/>
                    <a:gd name="T61" fmla="*/ 13 h 4450"/>
                    <a:gd name="T62" fmla="*/ 30 w 4492"/>
                    <a:gd name="T63" fmla="*/ 7 h 4450"/>
                    <a:gd name="T64" fmla="*/ 40 w 4492"/>
                    <a:gd name="T65" fmla="*/ 3 h 4450"/>
                    <a:gd name="T66" fmla="*/ 51 w 4492"/>
                    <a:gd name="T67" fmla="*/ 0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rgbClr val="00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68" name="Oval 421"/>
                <p:cNvSpPr>
                  <a:spLocks noChangeArrowheads="1"/>
                </p:cNvSpPr>
                <p:nvPr/>
              </p:nvSpPr>
              <p:spPr bwMode="auto">
                <a:xfrm>
                  <a:off x="5778" y="696"/>
                  <a:ext cx="145"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69" name="Oval 422"/>
                <p:cNvSpPr>
                  <a:spLocks noChangeArrowheads="1"/>
                </p:cNvSpPr>
                <p:nvPr/>
              </p:nvSpPr>
              <p:spPr bwMode="auto">
                <a:xfrm>
                  <a:off x="5637" y="593"/>
                  <a:ext cx="142"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70" name="Oval 423"/>
                <p:cNvSpPr>
                  <a:spLocks noChangeArrowheads="1"/>
                </p:cNvSpPr>
                <p:nvPr/>
              </p:nvSpPr>
              <p:spPr bwMode="auto">
                <a:xfrm>
                  <a:off x="5753" y="1036"/>
                  <a:ext cx="76" cy="77"/>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71" name="Oval 424"/>
                <p:cNvSpPr>
                  <a:spLocks noChangeArrowheads="1"/>
                </p:cNvSpPr>
                <p:nvPr/>
              </p:nvSpPr>
              <p:spPr bwMode="auto">
                <a:xfrm>
                  <a:off x="5637" y="779"/>
                  <a:ext cx="109" cy="122"/>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72" name="Oval 425"/>
                <p:cNvSpPr>
                  <a:spLocks noChangeArrowheads="1"/>
                </p:cNvSpPr>
                <p:nvPr/>
              </p:nvSpPr>
              <p:spPr bwMode="auto">
                <a:xfrm>
                  <a:off x="5757" y="876"/>
                  <a:ext cx="109" cy="122"/>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73" name="Oval 426"/>
                <p:cNvSpPr>
                  <a:spLocks noChangeArrowheads="1"/>
                </p:cNvSpPr>
                <p:nvPr/>
              </p:nvSpPr>
              <p:spPr bwMode="auto">
                <a:xfrm>
                  <a:off x="5869" y="1011"/>
                  <a:ext cx="109" cy="122"/>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74" name="Oval 427"/>
                <p:cNvSpPr>
                  <a:spLocks noChangeArrowheads="1"/>
                </p:cNvSpPr>
                <p:nvPr/>
              </p:nvSpPr>
              <p:spPr bwMode="auto">
                <a:xfrm>
                  <a:off x="5906" y="824"/>
                  <a:ext cx="145"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75" name="Oval 428"/>
                <p:cNvSpPr>
                  <a:spLocks noChangeArrowheads="1"/>
                </p:cNvSpPr>
                <p:nvPr/>
              </p:nvSpPr>
              <p:spPr bwMode="auto">
                <a:xfrm>
                  <a:off x="5644" y="1068"/>
                  <a:ext cx="58" cy="58"/>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76" name="Oval 429"/>
                <p:cNvSpPr>
                  <a:spLocks noChangeArrowheads="1"/>
                </p:cNvSpPr>
                <p:nvPr/>
              </p:nvSpPr>
              <p:spPr bwMode="auto">
                <a:xfrm>
                  <a:off x="5644" y="946"/>
                  <a:ext cx="73" cy="77"/>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77" name="Oval 430"/>
                <p:cNvSpPr>
                  <a:spLocks noChangeArrowheads="1"/>
                </p:cNvSpPr>
                <p:nvPr/>
              </p:nvSpPr>
              <p:spPr bwMode="auto">
                <a:xfrm>
                  <a:off x="6018" y="953"/>
                  <a:ext cx="145"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grpSp>
        <p:grpSp>
          <p:nvGrpSpPr>
            <p:cNvPr id="171" name="Group 433"/>
            <p:cNvGrpSpPr>
              <a:grpSpLocks/>
            </p:cNvGrpSpPr>
            <p:nvPr/>
          </p:nvGrpSpPr>
          <p:grpSpPr bwMode="auto">
            <a:xfrm>
              <a:off x="4247198" y="2433594"/>
              <a:ext cx="1211262" cy="468294"/>
              <a:chOff x="409" y="1790"/>
              <a:chExt cx="888" cy="574"/>
            </a:xfrm>
          </p:grpSpPr>
          <p:sp>
            <p:nvSpPr>
              <p:cNvPr id="219" name="AutoShape 434"/>
              <p:cNvSpPr>
                <a:spLocks noChangeAspect="1" noChangeArrowheads="1" noTextEdit="1"/>
              </p:cNvSpPr>
              <p:nvPr/>
            </p:nvSpPr>
            <p:spPr bwMode="auto">
              <a:xfrm>
                <a:off x="409" y="1791"/>
                <a:ext cx="885" cy="562"/>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20" name="Freeform 435"/>
              <p:cNvSpPr>
                <a:spLocks noEditPoints="1"/>
              </p:cNvSpPr>
              <p:nvPr/>
            </p:nvSpPr>
            <p:spPr bwMode="auto">
              <a:xfrm>
                <a:off x="409" y="1791"/>
                <a:ext cx="888" cy="562"/>
              </a:xfrm>
              <a:custGeom>
                <a:avLst/>
                <a:gdLst>
                  <a:gd name="T0" fmla="*/ 588 w 376"/>
                  <a:gd name="T1" fmla="*/ 558 h 242"/>
                  <a:gd name="T2" fmla="*/ 588 w 376"/>
                  <a:gd name="T3" fmla="*/ 511 h 242"/>
                  <a:gd name="T4" fmla="*/ 583 w 376"/>
                  <a:gd name="T5" fmla="*/ 518 h 242"/>
                  <a:gd name="T6" fmla="*/ 864 w 376"/>
                  <a:gd name="T7" fmla="*/ 357 h 242"/>
                  <a:gd name="T8" fmla="*/ 883 w 376"/>
                  <a:gd name="T9" fmla="*/ 314 h 242"/>
                  <a:gd name="T10" fmla="*/ 883 w 376"/>
                  <a:gd name="T11" fmla="*/ 317 h 242"/>
                  <a:gd name="T12" fmla="*/ 888 w 376"/>
                  <a:gd name="T13" fmla="*/ 277 h 242"/>
                  <a:gd name="T14" fmla="*/ 883 w 376"/>
                  <a:gd name="T15" fmla="*/ 269 h 242"/>
                  <a:gd name="T16" fmla="*/ 416 w 376"/>
                  <a:gd name="T17" fmla="*/ 0 h 242"/>
                  <a:gd name="T18" fmla="*/ 409 w 376"/>
                  <a:gd name="T19" fmla="*/ 0 h 242"/>
                  <a:gd name="T20" fmla="*/ 66 w 376"/>
                  <a:gd name="T21" fmla="*/ 194 h 242"/>
                  <a:gd name="T22" fmla="*/ 73 w 376"/>
                  <a:gd name="T23" fmla="*/ 194 h 242"/>
                  <a:gd name="T24" fmla="*/ 26 w 376"/>
                  <a:gd name="T25" fmla="*/ 168 h 242"/>
                  <a:gd name="T26" fmla="*/ 19 w 376"/>
                  <a:gd name="T27" fmla="*/ 165 h 242"/>
                  <a:gd name="T28" fmla="*/ 5 w 376"/>
                  <a:gd name="T29" fmla="*/ 173 h 242"/>
                  <a:gd name="T30" fmla="*/ 0 w 376"/>
                  <a:gd name="T31" fmla="*/ 177 h 242"/>
                  <a:gd name="T32" fmla="*/ 0 w 376"/>
                  <a:gd name="T33" fmla="*/ 241 h 242"/>
                  <a:gd name="T34" fmla="*/ 5 w 376"/>
                  <a:gd name="T35" fmla="*/ 246 h 242"/>
                  <a:gd name="T36" fmla="*/ 564 w 376"/>
                  <a:gd name="T37" fmla="*/ 572 h 242"/>
                  <a:gd name="T38" fmla="*/ 574 w 376"/>
                  <a:gd name="T39" fmla="*/ 572 h 242"/>
                  <a:gd name="T40" fmla="*/ 583 w 376"/>
                  <a:gd name="T41" fmla="*/ 563 h 242"/>
                  <a:gd name="T42" fmla="*/ 588 w 376"/>
                  <a:gd name="T43" fmla="*/ 558 h 242"/>
                  <a:gd name="T44" fmla="*/ 572 w 376"/>
                  <a:gd name="T45" fmla="*/ 560 h 242"/>
                  <a:gd name="T46" fmla="*/ 12 w 376"/>
                  <a:gd name="T47" fmla="*/ 234 h 242"/>
                  <a:gd name="T48" fmla="*/ 14 w 376"/>
                  <a:gd name="T49" fmla="*/ 241 h 242"/>
                  <a:gd name="T50" fmla="*/ 14 w 376"/>
                  <a:gd name="T51" fmla="*/ 177 h 242"/>
                  <a:gd name="T52" fmla="*/ 9 w 376"/>
                  <a:gd name="T53" fmla="*/ 184 h 242"/>
                  <a:gd name="T54" fmla="*/ 24 w 376"/>
                  <a:gd name="T55" fmla="*/ 180 h 242"/>
                  <a:gd name="T56" fmla="*/ 19 w 376"/>
                  <a:gd name="T57" fmla="*/ 180 h 242"/>
                  <a:gd name="T58" fmla="*/ 66 w 376"/>
                  <a:gd name="T59" fmla="*/ 206 h 242"/>
                  <a:gd name="T60" fmla="*/ 73 w 376"/>
                  <a:gd name="T61" fmla="*/ 206 h 242"/>
                  <a:gd name="T62" fmla="*/ 416 w 376"/>
                  <a:gd name="T63" fmla="*/ 12 h 242"/>
                  <a:gd name="T64" fmla="*/ 409 w 376"/>
                  <a:gd name="T65" fmla="*/ 12 h 242"/>
                  <a:gd name="T66" fmla="*/ 876 w 376"/>
                  <a:gd name="T67" fmla="*/ 284 h 242"/>
                  <a:gd name="T68" fmla="*/ 874 w 376"/>
                  <a:gd name="T69" fmla="*/ 277 h 242"/>
                  <a:gd name="T70" fmla="*/ 871 w 376"/>
                  <a:gd name="T71" fmla="*/ 312 h 242"/>
                  <a:gd name="T72" fmla="*/ 871 w 376"/>
                  <a:gd name="T73" fmla="*/ 312 h 242"/>
                  <a:gd name="T74" fmla="*/ 857 w 376"/>
                  <a:gd name="T75" fmla="*/ 345 h 242"/>
                  <a:gd name="T76" fmla="*/ 576 w 376"/>
                  <a:gd name="T77" fmla="*/ 506 h 242"/>
                  <a:gd name="T78" fmla="*/ 574 w 376"/>
                  <a:gd name="T79" fmla="*/ 511 h 242"/>
                  <a:gd name="T80" fmla="*/ 574 w 376"/>
                  <a:gd name="T81" fmla="*/ 558 h 242"/>
                  <a:gd name="T82" fmla="*/ 576 w 376"/>
                  <a:gd name="T83" fmla="*/ 551 h 242"/>
                  <a:gd name="T84" fmla="*/ 564 w 376"/>
                  <a:gd name="T85" fmla="*/ 560 h 242"/>
                  <a:gd name="T86" fmla="*/ 572 w 376"/>
                  <a:gd name="T87" fmla="*/ 560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242"/>
                  <a:gd name="T134" fmla="*/ 376 w 376"/>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21" name="Freeform 436"/>
              <p:cNvSpPr>
                <a:spLocks/>
              </p:cNvSpPr>
              <p:nvPr/>
            </p:nvSpPr>
            <p:spPr bwMode="auto">
              <a:xfrm>
                <a:off x="463" y="1979"/>
                <a:ext cx="828" cy="343"/>
              </a:xfrm>
              <a:custGeom>
                <a:avLst/>
                <a:gdLst>
                  <a:gd name="T0" fmla="*/ 454 w 350"/>
                  <a:gd name="T1" fmla="*/ 278 h 145"/>
                  <a:gd name="T2" fmla="*/ 496 w 350"/>
                  <a:gd name="T3" fmla="*/ 278 h 145"/>
                  <a:gd name="T4" fmla="*/ 827 w 350"/>
                  <a:gd name="T5" fmla="*/ 87 h 145"/>
                  <a:gd name="T6" fmla="*/ 808 w 350"/>
                  <a:gd name="T7" fmla="*/ 160 h 145"/>
                  <a:gd name="T8" fmla="*/ 508 w 350"/>
                  <a:gd name="T9" fmla="*/ 333 h 145"/>
                  <a:gd name="T10" fmla="*/ 508 w 350"/>
                  <a:gd name="T11" fmla="*/ 333 h 145"/>
                  <a:gd name="T12" fmla="*/ 475 w 350"/>
                  <a:gd name="T13" fmla="*/ 342 h 145"/>
                  <a:gd name="T14" fmla="*/ 444 w 350"/>
                  <a:gd name="T15" fmla="*/ 333 h 145"/>
                  <a:gd name="T16" fmla="*/ 444 w 350"/>
                  <a:gd name="T17" fmla="*/ 333 h 145"/>
                  <a:gd name="T18" fmla="*/ 109 w 350"/>
                  <a:gd name="T19" fmla="*/ 139 h 145"/>
                  <a:gd name="T20" fmla="*/ 24 w 350"/>
                  <a:gd name="T21" fmla="*/ 92 h 145"/>
                  <a:gd name="T22" fmla="*/ 2 w 350"/>
                  <a:gd name="T23" fmla="*/ 17 h 145"/>
                  <a:gd name="T24" fmla="*/ 454 w 350"/>
                  <a:gd name="T25" fmla="*/ 278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22" name="Freeform 437"/>
              <p:cNvSpPr>
                <a:spLocks/>
              </p:cNvSpPr>
              <p:nvPr/>
            </p:nvSpPr>
            <p:spPr bwMode="auto">
              <a:xfrm>
                <a:off x="467" y="1801"/>
                <a:ext cx="824" cy="460"/>
              </a:xfrm>
              <a:custGeom>
                <a:avLst/>
                <a:gdLst>
                  <a:gd name="T0" fmla="*/ 0 w 349"/>
                  <a:gd name="T1" fmla="*/ 198 h 197"/>
                  <a:gd name="T2" fmla="*/ 354 w 349"/>
                  <a:gd name="T3" fmla="*/ 0 h 197"/>
                  <a:gd name="T4" fmla="*/ 824 w 349"/>
                  <a:gd name="T5" fmla="*/ 269 h 197"/>
                  <a:gd name="T6" fmla="*/ 493 w 349"/>
                  <a:gd name="T7" fmla="*/ 460 h 197"/>
                  <a:gd name="T8" fmla="*/ 493 w 349"/>
                  <a:gd name="T9" fmla="*/ 460 h 197"/>
                  <a:gd name="T10" fmla="*/ 451 w 349"/>
                  <a:gd name="T11" fmla="*/ 460 h 197"/>
                  <a:gd name="T12" fmla="*/ 0 w 349"/>
                  <a:gd name="T13" fmla="*/ 198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23" name="Freeform 438"/>
              <p:cNvSpPr>
                <a:spLocks/>
              </p:cNvSpPr>
              <p:nvPr/>
            </p:nvSpPr>
            <p:spPr bwMode="auto">
              <a:xfrm>
                <a:off x="415" y="1969"/>
                <a:ext cx="563" cy="384"/>
              </a:xfrm>
              <a:custGeom>
                <a:avLst/>
                <a:gdLst>
                  <a:gd name="T0" fmla="*/ 0 w 562"/>
                  <a:gd name="T1" fmla="*/ 0 h 388"/>
                  <a:gd name="T2" fmla="*/ 0 w 562"/>
                  <a:gd name="T3" fmla="*/ 64 h 388"/>
                  <a:gd name="T4" fmla="*/ 562 w 562"/>
                  <a:gd name="T5" fmla="*/ 388 h 388"/>
                  <a:gd name="T6" fmla="*/ 562 w 562"/>
                  <a:gd name="T7" fmla="*/ 321 h 388"/>
                  <a:gd name="T8" fmla="*/ 0 w 562"/>
                  <a:gd name="T9" fmla="*/ 0 h 388"/>
                  <a:gd name="T10" fmla="*/ 0 60000 65536"/>
                  <a:gd name="T11" fmla="*/ 0 60000 65536"/>
                  <a:gd name="T12" fmla="*/ 0 60000 65536"/>
                  <a:gd name="T13" fmla="*/ 0 60000 65536"/>
                  <a:gd name="T14" fmla="*/ 0 60000 65536"/>
                  <a:gd name="T15" fmla="*/ 0 w 562"/>
                  <a:gd name="T16" fmla="*/ 0 h 388"/>
                  <a:gd name="T17" fmla="*/ 562 w 562"/>
                  <a:gd name="T18" fmla="*/ 388 h 388"/>
                </a:gdLst>
                <a:ahLst/>
                <a:cxnLst>
                  <a:cxn ang="T10">
                    <a:pos x="T0" y="T1"/>
                  </a:cxn>
                  <a:cxn ang="T11">
                    <a:pos x="T2" y="T3"/>
                  </a:cxn>
                  <a:cxn ang="T12">
                    <a:pos x="T4" y="T5"/>
                  </a:cxn>
                  <a:cxn ang="T13">
                    <a:pos x="T6" y="T7"/>
                  </a:cxn>
                  <a:cxn ang="T14">
                    <a:pos x="T8" y="T9"/>
                  </a:cxn>
                </a:cxnLst>
                <a:rect l="T15" t="T16" r="T17" b="T18"/>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24" name="Freeform 439"/>
              <p:cNvSpPr>
                <a:spLocks/>
              </p:cNvSpPr>
              <p:nvPr/>
            </p:nvSpPr>
            <p:spPr bwMode="auto">
              <a:xfrm>
                <a:off x="415" y="1963"/>
                <a:ext cx="575" cy="324"/>
              </a:xfrm>
              <a:custGeom>
                <a:avLst/>
                <a:gdLst>
                  <a:gd name="T0" fmla="*/ 0 w 574"/>
                  <a:gd name="T1" fmla="*/ 5 h 326"/>
                  <a:gd name="T2" fmla="*/ 562 w 574"/>
                  <a:gd name="T3" fmla="*/ 326 h 326"/>
                  <a:gd name="T4" fmla="*/ 574 w 574"/>
                  <a:gd name="T5" fmla="*/ 319 h 326"/>
                  <a:gd name="T6" fmla="*/ 14 w 574"/>
                  <a:gd name="T7" fmla="*/ 0 h 326"/>
                  <a:gd name="T8" fmla="*/ 0 w 574"/>
                  <a:gd name="T9" fmla="*/ 5 h 326"/>
                  <a:gd name="T10" fmla="*/ 0 60000 65536"/>
                  <a:gd name="T11" fmla="*/ 0 60000 65536"/>
                  <a:gd name="T12" fmla="*/ 0 60000 65536"/>
                  <a:gd name="T13" fmla="*/ 0 60000 65536"/>
                  <a:gd name="T14" fmla="*/ 0 60000 65536"/>
                  <a:gd name="T15" fmla="*/ 0 w 574"/>
                  <a:gd name="T16" fmla="*/ 0 h 326"/>
                  <a:gd name="T17" fmla="*/ 574 w 574"/>
                  <a:gd name="T18" fmla="*/ 326 h 326"/>
                </a:gdLst>
                <a:ahLst/>
                <a:cxnLst>
                  <a:cxn ang="T10">
                    <a:pos x="T0" y="T1"/>
                  </a:cxn>
                  <a:cxn ang="T11">
                    <a:pos x="T2" y="T3"/>
                  </a:cxn>
                  <a:cxn ang="T12">
                    <a:pos x="T4" y="T5"/>
                  </a:cxn>
                  <a:cxn ang="T13">
                    <a:pos x="T6" y="T7"/>
                  </a:cxn>
                  <a:cxn ang="T14">
                    <a:pos x="T8" y="T9"/>
                  </a:cxn>
                </a:cxnLst>
                <a:rect l="T15" t="T16" r="T17" b="T18"/>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25" name="Freeform 440"/>
              <p:cNvSpPr>
                <a:spLocks/>
              </p:cNvSpPr>
              <p:nvPr/>
            </p:nvSpPr>
            <p:spPr bwMode="auto">
              <a:xfrm>
                <a:off x="978" y="2283"/>
                <a:ext cx="5" cy="70"/>
              </a:xfrm>
              <a:custGeom>
                <a:avLst/>
                <a:gdLst>
                  <a:gd name="T0" fmla="*/ 0 w 7"/>
                  <a:gd name="T1" fmla="*/ 0 h 71"/>
                  <a:gd name="T2" fmla="*/ 7 w 7"/>
                  <a:gd name="T3" fmla="*/ 71 h 71"/>
                  <a:gd name="T4" fmla="*/ 0 w 7"/>
                  <a:gd name="T5" fmla="*/ 71 h 71"/>
                  <a:gd name="T6" fmla="*/ 0 w 7"/>
                  <a:gd name="T7" fmla="*/ 0 h 71"/>
                  <a:gd name="T8" fmla="*/ 0 60000 65536"/>
                  <a:gd name="T9" fmla="*/ 0 60000 65536"/>
                  <a:gd name="T10" fmla="*/ 0 60000 65536"/>
                  <a:gd name="T11" fmla="*/ 0 60000 65536"/>
                  <a:gd name="T12" fmla="*/ 0 w 7"/>
                  <a:gd name="T13" fmla="*/ 0 h 71"/>
                  <a:gd name="T14" fmla="*/ 7 w 7"/>
                  <a:gd name="T15" fmla="*/ 71 h 71"/>
                </a:gdLst>
                <a:ahLst/>
                <a:cxnLst>
                  <a:cxn ang="T8">
                    <a:pos x="T0" y="T1"/>
                  </a:cxn>
                  <a:cxn ang="T9">
                    <a:pos x="T2" y="T3"/>
                  </a:cxn>
                  <a:cxn ang="T10">
                    <a:pos x="T4" y="T5"/>
                  </a:cxn>
                  <a:cxn ang="T11">
                    <a:pos x="T6" y="T7"/>
                  </a:cxn>
                </a:cxnLst>
                <a:rect l="T12" t="T13" r="T14" b="T15"/>
                <a:pathLst>
                  <a:path w="7" h="71">
                    <a:moveTo>
                      <a:pt x="0" y="0"/>
                    </a:moveTo>
                    <a:lnTo>
                      <a:pt x="7" y="71"/>
                    </a:lnTo>
                    <a:lnTo>
                      <a:pt x="0" y="71"/>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26" name="Freeform 441"/>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3 h 74"/>
                  <a:gd name="T8" fmla="*/ 0 w 7"/>
                  <a:gd name="T9" fmla="*/ 0 h 74"/>
                  <a:gd name="T10" fmla="*/ 0 w 7"/>
                  <a:gd name="T11" fmla="*/ 0 h 74"/>
                  <a:gd name="T12" fmla="*/ 0 60000 65536"/>
                  <a:gd name="T13" fmla="*/ 0 60000 65536"/>
                  <a:gd name="T14" fmla="*/ 0 60000 65536"/>
                  <a:gd name="T15" fmla="*/ 0 60000 65536"/>
                  <a:gd name="T16" fmla="*/ 0 60000 65536"/>
                  <a:gd name="T17" fmla="*/ 0 60000 65536"/>
                  <a:gd name="T18" fmla="*/ 0 w 7"/>
                  <a:gd name="T19" fmla="*/ 0 h 74"/>
                  <a:gd name="T20" fmla="*/ 7 w 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 h="74">
                    <a:moveTo>
                      <a:pt x="0" y="0"/>
                    </a:moveTo>
                    <a:lnTo>
                      <a:pt x="7" y="74"/>
                    </a:lnTo>
                    <a:lnTo>
                      <a:pt x="0" y="3"/>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27" name="Freeform 442"/>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9696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28" name="Freeform 443"/>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D6D6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29" name="Freeform 444"/>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0707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30" name="Freeform 445"/>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3737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31" name="Freeform 446"/>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7777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32" name="Freeform 447"/>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A7A7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33" name="Freeform 448"/>
              <p:cNvSpPr>
                <a:spLocks/>
              </p:cNvSpPr>
              <p:nvPr/>
            </p:nvSpPr>
            <p:spPr bwMode="auto">
              <a:xfrm>
                <a:off x="978" y="2280"/>
                <a:ext cx="5" cy="73"/>
              </a:xfrm>
              <a:custGeom>
                <a:avLst/>
                <a:gdLst>
                  <a:gd name="T0" fmla="*/ 3 w 7"/>
                  <a:gd name="T1" fmla="*/ 0 h 74"/>
                  <a:gd name="T2" fmla="*/ 7 w 7"/>
                  <a:gd name="T3" fmla="*/ 74 h 74"/>
                  <a:gd name="T4" fmla="*/ 7 w 7"/>
                  <a:gd name="T5" fmla="*/ 74 h 74"/>
                  <a:gd name="T6" fmla="*/ 0 w 7"/>
                  <a:gd name="T7" fmla="*/ 0 h 74"/>
                  <a:gd name="T8" fmla="*/ 3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3" y="0"/>
                    </a:moveTo>
                    <a:lnTo>
                      <a:pt x="7" y="74"/>
                    </a:lnTo>
                    <a:lnTo>
                      <a:pt x="0" y="0"/>
                    </a:lnTo>
                    <a:lnTo>
                      <a:pt x="3" y="0"/>
                    </a:lnTo>
                    <a:close/>
                  </a:path>
                </a:pathLst>
              </a:custGeom>
              <a:solidFill>
                <a:srgbClr val="7C7C7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34" name="Freeform 449"/>
              <p:cNvSpPr>
                <a:spLocks/>
              </p:cNvSpPr>
              <p:nvPr/>
            </p:nvSpPr>
            <p:spPr bwMode="auto">
              <a:xfrm>
                <a:off x="981" y="2280"/>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0808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35" name="Freeform 450"/>
              <p:cNvSpPr>
                <a:spLocks/>
              </p:cNvSpPr>
              <p:nvPr/>
            </p:nvSpPr>
            <p:spPr bwMode="auto">
              <a:xfrm>
                <a:off x="981" y="2280"/>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3838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36" name="Freeform 451"/>
              <p:cNvSpPr>
                <a:spLocks/>
              </p:cNvSpPr>
              <p:nvPr/>
            </p:nvSpPr>
            <p:spPr bwMode="auto">
              <a:xfrm>
                <a:off x="981" y="2280"/>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7878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37" name="Freeform 452"/>
              <p:cNvSpPr>
                <a:spLocks/>
              </p:cNvSpPr>
              <p:nvPr/>
            </p:nvSpPr>
            <p:spPr bwMode="auto">
              <a:xfrm>
                <a:off x="981" y="2280"/>
                <a:ext cx="8" cy="73"/>
              </a:xfrm>
              <a:custGeom>
                <a:avLst/>
                <a:gdLst>
                  <a:gd name="T0" fmla="*/ 0 w 7"/>
                  <a:gd name="T1" fmla="*/ 0 h 74"/>
                  <a:gd name="T2" fmla="*/ 7 w 7"/>
                  <a:gd name="T3" fmla="*/ 74 h 74"/>
                  <a:gd name="T4" fmla="*/ 4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4" y="74"/>
                    </a:lnTo>
                    <a:lnTo>
                      <a:pt x="0" y="0"/>
                    </a:lnTo>
                    <a:close/>
                  </a:path>
                </a:pathLst>
              </a:custGeom>
              <a:solidFill>
                <a:srgbClr val="89898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38" name="Freeform 453"/>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8D8D8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39" name="Freeform 454"/>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0909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40" name="Freeform 455"/>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3939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41" name="Freeform 456"/>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69595"/>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42" name="Freeform 457"/>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A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43" name="Freeform 458"/>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C9C9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44" name="Freeform 459"/>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F9F9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45" name="Freeform 460"/>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2A2A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46" name="Freeform 461"/>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4A4A4"/>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47" name="Freeform 462"/>
              <p:cNvSpPr>
                <a:spLocks/>
              </p:cNvSpPr>
              <p:nvPr/>
            </p:nvSpPr>
            <p:spPr bwMode="auto">
              <a:xfrm>
                <a:off x="981" y="2280"/>
                <a:ext cx="8" cy="73"/>
              </a:xfrm>
              <a:custGeom>
                <a:avLst/>
                <a:gdLst>
                  <a:gd name="T0" fmla="*/ 2 w 7"/>
                  <a:gd name="T1" fmla="*/ 0 h 74"/>
                  <a:gd name="T2" fmla="*/ 7 w 7"/>
                  <a:gd name="T3" fmla="*/ 74 h 74"/>
                  <a:gd name="T4" fmla="*/ 7 w 7"/>
                  <a:gd name="T5" fmla="*/ 74 h 74"/>
                  <a:gd name="T6" fmla="*/ 0 w 7"/>
                  <a:gd name="T7" fmla="*/ 0 h 74"/>
                  <a:gd name="T8" fmla="*/ 2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2" y="0"/>
                    </a:moveTo>
                    <a:lnTo>
                      <a:pt x="7" y="74"/>
                    </a:lnTo>
                    <a:lnTo>
                      <a:pt x="0" y="0"/>
                    </a:lnTo>
                    <a:lnTo>
                      <a:pt x="2" y="0"/>
                    </a:lnTo>
                    <a:close/>
                  </a:path>
                </a:pathLst>
              </a:custGeom>
              <a:solidFill>
                <a:srgbClr val="A7A7A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48" name="Freeform 463"/>
              <p:cNvSpPr>
                <a:spLocks/>
              </p:cNvSpPr>
              <p:nvPr/>
            </p:nvSpPr>
            <p:spPr bwMode="auto">
              <a:xfrm>
                <a:off x="984" y="2280"/>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AA9A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49" name="Freeform 464"/>
              <p:cNvSpPr>
                <a:spLocks/>
              </p:cNvSpPr>
              <p:nvPr/>
            </p:nvSpPr>
            <p:spPr bwMode="auto">
              <a:xfrm>
                <a:off x="984" y="2280"/>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CACA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50" name="Freeform 465"/>
              <p:cNvSpPr>
                <a:spLocks/>
              </p:cNvSpPr>
              <p:nvPr/>
            </p:nvSpPr>
            <p:spPr bwMode="auto">
              <a:xfrm>
                <a:off x="984" y="2280"/>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FAFA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51" name="Freeform 466"/>
              <p:cNvSpPr>
                <a:spLocks/>
              </p:cNvSpPr>
              <p:nvPr/>
            </p:nvSpPr>
            <p:spPr bwMode="auto">
              <a:xfrm>
                <a:off x="984" y="2280"/>
                <a:ext cx="6" cy="73"/>
              </a:xfrm>
              <a:custGeom>
                <a:avLst/>
                <a:gdLst>
                  <a:gd name="T0" fmla="*/ 0 w 7"/>
                  <a:gd name="T1" fmla="*/ 0 h 74"/>
                  <a:gd name="T2" fmla="*/ 7 w 7"/>
                  <a:gd name="T3" fmla="*/ 74 h 74"/>
                  <a:gd name="T4" fmla="*/ 5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5" y="74"/>
                    </a:lnTo>
                    <a:lnTo>
                      <a:pt x="0" y="0"/>
                    </a:lnTo>
                    <a:close/>
                  </a:path>
                </a:pathLst>
              </a:custGeom>
              <a:solidFill>
                <a:srgbClr val="B1B1B1"/>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52" name="Freeform 467"/>
              <p:cNvSpPr>
                <a:spLocks/>
              </p:cNvSpPr>
              <p:nvPr/>
            </p:nvSpPr>
            <p:spPr bwMode="auto">
              <a:xfrm>
                <a:off x="984" y="2280"/>
                <a:ext cx="6"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53" name="Freeform 468"/>
              <p:cNvSpPr>
                <a:spLocks/>
              </p:cNvSpPr>
              <p:nvPr/>
            </p:nvSpPr>
            <p:spPr bwMode="auto">
              <a:xfrm>
                <a:off x="984" y="2280"/>
                <a:ext cx="6" cy="73"/>
              </a:xfrm>
              <a:custGeom>
                <a:avLst/>
                <a:gdLst>
                  <a:gd name="T0" fmla="*/ 7 w 7"/>
                  <a:gd name="T1" fmla="*/ 74 h 74"/>
                  <a:gd name="T2" fmla="*/ 0 w 7"/>
                  <a:gd name="T3" fmla="*/ 0 h 74"/>
                  <a:gd name="T4" fmla="*/ 7 w 7"/>
                  <a:gd name="T5" fmla="*/ 0 h 74"/>
                  <a:gd name="T6" fmla="*/ 7 w 7"/>
                  <a:gd name="T7" fmla="*/ 74 h 74"/>
                  <a:gd name="T8" fmla="*/ 7 w 7"/>
                  <a:gd name="T9" fmla="*/ 74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7" y="74"/>
                    </a:moveTo>
                    <a:lnTo>
                      <a:pt x="0" y="0"/>
                    </a:lnTo>
                    <a:lnTo>
                      <a:pt x="7" y="0"/>
                    </a:lnTo>
                    <a:lnTo>
                      <a:pt x="7" y="74"/>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54" name="Freeform 469"/>
              <p:cNvSpPr>
                <a:spLocks/>
              </p:cNvSpPr>
              <p:nvPr/>
            </p:nvSpPr>
            <p:spPr bwMode="auto">
              <a:xfrm>
                <a:off x="484" y="2042"/>
                <a:ext cx="95" cy="60"/>
              </a:xfrm>
              <a:custGeom>
                <a:avLst/>
                <a:gdLst>
                  <a:gd name="T0" fmla="*/ 0 w 95"/>
                  <a:gd name="T1" fmla="*/ 7 h 59"/>
                  <a:gd name="T2" fmla="*/ 90 w 95"/>
                  <a:gd name="T3" fmla="*/ 59 h 59"/>
                  <a:gd name="T4" fmla="*/ 93 w 95"/>
                  <a:gd name="T5" fmla="*/ 56 h 59"/>
                  <a:gd name="T6" fmla="*/ 93 w 95"/>
                  <a:gd name="T7" fmla="*/ 56 h 59"/>
                  <a:gd name="T8" fmla="*/ 93 w 95"/>
                  <a:gd name="T9" fmla="*/ 56 h 59"/>
                  <a:gd name="T10" fmla="*/ 95 w 95"/>
                  <a:gd name="T11" fmla="*/ 52 h 59"/>
                  <a:gd name="T12" fmla="*/ 3 w 95"/>
                  <a:gd name="T13" fmla="*/ 0 h 59"/>
                  <a:gd name="T14" fmla="*/ 0 w 95"/>
                  <a:gd name="T15" fmla="*/ 2 h 59"/>
                  <a:gd name="T16" fmla="*/ 0 w 95"/>
                  <a:gd name="T17" fmla="*/ 2 h 59"/>
                  <a:gd name="T18" fmla="*/ 0 w 95"/>
                  <a:gd name="T19" fmla="*/ 2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3" y="56"/>
                    </a:lnTo>
                    <a:lnTo>
                      <a:pt x="95" y="52"/>
                    </a:lnTo>
                    <a:lnTo>
                      <a:pt x="3" y="0"/>
                    </a:lnTo>
                    <a:lnTo>
                      <a:pt x="0" y="2"/>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55" name="Freeform 470"/>
              <p:cNvSpPr>
                <a:spLocks/>
              </p:cNvSpPr>
              <p:nvPr/>
            </p:nvSpPr>
            <p:spPr bwMode="auto">
              <a:xfrm>
                <a:off x="633" y="2125"/>
                <a:ext cx="95" cy="60"/>
              </a:xfrm>
              <a:custGeom>
                <a:avLst/>
                <a:gdLst>
                  <a:gd name="T0" fmla="*/ 0 w 95"/>
                  <a:gd name="T1" fmla="*/ 7 h 59"/>
                  <a:gd name="T2" fmla="*/ 90 w 95"/>
                  <a:gd name="T3" fmla="*/ 59 h 59"/>
                  <a:gd name="T4" fmla="*/ 92 w 95"/>
                  <a:gd name="T5" fmla="*/ 57 h 59"/>
                  <a:gd name="T6" fmla="*/ 92 w 95"/>
                  <a:gd name="T7" fmla="*/ 57 h 59"/>
                  <a:gd name="T8" fmla="*/ 92 w 95"/>
                  <a:gd name="T9" fmla="*/ 57 h 59"/>
                  <a:gd name="T10" fmla="*/ 95 w 95"/>
                  <a:gd name="T11" fmla="*/ 55 h 59"/>
                  <a:gd name="T12" fmla="*/ 3 w 95"/>
                  <a:gd name="T13" fmla="*/ 0 h 59"/>
                  <a:gd name="T14" fmla="*/ 0 w 95"/>
                  <a:gd name="T15" fmla="*/ 5 h 59"/>
                  <a:gd name="T16" fmla="*/ 0 w 95"/>
                  <a:gd name="T17" fmla="*/ 5 h 59"/>
                  <a:gd name="T18" fmla="*/ 0 w 95"/>
                  <a:gd name="T19" fmla="*/ 5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2" y="57"/>
                    </a:lnTo>
                    <a:lnTo>
                      <a:pt x="95" y="55"/>
                    </a:lnTo>
                    <a:lnTo>
                      <a:pt x="3" y="0"/>
                    </a:lnTo>
                    <a:lnTo>
                      <a:pt x="0" y="5"/>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56" name="Freeform 471"/>
              <p:cNvSpPr>
                <a:spLocks/>
              </p:cNvSpPr>
              <p:nvPr/>
            </p:nvSpPr>
            <p:spPr bwMode="auto">
              <a:xfrm>
                <a:off x="463" y="1988"/>
                <a:ext cx="17" cy="70"/>
              </a:xfrm>
              <a:custGeom>
                <a:avLst/>
                <a:gdLst>
                  <a:gd name="T0" fmla="*/ 5 w 17"/>
                  <a:gd name="T1" fmla="*/ 69 h 69"/>
                  <a:gd name="T2" fmla="*/ 5 w 17"/>
                  <a:gd name="T3" fmla="*/ 7 h 69"/>
                  <a:gd name="T4" fmla="*/ 3 w 17"/>
                  <a:gd name="T5" fmla="*/ 10 h 69"/>
                  <a:gd name="T6" fmla="*/ 17 w 17"/>
                  <a:gd name="T7" fmla="*/ 3 h 69"/>
                  <a:gd name="T8" fmla="*/ 14 w 17"/>
                  <a:gd name="T9" fmla="*/ 0 h 69"/>
                  <a:gd name="T10" fmla="*/ 3 w 17"/>
                  <a:gd name="T11" fmla="*/ 5 h 69"/>
                  <a:gd name="T12" fmla="*/ 0 w 17"/>
                  <a:gd name="T13" fmla="*/ 5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57" name="Freeform 472"/>
              <p:cNvSpPr>
                <a:spLocks/>
              </p:cNvSpPr>
              <p:nvPr/>
            </p:nvSpPr>
            <p:spPr bwMode="auto">
              <a:xfrm>
                <a:off x="936" y="2258"/>
                <a:ext cx="15" cy="73"/>
              </a:xfrm>
              <a:custGeom>
                <a:avLst/>
                <a:gdLst>
                  <a:gd name="T0" fmla="*/ 5 w 16"/>
                  <a:gd name="T1" fmla="*/ 73 h 73"/>
                  <a:gd name="T2" fmla="*/ 5 w 16"/>
                  <a:gd name="T3" fmla="*/ 9 h 73"/>
                  <a:gd name="T4" fmla="*/ 5 w 16"/>
                  <a:gd name="T5" fmla="*/ 12 h 73"/>
                  <a:gd name="T6" fmla="*/ 16 w 16"/>
                  <a:gd name="T7" fmla="*/ 4 h 73"/>
                  <a:gd name="T8" fmla="*/ 14 w 16"/>
                  <a:gd name="T9" fmla="*/ 0 h 73"/>
                  <a:gd name="T10" fmla="*/ 2 w 16"/>
                  <a:gd name="T11" fmla="*/ 7 h 73"/>
                  <a:gd name="T12" fmla="*/ 0 w 16"/>
                  <a:gd name="T13" fmla="*/ 7 h 73"/>
                  <a:gd name="T14" fmla="*/ 0 w 16"/>
                  <a:gd name="T15" fmla="*/ 9 h 73"/>
                  <a:gd name="T16" fmla="*/ 0 w 16"/>
                  <a:gd name="T17" fmla="*/ 73 h 73"/>
                  <a:gd name="T18" fmla="*/ 5 w 16"/>
                  <a:gd name="T19" fmla="*/ 73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3"/>
                  <a:gd name="T32" fmla="*/ 16 w 1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58" name="Freeform 473"/>
              <p:cNvSpPr>
                <a:spLocks/>
              </p:cNvSpPr>
              <p:nvPr/>
            </p:nvSpPr>
            <p:spPr bwMode="auto">
              <a:xfrm>
                <a:off x="605" y="2071"/>
                <a:ext cx="17" cy="70"/>
              </a:xfrm>
              <a:custGeom>
                <a:avLst/>
                <a:gdLst>
                  <a:gd name="T0" fmla="*/ 5 w 17"/>
                  <a:gd name="T1" fmla="*/ 69 h 69"/>
                  <a:gd name="T2" fmla="*/ 5 w 17"/>
                  <a:gd name="T3" fmla="*/ 7 h 69"/>
                  <a:gd name="T4" fmla="*/ 2 w 17"/>
                  <a:gd name="T5" fmla="*/ 10 h 69"/>
                  <a:gd name="T6" fmla="*/ 17 w 17"/>
                  <a:gd name="T7" fmla="*/ 5 h 69"/>
                  <a:gd name="T8" fmla="*/ 14 w 17"/>
                  <a:gd name="T9" fmla="*/ 0 h 69"/>
                  <a:gd name="T10" fmla="*/ 2 w 17"/>
                  <a:gd name="T11" fmla="*/ 7 h 69"/>
                  <a:gd name="T12" fmla="*/ 0 w 17"/>
                  <a:gd name="T13" fmla="*/ 7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2" y="10"/>
                    </a:lnTo>
                    <a:lnTo>
                      <a:pt x="17" y="5"/>
                    </a:lnTo>
                    <a:lnTo>
                      <a:pt x="14" y="0"/>
                    </a:lnTo>
                    <a:lnTo>
                      <a:pt x="2" y="7"/>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59" name="Freeform 474"/>
              <p:cNvSpPr>
                <a:spLocks/>
              </p:cNvSpPr>
              <p:nvPr/>
            </p:nvSpPr>
            <p:spPr bwMode="auto">
              <a:xfrm>
                <a:off x="769" y="2166"/>
                <a:ext cx="18" cy="67"/>
              </a:xfrm>
              <a:custGeom>
                <a:avLst/>
                <a:gdLst>
                  <a:gd name="T0" fmla="*/ 5 w 17"/>
                  <a:gd name="T1" fmla="*/ 68 h 68"/>
                  <a:gd name="T2" fmla="*/ 5 w 17"/>
                  <a:gd name="T3" fmla="*/ 7 h 68"/>
                  <a:gd name="T4" fmla="*/ 5 w 17"/>
                  <a:gd name="T5" fmla="*/ 9 h 68"/>
                  <a:gd name="T6" fmla="*/ 17 w 17"/>
                  <a:gd name="T7" fmla="*/ 4 h 68"/>
                  <a:gd name="T8" fmla="*/ 14 w 17"/>
                  <a:gd name="T9" fmla="*/ 0 h 68"/>
                  <a:gd name="T10" fmla="*/ 2 w 17"/>
                  <a:gd name="T11" fmla="*/ 4 h 68"/>
                  <a:gd name="T12" fmla="*/ 0 w 17"/>
                  <a:gd name="T13" fmla="*/ 7 h 68"/>
                  <a:gd name="T14" fmla="*/ 0 w 17"/>
                  <a:gd name="T15" fmla="*/ 7 h 68"/>
                  <a:gd name="T16" fmla="*/ 0 w 17"/>
                  <a:gd name="T17" fmla="*/ 68 h 68"/>
                  <a:gd name="T18" fmla="*/ 5 w 17"/>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5" y="68"/>
                    </a:moveTo>
                    <a:lnTo>
                      <a:pt x="5" y="7"/>
                    </a:lnTo>
                    <a:lnTo>
                      <a:pt x="5" y="9"/>
                    </a:lnTo>
                    <a:lnTo>
                      <a:pt x="17" y="4"/>
                    </a:lnTo>
                    <a:lnTo>
                      <a:pt x="14" y="0"/>
                    </a:lnTo>
                    <a:lnTo>
                      <a:pt x="2" y="4"/>
                    </a:lnTo>
                    <a:lnTo>
                      <a:pt x="0" y="7"/>
                    </a:lnTo>
                    <a:lnTo>
                      <a:pt x="0" y="68"/>
                    </a:lnTo>
                    <a:lnTo>
                      <a:pt x="5" y="68"/>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60" name="Freeform 475"/>
              <p:cNvSpPr>
                <a:spLocks/>
              </p:cNvSpPr>
              <p:nvPr/>
            </p:nvSpPr>
            <p:spPr bwMode="auto">
              <a:xfrm>
                <a:off x="806" y="2226"/>
                <a:ext cx="96" cy="60"/>
              </a:xfrm>
              <a:custGeom>
                <a:avLst/>
                <a:gdLst>
                  <a:gd name="T0" fmla="*/ 0 w 94"/>
                  <a:gd name="T1" fmla="*/ 5 h 59"/>
                  <a:gd name="T2" fmla="*/ 90 w 94"/>
                  <a:gd name="T3" fmla="*/ 59 h 59"/>
                  <a:gd name="T4" fmla="*/ 92 w 94"/>
                  <a:gd name="T5" fmla="*/ 54 h 59"/>
                  <a:gd name="T6" fmla="*/ 92 w 94"/>
                  <a:gd name="T7" fmla="*/ 54 h 59"/>
                  <a:gd name="T8" fmla="*/ 92 w 94"/>
                  <a:gd name="T9" fmla="*/ 54 h 59"/>
                  <a:gd name="T10" fmla="*/ 94 w 94"/>
                  <a:gd name="T11" fmla="*/ 52 h 59"/>
                  <a:gd name="T12" fmla="*/ 2 w 94"/>
                  <a:gd name="T13" fmla="*/ 0 h 59"/>
                  <a:gd name="T14" fmla="*/ 0 w 94"/>
                  <a:gd name="T15" fmla="*/ 2 h 59"/>
                  <a:gd name="T16" fmla="*/ 0 w 94"/>
                  <a:gd name="T17" fmla="*/ 2 h 59"/>
                  <a:gd name="T18" fmla="*/ 0 w 94"/>
                  <a:gd name="T19" fmla="*/ 2 h 59"/>
                  <a:gd name="T20" fmla="*/ 0 w 94"/>
                  <a:gd name="T21" fmla="*/ 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59"/>
                  <a:gd name="T35" fmla="*/ 94 w 94"/>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59">
                    <a:moveTo>
                      <a:pt x="0" y="5"/>
                    </a:moveTo>
                    <a:lnTo>
                      <a:pt x="90" y="59"/>
                    </a:lnTo>
                    <a:lnTo>
                      <a:pt x="92" y="54"/>
                    </a:lnTo>
                    <a:lnTo>
                      <a:pt x="94" y="52"/>
                    </a:lnTo>
                    <a:lnTo>
                      <a:pt x="2" y="0"/>
                    </a:lnTo>
                    <a:lnTo>
                      <a:pt x="0" y="2"/>
                    </a:lnTo>
                    <a:lnTo>
                      <a:pt x="0" y="5"/>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61" name="Freeform 476"/>
              <p:cNvSpPr>
                <a:spLocks/>
              </p:cNvSpPr>
              <p:nvPr/>
            </p:nvSpPr>
            <p:spPr bwMode="auto">
              <a:xfrm>
                <a:off x="429" y="1988"/>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62" name="Freeform 477"/>
              <p:cNvSpPr>
                <a:spLocks/>
              </p:cNvSpPr>
              <p:nvPr/>
            </p:nvSpPr>
            <p:spPr bwMode="auto">
              <a:xfrm>
                <a:off x="429" y="2020"/>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63" name="Freeform 478"/>
              <p:cNvSpPr>
                <a:spLocks/>
              </p:cNvSpPr>
              <p:nvPr/>
            </p:nvSpPr>
            <p:spPr bwMode="auto">
              <a:xfrm>
                <a:off x="959" y="2293"/>
                <a:ext cx="6" cy="10"/>
              </a:xfrm>
              <a:custGeom>
                <a:avLst/>
                <a:gdLst>
                  <a:gd name="T0" fmla="*/ 7 w 3"/>
                  <a:gd name="T1" fmla="*/ 7 h 5"/>
                  <a:gd name="T2" fmla="*/ 2 w 3"/>
                  <a:gd name="T3" fmla="*/ 12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64" name="Freeform 479"/>
              <p:cNvSpPr>
                <a:spLocks/>
              </p:cNvSpPr>
              <p:nvPr/>
            </p:nvSpPr>
            <p:spPr bwMode="auto">
              <a:xfrm>
                <a:off x="959" y="2321"/>
                <a:ext cx="6" cy="13"/>
              </a:xfrm>
              <a:custGeom>
                <a:avLst/>
                <a:gdLst>
                  <a:gd name="T0" fmla="*/ 7 w 3"/>
                  <a:gd name="T1" fmla="*/ 7 h 5"/>
                  <a:gd name="T2" fmla="*/ 2 w 3"/>
                  <a:gd name="T3" fmla="*/ 10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grpSp>
          <p:nvGrpSpPr>
            <p:cNvPr id="172" name="Group 480"/>
            <p:cNvGrpSpPr>
              <a:grpSpLocks/>
            </p:cNvGrpSpPr>
            <p:nvPr/>
          </p:nvGrpSpPr>
          <p:grpSpPr bwMode="auto">
            <a:xfrm>
              <a:off x="4247198" y="2369958"/>
              <a:ext cx="1211262" cy="468294"/>
              <a:chOff x="409" y="1790"/>
              <a:chExt cx="888" cy="574"/>
            </a:xfrm>
          </p:grpSpPr>
          <p:sp>
            <p:nvSpPr>
              <p:cNvPr id="173" name="AutoShape 481"/>
              <p:cNvSpPr>
                <a:spLocks noChangeAspect="1" noChangeArrowheads="1" noTextEdit="1"/>
              </p:cNvSpPr>
              <p:nvPr/>
            </p:nvSpPr>
            <p:spPr bwMode="auto">
              <a:xfrm>
                <a:off x="409" y="1790"/>
                <a:ext cx="885" cy="574"/>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74" name="Freeform 482"/>
              <p:cNvSpPr>
                <a:spLocks noEditPoints="1"/>
              </p:cNvSpPr>
              <p:nvPr/>
            </p:nvSpPr>
            <p:spPr bwMode="auto">
              <a:xfrm>
                <a:off x="409" y="1790"/>
                <a:ext cx="888" cy="571"/>
              </a:xfrm>
              <a:custGeom>
                <a:avLst/>
                <a:gdLst>
                  <a:gd name="T0" fmla="*/ 588 w 376"/>
                  <a:gd name="T1" fmla="*/ 558 h 242"/>
                  <a:gd name="T2" fmla="*/ 588 w 376"/>
                  <a:gd name="T3" fmla="*/ 511 h 242"/>
                  <a:gd name="T4" fmla="*/ 583 w 376"/>
                  <a:gd name="T5" fmla="*/ 518 h 242"/>
                  <a:gd name="T6" fmla="*/ 864 w 376"/>
                  <a:gd name="T7" fmla="*/ 357 h 242"/>
                  <a:gd name="T8" fmla="*/ 883 w 376"/>
                  <a:gd name="T9" fmla="*/ 314 h 242"/>
                  <a:gd name="T10" fmla="*/ 883 w 376"/>
                  <a:gd name="T11" fmla="*/ 317 h 242"/>
                  <a:gd name="T12" fmla="*/ 888 w 376"/>
                  <a:gd name="T13" fmla="*/ 277 h 242"/>
                  <a:gd name="T14" fmla="*/ 883 w 376"/>
                  <a:gd name="T15" fmla="*/ 269 h 242"/>
                  <a:gd name="T16" fmla="*/ 416 w 376"/>
                  <a:gd name="T17" fmla="*/ 0 h 242"/>
                  <a:gd name="T18" fmla="*/ 409 w 376"/>
                  <a:gd name="T19" fmla="*/ 0 h 242"/>
                  <a:gd name="T20" fmla="*/ 66 w 376"/>
                  <a:gd name="T21" fmla="*/ 194 h 242"/>
                  <a:gd name="T22" fmla="*/ 73 w 376"/>
                  <a:gd name="T23" fmla="*/ 194 h 242"/>
                  <a:gd name="T24" fmla="*/ 26 w 376"/>
                  <a:gd name="T25" fmla="*/ 168 h 242"/>
                  <a:gd name="T26" fmla="*/ 19 w 376"/>
                  <a:gd name="T27" fmla="*/ 165 h 242"/>
                  <a:gd name="T28" fmla="*/ 5 w 376"/>
                  <a:gd name="T29" fmla="*/ 173 h 242"/>
                  <a:gd name="T30" fmla="*/ 0 w 376"/>
                  <a:gd name="T31" fmla="*/ 177 h 242"/>
                  <a:gd name="T32" fmla="*/ 0 w 376"/>
                  <a:gd name="T33" fmla="*/ 241 h 242"/>
                  <a:gd name="T34" fmla="*/ 5 w 376"/>
                  <a:gd name="T35" fmla="*/ 246 h 242"/>
                  <a:gd name="T36" fmla="*/ 564 w 376"/>
                  <a:gd name="T37" fmla="*/ 572 h 242"/>
                  <a:gd name="T38" fmla="*/ 574 w 376"/>
                  <a:gd name="T39" fmla="*/ 572 h 242"/>
                  <a:gd name="T40" fmla="*/ 583 w 376"/>
                  <a:gd name="T41" fmla="*/ 563 h 242"/>
                  <a:gd name="T42" fmla="*/ 588 w 376"/>
                  <a:gd name="T43" fmla="*/ 558 h 242"/>
                  <a:gd name="T44" fmla="*/ 572 w 376"/>
                  <a:gd name="T45" fmla="*/ 560 h 242"/>
                  <a:gd name="T46" fmla="*/ 12 w 376"/>
                  <a:gd name="T47" fmla="*/ 234 h 242"/>
                  <a:gd name="T48" fmla="*/ 14 w 376"/>
                  <a:gd name="T49" fmla="*/ 241 h 242"/>
                  <a:gd name="T50" fmla="*/ 14 w 376"/>
                  <a:gd name="T51" fmla="*/ 177 h 242"/>
                  <a:gd name="T52" fmla="*/ 9 w 376"/>
                  <a:gd name="T53" fmla="*/ 184 h 242"/>
                  <a:gd name="T54" fmla="*/ 24 w 376"/>
                  <a:gd name="T55" fmla="*/ 180 h 242"/>
                  <a:gd name="T56" fmla="*/ 19 w 376"/>
                  <a:gd name="T57" fmla="*/ 180 h 242"/>
                  <a:gd name="T58" fmla="*/ 66 w 376"/>
                  <a:gd name="T59" fmla="*/ 206 h 242"/>
                  <a:gd name="T60" fmla="*/ 73 w 376"/>
                  <a:gd name="T61" fmla="*/ 206 h 242"/>
                  <a:gd name="T62" fmla="*/ 416 w 376"/>
                  <a:gd name="T63" fmla="*/ 12 h 242"/>
                  <a:gd name="T64" fmla="*/ 409 w 376"/>
                  <a:gd name="T65" fmla="*/ 12 h 242"/>
                  <a:gd name="T66" fmla="*/ 876 w 376"/>
                  <a:gd name="T67" fmla="*/ 284 h 242"/>
                  <a:gd name="T68" fmla="*/ 874 w 376"/>
                  <a:gd name="T69" fmla="*/ 277 h 242"/>
                  <a:gd name="T70" fmla="*/ 871 w 376"/>
                  <a:gd name="T71" fmla="*/ 312 h 242"/>
                  <a:gd name="T72" fmla="*/ 871 w 376"/>
                  <a:gd name="T73" fmla="*/ 312 h 242"/>
                  <a:gd name="T74" fmla="*/ 857 w 376"/>
                  <a:gd name="T75" fmla="*/ 345 h 242"/>
                  <a:gd name="T76" fmla="*/ 576 w 376"/>
                  <a:gd name="T77" fmla="*/ 506 h 242"/>
                  <a:gd name="T78" fmla="*/ 574 w 376"/>
                  <a:gd name="T79" fmla="*/ 511 h 242"/>
                  <a:gd name="T80" fmla="*/ 574 w 376"/>
                  <a:gd name="T81" fmla="*/ 558 h 242"/>
                  <a:gd name="T82" fmla="*/ 576 w 376"/>
                  <a:gd name="T83" fmla="*/ 551 h 242"/>
                  <a:gd name="T84" fmla="*/ 564 w 376"/>
                  <a:gd name="T85" fmla="*/ 560 h 242"/>
                  <a:gd name="T86" fmla="*/ 572 w 376"/>
                  <a:gd name="T87" fmla="*/ 560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242"/>
                  <a:gd name="T134" fmla="*/ 376 w 376"/>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75" name="Freeform 483"/>
              <p:cNvSpPr>
                <a:spLocks/>
              </p:cNvSpPr>
              <p:nvPr/>
            </p:nvSpPr>
            <p:spPr bwMode="auto">
              <a:xfrm>
                <a:off x="463" y="1980"/>
                <a:ext cx="828" cy="340"/>
              </a:xfrm>
              <a:custGeom>
                <a:avLst/>
                <a:gdLst>
                  <a:gd name="T0" fmla="*/ 454 w 350"/>
                  <a:gd name="T1" fmla="*/ 278 h 145"/>
                  <a:gd name="T2" fmla="*/ 496 w 350"/>
                  <a:gd name="T3" fmla="*/ 278 h 145"/>
                  <a:gd name="T4" fmla="*/ 827 w 350"/>
                  <a:gd name="T5" fmla="*/ 87 h 145"/>
                  <a:gd name="T6" fmla="*/ 808 w 350"/>
                  <a:gd name="T7" fmla="*/ 160 h 145"/>
                  <a:gd name="T8" fmla="*/ 508 w 350"/>
                  <a:gd name="T9" fmla="*/ 333 h 145"/>
                  <a:gd name="T10" fmla="*/ 508 w 350"/>
                  <a:gd name="T11" fmla="*/ 333 h 145"/>
                  <a:gd name="T12" fmla="*/ 475 w 350"/>
                  <a:gd name="T13" fmla="*/ 342 h 145"/>
                  <a:gd name="T14" fmla="*/ 444 w 350"/>
                  <a:gd name="T15" fmla="*/ 333 h 145"/>
                  <a:gd name="T16" fmla="*/ 444 w 350"/>
                  <a:gd name="T17" fmla="*/ 333 h 145"/>
                  <a:gd name="T18" fmla="*/ 109 w 350"/>
                  <a:gd name="T19" fmla="*/ 139 h 145"/>
                  <a:gd name="T20" fmla="*/ 24 w 350"/>
                  <a:gd name="T21" fmla="*/ 92 h 145"/>
                  <a:gd name="T22" fmla="*/ 2 w 350"/>
                  <a:gd name="T23" fmla="*/ 17 h 145"/>
                  <a:gd name="T24" fmla="*/ 454 w 350"/>
                  <a:gd name="T25" fmla="*/ 278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76" name="Freeform 484"/>
              <p:cNvSpPr>
                <a:spLocks/>
              </p:cNvSpPr>
              <p:nvPr/>
            </p:nvSpPr>
            <p:spPr bwMode="auto">
              <a:xfrm>
                <a:off x="467" y="1796"/>
                <a:ext cx="824" cy="467"/>
              </a:xfrm>
              <a:custGeom>
                <a:avLst/>
                <a:gdLst>
                  <a:gd name="T0" fmla="*/ 0 w 349"/>
                  <a:gd name="T1" fmla="*/ 198 h 197"/>
                  <a:gd name="T2" fmla="*/ 354 w 349"/>
                  <a:gd name="T3" fmla="*/ 0 h 197"/>
                  <a:gd name="T4" fmla="*/ 824 w 349"/>
                  <a:gd name="T5" fmla="*/ 269 h 197"/>
                  <a:gd name="T6" fmla="*/ 493 w 349"/>
                  <a:gd name="T7" fmla="*/ 460 h 197"/>
                  <a:gd name="T8" fmla="*/ 493 w 349"/>
                  <a:gd name="T9" fmla="*/ 460 h 197"/>
                  <a:gd name="T10" fmla="*/ 451 w 349"/>
                  <a:gd name="T11" fmla="*/ 460 h 197"/>
                  <a:gd name="T12" fmla="*/ 0 w 349"/>
                  <a:gd name="T13" fmla="*/ 198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77" name="Freeform 485"/>
              <p:cNvSpPr>
                <a:spLocks/>
              </p:cNvSpPr>
              <p:nvPr/>
            </p:nvSpPr>
            <p:spPr bwMode="auto">
              <a:xfrm>
                <a:off x="415" y="1968"/>
                <a:ext cx="563" cy="387"/>
              </a:xfrm>
              <a:custGeom>
                <a:avLst/>
                <a:gdLst>
                  <a:gd name="T0" fmla="*/ 0 w 562"/>
                  <a:gd name="T1" fmla="*/ 0 h 388"/>
                  <a:gd name="T2" fmla="*/ 0 w 562"/>
                  <a:gd name="T3" fmla="*/ 64 h 388"/>
                  <a:gd name="T4" fmla="*/ 562 w 562"/>
                  <a:gd name="T5" fmla="*/ 388 h 388"/>
                  <a:gd name="T6" fmla="*/ 562 w 562"/>
                  <a:gd name="T7" fmla="*/ 321 h 388"/>
                  <a:gd name="T8" fmla="*/ 0 w 562"/>
                  <a:gd name="T9" fmla="*/ 0 h 388"/>
                  <a:gd name="T10" fmla="*/ 0 60000 65536"/>
                  <a:gd name="T11" fmla="*/ 0 60000 65536"/>
                  <a:gd name="T12" fmla="*/ 0 60000 65536"/>
                  <a:gd name="T13" fmla="*/ 0 60000 65536"/>
                  <a:gd name="T14" fmla="*/ 0 60000 65536"/>
                  <a:gd name="T15" fmla="*/ 0 w 562"/>
                  <a:gd name="T16" fmla="*/ 0 h 388"/>
                  <a:gd name="T17" fmla="*/ 562 w 562"/>
                  <a:gd name="T18" fmla="*/ 388 h 388"/>
                </a:gdLst>
                <a:ahLst/>
                <a:cxnLst>
                  <a:cxn ang="T10">
                    <a:pos x="T0" y="T1"/>
                  </a:cxn>
                  <a:cxn ang="T11">
                    <a:pos x="T2" y="T3"/>
                  </a:cxn>
                  <a:cxn ang="T12">
                    <a:pos x="T4" y="T5"/>
                  </a:cxn>
                  <a:cxn ang="T13">
                    <a:pos x="T6" y="T7"/>
                  </a:cxn>
                  <a:cxn ang="T14">
                    <a:pos x="T8" y="T9"/>
                  </a:cxn>
                </a:cxnLst>
                <a:rect l="T15" t="T16" r="T17" b="T18"/>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78" name="Freeform 486"/>
              <p:cNvSpPr>
                <a:spLocks/>
              </p:cNvSpPr>
              <p:nvPr/>
            </p:nvSpPr>
            <p:spPr bwMode="auto">
              <a:xfrm>
                <a:off x="415" y="1961"/>
                <a:ext cx="575" cy="327"/>
              </a:xfrm>
              <a:custGeom>
                <a:avLst/>
                <a:gdLst>
                  <a:gd name="T0" fmla="*/ 0 w 574"/>
                  <a:gd name="T1" fmla="*/ 5 h 326"/>
                  <a:gd name="T2" fmla="*/ 562 w 574"/>
                  <a:gd name="T3" fmla="*/ 326 h 326"/>
                  <a:gd name="T4" fmla="*/ 574 w 574"/>
                  <a:gd name="T5" fmla="*/ 319 h 326"/>
                  <a:gd name="T6" fmla="*/ 14 w 574"/>
                  <a:gd name="T7" fmla="*/ 0 h 326"/>
                  <a:gd name="T8" fmla="*/ 0 w 574"/>
                  <a:gd name="T9" fmla="*/ 5 h 326"/>
                  <a:gd name="T10" fmla="*/ 0 60000 65536"/>
                  <a:gd name="T11" fmla="*/ 0 60000 65536"/>
                  <a:gd name="T12" fmla="*/ 0 60000 65536"/>
                  <a:gd name="T13" fmla="*/ 0 60000 65536"/>
                  <a:gd name="T14" fmla="*/ 0 60000 65536"/>
                  <a:gd name="T15" fmla="*/ 0 w 574"/>
                  <a:gd name="T16" fmla="*/ 0 h 326"/>
                  <a:gd name="T17" fmla="*/ 574 w 574"/>
                  <a:gd name="T18" fmla="*/ 326 h 326"/>
                </a:gdLst>
                <a:ahLst/>
                <a:cxnLst>
                  <a:cxn ang="T10">
                    <a:pos x="T0" y="T1"/>
                  </a:cxn>
                  <a:cxn ang="T11">
                    <a:pos x="T2" y="T3"/>
                  </a:cxn>
                  <a:cxn ang="T12">
                    <a:pos x="T4" y="T5"/>
                  </a:cxn>
                  <a:cxn ang="T13">
                    <a:pos x="T6" y="T7"/>
                  </a:cxn>
                  <a:cxn ang="T14">
                    <a:pos x="T8" y="T9"/>
                  </a:cxn>
                </a:cxnLst>
                <a:rect l="T15" t="T16" r="T17" b="T18"/>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79" name="Freeform 487"/>
              <p:cNvSpPr>
                <a:spLocks/>
              </p:cNvSpPr>
              <p:nvPr/>
            </p:nvSpPr>
            <p:spPr bwMode="auto">
              <a:xfrm>
                <a:off x="978" y="2285"/>
                <a:ext cx="5" cy="70"/>
              </a:xfrm>
              <a:custGeom>
                <a:avLst/>
                <a:gdLst>
                  <a:gd name="T0" fmla="*/ 0 w 7"/>
                  <a:gd name="T1" fmla="*/ 0 h 71"/>
                  <a:gd name="T2" fmla="*/ 7 w 7"/>
                  <a:gd name="T3" fmla="*/ 71 h 71"/>
                  <a:gd name="T4" fmla="*/ 0 w 7"/>
                  <a:gd name="T5" fmla="*/ 71 h 71"/>
                  <a:gd name="T6" fmla="*/ 0 w 7"/>
                  <a:gd name="T7" fmla="*/ 0 h 71"/>
                  <a:gd name="T8" fmla="*/ 0 60000 65536"/>
                  <a:gd name="T9" fmla="*/ 0 60000 65536"/>
                  <a:gd name="T10" fmla="*/ 0 60000 65536"/>
                  <a:gd name="T11" fmla="*/ 0 60000 65536"/>
                  <a:gd name="T12" fmla="*/ 0 w 7"/>
                  <a:gd name="T13" fmla="*/ 0 h 71"/>
                  <a:gd name="T14" fmla="*/ 7 w 7"/>
                  <a:gd name="T15" fmla="*/ 71 h 71"/>
                </a:gdLst>
                <a:ahLst/>
                <a:cxnLst>
                  <a:cxn ang="T8">
                    <a:pos x="T0" y="T1"/>
                  </a:cxn>
                  <a:cxn ang="T9">
                    <a:pos x="T2" y="T3"/>
                  </a:cxn>
                  <a:cxn ang="T10">
                    <a:pos x="T4" y="T5"/>
                  </a:cxn>
                  <a:cxn ang="T11">
                    <a:pos x="T6" y="T7"/>
                  </a:cxn>
                </a:cxnLst>
                <a:rect l="T12" t="T13" r="T14" b="T15"/>
                <a:pathLst>
                  <a:path w="7" h="71">
                    <a:moveTo>
                      <a:pt x="0" y="0"/>
                    </a:moveTo>
                    <a:lnTo>
                      <a:pt x="7" y="71"/>
                    </a:lnTo>
                    <a:lnTo>
                      <a:pt x="0" y="71"/>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80" name="Freeform 488"/>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3 h 74"/>
                  <a:gd name="T8" fmla="*/ 0 w 7"/>
                  <a:gd name="T9" fmla="*/ 0 h 74"/>
                  <a:gd name="T10" fmla="*/ 0 w 7"/>
                  <a:gd name="T11" fmla="*/ 0 h 74"/>
                  <a:gd name="T12" fmla="*/ 0 60000 65536"/>
                  <a:gd name="T13" fmla="*/ 0 60000 65536"/>
                  <a:gd name="T14" fmla="*/ 0 60000 65536"/>
                  <a:gd name="T15" fmla="*/ 0 60000 65536"/>
                  <a:gd name="T16" fmla="*/ 0 60000 65536"/>
                  <a:gd name="T17" fmla="*/ 0 60000 65536"/>
                  <a:gd name="T18" fmla="*/ 0 w 7"/>
                  <a:gd name="T19" fmla="*/ 0 h 74"/>
                  <a:gd name="T20" fmla="*/ 7 w 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 h="74">
                    <a:moveTo>
                      <a:pt x="0" y="0"/>
                    </a:moveTo>
                    <a:lnTo>
                      <a:pt x="7" y="74"/>
                    </a:lnTo>
                    <a:lnTo>
                      <a:pt x="0" y="3"/>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81" name="Freeform 489"/>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9696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82" name="Freeform 490"/>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D6D6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83" name="Freeform 491"/>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0707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84" name="Freeform 492"/>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3737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85" name="Freeform 493"/>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7777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86" name="Freeform 494"/>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A7A7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87" name="Freeform 495"/>
              <p:cNvSpPr>
                <a:spLocks/>
              </p:cNvSpPr>
              <p:nvPr/>
            </p:nvSpPr>
            <p:spPr bwMode="auto">
              <a:xfrm>
                <a:off x="978" y="2282"/>
                <a:ext cx="5" cy="73"/>
              </a:xfrm>
              <a:custGeom>
                <a:avLst/>
                <a:gdLst>
                  <a:gd name="T0" fmla="*/ 3 w 7"/>
                  <a:gd name="T1" fmla="*/ 0 h 74"/>
                  <a:gd name="T2" fmla="*/ 7 w 7"/>
                  <a:gd name="T3" fmla="*/ 74 h 74"/>
                  <a:gd name="T4" fmla="*/ 7 w 7"/>
                  <a:gd name="T5" fmla="*/ 74 h 74"/>
                  <a:gd name="T6" fmla="*/ 0 w 7"/>
                  <a:gd name="T7" fmla="*/ 0 h 74"/>
                  <a:gd name="T8" fmla="*/ 3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3" y="0"/>
                    </a:moveTo>
                    <a:lnTo>
                      <a:pt x="7" y="74"/>
                    </a:lnTo>
                    <a:lnTo>
                      <a:pt x="0" y="0"/>
                    </a:lnTo>
                    <a:lnTo>
                      <a:pt x="3" y="0"/>
                    </a:lnTo>
                    <a:close/>
                  </a:path>
                </a:pathLst>
              </a:custGeom>
              <a:solidFill>
                <a:srgbClr val="7C7C7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88" name="Freeform 496"/>
              <p:cNvSpPr>
                <a:spLocks/>
              </p:cNvSpPr>
              <p:nvPr/>
            </p:nvSpPr>
            <p:spPr bwMode="auto">
              <a:xfrm>
                <a:off x="981" y="2282"/>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0808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89" name="Freeform 497"/>
              <p:cNvSpPr>
                <a:spLocks/>
              </p:cNvSpPr>
              <p:nvPr/>
            </p:nvSpPr>
            <p:spPr bwMode="auto">
              <a:xfrm>
                <a:off x="981" y="2282"/>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3838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90" name="Freeform 498"/>
              <p:cNvSpPr>
                <a:spLocks/>
              </p:cNvSpPr>
              <p:nvPr/>
            </p:nvSpPr>
            <p:spPr bwMode="auto">
              <a:xfrm>
                <a:off x="981" y="2282"/>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7878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91" name="Freeform 499"/>
              <p:cNvSpPr>
                <a:spLocks/>
              </p:cNvSpPr>
              <p:nvPr/>
            </p:nvSpPr>
            <p:spPr bwMode="auto">
              <a:xfrm>
                <a:off x="981" y="2282"/>
                <a:ext cx="8" cy="73"/>
              </a:xfrm>
              <a:custGeom>
                <a:avLst/>
                <a:gdLst>
                  <a:gd name="T0" fmla="*/ 0 w 7"/>
                  <a:gd name="T1" fmla="*/ 0 h 74"/>
                  <a:gd name="T2" fmla="*/ 7 w 7"/>
                  <a:gd name="T3" fmla="*/ 74 h 74"/>
                  <a:gd name="T4" fmla="*/ 4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4" y="74"/>
                    </a:lnTo>
                    <a:lnTo>
                      <a:pt x="0" y="0"/>
                    </a:lnTo>
                    <a:close/>
                  </a:path>
                </a:pathLst>
              </a:custGeom>
              <a:solidFill>
                <a:srgbClr val="89898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92" name="Freeform 500"/>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8D8D8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93" name="Freeform 501"/>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0909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94" name="Freeform 502"/>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3939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95" name="Freeform 503"/>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69595"/>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96" name="Freeform 504"/>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A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97" name="Freeform 505"/>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C9C9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98" name="Freeform 506"/>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F9F9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99" name="Freeform 507"/>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2A2A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00" name="Freeform 508"/>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4A4A4"/>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01" name="Freeform 509"/>
              <p:cNvSpPr>
                <a:spLocks/>
              </p:cNvSpPr>
              <p:nvPr/>
            </p:nvSpPr>
            <p:spPr bwMode="auto">
              <a:xfrm>
                <a:off x="981" y="2282"/>
                <a:ext cx="8" cy="73"/>
              </a:xfrm>
              <a:custGeom>
                <a:avLst/>
                <a:gdLst>
                  <a:gd name="T0" fmla="*/ 2 w 7"/>
                  <a:gd name="T1" fmla="*/ 0 h 74"/>
                  <a:gd name="T2" fmla="*/ 7 w 7"/>
                  <a:gd name="T3" fmla="*/ 74 h 74"/>
                  <a:gd name="T4" fmla="*/ 7 w 7"/>
                  <a:gd name="T5" fmla="*/ 74 h 74"/>
                  <a:gd name="T6" fmla="*/ 0 w 7"/>
                  <a:gd name="T7" fmla="*/ 0 h 74"/>
                  <a:gd name="T8" fmla="*/ 2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2" y="0"/>
                    </a:moveTo>
                    <a:lnTo>
                      <a:pt x="7" y="74"/>
                    </a:lnTo>
                    <a:lnTo>
                      <a:pt x="0" y="0"/>
                    </a:lnTo>
                    <a:lnTo>
                      <a:pt x="2" y="0"/>
                    </a:lnTo>
                    <a:close/>
                  </a:path>
                </a:pathLst>
              </a:custGeom>
              <a:solidFill>
                <a:srgbClr val="A7A7A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02" name="Freeform 510"/>
              <p:cNvSpPr>
                <a:spLocks/>
              </p:cNvSpPr>
              <p:nvPr/>
            </p:nvSpPr>
            <p:spPr bwMode="auto">
              <a:xfrm>
                <a:off x="984" y="2282"/>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AA9A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03" name="Freeform 511"/>
              <p:cNvSpPr>
                <a:spLocks/>
              </p:cNvSpPr>
              <p:nvPr/>
            </p:nvSpPr>
            <p:spPr bwMode="auto">
              <a:xfrm>
                <a:off x="984" y="2282"/>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CACA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04" name="Freeform 512"/>
              <p:cNvSpPr>
                <a:spLocks/>
              </p:cNvSpPr>
              <p:nvPr/>
            </p:nvSpPr>
            <p:spPr bwMode="auto">
              <a:xfrm>
                <a:off x="984" y="2282"/>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FAFA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05" name="Freeform 513"/>
              <p:cNvSpPr>
                <a:spLocks/>
              </p:cNvSpPr>
              <p:nvPr/>
            </p:nvSpPr>
            <p:spPr bwMode="auto">
              <a:xfrm>
                <a:off x="984" y="2282"/>
                <a:ext cx="6" cy="73"/>
              </a:xfrm>
              <a:custGeom>
                <a:avLst/>
                <a:gdLst>
                  <a:gd name="T0" fmla="*/ 0 w 7"/>
                  <a:gd name="T1" fmla="*/ 0 h 74"/>
                  <a:gd name="T2" fmla="*/ 7 w 7"/>
                  <a:gd name="T3" fmla="*/ 74 h 74"/>
                  <a:gd name="T4" fmla="*/ 5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5" y="74"/>
                    </a:lnTo>
                    <a:lnTo>
                      <a:pt x="0" y="0"/>
                    </a:lnTo>
                    <a:close/>
                  </a:path>
                </a:pathLst>
              </a:custGeom>
              <a:solidFill>
                <a:srgbClr val="B1B1B1"/>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06" name="Freeform 514"/>
              <p:cNvSpPr>
                <a:spLocks/>
              </p:cNvSpPr>
              <p:nvPr/>
            </p:nvSpPr>
            <p:spPr bwMode="auto">
              <a:xfrm>
                <a:off x="984" y="2282"/>
                <a:ext cx="6"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07" name="Freeform 515"/>
              <p:cNvSpPr>
                <a:spLocks/>
              </p:cNvSpPr>
              <p:nvPr/>
            </p:nvSpPr>
            <p:spPr bwMode="auto">
              <a:xfrm>
                <a:off x="984" y="2282"/>
                <a:ext cx="6" cy="73"/>
              </a:xfrm>
              <a:custGeom>
                <a:avLst/>
                <a:gdLst>
                  <a:gd name="T0" fmla="*/ 7 w 7"/>
                  <a:gd name="T1" fmla="*/ 74 h 74"/>
                  <a:gd name="T2" fmla="*/ 0 w 7"/>
                  <a:gd name="T3" fmla="*/ 0 h 74"/>
                  <a:gd name="T4" fmla="*/ 7 w 7"/>
                  <a:gd name="T5" fmla="*/ 0 h 74"/>
                  <a:gd name="T6" fmla="*/ 7 w 7"/>
                  <a:gd name="T7" fmla="*/ 74 h 74"/>
                  <a:gd name="T8" fmla="*/ 7 w 7"/>
                  <a:gd name="T9" fmla="*/ 74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7" y="74"/>
                    </a:moveTo>
                    <a:lnTo>
                      <a:pt x="0" y="0"/>
                    </a:lnTo>
                    <a:lnTo>
                      <a:pt x="7" y="0"/>
                    </a:lnTo>
                    <a:lnTo>
                      <a:pt x="7" y="74"/>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08" name="Freeform 516"/>
              <p:cNvSpPr>
                <a:spLocks/>
              </p:cNvSpPr>
              <p:nvPr/>
            </p:nvSpPr>
            <p:spPr bwMode="auto">
              <a:xfrm>
                <a:off x="484" y="2044"/>
                <a:ext cx="95" cy="57"/>
              </a:xfrm>
              <a:custGeom>
                <a:avLst/>
                <a:gdLst>
                  <a:gd name="T0" fmla="*/ 0 w 95"/>
                  <a:gd name="T1" fmla="*/ 7 h 59"/>
                  <a:gd name="T2" fmla="*/ 90 w 95"/>
                  <a:gd name="T3" fmla="*/ 59 h 59"/>
                  <a:gd name="T4" fmla="*/ 93 w 95"/>
                  <a:gd name="T5" fmla="*/ 56 h 59"/>
                  <a:gd name="T6" fmla="*/ 93 w 95"/>
                  <a:gd name="T7" fmla="*/ 56 h 59"/>
                  <a:gd name="T8" fmla="*/ 93 w 95"/>
                  <a:gd name="T9" fmla="*/ 56 h 59"/>
                  <a:gd name="T10" fmla="*/ 95 w 95"/>
                  <a:gd name="T11" fmla="*/ 52 h 59"/>
                  <a:gd name="T12" fmla="*/ 3 w 95"/>
                  <a:gd name="T13" fmla="*/ 0 h 59"/>
                  <a:gd name="T14" fmla="*/ 0 w 95"/>
                  <a:gd name="T15" fmla="*/ 2 h 59"/>
                  <a:gd name="T16" fmla="*/ 0 w 95"/>
                  <a:gd name="T17" fmla="*/ 2 h 59"/>
                  <a:gd name="T18" fmla="*/ 0 w 95"/>
                  <a:gd name="T19" fmla="*/ 2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3" y="56"/>
                    </a:lnTo>
                    <a:lnTo>
                      <a:pt x="95" y="52"/>
                    </a:lnTo>
                    <a:lnTo>
                      <a:pt x="3" y="0"/>
                    </a:lnTo>
                    <a:lnTo>
                      <a:pt x="0" y="2"/>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09" name="Freeform 517"/>
              <p:cNvSpPr>
                <a:spLocks/>
              </p:cNvSpPr>
              <p:nvPr/>
            </p:nvSpPr>
            <p:spPr bwMode="auto">
              <a:xfrm>
                <a:off x="633" y="2126"/>
                <a:ext cx="95" cy="57"/>
              </a:xfrm>
              <a:custGeom>
                <a:avLst/>
                <a:gdLst>
                  <a:gd name="T0" fmla="*/ 0 w 95"/>
                  <a:gd name="T1" fmla="*/ 7 h 59"/>
                  <a:gd name="T2" fmla="*/ 90 w 95"/>
                  <a:gd name="T3" fmla="*/ 59 h 59"/>
                  <a:gd name="T4" fmla="*/ 92 w 95"/>
                  <a:gd name="T5" fmla="*/ 57 h 59"/>
                  <a:gd name="T6" fmla="*/ 92 w 95"/>
                  <a:gd name="T7" fmla="*/ 57 h 59"/>
                  <a:gd name="T8" fmla="*/ 92 w 95"/>
                  <a:gd name="T9" fmla="*/ 57 h 59"/>
                  <a:gd name="T10" fmla="*/ 95 w 95"/>
                  <a:gd name="T11" fmla="*/ 55 h 59"/>
                  <a:gd name="T12" fmla="*/ 3 w 95"/>
                  <a:gd name="T13" fmla="*/ 0 h 59"/>
                  <a:gd name="T14" fmla="*/ 0 w 95"/>
                  <a:gd name="T15" fmla="*/ 5 h 59"/>
                  <a:gd name="T16" fmla="*/ 0 w 95"/>
                  <a:gd name="T17" fmla="*/ 5 h 59"/>
                  <a:gd name="T18" fmla="*/ 0 w 95"/>
                  <a:gd name="T19" fmla="*/ 5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2" y="57"/>
                    </a:lnTo>
                    <a:lnTo>
                      <a:pt x="95" y="55"/>
                    </a:lnTo>
                    <a:lnTo>
                      <a:pt x="3" y="0"/>
                    </a:lnTo>
                    <a:lnTo>
                      <a:pt x="0" y="5"/>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10" name="Freeform 518"/>
              <p:cNvSpPr>
                <a:spLocks/>
              </p:cNvSpPr>
              <p:nvPr/>
            </p:nvSpPr>
            <p:spPr bwMode="auto">
              <a:xfrm>
                <a:off x="463" y="1987"/>
                <a:ext cx="17" cy="70"/>
              </a:xfrm>
              <a:custGeom>
                <a:avLst/>
                <a:gdLst>
                  <a:gd name="T0" fmla="*/ 5 w 17"/>
                  <a:gd name="T1" fmla="*/ 69 h 69"/>
                  <a:gd name="T2" fmla="*/ 5 w 17"/>
                  <a:gd name="T3" fmla="*/ 7 h 69"/>
                  <a:gd name="T4" fmla="*/ 3 w 17"/>
                  <a:gd name="T5" fmla="*/ 10 h 69"/>
                  <a:gd name="T6" fmla="*/ 17 w 17"/>
                  <a:gd name="T7" fmla="*/ 3 h 69"/>
                  <a:gd name="T8" fmla="*/ 14 w 17"/>
                  <a:gd name="T9" fmla="*/ 0 h 69"/>
                  <a:gd name="T10" fmla="*/ 3 w 17"/>
                  <a:gd name="T11" fmla="*/ 5 h 69"/>
                  <a:gd name="T12" fmla="*/ 0 w 17"/>
                  <a:gd name="T13" fmla="*/ 5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11" name="Freeform 519"/>
              <p:cNvSpPr>
                <a:spLocks/>
              </p:cNvSpPr>
              <p:nvPr/>
            </p:nvSpPr>
            <p:spPr bwMode="auto">
              <a:xfrm>
                <a:off x="936" y="2260"/>
                <a:ext cx="15" cy="73"/>
              </a:xfrm>
              <a:custGeom>
                <a:avLst/>
                <a:gdLst>
                  <a:gd name="T0" fmla="*/ 5 w 16"/>
                  <a:gd name="T1" fmla="*/ 73 h 73"/>
                  <a:gd name="T2" fmla="*/ 5 w 16"/>
                  <a:gd name="T3" fmla="*/ 9 h 73"/>
                  <a:gd name="T4" fmla="*/ 5 w 16"/>
                  <a:gd name="T5" fmla="*/ 12 h 73"/>
                  <a:gd name="T6" fmla="*/ 16 w 16"/>
                  <a:gd name="T7" fmla="*/ 4 h 73"/>
                  <a:gd name="T8" fmla="*/ 14 w 16"/>
                  <a:gd name="T9" fmla="*/ 0 h 73"/>
                  <a:gd name="T10" fmla="*/ 2 w 16"/>
                  <a:gd name="T11" fmla="*/ 7 h 73"/>
                  <a:gd name="T12" fmla="*/ 0 w 16"/>
                  <a:gd name="T13" fmla="*/ 7 h 73"/>
                  <a:gd name="T14" fmla="*/ 0 w 16"/>
                  <a:gd name="T15" fmla="*/ 9 h 73"/>
                  <a:gd name="T16" fmla="*/ 0 w 16"/>
                  <a:gd name="T17" fmla="*/ 73 h 73"/>
                  <a:gd name="T18" fmla="*/ 5 w 16"/>
                  <a:gd name="T19" fmla="*/ 73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3"/>
                  <a:gd name="T32" fmla="*/ 16 w 1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12" name="Freeform 520"/>
              <p:cNvSpPr>
                <a:spLocks/>
              </p:cNvSpPr>
              <p:nvPr/>
            </p:nvSpPr>
            <p:spPr bwMode="auto">
              <a:xfrm>
                <a:off x="605" y="2072"/>
                <a:ext cx="17" cy="67"/>
              </a:xfrm>
              <a:custGeom>
                <a:avLst/>
                <a:gdLst>
                  <a:gd name="T0" fmla="*/ 5 w 17"/>
                  <a:gd name="T1" fmla="*/ 69 h 69"/>
                  <a:gd name="T2" fmla="*/ 5 w 17"/>
                  <a:gd name="T3" fmla="*/ 7 h 69"/>
                  <a:gd name="T4" fmla="*/ 2 w 17"/>
                  <a:gd name="T5" fmla="*/ 10 h 69"/>
                  <a:gd name="T6" fmla="*/ 17 w 17"/>
                  <a:gd name="T7" fmla="*/ 5 h 69"/>
                  <a:gd name="T8" fmla="*/ 14 w 17"/>
                  <a:gd name="T9" fmla="*/ 0 h 69"/>
                  <a:gd name="T10" fmla="*/ 2 w 17"/>
                  <a:gd name="T11" fmla="*/ 7 h 69"/>
                  <a:gd name="T12" fmla="*/ 0 w 17"/>
                  <a:gd name="T13" fmla="*/ 7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2" y="10"/>
                    </a:lnTo>
                    <a:lnTo>
                      <a:pt x="17" y="5"/>
                    </a:lnTo>
                    <a:lnTo>
                      <a:pt x="14" y="0"/>
                    </a:lnTo>
                    <a:lnTo>
                      <a:pt x="2" y="7"/>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13" name="Freeform 521"/>
              <p:cNvSpPr>
                <a:spLocks/>
              </p:cNvSpPr>
              <p:nvPr/>
            </p:nvSpPr>
            <p:spPr bwMode="auto">
              <a:xfrm>
                <a:off x="769" y="2168"/>
                <a:ext cx="18" cy="67"/>
              </a:xfrm>
              <a:custGeom>
                <a:avLst/>
                <a:gdLst>
                  <a:gd name="T0" fmla="*/ 5 w 17"/>
                  <a:gd name="T1" fmla="*/ 68 h 68"/>
                  <a:gd name="T2" fmla="*/ 5 w 17"/>
                  <a:gd name="T3" fmla="*/ 7 h 68"/>
                  <a:gd name="T4" fmla="*/ 5 w 17"/>
                  <a:gd name="T5" fmla="*/ 9 h 68"/>
                  <a:gd name="T6" fmla="*/ 17 w 17"/>
                  <a:gd name="T7" fmla="*/ 4 h 68"/>
                  <a:gd name="T8" fmla="*/ 14 w 17"/>
                  <a:gd name="T9" fmla="*/ 0 h 68"/>
                  <a:gd name="T10" fmla="*/ 2 w 17"/>
                  <a:gd name="T11" fmla="*/ 4 h 68"/>
                  <a:gd name="T12" fmla="*/ 0 w 17"/>
                  <a:gd name="T13" fmla="*/ 7 h 68"/>
                  <a:gd name="T14" fmla="*/ 0 w 17"/>
                  <a:gd name="T15" fmla="*/ 7 h 68"/>
                  <a:gd name="T16" fmla="*/ 0 w 17"/>
                  <a:gd name="T17" fmla="*/ 68 h 68"/>
                  <a:gd name="T18" fmla="*/ 5 w 17"/>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5" y="68"/>
                    </a:moveTo>
                    <a:lnTo>
                      <a:pt x="5" y="7"/>
                    </a:lnTo>
                    <a:lnTo>
                      <a:pt x="5" y="9"/>
                    </a:lnTo>
                    <a:lnTo>
                      <a:pt x="17" y="4"/>
                    </a:lnTo>
                    <a:lnTo>
                      <a:pt x="14" y="0"/>
                    </a:lnTo>
                    <a:lnTo>
                      <a:pt x="2" y="4"/>
                    </a:lnTo>
                    <a:lnTo>
                      <a:pt x="0" y="7"/>
                    </a:lnTo>
                    <a:lnTo>
                      <a:pt x="0" y="68"/>
                    </a:lnTo>
                    <a:lnTo>
                      <a:pt x="5" y="68"/>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14" name="Freeform 522"/>
              <p:cNvSpPr>
                <a:spLocks/>
              </p:cNvSpPr>
              <p:nvPr/>
            </p:nvSpPr>
            <p:spPr bwMode="auto">
              <a:xfrm>
                <a:off x="806" y="2228"/>
                <a:ext cx="96" cy="57"/>
              </a:xfrm>
              <a:custGeom>
                <a:avLst/>
                <a:gdLst>
                  <a:gd name="T0" fmla="*/ 0 w 94"/>
                  <a:gd name="T1" fmla="*/ 5 h 59"/>
                  <a:gd name="T2" fmla="*/ 90 w 94"/>
                  <a:gd name="T3" fmla="*/ 59 h 59"/>
                  <a:gd name="T4" fmla="*/ 92 w 94"/>
                  <a:gd name="T5" fmla="*/ 54 h 59"/>
                  <a:gd name="T6" fmla="*/ 92 w 94"/>
                  <a:gd name="T7" fmla="*/ 54 h 59"/>
                  <a:gd name="T8" fmla="*/ 92 w 94"/>
                  <a:gd name="T9" fmla="*/ 54 h 59"/>
                  <a:gd name="T10" fmla="*/ 94 w 94"/>
                  <a:gd name="T11" fmla="*/ 52 h 59"/>
                  <a:gd name="T12" fmla="*/ 2 w 94"/>
                  <a:gd name="T13" fmla="*/ 0 h 59"/>
                  <a:gd name="T14" fmla="*/ 0 w 94"/>
                  <a:gd name="T15" fmla="*/ 2 h 59"/>
                  <a:gd name="T16" fmla="*/ 0 w 94"/>
                  <a:gd name="T17" fmla="*/ 2 h 59"/>
                  <a:gd name="T18" fmla="*/ 0 w 94"/>
                  <a:gd name="T19" fmla="*/ 2 h 59"/>
                  <a:gd name="T20" fmla="*/ 0 w 94"/>
                  <a:gd name="T21" fmla="*/ 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59"/>
                  <a:gd name="T35" fmla="*/ 94 w 94"/>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59">
                    <a:moveTo>
                      <a:pt x="0" y="5"/>
                    </a:moveTo>
                    <a:lnTo>
                      <a:pt x="90" y="59"/>
                    </a:lnTo>
                    <a:lnTo>
                      <a:pt x="92" y="54"/>
                    </a:lnTo>
                    <a:lnTo>
                      <a:pt x="94" y="52"/>
                    </a:lnTo>
                    <a:lnTo>
                      <a:pt x="2" y="0"/>
                    </a:lnTo>
                    <a:lnTo>
                      <a:pt x="0" y="2"/>
                    </a:lnTo>
                    <a:lnTo>
                      <a:pt x="0" y="5"/>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15" name="Freeform 523"/>
              <p:cNvSpPr>
                <a:spLocks/>
              </p:cNvSpPr>
              <p:nvPr/>
            </p:nvSpPr>
            <p:spPr bwMode="auto">
              <a:xfrm>
                <a:off x="429" y="1987"/>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16" name="Freeform 524"/>
              <p:cNvSpPr>
                <a:spLocks/>
              </p:cNvSpPr>
              <p:nvPr/>
            </p:nvSpPr>
            <p:spPr bwMode="auto">
              <a:xfrm>
                <a:off x="429" y="2019"/>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17" name="Freeform 525"/>
              <p:cNvSpPr>
                <a:spLocks/>
              </p:cNvSpPr>
              <p:nvPr/>
            </p:nvSpPr>
            <p:spPr bwMode="auto">
              <a:xfrm>
                <a:off x="959" y="2295"/>
                <a:ext cx="6" cy="10"/>
              </a:xfrm>
              <a:custGeom>
                <a:avLst/>
                <a:gdLst>
                  <a:gd name="T0" fmla="*/ 7 w 3"/>
                  <a:gd name="T1" fmla="*/ 7 h 5"/>
                  <a:gd name="T2" fmla="*/ 2 w 3"/>
                  <a:gd name="T3" fmla="*/ 12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218" name="Freeform 526"/>
              <p:cNvSpPr>
                <a:spLocks/>
              </p:cNvSpPr>
              <p:nvPr/>
            </p:nvSpPr>
            <p:spPr bwMode="auto">
              <a:xfrm>
                <a:off x="959" y="2323"/>
                <a:ext cx="6" cy="13"/>
              </a:xfrm>
              <a:custGeom>
                <a:avLst/>
                <a:gdLst>
                  <a:gd name="T0" fmla="*/ 7 w 3"/>
                  <a:gd name="T1" fmla="*/ 7 h 5"/>
                  <a:gd name="T2" fmla="*/ 2 w 3"/>
                  <a:gd name="T3" fmla="*/ 10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grpSp>
      <p:grpSp>
        <p:nvGrpSpPr>
          <p:cNvPr id="12" name="Group 2476"/>
          <p:cNvGrpSpPr>
            <a:grpSpLocks noChangeAspect="1"/>
          </p:cNvGrpSpPr>
          <p:nvPr/>
        </p:nvGrpSpPr>
        <p:grpSpPr bwMode="auto">
          <a:xfrm>
            <a:off x="4988650" y="1978154"/>
            <a:ext cx="199680" cy="215545"/>
            <a:chOff x="4493" y="1677"/>
            <a:chExt cx="574" cy="822"/>
          </a:xfrm>
        </p:grpSpPr>
        <p:sp>
          <p:nvSpPr>
            <p:cNvPr id="157"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58" name="Freeform 2478"/>
            <p:cNvSpPr>
              <a:spLocks/>
            </p:cNvSpPr>
            <p:nvPr/>
          </p:nvSpPr>
          <p:spPr bwMode="auto">
            <a:xfrm>
              <a:off x="4499" y="1683"/>
              <a:ext cx="561" cy="809"/>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59" name="Freeform 2479"/>
            <p:cNvSpPr>
              <a:spLocks/>
            </p:cNvSpPr>
            <p:nvPr/>
          </p:nvSpPr>
          <p:spPr bwMode="auto">
            <a:xfrm>
              <a:off x="4499" y="1873"/>
              <a:ext cx="227" cy="620"/>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60" name="Freeform 2480"/>
            <p:cNvSpPr>
              <a:spLocks/>
            </p:cNvSpPr>
            <p:nvPr/>
          </p:nvSpPr>
          <p:spPr bwMode="auto">
            <a:xfrm>
              <a:off x="4512" y="1905"/>
              <a:ext cx="196" cy="329"/>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61" name="Freeform 2481"/>
            <p:cNvSpPr>
              <a:spLocks/>
            </p:cNvSpPr>
            <p:nvPr/>
          </p:nvSpPr>
          <p:spPr bwMode="auto">
            <a:xfrm>
              <a:off x="4512" y="1905"/>
              <a:ext cx="196" cy="329"/>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62" name="Line 2482"/>
            <p:cNvSpPr>
              <a:spLocks noChangeShapeType="1"/>
            </p:cNvSpPr>
            <p:nvPr/>
          </p:nvSpPr>
          <p:spPr bwMode="auto">
            <a:xfrm>
              <a:off x="4537" y="1974"/>
              <a:ext cx="158" cy="89"/>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63" name="Line 2483"/>
            <p:cNvSpPr>
              <a:spLocks noChangeShapeType="1"/>
            </p:cNvSpPr>
            <p:nvPr/>
          </p:nvSpPr>
          <p:spPr bwMode="auto">
            <a:xfrm>
              <a:off x="4537" y="2031"/>
              <a:ext cx="158" cy="82"/>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64" name="Line 2484"/>
            <p:cNvSpPr>
              <a:spLocks noChangeShapeType="1"/>
            </p:cNvSpPr>
            <p:nvPr/>
          </p:nvSpPr>
          <p:spPr bwMode="auto">
            <a:xfrm>
              <a:off x="4537" y="2082"/>
              <a:ext cx="158" cy="82"/>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65" name="Freeform 2485"/>
            <p:cNvSpPr>
              <a:spLocks/>
            </p:cNvSpPr>
            <p:nvPr/>
          </p:nvSpPr>
          <p:spPr bwMode="auto">
            <a:xfrm>
              <a:off x="4512" y="2139"/>
              <a:ext cx="196" cy="133"/>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66" name="Freeform 2486"/>
            <p:cNvSpPr>
              <a:spLocks/>
            </p:cNvSpPr>
            <p:nvPr/>
          </p:nvSpPr>
          <p:spPr bwMode="auto">
            <a:xfrm>
              <a:off x="4499" y="1683"/>
              <a:ext cx="561"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67" name="Freeform 2487"/>
            <p:cNvSpPr>
              <a:spLocks/>
            </p:cNvSpPr>
            <p:nvPr/>
          </p:nvSpPr>
          <p:spPr bwMode="auto">
            <a:xfrm>
              <a:off x="4726" y="1822"/>
              <a:ext cx="334" cy="670"/>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pic>
        <p:nvPicPr>
          <p:cNvPr id="13" name="Picture 124" descr="desktop_icon"/>
          <p:cNvPicPr>
            <a:picLocks noChangeAspect="1" noChangeArrowheads="1"/>
          </p:cNvPicPr>
          <p:nvPr/>
        </p:nvPicPr>
        <p:blipFill>
          <a:blip r:embed="rId4" cstate="print"/>
          <a:srcRect/>
          <a:stretch>
            <a:fillRect/>
          </a:stretch>
        </p:blipFill>
        <p:spPr bwMode="auto">
          <a:xfrm>
            <a:off x="3939784" y="2767380"/>
            <a:ext cx="427885" cy="311711"/>
          </a:xfrm>
          <a:prstGeom prst="rect">
            <a:avLst/>
          </a:prstGeom>
          <a:noFill/>
          <a:ln w="9525">
            <a:noFill/>
            <a:miter lim="800000"/>
            <a:headEnd/>
            <a:tailEnd/>
          </a:ln>
        </p:spPr>
      </p:pic>
      <p:grpSp>
        <p:nvGrpSpPr>
          <p:cNvPr id="14" name="Group 38"/>
          <p:cNvGrpSpPr>
            <a:grpSpLocks noChangeAspect="1"/>
          </p:cNvGrpSpPr>
          <p:nvPr/>
        </p:nvGrpSpPr>
        <p:grpSpPr bwMode="auto">
          <a:xfrm>
            <a:off x="3689636" y="1946651"/>
            <a:ext cx="381805" cy="278550"/>
            <a:chOff x="4344" y="1613"/>
            <a:chExt cx="985" cy="950"/>
          </a:xfrm>
        </p:grpSpPr>
        <p:sp>
          <p:nvSpPr>
            <p:cNvPr id="133" name="AutoShape 39"/>
            <p:cNvSpPr>
              <a:spLocks noChangeAspect="1" noChangeArrowheads="1" noTextEdit="1"/>
            </p:cNvSpPr>
            <p:nvPr/>
          </p:nvSpPr>
          <p:spPr bwMode="auto">
            <a:xfrm>
              <a:off x="4344" y="1613"/>
              <a:ext cx="985" cy="950"/>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34" name="Freeform 40"/>
            <p:cNvSpPr>
              <a:spLocks/>
            </p:cNvSpPr>
            <p:nvPr/>
          </p:nvSpPr>
          <p:spPr bwMode="auto">
            <a:xfrm>
              <a:off x="4469" y="2167"/>
              <a:ext cx="260" cy="170"/>
            </a:xfrm>
            <a:custGeom>
              <a:avLst/>
              <a:gdLst>
                <a:gd name="T0" fmla="*/ 101 w 108"/>
                <a:gd name="T1" fmla="*/ 30 h 73"/>
                <a:gd name="T2" fmla="*/ 58 w 108"/>
                <a:gd name="T3" fmla="*/ 6 h 73"/>
                <a:gd name="T4" fmla="*/ 25 w 108"/>
                <a:gd name="T5" fmla="*/ 6 h 73"/>
                <a:gd name="T6" fmla="*/ 7 w 108"/>
                <a:gd name="T7" fmla="*/ 16 h 73"/>
                <a:gd name="T8" fmla="*/ 0 w 108"/>
                <a:gd name="T9" fmla="*/ 24 h 73"/>
                <a:gd name="T10" fmla="*/ 0 w 108"/>
                <a:gd name="T11" fmla="*/ 24 h 73"/>
                <a:gd name="T12" fmla="*/ 0 w 108"/>
                <a:gd name="T13" fmla="*/ 26 h 73"/>
                <a:gd name="T14" fmla="*/ 0 w 108"/>
                <a:gd name="T15" fmla="*/ 33 h 73"/>
                <a:gd name="T16" fmla="*/ 0 w 108"/>
                <a:gd name="T17" fmla="*/ 33 h 73"/>
                <a:gd name="T18" fmla="*/ 7 w 108"/>
                <a:gd name="T19" fmla="*/ 43 h 73"/>
                <a:gd name="T20" fmla="*/ 38 w 108"/>
                <a:gd name="T21" fmla="*/ 61 h 73"/>
                <a:gd name="T22" fmla="*/ 49 w 108"/>
                <a:gd name="T23" fmla="*/ 67 h 73"/>
                <a:gd name="T24" fmla="*/ 80 w 108"/>
                <a:gd name="T25" fmla="*/ 69 h 73"/>
                <a:gd name="T26" fmla="*/ 83 w 108"/>
                <a:gd name="T27" fmla="*/ 67 h 73"/>
                <a:gd name="T28" fmla="*/ 101 w 108"/>
                <a:gd name="T29" fmla="*/ 57 h 73"/>
                <a:gd name="T30" fmla="*/ 108 w 108"/>
                <a:gd name="T31" fmla="*/ 47 h 73"/>
                <a:gd name="T32" fmla="*/ 108 w 108"/>
                <a:gd name="T33" fmla="*/ 47 h 73"/>
                <a:gd name="T34" fmla="*/ 108 w 108"/>
                <a:gd name="T35" fmla="*/ 40 h 73"/>
                <a:gd name="T36" fmla="*/ 101 w 108"/>
                <a:gd name="T37" fmla="*/ 30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73"/>
                <a:gd name="T59" fmla="*/ 108 w 108"/>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73">
                  <a:moveTo>
                    <a:pt x="101" y="30"/>
                  </a:moveTo>
                  <a:cubicBezTo>
                    <a:pt x="58" y="6"/>
                    <a:pt x="58" y="6"/>
                    <a:pt x="58" y="6"/>
                  </a:cubicBezTo>
                  <a:cubicBezTo>
                    <a:pt x="49" y="0"/>
                    <a:pt x="34" y="0"/>
                    <a:pt x="25" y="6"/>
                  </a:cubicBezTo>
                  <a:cubicBezTo>
                    <a:pt x="7" y="16"/>
                    <a:pt x="7" y="16"/>
                    <a:pt x="7" y="16"/>
                  </a:cubicBezTo>
                  <a:cubicBezTo>
                    <a:pt x="3" y="18"/>
                    <a:pt x="1" y="21"/>
                    <a:pt x="0" y="24"/>
                  </a:cubicBezTo>
                  <a:cubicBezTo>
                    <a:pt x="0" y="24"/>
                    <a:pt x="0" y="24"/>
                    <a:pt x="0" y="24"/>
                  </a:cubicBezTo>
                  <a:cubicBezTo>
                    <a:pt x="0" y="24"/>
                    <a:pt x="0" y="25"/>
                    <a:pt x="0" y="26"/>
                  </a:cubicBezTo>
                  <a:cubicBezTo>
                    <a:pt x="0" y="33"/>
                    <a:pt x="0" y="33"/>
                    <a:pt x="0" y="33"/>
                  </a:cubicBezTo>
                  <a:cubicBezTo>
                    <a:pt x="0" y="33"/>
                    <a:pt x="0" y="33"/>
                    <a:pt x="0" y="33"/>
                  </a:cubicBezTo>
                  <a:cubicBezTo>
                    <a:pt x="0" y="37"/>
                    <a:pt x="2" y="40"/>
                    <a:pt x="7" y="43"/>
                  </a:cubicBezTo>
                  <a:cubicBezTo>
                    <a:pt x="38" y="61"/>
                    <a:pt x="38" y="61"/>
                    <a:pt x="38" y="61"/>
                  </a:cubicBezTo>
                  <a:cubicBezTo>
                    <a:pt x="49" y="67"/>
                    <a:pt x="49" y="67"/>
                    <a:pt x="49" y="67"/>
                  </a:cubicBezTo>
                  <a:cubicBezTo>
                    <a:pt x="58" y="72"/>
                    <a:pt x="71" y="73"/>
                    <a:pt x="80" y="69"/>
                  </a:cubicBezTo>
                  <a:cubicBezTo>
                    <a:pt x="81" y="68"/>
                    <a:pt x="82" y="68"/>
                    <a:pt x="83" y="67"/>
                  </a:cubicBezTo>
                  <a:cubicBezTo>
                    <a:pt x="101" y="57"/>
                    <a:pt x="101" y="57"/>
                    <a:pt x="101" y="57"/>
                  </a:cubicBezTo>
                  <a:cubicBezTo>
                    <a:pt x="105" y="54"/>
                    <a:pt x="108" y="51"/>
                    <a:pt x="108" y="47"/>
                  </a:cubicBezTo>
                  <a:cubicBezTo>
                    <a:pt x="108" y="47"/>
                    <a:pt x="108" y="47"/>
                    <a:pt x="108" y="47"/>
                  </a:cubicBezTo>
                  <a:cubicBezTo>
                    <a:pt x="108" y="40"/>
                    <a:pt x="108" y="40"/>
                    <a:pt x="108" y="40"/>
                  </a:cubicBezTo>
                  <a:cubicBezTo>
                    <a:pt x="108" y="36"/>
                    <a:pt x="105" y="33"/>
                    <a:pt x="101" y="30"/>
                  </a:cubicBezTo>
                  <a:close/>
                </a:path>
              </a:pathLst>
            </a:custGeom>
            <a:noFill/>
            <a:ln w="23813">
              <a:solidFill>
                <a:srgbClr val="333333"/>
              </a:solid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35" name="Freeform 41"/>
            <p:cNvSpPr>
              <a:spLocks/>
            </p:cNvSpPr>
            <p:nvPr/>
          </p:nvSpPr>
          <p:spPr bwMode="auto">
            <a:xfrm>
              <a:off x="4469" y="2229"/>
              <a:ext cx="260" cy="107"/>
            </a:xfrm>
            <a:custGeom>
              <a:avLst/>
              <a:gdLst>
                <a:gd name="T0" fmla="*/ 105 w 108"/>
                <a:gd name="T1" fmla="*/ 20 h 47"/>
                <a:gd name="T2" fmla="*/ 101 w 108"/>
                <a:gd name="T3" fmla="*/ 23 h 47"/>
                <a:gd name="T4" fmla="*/ 83 w 108"/>
                <a:gd name="T5" fmla="*/ 34 h 47"/>
                <a:gd name="T6" fmla="*/ 80 w 108"/>
                <a:gd name="T7" fmla="*/ 35 h 47"/>
                <a:gd name="T8" fmla="*/ 49 w 108"/>
                <a:gd name="T9" fmla="*/ 34 h 47"/>
                <a:gd name="T10" fmla="*/ 38 w 108"/>
                <a:gd name="T11" fmla="*/ 27 h 47"/>
                <a:gd name="T12" fmla="*/ 7 w 108"/>
                <a:gd name="T13" fmla="*/ 9 h 47"/>
                <a:gd name="T14" fmla="*/ 2 w 108"/>
                <a:gd name="T15" fmla="*/ 5 h 47"/>
                <a:gd name="T16" fmla="*/ 0 w 108"/>
                <a:gd name="T17" fmla="*/ 0 h 47"/>
                <a:gd name="T18" fmla="*/ 0 w 108"/>
                <a:gd name="T19" fmla="*/ 7 h 47"/>
                <a:gd name="T20" fmla="*/ 0 w 108"/>
                <a:gd name="T21" fmla="*/ 7 h 47"/>
                <a:gd name="T22" fmla="*/ 7 w 108"/>
                <a:gd name="T23" fmla="*/ 17 h 47"/>
                <a:gd name="T24" fmla="*/ 38 w 108"/>
                <a:gd name="T25" fmla="*/ 35 h 47"/>
                <a:gd name="T26" fmla="*/ 49 w 108"/>
                <a:gd name="T27" fmla="*/ 41 h 47"/>
                <a:gd name="T28" fmla="*/ 80 w 108"/>
                <a:gd name="T29" fmla="*/ 43 h 47"/>
                <a:gd name="T30" fmla="*/ 83 w 108"/>
                <a:gd name="T31" fmla="*/ 41 h 47"/>
                <a:gd name="T32" fmla="*/ 101 w 108"/>
                <a:gd name="T33" fmla="*/ 31 h 47"/>
                <a:gd name="T34" fmla="*/ 108 w 108"/>
                <a:gd name="T35" fmla="*/ 21 h 47"/>
                <a:gd name="T36" fmla="*/ 108 w 108"/>
                <a:gd name="T37" fmla="*/ 21 h 47"/>
                <a:gd name="T38" fmla="*/ 108 w 108"/>
                <a:gd name="T39" fmla="*/ 14 h 47"/>
                <a:gd name="T40" fmla="*/ 105 w 108"/>
                <a:gd name="T41" fmla="*/ 2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7"/>
                <a:gd name="T65" fmla="*/ 108 w 10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7">
                  <a:moveTo>
                    <a:pt x="105" y="20"/>
                  </a:moveTo>
                  <a:cubicBezTo>
                    <a:pt x="104" y="21"/>
                    <a:pt x="103" y="22"/>
                    <a:pt x="101" y="23"/>
                  </a:cubicBezTo>
                  <a:cubicBezTo>
                    <a:pt x="83" y="34"/>
                    <a:pt x="83" y="34"/>
                    <a:pt x="83" y="34"/>
                  </a:cubicBezTo>
                  <a:cubicBezTo>
                    <a:pt x="82" y="34"/>
                    <a:pt x="81" y="35"/>
                    <a:pt x="80" y="35"/>
                  </a:cubicBezTo>
                  <a:cubicBezTo>
                    <a:pt x="71" y="39"/>
                    <a:pt x="58" y="39"/>
                    <a:pt x="49" y="34"/>
                  </a:cubicBezTo>
                  <a:cubicBezTo>
                    <a:pt x="38" y="27"/>
                    <a:pt x="38" y="27"/>
                    <a:pt x="38" y="27"/>
                  </a:cubicBezTo>
                  <a:cubicBezTo>
                    <a:pt x="7" y="9"/>
                    <a:pt x="7" y="9"/>
                    <a:pt x="7" y="9"/>
                  </a:cubicBezTo>
                  <a:cubicBezTo>
                    <a:pt x="5" y="8"/>
                    <a:pt x="3" y="7"/>
                    <a:pt x="2" y="5"/>
                  </a:cubicBezTo>
                  <a:cubicBezTo>
                    <a:pt x="1" y="4"/>
                    <a:pt x="0" y="2"/>
                    <a:pt x="0" y="0"/>
                  </a:cubicBezTo>
                  <a:cubicBezTo>
                    <a:pt x="0" y="7"/>
                    <a:pt x="0" y="7"/>
                    <a:pt x="0" y="7"/>
                  </a:cubicBezTo>
                  <a:cubicBezTo>
                    <a:pt x="0" y="7"/>
                    <a:pt x="0" y="7"/>
                    <a:pt x="0" y="7"/>
                  </a:cubicBezTo>
                  <a:cubicBezTo>
                    <a:pt x="0" y="11"/>
                    <a:pt x="2" y="14"/>
                    <a:pt x="7" y="17"/>
                  </a:cubicBezTo>
                  <a:cubicBezTo>
                    <a:pt x="38" y="35"/>
                    <a:pt x="38" y="35"/>
                    <a:pt x="38" y="35"/>
                  </a:cubicBezTo>
                  <a:cubicBezTo>
                    <a:pt x="49" y="41"/>
                    <a:pt x="49" y="41"/>
                    <a:pt x="49" y="41"/>
                  </a:cubicBezTo>
                  <a:cubicBezTo>
                    <a:pt x="58" y="46"/>
                    <a:pt x="71" y="47"/>
                    <a:pt x="80" y="43"/>
                  </a:cubicBezTo>
                  <a:cubicBezTo>
                    <a:pt x="81" y="42"/>
                    <a:pt x="82" y="42"/>
                    <a:pt x="83" y="41"/>
                  </a:cubicBezTo>
                  <a:cubicBezTo>
                    <a:pt x="101" y="31"/>
                    <a:pt x="101" y="31"/>
                    <a:pt x="101" y="31"/>
                  </a:cubicBezTo>
                  <a:cubicBezTo>
                    <a:pt x="105" y="28"/>
                    <a:pt x="108" y="25"/>
                    <a:pt x="108" y="21"/>
                  </a:cubicBezTo>
                  <a:cubicBezTo>
                    <a:pt x="108" y="21"/>
                    <a:pt x="108" y="21"/>
                    <a:pt x="108" y="21"/>
                  </a:cubicBezTo>
                  <a:cubicBezTo>
                    <a:pt x="108" y="14"/>
                    <a:pt x="108" y="14"/>
                    <a:pt x="108" y="14"/>
                  </a:cubicBezTo>
                  <a:cubicBezTo>
                    <a:pt x="108" y="16"/>
                    <a:pt x="107" y="18"/>
                    <a:pt x="105" y="20"/>
                  </a:cubicBezTo>
                  <a:close/>
                </a:path>
              </a:pathLst>
            </a:custGeom>
            <a:solidFill>
              <a:srgbClr val="666666"/>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36" name="Freeform 42"/>
            <p:cNvSpPr>
              <a:spLocks/>
            </p:cNvSpPr>
            <p:nvPr/>
          </p:nvSpPr>
          <p:spPr bwMode="auto">
            <a:xfrm>
              <a:off x="4469" y="2167"/>
              <a:ext cx="260" cy="153"/>
            </a:xfrm>
            <a:custGeom>
              <a:avLst/>
              <a:gdLst>
                <a:gd name="T0" fmla="*/ 103 w 112"/>
                <a:gd name="T1" fmla="*/ 49 h 65"/>
                <a:gd name="T2" fmla="*/ 103 w 112"/>
                <a:gd name="T3" fmla="*/ 30 h 65"/>
                <a:gd name="T4" fmla="*/ 60 w 112"/>
                <a:gd name="T5" fmla="*/ 6 h 65"/>
                <a:gd name="T6" fmla="*/ 27 w 112"/>
                <a:gd name="T7" fmla="*/ 6 h 65"/>
                <a:gd name="T8" fmla="*/ 9 w 112"/>
                <a:gd name="T9" fmla="*/ 16 h 65"/>
                <a:gd name="T10" fmla="*/ 9 w 112"/>
                <a:gd name="T11" fmla="*/ 35 h 65"/>
                <a:gd name="T12" fmla="*/ 51 w 112"/>
                <a:gd name="T13" fmla="*/ 60 h 65"/>
                <a:gd name="T14" fmla="*/ 85 w 112"/>
                <a:gd name="T15" fmla="*/ 60 h 65"/>
                <a:gd name="T16" fmla="*/ 103 w 112"/>
                <a:gd name="T17" fmla="*/ 4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5"/>
                <a:gd name="T29" fmla="*/ 112 w 1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5">
                  <a:moveTo>
                    <a:pt x="103" y="49"/>
                  </a:moveTo>
                  <a:cubicBezTo>
                    <a:pt x="112" y="44"/>
                    <a:pt x="112" y="35"/>
                    <a:pt x="103" y="30"/>
                  </a:cubicBezTo>
                  <a:cubicBezTo>
                    <a:pt x="60" y="6"/>
                    <a:pt x="60" y="6"/>
                    <a:pt x="60" y="6"/>
                  </a:cubicBezTo>
                  <a:cubicBezTo>
                    <a:pt x="51" y="0"/>
                    <a:pt x="36" y="0"/>
                    <a:pt x="27" y="6"/>
                  </a:cubicBezTo>
                  <a:cubicBezTo>
                    <a:pt x="9" y="16"/>
                    <a:pt x="9" y="16"/>
                    <a:pt x="9" y="16"/>
                  </a:cubicBezTo>
                  <a:cubicBezTo>
                    <a:pt x="0" y="21"/>
                    <a:pt x="0" y="30"/>
                    <a:pt x="9" y="35"/>
                  </a:cubicBezTo>
                  <a:cubicBezTo>
                    <a:pt x="51" y="60"/>
                    <a:pt x="51" y="60"/>
                    <a:pt x="51" y="60"/>
                  </a:cubicBezTo>
                  <a:cubicBezTo>
                    <a:pt x="61" y="65"/>
                    <a:pt x="76" y="65"/>
                    <a:pt x="85" y="60"/>
                  </a:cubicBezTo>
                  <a:lnTo>
                    <a:pt x="103" y="49"/>
                  </a:lnTo>
                  <a:close/>
                </a:path>
              </a:pathLst>
            </a:custGeom>
            <a:solidFill>
              <a:srgbClr val="E3E3E3"/>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37" name="Freeform 43"/>
            <p:cNvSpPr>
              <a:spLocks/>
            </p:cNvSpPr>
            <p:nvPr/>
          </p:nvSpPr>
          <p:spPr bwMode="auto">
            <a:xfrm>
              <a:off x="4508" y="2014"/>
              <a:ext cx="209" cy="277"/>
            </a:xfrm>
            <a:custGeom>
              <a:avLst/>
              <a:gdLst>
                <a:gd name="T0" fmla="*/ 0 w 88"/>
                <a:gd name="T1" fmla="*/ 87 h 115"/>
                <a:gd name="T2" fmla="*/ 49 w 88"/>
                <a:gd name="T3" fmla="*/ 115 h 115"/>
                <a:gd name="T4" fmla="*/ 84 w 88"/>
                <a:gd name="T5" fmla="*/ 33 h 115"/>
                <a:gd name="T6" fmla="*/ 26 w 88"/>
                <a:gd name="T7" fmla="*/ 0 h 115"/>
                <a:gd name="T8" fmla="*/ 0 w 88"/>
                <a:gd name="T9" fmla="*/ 87 h 115"/>
                <a:gd name="T10" fmla="*/ 0 60000 65536"/>
                <a:gd name="T11" fmla="*/ 0 60000 65536"/>
                <a:gd name="T12" fmla="*/ 0 60000 65536"/>
                <a:gd name="T13" fmla="*/ 0 60000 65536"/>
                <a:gd name="T14" fmla="*/ 0 60000 65536"/>
                <a:gd name="T15" fmla="*/ 0 w 88"/>
                <a:gd name="T16" fmla="*/ 0 h 115"/>
                <a:gd name="T17" fmla="*/ 88 w 88"/>
                <a:gd name="T18" fmla="*/ 115 h 115"/>
              </a:gdLst>
              <a:ahLst/>
              <a:cxnLst>
                <a:cxn ang="T10">
                  <a:pos x="T0" y="T1"/>
                </a:cxn>
                <a:cxn ang="T11">
                  <a:pos x="T2" y="T3"/>
                </a:cxn>
                <a:cxn ang="T12">
                  <a:pos x="T4" y="T5"/>
                </a:cxn>
                <a:cxn ang="T13">
                  <a:pos x="T6" y="T7"/>
                </a:cxn>
                <a:cxn ang="T14">
                  <a:pos x="T8" y="T9"/>
                </a:cxn>
              </a:cxnLst>
              <a:rect l="T15" t="T16" r="T17" b="T18"/>
              <a:pathLst>
                <a:path w="88" h="115">
                  <a:moveTo>
                    <a:pt x="0" y="87"/>
                  </a:moveTo>
                  <a:cubicBezTo>
                    <a:pt x="49" y="115"/>
                    <a:pt x="49" y="115"/>
                    <a:pt x="49" y="115"/>
                  </a:cubicBezTo>
                  <a:cubicBezTo>
                    <a:pt x="49" y="115"/>
                    <a:pt x="88" y="89"/>
                    <a:pt x="84" y="33"/>
                  </a:cubicBezTo>
                  <a:cubicBezTo>
                    <a:pt x="26" y="0"/>
                    <a:pt x="26" y="0"/>
                    <a:pt x="26" y="0"/>
                  </a:cubicBezTo>
                  <a:cubicBezTo>
                    <a:pt x="26" y="0"/>
                    <a:pt x="44" y="43"/>
                    <a:pt x="0" y="87"/>
                  </a:cubicBezTo>
                  <a:close/>
                </a:path>
              </a:pathLst>
            </a:custGeom>
            <a:solidFill>
              <a:srgbClr val="B3B3B3"/>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38" name="Freeform 44"/>
            <p:cNvSpPr>
              <a:spLocks/>
            </p:cNvSpPr>
            <p:nvPr/>
          </p:nvSpPr>
          <p:spPr bwMode="auto">
            <a:xfrm>
              <a:off x="4627" y="2088"/>
              <a:ext cx="102" cy="204"/>
            </a:xfrm>
            <a:custGeom>
              <a:avLst/>
              <a:gdLst>
                <a:gd name="T0" fmla="*/ 40 w 45"/>
                <a:gd name="T1" fmla="*/ 0 h 85"/>
                <a:gd name="T2" fmla="*/ 35 w 45"/>
                <a:gd name="T3" fmla="*/ 3 h 85"/>
                <a:gd name="T4" fmla="*/ 12 w 45"/>
                <a:gd name="T5" fmla="*/ 74 h 85"/>
                <a:gd name="T6" fmla="*/ 0 w 45"/>
                <a:gd name="T7" fmla="*/ 85 h 85"/>
                <a:gd name="T8" fmla="*/ 16 w 45"/>
                <a:gd name="T9" fmla="*/ 76 h 85"/>
                <a:gd name="T10" fmla="*/ 40 w 45"/>
                <a:gd name="T11" fmla="*/ 0 h 85"/>
                <a:gd name="T12" fmla="*/ 0 60000 65536"/>
                <a:gd name="T13" fmla="*/ 0 60000 65536"/>
                <a:gd name="T14" fmla="*/ 0 60000 65536"/>
                <a:gd name="T15" fmla="*/ 0 60000 65536"/>
                <a:gd name="T16" fmla="*/ 0 60000 65536"/>
                <a:gd name="T17" fmla="*/ 0 60000 65536"/>
                <a:gd name="T18" fmla="*/ 0 w 45"/>
                <a:gd name="T19" fmla="*/ 0 h 85"/>
                <a:gd name="T20" fmla="*/ 45 w 45"/>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5" h="85">
                  <a:moveTo>
                    <a:pt x="40" y="0"/>
                  </a:moveTo>
                  <a:cubicBezTo>
                    <a:pt x="35" y="3"/>
                    <a:pt x="35" y="3"/>
                    <a:pt x="35" y="3"/>
                  </a:cubicBezTo>
                  <a:cubicBezTo>
                    <a:pt x="38" y="38"/>
                    <a:pt x="23" y="62"/>
                    <a:pt x="12" y="74"/>
                  </a:cubicBezTo>
                  <a:cubicBezTo>
                    <a:pt x="6" y="81"/>
                    <a:pt x="0" y="85"/>
                    <a:pt x="0" y="85"/>
                  </a:cubicBezTo>
                  <a:cubicBezTo>
                    <a:pt x="16" y="76"/>
                    <a:pt x="16" y="76"/>
                    <a:pt x="16" y="76"/>
                  </a:cubicBezTo>
                  <a:cubicBezTo>
                    <a:pt x="16" y="76"/>
                    <a:pt x="45" y="56"/>
                    <a:pt x="40" y="0"/>
                  </a:cubicBezTo>
                  <a:close/>
                </a:path>
              </a:pathLst>
            </a:custGeom>
            <a:solidFill>
              <a:srgbClr val="666666"/>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39" name="Freeform 45"/>
            <p:cNvSpPr>
              <a:spLocks/>
            </p:cNvSpPr>
            <p:nvPr/>
          </p:nvSpPr>
          <p:spPr bwMode="auto">
            <a:xfrm>
              <a:off x="4684" y="2297"/>
              <a:ext cx="0" cy="0"/>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40" name="Freeform 46"/>
            <p:cNvSpPr>
              <a:spLocks/>
            </p:cNvSpPr>
            <p:nvPr/>
          </p:nvSpPr>
          <p:spPr bwMode="auto">
            <a:xfrm>
              <a:off x="4684" y="2320"/>
              <a:ext cx="0" cy="6"/>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41" name="Freeform 47"/>
            <p:cNvSpPr>
              <a:spLocks/>
            </p:cNvSpPr>
            <p:nvPr/>
          </p:nvSpPr>
          <p:spPr bwMode="auto">
            <a:xfrm>
              <a:off x="4350" y="1613"/>
              <a:ext cx="436" cy="667"/>
            </a:xfrm>
            <a:custGeom>
              <a:avLst/>
              <a:gdLst>
                <a:gd name="T0" fmla="*/ 0 w 185"/>
                <a:gd name="T1" fmla="*/ 183 h 283"/>
                <a:gd name="T2" fmla="*/ 0 w 185"/>
                <a:gd name="T3" fmla="*/ 7 h 283"/>
                <a:gd name="T4" fmla="*/ 17 w 185"/>
                <a:gd name="T5" fmla="*/ 3 h 283"/>
                <a:gd name="T6" fmla="*/ 185 w 185"/>
                <a:gd name="T7" fmla="*/ 100 h 283"/>
                <a:gd name="T8" fmla="*/ 185 w 185"/>
                <a:gd name="T9" fmla="*/ 268 h 283"/>
                <a:gd name="T10" fmla="*/ 173 w 185"/>
                <a:gd name="T11" fmla="*/ 283 h 283"/>
                <a:gd name="T12" fmla="*/ 0 w 185"/>
                <a:gd name="T13" fmla="*/ 183 h 283"/>
                <a:gd name="T14" fmla="*/ 0 60000 65536"/>
                <a:gd name="T15" fmla="*/ 0 60000 65536"/>
                <a:gd name="T16" fmla="*/ 0 60000 65536"/>
                <a:gd name="T17" fmla="*/ 0 60000 65536"/>
                <a:gd name="T18" fmla="*/ 0 60000 65536"/>
                <a:gd name="T19" fmla="*/ 0 60000 65536"/>
                <a:gd name="T20" fmla="*/ 0 60000 65536"/>
                <a:gd name="T21" fmla="*/ 0 w 185"/>
                <a:gd name="T22" fmla="*/ 0 h 283"/>
                <a:gd name="T23" fmla="*/ 185 w 185"/>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83">
                  <a:moveTo>
                    <a:pt x="0" y="183"/>
                  </a:moveTo>
                  <a:cubicBezTo>
                    <a:pt x="0" y="7"/>
                    <a:pt x="0" y="7"/>
                    <a:pt x="0" y="7"/>
                  </a:cubicBezTo>
                  <a:cubicBezTo>
                    <a:pt x="0" y="7"/>
                    <a:pt x="12" y="0"/>
                    <a:pt x="17" y="3"/>
                  </a:cubicBezTo>
                  <a:cubicBezTo>
                    <a:pt x="185" y="100"/>
                    <a:pt x="185" y="100"/>
                    <a:pt x="185" y="100"/>
                  </a:cubicBezTo>
                  <a:cubicBezTo>
                    <a:pt x="185" y="268"/>
                    <a:pt x="185" y="268"/>
                    <a:pt x="185" y="268"/>
                  </a:cubicBezTo>
                  <a:cubicBezTo>
                    <a:pt x="185" y="269"/>
                    <a:pt x="179" y="279"/>
                    <a:pt x="173" y="283"/>
                  </a:cubicBezTo>
                  <a:lnTo>
                    <a:pt x="0" y="183"/>
                  </a:lnTo>
                  <a:close/>
                </a:path>
              </a:pathLst>
            </a:custGeom>
            <a:noFill/>
            <a:ln w="23813">
              <a:solidFill>
                <a:srgbClr val="333333"/>
              </a:solid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42" name="Freeform 48"/>
            <p:cNvSpPr>
              <a:spLocks/>
            </p:cNvSpPr>
            <p:nvPr/>
          </p:nvSpPr>
          <p:spPr bwMode="auto">
            <a:xfrm>
              <a:off x="4350" y="1624"/>
              <a:ext cx="408" cy="656"/>
            </a:xfrm>
            <a:custGeom>
              <a:avLst/>
              <a:gdLst>
                <a:gd name="T0" fmla="*/ 0 w 409"/>
                <a:gd name="T1" fmla="*/ 0 h 652"/>
                <a:gd name="T2" fmla="*/ 409 w 409"/>
                <a:gd name="T3" fmla="*/ 237 h 652"/>
                <a:gd name="T4" fmla="*/ 409 w 409"/>
                <a:gd name="T5" fmla="*/ 652 h 652"/>
                <a:gd name="T6" fmla="*/ 0 w 409"/>
                <a:gd name="T7" fmla="*/ 416 h 652"/>
                <a:gd name="T8" fmla="*/ 0 w 409"/>
                <a:gd name="T9" fmla="*/ 0 h 652"/>
                <a:gd name="T10" fmla="*/ 0 60000 65536"/>
                <a:gd name="T11" fmla="*/ 0 60000 65536"/>
                <a:gd name="T12" fmla="*/ 0 60000 65536"/>
                <a:gd name="T13" fmla="*/ 0 60000 65536"/>
                <a:gd name="T14" fmla="*/ 0 60000 65536"/>
                <a:gd name="T15" fmla="*/ 0 w 409"/>
                <a:gd name="T16" fmla="*/ 0 h 652"/>
                <a:gd name="T17" fmla="*/ 409 w 409"/>
                <a:gd name="T18" fmla="*/ 652 h 652"/>
              </a:gdLst>
              <a:ahLst/>
              <a:cxnLst>
                <a:cxn ang="T10">
                  <a:pos x="T0" y="T1"/>
                </a:cxn>
                <a:cxn ang="T11">
                  <a:pos x="T2" y="T3"/>
                </a:cxn>
                <a:cxn ang="T12">
                  <a:pos x="T4" y="T5"/>
                </a:cxn>
                <a:cxn ang="T13">
                  <a:pos x="T6" y="T7"/>
                </a:cxn>
                <a:cxn ang="T14">
                  <a:pos x="T8" y="T9"/>
                </a:cxn>
              </a:cxnLst>
              <a:rect l="T15" t="T16" r="T17" b="T18"/>
              <a:pathLst>
                <a:path w="409" h="652">
                  <a:moveTo>
                    <a:pt x="0" y="0"/>
                  </a:moveTo>
                  <a:lnTo>
                    <a:pt x="409" y="237"/>
                  </a:lnTo>
                  <a:lnTo>
                    <a:pt x="409" y="652"/>
                  </a:lnTo>
                  <a:lnTo>
                    <a:pt x="0" y="416"/>
                  </a:lnTo>
                  <a:lnTo>
                    <a:pt x="0" y="0"/>
                  </a:lnTo>
                  <a:close/>
                </a:path>
              </a:pathLst>
            </a:custGeom>
            <a:solidFill>
              <a:srgbClr val="CCCCCC"/>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43" name="Freeform 49"/>
            <p:cNvSpPr>
              <a:spLocks/>
            </p:cNvSpPr>
            <p:nvPr/>
          </p:nvSpPr>
          <p:spPr bwMode="auto">
            <a:xfrm>
              <a:off x="4378" y="1675"/>
              <a:ext cx="357" cy="560"/>
            </a:xfrm>
            <a:custGeom>
              <a:avLst/>
              <a:gdLst>
                <a:gd name="T0" fmla="*/ 0 w 357"/>
                <a:gd name="T1" fmla="*/ 0 h 560"/>
                <a:gd name="T2" fmla="*/ 357 w 357"/>
                <a:gd name="T3" fmla="*/ 205 h 560"/>
                <a:gd name="T4" fmla="*/ 357 w 357"/>
                <a:gd name="T5" fmla="*/ 560 h 560"/>
                <a:gd name="T6" fmla="*/ 0 w 357"/>
                <a:gd name="T7" fmla="*/ 352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2"/>
                  </a:lnTo>
                  <a:lnTo>
                    <a:pt x="0" y="0"/>
                  </a:lnTo>
                  <a:close/>
                </a:path>
              </a:pathLst>
            </a:custGeom>
            <a:solidFill>
              <a:srgbClr val="81B1C4"/>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44" name="Freeform 50"/>
            <p:cNvSpPr>
              <a:spLocks/>
            </p:cNvSpPr>
            <p:nvPr/>
          </p:nvSpPr>
          <p:spPr bwMode="auto">
            <a:xfrm>
              <a:off x="4378" y="1675"/>
              <a:ext cx="357" cy="560"/>
            </a:xfrm>
            <a:custGeom>
              <a:avLst/>
              <a:gdLst>
                <a:gd name="T0" fmla="*/ 5 w 357"/>
                <a:gd name="T1" fmla="*/ 2 h 560"/>
                <a:gd name="T2" fmla="*/ 5 w 357"/>
                <a:gd name="T3" fmla="*/ 347 h 560"/>
                <a:gd name="T4" fmla="*/ 357 w 357"/>
                <a:gd name="T5" fmla="*/ 550 h 560"/>
                <a:gd name="T6" fmla="*/ 357 w 357"/>
                <a:gd name="T7" fmla="*/ 560 h 560"/>
                <a:gd name="T8" fmla="*/ 0 w 357"/>
                <a:gd name="T9" fmla="*/ 352 h 560"/>
                <a:gd name="T10" fmla="*/ 0 w 357"/>
                <a:gd name="T11" fmla="*/ 0 h 560"/>
                <a:gd name="T12" fmla="*/ 5 w 357"/>
                <a:gd name="T13" fmla="*/ 2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7"/>
                  </a:lnTo>
                  <a:lnTo>
                    <a:pt x="357" y="550"/>
                  </a:lnTo>
                  <a:lnTo>
                    <a:pt x="357" y="560"/>
                  </a:lnTo>
                  <a:lnTo>
                    <a:pt x="0" y="352"/>
                  </a:lnTo>
                  <a:lnTo>
                    <a:pt x="0" y="0"/>
                  </a:lnTo>
                  <a:lnTo>
                    <a:pt x="5" y="2"/>
                  </a:lnTo>
                  <a:close/>
                </a:path>
              </a:pathLst>
            </a:custGeom>
            <a:solidFill>
              <a:srgbClr val="FFFFFF"/>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45" name="Freeform 51"/>
            <p:cNvSpPr>
              <a:spLocks/>
            </p:cNvSpPr>
            <p:nvPr/>
          </p:nvSpPr>
          <p:spPr bwMode="auto">
            <a:xfrm>
              <a:off x="4350" y="1613"/>
              <a:ext cx="436" cy="249"/>
            </a:xfrm>
            <a:custGeom>
              <a:avLst/>
              <a:gdLst>
                <a:gd name="T0" fmla="*/ 17 w 185"/>
                <a:gd name="T1" fmla="*/ 3 h 107"/>
                <a:gd name="T2" fmla="*/ 185 w 185"/>
                <a:gd name="T3" fmla="*/ 100 h 107"/>
                <a:gd name="T4" fmla="*/ 173 w 185"/>
                <a:gd name="T5" fmla="*/ 107 h 107"/>
                <a:gd name="T6" fmla="*/ 0 w 185"/>
                <a:gd name="T7" fmla="*/ 7 h 107"/>
                <a:gd name="T8" fmla="*/ 17 w 185"/>
                <a:gd name="T9" fmla="*/ 3 h 107"/>
                <a:gd name="T10" fmla="*/ 0 60000 65536"/>
                <a:gd name="T11" fmla="*/ 0 60000 65536"/>
                <a:gd name="T12" fmla="*/ 0 60000 65536"/>
                <a:gd name="T13" fmla="*/ 0 60000 65536"/>
                <a:gd name="T14" fmla="*/ 0 60000 65536"/>
                <a:gd name="T15" fmla="*/ 0 w 185"/>
                <a:gd name="T16" fmla="*/ 0 h 107"/>
                <a:gd name="T17" fmla="*/ 185 w 185"/>
                <a:gd name="T18" fmla="*/ 107 h 107"/>
              </a:gdLst>
              <a:ahLst/>
              <a:cxnLst>
                <a:cxn ang="T10">
                  <a:pos x="T0" y="T1"/>
                </a:cxn>
                <a:cxn ang="T11">
                  <a:pos x="T2" y="T3"/>
                </a:cxn>
                <a:cxn ang="T12">
                  <a:pos x="T4" y="T5"/>
                </a:cxn>
                <a:cxn ang="T13">
                  <a:pos x="T6" y="T7"/>
                </a:cxn>
                <a:cxn ang="T14">
                  <a:pos x="T8" y="T9"/>
                </a:cxn>
              </a:cxnLst>
              <a:rect l="T15" t="T16" r="T17" b="T18"/>
              <a:pathLst>
                <a:path w="185" h="107">
                  <a:moveTo>
                    <a:pt x="17" y="3"/>
                  </a:moveTo>
                  <a:cubicBezTo>
                    <a:pt x="185" y="100"/>
                    <a:pt x="185" y="100"/>
                    <a:pt x="185" y="100"/>
                  </a:cubicBezTo>
                  <a:cubicBezTo>
                    <a:pt x="173" y="107"/>
                    <a:pt x="173" y="107"/>
                    <a:pt x="173" y="107"/>
                  </a:cubicBezTo>
                  <a:cubicBezTo>
                    <a:pt x="0" y="7"/>
                    <a:pt x="0" y="7"/>
                    <a:pt x="0" y="7"/>
                  </a:cubicBezTo>
                  <a:cubicBezTo>
                    <a:pt x="0" y="7"/>
                    <a:pt x="12" y="0"/>
                    <a:pt x="17" y="3"/>
                  </a:cubicBezTo>
                  <a:close/>
                </a:path>
              </a:pathLst>
            </a:custGeom>
            <a:solidFill>
              <a:srgbClr val="E3E3E3"/>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46" name="Freeform 52"/>
            <p:cNvSpPr>
              <a:spLocks/>
            </p:cNvSpPr>
            <p:nvPr/>
          </p:nvSpPr>
          <p:spPr bwMode="auto">
            <a:xfrm>
              <a:off x="4757" y="1845"/>
              <a:ext cx="28" cy="435"/>
            </a:xfrm>
            <a:custGeom>
              <a:avLst/>
              <a:gdLst>
                <a:gd name="T0" fmla="*/ 0 w 12"/>
                <a:gd name="T1" fmla="*/ 183 h 183"/>
                <a:gd name="T2" fmla="*/ 0 w 12"/>
                <a:gd name="T3" fmla="*/ 7 h 183"/>
                <a:gd name="T4" fmla="*/ 12 w 12"/>
                <a:gd name="T5" fmla="*/ 0 h 183"/>
                <a:gd name="T6" fmla="*/ 12 w 12"/>
                <a:gd name="T7" fmla="*/ 169 h 183"/>
                <a:gd name="T8" fmla="*/ 12 w 12"/>
                <a:gd name="T9" fmla="*/ 169 h 183"/>
                <a:gd name="T10" fmla="*/ 0 w 12"/>
                <a:gd name="T11" fmla="*/ 183 h 183"/>
                <a:gd name="T12" fmla="*/ 0 60000 65536"/>
                <a:gd name="T13" fmla="*/ 0 60000 65536"/>
                <a:gd name="T14" fmla="*/ 0 60000 65536"/>
                <a:gd name="T15" fmla="*/ 0 60000 65536"/>
                <a:gd name="T16" fmla="*/ 0 60000 65536"/>
                <a:gd name="T17" fmla="*/ 0 60000 65536"/>
                <a:gd name="T18" fmla="*/ 0 w 12"/>
                <a:gd name="T19" fmla="*/ 0 h 183"/>
                <a:gd name="T20" fmla="*/ 12 w 12"/>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2" h="183">
                  <a:moveTo>
                    <a:pt x="0" y="183"/>
                  </a:moveTo>
                  <a:cubicBezTo>
                    <a:pt x="0" y="7"/>
                    <a:pt x="0" y="7"/>
                    <a:pt x="0" y="7"/>
                  </a:cubicBezTo>
                  <a:cubicBezTo>
                    <a:pt x="12" y="0"/>
                    <a:pt x="12" y="0"/>
                    <a:pt x="12" y="0"/>
                  </a:cubicBezTo>
                  <a:cubicBezTo>
                    <a:pt x="12" y="169"/>
                    <a:pt x="12" y="169"/>
                    <a:pt x="12" y="169"/>
                  </a:cubicBezTo>
                  <a:cubicBezTo>
                    <a:pt x="12" y="169"/>
                    <a:pt x="12" y="169"/>
                    <a:pt x="12" y="169"/>
                  </a:cubicBezTo>
                  <a:cubicBezTo>
                    <a:pt x="12" y="170"/>
                    <a:pt x="6" y="180"/>
                    <a:pt x="0" y="183"/>
                  </a:cubicBezTo>
                  <a:close/>
                </a:path>
              </a:pathLst>
            </a:custGeom>
            <a:solidFill>
              <a:srgbClr val="666666"/>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47" name="Freeform 53"/>
            <p:cNvSpPr>
              <a:spLocks/>
            </p:cNvSpPr>
            <p:nvPr/>
          </p:nvSpPr>
          <p:spPr bwMode="auto">
            <a:xfrm>
              <a:off x="4820" y="1834"/>
              <a:ext cx="504" cy="724"/>
            </a:xfrm>
            <a:custGeom>
              <a:avLst/>
              <a:gdLst>
                <a:gd name="T0" fmla="*/ 212 w 214"/>
                <a:gd name="T1" fmla="*/ 42 h 305"/>
                <a:gd name="T2" fmla="*/ 209 w 214"/>
                <a:gd name="T3" fmla="*/ 39 h 305"/>
                <a:gd name="T4" fmla="*/ 145 w 214"/>
                <a:gd name="T5" fmla="*/ 2 h 305"/>
                <a:gd name="T6" fmla="*/ 135 w 214"/>
                <a:gd name="T7" fmla="*/ 2 h 305"/>
                <a:gd name="T8" fmla="*/ 5 w 214"/>
                <a:gd name="T9" fmla="*/ 77 h 305"/>
                <a:gd name="T10" fmla="*/ 1 w 214"/>
                <a:gd name="T11" fmla="*/ 81 h 305"/>
                <a:gd name="T12" fmla="*/ 0 w 214"/>
                <a:gd name="T13" fmla="*/ 85 h 305"/>
                <a:gd name="T14" fmla="*/ 0 w 214"/>
                <a:gd name="T15" fmla="*/ 258 h 305"/>
                <a:gd name="T16" fmla="*/ 5 w 214"/>
                <a:gd name="T17" fmla="*/ 266 h 305"/>
                <a:gd name="T18" fmla="*/ 69 w 214"/>
                <a:gd name="T19" fmla="*/ 303 h 305"/>
                <a:gd name="T20" fmla="*/ 73 w 214"/>
                <a:gd name="T21" fmla="*/ 305 h 305"/>
                <a:gd name="T22" fmla="*/ 78 w 214"/>
                <a:gd name="T23" fmla="*/ 303 h 305"/>
                <a:gd name="T24" fmla="*/ 209 w 214"/>
                <a:gd name="T25" fmla="*/ 228 h 305"/>
                <a:gd name="T26" fmla="*/ 214 w 214"/>
                <a:gd name="T27" fmla="*/ 220 h 305"/>
                <a:gd name="T28" fmla="*/ 214 w 214"/>
                <a:gd name="T29" fmla="*/ 47 h 305"/>
                <a:gd name="T30" fmla="*/ 212 w 214"/>
                <a:gd name="T31" fmla="*/ 42 h 3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
                <a:gd name="T49" fmla="*/ 0 h 305"/>
                <a:gd name="T50" fmla="*/ 214 w 214"/>
                <a:gd name="T51" fmla="*/ 305 h 3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a:solidFill>
                <a:srgbClr val="333333"/>
              </a:solid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48" name="Freeform 54"/>
            <p:cNvSpPr>
              <a:spLocks/>
            </p:cNvSpPr>
            <p:nvPr/>
          </p:nvSpPr>
          <p:spPr bwMode="auto">
            <a:xfrm>
              <a:off x="4820" y="2026"/>
              <a:ext cx="170" cy="532"/>
            </a:xfrm>
            <a:custGeom>
              <a:avLst/>
              <a:gdLst>
                <a:gd name="T0" fmla="*/ 73 w 73"/>
                <a:gd name="T1" fmla="*/ 224 h 224"/>
                <a:gd name="T2" fmla="*/ 73 w 73"/>
                <a:gd name="T3" fmla="*/ 42 h 224"/>
                <a:gd name="T4" fmla="*/ 1 w 73"/>
                <a:gd name="T5" fmla="*/ 0 h 224"/>
                <a:gd name="T6" fmla="*/ 0 w 73"/>
                <a:gd name="T7" fmla="*/ 4 h 224"/>
                <a:gd name="T8" fmla="*/ 0 w 73"/>
                <a:gd name="T9" fmla="*/ 177 h 224"/>
                <a:gd name="T10" fmla="*/ 5 w 73"/>
                <a:gd name="T11" fmla="*/ 185 h 224"/>
                <a:gd name="T12" fmla="*/ 69 w 73"/>
                <a:gd name="T13" fmla="*/ 222 h 224"/>
                <a:gd name="T14" fmla="*/ 73 w 73"/>
                <a:gd name="T15" fmla="*/ 224 h 22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224"/>
                <a:gd name="T26" fmla="*/ 73 w 7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49" name="Freeform 55"/>
            <p:cNvSpPr>
              <a:spLocks/>
            </p:cNvSpPr>
            <p:nvPr/>
          </p:nvSpPr>
          <p:spPr bwMode="auto">
            <a:xfrm>
              <a:off x="4831" y="2071"/>
              <a:ext cx="142" cy="243"/>
            </a:xfrm>
            <a:custGeom>
              <a:avLst/>
              <a:gdLst>
                <a:gd name="T0" fmla="*/ 0 w 145"/>
                <a:gd name="T1" fmla="*/ 0 h 244"/>
                <a:gd name="T2" fmla="*/ 145 w 145"/>
                <a:gd name="T3" fmla="*/ 86 h 244"/>
                <a:gd name="T4" fmla="*/ 145 w 145"/>
                <a:gd name="T5" fmla="*/ 244 h 244"/>
                <a:gd name="T6" fmla="*/ 0 w 145"/>
                <a:gd name="T7" fmla="*/ 161 h 244"/>
                <a:gd name="T8" fmla="*/ 0 w 145"/>
                <a:gd name="T9" fmla="*/ 0 h 244"/>
                <a:gd name="T10" fmla="*/ 0 60000 65536"/>
                <a:gd name="T11" fmla="*/ 0 60000 65536"/>
                <a:gd name="T12" fmla="*/ 0 60000 65536"/>
                <a:gd name="T13" fmla="*/ 0 60000 65536"/>
                <a:gd name="T14" fmla="*/ 0 60000 65536"/>
                <a:gd name="T15" fmla="*/ 0 w 145"/>
                <a:gd name="T16" fmla="*/ 0 h 244"/>
                <a:gd name="T17" fmla="*/ 145 w 145"/>
                <a:gd name="T18" fmla="*/ 244 h 244"/>
              </a:gdLst>
              <a:ahLst/>
              <a:cxnLst>
                <a:cxn ang="T10">
                  <a:pos x="T0" y="T1"/>
                </a:cxn>
                <a:cxn ang="T11">
                  <a:pos x="T2" y="T3"/>
                </a:cxn>
                <a:cxn ang="T12">
                  <a:pos x="T4" y="T5"/>
                </a:cxn>
                <a:cxn ang="T13">
                  <a:pos x="T6" y="T7"/>
                </a:cxn>
                <a:cxn ang="T14">
                  <a:pos x="T8" y="T9"/>
                </a:cxn>
              </a:cxnLst>
              <a:rect l="T15" t="T16" r="T17" b="T18"/>
              <a:pathLst>
                <a:path w="145" h="244">
                  <a:moveTo>
                    <a:pt x="0" y="0"/>
                  </a:moveTo>
                  <a:lnTo>
                    <a:pt x="145" y="86"/>
                  </a:lnTo>
                  <a:lnTo>
                    <a:pt x="145" y="244"/>
                  </a:lnTo>
                  <a:lnTo>
                    <a:pt x="0" y="161"/>
                  </a:lnTo>
                  <a:lnTo>
                    <a:pt x="0" y="0"/>
                  </a:lnTo>
                  <a:close/>
                </a:path>
              </a:pathLst>
            </a:custGeom>
            <a:solidFill>
              <a:srgbClr val="666666"/>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50" name="Freeform 56"/>
            <p:cNvSpPr>
              <a:spLocks/>
            </p:cNvSpPr>
            <p:nvPr/>
          </p:nvSpPr>
          <p:spPr bwMode="auto">
            <a:xfrm>
              <a:off x="4831" y="2071"/>
              <a:ext cx="142" cy="243"/>
            </a:xfrm>
            <a:custGeom>
              <a:avLst/>
              <a:gdLst>
                <a:gd name="T0" fmla="*/ 5 w 145"/>
                <a:gd name="T1" fmla="*/ 5 h 244"/>
                <a:gd name="T2" fmla="*/ 5 w 145"/>
                <a:gd name="T3" fmla="*/ 154 h 244"/>
                <a:gd name="T4" fmla="*/ 145 w 145"/>
                <a:gd name="T5" fmla="*/ 237 h 244"/>
                <a:gd name="T6" fmla="*/ 145 w 145"/>
                <a:gd name="T7" fmla="*/ 244 h 244"/>
                <a:gd name="T8" fmla="*/ 0 w 145"/>
                <a:gd name="T9" fmla="*/ 161 h 244"/>
                <a:gd name="T10" fmla="*/ 0 w 145"/>
                <a:gd name="T11" fmla="*/ 0 h 244"/>
                <a:gd name="T12" fmla="*/ 5 w 145"/>
                <a:gd name="T13" fmla="*/ 5 h 244"/>
                <a:gd name="T14" fmla="*/ 0 60000 65536"/>
                <a:gd name="T15" fmla="*/ 0 60000 65536"/>
                <a:gd name="T16" fmla="*/ 0 60000 65536"/>
                <a:gd name="T17" fmla="*/ 0 60000 65536"/>
                <a:gd name="T18" fmla="*/ 0 60000 65536"/>
                <a:gd name="T19" fmla="*/ 0 60000 65536"/>
                <a:gd name="T20" fmla="*/ 0 60000 65536"/>
                <a:gd name="T21" fmla="*/ 0 w 145"/>
                <a:gd name="T22" fmla="*/ 0 h 244"/>
                <a:gd name="T23" fmla="*/ 145 w 145"/>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44">
                  <a:moveTo>
                    <a:pt x="5" y="5"/>
                  </a:moveTo>
                  <a:lnTo>
                    <a:pt x="5" y="154"/>
                  </a:lnTo>
                  <a:lnTo>
                    <a:pt x="145" y="237"/>
                  </a:lnTo>
                  <a:lnTo>
                    <a:pt x="145" y="244"/>
                  </a:lnTo>
                  <a:lnTo>
                    <a:pt x="0" y="161"/>
                  </a:lnTo>
                  <a:lnTo>
                    <a:pt x="0" y="0"/>
                  </a:lnTo>
                  <a:lnTo>
                    <a:pt x="5" y="5"/>
                  </a:lnTo>
                  <a:close/>
                </a:path>
              </a:pathLst>
            </a:custGeom>
            <a:solidFill>
              <a:srgbClr val="FFFFFF"/>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51" name="Line 57"/>
            <p:cNvSpPr>
              <a:spLocks noChangeShapeType="1"/>
            </p:cNvSpPr>
            <p:nvPr/>
          </p:nvSpPr>
          <p:spPr bwMode="auto">
            <a:xfrm>
              <a:off x="4853" y="2116"/>
              <a:ext cx="102" cy="57"/>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52" name="Line 58"/>
            <p:cNvSpPr>
              <a:spLocks noChangeShapeType="1"/>
            </p:cNvSpPr>
            <p:nvPr/>
          </p:nvSpPr>
          <p:spPr bwMode="auto">
            <a:xfrm>
              <a:off x="4853" y="2162"/>
              <a:ext cx="102" cy="57"/>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53" name="Freeform 59"/>
            <p:cNvSpPr>
              <a:spLocks/>
            </p:cNvSpPr>
            <p:nvPr/>
          </p:nvSpPr>
          <p:spPr bwMode="auto">
            <a:xfrm>
              <a:off x="4882" y="2292"/>
              <a:ext cx="34" cy="57"/>
            </a:xfrm>
            <a:custGeom>
              <a:avLst/>
              <a:gdLst>
                <a:gd name="T0" fmla="*/ 15 w 15"/>
                <a:gd name="T1" fmla="*/ 16 h 23"/>
                <a:gd name="T2" fmla="*/ 8 w 15"/>
                <a:gd name="T3" fmla="*/ 21 h 23"/>
                <a:gd name="T4" fmla="*/ 0 w 15"/>
                <a:gd name="T5" fmla="*/ 7 h 23"/>
                <a:gd name="T6" fmla="*/ 8 w 15"/>
                <a:gd name="T7" fmla="*/ 2 h 23"/>
                <a:gd name="T8" fmla="*/ 15 w 15"/>
                <a:gd name="T9" fmla="*/ 16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54" name="Freeform 60"/>
            <p:cNvSpPr>
              <a:spLocks/>
            </p:cNvSpPr>
            <p:nvPr/>
          </p:nvSpPr>
          <p:spPr bwMode="auto">
            <a:xfrm>
              <a:off x="4848" y="2422"/>
              <a:ext cx="113" cy="85"/>
            </a:xfrm>
            <a:custGeom>
              <a:avLst/>
              <a:gdLst>
                <a:gd name="T0" fmla="*/ 5 w 50"/>
                <a:gd name="T1" fmla="*/ 1 h 36"/>
                <a:gd name="T2" fmla="*/ 0 w 50"/>
                <a:gd name="T3" fmla="*/ 4 h 36"/>
                <a:gd name="T4" fmla="*/ 5 w 50"/>
                <a:gd name="T5" fmla="*/ 11 h 36"/>
                <a:gd name="T6" fmla="*/ 45 w 50"/>
                <a:gd name="T7" fmla="*/ 35 h 36"/>
                <a:gd name="T8" fmla="*/ 50 w 50"/>
                <a:gd name="T9" fmla="*/ 32 h 36"/>
                <a:gd name="T10" fmla="*/ 45 w 50"/>
                <a:gd name="T11" fmla="*/ 25 h 36"/>
                <a:gd name="T12" fmla="*/ 5 w 50"/>
                <a:gd name="T13" fmla="*/ 1 h 36"/>
                <a:gd name="T14" fmla="*/ 0 60000 65536"/>
                <a:gd name="T15" fmla="*/ 0 60000 65536"/>
                <a:gd name="T16" fmla="*/ 0 60000 65536"/>
                <a:gd name="T17" fmla="*/ 0 60000 65536"/>
                <a:gd name="T18" fmla="*/ 0 60000 65536"/>
                <a:gd name="T19" fmla="*/ 0 60000 65536"/>
                <a:gd name="T20" fmla="*/ 0 60000 65536"/>
                <a:gd name="T21" fmla="*/ 0 w 50"/>
                <a:gd name="T22" fmla="*/ 0 h 36"/>
                <a:gd name="T23" fmla="*/ 50 w 5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55" name="Freeform 61"/>
            <p:cNvSpPr>
              <a:spLocks/>
            </p:cNvSpPr>
            <p:nvPr/>
          </p:nvSpPr>
          <p:spPr bwMode="auto">
            <a:xfrm>
              <a:off x="4820" y="1834"/>
              <a:ext cx="498" cy="294"/>
            </a:xfrm>
            <a:custGeom>
              <a:avLst/>
              <a:gdLst>
                <a:gd name="T0" fmla="*/ 208 w 211"/>
                <a:gd name="T1" fmla="*/ 39 h 123"/>
                <a:gd name="T2" fmla="*/ 144 w 211"/>
                <a:gd name="T3" fmla="*/ 2 h 123"/>
                <a:gd name="T4" fmla="*/ 144 w 211"/>
                <a:gd name="T5" fmla="*/ 2 h 123"/>
                <a:gd name="T6" fmla="*/ 134 w 211"/>
                <a:gd name="T7" fmla="*/ 2 h 123"/>
                <a:gd name="T8" fmla="*/ 134 w 211"/>
                <a:gd name="T9" fmla="*/ 2 h 123"/>
                <a:gd name="T10" fmla="*/ 4 w 211"/>
                <a:gd name="T11" fmla="*/ 77 h 123"/>
                <a:gd name="T12" fmla="*/ 0 w 211"/>
                <a:gd name="T13" fmla="*/ 81 h 123"/>
                <a:gd name="T14" fmla="*/ 72 w 211"/>
                <a:gd name="T15" fmla="*/ 123 h 123"/>
                <a:gd name="T16" fmla="*/ 211 w 211"/>
                <a:gd name="T17" fmla="*/ 42 h 123"/>
                <a:gd name="T18" fmla="*/ 208 w 211"/>
                <a:gd name="T19" fmla="*/ 39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23"/>
                <a:gd name="T32" fmla="*/ 211 w 21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sp>
          <p:nvSpPr>
            <p:cNvPr id="156" name="Freeform 62"/>
            <p:cNvSpPr>
              <a:spLocks/>
            </p:cNvSpPr>
            <p:nvPr/>
          </p:nvSpPr>
          <p:spPr bwMode="auto">
            <a:xfrm>
              <a:off x="4989" y="1935"/>
              <a:ext cx="334" cy="622"/>
            </a:xfrm>
            <a:custGeom>
              <a:avLst/>
              <a:gdLst>
                <a:gd name="T0" fmla="*/ 0 w 141"/>
                <a:gd name="T1" fmla="*/ 81 h 263"/>
                <a:gd name="T2" fmla="*/ 0 w 141"/>
                <a:gd name="T3" fmla="*/ 263 h 263"/>
                <a:gd name="T4" fmla="*/ 5 w 141"/>
                <a:gd name="T5" fmla="*/ 261 h 263"/>
                <a:gd name="T6" fmla="*/ 136 w 141"/>
                <a:gd name="T7" fmla="*/ 186 h 263"/>
                <a:gd name="T8" fmla="*/ 141 w 141"/>
                <a:gd name="T9" fmla="*/ 178 h 263"/>
                <a:gd name="T10" fmla="*/ 141 w 141"/>
                <a:gd name="T11" fmla="*/ 5 h 263"/>
                <a:gd name="T12" fmla="*/ 139 w 141"/>
                <a:gd name="T13" fmla="*/ 0 h 263"/>
                <a:gd name="T14" fmla="*/ 0 w 141"/>
                <a:gd name="T15" fmla="*/ 81 h 263"/>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263"/>
                <a:gd name="T26" fmla="*/ 141 w 141"/>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Arial" panose="020C0503030203020204" pitchFamily="34" charset="0"/>
                <a:cs typeface="+mn-ea"/>
                <a:sym typeface="+mn-lt"/>
              </a:endParaRPr>
            </a:p>
          </p:txBody>
        </p:sp>
      </p:grpSp>
      <p:grpSp>
        <p:nvGrpSpPr>
          <p:cNvPr id="15" name="Group 583"/>
          <p:cNvGrpSpPr>
            <a:grpSpLocks noChangeAspect="1"/>
          </p:cNvGrpSpPr>
          <p:nvPr/>
        </p:nvGrpSpPr>
        <p:grpSpPr bwMode="auto">
          <a:xfrm>
            <a:off x="4556378" y="2735877"/>
            <a:ext cx="379610" cy="318343"/>
            <a:chOff x="2304" y="1402"/>
            <a:chExt cx="1336" cy="1516"/>
          </a:xfrm>
        </p:grpSpPr>
        <p:sp>
          <p:nvSpPr>
            <p:cNvPr id="105" name="AutoShape 584"/>
            <p:cNvSpPr>
              <a:spLocks noChangeAspect="1" noChangeArrowheads="1" noTextEdit="1"/>
            </p:cNvSpPr>
            <p:nvPr/>
          </p:nvSpPr>
          <p:spPr bwMode="auto">
            <a:xfrm>
              <a:off x="2304" y="1402"/>
              <a:ext cx="1336" cy="1516"/>
            </a:xfrm>
            <a:prstGeom prst="rect">
              <a:avLst/>
            </a:prstGeom>
            <a:noFill/>
            <a:ln w="9525">
              <a:noFill/>
              <a:miter lim="800000"/>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06" name="Freeform 585"/>
            <p:cNvSpPr>
              <a:spLocks/>
            </p:cNvSpPr>
            <p:nvPr/>
          </p:nvSpPr>
          <p:spPr bwMode="auto">
            <a:xfrm>
              <a:off x="2304" y="1404"/>
              <a:ext cx="1334" cy="1512"/>
            </a:xfrm>
            <a:custGeom>
              <a:avLst/>
              <a:gdLst>
                <a:gd name="T0" fmla="*/ 595 w 1334"/>
                <a:gd name="T1" fmla="*/ 12 h 1512"/>
                <a:gd name="T2" fmla="*/ 593 w 1334"/>
                <a:gd name="T3" fmla="*/ 713 h 1512"/>
                <a:gd name="T4" fmla="*/ 2 w 1334"/>
                <a:gd name="T5" fmla="*/ 1057 h 1512"/>
                <a:gd name="T6" fmla="*/ 0 w 1334"/>
                <a:gd name="T7" fmla="*/ 1075 h 1512"/>
                <a:gd name="T8" fmla="*/ 6 w 1334"/>
                <a:gd name="T9" fmla="*/ 1099 h 1512"/>
                <a:gd name="T10" fmla="*/ 20 w 1334"/>
                <a:gd name="T11" fmla="*/ 1127 h 1512"/>
                <a:gd name="T12" fmla="*/ 44 w 1334"/>
                <a:gd name="T13" fmla="*/ 1150 h 1512"/>
                <a:gd name="T14" fmla="*/ 657 w 1334"/>
                <a:gd name="T15" fmla="*/ 1502 h 1512"/>
                <a:gd name="T16" fmla="*/ 687 w 1334"/>
                <a:gd name="T17" fmla="*/ 1510 h 1512"/>
                <a:gd name="T18" fmla="*/ 715 w 1334"/>
                <a:gd name="T19" fmla="*/ 1510 h 1512"/>
                <a:gd name="T20" fmla="*/ 745 w 1334"/>
                <a:gd name="T21" fmla="*/ 1502 h 1512"/>
                <a:gd name="T22" fmla="*/ 763 w 1334"/>
                <a:gd name="T23" fmla="*/ 1494 h 1512"/>
                <a:gd name="T24" fmla="*/ 1282 w 1334"/>
                <a:gd name="T25" fmla="*/ 1194 h 1512"/>
                <a:gd name="T26" fmla="*/ 1296 w 1334"/>
                <a:gd name="T27" fmla="*/ 1174 h 1512"/>
                <a:gd name="T28" fmla="*/ 1306 w 1334"/>
                <a:gd name="T29" fmla="*/ 1140 h 1512"/>
                <a:gd name="T30" fmla="*/ 1316 w 1334"/>
                <a:gd name="T31" fmla="*/ 1119 h 1512"/>
                <a:gd name="T32" fmla="*/ 1326 w 1334"/>
                <a:gd name="T33" fmla="*/ 1103 h 1512"/>
                <a:gd name="T34" fmla="*/ 1334 w 1334"/>
                <a:gd name="T35" fmla="*/ 1083 h 1512"/>
                <a:gd name="T36" fmla="*/ 1334 w 1334"/>
                <a:gd name="T37" fmla="*/ 401 h 1512"/>
                <a:gd name="T38" fmla="*/ 1328 w 1334"/>
                <a:gd name="T39" fmla="*/ 391 h 1512"/>
                <a:gd name="T40" fmla="*/ 649 w 1334"/>
                <a:gd name="T41" fmla="*/ 0 h 1512"/>
                <a:gd name="T42" fmla="*/ 629 w 1334"/>
                <a:gd name="T43" fmla="*/ 0 h 1512"/>
                <a:gd name="T44" fmla="*/ 607 w 1334"/>
                <a:gd name="T45" fmla="*/ 4 h 1512"/>
                <a:gd name="T46" fmla="*/ 645 w 1334"/>
                <a:gd name="T47" fmla="*/ 26 h 1512"/>
                <a:gd name="T48" fmla="*/ 1310 w 1334"/>
                <a:gd name="T49" fmla="*/ 1077 h 1512"/>
                <a:gd name="T50" fmla="*/ 1308 w 1334"/>
                <a:gd name="T51" fmla="*/ 1089 h 1512"/>
                <a:gd name="T52" fmla="*/ 1298 w 1334"/>
                <a:gd name="T53" fmla="*/ 1105 h 1512"/>
                <a:gd name="T54" fmla="*/ 1286 w 1334"/>
                <a:gd name="T55" fmla="*/ 1113 h 1512"/>
                <a:gd name="T56" fmla="*/ 1284 w 1334"/>
                <a:gd name="T57" fmla="*/ 1121 h 1512"/>
                <a:gd name="T58" fmla="*/ 1282 w 1334"/>
                <a:gd name="T59" fmla="*/ 1146 h 1512"/>
                <a:gd name="T60" fmla="*/ 1274 w 1334"/>
                <a:gd name="T61" fmla="*/ 1166 h 1512"/>
                <a:gd name="T62" fmla="*/ 1260 w 1334"/>
                <a:gd name="T63" fmla="*/ 1182 h 1512"/>
                <a:gd name="T64" fmla="*/ 737 w 1334"/>
                <a:gd name="T65" fmla="*/ 1480 h 1512"/>
                <a:gd name="T66" fmla="*/ 703 w 1334"/>
                <a:gd name="T67" fmla="*/ 1488 h 1512"/>
                <a:gd name="T68" fmla="*/ 677 w 1334"/>
                <a:gd name="T69" fmla="*/ 1484 h 1512"/>
                <a:gd name="T70" fmla="*/ 655 w 1334"/>
                <a:gd name="T71" fmla="*/ 1476 h 1512"/>
                <a:gd name="T72" fmla="*/ 48 w 1334"/>
                <a:gd name="T73" fmla="*/ 1123 h 1512"/>
                <a:gd name="T74" fmla="*/ 36 w 1334"/>
                <a:gd name="T75" fmla="*/ 1109 h 1512"/>
                <a:gd name="T76" fmla="*/ 26 w 1334"/>
                <a:gd name="T77" fmla="*/ 1083 h 1512"/>
                <a:gd name="T78" fmla="*/ 611 w 1334"/>
                <a:gd name="T79" fmla="*/ 731 h 1512"/>
                <a:gd name="T80" fmla="*/ 617 w 1334"/>
                <a:gd name="T81" fmla="*/ 719 h 1512"/>
                <a:gd name="T82" fmla="*/ 631 w 1334"/>
                <a:gd name="T83" fmla="*/ 22 h 1512"/>
                <a:gd name="T84" fmla="*/ 645 w 1334"/>
                <a:gd name="T85" fmla="*/ 26 h 1512"/>
                <a:gd name="T86" fmla="*/ 1308 w 1334"/>
                <a:gd name="T87" fmla="*/ 1119 h 15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34"/>
                <a:gd name="T133" fmla="*/ 0 h 1512"/>
                <a:gd name="T134" fmla="*/ 1334 w 1334"/>
                <a:gd name="T135" fmla="*/ 1512 h 15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34" h="1512">
                  <a:moveTo>
                    <a:pt x="599" y="8"/>
                  </a:moveTo>
                  <a:lnTo>
                    <a:pt x="595" y="12"/>
                  </a:lnTo>
                  <a:lnTo>
                    <a:pt x="593" y="18"/>
                  </a:lnTo>
                  <a:lnTo>
                    <a:pt x="593" y="713"/>
                  </a:lnTo>
                  <a:lnTo>
                    <a:pt x="6" y="1053"/>
                  </a:lnTo>
                  <a:lnTo>
                    <a:pt x="2" y="1057"/>
                  </a:lnTo>
                  <a:lnTo>
                    <a:pt x="0" y="1063"/>
                  </a:lnTo>
                  <a:lnTo>
                    <a:pt x="0" y="1075"/>
                  </a:lnTo>
                  <a:lnTo>
                    <a:pt x="2" y="1085"/>
                  </a:lnTo>
                  <a:lnTo>
                    <a:pt x="6" y="1099"/>
                  </a:lnTo>
                  <a:lnTo>
                    <a:pt x="12" y="1113"/>
                  </a:lnTo>
                  <a:lnTo>
                    <a:pt x="20" y="1127"/>
                  </a:lnTo>
                  <a:lnTo>
                    <a:pt x="30" y="1138"/>
                  </a:lnTo>
                  <a:lnTo>
                    <a:pt x="44" y="1150"/>
                  </a:lnTo>
                  <a:lnTo>
                    <a:pt x="643" y="1496"/>
                  </a:lnTo>
                  <a:lnTo>
                    <a:pt x="657" y="1502"/>
                  </a:lnTo>
                  <a:lnTo>
                    <a:pt x="671" y="1508"/>
                  </a:lnTo>
                  <a:lnTo>
                    <a:pt x="687" y="1510"/>
                  </a:lnTo>
                  <a:lnTo>
                    <a:pt x="703" y="1512"/>
                  </a:lnTo>
                  <a:lnTo>
                    <a:pt x="715" y="1510"/>
                  </a:lnTo>
                  <a:lnTo>
                    <a:pt x="727" y="1508"/>
                  </a:lnTo>
                  <a:lnTo>
                    <a:pt x="745" y="1502"/>
                  </a:lnTo>
                  <a:lnTo>
                    <a:pt x="759" y="1498"/>
                  </a:lnTo>
                  <a:lnTo>
                    <a:pt x="763" y="1494"/>
                  </a:lnTo>
                  <a:lnTo>
                    <a:pt x="1270" y="1202"/>
                  </a:lnTo>
                  <a:lnTo>
                    <a:pt x="1282" y="1194"/>
                  </a:lnTo>
                  <a:lnTo>
                    <a:pt x="1290" y="1184"/>
                  </a:lnTo>
                  <a:lnTo>
                    <a:pt x="1296" y="1174"/>
                  </a:lnTo>
                  <a:lnTo>
                    <a:pt x="1302" y="1162"/>
                  </a:lnTo>
                  <a:lnTo>
                    <a:pt x="1306" y="1140"/>
                  </a:lnTo>
                  <a:lnTo>
                    <a:pt x="1308" y="1125"/>
                  </a:lnTo>
                  <a:lnTo>
                    <a:pt x="1316" y="1119"/>
                  </a:lnTo>
                  <a:lnTo>
                    <a:pt x="1322" y="1111"/>
                  </a:lnTo>
                  <a:lnTo>
                    <a:pt x="1326" y="1103"/>
                  </a:lnTo>
                  <a:lnTo>
                    <a:pt x="1330" y="1097"/>
                  </a:lnTo>
                  <a:lnTo>
                    <a:pt x="1334" y="1083"/>
                  </a:lnTo>
                  <a:lnTo>
                    <a:pt x="1334" y="1077"/>
                  </a:lnTo>
                  <a:lnTo>
                    <a:pt x="1334" y="401"/>
                  </a:lnTo>
                  <a:lnTo>
                    <a:pt x="1332" y="395"/>
                  </a:lnTo>
                  <a:lnTo>
                    <a:pt x="1328" y="391"/>
                  </a:lnTo>
                  <a:lnTo>
                    <a:pt x="657" y="4"/>
                  </a:lnTo>
                  <a:lnTo>
                    <a:pt x="649" y="0"/>
                  </a:lnTo>
                  <a:lnTo>
                    <a:pt x="639" y="0"/>
                  </a:lnTo>
                  <a:lnTo>
                    <a:pt x="629" y="0"/>
                  </a:lnTo>
                  <a:lnTo>
                    <a:pt x="621" y="0"/>
                  </a:lnTo>
                  <a:lnTo>
                    <a:pt x="607" y="4"/>
                  </a:lnTo>
                  <a:lnTo>
                    <a:pt x="599" y="8"/>
                  </a:lnTo>
                  <a:lnTo>
                    <a:pt x="645" y="26"/>
                  </a:lnTo>
                  <a:lnTo>
                    <a:pt x="1310" y="409"/>
                  </a:lnTo>
                  <a:lnTo>
                    <a:pt x="1310" y="1077"/>
                  </a:lnTo>
                  <a:lnTo>
                    <a:pt x="1310" y="1081"/>
                  </a:lnTo>
                  <a:lnTo>
                    <a:pt x="1308" y="1089"/>
                  </a:lnTo>
                  <a:lnTo>
                    <a:pt x="1302" y="1101"/>
                  </a:lnTo>
                  <a:lnTo>
                    <a:pt x="1298" y="1105"/>
                  </a:lnTo>
                  <a:lnTo>
                    <a:pt x="1292" y="1109"/>
                  </a:lnTo>
                  <a:lnTo>
                    <a:pt x="1286" y="1113"/>
                  </a:lnTo>
                  <a:lnTo>
                    <a:pt x="1284" y="1119"/>
                  </a:lnTo>
                  <a:lnTo>
                    <a:pt x="1284" y="1121"/>
                  </a:lnTo>
                  <a:lnTo>
                    <a:pt x="1284" y="1129"/>
                  </a:lnTo>
                  <a:lnTo>
                    <a:pt x="1282" y="1146"/>
                  </a:lnTo>
                  <a:lnTo>
                    <a:pt x="1278" y="1156"/>
                  </a:lnTo>
                  <a:lnTo>
                    <a:pt x="1274" y="1166"/>
                  </a:lnTo>
                  <a:lnTo>
                    <a:pt x="1268" y="1174"/>
                  </a:lnTo>
                  <a:lnTo>
                    <a:pt x="1260" y="1182"/>
                  </a:lnTo>
                  <a:lnTo>
                    <a:pt x="751" y="1474"/>
                  </a:lnTo>
                  <a:lnTo>
                    <a:pt x="737" y="1480"/>
                  </a:lnTo>
                  <a:lnTo>
                    <a:pt x="721" y="1486"/>
                  </a:lnTo>
                  <a:lnTo>
                    <a:pt x="703" y="1488"/>
                  </a:lnTo>
                  <a:lnTo>
                    <a:pt x="691" y="1486"/>
                  </a:lnTo>
                  <a:lnTo>
                    <a:pt x="677" y="1484"/>
                  </a:lnTo>
                  <a:lnTo>
                    <a:pt x="667" y="1480"/>
                  </a:lnTo>
                  <a:lnTo>
                    <a:pt x="655" y="1476"/>
                  </a:lnTo>
                  <a:lnTo>
                    <a:pt x="56" y="1131"/>
                  </a:lnTo>
                  <a:lnTo>
                    <a:pt x="48" y="1123"/>
                  </a:lnTo>
                  <a:lnTo>
                    <a:pt x="42" y="1117"/>
                  </a:lnTo>
                  <a:lnTo>
                    <a:pt x="36" y="1109"/>
                  </a:lnTo>
                  <a:lnTo>
                    <a:pt x="32" y="1099"/>
                  </a:lnTo>
                  <a:lnTo>
                    <a:pt x="26" y="1083"/>
                  </a:lnTo>
                  <a:lnTo>
                    <a:pt x="24" y="1069"/>
                  </a:lnTo>
                  <a:lnTo>
                    <a:pt x="611" y="731"/>
                  </a:lnTo>
                  <a:lnTo>
                    <a:pt x="615" y="725"/>
                  </a:lnTo>
                  <a:lnTo>
                    <a:pt x="617" y="719"/>
                  </a:lnTo>
                  <a:lnTo>
                    <a:pt x="617" y="26"/>
                  </a:lnTo>
                  <a:lnTo>
                    <a:pt x="631" y="22"/>
                  </a:lnTo>
                  <a:lnTo>
                    <a:pt x="639" y="22"/>
                  </a:lnTo>
                  <a:lnTo>
                    <a:pt x="645" y="26"/>
                  </a:lnTo>
                  <a:lnTo>
                    <a:pt x="599" y="8"/>
                  </a:lnTo>
                  <a:lnTo>
                    <a:pt x="1308" y="1119"/>
                  </a:lnTo>
                  <a:lnTo>
                    <a:pt x="599" y="8"/>
                  </a:lnTo>
                  <a:close/>
                </a:path>
              </a:pathLst>
            </a:custGeom>
            <a:solidFill>
              <a:srgbClr val="333333">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07" name="Freeform 586"/>
            <p:cNvSpPr>
              <a:spLocks/>
            </p:cNvSpPr>
            <p:nvPr/>
          </p:nvSpPr>
          <p:spPr bwMode="auto">
            <a:xfrm>
              <a:off x="3600" y="1803"/>
              <a:ext cx="26" cy="718"/>
            </a:xfrm>
            <a:custGeom>
              <a:avLst/>
              <a:gdLst>
                <a:gd name="T0" fmla="*/ 0 w 26"/>
                <a:gd name="T1" fmla="*/ 718 h 718"/>
                <a:gd name="T2" fmla="*/ 0 w 26"/>
                <a:gd name="T3" fmla="*/ 16 h 718"/>
                <a:gd name="T4" fmla="*/ 26 w 26"/>
                <a:gd name="T5" fmla="*/ 0 h 718"/>
                <a:gd name="T6" fmla="*/ 26 w 26"/>
                <a:gd name="T7" fmla="*/ 674 h 718"/>
                <a:gd name="T8" fmla="*/ 26 w 26"/>
                <a:gd name="T9" fmla="*/ 676 h 718"/>
                <a:gd name="T10" fmla="*/ 26 w 26"/>
                <a:gd name="T11" fmla="*/ 682 h 718"/>
                <a:gd name="T12" fmla="*/ 22 w 26"/>
                <a:gd name="T13" fmla="*/ 694 h 718"/>
                <a:gd name="T14" fmla="*/ 20 w 26"/>
                <a:gd name="T15" fmla="*/ 700 h 718"/>
                <a:gd name="T16" fmla="*/ 16 w 26"/>
                <a:gd name="T17" fmla="*/ 706 h 718"/>
                <a:gd name="T18" fmla="*/ 8 w 26"/>
                <a:gd name="T19" fmla="*/ 714 h 718"/>
                <a:gd name="T20" fmla="*/ 0 w 26"/>
                <a:gd name="T21" fmla="*/ 718 h 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718"/>
                <a:gd name="T35" fmla="*/ 26 w 26"/>
                <a:gd name="T36" fmla="*/ 718 h 7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718">
                  <a:moveTo>
                    <a:pt x="0" y="718"/>
                  </a:moveTo>
                  <a:lnTo>
                    <a:pt x="0" y="16"/>
                  </a:lnTo>
                  <a:lnTo>
                    <a:pt x="26" y="0"/>
                  </a:lnTo>
                  <a:lnTo>
                    <a:pt x="26" y="674"/>
                  </a:lnTo>
                  <a:lnTo>
                    <a:pt x="26" y="676"/>
                  </a:lnTo>
                  <a:lnTo>
                    <a:pt x="26" y="682"/>
                  </a:lnTo>
                  <a:lnTo>
                    <a:pt x="22" y="694"/>
                  </a:lnTo>
                  <a:lnTo>
                    <a:pt x="20" y="700"/>
                  </a:lnTo>
                  <a:lnTo>
                    <a:pt x="16" y="706"/>
                  </a:lnTo>
                  <a:lnTo>
                    <a:pt x="8" y="714"/>
                  </a:lnTo>
                  <a:lnTo>
                    <a:pt x="0" y="718"/>
                  </a:lnTo>
                  <a:close/>
                </a:path>
              </a:pathLst>
            </a:custGeom>
            <a:solidFill>
              <a:srgbClr val="666666">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08" name="Freeform 587"/>
            <p:cNvSpPr>
              <a:spLocks/>
            </p:cNvSpPr>
            <p:nvPr/>
          </p:nvSpPr>
          <p:spPr bwMode="auto">
            <a:xfrm>
              <a:off x="2316" y="2465"/>
              <a:ext cx="1284" cy="437"/>
            </a:xfrm>
            <a:custGeom>
              <a:avLst/>
              <a:gdLst>
                <a:gd name="T0" fmla="*/ 655 w 1284"/>
                <a:gd name="T1" fmla="*/ 377 h 437"/>
                <a:gd name="T2" fmla="*/ 663 w 1284"/>
                <a:gd name="T3" fmla="*/ 381 h 437"/>
                <a:gd name="T4" fmla="*/ 671 w 1284"/>
                <a:gd name="T5" fmla="*/ 385 h 437"/>
                <a:gd name="T6" fmla="*/ 691 w 1284"/>
                <a:gd name="T7" fmla="*/ 387 h 437"/>
                <a:gd name="T8" fmla="*/ 711 w 1284"/>
                <a:gd name="T9" fmla="*/ 385 h 437"/>
                <a:gd name="T10" fmla="*/ 719 w 1284"/>
                <a:gd name="T11" fmla="*/ 381 h 437"/>
                <a:gd name="T12" fmla="*/ 727 w 1284"/>
                <a:gd name="T13" fmla="*/ 377 h 437"/>
                <a:gd name="T14" fmla="*/ 1284 w 1284"/>
                <a:gd name="T15" fmla="*/ 56 h 437"/>
                <a:gd name="T16" fmla="*/ 1284 w 1284"/>
                <a:gd name="T17" fmla="*/ 66 h 437"/>
                <a:gd name="T18" fmla="*/ 1280 w 1284"/>
                <a:gd name="T19" fmla="*/ 85 h 437"/>
                <a:gd name="T20" fmla="*/ 1278 w 1284"/>
                <a:gd name="T21" fmla="*/ 97 h 437"/>
                <a:gd name="T22" fmla="*/ 1272 w 1284"/>
                <a:gd name="T23" fmla="*/ 109 h 437"/>
                <a:gd name="T24" fmla="*/ 1264 w 1284"/>
                <a:gd name="T25" fmla="*/ 119 h 437"/>
                <a:gd name="T26" fmla="*/ 1254 w 1284"/>
                <a:gd name="T27" fmla="*/ 129 h 437"/>
                <a:gd name="T28" fmla="*/ 745 w 1284"/>
                <a:gd name="T29" fmla="*/ 421 h 437"/>
                <a:gd name="T30" fmla="*/ 731 w 1284"/>
                <a:gd name="T31" fmla="*/ 429 h 437"/>
                <a:gd name="T32" fmla="*/ 713 w 1284"/>
                <a:gd name="T33" fmla="*/ 433 h 437"/>
                <a:gd name="T34" fmla="*/ 691 w 1284"/>
                <a:gd name="T35" fmla="*/ 437 h 437"/>
                <a:gd name="T36" fmla="*/ 679 w 1284"/>
                <a:gd name="T37" fmla="*/ 435 h 437"/>
                <a:gd name="T38" fmla="*/ 665 w 1284"/>
                <a:gd name="T39" fmla="*/ 433 h 437"/>
                <a:gd name="T40" fmla="*/ 651 w 1284"/>
                <a:gd name="T41" fmla="*/ 429 h 437"/>
                <a:gd name="T42" fmla="*/ 637 w 1284"/>
                <a:gd name="T43" fmla="*/ 423 h 437"/>
                <a:gd name="T44" fmla="*/ 38 w 1284"/>
                <a:gd name="T45" fmla="*/ 77 h 437"/>
                <a:gd name="T46" fmla="*/ 26 w 1284"/>
                <a:gd name="T47" fmla="*/ 68 h 437"/>
                <a:gd name="T48" fmla="*/ 16 w 1284"/>
                <a:gd name="T49" fmla="*/ 56 h 437"/>
                <a:gd name="T50" fmla="*/ 10 w 1284"/>
                <a:gd name="T51" fmla="*/ 44 h 437"/>
                <a:gd name="T52" fmla="*/ 4 w 1284"/>
                <a:gd name="T53" fmla="*/ 30 h 437"/>
                <a:gd name="T54" fmla="*/ 0 w 1284"/>
                <a:gd name="T55" fmla="*/ 10 h 437"/>
                <a:gd name="T56" fmla="*/ 0 w 1284"/>
                <a:gd name="T57" fmla="*/ 0 h 437"/>
                <a:gd name="T58" fmla="*/ 655 w 1284"/>
                <a:gd name="T59" fmla="*/ 377 h 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4"/>
                <a:gd name="T91" fmla="*/ 0 h 437"/>
                <a:gd name="T92" fmla="*/ 1284 w 1284"/>
                <a:gd name="T93" fmla="*/ 437 h 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4" h="437">
                  <a:moveTo>
                    <a:pt x="655" y="377"/>
                  </a:moveTo>
                  <a:lnTo>
                    <a:pt x="663" y="381"/>
                  </a:lnTo>
                  <a:lnTo>
                    <a:pt x="671" y="385"/>
                  </a:lnTo>
                  <a:lnTo>
                    <a:pt x="691" y="387"/>
                  </a:lnTo>
                  <a:lnTo>
                    <a:pt x="711" y="385"/>
                  </a:lnTo>
                  <a:lnTo>
                    <a:pt x="719" y="381"/>
                  </a:lnTo>
                  <a:lnTo>
                    <a:pt x="727" y="377"/>
                  </a:lnTo>
                  <a:lnTo>
                    <a:pt x="1284" y="56"/>
                  </a:lnTo>
                  <a:lnTo>
                    <a:pt x="1284" y="66"/>
                  </a:lnTo>
                  <a:lnTo>
                    <a:pt x="1280" y="85"/>
                  </a:lnTo>
                  <a:lnTo>
                    <a:pt x="1278" y="97"/>
                  </a:lnTo>
                  <a:lnTo>
                    <a:pt x="1272" y="109"/>
                  </a:lnTo>
                  <a:lnTo>
                    <a:pt x="1264" y="119"/>
                  </a:lnTo>
                  <a:lnTo>
                    <a:pt x="1254" y="129"/>
                  </a:lnTo>
                  <a:lnTo>
                    <a:pt x="745" y="421"/>
                  </a:lnTo>
                  <a:lnTo>
                    <a:pt x="731" y="429"/>
                  </a:lnTo>
                  <a:lnTo>
                    <a:pt x="713" y="433"/>
                  </a:lnTo>
                  <a:lnTo>
                    <a:pt x="691" y="437"/>
                  </a:lnTo>
                  <a:lnTo>
                    <a:pt x="679" y="435"/>
                  </a:lnTo>
                  <a:lnTo>
                    <a:pt x="665" y="433"/>
                  </a:lnTo>
                  <a:lnTo>
                    <a:pt x="651" y="429"/>
                  </a:lnTo>
                  <a:lnTo>
                    <a:pt x="637" y="423"/>
                  </a:lnTo>
                  <a:lnTo>
                    <a:pt x="38" y="77"/>
                  </a:lnTo>
                  <a:lnTo>
                    <a:pt x="26" y="68"/>
                  </a:lnTo>
                  <a:lnTo>
                    <a:pt x="16" y="56"/>
                  </a:lnTo>
                  <a:lnTo>
                    <a:pt x="10" y="44"/>
                  </a:lnTo>
                  <a:lnTo>
                    <a:pt x="4" y="30"/>
                  </a:lnTo>
                  <a:lnTo>
                    <a:pt x="0" y="10"/>
                  </a:lnTo>
                  <a:lnTo>
                    <a:pt x="0" y="0"/>
                  </a:lnTo>
                  <a:lnTo>
                    <a:pt x="655" y="377"/>
                  </a:lnTo>
                  <a:close/>
                </a:path>
              </a:pathLst>
            </a:custGeom>
            <a:solidFill>
              <a:srgbClr val="666666">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09" name="Freeform 588"/>
            <p:cNvSpPr>
              <a:spLocks/>
            </p:cNvSpPr>
            <p:nvPr/>
          </p:nvSpPr>
          <p:spPr bwMode="auto">
            <a:xfrm>
              <a:off x="2316" y="2121"/>
              <a:ext cx="1284" cy="731"/>
            </a:xfrm>
            <a:custGeom>
              <a:avLst/>
              <a:gdLst>
                <a:gd name="T0" fmla="*/ 0 w 1284"/>
                <a:gd name="T1" fmla="*/ 344 h 731"/>
                <a:gd name="T2" fmla="*/ 593 w 1284"/>
                <a:gd name="T3" fmla="*/ 0 h 731"/>
                <a:gd name="T4" fmla="*/ 1284 w 1284"/>
                <a:gd name="T5" fmla="*/ 400 h 731"/>
                <a:gd name="T6" fmla="*/ 727 w 1284"/>
                <a:gd name="T7" fmla="*/ 721 h 731"/>
                <a:gd name="T8" fmla="*/ 719 w 1284"/>
                <a:gd name="T9" fmla="*/ 725 h 731"/>
                <a:gd name="T10" fmla="*/ 711 w 1284"/>
                <a:gd name="T11" fmla="*/ 729 h 731"/>
                <a:gd name="T12" fmla="*/ 691 w 1284"/>
                <a:gd name="T13" fmla="*/ 731 h 731"/>
                <a:gd name="T14" fmla="*/ 671 w 1284"/>
                <a:gd name="T15" fmla="*/ 729 h 731"/>
                <a:gd name="T16" fmla="*/ 663 w 1284"/>
                <a:gd name="T17" fmla="*/ 725 h 731"/>
                <a:gd name="T18" fmla="*/ 655 w 1284"/>
                <a:gd name="T19" fmla="*/ 721 h 731"/>
                <a:gd name="T20" fmla="*/ 0 w 1284"/>
                <a:gd name="T21" fmla="*/ 344 h 7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4"/>
                <a:gd name="T34" fmla="*/ 0 h 731"/>
                <a:gd name="T35" fmla="*/ 1284 w 1284"/>
                <a:gd name="T36" fmla="*/ 731 h 7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4" h="731">
                  <a:moveTo>
                    <a:pt x="0" y="344"/>
                  </a:moveTo>
                  <a:lnTo>
                    <a:pt x="593" y="0"/>
                  </a:lnTo>
                  <a:lnTo>
                    <a:pt x="1284" y="400"/>
                  </a:lnTo>
                  <a:lnTo>
                    <a:pt x="727" y="721"/>
                  </a:lnTo>
                  <a:lnTo>
                    <a:pt x="719" y="725"/>
                  </a:lnTo>
                  <a:lnTo>
                    <a:pt x="711" y="729"/>
                  </a:lnTo>
                  <a:lnTo>
                    <a:pt x="691" y="731"/>
                  </a:lnTo>
                  <a:lnTo>
                    <a:pt x="671" y="729"/>
                  </a:lnTo>
                  <a:lnTo>
                    <a:pt x="663" y="725"/>
                  </a:lnTo>
                  <a:lnTo>
                    <a:pt x="655" y="721"/>
                  </a:lnTo>
                  <a:lnTo>
                    <a:pt x="0" y="344"/>
                  </a:lnTo>
                  <a:close/>
                </a:path>
              </a:pathLst>
            </a:custGeom>
            <a:solidFill>
              <a:srgbClr val="E3E3E2">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10" name="Freeform 589"/>
            <p:cNvSpPr>
              <a:spLocks/>
            </p:cNvSpPr>
            <p:nvPr/>
          </p:nvSpPr>
          <p:spPr bwMode="auto">
            <a:xfrm>
              <a:off x="2570" y="2181"/>
              <a:ext cx="928" cy="537"/>
            </a:xfrm>
            <a:custGeom>
              <a:avLst/>
              <a:gdLst>
                <a:gd name="T0" fmla="*/ 914 w 928"/>
                <a:gd name="T1" fmla="*/ 358 h 537"/>
                <a:gd name="T2" fmla="*/ 920 w 928"/>
                <a:gd name="T3" fmla="*/ 354 h 537"/>
                <a:gd name="T4" fmla="*/ 926 w 928"/>
                <a:gd name="T5" fmla="*/ 348 h 537"/>
                <a:gd name="T6" fmla="*/ 928 w 928"/>
                <a:gd name="T7" fmla="*/ 342 h 537"/>
                <a:gd name="T8" fmla="*/ 928 w 928"/>
                <a:gd name="T9" fmla="*/ 336 h 537"/>
                <a:gd name="T10" fmla="*/ 928 w 928"/>
                <a:gd name="T11" fmla="*/ 330 h 537"/>
                <a:gd name="T12" fmla="*/ 926 w 928"/>
                <a:gd name="T13" fmla="*/ 326 h 537"/>
                <a:gd name="T14" fmla="*/ 920 w 928"/>
                <a:gd name="T15" fmla="*/ 320 h 537"/>
                <a:gd name="T16" fmla="*/ 914 w 928"/>
                <a:gd name="T17" fmla="*/ 316 h 537"/>
                <a:gd name="T18" fmla="*/ 385 w 928"/>
                <a:gd name="T19" fmla="*/ 10 h 537"/>
                <a:gd name="T20" fmla="*/ 377 w 928"/>
                <a:gd name="T21" fmla="*/ 6 h 537"/>
                <a:gd name="T22" fmla="*/ 369 w 928"/>
                <a:gd name="T23" fmla="*/ 4 h 537"/>
                <a:gd name="T24" fmla="*/ 349 w 928"/>
                <a:gd name="T25" fmla="*/ 0 h 537"/>
                <a:gd name="T26" fmla="*/ 329 w 928"/>
                <a:gd name="T27" fmla="*/ 4 h 537"/>
                <a:gd name="T28" fmla="*/ 319 w 928"/>
                <a:gd name="T29" fmla="*/ 6 h 537"/>
                <a:gd name="T30" fmla="*/ 311 w 928"/>
                <a:gd name="T31" fmla="*/ 10 h 537"/>
                <a:gd name="T32" fmla="*/ 16 w 928"/>
                <a:gd name="T33" fmla="*/ 182 h 537"/>
                <a:gd name="T34" fmla="*/ 10 w 928"/>
                <a:gd name="T35" fmla="*/ 186 h 537"/>
                <a:gd name="T36" fmla="*/ 4 w 928"/>
                <a:gd name="T37" fmla="*/ 192 h 537"/>
                <a:gd name="T38" fmla="*/ 2 w 928"/>
                <a:gd name="T39" fmla="*/ 196 h 537"/>
                <a:gd name="T40" fmla="*/ 0 w 928"/>
                <a:gd name="T41" fmla="*/ 202 h 537"/>
                <a:gd name="T42" fmla="*/ 2 w 928"/>
                <a:gd name="T43" fmla="*/ 208 h 537"/>
                <a:gd name="T44" fmla="*/ 4 w 928"/>
                <a:gd name="T45" fmla="*/ 214 h 537"/>
                <a:gd name="T46" fmla="*/ 10 w 928"/>
                <a:gd name="T47" fmla="*/ 218 h 537"/>
                <a:gd name="T48" fmla="*/ 16 w 928"/>
                <a:gd name="T49" fmla="*/ 224 h 537"/>
                <a:gd name="T50" fmla="*/ 545 w 928"/>
                <a:gd name="T51" fmla="*/ 529 h 537"/>
                <a:gd name="T52" fmla="*/ 553 w 928"/>
                <a:gd name="T53" fmla="*/ 533 h 537"/>
                <a:gd name="T54" fmla="*/ 561 w 928"/>
                <a:gd name="T55" fmla="*/ 535 h 537"/>
                <a:gd name="T56" fmla="*/ 581 w 928"/>
                <a:gd name="T57" fmla="*/ 537 h 537"/>
                <a:gd name="T58" fmla="*/ 601 w 928"/>
                <a:gd name="T59" fmla="*/ 535 h 537"/>
                <a:gd name="T60" fmla="*/ 609 w 928"/>
                <a:gd name="T61" fmla="*/ 533 h 537"/>
                <a:gd name="T62" fmla="*/ 617 w 928"/>
                <a:gd name="T63" fmla="*/ 529 h 537"/>
                <a:gd name="T64" fmla="*/ 914 w 928"/>
                <a:gd name="T65" fmla="*/ 358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8"/>
                <a:gd name="T100" fmla="*/ 0 h 537"/>
                <a:gd name="T101" fmla="*/ 928 w 928"/>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8" h="537">
                  <a:moveTo>
                    <a:pt x="914" y="358"/>
                  </a:moveTo>
                  <a:lnTo>
                    <a:pt x="920" y="354"/>
                  </a:lnTo>
                  <a:lnTo>
                    <a:pt x="926" y="348"/>
                  </a:lnTo>
                  <a:lnTo>
                    <a:pt x="928" y="342"/>
                  </a:lnTo>
                  <a:lnTo>
                    <a:pt x="928" y="336"/>
                  </a:lnTo>
                  <a:lnTo>
                    <a:pt x="928" y="330"/>
                  </a:lnTo>
                  <a:lnTo>
                    <a:pt x="926" y="326"/>
                  </a:lnTo>
                  <a:lnTo>
                    <a:pt x="920" y="320"/>
                  </a:lnTo>
                  <a:lnTo>
                    <a:pt x="914" y="316"/>
                  </a:lnTo>
                  <a:lnTo>
                    <a:pt x="385" y="10"/>
                  </a:lnTo>
                  <a:lnTo>
                    <a:pt x="377" y="6"/>
                  </a:lnTo>
                  <a:lnTo>
                    <a:pt x="369" y="4"/>
                  </a:lnTo>
                  <a:lnTo>
                    <a:pt x="349" y="0"/>
                  </a:lnTo>
                  <a:lnTo>
                    <a:pt x="329" y="4"/>
                  </a:lnTo>
                  <a:lnTo>
                    <a:pt x="319" y="6"/>
                  </a:lnTo>
                  <a:lnTo>
                    <a:pt x="311" y="10"/>
                  </a:lnTo>
                  <a:lnTo>
                    <a:pt x="16" y="182"/>
                  </a:lnTo>
                  <a:lnTo>
                    <a:pt x="10" y="186"/>
                  </a:lnTo>
                  <a:lnTo>
                    <a:pt x="4" y="192"/>
                  </a:lnTo>
                  <a:lnTo>
                    <a:pt x="2" y="196"/>
                  </a:lnTo>
                  <a:lnTo>
                    <a:pt x="0" y="202"/>
                  </a:lnTo>
                  <a:lnTo>
                    <a:pt x="2" y="208"/>
                  </a:lnTo>
                  <a:lnTo>
                    <a:pt x="4" y="214"/>
                  </a:lnTo>
                  <a:lnTo>
                    <a:pt x="10" y="218"/>
                  </a:lnTo>
                  <a:lnTo>
                    <a:pt x="16" y="224"/>
                  </a:lnTo>
                  <a:lnTo>
                    <a:pt x="545" y="529"/>
                  </a:lnTo>
                  <a:lnTo>
                    <a:pt x="553" y="533"/>
                  </a:lnTo>
                  <a:lnTo>
                    <a:pt x="561" y="535"/>
                  </a:lnTo>
                  <a:lnTo>
                    <a:pt x="581" y="537"/>
                  </a:lnTo>
                  <a:lnTo>
                    <a:pt x="601" y="535"/>
                  </a:lnTo>
                  <a:lnTo>
                    <a:pt x="609" y="533"/>
                  </a:lnTo>
                  <a:lnTo>
                    <a:pt x="617" y="529"/>
                  </a:lnTo>
                  <a:lnTo>
                    <a:pt x="914" y="358"/>
                  </a:lnTo>
                  <a:close/>
                </a:path>
              </a:pathLst>
            </a:custGeom>
            <a:solidFill>
              <a:srgbClr val="666666">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11" name="Freeform 590"/>
            <p:cNvSpPr>
              <a:spLocks/>
            </p:cNvSpPr>
            <p:nvPr/>
          </p:nvSpPr>
          <p:spPr bwMode="auto">
            <a:xfrm>
              <a:off x="2572" y="2181"/>
              <a:ext cx="926" cy="342"/>
            </a:xfrm>
            <a:custGeom>
              <a:avLst/>
              <a:gdLst>
                <a:gd name="T0" fmla="*/ 912 w 926"/>
                <a:gd name="T1" fmla="*/ 324 h 342"/>
                <a:gd name="T2" fmla="*/ 383 w 926"/>
                <a:gd name="T3" fmla="*/ 18 h 342"/>
                <a:gd name="T4" fmla="*/ 375 w 926"/>
                <a:gd name="T5" fmla="*/ 16 h 342"/>
                <a:gd name="T6" fmla="*/ 367 w 926"/>
                <a:gd name="T7" fmla="*/ 12 h 342"/>
                <a:gd name="T8" fmla="*/ 347 w 926"/>
                <a:gd name="T9" fmla="*/ 10 h 342"/>
                <a:gd name="T10" fmla="*/ 327 w 926"/>
                <a:gd name="T11" fmla="*/ 12 h 342"/>
                <a:gd name="T12" fmla="*/ 317 w 926"/>
                <a:gd name="T13" fmla="*/ 16 h 342"/>
                <a:gd name="T14" fmla="*/ 309 w 926"/>
                <a:gd name="T15" fmla="*/ 18 h 342"/>
                <a:gd name="T16" fmla="*/ 14 w 926"/>
                <a:gd name="T17" fmla="*/ 190 h 342"/>
                <a:gd name="T18" fmla="*/ 4 w 926"/>
                <a:gd name="T19" fmla="*/ 198 h 342"/>
                <a:gd name="T20" fmla="*/ 0 w 926"/>
                <a:gd name="T21" fmla="*/ 206 h 342"/>
                <a:gd name="T22" fmla="*/ 0 w 926"/>
                <a:gd name="T23" fmla="*/ 200 h 342"/>
                <a:gd name="T24" fmla="*/ 2 w 926"/>
                <a:gd name="T25" fmla="*/ 194 h 342"/>
                <a:gd name="T26" fmla="*/ 6 w 926"/>
                <a:gd name="T27" fmla="*/ 186 h 342"/>
                <a:gd name="T28" fmla="*/ 14 w 926"/>
                <a:gd name="T29" fmla="*/ 182 h 342"/>
                <a:gd name="T30" fmla="*/ 309 w 926"/>
                <a:gd name="T31" fmla="*/ 10 h 342"/>
                <a:gd name="T32" fmla="*/ 317 w 926"/>
                <a:gd name="T33" fmla="*/ 6 h 342"/>
                <a:gd name="T34" fmla="*/ 327 w 926"/>
                <a:gd name="T35" fmla="*/ 4 h 342"/>
                <a:gd name="T36" fmla="*/ 347 w 926"/>
                <a:gd name="T37" fmla="*/ 0 h 342"/>
                <a:gd name="T38" fmla="*/ 367 w 926"/>
                <a:gd name="T39" fmla="*/ 4 h 342"/>
                <a:gd name="T40" fmla="*/ 375 w 926"/>
                <a:gd name="T41" fmla="*/ 6 h 342"/>
                <a:gd name="T42" fmla="*/ 383 w 926"/>
                <a:gd name="T43" fmla="*/ 10 h 342"/>
                <a:gd name="T44" fmla="*/ 912 w 926"/>
                <a:gd name="T45" fmla="*/ 316 h 342"/>
                <a:gd name="T46" fmla="*/ 920 w 926"/>
                <a:gd name="T47" fmla="*/ 322 h 342"/>
                <a:gd name="T48" fmla="*/ 924 w 926"/>
                <a:gd name="T49" fmla="*/ 328 h 342"/>
                <a:gd name="T50" fmla="*/ 926 w 926"/>
                <a:gd name="T51" fmla="*/ 334 h 342"/>
                <a:gd name="T52" fmla="*/ 926 w 926"/>
                <a:gd name="T53" fmla="*/ 342 h 342"/>
                <a:gd name="T54" fmla="*/ 922 w 926"/>
                <a:gd name="T55" fmla="*/ 332 h 342"/>
                <a:gd name="T56" fmla="*/ 912 w 926"/>
                <a:gd name="T57" fmla="*/ 324 h 3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26"/>
                <a:gd name="T88" fmla="*/ 0 h 342"/>
                <a:gd name="T89" fmla="*/ 926 w 926"/>
                <a:gd name="T90" fmla="*/ 342 h 3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26" h="342">
                  <a:moveTo>
                    <a:pt x="912" y="324"/>
                  </a:moveTo>
                  <a:lnTo>
                    <a:pt x="383" y="18"/>
                  </a:lnTo>
                  <a:lnTo>
                    <a:pt x="375" y="16"/>
                  </a:lnTo>
                  <a:lnTo>
                    <a:pt x="367" y="12"/>
                  </a:lnTo>
                  <a:lnTo>
                    <a:pt x="347" y="10"/>
                  </a:lnTo>
                  <a:lnTo>
                    <a:pt x="327" y="12"/>
                  </a:lnTo>
                  <a:lnTo>
                    <a:pt x="317" y="16"/>
                  </a:lnTo>
                  <a:lnTo>
                    <a:pt x="309" y="18"/>
                  </a:lnTo>
                  <a:lnTo>
                    <a:pt x="14" y="190"/>
                  </a:lnTo>
                  <a:lnTo>
                    <a:pt x="4" y="198"/>
                  </a:lnTo>
                  <a:lnTo>
                    <a:pt x="0" y="206"/>
                  </a:lnTo>
                  <a:lnTo>
                    <a:pt x="0" y="200"/>
                  </a:lnTo>
                  <a:lnTo>
                    <a:pt x="2" y="194"/>
                  </a:lnTo>
                  <a:lnTo>
                    <a:pt x="6" y="186"/>
                  </a:lnTo>
                  <a:lnTo>
                    <a:pt x="14" y="182"/>
                  </a:lnTo>
                  <a:lnTo>
                    <a:pt x="309" y="10"/>
                  </a:lnTo>
                  <a:lnTo>
                    <a:pt x="317" y="6"/>
                  </a:lnTo>
                  <a:lnTo>
                    <a:pt x="327" y="4"/>
                  </a:lnTo>
                  <a:lnTo>
                    <a:pt x="347" y="0"/>
                  </a:lnTo>
                  <a:lnTo>
                    <a:pt x="367" y="4"/>
                  </a:lnTo>
                  <a:lnTo>
                    <a:pt x="375" y="6"/>
                  </a:lnTo>
                  <a:lnTo>
                    <a:pt x="383" y="10"/>
                  </a:lnTo>
                  <a:lnTo>
                    <a:pt x="912" y="316"/>
                  </a:lnTo>
                  <a:lnTo>
                    <a:pt x="920" y="322"/>
                  </a:lnTo>
                  <a:lnTo>
                    <a:pt x="924" y="328"/>
                  </a:lnTo>
                  <a:lnTo>
                    <a:pt x="926" y="334"/>
                  </a:lnTo>
                  <a:lnTo>
                    <a:pt x="926" y="342"/>
                  </a:lnTo>
                  <a:lnTo>
                    <a:pt x="922" y="332"/>
                  </a:lnTo>
                  <a:lnTo>
                    <a:pt x="912" y="324"/>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12" name="Freeform 591"/>
            <p:cNvSpPr>
              <a:spLocks/>
            </p:cNvSpPr>
            <p:nvPr/>
          </p:nvSpPr>
          <p:spPr bwMode="auto">
            <a:xfrm>
              <a:off x="2909" y="1420"/>
              <a:ext cx="691" cy="1101"/>
            </a:xfrm>
            <a:custGeom>
              <a:avLst/>
              <a:gdLst>
                <a:gd name="T0" fmla="*/ 0 w 691"/>
                <a:gd name="T1" fmla="*/ 0 h 1101"/>
                <a:gd name="T2" fmla="*/ 691 w 691"/>
                <a:gd name="T3" fmla="*/ 399 h 1101"/>
                <a:gd name="T4" fmla="*/ 691 w 691"/>
                <a:gd name="T5" fmla="*/ 1101 h 1101"/>
                <a:gd name="T6" fmla="*/ 0 w 691"/>
                <a:gd name="T7" fmla="*/ 701 h 1101"/>
                <a:gd name="T8" fmla="*/ 0 w 691"/>
                <a:gd name="T9" fmla="*/ 0 h 1101"/>
                <a:gd name="T10" fmla="*/ 0 60000 65536"/>
                <a:gd name="T11" fmla="*/ 0 60000 65536"/>
                <a:gd name="T12" fmla="*/ 0 60000 65536"/>
                <a:gd name="T13" fmla="*/ 0 60000 65536"/>
                <a:gd name="T14" fmla="*/ 0 60000 65536"/>
                <a:gd name="T15" fmla="*/ 0 w 691"/>
                <a:gd name="T16" fmla="*/ 0 h 1101"/>
                <a:gd name="T17" fmla="*/ 691 w 691"/>
                <a:gd name="T18" fmla="*/ 1101 h 1101"/>
              </a:gdLst>
              <a:ahLst/>
              <a:cxnLst>
                <a:cxn ang="T10">
                  <a:pos x="T0" y="T1"/>
                </a:cxn>
                <a:cxn ang="T11">
                  <a:pos x="T2" y="T3"/>
                </a:cxn>
                <a:cxn ang="T12">
                  <a:pos x="T4" y="T5"/>
                </a:cxn>
                <a:cxn ang="T13">
                  <a:pos x="T6" y="T7"/>
                </a:cxn>
                <a:cxn ang="T14">
                  <a:pos x="T8" y="T9"/>
                </a:cxn>
              </a:cxnLst>
              <a:rect l="T15" t="T16" r="T17" b="T18"/>
              <a:pathLst>
                <a:path w="691" h="1101">
                  <a:moveTo>
                    <a:pt x="0" y="0"/>
                  </a:moveTo>
                  <a:lnTo>
                    <a:pt x="691" y="399"/>
                  </a:lnTo>
                  <a:lnTo>
                    <a:pt x="691" y="1101"/>
                  </a:lnTo>
                  <a:lnTo>
                    <a:pt x="0" y="701"/>
                  </a:lnTo>
                  <a:lnTo>
                    <a:pt x="0" y="0"/>
                  </a:lnTo>
                  <a:close/>
                </a:path>
              </a:pathLst>
            </a:custGeom>
            <a:solidFill>
              <a:srgbClr val="CCCCCC">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13" name="Freeform 592"/>
            <p:cNvSpPr>
              <a:spLocks/>
            </p:cNvSpPr>
            <p:nvPr/>
          </p:nvSpPr>
          <p:spPr bwMode="auto">
            <a:xfrm>
              <a:off x="2955" y="1500"/>
              <a:ext cx="603" cy="949"/>
            </a:xfrm>
            <a:custGeom>
              <a:avLst/>
              <a:gdLst>
                <a:gd name="T0" fmla="*/ 0 w 603"/>
                <a:gd name="T1" fmla="*/ 0 h 949"/>
                <a:gd name="T2" fmla="*/ 603 w 603"/>
                <a:gd name="T3" fmla="*/ 349 h 949"/>
                <a:gd name="T4" fmla="*/ 603 w 603"/>
                <a:gd name="T5" fmla="*/ 949 h 949"/>
                <a:gd name="T6" fmla="*/ 0 w 603"/>
                <a:gd name="T7" fmla="*/ 599 h 949"/>
                <a:gd name="T8" fmla="*/ 0 w 603"/>
                <a:gd name="T9" fmla="*/ 0 h 949"/>
                <a:gd name="T10" fmla="*/ 0 60000 65536"/>
                <a:gd name="T11" fmla="*/ 0 60000 65536"/>
                <a:gd name="T12" fmla="*/ 0 60000 65536"/>
                <a:gd name="T13" fmla="*/ 0 60000 65536"/>
                <a:gd name="T14" fmla="*/ 0 60000 65536"/>
                <a:gd name="T15" fmla="*/ 0 w 603"/>
                <a:gd name="T16" fmla="*/ 0 h 949"/>
                <a:gd name="T17" fmla="*/ 603 w 603"/>
                <a:gd name="T18" fmla="*/ 949 h 949"/>
              </a:gdLst>
              <a:ahLst/>
              <a:cxnLst>
                <a:cxn ang="T10">
                  <a:pos x="T0" y="T1"/>
                </a:cxn>
                <a:cxn ang="T11">
                  <a:pos x="T2" y="T3"/>
                </a:cxn>
                <a:cxn ang="T12">
                  <a:pos x="T4" y="T5"/>
                </a:cxn>
                <a:cxn ang="T13">
                  <a:pos x="T6" y="T7"/>
                </a:cxn>
                <a:cxn ang="T14">
                  <a:pos x="T8" y="T9"/>
                </a:cxn>
              </a:cxnLst>
              <a:rect l="T15" t="T16" r="T17" b="T18"/>
              <a:pathLst>
                <a:path w="603" h="949">
                  <a:moveTo>
                    <a:pt x="0" y="0"/>
                  </a:moveTo>
                  <a:lnTo>
                    <a:pt x="603" y="349"/>
                  </a:lnTo>
                  <a:lnTo>
                    <a:pt x="603" y="949"/>
                  </a:lnTo>
                  <a:lnTo>
                    <a:pt x="0" y="599"/>
                  </a:lnTo>
                  <a:lnTo>
                    <a:pt x="0" y="0"/>
                  </a:lnTo>
                  <a:close/>
                </a:path>
              </a:pathLst>
            </a:custGeom>
            <a:solidFill>
              <a:srgbClr val="678BA8">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14" name="Freeform 593"/>
            <p:cNvSpPr>
              <a:spLocks/>
            </p:cNvSpPr>
            <p:nvPr/>
          </p:nvSpPr>
          <p:spPr bwMode="auto">
            <a:xfrm>
              <a:off x="2955" y="1500"/>
              <a:ext cx="603" cy="949"/>
            </a:xfrm>
            <a:custGeom>
              <a:avLst/>
              <a:gdLst>
                <a:gd name="T0" fmla="*/ 8 w 603"/>
                <a:gd name="T1" fmla="*/ 6 h 949"/>
                <a:gd name="T2" fmla="*/ 8 w 603"/>
                <a:gd name="T3" fmla="*/ 591 h 949"/>
                <a:gd name="T4" fmla="*/ 603 w 603"/>
                <a:gd name="T5" fmla="*/ 935 h 949"/>
                <a:gd name="T6" fmla="*/ 603 w 603"/>
                <a:gd name="T7" fmla="*/ 949 h 949"/>
                <a:gd name="T8" fmla="*/ 0 w 603"/>
                <a:gd name="T9" fmla="*/ 599 h 949"/>
                <a:gd name="T10" fmla="*/ 0 w 603"/>
                <a:gd name="T11" fmla="*/ 0 h 949"/>
                <a:gd name="T12" fmla="*/ 8 w 603"/>
                <a:gd name="T13" fmla="*/ 6 h 949"/>
                <a:gd name="T14" fmla="*/ 0 60000 65536"/>
                <a:gd name="T15" fmla="*/ 0 60000 65536"/>
                <a:gd name="T16" fmla="*/ 0 60000 65536"/>
                <a:gd name="T17" fmla="*/ 0 60000 65536"/>
                <a:gd name="T18" fmla="*/ 0 60000 65536"/>
                <a:gd name="T19" fmla="*/ 0 60000 65536"/>
                <a:gd name="T20" fmla="*/ 0 60000 65536"/>
                <a:gd name="T21" fmla="*/ 0 w 603"/>
                <a:gd name="T22" fmla="*/ 0 h 949"/>
                <a:gd name="T23" fmla="*/ 603 w 603"/>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949">
                  <a:moveTo>
                    <a:pt x="8" y="6"/>
                  </a:moveTo>
                  <a:lnTo>
                    <a:pt x="8" y="591"/>
                  </a:lnTo>
                  <a:lnTo>
                    <a:pt x="603" y="935"/>
                  </a:lnTo>
                  <a:lnTo>
                    <a:pt x="603" y="949"/>
                  </a:lnTo>
                  <a:lnTo>
                    <a:pt x="0" y="599"/>
                  </a:lnTo>
                  <a:lnTo>
                    <a:pt x="0" y="0"/>
                  </a:lnTo>
                  <a:lnTo>
                    <a:pt x="8" y="6"/>
                  </a:lnTo>
                  <a:close/>
                </a:path>
              </a:pathLst>
            </a:custGeom>
            <a:solidFill>
              <a:srgbClr val="FFFFFF">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15" name="Freeform 594"/>
            <p:cNvSpPr>
              <a:spLocks/>
            </p:cNvSpPr>
            <p:nvPr/>
          </p:nvSpPr>
          <p:spPr bwMode="auto">
            <a:xfrm>
              <a:off x="2342" y="2507"/>
              <a:ext cx="226" cy="135"/>
            </a:xfrm>
            <a:custGeom>
              <a:avLst/>
              <a:gdLst>
                <a:gd name="T0" fmla="*/ 0 w 226"/>
                <a:gd name="T1" fmla="*/ 2 h 135"/>
                <a:gd name="T2" fmla="*/ 0 w 226"/>
                <a:gd name="T3" fmla="*/ 8 h 135"/>
                <a:gd name="T4" fmla="*/ 2 w 226"/>
                <a:gd name="T5" fmla="*/ 12 h 135"/>
                <a:gd name="T6" fmla="*/ 216 w 226"/>
                <a:gd name="T7" fmla="*/ 133 h 135"/>
                <a:gd name="T8" fmla="*/ 222 w 226"/>
                <a:gd name="T9" fmla="*/ 135 h 135"/>
                <a:gd name="T10" fmla="*/ 224 w 226"/>
                <a:gd name="T11" fmla="*/ 131 h 135"/>
                <a:gd name="T12" fmla="*/ 226 w 226"/>
                <a:gd name="T13" fmla="*/ 127 h 135"/>
                <a:gd name="T14" fmla="*/ 222 w 226"/>
                <a:gd name="T15" fmla="*/ 123 h 135"/>
                <a:gd name="T16" fmla="*/ 8 w 226"/>
                <a:gd name="T17" fmla="*/ 0 h 135"/>
                <a:gd name="T18" fmla="*/ 4 w 226"/>
                <a:gd name="T19" fmla="*/ 0 h 135"/>
                <a:gd name="T20" fmla="*/ 0 w 226"/>
                <a:gd name="T21" fmla="*/ 2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
                <a:gd name="T34" fmla="*/ 0 h 135"/>
                <a:gd name="T35" fmla="*/ 226 w 226"/>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 h="135">
                  <a:moveTo>
                    <a:pt x="0" y="2"/>
                  </a:moveTo>
                  <a:lnTo>
                    <a:pt x="0" y="8"/>
                  </a:lnTo>
                  <a:lnTo>
                    <a:pt x="2" y="12"/>
                  </a:lnTo>
                  <a:lnTo>
                    <a:pt x="216" y="133"/>
                  </a:lnTo>
                  <a:lnTo>
                    <a:pt x="222" y="135"/>
                  </a:lnTo>
                  <a:lnTo>
                    <a:pt x="224" y="131"/>
                  </a:lnTo>
                  <a:lnTo>
                    <a:pt x="226" y="127"/>
                  </a:lnTo>
                  <a:lnTo>
                    <a:pt x="222" y="123"/>
                  </a:lnTo>
                  <a:lnTo>
                    <a:pt x="8" y="0"/>
                  </a:lnTo>
                  <a:lnTo>
                    <a:pt x="4" y="0"/>
                  </a:lnTo>
                  <a:lnTo>
                    <a:pt x="0" y="2"/>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16" name="Freeform 595"/>
            <p:cNvSpPr>
              <a:spLocks/>
            </p:cNvSpPr>
            <p:nvPr/>
          </p:nvSpPr>
          <p:spPr bwMode="auto">
            <a:xfrm>
              <a:off x="2871" y="2219"/>
              <a:ext cx="561" cy="327"/>
            </a:xfrm>
            <a:custGeom>
              <a:avLst/>
              <a:gdLst>
                <a:gd name="T0" fmla="*/ 2 w 561"/>
                <a:gd name="T1" fmla="*/ 2 h 327"/>
                <a:gd name="T2" fmla="*/ 0 w 561"/>
                <a:gd name="T3" fmla="*/ 6 h 327"/>
                <a:gd name="T4" fmla="*/ 2 w 561"/>
                <a:gd name="T5" fmla="*/ 8 h 327"/>
                <a:gd name="T6" fmla="*/ 555 w 561"/>
                <a:gd name="T7" fmla="*/ 325 h 327"/>
                <a:gd name="T8" fmla="*/ 557 w 561"/>
                <a:gd name="T9" fmla="*/ 327 h 327"/>
                <a:gd name="T10" fmla="*/ 561 w 561"/>
                <a:gd name="T11" fmla="*/ 325 h 327"/>
                <a:gd name="T12" fmla="*/ 561 w 561"/>
                <a:gd name="T13" fmla="*/ 321 h 327"/>
                <a:gd name="T14" fmla="*/ 559 w 561"/>
                <a:gd name="T15" fmla="*/ 320 h 327"/>
                <a:gd name="T16" fmla="*/ 8 w 561"/>
                <a:gd name="T17" fmla="*/ 0 h 327"/>
                <a:gd name="T18" fmla="*/ 4 w 561"/>
                <a:gd name="T19" fmla="*/ 0 h 327"/>
                <a:gd name="T20" fmla="*/ 2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2" y="2"/>
                  </a:moveTo>
                  <a:lnTo>
                    <a:pt x="0" y="6"/>
                  </a:lnTo>
                  <a:lnTo>
                    <a:pt x="2" y="8"/>
                  </a:lnTo>
                  <a:lnTo>
                    <a:pt x="555" y="325"/>
                  </a:lnTo>
                  <a:lnTo>
                    <a:pt x="557" y="327"/>
                  </a:lnTo>
                  <a:lnTo>
                    <a:pt x="561" y="325"/>
                  </a:lnTo>
                  <a:lnTo>
                    <a:pt x="561" y="321"/>
                  </a:lnTo>
                  <a:lnTo>
                    <a:pt x="559" y="320"/>
                  </a:lnTo>
                  <a:lnTo>
                    <a:pt x="8" y="0"/>
                  </a:lnTo>
                  <a:lnTo>
                    <a:pt x="4" y="0"/>
                  </a:lnTo>
                  <a:lnTo>
                    <a:pt x="2" y="2"/>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17" name="Freeform 596"/>
            <p:cNvSpPr>
              <a:spLocks/>
            </p:cNvSpPr>
            <p:nvPr/>
          </p:nvSpPr>
          <p:spPr bwMode="auto">
            <a:xfrm>
              <a:off x="2809" y="2255"/>
              <a:ext cx="561" cy="327"/>
            </a:xfrm>
            <a:custGeom>
              <a:avLst/>
              <a:gdLst>
                <a:gd name="T0" fmla="*/ 0 w 561"/>
                <a:gd name="T1" fmla="*/ 2 h 327"/>
                <a:gd name="T2" fmla="*/ 0 w 561"/>
                <a:gd name="T3" fmla="*/ 6 h 327"/>
                <a:gd name="T4" fmla="*/ 2 w 561"/>
                <a:gd name="T5" fmla="*/ 8 h 327"/>
                <a:gd name="T6" fmla="*/ 555 w 561"/>
                <a:gd name="T7" fmla="*/ 325 h 327"/>
                <a:gd name="T8" fmla="*/ 557 w 561"/>
                <a:gd name="T9" fmla="*/ 327 h 327"/>
                <a:gd name="T10" fmla="*/ 561 w 561"/>
                <a:gd name="T11" fmla="*/ 325 h 327"/>
                <a:gd name="T12" fmla="*/ 561 w 561"/>
                <a:gd name="T13" fmla="*/ 321 h 327"/>
                <a:gd name="T14" fmla="*/ 559 w 561"/>
                <a:gd name="T15" fmla="*/ 319 h 327"/>
                <a:gd name="T16" fmla="*/ 8 w 561"/>
                <a:gd name="T17" fmla="*/ 0 h 327"/>
                <a:gd name="T18" fmla="*/ 4 w 561"/>
                <a:gd name="T19" fmla="*/ 0 h 327"/>
                <a:gd name="T20" fmla="*/ 0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0" y="2"/>
                  </a:moveTo>
                  <a:lnTo>
                    <a:pt x="0" y="6"/>
                  </a:lnTo>
                  <a:lnTo>
                    <a:pt x="2" y="8"/>
                  </a:lnTo>
                  <a:lnTo>
                    <a:pt x="555" y="325"/>
                  </a:lnTo>
                  <a:lnTo>
                    <a:pt x="557" y="327"/>
                  </a:lnTo>
                  <a:lnTo>
                    <a:pt x="561" y="325"/>
                  </a:lnTo>
                  <a:lnTo>
                    <a:pt x="561" y="321"/>
                  </a:lnTo>
                  <a:lnTo>
                    <a:pt x="559" y="319"/>
                  </a:lnTo>
                  <a:lnTo>
                    <a:pt x="8" y="0"/>
                  </a:lnTo>
                  <a:lnTo>
                    <a:pt x="4" y="0"/>
                  </a:lnTo>
                  <a:lnTo>
                    <a:pt x="0" y="2"/>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18" name="Freeform 597"/>
            <p:cNvSpPr>
              <a:spLocks/>
            </p:cNvSpPr>
            <p:nvPr/>
          </p:nvSpPr>
          <p:spPr bwMode="auto">
            <a:xfrm>
              <a:off x="2747" y="2291"/>
              <a:ext cx="561" cy="327"/>
            </a:xfrm>
            <a:custGeom>
              <a:avLst/>
              <a:gdLst>
                <a:gd name="T0" fmla="*/ 0 w 561"/>
                <a:gd name="T1" fmla="*/ 2 h 327"/>
                <a:gd name="T2" fmla="*/ 0 w 561"/>
                <a:gd name="T3" fmla="*/ 6 h 327"/>
                <a:gd name="T4" fmla="*/ 2 w 561"/>
                <a:gd name="T5" fmla="*/ 8 h 327"/>
                <a:gd name="T6" fmla="*/ 554 w 561"/>
                <a:gd name="T7" fmla="*/ 325 h 327"/>
                <a:gd name="T8" fmla="*/ 558 w 561"/>
                <a:gd name="T9" fmla="*/ 327 h 327"/>
                <a:gd name="T10" fmla="*/ 561 w 561"/>
                <a:gd name="T11" fmla="*/ 325 h 327"/>
                <a:gd name="T12" fmla="*/ 561 w 561"/>
                <a:gd name="T13" fmla="*/ 321 h 327"/>
                <a:gd name="T14" fmla="*/ 559 w 561"/>
                <a:gd name="T15" fmla="*/ 319 h 327"/>
                <a:gd name="T16" fmla="*/ 6 w 561"/>
                <a:gd name="T17" fmla="*/ 0 h 327"/>
                <a:gd name="T18" fmla="*/ 4 w 561"/>
                <a:gd name="T19" fmla="*/ 0 h 327"/>
                <a:gd name="T20" fmla="*/ 0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0" y="2"/>
                  </a:moveTo>
                  <a:lnTo>
                    <a:pt x="0" y="6"/>
                  </a:lnTo>
                  <a:lnTo>
                    <a:pt x="2" y="8"/>
                  </a:lnTo>
                  <a:lnTo>
                    <a:pt x="554" y="325"/>
                  </a:lnTo>
                  <a:lnTo>
                    <a:pt x="558" y="327"/>
                  </a:lnTo>
                  <a:lnTo>
                    <a:pt x="561" y="325"/>
                  </a:lnTo>
                  <a:lnTo>
                    <a:pt x="561" y="321"/>
                  </a:lnTo>
                  <a:lnTo>
                    <a:pt x="559" y="319"/>
                  </a:lnTo>
                  <a:lnTo>
                    <a:pt x="6" y="0"/>
                  </a:lnTo>
                  <a:lnTo>
                    <a:pt x="4" y="0"/>
                  </a:lnTo>
                  <a:lnTo>
                    <a:pt x="0" y="2"/>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19" name="Freeform 598"/>
            <p:cNvSpPr>
              <a:spLocks/>
            </p:cNvSpPr>
            <p:nvPr/>
          </p:nvSpPr>
          <p:spPr bwMode="auto">
            <a:xfrm>
              <a:off x="2685" y="2327"/>
              <a:ext cx="562" cy="327"/>
            </a:xfrm>
            <a:custGeom>
              <a:avLst/>
              <a:gdLst>
                <a:gd name="T0" fmla="*/ 0 w 562"/>
                <a:gd name="T1" fmla="*/ 2 h 327"/>
                <a:gd name="T2" fmla="*/ 0 w 562"/>
                <a:gd name="T3" fmla="*/ 6 h 327"/>
                <a:gd name="T4" fmla="*/ 2 w 562"/>
                <a:gd name="T5" fmla="*/ 8 h 327"/>
                <a:gd name="T6" fmla="*/ 554 w 562"/>
                <a:gd name="T7" fmla="*/ 325 h 327"/>
                <a:gd name="T8" fmla="*/ 558 w 562"/>
                <a:gd name="T9" fmla="*/ 327 h 327"/>
                <a:gd name="T10" fmla="*/ 560 w 562"/>
                <a:gd name="T11" fmla="*/ 325 h 327"/>
                <a:gd name="T12" fmla="*/ 562 w 562"/>
                <a:gd name="T13" fmla="*/ 321 h 327"/>
                <a:gd name="T14" fmla="*/ 560 w 562"/>
                <a:gd name="T15" fmla="*/ 319 h 327"/>
                <a:gd name="T16" fmla="*/ 6 w 562"/>
                <a:gd name="T17" fmla="*/ 0 h 327"/>
                <a:gd name="T18" fmla="*/ 4 w 562"/>
                <a:gd name="T19" fmla="*/ 0 h 327"/>
                <a:gd name="T20" fmla="*/ 0 w 562"/>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327"/>
                <a:gd name="T35" fmla="*/ 562 w 562"/>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327">
                  <a:moveTo>
                    <a:pt x="0" y="2"/>
                  </a:moveTo>
                  <a:lnTo>
                    <a:pt x="0" y="6"/>
                  </a:lnTo>
                  <a:lnTo>
                    <a:pt x="2" y="8"/>
                  </a:lnTo>
                  <a:lnTo>
                    <a:pt x="554" y="325"/>
                  </a:lnTo>
                  <a:lnTo>
                    <a:pt x="558" y="327"/>
                  </a:lnTo>
                  <a:lnTo>
                    <a:pt x="560" y="325"/>
                  </a:lnTo>
                  <a:lnTo>
                    <a:pt x="562" y="321"/>
                  </a:lnTo>
                  <a:lnTo>
                    <a:pt x="560" y="319"/>
                  </a:lnTo>
                  <a:lnTo>
                    <a:pt x="6" y="0"/>
                  </a:lnTo>
                  <a:lnTo>
                    <a:pt x="4" y="0"/>
                  </a:lnTo>
                  <a:lnTo>
                    <a:pt x="0" y="2"/>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20" name="Freeform 599"/>
            <p:cNvSpPr>
              <a:spLocks/>
            </p:cNvSpPr>
            <p:nvPr/>
          </p:nvSpPr>
          <p:spPr bwMode="auto">
            <a:xfrm>
              <a:off x="2624" y="2363"/>
              <a:ext cx="559" cy="327"/>
            </a:xfrm>
            <a:custGeom>
              <a:avLst/>
              <a:gdLst>
                <a:gd name="T0" fmla="*/ 0 w 559"/>
                <a:gd name="T1" fmla="*/ 2 h 327"/>
                <a:gd name="T2" fmla="*/ 0 w 559"/>
                <a:gd name="T3" fmla="*/ 6 h 327"/>
                <a:gd name="T4" fmla="*/ 2 w 559"/>
                <a:gd name="T5" fmla="*/ 8 h 327"/>
                <a:gd name="T6" fmla="*/ 553 w 559"/>
                <a:gd name="T7" fmla="*/ 325 h 327"/>
                <a:gd name="T8" fmla="*/ 557 w 559"/>
                <a:gd name="T9" fmla="*/ 327 h 327"/>
                <a:gd name="T10" fmla="*/ 559 w 559"/>
                <a:gd name="T11" fmla="*/ 325 h 327"/>
                <a:gd name="T12" fmla="*/ 559 w 559"/>
                <a:gd name="T13" fmla="*/ 321 h 327"/>
                <a:gd name="T14" fmla="*/ 557 w 559"/>
                <a:gd name="T15" fmla="*/ 319 h 327"/>
                <a:gd name="T16" fmla="*/ 6 w 559"/>
                <a:gd name="T17" fmla="*/ 0 h 327"/>
                <a:gd name="T18" fmla="*/ 2 w 559"/>
                <a:gd name="T19" fmla="*/ 0 h 327"/>
                <a:gd name="T20" fmla="*/ 0 w 559"/>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9"/>
                <a:gd name="T34" fmla="*/ 0 h 327"/>
                <a:gd name="T35" fmla="*/ 559 w 559"/>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9" h="327">
                  <a:moveTo>
                    <a:pt x="0" y="2"/>
                  </a:moveTo>
                  <a:lnTo>
                    <a:pt x="0" y="6"/>
                  </a:lnTo>
                  <a:lnTo>
                    <a:pt x="2" y="8"/>
                  </a:lnTo>
                  <a:lnTo>
                    <a:pt x="553" y="325"/>
                  </a:lnTo>
                  <a:lnTo>
                    <a:pt x="557" y="327"/>
                  </a:lnTo>
                  <a:lnTo>
                    <a:pt x="559" y="325"/>
                  </a:lnTo>
                  <a:lnTo>
                    <a:pt x="559" y="321"/>
                  </a:lnTo>
                  <a:lnTo>
                    <a:pt x="557" y="319"/>
                  </a:lnTo>
                  <a:lnTo>
                    <a:pt x="6" y="0"/>
                  </a:lnTo>
                  <a:lnTo>
                    <a:pt x="2" y="0"/>
                  </a:lnTo>
                  <a:lnTo>
                    <a:pt x="0" y="2"/>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21" name="Freeform 600"/>
            <p:cNvSpPr>
              <a:spLocks/>
            </p:cNvSpPr>
            <p:nvPr/>
          </p:nvSpPr>
          <p:spPr bwMode="auto">
            <a:xfrm>
              <a:off x="2865" y="2225"/>
              <a:ext cx="557" cy="323"/>
            </a:xfrm>
            <a:custGeom>
              <a:avLst/>
              <a:gdLst>
                <a:gd name="T0" fmla="*/ 0 w 557"/>
                <a:gd name="T1" fmla="*/ 2 h 323"/>
                <a:gd name="T2" fmla="*/ 0 w 557"/>
                <a:gd name="T3" fmla="*/ 4 h 323"/>
                <a:gd name="T4" fmla="*/ 2 w 557"/>
                <a:gd name="T5" fmla="*/ 6 h 323"/>
                <a:gd name="T6" fmla="*/ 553 w 557"/>
                <a:gd name="T7" fmla="*/ 323 h 323"/>
                <a:gd name="T8" fmla="*/ 555 w 557"/>
                <a:gd name="T9" fmla="*/ 323 h 323"/>
                <a:gd name="T10" fmla="*/ 557 w 557"/>
                <a:gd name="T11" fmla="*/ 323 h 323"/>
                <a:gd name="T12" fmla="*/ 557 w 557"/>
                <a:gd name="T13" fmla="*/ 319 h 323"/>
                <a:gd name="T14" fmla="*/ 4 w 557"/>
                <a:gd name="T15" fmla="*/ 0 h 323"/>
                <a:gd name="T16" fmla="*/ 2 w 557"/>
                <a:gd name="T17" fmla="*/ 0 h 323"/>
                <a:gd name="T18" fmla="*/ 0 w 557"/>
                <a:gd name="T19" fmla="*/ 2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2"/>
                  </a:moveTo>
                  <a:lnTo>
                    <a:pt x="0" y="4"/>
                  </a:lnTo>
                  <a:lnTo>
                    <a:pt x="2" y="6"/>
                  </a:lnTo>
                  <a:lnTo>
                    <a:pt x="553" y="323"/>
                  </a:lnTo>
                  <a:lnTo>
                    <a:pt x="555" y="323"/>
                  </a:lnTo>
                  <a:lnTo>
                    <a:pt x="557" y="323"/>
                  </a:lnTo>
                  <a:lnTo>
                    <a:pt x="557" y="319"/>
                  </a:lnTo>
                  <a:lnTo>
                    <a:pt x="4" y="0"/>
                  </a:lnTo>
                  <a:lnTo>
                    <a:pt x="2" y="0"/>
                  </a:lnTo>
                  <a:lnTo>
                    <a:pt x="0" y="2"/>
                  </a:lnTo>
                  <a:close/>
                </a:path>
              </a:pathLst>
            </a:custGeom>
            <a:solidFill>
              <a:srgbClr val="FFFFFF">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22" name="Freeform 601"/>
            <p:cNvSpPr>
              <a:spLocks/>
            </p:cNvSpPr>
            <p:nvPr/>
          </p:nvSpPr>
          <p:spPr bwMode="auto">
            <a:xfrm>
              <a:off x="2803" y="2261"/>
              <a:ext cx="557" cy="323"/>
            </a:xfrm>
            <a:custGeom>
              <a:avLst/>
              <a:gdLst>
                <a:gd name="T0" fmla="*/ 0 w 557"/>
                <a:gd name="T1" fmla="*/ 2 h 323"/>
                <a:gd name="T2" fmla="*/ 0 w 557"/>
                <a:gd name="T3" fmla="*/ 4 h 323"/>
                <a:gd name="T4" fmla="*/ 2 w 557"/>
                <a:gd name="T5" fmla="*/ 6 h 323"/>
                <a:gd name="T6" fmla="*/ 553 w 557"/>
                <a:gd name="T7" fmla="*/ 323 h 323"/>
                <a:gd name="T8" fmla="*/ 555 w 557"/>
                <a:gd name="T9" fmla="*/ 323 h 323"/>
                <a:gd name="T10" fmla="*/ 557 w 557"/>
                <a:gd name="T11" fmla="*/ 323 h 323"/>
                <a:gd name="T12" fmla="*/ 557 w 557"/>
                <a:gd name="T13" fmla="*/ 319 h 323"/>
                <a:gd name="T14" fmla="*/ 4 w 557"/>
                <a:gd name="T15" fmla="*/ 0 h 323"/>
                <a:gd name="T16" fmla="*/ 2 w 557"/>
                <a:gd name="T17" fmla="*/ 0 h 323"/>
                <a:gd name="T18" fmla="*/ 0 w 557"/>
                <a:gd name="T19" fmla="*/ 2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2"/>
                  </a:moveTo>
                  <a:lnTo>
                    <a:pt x="0" y="4"/>
                  </a:lnTo>
                  <a:lnTo>
                    <a:pt x="2" y="6"/>
                  </a:lnTo>
                  <a:lnTo>
                    <a:pt x="553" y="323"/>
                  </a:lnTo>
                  <a:lnTo>
                    <a:pt x="555" y="323"/>
                  </a:lnTo>
                  <a:lnTo>
                    <a:pt x="557" y="323"/>
                  </a:lnTo>
                  <a:lnTo>
                    <a:pt x="557" y="319"/>
                  </a:lnTo>
                  <a:lnTo>
                    <a:pt x="4" y="0"/>
                  </a:lnTo>
                  <a:lnTo>
                    <a:pt x="2" y="0"/>
                  </a:lnTo>
                  <a:lnTo>
                    <a:pt x="0" y="2"/>
                  </a:lnTo>
                  <a:close/>
                </a:path>
              </a:pathLst>
            </a:custGeom>
            <a:solidFill>
              <a:srgbClr val="FFFFFF">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23" name="Freeform 602"/>
            <p:cNvSpPr>
              <a:spLocks/>
            </p:cNvSpPr>
            <p:nvPr/>
          </p:nvSpPr>
          <p:spPr bwMode="auto">
            <a:xfrm>
              <a:off x="2741" y="2297"/>
              <a:ext cx="558" cy="323"/>
            </a:xfrm>
            <a:custGeom>
              <a:avLst/>
              <a:gdLst>
                <a:gd name="T0" fmla="*/ 0 w 558"/>
                <a:gd name="T1" fmla="*/ 2 h 323"/>
                <a:gd name="T2" fmla="*/ 0 w 558"/>
                <a:gd name="T3" fmla="*/ 4 h 323"/>
                <a:gd name="T4" fmla="*/ 2 w 558"/>
                <a:gd name="T5" fmla="*/ 6 h 323"/>
                <a:gd name="T6" fmla="*/ 554 w 558"/>
                <a:gd name="T7" fmla="*/ 323 h 323"/>
                <a:gd name="T8" fmla="*/ 556 w 558"/>
                <a:gd name="T9" fmla="*/ 323 h 323"/>
                <a:gd name="T10" fmla="*/ 558 w 558"/>
                <a:gd name="T11" fmla="*/ 323 h 323"/>
                <a:gd name="T12" fmla="*/ 558 w 558"/>
                <a:gd name="T13" fmla="*/ 319 h 323"/>
                <a:gd name="T14" fmla="*/ 556 w 558"/>
                <a:gd name="T15" fmla="*/ 317 h 323"/>
                <a:gd name="T16" fmla="*/ 4 w 558"/>
                <a:gd name="T17" fmla="*/ 0 h 323"/>
                <a:gd name="T18" fmla="*/ 2 w 558"/>
                <a:gd name="T19" fmla="*/ 0 h 323"/>
                <a:gd name="T20" fmla="*/ 0 w 558"/>
                <a:gd name="T21" fmla="*/ 2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8"/>
                <a:gd name="T34" fmla="*/ 0 h 323"/>
                <a:gd name="T35" fmla="*/ 558 w 558"/>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8" h="323">
                  <a:moveTo>
                    <a:pt x="0" y="2"/>
                  </a:moveTo>
                  <a:lnTo>
                    <a:pt x="0" y="4"/>
                  </a:lnTo>
                  <a:lnTo>
                    <a:pt x="2" y="6"/>
                  </a:lnTo>
                  <a:lnTo>
                    <a:pt x="554" y="323"/>
                  </a:lnTo>
                  <a:lnTo>
                    <a:pt x="556" y="323"/>
                  </a:lnTo>
                  <a:lnTo>
                    <a:pt x="558" y="323"/>
                  </a:lnTo>
                  <a:lnTo>
                    <a:pt x="558" y="319"/>
                  </a:lnTo>
                  <a:lnTo>
                    <a:pt x="556" y="317"/>
                  </a:lnTo>
                  <a:lnTo>
                    <a:pt x="4" y="0"/>
                  </a:lnTo>
                  <a:lnTo>
                    <a:pt x="2" y="0"/>
                  </a:lnTo>
                  <a:lnTo>
                    <a:pt x="0" y="2"/>
                  </a:lnTo>
                  <a:close/>
                </a:path>
              </a:pathLst>
            </a:custGeom>
            <a:solidFill>
              <a:srgbClr val="FFFFFF">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24" name="Freeform 603"/>
            <p:cNvSpPr>
              <a:spLocks/>
            </p:cNvSpPr>
            <p:nvPr/>
          </p:nvSpPr>
          <p:spPr bwMode="auto">
            <a:xfrm>
              <a:off x="2679" y="2333"/>
              <a:ext cx="558" cy="323"/>
            </a:xfrm>
            <a:custGeom>
              <a:avLst/>
              <a:gdLst>
                <a:gd name="T0" fmla="*/ 0 w 558"/>
                <a:gd name="T1" fmla="*/ 0 h 323"/>
                <a:gd name="T2" fmla="*/ 0 w 558"/>
                <a:gd name="T3" fmla="*/ 4 h 323"/>
                <a:gd name="T4" fmla="*/ 554 w 558"/>
                <a:gd name="T5" fmla="*/ 323 h 323"/>
                <a:gd name="T6" fmla="*/ 556 w 558"/>
                <a:gd name="T7" fmla="*/ 323 h 323"/>
                <a:gd name="T8" fmla="*/ 558 w 558"/>
                <a:gd name="T9" fmla="*/ 321 h 323"/>
                <a:gd name="T10" fmla="*/ 558 w 558"/>
                <a:gd name="T11" fmla="*/ 319 h 323"/>
                <a:gd name="T12" fmla="*/ 556 w 558"/>
                <a:gd name="T13" fmla="*/ 317 h 323"/>
                <a:gd name="T14" fmla="*/ 4 w 558"/>
                <a:gd name="T15" fmla="*/ 0 h 323"/>
                <a:gd name="T16" fmla="*/ 2 w 558"/>
                <a:gd name="T17" fmla="*/ 0 h 323"/>
                <a:gd name="T18" fmla="*/ 0 w 558"/>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8"/>
                <a:gd name="T31" fmla="*/ 0 h 323"/>
                <a:gd name="T32" fmla="*/ 558 w 558"/>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8" h="323">
                  <a:moveTo>
                    <a:pt x="0" y="0"/>
                  </a:moveTo>
                  <a:lnTo>
                    <a:pt x="0" y="4"/>
                  </a:lnTo>
                  <a:lnTo>
                    <a:pt x="554" y="323"/>
                  </a:lnTo>
                  <a:lnTo>
                    <a:pt x="556" y="323"/>
                  </a:lnTo>
                  <a:lnTo>
                    <a:pt x="558" y="321"/>
                  </a:lnTo>
                  <a:lnTo>
                    <a:pt x="558" y="319"/>
                  </a:lnTo>
                  <a:lnTo>
                    <a:pt x="556" y="317"/>
                  </a:lnTo>
                  <a:lnTo>
                    <a:pt x="4" y="0"/>
                  </a:lnTo>
                  <a:lnTo>
                    <a:pt x="2" y="0"/>
                  </a:lnTo>
                  <a:lnTo>
                    <a:pt x="0" y="0"/>
                  </a:lnTo>
                  <a:close/>
                </a:path>
              </a:pathLst>
            </a:custGeom>
            <a:solidFill>
              <a:srgbClr val="FFFFFF">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25" name="Freeform 604"/>
            <p:cNvSpPr>
              <a:spLocks/>
            </p:cNvSpPr>
            <p:nvPr/>
          </p:nvSpPr>
          <p:spPr bwMode="auto">
            <a:xfrm>
              <a:off x="2618" y="2369"/>
              <a:ext cx="557" cy="323"/>
            </a:xfrm>
            <a:custGeom>
              <a:avLst/>
              <a:gdLst>
                <a:gd name="T0" fmla="*/ 0 w 557"/>
                <a:gd name="T1" fmla="*/ 0 h 323"/>
                <a:gd name="T2" fmla="*/ 0 w 557"/>
                <a:gd name="T3" fmla="*/ 4 h 323"/>
                <a:gd name="T4" fmla="*/ 553 w 557"/>
                <a:gd name="T5" fmla="*/ 323 h 323"/>
                <a:gd name="T6" fmla="*/ 555 w 557"/>
                <a:gd name="T7" fmla="*/ 323 h 323"/>
                <a:gd name="T8" fmla="*/ 557 w 557"/>
                <a:gd name="T9" fmla="*/ 321 h 323"/>
                <a:gd name="T10" fmla="*/ 557 w 557"/>
                <a:gd name="T11" fmla="*/ 319 h 323"/>
                <a:gd name="T12" fmla="*/ 555 w 557"/>
                <a:gd name="T13" fmla="*/ 317 h 323"/>
                <a:gd name="T14" fmla="*/ 4 w 557"/>
                <a:gd name="T15" fmla="*/ 0 h 323"/>
                <a:gd name="T16" fmla="*/ 2 w 557"/>
                <a:gd name="T17" fmla="*/ 0 h 323"/>
                <a:gd name="T18" fmla="*/ 0 w 557"/>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0"/>
                  </a:moveTo>
                  <a:lnTo>
                    <a:pt x="0" y="4"/>
                  </a:lnTo>
                  <a:lnTo>
                    <a:pt x="553" y="323"/>
                  </a:lnTo>
                  <a:lnTo>
                    <a:pt x="555" y="323"/>
                  </a:lnTo>
                  <a:lnTo>
                    <a:pt x="557" y="321"/>
                  </a:lnTo>
                  <a:lnTo>
                    <a:pt x="557" y="319"/>
                  </a:lnTo>
                  <a:lnTo>
                    <a:pt x="555" y="317"/>
                  </a:lnTo>
                  <a:lnTo>
                    <a:pt x="4" y="0"/>
                  </a:lnTo>
                  <a:lnTo>
                    <a:pt x="2" y="0"/>
                  </a:lnTo>
                  <a:lnTo>
                    <a:pt x="0" y="0"/>
                  </a:lnTo>
                  <a:close/>
                </a:path>
              </a:pathLst>
            </a:custGeom>
            <a:solidFill>
              <a:srgbClr val="FFFFFF">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26" name="Freeform 605"/>
            <p:cNvSpPr>
              <a:spLocks/>
            </p:cNvSpPr>
            <p:nvPr/>
          </p:nvSpPr>
          <p:spPr bwMode="auto">
            <a:xfrm>
              <a:off x="2628" y="2533"/>
              <a:ext cx="239" cy="137"/>
            </a:xfrm>
            <a:custGeom>
              <a:avLst/>
              <a:gdLst>
                <a:gd name="T0" fmla="*/ 221 w 239"/>
                <a:gd name="T1" fmla="*/ 103 h 137"/>
                <a:gd name="T2" fmla="*/ 229 w 239"/>
                <a:gd name="T3" fmla="*/ 97 h 137"/>
                <a:gd name="T4" fmla="*/ 233 w 239"/>
                <a:gd name="T5" fmla="*/ 91 h 137"/>
                <a:gd name="T6" fmla="*/ 237 w 239"/>
                <a:gd name="T7" fmla="*/ 85 h 137"/>
                <a:gd name="T8" fmla="*/ 239 w 239"/>
                <a:gd name="T9" fmla="*/ 79 h 137"/>
                <a:gd name="T10" fmla="*/ 237 w 239"/>
                <a:gd name="T11" fmla="*/ 71 h 137"/>
                <a:gd name="T12" fmla="*/ 233 w 239"/>
                <a:gd name="T13" fmla="*/ 65 h 137"/>
                <a:gd name="T14" fmla="*/ 229 w 239"/>
                <a:gd name="T15" fmla="*/ 59 h 137"/>
                <a:gd name="T16" fmla="*/ 221 w 239"/>
                <a:gd name="T17" fmla="*/ 55 h 137"/>
                <a:gd name="T18" fmla="*/ 143 w 239"/>
                <a:gd name="T19" fmla="*/ 9 h 137"/>
                <a:gd name="T20" fmla="*/ 133 w 239"/>
                <a:gd name="T21" fmla="*/ 6 h 137"/>
                <a:gd name="T22" fmla="*/ 123 w 239"/>
                <a:gd name="T23" fmla="*/ 2 h 137"/>
                <a:gd name="T24" fmla="*/ 111 w 239"/>
                <a:gd name="T25" fmla="*/ 0 h 137"/>
                <a:gd name="T26" fmla="*/ 101 w 239"/>
                <a:gd name="T27" fmla="*/ 0 h 137"/>
                <a:gd name="T28" fmla="*/ 89 w 239"/>
                <a:gd name="T29" fmla="*/ 0 h 137"/>
                <a:gd name="T30" fmla="*/ 79 w 239"/>
                <a:gd name="T31" fmla="*/ 2 h 137"/>
                <a:gd name="T32" fmla="*/ 69 w 239"/>
                <a:gd name="T33" fmla="*/ 6 h 137"/>
                <a:gd name="T34" fmla="*/ 59 w 239"/>
                <a:gd name="T35" fmla="*/ 9 h 137"/>
                <a:gd name="T36" fmla="*/ 15 w 239"/>
                <a:gd name="T37" fmla="*/ 35 h 137"/>
                <a:gd name="T38" fmla="*/ 8 w 239"/>
                <a:gd name="T39" fmla="*/ 39 h 137"/>
                <a:gd name="T40" fmla="*/ 4 w 239"/>
                <a:gd name="T41" fmla="*/ 45 h 137"/>
                <a:gd name="T42" fmla="*/ 0 w 239"/>
                <a:gd name="T43" fmla="*/ 51 h 137"/>
                <a:gd name="T44" fmla="*/ 0 w 239"/>
                <a:gd name="T45" fmla="*/ 59 h 137"/>
                <a:gd name="T46" fmla="*/ 0 w 239"/>
                <a:gd name="T47" fmla="*/ 65 h 137"/>
                <a:gd name="T48" fmla="*/ 4 w 239"/>
                <a:gd name="T49" fmla="*/ 71 h 137"/>
                <a:gd name="T50" fmla="*/ 8 w 239"/>
                <a:gd name="T51" fmla="*/ 77 h 137"/>
                <a:gd name="T52" fmla="*/ 15 w 239"/>
                <a:gd name="T53" fmla="*/ 83 h 137"/>
                <a:gd name="T54" fmla="*/ 95 w 239"/>
                <a:gd name="T55" fmla="*/ 127 h 137"/>
                <a:gd name="T56" fmla="*/ 103 w 239"/>
                <a:gd name="T57" fmla="*/ 133 h 137"/>
                <a:gd name="T58" fmla="*/ 113 w 239"/>
                <a:gd name="T59" fmla="*/ 135 h 137"/>
                <a:gd name="T60" fmla="*/ 125 w 239"/>
                <a:gd name="T61" fmla="*/ 137 h 137"/>
                <a:gd name="T62" fmla="*/ 135 w 239"/>
                <a:gd name="T63" fmla="*/ 137 h 137"/>
                <a:gd name="T64" fmla="*/ 147 w 239"/>
                <a:gd name="T65" fmla="*/ 137 h 137"/>
                <a:gd name="T66" fmla="*/ 157 w 239"/>
                <a:gd name="T67" fmla="*/ 135 h 137"/>
                <a:gd name="T68" fmla="*/ 167 w 239"/>
                <a:gd name="T69" fmla="*/ 133 h 137"/>
                <a:gd name="T70" fmla="*/ 177 w 239"/>
                <a:gd name="T71" fmla="*/ 127 h 137"/>
                <a:gd name="T72" fmla="*/ 221 w 239"/>
                <a:gd name="T73" fmla="*/ 103 h 1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137"/>
                <a:gd name="T113" fmla="*/ 239 w 239"/>
                <a:gd name="T114" fmla="*/ 137 h 1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137">
                  <a:moveTo>
                    <a:pt x="221" y="103"/>
                  </a:moveTo>
                  <a:lnTo>
                    <a:pt x="229" y="97"/>
                  </a:lnTo>
                  <a:lnTo>
                    <a:pt x="233" y="91"/>
                  </a:lnTo>
                  <a:lnTo>
                    <a:pt x="237" y="85"/>
                  </a:lnTo>
                  <a:lnTo>
                    <a:pt x="239" y="79"/>
                  </a:lnTo>
                  <a:lnTo>
                    <a:pt x="237" y="71"/>
                  </a:lnTo>
                  <a:lnTo>
                    <a:pt x="233" y="65"/>
                  </a:lnTo>
                  <a:lnTo>
                    <a:pt x="229" y="59"/>
                  </a:lnTo>
                  <a:lnTo>
                    <a:pt x="221" y="55"/>
                  </a:lnTo>
                  <a:lnTo>
                    <a:pt x="143" y="9"/>
                  </a:lnTo>
                  <a:lnTo>
                    <a:pt x="133" y="6"/>
                  </a:lnTo>
                  <a:lnTo>
                    <a:pt x="123" y="2"/>
                  </a:lnTo>
                  <a:lnTo>
                    <a:pt x="111" y="0"/>
                  </a:lnTo>
                  <a:lnTo>
                    <a:pt x="101" y="0"/>
                  </a:lnTo>
                  <a:lnTo>
                    <a:pt x="89" y="0"/>
                  </a:lnTo>
                  <a:lnTo>
                    <a:pt x="79" y="2"/>
                  </a:lnTo>
                  <a:lnTo>
                    <a:pt x="69" y="6"/>
                  </a:lnTo>
                  <a:lnTo>
                    <a:pt x="59" y="9"/>
                  </a:lnTo>
                  <a:lnTo>
                    <a:pt x="15" y="35"/>
                  </a:lnTo>
                  <a:lnTo>
                    <a:pt x="8" y="39"/>
                  </a:lnTo>
                  <a:lnTo>
                    <a:pt x="4" y="45"/>
                  </a:lnTo>
                  <a:lnTo>
                    <a:pt x="0" y="51"/>
                  </a:lnTo>
                  <a:lnTo>
                    <a:pt x="0" y="59"/>
                  </a:lnTo>
                  <a:lnTo>
                    <a:pt x="0" y="65"/>
                  </a:lnTo>
                  <a:lnTo>
                    <a:pt x="4" y="71"/>
                  </a:lnTo>
                  <a:lnTo>
                    <a:pt x="8" y="77"/>
                  </a:lnTo>
                  <a:lnTo>
                    <a:pt x="15" y="83"/>
                  </a:lnTo>
                  <a:lnTo>
                    <a:pt x="95" y="127"/>
                  </a:lnTo>
                  <a:lnTo>
                    <a:pt x="103" y="133"/>
                  </a:lnTo>
                  <a:lnTo>
                    <a:pt x="113" y="135"/>
                  </a:lnTo>
                  <a:lnTo>
                    <a:pt x="125" y="137"/>
                  </a:lnTo>
                  <a:lnTo>
                    <a:pt x="135" y="137"/>
                  </a:lnTo>
                  <a:lnTo>
                    <a:pt x="147" y="137"/>
                  </a:lnTo>
                  <a:lnTo>
                    <a:pt x="157" y="135"/>
                  </a:lnTo>
                  <a:lnTo>
                    <a:pt x="167" y="133"/>
                  </a:lnTo>
                  <a:lnTo>
                    <a:pt x="177" y="127"/>
                  </a:lnTo>
                  <a:lnTo>
                    <a:pt x="221" y="103"/>
                  </a:lnTo>
                  <a:close/>
                </a:path>
              </a:pathLst>
            </a:custGeom>
            <a:solidFill>
              <a:srgbClr val="7F7F7F">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27" name="Freeform 606"/>
            <p:cNvSpPr>
              <a:spLocks/>
            </p:cNvSpPr>
            <p:nvPr/>
          </p:nvSpPr>
          <p:spPr bwMode="auto">
            <a:xfrm>
              <a:off x="2628" y="2533"/>
              <a:ext cx="237" cy="83"/>
            </a:xfrm>
            <a:custGeom>
              <a:avLst/>
              <a:gdLst>
                <a:gd name="T0" fmla="*/ 221 w 237"/>
                <a:gd name="T1" fmla="*/ 63 h 83"/>
                <a:gd name="T2" fmla="*/ 143 w 237"/>
                <a:gd name="T3" fmla="*/ 17 h 83"/>
                <a:gd name="T4" fmla="*/ 133 w 237"/>
                <a:gd name="T5" fmla="*/ 13 h 83"/>
                <a:gd name="T6" fmla="*/ 123 w 237"/>
                <a:gd name="T7" fmla="*/ 9 h 83"/>
                <a:gd name="T8" fmla="*/ 111 w 237"/>
                <a:gd name="T9" fmla="*/ 7 h 83"/>
                <a:gd name="T10" fmla="*/ 101 w 237"/>
                <a:gd name="T11" fmla="*/ 7 h 83"/>
                <a:gd name="T12" fmla="*/ 89 w 237"/>
                <a:gd name="T13" fmla="*/ 7 h 83"/>
                <a:gd name="T14" fmla="*/ 79 w 237"/>
                <a:gd name="T15" fmla="*/ 9 h 83"/>
                <a:gd name="T16" fmla="*/ 69 w 237"/>
                <a:gd name="T17" fmla="*/ 13 h 83"/>
                <a:gd name="T18" fmla="*/ 59 w 237"/>
                <a:gd name="T19" fmla="*/ 17 h 83"/>
                <a:gd name="T20" fmla="*/ 15 w 237"/>
                <a:gd name="T21" fmla="*/ 43 h 83"/>
                <a:gd name="T22" fmla="*/ 10 w 237"/>
                <a:gd name="T23" fmla="*/ 47 h 83"/>
                <a:gd name="T24" fmla="*/ 4 w 237"/>
                <a:gd name="T25" fmla="*/ 51 h 83"/>
                <a:gd name="T26" fmla="*/ 2 w 237"/>
                <a:gd name="T27" fmla="*/ 57 h 83"/>
                <a:gd name="T28" fmla="*/ 0 w 237"/>
                <a:gd name="T29" fmla="*/ 63 h 83"/>
                <a:gd name="T30" fmla="*/ 0 w 237"/>
                <a:gd name="T31" fmla="*/ 55 h 83"/>
                <a:gd name="T32" fmla="*/ 2 w 237"/>
                <a:gd name="T33" fmla="*/ 47 h 83"/>
                <a:gd name="T34" fmla="*/ 8 w 237"/>
                <a:gd name="T35" fmla="*/ 41 h 83"/>
                <a:gd name="T36" fmla="*/ 15 w 237"/>
                <a:gd name="T37" fmla="*/ 35 h 83"/>
                <a:gd name="T38" fmla="*/ 59 w 237"/>
                <a:gd name="T39" fmla="*/ 9 h 83"/>
                <a:gd name="T40" fmla="*/ 69 w 237"/>
                <a:gd name="T41" fmla="*/ 6 h 83"/>
                <a:gd name="T42" fmla="*/ 79 w 237"/>
                <a:gd name="T43" fmla="*/ 2 h 83"/>
                <a:gd name="T44" fmla="*/ 89 w 237"/>
                <a:gd name="T45" fmla="*/ 0 h 83"/>
                <a:gd name="T46" fmla="*/ 101 w 237"/>
                <a:gd name="T47" fmla="*/ 0 h 83"/>
                <a:gd name="T48" fmla="*/ 111 w 237"/>
                <a:gd name="T49" fmla="*/ 0 h 83"/>
                <a:gd name="T50" fmla="*/ 123 w 237"/>
                <a:gd name="T51" fmla="*/ 2 h 83"/>
                <a:gd name="T52" fmla="*/ 133 w 237"/>
                <a:gd name="T53" fmla="*/ 6 h 83"/>
                <a:gd name="T54" fmla="*/ 143 w 237"/>
                <a:gd name="T55" fmla="*/ 9 h 83"/>
                <a:gd name="T56" fmla="*/ 221 w 237"/>
                <a:gd name="T57" fmla="*/ 55 h 83"/>
                <a:gd name="T58" fmla="*/ 229 w 237"/>
                <a:gd name="T59" fmla="*/ 61 h 83"/>
                <a:gd name="T60" fmla="*/ 235 w 237"/>
                <a:gd name="T61" fmla="*/ 67 h 83"/>
                <a:gd name="T62" fmla="*/ 237 w 237"/>
                <a:gd name="T63" fmla="*/ 75 h 83"/>
                <a:gd name="T64" fmla="*/ 237 w 237"/>
                <a:gd name="T65" fmla="*/ 83 h 83"/>
                <a:gd name="T66" fmla="*/ 235 w 237"/>
                <a:gd name="T67" fmla="*/ 77 h 83"/>
                <a:gd name="T68" fmla="*/ 233 w 237"/>
                <a:gd name="T69" fmla="*/ 71 h 83"/>
                <a:gd name="T70" fmla="*/ 227 w 237"/>
                <a:gd name="T71" fmla="*/ 67 h 83"/>
                <a:gd name="T72" fmla="*/ 221 w 237"/>
                <a:gd name="T73" fmla="*/ 63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83"/>
                <a:gd name="T113" fmla="*/ 237 w 237"/>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83">
                  <a:moveTo>
                    <a:pt x="221" y="63"/>
                  </a:moveTo>
                  <a:lnTo>
                    <a:pt x="143" y="17"/>
                  </a:lnTo>
                  <a:lnTo>
                    <a:pt x="133" y="13"/>
                  </a:lnTo>
                  <a:lnTo>
                    <a:pt x="123" y="9"/>
                  </a:lnTo>
                  <a:lnTo>
                    <a:pt x="111" y="7"/>
                  </a:lnTo>
                  <a:lnTo>
                    <a:pt x="101" y="7"/>
                  </a:lnTo>
                  <a:lnTo>
                    <a:pt x="89" y="7"/>
                  </a:lnTo>
                  <a:lnTo>
                    <a:pt x="79" y="9"/>
                  </a:lnTo>
                  <a:lnTo>
                    <a:pt x="69" y="13"/>
                  </a:lnTo>
                  <a:lnTo>
                    <a:pt x="59" y="17"/>
                  </a:lnTo>
                  <a:lnTo>
                    <a:pt x="15" y="43"/>
                  </a:lnTo>
                  <a:lnTo>
                    <a:pt x="10" y="47"/>
                  </a:lnTo>
                  <a:lnTo>
                    <a:pt x="4" y="51"/>
                  </a:lnTo>
                  <a:lnTo>
                    <a:pt x="2" y="57"/>
                  </a:lnTo>
                  <a:lnTo>
                    <a:pt x="0" y="63"/>
                  </a:lnTo>
                  <a:lnTo>
                    <a:pt x="0" y="55"/>
                  </a:lnTo>
                  <a:lnTo>
                    <a:pt x="2" y="47"/>
                  </a:lnTo>
                  <a:lnTo>
                    <a:pt x="8" y="41"/>
                  </a:lnTo>
                  <a:lnTo>
                    <a:pt x="15" y="35"/>
                  </a:lnTo>
                  <a:lnTo>
                    <a:pt x="59" y="9"/>
                  </a:lnTo>
                  <a:lnTo>
                    <a:pt x="69" y="6"/>
                  </a:lnTo>
                  <a:lnTo>
                    <a:pt x="79" y="2"/>
                  </a:lnTo>
                  <a:lnTo>
                    <a:pt x="89" y="0"/>
                  </a:lnTo>
                  <a:lnTo>
                    <a:pt x="101" y="0"/>
                  </a:lnTo>
                  <a:lnTo>
                    <a:pt x="111" y="0"/>
                  </a:lnTo>
                  <a:lnTo>
                    <a:pt x="123" y="2"/>
                  </a:lnTo>
                  <a:lnTo>
                    <a:pt x="133" y="6"/>
                  </a:lnTo>
                  <a:lnTo>
                    <a:pt x="143" y="9"/>
                  </a:lnTo>
                  <a:lnTo>
                    <a:pt x="221" y="55"/>
                  </a:lnTo>
                  <a:lnTo>
                    <a:pt x="229" y="61"/>
                  </a:lnTo>
                  <a:lnTo>
                    <a:pt x="235" y="67"/>
                  </a:lnTo>
                  <a:lnTo>
                    <a:pt x="237" y="75"/>
                  </a:lnTo>
                  <a:lnTo>
                    <a:pt x="237" y="83"/>
                  </a:lnTo>
                  <a:lnTo>
                    <a:pt x="235" y="77"/>
                  </a:lnTo>
                  <a:lnTo>
                    <a:pt x="233" y="71"/>
                  </a:lnTo>
                  <a:lnTo>
                    <a:pt x="227" y="67"/>
                  </a:lnTo>
                  <a:lnTo>
                    <a:pt x="221" y="63"/>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28" name="Freeform 607"/>
            <p:cNvSpPr>
              <a:spLocks/>
            </p:cNvSpPr>
            <p:nvPr/>
          </p:nvSpPr>
          <p:spPr bwMode="auto">
            <a:xfrm>
              <a:off x="2901" y="2115"/>
              <a:ext cx="703" cy="410"/>
            </a:xfrm>
            <a:custGeom>
              <a:avLst/>
              <a:gdLst>
                <a:gd name="T0" fmla="*/ 0 w 703"/>
                <a:gd name="T1" fmla="*/ 2 h 410"/>
                <a:gd name="T2" fmla="*/ 0 w 703"/>
                <a:gd name="T3" fmla="*/ 6 h 410"/>
                <a:gd name="T4" fmla="*/ 2 w 703"/>
                <a:gd name="T5" fmla="*/ 8 h 410"/>
                <a:gd name="T6" fmla="*/ 697 w 703"/>
                <a:gd name="T7" fmla="*/ 410 h 410"/>
                <a:gd name="T8" fmla="*/ 701 w 703"/>
                <a:gd name="T9" fmla="*/ 410 h 410"/>
                <a:gd name="T10" fmla="*/ 703 w 703"/>
                <a:gd name="T11" fmla="*/ 408 h 410"/>
                <a:gd name="T12" fmla="*/ 703 w 703"/>
                <a:gd name="T13" fmla="*/ 406 h 410"/>
                <a:gd name="T14" fmla="*/ 701 w 703"/>
                <a:gd name="T15" fmla="*/ 402 h 410"/>
                <a:gd name="T16" fmla="*/ 6 w 703"/>
                <a:gd name="T17" fmla="*/ 0 h 410"/>
                <a:gd name="T18" fmla="*/ 4 w 703"/>
                <a:gd name="T19" fmla="*/ 0 h 410"/>
                <a:gd name="T20" fmla="*/ 0 w 703"/>
                <a:gd name="T21" fmla="*/ 2 h 4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3"/>
                <a:gd name="T34" fmla="*/ 0 h 410"/>
                <a:gd name="T35" fmla="*/ 703 w 703"/>
                <a:gd name="T36" fmla="*/ 410 h 4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3" h="410">
                  <a:moveTo>
                    <a:pt x="0" y="2"/>
                  </a:moveTo>
                  <a:lnTo>
                    <a:pt x="0" y="6"/>
                  </a:lnTo>
                  <a:lnTo>
                    <a:pt x="2" y="8"/>
                  </a:lnTo>
                  <a:lnTo>
                    <a:pt x="697" y="410"/>
                  </a:lnTo>
                  <a:lnTo>
                    <a:pt x="701" y="410"/>
                  </a:lnTo>
                  <a:lnTo>
                    <a:pt x="703" y="408"/>
                  </a:lnTo>
                  <a:lnTo>
                    <a:pt x="703" y="406"/>
                  </a:lnTo>
                  <a:lnTo>
                    <a:pt x="701" y="402"/>
                  </a:lnTo>
                  <a:lnTo>
                    <a:pt x="6" y="0"/>
                  </a:lnTo>
                  <a:lnTo>
                    <a:pt x="4" y="0"/>
                  </a:lnTo>
                  <a:lnTo>
                    <a:pt x="0" y="2"/>
                  </a:lnTo>
                  <a:close/>
                </a:path>
              </a:pathLst>
            </a:custGeom>
            <a:solidFill>
              <a:srgbClr val="333333">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29" name="Freeform 608"/>
            <p:cNvSpPr>
              <a:spLocks/>
            </p:cNvSpPr>
            <p:nvPr/>
          </p:nvSpPr>
          <p:spPr bwMode="auto">
            <a:xfrm>
              <a:off x="2909" y="1412"/>
              <a:ext cx="717" cy="407"/>
            </a:xfrm>
            <a:custGeom>
              <a:avLst/>
              <a:gdLst>
                <a:gd name="T0" fmla="*/ 46 w 717"/>
                <a:gd name="T1" fmla="*/ 4 h 407"/>
                <a:gd name="T2" fmla="*/ 717 w 717"/>
                <a:gd name="T3" fmla="*/ 391 h 407"/>
                <a:gd name="T4" fmla="*/ 691 w 717"/>
                <a:gd name="T5" fmla="*/ 407 h 407"/>
                <a:gd name="T6" fmla="*/ 0 w 717"/>
                <a:gd name="T7" fmla="*/ 8 h 407"/>
                <a:gd name="T8" fmla="*/ 4 w 717"/>
                <a:gd name="T9" fmla="*/ 6 h 407"/>
                <a:gd name="T10" fmla="*/ 16 w 717"/>
                <a:gd name="T11" fmla="*/ 2 h 407"/>
                <a:gd name="T12" fmla="*/ 32 w 717"/>
                <a:gd name="T13" fmla="*/ 0 h 407"/>
                <a:gd name="T14" fmla="*/ 40 w 717"/>
                <a:gd name="T15" fmla="*/ 2 h 407"/>
                <a:gd name="T16" fmla="*/ 46 w 717"/>
                <a:gd name="T17" fmla="*/ 4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7"/>
                <a:gd name="T28" fmla="*/ 0 h 407"/>
                <a:gd name="T29" fmla="*/ 717 w 717"/>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7" h="407">
                  <a:moveTo>
                    <a:pt x="46" y="4"/>
                  </a:moveTo>
                  <a:lnTo>
                    <a:pt x="717" y="391"/>
                  </a:lnTo>
                  <a:lnTo>
                    <a:pt x="691" y="407"/>
                  </a:lnTo>
                  <a:lnTo>
                    <a:pt x="0" y="8"/>
                  </a:lnTo>
                  <a:lnTo>
                    <a:pt x="4" y="6"/>
                  </a:lnTo>
                  <a:lnTo>
                    <a:pt x="16" y="2"/>
                  </a:lnTo>
                  <a:lnTo>
                    <a:pt x="32" y="0"/>
                  </a:lnTo>
                  <a:lnTo>
                    <a:pt x="40" y="2"/>
                  </a:lnTo>
                  <a:lnTo>
                    <a:pt x="46" y="4"/>
                  </a:lnTo>
                  <a:close/>
                </a:path>
              </a:pathLst>
            </a:custGeom>
            <a:solidFill>
              <a:srgbClr val="E3E3E2">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30" name="Freeform 609"/>
            <p:cNvSpPr>
              <a:spLocks/>
            </p:cNvSpPr>
            <p:nvPr/>
          </p:nvSpPr>
          <p:spPr bwMode="auto">
            <a:xfrm>
              <a:off x="3532" y="2564"/>
              <a:ext cx="28" cy="34"/>
            </a:xfrm>
            <a:custGeom>
              <a:avLst/>
              <a:gdLst>
                <a:gd name="T0" fmla="*/ 0 w 28"/>
                <a:gd name="T1" fmla="*/ 24 h 34"/>
                <a:gd name="T2" fmla="*/ 2 w 28"/>
                <a:gd name="T3" fmla="*/ 30 h 34"/>
                <a:gd name="T4" fmla="*/ 4 w 28"/>
                <a:gd name="T5" fmla="*/ 34 h 34"/>
                <a:gd name="T6" fmla="*/ 10 w 28"/>
                <a:gd name="T7" fmla="*/ 34 h 34"/>
                <a:gd name="T8" fmla="*/ 14 w 28"/>
                <a:gd name="T9" fmla="*/ 32 h 34"/>
                <a:gd name="T10" fmla="*/ 20 w 28"/>
                <a:gd name="T11" fmla="*/ 28 h 34"/>
                <a:gd name="T12" fmla="*/ 24 w 28"/>
                <a:gd name="T13" fmla="*/ 22 h 34"/>
                <a:gd name="T14" fmla="*/ 26 w 28"/>
                <a:gd name="T15" fmla="*/ 16 h 34"/>
                <a:gd name="T16" fmla="*/ 28 w 28"/>
                <a:gd name="T17" fmla="*/ 10 h 34"/>
                <a:gd name="T18" fmla="*/ 26 w 28"/>
                <a:gd name="T19" fmla="*/ 4 h 34"/>
                <a:gd name="T20" fmla="*/ 24 w 28"/>
                <a:gd name="T21" fmla="*/ 0 h 34"/>
                <a:gd name="T22" fmla="*/ 20 w 28"/>
                <a:gd name="T23" fmla="*/ 0 h 34"/>
                <a:gd name="T24" fmla="*/ 14 w 28"/>
                <a:gd name="T25" fmla="*/ 2 h 34"/>
                <a:gd name="T26" fmla="*/ 10 w 28"/>
                <a:gd name="T27" fmla="*/ 6 h 34"/>
                <a:gd name="T28" fmla="*/ 4 w 28"/>
                <a:gd name="T29" fmla="*/ 12 h 34"/>
                <a:gd name="T30" fmla="*/ 2 w 28"/>
                <a:gd name="T31" fmla="*/ 18 h 34"/>
                <a:gd name="T32" fmla="*/ 0 w 28"/>
                <a:gd name="T33" fmla="*/ 2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4"/>
                <a:gd name="T53" fmla="*/ 28 w 28"/>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4">
                  <a:moveTo>
                    <a:pt x="0" y="24"/>
                  </a:moveTo>
                  <a:lnTo>
                    <a:pt x="2" y="30"/>
                  </a:lnTo>
                  <a:lnTo>
                    <a:pt x="4" y="34"/>
                  </a:lnTo>
                  <a:lnTo>
                    <a:pt x="10" y="34"/>
                  </a:lnTo>
                  <a:lnTo>
                    <a:pt x="14" y="32"/>
                  </a:lnTo>
                  <a:lnTo>
                    <a:pt x="20" y="28"/>
                  </a:lnTo>
                  <a:lnTo>
                    <a:pt x="24" y="22"/>
                  </a:lnTo>
                  <a:lnTo>
                    <a:pt x="26" y="16"/>
                  </a:lnTo>
                  <a:lnTo>
                    <a:pt x="28" y="10"/>
                  </a:lnTo>
                  <a:lnTo>
                    <a:pt x="26" y="4"/>
                  </a:lnTo>
                  <a:lnTo>
                    <a:pt x="24" y="0"/>
                  </a:lnTo>
                  <a:lnTo>
                    <a:pt x="20" y="0"/>
                  </a:lnTo>
                  <a:lnTo>
                    <a:pt x="14" y="2"/>
                  </a:lnTo>
                  <a:lnTo>
                    <a:pt x="10" y="6"/>
                  </a:lnTo>
                  <a:lnTo>
                    <a:pt x="4" y="12"/>
                  </a:lnTo>
                  <a:lnTo>
                    <a:pt x="2" y="18"/>
                  </a:lnTo>
                  <a:lnTo>
                    <a:pt x="0" y="24"/>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31" name="Freeform 610"/>
            <p:cNvSpPr>
              <a:spLocks/>
            </p:cNvSpPr>
            <p:nvPr/>
          </p:nvSpPr>
          <p:spPr bwMode="auto">
            <a:xfrm>
              <a:off x="3494" y="2586"/>
              <a:ext cx="26" cy="34"/>
            </a:xfrm>
            <a:custGeom>
              <a:avLst/>
              <a:gdLst>
                <a:gd name="T0" fmla="*/ 0 w 26"/>
                <a:gd name="T1" fmla="*/ 26 h 34"/>
                <a:gd name="T2" fmla="*/ 0 w 26"/>
                <a:gd name="T3" fmla="*/ 30 h 34"/>
                <a:gd name="T4" fmla="*/ 4 w 26"/>
                <a:gd name="T5" fmla="*/ 34 h 34"/>
                <a:gd name="T6" fmla="*/ 8 w 26"/>
                <a:gd name="T7" fmla="*/ 34 h 34"/>
                <a:gd name="T8" fmla="*/ 12 w 26"/>
                <a:gd name="T9" fmla="*/ 34 h 34"/>
                <a:gd name="T10" fmla="*/ 18 w 26"/>
                <a:gd name="T11" fmla="*/ 30 h 34"/>
                <a:gd name="T12" fmla="*/ 22 w 26"/>
                <a:gd name="T13" fmla="*/ 24 h 34"/>
                <a:gd name="T14" fmla="*/ 26 w 26"/>
                <a:gd name="T15" fmla="*/ 16 h 34"/>
                <a:gd name="T16" fmla="*/ 26 w 26"/>
                <a:gd name="T17" fmla="*/ 10 h 34"/>
                <a:gd name="T18" fmla="*/ 26 w 26"/>
                <a:gd name="T19" fmla="*/ 4 h 34"/>
                <a:gd name="T20" fmla="*/ 22 w 26"/>
                <a:gd name="T21" fmla="*/ 2 h 34"/>
                <a:gd name="T22" fmla="*/ 18 w 26"/>
                <a:gd name="T23" fmla="*/ 0 h 34"/>
                <a:gd name="T24" fmla="*/ 12 w 26"/>
                <a:gd name="T25" fmla="*/ 2 h 34"/>
                <a:gd name="T26" fmla="*/ 8 w 26"/>
                <a:gd name="T27" fmla="*/ 6 h 34"/>
                <a:gd name="T28" fmla="*/ 4 w 26"/>
                <a:gd name="T29" fmla="*/ 12 h 34"/>
                <a:gd name="T30" fmla="*/ 0 w 26"/>
                <a:gd name="T31" fmla="*/ 18 h 34"/>
                <a:gd name="T32" fmla="*/ 0 w 26"/>
                <a:gd name="T33" fmla="*/ 26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4"/>
                <a:gd name="T53" fmla="*/ 26 w 2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4">
                  <a:moveTo>
                    <a:pt x="0" y="26"/>
                  </a:moveTo>
                  <a:lnTo>
                    <a:pt x="0" y="30"/>
                  </a:lnTo>
                  <a:lnTo>
                    <a:pt x="4" y="34"/>
                  </a:lnTo>
                  <a:lnTo>
                    <a:pt x="8" y="34"/>
                  </a:lnTo>
                  <a:lnTo>
                    <a:pt x="12" y="34"/>
                  </a:lnTo>
                  <a:lnTo>
                    <a:pt x="18" y="30"/>
                  </a:lnTo>
                  <a:lnTo>
                    <a:pt x="22" y="24"/>
                  </a:lnTo>
                  <a:lnTo>
                    <a:pt x="26" y="16"/>
                  </a:lnTo>
                  <a:lnTo>
                    <a:pt x="26" y="10"/>
                  </a:lnTo>
                  <a:lnTo>
                    <a:pt x="26" y="4"/>
                  </a:lnTo>
                  <a:lnTo>
                    <a:pt x="22" y="2"/>
                  </a:lnTo>
                  <a:lnTo>
                    <a:pt x="18" y="0"/>
                  </a:lnTo>
                  <a:lnTo>
                    <a:pt x="12" y="2"/>
                  </a:lnTo>
                  <a:lnTo>
                    <a:pt x="8" y="6"/>
                  </a:lnTo>
                  <a:lnTo>
                    <a:pt x="4" y="12"/>
                  </a:lnTo>
                  <a:lnTo>
                    <a:pt x="0" y="18"/>
                  </a:lnTo>
                  <a:lnTo>
                    <a:pt x="0" y="26"/>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132" name="Freeform 611"/>
            <p:cNvSpPr>
              <a:spLocks/>
            </p:cNvSpPr>
            <p:nvPr/>
          </p:nvSpPr>
          <p:spPr bwMode="auto">
            <a:xfrm>
              <a:off x="3454" y="2608"/>
              <a:ext cx="26" cy="36"/>
            </a:xfrm>
            <a:custGeom>
              <a:avLst/>
              <a:gdLst>
                <a:gd name="T0" fmla="*/ 0 w 26"/>
                <a:gd name="T1" fmla="*/ 26 h 36"/>
                <a:gd name="T2" fmla="*/ 2 w 26"/>
                <a:gd name="T3" fmla="*/ 32 h 36"/>
                <a:gd name="T4" fmla="*/ 4 w 26"/>
                <a:gd name="T5" fmla="*/ 34 h 36"/>
                <a:gd name="T6" fmla="*/ 8 w 26"/>
                <a:gd name="T7" fmla="*/ 36 h 36"/>
                <a:gd name="T8" fmla="*/ 14 w 26"/>
                <a:gd name="T9" fmla="*/ 34 h 36"/>
                <a:gd name="T10" fmla="*/ 18 w 26"/>
                <a:gd name="T11" fmla="*/ 30 h 36"/>
                <a:gd name="T12" fmla="*/ 24 w 26"/>
                <a:gd name="T13" fmla="*/ 24 h 36"/>
                <a:gd name="T14" fmla="*/ 26 w 26"/>
                <a:gd name="T15" fmla="*/ 18 h 36"/>
                <a:gd name="T16" fmla="*/ 26 w 26"/>
                <a:gd name="T17" fmla="*/ 10 h 36"/>
                <a:gd name="T18" fmla="*/ 26 w 26"/>
                <a:gd name="T19" fmla="*/ 6 h 36"/>
                <a:gd name="T20" fmla="*/ 24 w 26"/>
                <a:gd name="T21" fmla="*/ 2 h 36"/>
                <a:gd name="T22" fmla="*/ 18 w 26"/>
                <a:gd name="T23" fmla="*/ 0 h 36"/>
                <a:gd name="T24" fmla="*/ 14 w 26"/>
                <a:gd name="T25" fmla="*/ 2 h 36"/>
                <a:gd name="T26" fmla="*/ 8 w 26"/>
                <a:gd name="T27" fmla="*/ 6 h 36"/>
                <a:gd name="T28" fmla="*/ 4 w 26"/>
                <a:gd name="T29" fmla="*/ 12 h 36"/>
                <a:gd name="T30" fmla="*/ 2 w 26"/>
                <a:gd name="T31" fmla="*/ 20 h 36"/>
                <a:gd name="T32" fmla="*/ 0 w 26"/>
                <a:gd name="T33" fmla="*/ 2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6"/>
                <a:gd name="T53" fmla="*/ 26 w 2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6">
                  <a:moveTo>
                    <a:pt x="0" y="26"/>
                  </a:moveTo>
                  <a:lnTo>
                    <a:pt x="2" y="32"/>
                  </a:lnTo>
                  <a:lnTo>
                    <a:pt x="4" y="34"/>
                  </a:lnTo>
                  <a:lnTo>
                    <a:pt x="8" y="36"/>
                  </a:lnTo>
                  <a:lnTo>
                    <a:pt x="14" y="34"/>
                  </a:lnTo>
                  <a:lnTo>
                    <a:pt x="18" y="30"/>
                  </a:lnTo>
                  <a:lnTo>
                    <a:pt x="24" y="24"/>
                  </a:lnTo>
                  <a:lnTo>
                    <a:pt x="26" y="18"/>
                  </a:lnTo>
                  <a:lnTo>
                    <a:pt x="26" y="10"/>
                  </a:lnTo>
                  <a:lnTo>
                    <a:pt x="26" y="6"/>
                  </a:lnTo>
                  <a:lnTo>
                    <a:pt x="24" y="2"/>
                  </a:lnTo>
                  <a:lnTo>
                    <a:pt x="18" y="0"/>
                  </a:lnTo>
                  <a:lnTo>
                    <a:pt x="14" y="2"/>
                  </a:lnTo>
                  <a:lnTo>
                    <a:pt x="8" y="6"/>
                  </a:lnTo>
                  <a:lnTo>
                    <a:pt x="4" y="12"/>
                  </a:lnTo>
                  <a:lnTo>
                    <a:pt x="2" y="20"/>
                  </a:lnTo>
                  <a:lnTo>
                    <a:pt x="0" y="26"/>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grpSp>
      <p:pic>
        <p:nvPicPr>
          <p:cNvPr id="16" name="Picture 5" descr="图片17"/>
          <p:cNvPicPr>
            <a:picLocks noChangeAspect="1" noChangeArrowheads="1"/>
          </p:cNvPicPr>
          <p:nvPr/>
        </p:nvPicPr>
        <p:blipFill>
          <a:blip r:embed="rId5" cstate="print"/>
          <a:srcRect/>
          <a:stretch>
            <a:fillRect/>
          </a:stretch>
        </p:blipFill>
        <p:spPr bwMode="auto">
          <a:xfrm>
            <a:off x="4898085" y="4817282"/>
            <a:ext cx="1178927" cy="504273"/>
          </a:xfrm>
          <a:prstGeom prst="rect">
            <a:avLst/>
          </a:prstGeom>
          <a:noFill/>
          <a:ln w="9525">
            <a:noFill/>
            <a:miter lim="800000"/>
            <a:headEnd/>
            <a:tailEnd/>
          </a:ln>
        </p:spPr>
      </p:pic>
      <p:grpSp>
        <p:nvGrpSpPr>
          <p:cNvPr id="17" name="Group 1223"/>
          <p:cNvGrpSpPr>
            <a:grpSpLocks noChangeAspect="1"/>
          </p:cNvGrpSpPr>
          <p:nvPr/>
        </p:nvGrpSpPr>
        <p:grpSpPr bwMode="auto">
          <a:xfrm>
            <a:off x="2947969" y="3710803"/>
            <a:ext cx="291840" cy="318343"/>
            <a:chOff x="4493" y="1677"/>
            <a:chExt cx="574" cy="822"/>
          </a:xfrm>
        </p:grpSpPr>
        <p:sp>
          <p:nvSpPr>
            <p:cNvPr id="94" name="AutoShape 1224"/>
            <p:cNvSpPr>
              <a:spLocks noChangeAspect="1" noChangeArrowheads="1" noTextEdit="1"/>
            </p:cNvSpPr>
            <p:nvPr/>
          </p:nvSpPr>
          <p:spPr bwMode="auto">
            <a:xfrm>
              <a:off x="4493" y="1677"/>
              <a:ext cx="574" cy="822"/>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95" name="Freeform 1225"/>
            <p:cNvSpPr>
              <a:spLocks/>
            </p:cNvSpPr>
            <p:nvPr/>
          </p:nvSpPr>
          <p:spPr bwMode="auto">
            <a:xfrm>
              <a:off x="4497" y="1686"/>
              <a:ext cx="565" cy="805"/>
            </a:xfrm>
            <a:custGeom>
              <a:avLst/>
              <a:gdLst>
                <a:gd name="T0" fmla="*/ 559 w 239"/>
                <a:gd name="T1" fmla="*/ 135 h 342"/>
                <a:gd name="T2" fmla="*/ 550 w 239"/>
                <a:gd name="T3" fmla="*/ 125 h 342"/>
                <a:gd name="T4" fmla="*/ 342 w 239"/>
                <a:gd name="T5" fmla="*/ 5 h 342"/>
                <a:gd name="T6" fmla="*/ 319 w 239"/>
                <a:gd name="T7" fmla="*/ 5 h 342"/>
                <a:gd name="T8" fmla="*/ 12 w 239"/>
                <a:gd name="T9" fmla="*/ 182 h 342"/>
                <a:gd name="T10" fmla="*/ 2 w 239"/>
                <a:gd name="T11" fmla="*/ 191 h 342"/>
                <a:gd name="T12" fmla="*/ 0 w 239"/>
                <a:gd name="T13" fmla="*/ 203 h 342"/>
                <a:gd name="T14" fmla="*/ 0 w 239"/>
                <a:gd name="T15" fmla="*/ 662 h 342"/>
                <a:gd name="T16" fmla="*/ 12 w 239"/>
                <a:gd name="T17" fmla="*/ 683 h 342"/>
                <a:gd name="T18" fmla="*/ 219 w 239"/>
                <a:gd name="T19" fmla="*/ 806 h 342"/>
                <a:gd name="T20" fmla="*/ 231 w 239"/>
                <a:gd name="T21" fmla="*/ 808 h 342"/>
                <a:gd name="T22" fmla="*/ 243 w 239"/>
                <a:gd name="T23" fmla="*/ 806 h 342"/>
                <a:gd name="T24" fmla="*/ 552 w 239"/>
                <a:gd name="T25" fmla="*/ 626 h 342"/>
                <a:gd name="T26" fmla="*/ 564 w 239"/>
                <a:gd name="T27" fmla="*/ 607 h 342"/>
                <a:gd name="T28" fmla="*/ 562 w 239"/>
                <a:gd name="T29" fmla="*/ 146 h 342"/>
                <a:gd name="T30" fmla="*/ 559 w 239"/>
                <a:gd name="T31" fmla="*/ 135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96" name="Freeform 1226"/>
            <p:cNvSpPr>
              <a:spLocks/>
            </p:cNvSpPr>
            <p:nvPr/>
          </p:nvSpPr>
          <p:spPr bwMode="auto">
            <a:xfrm>
              <a:off x="4497" y="1874"/>
              <a:ext cx="233" cy="617"/>
            </a:xfrm>
            <a:custGeom>
              <a:avLst/>
              <a:gdLst>
                <a:gd name="T0" fmla="*/ 231 w 98"/>
                <a:gd name="T1" fmla="*/ 616 h 261"/>
                <a:gd name="T2" fmla="*/ 231 w 98"/>
                <a:gd name="T3" fmla="*/ 137 h 261"/>
                <a:gd name="T4" fmla="*/ 2 w 98"/>
                <a:gd name="T5" fmla="*/ 0 h 261"/>
                <a:gd name="T6" fmla="*/ 0 w 98"/>
                <a:gd name="T7" fmla="*/ 14 h 261"/>
                <a:gd name="T8" fmla="*/ 0 w 98"/>
                <a:gd name="T9" fmla="*/ 470 h 261"/>
                <a:gd name="T10" fmla="*/ 12 w 98"/>
                <a:gd name="T11" fmla="*/ 491 h 261"/>
                <a:gd name="T12" fmla="*/ 219 w 98"/>
                <a:gd name="T13" fmla="*/ 614 h 261"/>
                <a:gd name="T14" fmla="*/ 231 w 98"/>
                <a:gd name="T15" fmla="*/ 616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97" name="Freeform 1227"/>
            <p:cNvSpPr>
              <a:spLocks/>
            </p:cNvSpPr>
            <p:nvPr/>
          </p:nvSpPr>
          <p:spPr bwMode="auto">
            <a:xfrm>
              <a:off x="4510" y="1904"/>
              <a:ext cx="199" cy="330"/>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98" name="Freeform 1228"/>
            <p:cNvSpPr>
              <a:spLocks/>
            </p:cNvSpPr>
            <p:nvPr/>
          </p:nvSpPr>
          <p:spPr bwMode="auto">
            <a:xfrm>
              <a:off x="4510" y="1904"/>
              <a:ext cx="199" cy="330"/>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99" name="Line 1229"/>
            <p:cNvSpPr>
              <a:spLocks noChangeShapeType="1"/>
            </p:cNvSpPr>
            <p:nvPr/>
          </p:nvSpPr>
          <p:spPr bwMode="auto">
            <a:xfrm>
              <a:off x="4536" y="1977"/>
              <a:ext cx="160" cy="86"/>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00" name="Line 1230"/>
            <p:cNvSpPr>
              <a:spLocks noChangeShapeType="1"/>
            </p:cNvSpPr>
            <p:nvPr/>
          </p:nvSpPr>
          <p:spPr bwMode="auto">
            <a:xfrm>
              <a:off x="4536" y="2028"/>
              <a:ext cx="160" cy="90"/>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01" name="Line 1231"/>
            <p:cNvSpPr>
              <a:spLocks noChangeShapeType="1"/>
            </p:cNvSpPr>
            <p:nvPr/>
          </p:nvSpPr>
          <p:spPr bwMode="auto">
            <a:xfrm>
              <a:off x="4536" y="2079"/>
              <a:ext cx="160" cy="86"/>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02" name="Freeform 1232"/>
            <p:cNvSpPr>
              <a:spLocks/>
            </p:cNvSpPr>
            <p:nvPr/>
          </p:nvSpPr>
          <p:spPr bwMode="auto">
            <a:xfrm>
              <a:off x="4510" y="2139"/>
              <a:ext cx="194" cy="133"/>
            </a:xfrm>
            <a:custGeom>
              <a:avLst/>
              <a:gdLst>
                <a:gd name="T0" fmla="*/ 12 w 83"/>
                <a:gd name="T1" fmla="*/ 5 h 55"/>
                <a:gd name="T2" fmla="*/ 0 w 83"/>
                <a:gd name="T3" fmla="*/ 9 h 55"/>
                <a:gd name="T4" fmla="*/ 9 w 83"/>
                <a:gd name="T5" fmla="*/ 28 h 55"/>
                <a:gd name="T6" fmla="*/ 187 w 83"/>
                <a:gd name="T7" fmla="*/ 128 h 55"/>
                <a:gd name="T8" fmla="*/ 196 w 83"/>
                <a:gd name="T9" fmla="*/ 123 h 55"/>
                <a:gd name="T10" fmla="*/ 187 w 83"/>
                <a:gd name="T11" fmla="*/ 104 h 55"/>
                <a:gd name="T12" fmla="*/ 12 w 83"/>
                <a:gd name="T13" fmla="*/ 5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03" name="Freeform 1233"/>
            <p:cNvSpPr>
              <a:spLocks/>
            </p:cNvSpPr>
            <p:nvPr/>
          </p:nvSpPr>
          <p:spPr bwMode="auto">
            <a:xfrm>
              <a:off x="4502" y="1686"/>
              <a:ext cx="557" cy="325"/>
            </a:xfrm>
            <a:custGeom>
              <a:avLst/>
              <a:gdLst>
                <a:gd name="T0" fmla="*/ 549 w 236"/>
                <a:gd name="T1" fmla="*/ 128 h 139"/>
                <a:gd name="T2" fmla="*/ 340 w 236"/>
                <a:gd name="T3" fmla="*/ 5 h 139"/>
                <a:gd name="T4" fmla="*/ 340 w 236"/>
                <a:gd name="T5" fmla="*/ 5 h 139"/>
                <a:gd name="T6" fmla="*/ 317 w 236"/>
                <a:gd name="T7" fmla="*/ 5 h 139"/>
                <a:gd name="T8" fmla="*/ 317 w 236"/>
                <a:gd name="T9" fmla="*/ 5 h 139"/>
                <a:gd name="T10" fmla="*/ 9 w 236"/>
                <a:gd name="T11" fmla="*/ 182 h 139"/>
                <a:gd name="T12" fmla="*/ 0 w 236"/>
                <a:gd name="T13" fmla="*/ 192 h 139"/>
                <a:gd name="T14" fmla="*/ 229 w 236"/>
                <a:gd name="T15" fmla="*/ 329 h 139"/>
                <a:gd name="T16" fmla="*/ 558 w 236"/>
                <a:gd name="T17" fmla="*/ 137 h 139"/>
                <a:gd name="T18" fmla="*/ 549 w 236"/>
                <a:gd name="T19" fmla="*/ 128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104" name="Freeform 1234"/>
            <p:cNvSpPr>
              <a:spLocks/>
            </p:cNvSpPr>
            <p:nvPr/>
          </p:nvSpPr>
          <p:spPr bwMode="auto">
            <a:xfrm>
              <a:off x="4730" y="1823"/>
              <a:ext cx="328" cy="668"/>
            </a:xfrm>
            <a:custGeom>
              <a:avLst/>
              <a:gdLst>
                <a:gd name="T0" fmla="*/ 0 w 140"/>
                <a:gd name="T1" fmla="*/ 191 h 284"/>
                <a:gd name="T2" fmla="*/ 0 w 140"/>
                <a:gd name="T3" fmla="*/ 671 h 284"/>
                <a:gd name="T4" fmla="*/ 12 w 140"/>
                <a:gd name="T5" fmla="*/ 669 h 284"/>
                <a:gd name="T6" fmla="*/ 319 w 140"/>
                <a:gd name="T7" fmla="*/ 491 h 284"/>
                <a:gd name="T8" fmla="*/ 331 w 140"/>
                <a:gd name="T9" fmla="*/ 470 h 284"/>
                <a:gd name="T10" fmla="*/ 331 w 140"/>
                <a:gd name="T11" fmla="*/ 12 h 284"/>
                <a:gd name="T12" fmla="*/ 329 w 140"/>
                <a:gd name="T13" fmla="*/ 0 h 284"/>
                <a:gd name="T14" fmla="*/ 0 w 140"/>
                <a:gd name="T15" fmla="*/ 191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sp>
        <p:nvSpPr>
          <p:cNvPr id="18" name="TextBox 418"/>
          <p:cNvSpPr txBox="1">
            <a:spLocks noChangeArrowheads="1"/>
          </p:cNvSpPr>
          <p:nvPr/>
        </p:nvSpPr>
        <p:spPr bwMode="auto">
          <a:xfrm>
            <a:off x="4954486" y="5404344"/>
            <a:ext cx="1419586" cy="338554"/>
          </a:xfrm>
          <a:prstGeom prst="rect">
            <a:avLst/>
          </a:prstGeom>
          <a:noFill/>
          <a:ln w="9525">
            <a:noFill/>
            <a:miter lim="800000"/>
            <a:headEnd/>
            <a:tailEnd/>
          </a:ln>
        </p:spPr>
        <p:txBody>
          <a:bodyPr>
            <a:noAutofit/>
          </a:bodyPr>
          <a:lstStyle/>
          <a:p>
            <a:pPr fontAlgn="ctr"/>
            <a:r>
              <a:rPr sz="1600" u="none"/>
              <a:t>AD server</a:t>
            </a:r>
            <a:endParaRPr lang="en-US" sz="1600" dirty="0">
              <a:latin typeface="Arial" panose="020C0503030203020204" pitchFamily="34" charset="0"/>
            </a:endParaRPr>
          </a:p>
        </p:txBody>
      </p:sp>
      <p:grpSp>
        <p:nvGrpSpPr>
          <p:cNvPr id="19" name="Group 1223"/>
          <p:cNvGrpSpPr>
            <a:grpSpLocks noChangeAspect="1"/>
          </p:cNvGrpSpPr>
          <p:nvPr/>
        </p:nvGrpSpPr>
        <p:grpSpPr bwMode="auto">
          <a:xfrm>
            <a:off x="3527259" y="3702514"/>
            <a:ext cx="291840" cy="318343"/>
            <a:chOff x="4493" y="1677"/>
            <a:chExt cx="574" cy="822"/>
          </a:xfrm>
        </p:grpSpPr>
        <p:sp>
          <p:nvSpPr>
            <p:cNvPr id="83" name="AutoShape 1224"/>
            <p:cNvSpPr>
              <a:spLocks noChangeAspect="1" noChangeArrowheads="1" noTextEdit="1"/>
            </p:cNvSpPr>
            <p:nvPr/>
          </p:nvSpPr>
          <p:spPr bwMode="auto">
            <a:xfrm>
              <a:off x="4493" y="1677"/>
              <a:ext cx="574" cy="822"/>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84" name="Freeform 1225"/>
            <p:cNvSpPr>
              <a:spLocks/>
            </p:cNvSpPr>
            <p:nvPr/>
          </p:nvSpPr>
          <p:spPr bwMode="auto">
            <a:xfrm>
              <a:off x="4497" y="1686"/>
              <a:ext cx="565" cy="805"/>
            </a:xfrm>
            <a:custGeom>
              <a:avLst/>
              <a:gdLst>
                <a:gd name="T0" fmla="*/ 559 w 239"/>
                <a:gd name="T1" fmla="*/ 135 h 342"/>
                <a:gd name="T2" fmla="*/ 550 w 239"/>
                <a:gd name="T3" fmla="*/ 125 h 342"/>
                <a:gd name="T4" fmla="*/ 342 w 239"/>
                <a:gd name="T5" fmla="*/ 5 h 342"/>
                <a:gd name="T6" fmla="*/ 319 w 239"/>
                <a:gd name="T7" fmla="*/ 5 h 342"/>
                <a:gd name="T8" fmla="*/ 12 w 239"/>
                <a:gd name="T9" fmla="*/ 182 h 342"/>
                <a:gd name="T10" fmla="*/ 2 w 239"/>
                <a:gd name="T11" fmla="*/ 191 h 342"/>
                <a:gd name="T12" fmla="*/ 0 w 239"/>
                <a:gd name="T13" fmla="*/ 203 h 342"/>
                <a:gd name="T14" fmla="*/ 0 w 239"/>
                <a:gd name="T15" fmla="*/ 662 h 342"/>
                <a:gd name="T16" fmla="*/ 12 w 239"/>
                <a:gd name="T17" fmla="*/ 683 h 342"/>
                <a:gd name="T18" fmla="*/ 219 w 239"/>
                <a:gd name="T19" fmla="*/ 806 h 342"/>
                <a:gd name="T20" fmla="*/ 231 w 239"/>
                <a:gd name="T21" fmla="*/ 808 h 342"/>
                <a:gd name="T22" fmla="*/ 243 w 239"/>
                <a:gd name="T23" fmla="*/ 806 h 342"/>
                <a:gd name="T24" fmla="*/ 552 w 239"/>
                <a:gd name="T25" fmla="*/ 626 h 342"/>
                <a:gd name="T26" fmla="*/ 564 w 239"/>
                <a:gd name="T27" fmla="*/ 607 h 342"/>
                <a:gd name="T28" fmla="*/ 562 w 239"/>
                <a:gd name="T29" fmla="*/ 146 h 342"/>
                <a:gd name="T30" fmla="*/ 559 w 239"/>
                <a:gd name="T31" fmla="*/ 135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85" name="Freeform 1226"/>
            <p:cNvSpPr>
              <a:spLocks/>
            </p:cNvSpPr>
            <p:nvPr/>
          </p:nvSpPr>
          <p:spPr bwMode="auto">
            <a:xfrm>
              <a:off x="4497" y="1874"/>
              <a:ext cx="233" cy="617"/>
            </a:xfrm>
            <a:custGeom>
              <a:avLst/>
              <a:gdLst>
                <a:gd name="T0" fmla="*/ 231 w 98"/>
                <a:gd name="T1" fmla="*/ 616 h 261"/>
                <a:gd name="T2" fmla="*/ 231 w 98"/>
                <a:gd name="T3" fmla="*/ 137 h 261"/>
                <a:gd name="T4" fmla="*/ 2 w 98"/>
                <a:gd name="T5" fmla="*/ 0 h 261"/>
                <a:gd name="T6" fmla="*/ 0 w 98"/>
                <a:gd name="T7" fmla="*/ 14 h 261"/>
                <a:gd name="T8" fmla="*/ 0 w 98"/>
                <a:gd name="T9" fmla="*/ 470 h 261"/>
                <a:gd name="T10" fmla="*/ 12 w 98"/>
                <a:gd name="T11" fmla="*/ 491 h 261"/>
                <a:gd name="T12" fmla="*/ 219 w 98"/>
                <a:gd name="T13" fmla="*/ 614 h 261"/>
                <a:gd name="T14" fmla="*/ 231 w 98"/>
                <a:gd name="T15" fmla="*/ 616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86" name="Freeform 1227"/>
            <p:cNvSpPr>
              <a:spLocks/>
            </p:cNvSpPr>
            <p:nvPr/>
          </p:nvSpPr>
          <p:spPr bwMode="auto">
            <a:xfrm>
              <a:off x="4510" y="1904"/>
              <a:ext cx="199" cy="330"/>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87" name="Freeform 1228"/>
            <p:cNvSpPr>
              <a:spLocks/>
            </p:cNvSpPr>
            <p:nvPr/>
          </p:nvSpPr>
          <p:spPr bwMode="auto">
            <a:xfrm>
              <a:off x="4510" y="1904"/>
              <a:ext cx="199" cy="330"/>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88" name="Line 1229"/>
            <p:cNvSpPr>
              <a:spLocks noChangeShapeType="1"/>
            </p:cNvSpPr>
            <p:nvPr/>
          </p:nvSpPr>
          <p:spPr bwMode="auto">
            <a:xfrm>
              <a:off x="4536" y="1977"/>
              <a:ext cx="160" cy="86"/>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89" name="Line 1230"/>
            <p:cNvSpPr>
              <a:spLocks noChangeShapeType="1"/>
            </p:cNvSpPr>
            <p:nvPr/>
          </p:nvSpPr>
          <p:spPr bwMode="auto">
            <a:xfrm>
              <a:off x="4536" y="2028"/>
              <a:ext cx="160" cy="90"/>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90" name="Line 1231"/>
            <p:cNvSpPr>
              <a:spLocks noChangeShapeType="1"/>
            </p:cNvSpPr>
            <p:nvPr/>
          </p:nvSpPr>
          <p:spPr bwMode="auto">
            <a:xfrm>
              <a:off x="4536" y="2079"/>
              <a:ext cx="160" cy="86"/>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91" name="Freeform 1232"/>
            <p:cNvSpPr>
              <a:spLocks/>
            </p:cNvSpPr>
            <p:nvPr/>
          </p:nvSpPr>
          <p:spPr bwMode="auto">
            <a:xfrm>
              <a:off x="4510" y="2139"/>
              <a:ext cx="194" cy="133"/>
            </a:xfrm>
            <a:custGeom>
              <a:avLst/>
              <a:gdLst>
                <a:gd name="T0" fmla="*/ 12 w 83"/>
                <a:gd name="T1" fmla="*/ 5 h 55"/>
                <a:gd name="T2" fmla="*/ 0 w 83"/>
                <a:gd name="T3" fmla="*/ 9 h 55"/>
                <a:gd name="T4" fmla="*/ 9 w 83"/>
                <a:gd name="T5" fmla="*/ 28 h 55"/>
                <a:gd name="T6" fmla="*/ 187 w 83"/>
                <a:gd name="T7" fmla="*/ 128 h 55"/>
                <a:gd name="T8" fmla="*/ 196 w 83"/>
                <a:gd name="T9" fmla="*/ 123 h 55"/>
                <a:gd name="T10" fmla="*/ 187 w 83"/>
                <a:gd name="T11" fmla="*/ 104 h 55"/>
                <a:gd name="T12" fmla="*/ 12 w 83"/>
                <a:gd name="T13" fmla="*/ 5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92" name="Freeform 1233"/>
            <p:cNvSpPr>
              <a:spLocks/>
            </p:cNvSpPr>
            <p:nvPr/>
          </p:nvSpPr>
          <p:spPr bwMode="auto">
            <a:xfrm>
              <a:off x="4502" y="1686"/>
              <a:ext cx="557" cy="325"/>
            </a:xfrm>
            <a:custGeom>
              <a:avLst/>
              <a:gdLst>
                <a:gd name="T0" fmla="*/ 549 w 236"/>
                <a:gd name="T1" fmla="*/ 128 h 139"/>
                <a:gd name="T2" fmla="*/ 340 w 236"/>
                <a:gd name="T3" fmla="*/ 5 h 139"/>
                <a:gd name="T4" fmla="*/ 340 w 236"/>
                <a:gd name="T5" fmla="*/ 5 h 139"/>
                <a:gd name="T6" fmla="*/ 317 w 236"/>
                <a:gd name="T7" fmla="*/ 5 h 139"/>
                <a:gd name="T8" fmla="*/ 317 w 236"/>
                <a:gd name="T9" fmla="*/ 5 h 139"/>
                <a:gd name="T10" fmla="*/ 9 w 236"/>
                <a:gd name="T11" fmla="*/ 182 h 139"/>
                <a:gd name="T12" fmla="*/ 0 w 236"/>
                <a:gd name="T13" fmla="*/ 192 h 139"/>
                <a:gd name="T14" fmla="*/ 229 w 236"/>
                <a:gd name="T15" fmla="*/ 329 h 139"/>
                <a:gd name="T16" fmla="*/ 558 w 236"/>
                <a:gd name="T17" fmla="*/ 137 h 139"/>
                <a:gd name="T18" fmla="*/ 549 w 236"/>
                <a:gd name="T19" fmla="*/ 128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93" name="Freeform 1234"/>
            <p:cNvSpPr>
              <a:spLocks/>
            </p:cNvSpPr>
            <p:nvPr/>
          </p:nvSpPr>
          <p:spPr bwMode="auto">
            <a:xfrm>
              <a:off x="4730" y="1823"/>
              <a:ext cx="328" cy="668"/>
            </a:xfrm>
            <a:custGeom>
              <a:avLst/>
              <a:gdLst>
                <a:gd name="T0" fmla="*/ 0 w 140"/>
                <a:gd name="T1" fmla="*/ 191 h 284"/>
                <a:gd name="T2" fmla="*/ 0 w 140"/>
                <a:gd name="T3" fmla="*/ 671 h 284"/>
                <a:gd name="T4" fmla="*/ 12 w 140"/>
                <a:gd name="T5" fmla="*/ 669 h 284"/>
                <a:gd name="T6" fmla="*/ 319 w 140"/>
                <a:gd name="T7" fmla="*/ 491 h 284"/>
                <a:gd name="T8" fmla="*/ 331 w 140"/>
                <a:gd name="T9" fmla="*/ 470 h 284"/>
                <a:gd name="T10" fmla="*/ 331 w 140"/>
                <a:gd name="T11" fmla="*/ 12 h 284"/>
                <a:gd name="T12" fmla="*/ 329 w 140"/>
                <a:gd name="T13" fmla="*/ 0 h 284"/>
                <a:gd name="T14" fmla="*/ 0 w 140"/>
                <a:gd name="T15" fmla="*/ 191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sp>
        <p:nvSpPr>
          <p:cNvPr id="20" name="TextBox 431"/>
          <p:cNvSpPr txBox="1">
            <a:spLocks noChangeArrowheads="1"/>
          </p:cNvSpPr>
          <p:nvPr/>
        </p:nvSpPr>
        <p:spPr bwMode="auto">
          <a:xfrm>
            <a:off x="2998438" y="3997644"/>
            <a:ext cx="895267" cy="307777"/>
          </a:xfrm>
          <a:prstGeom prst="rect">
            <a:avLst/>
          </a:prstGeom>
          <a:noFill/>
          <a:ln w="9525">
            <a:noFill/>
            <a:miter lim="800000"/>
            <a:headEnd/>
            <a:tailEnd/>
          </a:ln>
        </p:spPr>
        <p:txBody>
          <a:bodyPr>
            <a:noAutofit/>
          </a:bodyPr>
          <a:lstStyle/>
          <a:p>
            <a:pPr fontAlgn="ctr"/>
            <a:r>
              <a:rPr sz="1400" u="none"/>
              <a:t>DNS</a:t>
            </a:r>
            <a:endParaRPr lang="en-US" altLang="zh-CN" sz="1400" dirty="0">
              <a:latin typeface="Arial" panose="020C0503030203020204" pitchFamily="34" charset="0"/>
              <a:cs typeface="+mn-ea"/>
              <a:sym typeface="+mn-lt"/>
            </a:endParaRPr>
          </a:p>
        </p:txBody>
      </p:sp>
      <p:sp>
        <p:nvSpPr>
          <p:cNvPr id="21" name="TextBox 432"/>
          <p:cNvSpPr txBox="1">
            <a:spLocks noChangeArrowheads="1"/>
          </p:cNvSpPr>
          <p:nvPr/>
        </p:nvSpPr>
        <p:spPr bwMode="auto">
          <a:xfrm>
            <a:off x="4045208" y="2218569"/>
            <a:ext cx="1073004" cy="307777"/>
          </a:xfrm>
          <a:prstGeom prst="rect">
            <a:avLst/>
          </a:prstGeom>
          <a:noFill/>
          <a:ln w="9525">
            <a:noFill/>
            <a:miter lim="800000"/>
            <a:headEnd/>
            <a:tailEnd/>
          </a:ln>
        </p:spPr>
        <p:txBody>
          <a:bodyPr>
            <a:noAutofit/>
          </a:bodyPr>
          <a:lstStyle/>
          <a:p>
            <a:pPr fontAlgn="ctr"/>
            <a:r>
              <a:rPr sz="1400" u="none"/>
              <a:t>Windows</a:t>
            </a:r>
            <a:endParaRPr lang="en-US" altLang="zh-CN" sz="1400" dirty="0">
              <a:latin typeface="Arial" panose="020C0503030203020204" pitchFamily="34" charset="0"/>
              <a:cs typeface="+mn-ea"/>
              <a:sym typeface="+mn-lt"/>
            </a:endParaRPr>
          </a:p>
        </p:txBody>
      </p:sp>
      <p:cxnSp>
        <p:nvCxnSpPr>
          <p:cNvPr id="25" name="直接箭头连接符 1154"/>
          <p:cNvCxnSpPr>
            <a:stCxn id="144" idx="1"/>
            <a:endCxn id="94" idx="0"/>
          </p:cNvCxnSpPr>
          <p:nvPr/>
        </p:nvCxnSpPr>
        <p:spPr bwMode="auto">
          <a:xfrm flipH="1">
            <a:off x="3092792" y="2067688"/>
            <a:ext cx="610010" cy="1643115"/>
          </a:xfrm>
          <a:prstGeom prst="straightConnector1">
            <a:avLst/>
          </a:prstGeom>
          <a:ln w="19050">
            <a:solidFill>
              <a:srgbClr val="0066FF"/>
            </a:solidFill>
            <a:prstDash val="dashDot"/>
            <a:tailEnd type="arrow"/>
          </a:ln>
          <a:extLst/>
        </p:spPr>
        <p:style>
          <a:lnRef idx="1">
            <a:schemeClr val="dk1"/>
          </a:lnRef>
          <a:fillRef idx="0">
            <a:schemeClr val="dk1"/>
          </a:fillRef>
          <a:effectRef idx="0">
            <a:schemeClr val="dk1"/>
          </a:effectRef>
          <a:fontRef idx="minor">
            <a:schemeClr val="tx1"/>
          </a:fontRef>
        </p:style>
      </p:cxnSp>
      <p:cxnSp>
        <p:nvCxnSpPr>
          <p:cNvPr id="26" name="直接箭头连接符 1157"/>
          <p:cNvCxnSpPr>
            <a:endCxn id="83" idx="0"/>
          </p:cNvCxnSpPr>
          <p:nvPr/>
        </p:nvCxnSpPr>
        <p:spPr bwMode="auto">
          <a:xfrm flipH="1">
            <a:off x="3672082" y="3079091"/>
            <a:ext cx="482742" cy="623422"/>
          </a:xfrm>
          <a:prstGeom prst="straightConnector1">
            <a:avLst/>
          </a:prstGeom>
          <a:ln w="19050">
            <a:solidFill>
              <a:srgbClr val="7030A0"/>
            </a:solidFill>
            <a:prstDash val="dash"/>
            <a:tailEnd type="arrow"/>
          </a:ln>
          <a:extLst/>
        </p:spPr>
        <p:style>
          <a:lnRef idx="1">
            <a:schemeClr val="dk1"/>
          </a:lnRef>
          <a:fillRef idx="0">
            <a:schemeClr val="dk1"/>
          </a:fillRef>
          <a:effectRef idx="0">
            <a:schemeClr val="dk1"/>
          </a:effectRef>
          <a:fontRef idx="minor">
            <a:schemeClr val="tx1"/>
          </a:fontRef>
        </p:style>
      </p:cxnSp>
      <p:cxnSp>
        <p:nvCxnSpPr>
          <p:cNvPr id="27" name="直接箭头连接符 1163"/>
          <p:cNvCxnSpPr>
            <a:stCxn id="8" idx="1"/>
          </p:cNvCxnSpPr>
          <p:nvPr/>
        </p:nvCxnSpPr>
        <p:spPr bwMode="auto">
          <a:xfrm flipH="1">
            <a:off x="5780786" y="4307697"/>
            <a:ext cx="2192086" cy="436064"/>
          </a:xfrm>
          <a:prstGeom prst="straightConnector1">
            <a:avLst/>
          </a:prstGeom>
          <a:ln w="19050">
            <a:solidFill>
              <a:srgbClr val="7030A0"/>
            </a:solidFill>
            <a:prstDash val="dash"/>
            <a:tailEnd type="arrow"/>
          </a:ln>
          <a:extLst/>
        </p:spPr>
        <p:style>
          <a:lnRef idx="1">
            <a:schemeClr val="dk1"/>
          </a:lnRef>
          <a:fillRef idx="0">
            <a:schemeClr val="dk1"/>
          </a:fillRef>
          <a:effectRef idx="0">
            <a:schemeClr val="dk1"/>
          </a:effectRef>
          <a:fontRef idx="minor">
            <a:schemeClr val="tx1"/>
          </a:fontRef>
        </p:style>
      </p:cxnSp>
      <p:sp>
        <p:nvSpPr>
          <p:cNvPr id="28" name="矩形 1187"/>
          <p:cNvSpPr>
            <a:spLocks noChangeArrowheads="1"/>
          </p:cNvSpPr>
          <p:nvPr/>
        </p:nvSpPr>
        <p:spPr bwMode="auto">
          <a:xfrm>
            <a:off x="7042497" y="2509047"/>
            <a:ext cx="1000592" cy="401646"/>
          </a:xfrm>
          <a:prstGeom prst="rect">
            <a:avLst/>
          </a:prstGeom>
          <a:solidFill>
            <a:srgbClr val="66CCFF"/>
          </a:solidFill>
          <a:ln w="9525">
            <a:noFill/>
            <a:miter lim="800000"/>
            <a:headEnd/>
            <a:tailEnd/>
          </a:ln>
        </p:spPr>
        <p:txBody>
          <a:bodyPr lIns="18000" tIns="18000" rIns="18000" bIns="18000" anchor="ctr">
            <a:noAutofit/>
          </a:bodyPr>
          <a:lstStyle/>
          <a:p>
            <a:pPr algn="ctr" fontAlgn="ctr">
              <a:buClr>
                <a:srgbClr val="CC9900"/>
              </a:buClr>
            </a:pPr>
            <a:r>
              <a:rPr sz="1200" u="none"/>
              <a:t>Performance monitoring</a:t>
            </a:r>
            <a:endParaRPr lang="en-US" sz="1200" dirty="0">
              <a:latin typeface="Arial" panose="020C0503030203020204" pitchFamily="34" charset="0"/>
            </a:endParaRPr>
          </a:p>
        </p:txBody>
      </p:sp>
      <p:sp>
        <p:nvSpPr>
          <p:cNvPr id="29" name="矩形 1188"/>
          <p:cNvSpPr>
            <a:spLocks noChangeArrowheads="1"/>
          </p:cNvSpPr>
          <p:nvPr/>
        </p:nvSpPr>
        <p:spPr bwMode="auto">
          <a:xfrm>
            <a:off x="8032118" y="2509047"/>
            <a:ext cx="989620" cy="401646"/>
          </a:xfrm>
          <a:prstGeom prst="rect">
            <a:avLst/>
          </a:prstGeom>
          <a:solidFill>
            <a:schemeClr val="accent1"/>
          </a:solidFill>
          <a:ln w="9525">
            <a:noFill/>
            <a:miter lim="800000"/>
            <a:headEnd/>
            <a:tailEnd/>
          </a:ln>
        </p:spPr>
        <p:txBody>
          <a:bodyPr lIns="18000" tIns="18000" rIns="18000" bIns="18000" anchor="ctr">
            <a:noAutofit/>
          </a:bodyPr>
          <a:lstStyle/>
          <a:p>
            <a:pPr algn="ctr" fontAlgn="ctr">
              <a:buClr>
                <a:srgbClr val="CC9900"/>
              </a:buClr>
            </a:pPr>
            <a:r>
              <a:rPr sz="1200" u="none"/>
              <a:t>Service management</a:t>
            </a:r>
            <a:endParaRPr lang="en-US" sz="1200" dirty="0">
              <a:latin typeface="Arial" panose="020C0503030203020204" pitchFamily="34" charset="0"/>
            </a:endParaRPr>
          </a:p>
        </p:txBody>
      </p:sp>
      <p:sp>
        <p:nvSpPr>
          <p:cNvPr id="30" name="矩形 1189"/>
          <p:cNvSpPr>
            <a:spLocks noChangeArrowheads="1"/>
          </p:cNvSpPr>
          <p:nvPr/>
        </p:nvSpPr>
        <p:spPr bwMode="auto">
          <a:xfrm>
            <a:off x="9010768" y="2514565"/>
            <a:ext cx="991815" cy="390611"/>
          </a:xfrm>
          <a:prstGeom prst="rect">
            <a:avLst/>
          </a:prstGeom>
          <a:solidFill>
            <a:srgbClr val="00B0F0"/>
          </a:solidFill>
          <a:ln w="9525">
            <a:noFill/>
            <a:miter lim="800000"/>
            <a:headEnd/>
            <a:tailEnd/>
          </a:ln>
        </p:spPr>
        <p:txBody>
          <a:bodyPr lIns="18000" tIns="18000" rIns="18000" bIns="18000" anchor="ctr">
            <a:noAutofit/>
          </a:bodyPr>
          <a:lstStyle/>
          <a:p>
            <a:pPr algn="ctr" fontAlgn="ctr">
              <a:buClr>
                <a:srgbClr val="CC9900"/>
              </a:buClr>
            </a:pPr>
            <a:r>
              <a:rPr sz="1200" u="none"/>
              <a:t>Share management</a:t>
            </a:r>
            <a:endParaRPr lang="en-US" sz="1200" dirty="0">
              <a:latin typeface="Arial" panose="020C0503030203020204" pitchFamily="34" charset="0"/>
            </a:endParaRPr>
          </a:p>
        </p:txBody>
      </p:sp>
      <p:sp>
        <p:nvSpPr>
          <p:cNvPr id="31" name="矩形 1191"/>
          <p:cNvSpPr>
            <a:spLocks noChangeArrowheads="1"/>
          </p:cNvSpPr>
          <p:nvPr/>
        </p:nvSpPr>
        <p:spPr bwMode="auto">
          <a:xfrm>
            <a:off x="10011360" y="2524495"/>
            <a:ext cx="991815" cy="370751"/>
          </a:xfrm>
          <a:prstGeom prst="rect">
            <a:avLst/>
          </a:prstGeom>
          <a:solidFill>
            <a:schemeClr val="accent1"/>
          </a:solidFill>
          <a:ln w="9525">
            <a:noFill/>
            <a:miter lim="800000"/>
            <a:headEnd/>
            <a:tailEnd/>
          </a:ln>
        </p:spPr>
        <p:txBody>
          <a:bodyPr lIns="18000" tIns="18000" rIns="18000" bIns="18000" anchor="ctr">
            <a:noAutofit/>
          </a:bodyPr>
          <a:lstStyle/>
          <a:p>
            <a:pPr algn="ctr" fontAlgn="ctr">
              <a:buClr>
                <a:srgbClr val="CC9900"/>
              </a:buClr>
            </a:pPr>
            <a:r>
              <a:rPr sz="1200" u="none"/>
              <a:t>User management</a:t>
            </a:r>
            <a:endParaRPr lang="en-US" sz="1200" dirty="0">
              <a:latin typeface="Arial" panose="020C0503030203020204" pitchFamily="34" charset="0"/>
            </a:endParaRPr>
          </a:p>
        </p:txBody>
      </p:sp>
      <p:cxnSp>
        <p:nvCxnSpPr>
          <p:cNvPr id="32" name="直接箭头连接符 1195"/>
          <p:cNvCxnSpPr/>
          <p:nvPr/>
        </p:nvCxnSpPr>
        <p:spPr bwMode="auto">
          <a:xfrm>
            <a:off x="4154824" y="3079091"/>
            <a:ext cx="1184911" cy="1675416"/>
          </a:xfrm>
          <a:prstGeom prst="straightConnector1">
            <a:avLst/>
          </a:prstGeom>
          <a:ln w="19050">
            <a:solidFill>
              <a:srgbClr val="7030A0"/>
            </a:solidFill>
            <a:prstDash val="dash"/>
            <a:tailEnd type="arrow"/>
          </a:ln>
          <a:extLst/>
        </p:spPr>
        <p:style>
          <a:lnRef idx="1">
            <a:schemeClr val="dk1"/>
          </a:lnRef>
          <a:fillRef idx="0">
            <a:schemeClr val="dk1"/>
          </a:fillRef>
          <a:effectRef idx="0">
            <a:schemeClr val="dk1"/>
          </a:effectRef>
          <a:fontRef idx="minor">
            <a:schemeClr val="tx1"/>
          </a:fontRef>
        </p:style>
      </p:cxnSp>
      <p:cxnSp>
        <p:nvCxnSpPr>
          <p:cNvPr id="33" name="直接箭头连接符 1198"/>
          <p:cNvCxnSpPr>
            <a:endCxn id="8" idx="1"/>
          </p:cNvCxnSpPr>
          <p:nvPr/>
        </p:nvCxnSpPr>
        <p:spPr bwMode="auto">
          <a:xfrm>
            <a:off x="4117522" y="3079091"/>
            <a:ext cx="3855351" cy="1228605"/>
          </a:xfrm>
          <a:prstGeom prst="straightConnector1">
            <a:avLst/>
          </a:prstGeom>
          <a:ln w="19050">
            <a:solidFill>
              <a:srgbClr val="7030A0"/>
            </a:solidFill>
            <a:prstDash val="dash"/>
            <a:tailEnd type="arrow"/>
          </a:ln>
          <a:extLst/>
        </p:spPr>
        <p:style>
          <a:lnRef idx="1">
            <a:schemeClr val="dk1"/>
          </a:lnRef>
          <a:fillRef idx="0">
            <a:schemeClr val="dk1"/>
          </a:fillRef>
          <a:effectRef idx="0">
            <a:schemeClr val="dk1"/>
          </a:effectRef>
          <a:fontRef idx="minor">
            <a:schemeClr val="tx1"/>
          </a:fontRef>
        </p:style>
      </p:cxnSp>
      <p:sp>
        <p:nvSpPr>
          <p:cNvPr id="34" name="Line 18"/>
          <p:cNvSpPr>
            <a:spLocks noChangeShapeType="1"/>
          </p:cNvSpPr>
          <p:nvPr/>
        </p:nvSpPr>
        <p:spPr bwMode="auto">
          <a:xfrm>
            <a:off x="3549202" y="2500436"/>
            <a:ext cx="2459789" cy="11607"/>
          </a:xfrm>
          <a:prstGeom prst="line">
            <a:avLst/>
          </a:prstGeom>
          <a:noFill/>
          <a:ln w="9525">
            <a:solidFill>
              <a:srgbClr val="00B050"/>
            </a:solid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35" name="AutoShape 7"/>
          <p:cNvSpPr>
            <a:spLocks noChangeArrowheads="1"/>
          </p:cNvSpPr>
          <p:nvPr/>
        </p:nvSpPr>
        <p:spPr bwMode="auto">
          <a:xfrm>
            <a:off x="4094480" y="1633283"/>
            <a:ext cx="1533803" cy="237050"/>
          </a:xfrm>
          <a:prstGeom prst="roundRect">
            <a:avLst>
              <a:gd name="adj" fmla="val 16667"/>
            </a:avLst>
          </a:prstGeom>
          <a:solidFill>
            <a:srgbClr val="FEF4E2"/>
          </a:solidFill>
          <a:ln w="12700" algn="ctr">
            <a:solidFill>
              <a:srgbClr val="E27100"/>
            </a:solidFill>
            <a:prstDash val="dash"/>
            <a:round/>
            <a:headEnd/>
            <a:tailEnd/>
          </a:ln>
        </p:spPr>
        <p:txBody>
          <a:bodyPr lIns="0" tIns="0" rIns="45670" bIns="0">
            <a:noAutofit/>
          </a:bodyPr>
          <a:lstStyle/>
          <a:p>
            <a:pPr algn="ctr" eaLnBrk="0" fontAlgn="ctr" hangingPunct="0"/>
            <a:r>
              <a:rPr sz="1400" b="1" u="none">
                <a:solidFill>
                  <a:srgbClr val="000000"/>
                </a:solidFill>
              </a:rPr>
              <a:t>Enterprise office</a:t>
            </a:r>
            <a:endParaRPr lang="en-US" sz="1400" b="1" dirty="0">
              <a:solidFill>
                <a:srgbClr val="000000"/>
              </a:solidFill>
              <a:latin typeface="Arial" panose="020C0503030203020204" pitchFamily="34" charset="0"/>
            </a:endParaRPr>
          </a:p>
        </p:txBody>
      </p:sp>
      <p:sp>
        <p:nvSpPr>
          <p:cNvPr id="37" name="Line 19"/>
          <p:cNvSpPr>
            <a:spLocks noChangeShapeType="1"/>
          </p:cNvSpPr>
          <p:nvPr/>
        </p:nvSpPr>
        <p:spPr bwMode="auto">
          <a:xfrm flipH="1">
            <a:off x="4762640" y="2507068"/>
            <a:ext cx="0" cy="112747"/>
          </a:xfrm>
          <a:prstGeom prst="line">
            <a:avLst/>
          </a:prstGeom>
          <a:noFill/>
          <a:ln w="9525">
            <a:solidFill>
              <a:srgbClr val="00B050"/>
            </a:solid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38" name="Rectangle 172"/>
          <p:cNvSpPr>
            <a:spLocks noChangeArrowheads="1"/>
          </p:cNvSpPr>
          <p:nvPr/>
        </p:nvSpPr>
        <p:spPr bwMode="auto">
          <a:xfrm>
            <a:off x="4663897" y="2634737"/>
            <a:ext cx="221623" cy="174093"/>
          </a:xfrm>
          <a:prstGeom prst="rect">
            <a:avLst/>
          </a:prstGeom>
          <a:solidFill>
            <a:srgbClr val="00B050"/>
          </a:solidFill>
          <a:ln w="28575" cap="rnd" algn="ctr">
            <a:noFill/>
            <a:prstDash val="sysDot"/>
            <a:round/>
            <a:headEnd/>
            <a:tailEnd/>
          </a:ln>
        </p:spPr>
        <p:txBody>
          <a:bodyPr wrap="none" lIns="0" tIns="0" rIns="0" bIns="0" anchor="ctr">
            <a:noAutofit/>
          </a:bodyPr>
          <a:lstStyle/>
          <a:p>
            <a:pPr algn="ctr" fontAlgn="ctr"/>
            <a:r>
              <a:rPr sz="1400" b="1" u="none">
                <a:solidFill>
                  <a:schemeClr val="bg1"/>
                </a:solidFill>
              </a:rPr>
              <a:t>IP</a:t>
            </a:r>
            <a:endParaRPr lang="en-US" sz="1400" b="1" dirty="0">
              <a:solidFill>
                <a:schemeClr val="bg1"/>
              </a:solidFill>
              <a:latin typeface="Arial" panose="020C0503030203020204" pitchFamily="34" charset="0"/>
            </a:endParaRPr>
          </a:p>
        </p:txBody>
      </p:sp>
      <p:sp>
        <p:nvSpPr>
          <p:cNvPr id="39" name="Line 19"/>
          <p:cNvSpPr>
            <a:spLocks noChangeShapeType="1"/>
          </p:cNvSpPr>
          <p:nvPr/>
        </p:nvSpPr>
        <p:spPr bwMode="auto">
          <a:xfrm flipH="1">
            <a:off x="4227236" y="2507068"/>
            <a:ext cx="0" cy="112747"/>
          </a:xfrm>
          <a:prstGeom prst="line">
            <a:avLst/>
          </a:prstGeom>
          <a:noFill/>
          <a:ln w="9525">
            <a:solidFill>
              <a:srgbClr val="00B050"/>
            </a:solid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40" name="Rectangle 172"/>
          <p:cNvSpPr>
            <a:spLocks noChangeArrowheads="1"/>
          </p:cNvSpPr>
          <p:nvPr/>
        </p:nvSpPr>
        <p:spPr bwMode="auto">
          <a:xfrm>
            <a:off x="4106549" y="2634737"/>
            <a:ext cx="221623" cy="174093"/>
          </a:xfrm>
          <a:prstGeom prst="rect">
            <a:avLst/>
          </a:prstGeom>
          <a:solidFill>
            <a:srgbClr val="00B050"/>
          </a:solidFill>
          <a:ln w="28575" cap="rnd" algn="ctr">
            <a:noFill/>
            <a:prstDash val="sysDot"/>
            <a:round/>
            <a:headEnd/>
            <a:tailEnd/>
          </a:ln>
        </p:spPr>
        <p:txBody>
          <a:bodyPr wrap="none" lIns="0" tIns="0" rIns="0" bIns="0" anchor="ctr">
            <a:noAutofit/>
          </a:bodyPr>
          <a:lstStyle/>
          <a:p>
            <a:pPr algn="ctr" fontAlgn="ctr"/>
            <a:r>
              <a:rPr sz="1400" b="1" u="none">
                <a:solidFill>
                  <a:schemeClr val="bg1"/>
                </a:solidFill>
              </a:rPr>
              <a:t>IP</a:t>
            </a:r>
            <a:endParaRPr lang="en-US" sz="1400" b="1" dirty="0">
              <a:solidFill>
                <a:schemeClr val="bg1"/>
              </a:solidFill>
              <a:latin typeface="Arial" panose="020C0503030203020204" pitchFamily="34" charset="0"/>
            </a:endParaRPr>
          </a:p>
        </p:txBody>
      </p:sp>
      <p:sp>
        <p:nvSpPr>
          <p:cNvPr id="41" name="Line 19"/>
          <p:cNvSpPr>
            <a:spLocks noChangeShapeType="1"/>
          </p:cNvSpPr>
          <p:nvPr/>
        </p:nvSpPr>
        <p:spPr bwMode="auto">
          <a:xfrm flipH="1">
            <a:off x="5036925" y="2372767"/>
            <a:ext cx="0" cy="112747"/>
          </a:xfrm>
          <a:prstGeom prst="line">
            <a:avLst/>
          </a:prstGeom>
          <a:noFill/>
          <a:ln w="9525">
            <a:solidFill>
              <a:srgbClr val="00B050"/>
            </a:solid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42" name="Rectangle 172"/>
          <p:cNvSpPr>
            <a:spLocks noChangeArrowheads="1"/>
          </p:cNvSpPr>
          <p:nvPr/>
        </p:nvSpPr>
        <p:spPr bwMode="auto">
          <a:xfrm>
            <a:off x="4960125" y="2197015"/>
            <a:ext cx="221622" cy="174093"/>
          </a:xfrm>
          <a:prstGeom prst="rect">
            <a:avLst/>
          </a:prstGeom>
          <a:solidFill>
            <a:srgbClr val="00B050"/>
          </a:solidFill>
          <a:ln w="28575" cap="rnd" algn="ctr">
            <a:noFill/>
            <a:prstDash val="sysDot"/>
            <a:round/>
            <a:headEnd/>
            <a:tailEnd/>
          </a:ln>
        </p:spPr>
        <p:txBody>
          <a:bodyPr wrap="none" lIns="0" tIns="0" rIns="0" bIns="0" anchor="ctr">
            <a:noAutofit/>
          </a:bodyPr>
          <a:lstStyle/>
          <a:p>
            <a:pPr algn="ctr" fontAlgn="ctr"/>
            <a:r>
              <a:rPr sz="1400" b="1" u="none">
                <a:solidFill>
                  <a:schemeClr val="bg1"/>
                </a:solidFill>
              </a:rPr>
              <a:t>IP</a:t>
            </a:r>
            <a:endParaRPr lang="en-US" sz="1400" b="1" dirty="0">
              <a:solidFill>
                <a:schemeClr val="bg1"/>
              </a:solidFill>
              <a:latin typeface="Arial" panose="020C0503030203020204" pitchFamily="34" charset="0"/>
            </a:endParaRPr>
          </a:p>
        </p:txBody>
      </p:sp>
      <p:sp>
        <p:nvSpPr>
          <p:cNvPr id="43" name="Line 19"/>
          <p:cNvSpPr>
            <a:spLocks noChangeShapeType="1"/>
          </p:cNvSpPr>
          <p:nvPr/>
        </p:nvSpPr>
        <p:spPr bwMode="auto">
          <a:xfrm flipH="1">
            <a:off x="3920036" y="2395980"/>
            <a:ext cx="0" cy="112747"/>
          </a:xfrm>
          <a:prstGeom prst="line">
            <a:avLst/>
          </a:prstGeom>
          <a:noFill/>
          <a:ln w="9525">
            <a:solidFill>
              <a:srgbClr val="00B050"/>
            </a:solid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44" name="Rectangle 172"/>
          <p:cNvSpPr>
            <a:spLocks noChangeArrowheads="1"/>
          </p:cNvSpPr>
          <p:nvPr/>
        </p:nvSpPr>
        <p:spPr bwMode="auto">
          <a:xfrm>
            <a:off x="3843236" y="2220228"/>
            <a:ext cx="221623" cy="174093"/>
          </a:xfrm>
          <a:prstGeom prst="rect">
            <a:avLst/>
          </a:prstGeom>
          <a:solidFill>
            <a:srgbClr val="00B050"/>
          </a:solidFill>
          <a:ln w="28575" cap="rnd" algn="ctr">
            <a:noFill/>
            <a:prstDash val="sysDot"/>
            <a:round/>
            <a:headEnd/>
            <a:tailEnd/>
          </a:ln>
        </p:spPr>
        <p:txBody>
          <a:bodyPr wrap="none" lIns="0" tIns="0" rIns="0" bIns="0" anchor="ctr">
            <a:noAutofit/>
          </a:bodyPr>
          <a:lstStyle/>
          <a:p>
            <a:pPr algn="ctr" fontAlgn="ctr"/>
            <a:r>
              <a:rPr sz="1400" b="1" u="none">
                <a:solidFill>
                  <a:schemeClr val="bg1"/>
                </a:solidFill>
              </a:rPr>
              <a:t>IP</a:t>
            </a:r>
            <a:endParaRPr lang="en-US" sz="1400" b="1" dirty="0">
              <a:solidFill>
                <a:schemeClr val="bg1"/>
              </a:solidFill>
              <a:latin typeface="Arial" panose="020C0503030203020204" pitchFamily="34" charset="0"/>
            </a:endParaRPr>
          </a:p>
        </p:txBody>
      </p:sp>
      <p:pic>
        <p:nvPicPr>
          <p:cNvPr id="46" name="Picture 466"/>
          <p:cNvPicPr>
            <a:picLocks noChangeAspect="1" noChangeArrowheads="1"/>
          </p:cNvPicPr>
          <p:nvPr/>
        </p:nvPicPr>
        <p:blipFill>
          <a:blip r:embed="rId6" cstate="print"/>
          <a:srcRect/>
          <a:stretch>
            <a:fillRect/>
          </a:stretch>
        </p:blipFill>
        <p:spPr bwMode="auto">
          <a:xfrm>
            <a:off x="4894297" y="2846966"/>
            <a:ext cx="230399" cy="213886"/>
          </a:xfrm>
          <a:prstGeom prst="rect">
            <a:avLst/>
          </a:prstGeom>
          <a:noFill/>
          <a:ln w="9525">
            <a:noFill/>
            <a:miter lim="800000"/>
            <a:headEnd/>
            <a:tailEnd/>
          </a:ln>
        </p:spPr>
      </p:pic>
      <p:sp>
        <p:nvSpPr>
          <p:cNvPr id="47" name="AutoShape 7"/>
          <p:cNvSpPr>
            <a:spLocks noChangeArrowheads="1"/>
          </p:cNvSpPr>
          <p:nvPr/>
        </p:nvSpPr>
        <p:spPr bwMode="auto">
          <a:xfrm>
            <a:off x="8470975" y="3399092"/>
            <a:ext cx="1094945" cy="222177"/>
          </a:xfrm>
          <a:prstGeom prst="roundRect">
            <a:avLst>
              <a:gd name="adj" fmla="val 16667"/>
            </a:avLst>
          </a:prstGeom>
          <a:solidFill>
            <a:srgbClr val="FFFFFF"/>
          </a:solidFill>
          <a:ln w="19050" algn="ctr">
            <a:solidFill>
              <a:srgbClr val="E27100"/>
            </a:solidFill>
            <a:round/>
            <a:headEnd/>
            <a:tailEnd/>
          </a:ln>
        </p:spPr>
        <p:txBody>
          <a:bodyPr wrap="none" lIns="0" tIns="0" rIns="0" bIns="0" anchor="ctr">
            <a:noAutofit/>
          </a:bodyPr>
          <a:lstStyle/>
          <a:p>
            <a:pPr algn="ctr" eaLnBrk="0" fontAlgn="ctr" hangingPunct="0"/>
            <a:r>
              <a:rPr sz="1400" b="1" u="none">
                <a:solidFill>
                  <a:srgbClr val="000000"/>
                </a:solidFill>
              </a:rPr>
              <a:t>NAS service</a:t>
            </a:r>
            <a:endParaRPr lang="en-US" sz="1400" b="1" dirty="0">
              <a:solidFill>
                <a:srgbClr val="000000"/>
              </a:solidFill>
              <a:latin typeface="Arial" panose="020C0503030203020204" pitchFamily="34" charset="0"/>
            </a:endParaRPr>
          </a:p>
        </p:txBody>
      </p:sp>
      <p:sp>
        <p:nvSpPr>
          <p:cNvPr id="48" name="AutoShape 7"/>
          <p:cNvSpPr>
            <a:spLocks noChangeArrowheads="1"/>
          </p:cNvSpPr>
          <p:nvPr/>
        </p:nvSpPr>
        <p:spPr bwMode="auto">
          <a:xfrm>
            <a:off x="8420505" y="2117430"/>
            <a:ext cx="1338511" cy="261751"/>
          </a:xfrm>
          <a:prstGeom prst="roundRect">
            <a:avLst>
              <a:gd name="adj" fmla="val 16667"/>
            </a:avLst>
          </a:prstGeom>
          <a:solidFill>
            <a:srgbClr val="FFFFFF"/>
          </a:solidFill>
          <a:ln w="19050" algn="ctr">
            <a:solidFill>
              <a:srgbClr val="E27100"/>
            </a:solidFill>
            <a:round/>
            <a:headEnd/>
            <a:tailEnd/>
          </a:ln>
        </p:spPr>
        <p:txBody>
          <a:bodyPr wrap="none" lIns="0" tIns="0" rIns="0" bIns="0" anchor="ctr">
            <a:noAutofit/>
          </a:bodyPr>
          <a:lstStyle/>
          <a:p>
            <a:pPr algn="ctr" eaLnBrk="0" fontAlgn="ctr" hangingPunct="0"/>
            <a:r>
              <a:rPr sz="1400" b="1" u="none">
                <a:solidFill>
                  <a:srgbClr val="000000"/>
                </a:solidFill>
              </a:rPr>
              <a:t>Management</a:t>
            </a:r>
            <a:endParaRPr lang="en-US" sz="1400" b="1" dirty="0">
              <a:solidFill>
                <a:srgbClr val="000000"/>
              </a:solidFill>
              <a:latin typeface="Arial" panose="020C0503030203020204" pitchFamily="34" charset="0"/>
            </a:endParaRPr>
          </a:p>
        </p:txBody>
      </p:sp>
      <p:cxnSp>
        <p:nvCxnSpPr>
          <p:cNvPr id="49" name="直接箭头连接符 1499"/>
          <p:cNvCxnSpPr>
            <a:stCxn id="6" idx="2"/>
            <a:endCxn id="47" idx="0"/>
          </p:cNvCxnSpPr>
          <p:nvPr/>
        </p:nvCxnSpPr>
        <p:spPr bwMode="auto">
          <a:xfrm>
            <a:off x="9019545" y="2972977"/>
            <a:ext cx="0" cy="426115"/>
          </a:xfrm>
          <a:prstGeom prst="straightConnector1">
            <a:avLst/>
          </a:prstGeom>
          <a:ln>
            <a:solidFill>
              <a:srgbClr val="0066FF"/>
            </a:solidFill>
            <a:headEnd type="triangle"/>
            <a:tailEnd type="arrow"/>
          </a:ln>
          <a:extLst/>
        </p:spPr>
        <p:style>
          <a:lnRef idx="2">
            <a:schemeClr val="accent4"/>
          </a:lnRef>
          <a:fillRef idx="0">
            <a:schemeClr val="accent4"/>
          </a:fillRef>
          <a:effectRef idx="1">
            <a:schemeClr val="accent4"/>
          </a:effectRef>
          <a:fontRef idx="minor">
            <a:schemeClr val="tx1"/>
          </a:fontRef>
        </p:style>
      </p:cxnSp>
      <p:grpSp>
        <p:nvGrpSpPr>
          <p:cNvPr id="50" name="Group 2476"/>
          <p:cNvGrpSpPr>
            <a:grpSpLocks noChangeAspect="1"/>
          </p:cNvGrpSpPr>
          <p:nvPr/>
        </p:nvGrpSpPr>
        <p:grpSpPr bwMode="auto">
          <a:xfrm>
            <a:off x="5662295" y="1993076"/>
            <a:ext cx="199679" cy="215545"/>
            <a:chOff x="4493" y="1677"/>
            <a:chExt cx="574" cy="822"/>
          </a:xfrm>
        </p:grpSpPr>
        <p:sp>
          <p:nvSpPr>
            <p:cNvPr id="72"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73" name="Freeform 2478"/>
            <p:cNvSpPr>
              <a:spLocks/>
            </p:cNvSpPr>
            <p:nvPr/>
          </p:nvSpPr>
          <p:spPr bwMode="auto">
            <a:xfrm>
              <a:off x="4499" y="1683"/>
              <a:ext cx="561" cy="809"/>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74" name="Freeform 2479"/>
            <p:cNvSpPr>
              <a:spLocks/>
            </p:cNvSpPr>
            <p:nvPr/>
          </p:nvSpPr>
          <p:spPr bwMode="auto">
            <a:xfrm>
              <a:off x="4499" y="1873"/>
              <a:ext cx="227" cy="620"/>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75" name="Freeform 2480"/>
            <p:cNvSpPr>
              <a:spLocks/>
            </p:cNvSpPr>
            <p:nvPr/>
          </p:nvSpPr>
          <p:spPr bwMode="auto">
            <a:xfrm>
              <a:off x="4512" y="1905"/>
              <a:ext cx="196" cy="329"/>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76" name="Freeform 2481"/>
            <p:cNvSpPr>
              <a:spLocks/>
            </p:cNvSpPr>
            <p:nvPr/>
          </p:nvSpPr>
          <p:spPr bwMode="auto">
            <a:xfrm>
              <a:off x="4512" y="1905"/>
              <a:ext cx="196" cy="329"/>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77" name="Line 2482"/>
            <p:cNvSpPr>
              <a:spLocks noChangeShapeType="1"/>
            </p:cNvSpPr>
            <p:nvPr/>
          </p:nvSpPr>
          <p:spPr bwMode="auto">
            <a:xfrm>
              <a:off x="4537" y="1974"/>
              <a:ext cx="158" cy="89"/>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78" name="Line 2483"/>
            <p:cNvSpPr>
              <a:spLocks noChangeShapeType="1"/>
            </p:cNvSpPr>
            <p:nvPr/>
          </p:nvSpPr>
          <p:spPr bwMode="auto">
            <a:xfrm>
              <a:off x="4537" y="2031"/>
              <a:ext cx="158" cy="82"/>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79" name="Line 2484"/>
            <p:cNvSpPr>
              <a:spLocks noChangeShapeType="1"/>
            </p:cNvSpPr>
            <p:nvPr/>
          </p:nvSpPr>
          <p:spPr bwMode="auto">
            <a:xfrm>
              <a:off x="4537" y="2082"/>
              <a:ext cx="158" cy="82"/>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80" name="Freeform 2485"/>
            <p:cNvSpPr>
              <a:spLocks/>
            </p:cNvSpPr>
            <p:nvPr/>
          </p:nvSpPr>
          <p:spPr bwMode="auto">
            <a:xfrm>
              <a:off x="4512" y="2139"/>
              <a:ext cx="196" cy="133"/>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81" name="Freeform 2486"/>
            <p:cNvSpPr>
              <a:spLocks/>
            </p:cNvSpPr>
            <p:nvPr/>
          </p:nvSpPr>
          <p:spPr bwMode="auto">
            <a:xfrm>
              <a:off x="4499" y="1683"/>
              <a:ext cx="561"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sp>
          <p:nvSpPr>
            <p:cNvPr id="82" name="Freeform 2487"/>
            <p:cNvSpPr>
              <a:spLocks/>
            </p:cNvSpPr>
            <p:nvPr/>
          </p:nvSpPr>
          <p:spPr bwMode="auto">
            <a:xfrm>
              <a:off x="4726" y="1822"/>
              <a:ext cx="334" cy="670"/>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Arial" panose="020C0503030203020204" pitchFamily="34" charset="0"/>
                <a:cs typeface="+mn-ea"/>
                <a:sym typeface="+mn-lt"/>
              </a:endParaRPr>
            </a:p>
          </p:txBody>
        </p:sp>
      </p:grpSp>
      <p:sp>
        <p:nvSpPr>
          <p:cNvPr id="51" name="Line 19"/>
          <p:cNvSpPr>
            <a:spLocks noChangeShapeType="1"/>
          </p:cNvSpPr>
          <p:nvPr/>
        </p:nvSpPr>
        <p:spPr bwMode="auto">
          <a:xfrm flipH="1">
            <a:off x="5732512" y="2387689"/>
            <a:ext cx="0" cy="112747"/>
          </a:xfrm>
          <a:prstGeom prst="line">
            <a:avLst/>
          </a:prstGeom>
          <a:noFill/>
          <a:ln w="9525">
            <a:solidFill>
              <a:srgbClr val="00B050"/>
            </a:solid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52" name="Rectangle 172"/>
          <p:cNvSpPr>
            <a:spLocks noChangeArrowheads="1"/>
          </p:cNvSpPr>
          <p:nvPr/>
        </p:nvSpPr>
        <p:spPr bwMode="auto">
          <a:xfrm>
            <a:off x="5655712" y="2211937"/>
            <a:ext cx="221623" cy="174094"/>
          </a:xfrm>
          <a:prstGeom prst="rect">
            <a:avLst/>
          </a:prstGeom>
          <a:solidFill>
            <a:srgbClr val="00B050"/>
          </a:solidFill>
          <a:ln w="28575" cap="rnd" algn="ctr">
            <a:noFill/>
            <a:prstDash val="sysDot"/>
            <a:round/>
            <a:headEnd/>
            <a:tailEnd/>
          </a:ln>
        </p:spPr>
        <p:txBody>
          <a:bodyPr wrap="none" lIns="0" tIns="0" rIns="0" bIns="0" anchor="ctr">
            <a:noAutofit/>
          </a:bodyPr>
          <a:lstStyle/>
          <a:p>
            <a:pPr algn="ctr" fontAlgn="ctr"/>
            <a:r>
              <a:rPr sz="1400" b="1" u="none">
                <a:solidFill>
                  <a:schemeClr val="bg1"/>
                </a:solidFill>
              </a:rPr>
              <a:t>IP</a:t>
            </a:r>
            <a:endParaRPr lang="en-US" sz="1400" b="1" dirty="0">
              <a:solidFill>
                <a:schemeClr val="bg1"/>
              </a:solidFill>
              <a:latin typeface="Arial" panose="020C0503030203020204" pitchFamily="34" charset="0"/>
            </a:endParaRPr>
          </a:p>
        </p:txBody>
      </p:sp>
      <p:pic>
        <p:nvPicPr>
          <p:cNvPr id="53" name="Picture 124" descr="desktop_icon"/>
          <p:cNvPicPr>
            <a:picLocks noChangeAspect="1" noChangeArrowheads="1"/>
          </p:cNvPicPr>
          <p:nvPr/>
        </p:nvPicPr>
        <p:blipFill>
          <a:blip r:embed="rId4" cstate="print"/>
          <a:srcRect/>
          <a:stretch>
            <a:fillRect/>
          </a:stretch>
        </p:blipFill>
        <p:spPr bwMode="auto">
          <a:xfrm>
            <a:off x="5350707" y="2759090"/>
            <a:ext cx="427884" cy="311711"/>
          </a:xfrm>
          <a:prstGeom prst="rect">
            <a:avLst/>
          </a:prstGeom>
          <a:noFill/>
          <a:ln w="9525">
            <a:noFill/>
            <a:miter lim="800000"/>
            <a:headEnd/>
            <a:tailEnd/>
          </a:ln>
        </p:spPr>
      </p:pic>
      <p:sp>
        <p:nvSpPr>
          <p:cNvPr id="54" name="Line 19"/>
          <p:cNvSpPr>
            <a:spLocks noChangeShapeType="1"/>
          </p:cNvSpPr>
          <p:nvPr/>
        </p:nvSpPr>
        <p:spPr bwMode="auto">
          <a:xfrm flipH="1">
            <a:off x="5638157" y="2500436"/>
            <a:ext cx="0" cy="112747"/>
          </a:xfrm>
          <a:prstGeom prst="line">
            <a:avLst/>
          </a:prstGeom>
          <a:noFill/>
          <a:ln w="9525">
            <a:solidFill>
              <a:srgbClr val="00B050"/>
            </a:solidFill>
            <a:round/>
            <a:headEnd/>
            <a:tailEnd/>
          </a:ln>
        </p:spPr>
        <p:txBody>
          <a:bodyPr>
            <a:noAutofit/>
          </a:bodyPr>
          <a:lstStyle/>
          <a:p>
            <a:pPr fontAlgn="ctr"/>
            <a:endParaRPr lang="en-US" altLang="zh-CN" sz="1400" dirty="0">
              <a:latin typeface="Arial" panose="020C0503030203020204" pitchFamily="34" charset="0"/>
              <a:cs typeface="+mn-ea"/>
              <a:sym typeface="+mn-lt"/>
            </a:endParaRPr>
          </a:p>
        </p:txBody>
      </p:sp>
      <p:sp>
        <p:nvSpPr>
          <p:cNvPr id="55" name="Rectangle 172"/>
          <p:cNvSpPr>
            <a:spLocks noChangeArrowheads="1"/>
          </p:cNvSpPr>
          <p:nvPr/>
        </p:nvSpPr>
        <p:spPr bwMode="auto">
          <a:xfrm>
            <a:off x="5517473" y="2626447"/>
            <a:ext cx="221622" cy="174094"/>
          </a:xfrm>
          <a:prstGeom prst="rect">
            <a:avLst/>
          </a:prstGeom>
          <a:solidFill>
            <a:srgbClr val="00B050"/>
          </a:solidFill>
          <a:ln w="28575" cap="rnd" algn="ctr">
            <a:noFill/>
            <a:prstDash val="sysDot"/>
            <a:round/>
            <a:headEnd/>
            <a:tailEnd/>
          </a:ln>
        </p:spPr>
        <p:txBody>
          <a:bodyPr wrap="none" lIns="0" tIns="0" rIns="0" bIns="0" anchor="ctr">
            <a:noAutofit/>
          </a:bodyPr>
          <a:lstStyle/>
          <a:p>
            <a:pPr algn="ctr" fontAlgn="ctr"/>
            <a:r>
              <a:rPr sz="1400" b="1" u="none">
                <a:solidFill>
                  <a:schemeClr val="bg1"/>
                </a:solidFill>
              </a:rPr>
              <a:t>IP</a:t>
            </a:r>
            <a:endParaRPr lang="en-US" sz="1400" b="1" dirty="0">
              <a:solidFill>
                <a:schemeClr val="bg1"/>
              </a:solidFill>
              <a:latin typeface="Arial" panose="020C0503030203020204" pitchFamily="34" charset="0"/>
            </a:endParaRPr>
          </a:p>
        </p:txBody>
      </p:sp>
      <p:pic>
        <p:nvPicPr>
          <p:cNvPr id="56" name="Picture 18" descr="图片199"/>
          <p:cNvPicPr>
            <a:picLocks noChangeAspect="1" noChangeArrowheads="1"/>
          </p:cNvPicPr>
          <p:nvPr/>
        </p:nvPicPr>
        <p:blipFill>
          <a:blip r:embed="rId7" cstate="print"/>
          <a:srcRect/>
          <a:stretch>
            <a:fillRect/>
          </a:stretch>
        </p:blipFill>
        <p:spPr bwMode="auto">
          <a:xfrm>
            <a:off x="7886023" y="1805807"/>
            <a:ext cx="757992" cy="421142"/>
          </a:xfrm>
          <a:prstGeom prst="rect">
            <a:avLst/>
          </a:prstGeom>
          <a:noFill/>
          <a:ln w="9525">
            <a:noFill/>
            <a:miter lim="800000"/>
            <a:headEnd/>
            <a:tailEnd/>
          </a:ln>
        </p:spPr>
      </p:pic>
      <p:cxnSp>
        <p:nvCxnSpPr>
          <p:cNvPr id="57" name="直接箭头连接符 1538"/>
          <p:cNvCxnSpPr>
            <a:endCxn id="8" idx="1"/>
          </p:cNvCxnSpPr>
          <p:nvPr/>
        </p:nvCxnSpPr>
        <p:spPr bwMode="auto">
          <a:xfrm>
            <a:off x="5528443" y="3070801"/>
            <a:ext cx="2444429" cy="1236896"/>
          </a:xfrm>
          <a:prstGeom prst="straightConnector1">
            <a:avLst/>
          </a:prstGeom>
          <a:ln w="19050">
            <a:solidFill>
              <a:srgbClr val="00B050"/>
            </a:solidFill>
            <a:prstDash val="sysDot"/>
            <a:tailEnd type="arrow"/>
          </a:ln>
          <a:extLst/>
        </p:spPr>
        <p:style>
          <a:lnRef idx="1">
            <a:schemeClr val="dk1"/>
          </a:lnRef>
          <a:fillRef idx="0">
            <a:schemeClr val="dk1"/>
          </a:fillRef>
          <a:effectRef idx="0">
            <a:schemeClr val="dk1"/>
          </a:effectRef>
          <a:fontRef idx="minor">
            <a:schemeClr val="tx1"/>
          </a:fontRef>
        </p:style>
      </p:cxnSp>
      <p:sp>
        <p:nvSpPr>
          <p:cNvPr id="58" name="流程图: 过程 1541"/>
          <p:cNvSpPr>
            <a:spLocks noChangeArrowheads="1"/>
          </p:cNvSpPr>
          <p:nvPr/>
        </p:nvSpPr>
        <p:spPr bwMode="auto">
          <a:xfrm>
            <a:off x="5736901" y="2966345"/>
            <a:ext cx="125073"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Arial" panose="020C0503030203020204" pitchFamily="34" charset="0"/>
              <a:cs typeface="+mn-ea"/>
              <a:sym typeface="+mn-lt"/>
            </a:endParaRPr>
          </a:p>
        </p:txBody>
      </p:sp>
      <p:cxnSp>
        <p:nvCxnSpPr>
          <p:cNvPr id="59" name="直接箭头连接符 1543"/>
          <p:cNvCxnSpPr>
            <a:stCxn id="52" idx="3"/>
            <a:endCxn id="8" idx="1"/>
          </p:cNvCxnSpPr>
          <p:nvPr/>
        </p:nvCxnSpPr>
        <p:spPr bwMode="auto">
          <a:xfrm>
            <a:off x="5877335" y="2299814"/>
            <a:ext cx="2095537" cy="2007883"/>
          </a:xfrm>
          <a:prstGeom prst="straightConnector1">
            <a:avLst/>
          </a:prstGeom>
          <a:ln w="19050">
            <a:solidFill>
              <a:srgbClr val="00B050"/>
            </a:solidFill>
            <a:prstDash val="sysDot"/>
            <a:tailEnd type="arrow"/>
          </a:ln>
          <a:extLst/>
        </p:spPr>
        <p:style>
          <a:lnRef idx="1">
            <a:schemeClr val="dk1"/>
          </a:lnRef>
          <a:fillRef idx="0">
            <a:schemeClr val="dk1"/>
          </a:fillRef>
          <a:effectRef idx="0">
            <a:schemeClr val="dk1"/>
          </a:effectRef>
          <a:fontRef idx="minor">
            <a:schemeClr val="tx1"/>
          </a:fontRef>
        </p:style>
      </p:cxnSp>
      <p:cxnSp>
        <p:nvCxnSpPr>
          <p:cNvPr id="60" name="直接箭头连接符 1627"/>
          <p:cNvCxnSpPr/>
          <p:nvPr/>
        </p:nvCxnSpPr>
        <p:spPr bwMode="auto">
          <a:xfrm>
            <a:off x="7411136" y="5425214"/>
            <a:ext cx="579290" cy="0"/>
          </a:xfrm>
          <a:prstGeom prst="straightConnector1">
            <a:avLst/>
          </a:prstGeom>
          <a:ln w="19050">
            <a:solidFill>
              <a:srgbClr val="7030A0"/>
            </a:solidFill>
            <a:prstDash val="dash"/>
            <a:tailEnd type="arrow"/>
          </a:ln>
          <a:extLst/>
        </p:spPr>
        <p:style>
          <a:lnRef idx="1">
            <a:schemeClr val="dk1"/>
          </a:lnRef>
          <a:fillRef idx="0">
            <a:schemeClr val="dk1"/>
          </a:fillRef>
          <a:effectRef idx="0">
            <a:schemeClr val="dk1"/>
          </a:effectRef>
          <a:fontRef idx="minor">
            <a:schemeClr val="tx1"/>
          </a:fontRef>
        </p:style>
      </p:cxnSp>
      <p:sp>
        <p:nvSpPr>
          <p:cNvPr id="61" name="TextBox 495"/>
          <p:cNvSpPr txBox="1">
            <a:spLocks noChangeArrowheads="1"/>
          </p:cNvSpPr>
          <p:nvPr/>
        </p:nvSpPr>
        <p:spPr bwMode="auto">
          <a:xfrm>
            <a:off x="8001399" y="5305834"/>
            <a:ext cx="2910042" cy="307777"/>
          </a:xfrm>
          <a:prstGeom prst="rect">
            <a:avLst/>
          </a:prstGeom>
          <a:noFill/>
          <a:ln w="9525">
            <a:noFill/>
            <a:miter lim="800000"/>
            <a:headEnd/>
            <a:tailEnd/>
          </a:ln>
        </p:spPr>
        <p:txBody>
          <a:bodyPr>
            <a:noAutofit/>
          </a:bodyPr>
          <a:lstStyle/>
          <a:p>
            <a:pPr fontAlgn="ctr"/>
            <a:r>
              <a:rPr sz="1400" u="none"/>
              <a:t>Authentication flow</a:t>
            </a:r>
            <a:endParaRPr lang="en-US" sz="1400" dirty="0">
              <a:latin typeface="Arial" panose="020C0503030203020204" pitchFamily="34" charset="0"/>
            </a:endParaRPr>
          </a:p>
        </p:txBody>
      </p:sp>
      <p:cxnSp>
        <p:nvCxnSpPr>
          <p:cNvPr id="62" name="直接箭头连接符 1632"/>
          <p:cNvCxnSpPr/>
          <p:nvPr/>
        </p:nvCxnSpPr>
        <p:spPr bwMode="auto">
          <a:xfrm>
            <a:off x="7433079" y="5605941"/>
            <a:ext cx="546377" cy="1658"/>
          </a:xfrm>
          <a:prstGeom prst="straightConnector1">
            <a:avLst/>
          </a:prstGeom>
          <a:ln w="19050">
            <a:solidFill>
              <a:srgbClr val="0066FF"/>
            </a:solidFill>
            <a:prstDash val="dashDot"/>
            <a:tailEnd type="arrow"/>
          </a:ln>
          <a:extLst/>
        </p:spPr>
        <p:style>
          <a:lnRef idx="1">
            <a:schemeClr val="dk1"/>
          </a:lnRef>
          <a:fillRef idx="0">
            <a:schemeClr val="dk1"/>
          </a:fillRef>
          <a:effectRef idx="0">
            <a:schemeClr val="dk1"/>
          </a:effectRef>
          <a:fontRef idx="minor">
            <a:schemeClr val="tx1"/>
          </a:fontRef>
        </p:style>
      </p:cxnSp>
      <p:sp>
        <p:nvSpPr>
          <p:cNvPr id="63" name="TextBox 497"/>
          <p:cNvSpPr txBox="1">
            <a:spLocks noChangeArrowheads="1"/>
          </p:cNvSpPr>
          <p:nvPr/>
        </p:nvSpPr>
        <p:spPr bwMode="auto">
          <a:xfrm>
            <a:off x="8001399" y="5504800"/>
            <a:ext cx="2627238" cy="307777"/>
          </a:xfrm>
          <a:prstGeom prst="rect">
            <a:avLst/>
          </a:prstGeom>
          <a:noFill/>
          <a:ln w="9525">
            <a:noFill/>
            <a:miter lim="800000"/>
            <a:headEnd/>
            <a:tailEnd/>
          </a:ln>
        </p:spPr>
        <p:txBody>
          <a:bodyPr>
            <a:noAutofit/>
          </a:bodyPr>
          <a:lstStyle/>
          <a:p>
            <a:pPr fontAlgn="ctr"/>
            <a:r>
              <a:rPr sz="1400" u="none"/>
              <a:t>Management flow</a:t>
            </a:r>
            <a:endParaRPr lang="en-US" sz="1400" dirty="0">
              <a:latin typeface="Arial" panose="020C0503030203020204" pitchFamily="34" charset="0"/>
            </a:endParaRPr>
          </a:p>
        </p:txBody>
      </p:sp>
      <p:cxnSp>
        <p:nvCxnSpPr>
          <p:cNvPr id="64" name="直接箭头连接符 1635"/>
          <p:cNvCxnSpPr/>
          <p:nvPr/>
        </p:nvCxnSpPr>
        <p:spPr bwMode="auto">
          <a:xfrm>
            <a:off x="7422108" y="5829775"/>
            <a:ext cx="546375" cy="1659"/>
          </a:xfrm>
          <a:prstGeom prst="straightConnector1">
            <a:avLst/>
          </a:prstGeom>
          <a:ln w="19050">
            <a:solidFill>
              <a:srgbClr val="00B050"/>
            </a:solidFill>
            <a:prstDash val="sysDot"/>
            <a:tailEnd type="arrow"/>
          </a:ln>
          <a:extLst/>
        </p:spPr>
        <p:style>
          <a:lnRef idx="1">
            <a:schemeClr val="dk1"/>
          </a:lnRef>
          <a:fillRef idx="0">
            <a:schemeClr val="dk1"/>
          </a:fillRef>
          <a:effectRef idx="0">
            <a:schemeClr val="dk1"/>
          </a:effectRef>
          <a:fontRef idx="minor">
            <a:schemeClr val="tx1"/>
          </a:fontRef>
        </p:style>
      </p:cxnSp>
      <p:sp>
        <p:nvSpPr>
          <p:cNvPr id="65" name="TextBox 499"/>
          <p:cNvSpPr txBox="1">
            <a:spLocks noChangeArrowheads="1"/>
          </p:cNvSpPr>
          <p:nvPr/>
        </p:nvSpPr>
        <p:spPr bwMode="auto">
          <a:xfrm>
            <a:off x="7979456" y="5712055"/>
            <a:ext cx="3078575" cy="307777"/>
          </a:xfrm>
          <a:prstGeom prst="rect">
            <a:avLst/>
          </a:prstGeom>
          <a:noFill/>
          <a:ln w="9525">
            <a:noFill/>
            <a:miter lim="800000"/>
            <a:headEnd/>
            <a:tailEnd/>
          </a:ln>
        </p:spPr>
        <p:txBody>
          <a:bodyPr>
            <a:noAutofit/>
          </a:bodyPr>
          <a:lstStyle/>
          <a:p>
            <a:pPr fontAlgn="ctr"/>
            <a:r>
              <a:rPr sz="1400" u="none"/>
              <a:t>Data flow</a:t>
            </a:r>
            <a:endParaRPr lang="en-US" sz="1400" dirty="0">
              <a:latin typeface="Arial" panose="020C0503030203020204" pitchFamily="34" charset="0"/>
            </a:endParaRPr>
          </a:p>
        </p:txBody>
      </p:sp>
      <p:sp>
        <p:nvSpPr>
          <p:cNvPr id="66" name="流程图: 过程 1639"/>
          <p:cNvSpPr>
            <a:spLocks noChangeArrowheads="1"/>
          </p:cNvSpPr>
          <p:nvPr/>
        </p:nvSpPr>
        <p:spPr bwMode="auto">
          <a:xfrm>
            <a:off x="5978272" y="4151841"/>
            <a:ext cx="127268"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Arial" panose="020C0503030203020204" pitchFamily="34" charset="0"/>
              <a:cs typeface="+mn-ea"/>
              <a:sym typeface="+mn-lt"/>
            </a:endParaRPr>
          </a:p>
        </p:txBody>
      </p:sp>
      <p:sp>
        <p:nvSpPr>
          <p:cNvPr id="67" name="流程图: 过程 1640"/>
          <p:cNvSpPr>
            <a:spLocks noChangeArrowheads="1"/>
          </p:cNvSpPr>
          <p:nvPr/>
        </p:nvSpPr>
        <p:spPr bwMode="auto">
          <a:xfrm>
            <a:off x="6199893" y="4151841"/>
            <a:ext cx="125075"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Arial" panose="020C0503030203020204" pitchFamily="34" charset="0"/>
              <a:cs typeface="+mn-ea"/>
              <a:sym typeface="+mn-lt"/>
            </a:endParaRPr>
          </a:p>
        </p:txBody>
      </p:sp>
      <p:sp>
        <p:nvSpPr>
          <p:cNvPr id="68" name="流程图: 过程 1641"/>
          <p:cNvSpPr>
            <a:spLocks noChangeArrowheads="1"/>
          </p:cNvSpPr>
          <p:nvPr/>
        </p:nvSpPr>
        <p:spPr bwMode="auto">
          <a:xfrm>
            <a:off x="6399574" y="4151841"/>
            <a:ext cx="127268"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Arial" panose="020C0503030203020204" pitchFamily="34" charset="0"/>
              <a:cs typeface="+mn-ea"/>
              <a:sym typeface="+mn-lt"/>
            </a:endParaRPr>
          </a:p>
        </p:txBody>
      </p:sp>
      <p:sp>
        <p:nvSpPr>
          <p:cNvPr id="69" name="流程图: 过程 1642"/>
          <p:cNvSpPr>
            <a:spLocks noChangeArrowheads="1"/>
          </p:cNvSpPr>
          <p:nvPr/>
        </p:nvSpPr>
        <p:spPr bwMode="auto">
          <a:xfrm>
            <a:off x="6621195" y="4160132"/>
            <a:ext cx="125075"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Arial" panose="020C0503030203020204" pitchFamily="34" charset="0"/>
              <a:cs typeface="+mn-ea"/>
              <a:sym typeface="+mn-lt"/>
            </a:endParaRPr>
          </a:p>
        </p:txBody>
      </p:sp>
      <p:sp>
        <p:nvSpPr>
          <p:cNvPr id="70" name="流程图: 过程 1643"/>
          <p:cNvSpPr>
            <a:spLocks noChangeArrowheads="1"/>
          </p:cNvSpPr>
          <p:nvPr/>
        </p:nvSpPr>
        <p:spPr bwMode="auto">
          <a:xfrm>
            <a:off x="6842818" y="4160132"/>
            <a:ext cx="125073"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Arial" panose="020C0503030203020204" pitchFamily="34" charset="0"/>
              <a:cs typeface="+mn-ea"/>
              <a:sym typeface="+mn-lt"/>
            </a:endParaRPr>
          </a:p>
        </p:txBody>
      </p:sp>
      <p:sp>
        <p:nvSpPr>
          <p:cNvPr id="71" name="流程图: 过程 1644"/>
          <p:cNvSpPr>
            <a:spLocks noChangeArrowheads="1"/>
          </p:cNvSpPr>
          <p:nvPr/>
        </p:nvSpPr>
        <p:spPr bwMode="auto">
          <a:xfrm>
            <a:off x="7042497" y="4160132"/>
            <a:ext cx="125075"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Arial" panose="020C0503030203020204" pitchFamily="34" charset="0"/>
              <a:cs typeface="+mn-ea"/>
              <a:sym typeface="+mn-lt"/>
            </a:endParaRPr>
          </a:p>
        </p:txBody>
      </p:sp>
      <p:cxnSp>
        <p:nvCxnSpPr>
          <p:cNvPr id="22" name="肘形连接符 21"/>
          <p:cNvCxnSpPr>
            <a:stCxn id="109" idx="9"/>
            <a:endCxn id="8" idx="1"/>
          </p:cNvCxnSpPr>
          <p:nvPr/>
        </p:nvCxnSpPr>
        <p:spPr bwMode="auto">
          <a:xfrm>
            <a:off x="4745899" y="3038261"/>
            <a:ext cx="3226973" cy="1268607"/>
          </a:xfrm>
          <a:prstGeom prst="bentConnector3">
            <a:avLst>
              <a:gd name="adj1" fmla="val -297"/>
            </a:avLst>
          </a:prstGeom>
          <a:ln w="19050">
            <a:solidFill>
              <a:srgbClr val="00B050"/>
            </a:solidFill>
            <a:prstDash val="sysDot"/>
            <a:tailEnd type="triangle"/>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438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noAutofit/>
          </a:bodyPr>
          <a:lstStyle/>
          <a:p>
            <a:r>
              <a:rPr u="none" dirty="0">
                <a:solidFill>
                  <a:schemeClr val="bg1">
                    <a:lumMod val="50000"/>
                  </a:schemeClr>
                </a:solidFill>
              </a:rPr>
              <a:t>DAS</a:t>
            </a:r>
          </a:p>
          <a:p>
            <a:r>
              <a:rPr u="none" dirty="0">
                <a:solidFill>
                  <a:schemeClr val="bg1">
                    <a:lumMod val="50000"/>
                  </a:schemeClr>
                </a:solidFill>
              </a:rPr>
              <a:t>NAS</a:t>
            </a:r>
          </a:p>
          <a:p>
            <a:r>
              <a:rPr b="1" dirty="0"/>
              <a:t>SAN</a:t>
            </a:r>
          </a:p>
          <a:p>
            <a:pPr lvl="1">
              <a:buSzPct val="60000"/>
              <a:buFont typeface="Wingdings" panose="05000000000000000000" pitchFamily="2" charset="2"/>
              <a:buChar char="n"/>
            </a:pPr>
            <a:r>
              <a:rPr u="none" dirty="0"/>
              <a:t>IP SAN Technologies</a:t>
            </a:r>
            <a:endParaRPr lang="en-US" altLang="zh-CN" dirty="0">
              <a:latin typeface="Arial" panose="020C0503030203020204" pitchFamily="34" charset="0"/>
              <a:ea typeface="+mn-ea"/>
              <a:cs typeface="+mn-ea"/>
              <a:sym typeface="+mn-lt"/>
            </a:endParaRPr>
          </a:p>
          <a:p>
            <a:pPr lvl="1"/>
            <a:r>
              <a:rPr u="none" dirty="0">
                <a:solidFill>
                  <a:schemeClr val="bg1">
                    <a:lumMod val="50000"/>
                  </a:schemeClr>
                </a:solidFill>
              </a:rPr>
              <a:t>FC SAN Technologies</a:t>
            </a:r>
            <a:endParaRPr lang="en-US" altLang="zh-CN" dirty="0">
              <a:solidFill>
                <a:schemeClr val="bg1">
                  <a:lumMod val="50000"/>
                </a:schemeClr>
              </a:solidFill>
              <a:latin typeface="Arial" panose="020C0503030203020204" pitchFamily="34" charset="0"/>
              <a:ea typeface="+mn-ea"/>
              <a:cs typeface="+mn-ea"/>
              <a:sym typeface="+mn-lt"/>
            </a:endParaRPr>
          </a:p>
          <a:p>
            <a:pPr lvl="1"/>
            <a:r>
              <a:rPr u="none" dirty="0">
                <a:solidFill>
                  <a:schemeClr val="bg1">
                    <a:lumMod val="50000"/>
                  </a:schemeClr>
                </a:solidFill>
              </a:rPr>
              <a:t>Comparison Between IP SAN and FC SAN</a:t>
            </a:r>
            <a:endParaRPr lang="en-US" altLang="zh-CN" dirty="0">
              <a:solidFill>
                <a:schemeClr val="bg1">
                  <a:lumMod val="50000"/>
                </a:schemeClr>
              </a:solidFill>
              <a:latin typeface="Arial" panose="020C0503030203020204" pitchFamily="34" charset="0"/>
              <a:ea typeface="+mn-ea"/>
              <a:cs typeface="+mn-ea"/>
              <a:sym typeface="+mn-lt"/>
            </a:endParaRPr>
          </a:p>
          <a:p>
            <a:r>
              <a:rPr u="none" dirty="0">
                <a:solidFill>
                  <a:schemeClr val="bg1">
                    <a:lumMod val="50000"/>
                  </a:schemeClr>
                </a:solidFill>
              </a:rPr>
              <a:t>Distributed Architecture</a:t>
            </a:r>
            <a:endParaRPr lang="en-US" altLang="zh-CN" dirty="0">
              <a:solidFill>
                <a:schemeClr val="bg1">
                  <a:lumMod val="50000"/>
                </a:schemeClr>
              </a:solidFill>
              <a:latin typeface="Arial" panose="020C0503030203020204" pitchFamily="34" charset="0"/>
              <a:cs typeface="+mn-ea"/>
              <a:sym typeface="+mn-lt"/>
            </a:endParaRPr>
          </a:p>
        </p:txBody>
      </p:sp>
    </p:spTree>
    <p:extLst>
      <p:ext uri="{BB962C8B-B14F-4D97-AF65-F5344CB8AC3E}">
        <p14:creationId xmlns:p14="http://schemas.microsoft.com/office/powerpoint/2010/main" val="3046887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a3ea1d2-fe22-48fc-bbdc-0967f4d5307b"/>
          <p:cNvSpPr>
            <a:spLocks noGrp="1" noChangeArrowheads="1"/>
          </p:cNvSpPr>
          <p:nvPr>
            <p:ph type="title"/>
          </p:nvPr>
        </p:nvSpPr>
        <p:spPr/>
        <p:txBody>
          <a:bodyPr>
            <a:noAutofit/>
          </a:bodyPr>
          <a:lstStyle/>
          <a:p>
            <a:r>
              <a:rPr u="none" dirty="0">
                <a:latin typeface="Huawei Sans" panose="020C0503030203020204" pitchFamily="34" charset="0"/>
                <a:cs typeface="Huawei Sans" panose="020C0503030203020204" pitchFamily="34" charset="0"/>
              </a:rPr>
              <a:t>NIC + Initiator Software</a:t>
            </a:r>
            <a:endParaRPr lang="en-US" altLang="zh-CN" dirty="0">
              <a:latin typeface="Huawei Sans" panose="020C0503030203020204" pitchFamily="34" charset="0"/>
              <a:ea typeface="+mn-ea"/>
              <a:cs typeface="Huawei Sans" panose="020C0503030203020204" pitchFamily="34" charset="0"/>
              <a:sym typeface="+mn-lt"/>
            </a:endParaRPr>
          </a:p>
        </p:txBody>
      </p:sp>
      <p:grpSp>
        <p:nvGrpSpPr>
          <p:cNvPr id="3" name="Groep 9"/>
          <p:cNvGrpSpPr/>
          <p:nvPr/>
        </p:nvGrpSpPr>
        <p:grpSpPr>
          <a:xfrm>
            <a:off x="8196160" y="4814230"/>
            <a:ext cx="2314726" cy="850334"/>
            <a:chOff x="6517412" y="4814230"/>
            <a:chExt cx="2314726" cy="850334"/>
          </a:xfrm>
        </p:grpSpPr>
        <p:cxnSp>
          <p:nvCxnSpPr>
            <p:cNvPr id="4" name="3471919c-74ab-428a-8e40-4a853a32f888"/>
            <p:cNvCxnSpPr/>
            <p:nvPr/>
          </p:nvCxnSpPr>
          <p:spPr bwMode="auto">
            <a:xfrm>
              <a:off x="6517412" y="5105477"/>
              <a:ext cx="511377" cy="0"/>
            </a:xfrm>
            <a:prstGeom prst="line">
              <a:avLst/>
            </a:prstGeom>
            <a:noFill/>
            <a:ln w="28575" cap="flat" cmpd="sng" algn="ctr">
              <a:solidFill>
                <a:srgbClr val="990000"/>
              </a:solidFill>
              <a:prstDash val="sysDash"/>
              <a:round/>
              <a:headEnd type="none" w="med" len="med"/>
              <a:tailEnd type="none" w="med" len="med"/>
            </a:ln>
            <a:effectLst/>
          </p:spPr>
        </p:cxnSp>
        <p:cxnSp>
          <p:nvCxnSpPr>
            <p:cNvPr id="5" name="f767fc3c-ff56-4c41-b622-b942942e5262"/>
            <p:cNvCxnSpPr/>
            <p:nvPr/>
          </p:nvCxnSpPr>
          <p:spPr bwMode="auto">
            <a:xfrm>
              <a:off x="6517412" y="5482921"/>
              <a:ext cx="51137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 name="09b8e903-d8ba-4acf-96a9-a525bbd0d74d"/>
            <p:cNvSpPr txBox="1">
              <a:spLocks noChangeArrowheads="1"/>
            </p:cNvSpPr>
            <p:nvPr/>
          </p:nvSpPr>
          <p:spPr bwMode="auto">
            <a:xfrm>
              <a:off x="7201487" y="4814230"/>
              <a:ext cx="1630651"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u="none">
                  <a:latin typeface="Huawei Sans" panose="020C0503030203020204" pitchFamily="34" charset="0"/>
                  <a:cs typeface="Huawei Sans" panose="020C0503030203020204" pitchFamily="34" charset="0"/>
                </a:rPr>
                <a:t>Internal bus</a:t>
              </a:r>
              <a:endParaRPr lang="en-US" altLang="zh-CN" dirty="0">
                <a:latin typeface="Huawei Sans" panose="020C0503030203020204" pitchFamily="34" charset="0"/>
                <a:cs typeface="Huawei Sans" panose="020C0503030203020204" pitchFamily="34" charset="0"/>
                <a:sym typeface="+mn-lt"/>
              </a:endParaRPr>
            </a:p>
          </p:txBody>
        </p:sp>
        <p:sp>
          <p:nvSpPr>
            <p:cNvPr id="7" name="16bfcfe5-84e9-4826-9444-433ae0b02394"/>
            <p:cNvSpPr txBox="1">
              <a:spLocks noChangeArrowheads="1"/>
            </p:cNvSpPr>
            <p:nvPr/>
          </p:nvSpPr>
          <p:spPr bwMode="auto">
            <a:xfrm>
              <a:off x="7201488" y="5219955"/>
              <a:ext cx="1090936"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u="none">
                  <a:latin typeface="Huawei Sans" panose="020C0503030203020204" pitchFamily="34" charset="0"/>
                  <a:cs typeface="Huawei Sans" panose="020C0503030203020204" pitchFamily="34" charset="0"/>
                </a:rPr>
                <a:t>Ethernet</a:t>
              </a:r>
              <a:endParaRPr lang="en-US" altLang="zh-CN" dirty="0">
                <a:latin typeface="Huawei Sans" panose="020C0503030203020204" pitchFamily="34" charset="0"/>
                <a:cs typeface="Huawei Sans" panose="020C0503030203020204" pitchFamily="34" charset="0"/>
                <a:sym typeface="+mn-lt"/>
              </a:endParaRPr>
            </a:p>
          </p:txBody>
        </p:sp>
      </p:grpSp>
      <p:sp>
        <p:nvSpPr>
          <p:cNvPr id="8" name="6b367f4b-7b60-4119-a004-34de4c552cc0"/>
          <p:cNvSpPr/>
          <p:nvPr/>
        </p:nvSpPr>
        <p:spPr bwMode="auto">
          <a:xfrm>
            <a:off x="7212124" y="1561514"/>
            <a:ext cx="3100800" cy="1147406"/>
          </a:xfrm>
          <a:prstGeom prst="accentBorderCallout1">
            <a:avLst>
              <a:gd name="adj1" fmla="val 24332"/>
              <a:gd name="adj2" fmla="val -4426"/>
              <a:gd name="adj3" fmla="val 24587"/>
              <a:gd name="adj4" fmla="val -23940"/>
            </a:avLst>
          </a:prstGeom>
          <a:no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buClr>
                <a:schemeClr val="bg1">
                  <a:lumMod val="50000"/>
                </a:schemeClr>
              </a:buClr>
              <a:buSzPct val="60000"/>
            </a:pPr>
            <a:r>
              <a:rPr u="none" dirty="0">
                <a:latin typeface="Huawei Sans" panose="020C0503030203020204" pitchFamily="34" charset="0"/>
                <a:cs typeface="Huawei Sans" panose="020C0503030203020204" pitchFamily="34" charset="0"/>
              </a:rPr>
              <a:t>The initiator software converts iSCSI packets into TCP/IP packets, which consumes host resources.</a:t>
            </a:r>
            <a:endParaRPr lang="en-US" dirty="0">
              <a:latin typeface="Huawei Sans" panose="020C0503030203020204" pitchFamily="34" charset="0"/>
              <a:cs typeface="Huawei Sans" panose="020C0503030203020204" pitchFamily="34" charset="0"/>
            </a:endParaRPr>
          </a:p>
        </p:txBody>
      </p:sp>
      <p:sp>
        <p:nvSpPr>
          <p:cNvPr id="9" name="03da7ceb-8fe2-40d7-96d6-a7e5d53832cd"/>
          <p:cNvSpPr/>
          <p:nvPr/>
        </p:nvSpPr>
        <p:spPr bwMode="auto">
          <a:xfrm flipH="1">
            <a:off x="1941922" y="4100205"/>
            <a:ext cx="2569902" cy="527865"/>
          </a:xfrm>
          <a:prstGeom prst="accentBorderCallout1">
            <a:avLst>
              <a:gd name="adj1" fmla="val 50845"/>
              <a:gd name="adj2" fmla="val -5182"/>
              <a:gd name="adj3" fmla="val 51100"/>
              <a:gd name="adj4" fmla="val -2446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u="none">
                <a:latin typeface="Huawei Sans" panose="020C0503030203020204" pitchFamily="34" charset="0"/>
                <a:cs typeface="Huawei Sans" panose="020C0503030203020204" pitchFamily="34" charset="0"/>
              </a:rPr>
              <a:t>TCP/IP-based Ethernet connection</a:t>
            </a:r>
            <a:endParaRPr lang="en-US" dirty="0">
              <a:latin typeface="Huawei Sans" panose="020C0503030203020204" pitchFamily="34" charset="0"/>
              <a:cs typeface="Huawei Sans" panose="020C0503030203020204" pitchFamily="34" charset="0"/>
            </a:endParaRPr>
          </a:p>
        </p:txBody>
      </p:sp>
      <p:grpSp>
        <p:nvGrpSpPr>
          <p:cNvPr id="10" name="组合 9"/>
          <p:cNvGrpSpPr/>
          <p:nvPr/>
        </p:nvGrpSpPr>
        <p:grpSpPr>
          <a:xfrm>
            <a:off x="4100660" y="1517600"/>
            <a:ext cx="3137425" cy="4330324"/>
            <a:chOff x="4100660" y="1517600"/>
            <a:chExt cx="3137425" cy="4330324"/>
          </a:xfrm>
        </p:grpSpPr>
        <p:cxnSp>
          <p:nvCxnSpPr>
            <p:cNvPr id="252" name="84ba6c30-883e-45cf-a374-802682b4218b"/>
            <p:cNvCxnSpPr/>
            <p:nvPr/>
          </p:nvCxnSpPr>
          <p:spPr bwMode="auto">
            <a:xfrm>
              <a:off x="6203600" y="2411913"/>
              <a:ext cx="0" cy="596593"/>
            </a:xfrm>
            <a:prstGeom prst="line">
              <a:avLst/>
            </a:prstGeom>
            <a:noFill/>
            <a:ln w="28575" cap="flat" cmpd="sng" algn="ctr">
              <a:solidFill>
                <a:srgbClr val="990000"/>
              </a:solidFill>
              <a:prstDash val="sysDash"/>
              <a:round/>
              <a:headEnd type="none" w="med" len="med"/>
              <a:tailEnd type="none" w="med" len="med"/>
            </a:ln>
            <a:effectLst/>
          </p:spPr>
        </p:cxnSp>
        <p:cxnSp>
          <p:nvCxnSpPr>
            <p:cNvPr id="253" name="9b7eec23-7090-4c25-8f9a-b44014508890"/>
            <p:cNvCxnSpPr>
              <a:cxnSpLocks noChangeShapeType="1"/>
            </p:cNvCxnSpPr>
            <p:nvPr/>
          </p:nvCxnSpPr>
          <p:spPr bwMode="auto">
            <a:xfrm>
              <a:off x="6040592" y="4126516"/>
              <a:ext cx="0" cy="0"/>
            </a:xfrm>
            <a:prstGeom prst="line">
              <a:avLst/>
            </a:prstGeom>
            <a:noFill/>
            <a:ln w="9525" algn="ctr">
              <a:noFill/>
              <a:round/>
              <a:headEnd/>
              <a:tailEnd/>
            </a:ln>
          </p:spPr>
        </p:cxnSp>
        <p:sp>
          <p:nvSpPr>
            <p:cNvPr id="254" name="ef792af9-f876-4435-a560-0126f1f4d1e8"/>
            <p:cNvSpPr txBox="1">
              <a:spLocks noChangeArrowheads="1"/>
            </p:cNvSpPr>
            <p:nvPr/>
          </p:nvSpPr>
          <p:spPr bwMode="auto">
            <a:xfrm>
              <a:off x="4100660" y="5216050"/>
              <a:ext cx="1879924"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u="none">
                  <a:latin typeface="Huawei Sans" panose="020C0503030203020204" pitchFamily="34" charset="0"/>
                  <a:cs typeface="Huawei Sans" panose="020C0503030203020204" pitchFamily="34" charset="0"/>
                </a:rPr>
                <a:t>Storage device</a:t>
              </a:r>
              <a:endParaRPr lang="en-US" altLang="zh-CN" dirty="0">
                <a:latin typeface="Huawei Sans" panose="020C0503030203020204" pitchFamily="34" charset="0"/>
                <a:cs typeface="Huawei Sans" panose="020C0503030203020204" pitchFamily="34" charset="0"/>
                <a:sym typeface="+mn-lt"/>
              </a:endParaRPr>
            </a:p>
          </p:txBody>
        </p:sp>
        <p:cxnSp>
          <p:nvCxnSpPr>
            <p:cNvPr id="255" name="f7c437fe-afb2-4300-90ce-51cc0875c390"/>
            <p:cNvCxnSpPr/>
            <p:nvPr/>
          </p:nvCxnSpPr>
          <p:spPr bwMode="auto">
            <a:xfrm>
              <a:off x="6193969" y="3470583"/>
              <a:ext cx="0" cy="150683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56" name="52068f71-dd4c-45ee-86a1-961b525b6794"/>
            <p:cNvSpPr/>
            <p:nvPr/>
          </p:nvSpPr>
          <p:spPr bwMode="auto">
            <a:xfrm>
              <a:off x="5185857" y="3997535"/>
              <a:ext cx="2052228" cy="612068"/>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sz="1600" b="1" u="none">
                  <a:latin typeface="Huawei Sans" panose="020C0503030203020204" pitchFamily="34" charset="0"/>
                  <a:cs typeface="Huawei Sans" panose="020C0503030203020204" pitchFamily="34" charset="0"/>
                </a:rPr>
                <a:t>IP SAN</a:t>
              </a:r>
              <a:endParaRPr lang="en-US" sz="1600" b="1" dirty="0">
                <a:latin typeface="Huawei Sans" panose="020C0503030203020204" pitchFamily="34" charset="0"/>
                <a:cs typeface="Huawei Sans" panose="020C0503030203020204" pitchFamily="34" charset="0"/>
              </a:endParaRPr>
            </a:p>
          </p:txBody>
        </p:sp>
        <p:grpSp>
          <p:nvGrpSpPr>
            <p:cNvPr id="257" name="组合 256"/>
            <p:cNvGrpSpPr/>
            <p:nvPr/>
          </p:nvGrpSpPr>
          <p:grpSpPr>
            <a:xfrm>
              <a:off x="5962650" y="1517600"/>
              <a:ext cx="515084" cy="972534"/>
              <a:chOff x="7499351" y="736601"/>
              <a:chExt cx="227013" cy="428625"/>
            </a:xfrm>
            <a:solidFill>
              <a:schemeClr val="bg1">
                <a:lumMod val="50000"/>
              </a:schemeClr>
            </a:solidFill>
          </p:grpSpPr>
          <p:sp>
            <p:nvSpPr>
              <p:cNvPr id="272"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3"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4"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5"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6"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7"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8"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9"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80"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81"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82"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83"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84"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258" name="组合 257"/>
            <p:cNvGrpSpPr/>
            <p:nvPr/>
          </p:nvGrpSpPr>
          <p:grpSpPr>
            <a:xfrm>
              <a:off x="5924550" y="4977417"/>
              <a:ext cx="682543" cy="870507"/>
              <a:chOff x="8407400" y="2055813"/>
              <a:chExt cx="360363" cy="458788"/>
            </a:xfrm>
            <a:solidFill>
              <a:schemeClr val="bg1">
                <a:lumMod val="50000"/>
              </a:schemeClr>
            </a:solidFill>
          </p:grpSpPr>
          <p:sp>
            <p:nvSpPr>
              <p:cNvPr id="268"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9"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0"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1"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259" name="组合 258"/>
            <p:cNvGrpSpPr/>
            <p:nvPr/>
          </p:nvGrpSpPr>
          <p:grpSpPr>
            <a:xfrm>
              <a:off x="5353050" y="2738420"/>
              <a:ext cx="1466849" cy="748434"/>
              <a:chOff x="5260976" y="1906589"/>
              <a:chExt cx="492125" cy="365125"/>
            </a:xfrm>
            <a:solidFill>
              <a:schemeClr val="bg1">
                <a:lumMod val="50000"/>
              </a:schemeClr>
            </a:solidFill>
          </p:grpSpPr>
          <p:sp>
            <p:nvSpPr>
              <p:cNvPr id="261" name="Freeform 75"/>
              <p:cNvSpPr>
                <a:spLocks/>
              </p:cNvSpPr>
              <p:nvPr/>
            </p:nvSpPr>
            <p:spPr bwMode="auto">
              <a:xfrm>
                <a:off x="5372101" y="2038351"/>
                <a:ext cx="325438" cy="225425"/>
              </a:xfrm>
              <a:custGeom>
                <a:avLst/>
                <a:gdLst>
                  <a:gd name="T0" fmla="*/ 360 w 382"/>
                  <a:gd name="T1" fmla="*/ 265 h 265"/>
                  <a:gd name="T2" fmla="*/ 360 w 382"/>
                  <a:gd name="T3" fmla="*/ 265 h 265"/>
                  <a:gd name="T4" fmla="*/ 310 w 382"/>
                  <a:gd name="T5" fmla="*/ 265 h 265"/>
                  <a:gd name="T6" fmla="*/ 298 w 382"/>
                  <a:gd name="T7" fmla="*/ 252 h 265"/>
                  <a:gd name="T8" fmla="*/ 310 w 382"/>
                  <a:gd name="T9" fmla="*/ 240 h 265"/>
                  <a:gd name="T10" fmla="*/ 357 w 382"/>
                  <a:gd name="T11" fmla="*/ 240 h 265"/>
                  <a:gd name="T12" fmla="*/ 357 w 382"/>
                  <a:gd name="T13" fmla="*/ 25 h 265"/>
                  <a:gd name="T14" fmla="*/ 24 w 382"/>
                  <a:gd name="T15" fmla="*/ 25 h 265"/>
                  <a:gd name="T16" fmla="*/ 24 w 382"/>
                  <a:gd name="T17" fmla="*/ 240 h 265"/>
                  <a:gd name="T18" fmla="*/ 239 w 382"/>
                  <a:gd name="T19" fmla="*/ 240 h 265"/>
                  <a:gd name="T20" fmla="*/ 251 w 382"/>
                  <a:gd name="T21" fmla="*/ 252 h 265"/>
                  <a:gd name="T22" fmla="*/ 239 w 382"/>
                  <a:gd name="T23" fmla="*/ 265 h 265"/>
                  <a:gd name="T24" fmla="*/ 22 w 382"/>
                  <a:gd name="T25" fmla="*/ 265 h 265"/>
                  <a:gd name="T26" fmla="*/ 0 w 382"/>
                  <a:gd name="T27" fmla="*/ 242 h 265"/>
                  <a:gd name="T28" fmla="*/ 0 w 382"/>
                  <a:gd name="T29" fmla="*/ 23 h 265"/>
                  <a:gd name="T30" fmla="*/ 22 w 382"/>
                  <a:gd name="T31" fmla="*/ 0 h 265"/>
                  <a:gd name="T32" fmla="*/ 360 w 382"/>
                  <a:gd name="T33" fmla="*/ 0 h 265"/>
                  <a:gd name="T34" fmla="*/ 382 w 382"/>
                  <a:gd name="T35" fmla="*/ 23 h 265"/>
                  <a:gd name="T36" fmla="*/ 382 w 382"/>
                  <a:gd name="T37" fmla="*/ 242 h 265"/>
                  <a:gd name="T38" fmla="*/ 360 w 382"/>
                  <a:gd name="T3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265">
                    <a:moveTo>
                      <a:pt x="360" y="265"/>
                    </a:moveTo>
                    <a:lnTo>
                      <a:pt x="360" y="265"/>
                    </a:lnTo>
                    <a:lnTo>
                      <a:pt x="310" y="265"/>
                    </a:lnTo>
                    <a:cubicBezTo>
                      <a:pt x="304" y="265"/>
                      <a:pt x="298" y="259"/>
                      <a:pt x="298" y="252"/>
                    </a:cubicBezTo>
                    <a:cubicBezTo>
                      <a:pt x="298" y="245"/>
                      <a:pt x="304" y="240"/>
                      <a:pt x="310" y="240"/>
                    </a:cubicBezTo>
                    <a:lnTo>
                      <a:pt x="357" y="240"/>
                    </a:lnTo>
                    <a:lnTo>
                      <a:pt x="357" y="25"/>
                    </a:lnTo>
                    <a:lnTo>
                      <a:pt x="24" y="25"/>
                    </a:lnTo>
                    <a:lnTo>
                      <a:pt x="24" y="240"/>
                    </a:lnTo>
                    <a:lnTo>
                      <a:pt x="239" y="240"/>
                    </a:lnTo>
                    <a:cubicBezTo>
                      <a:pt x="246" y="240"/>
                      <a:pt x="251" y="245"/>
                      <a:pt x="251" y="252"/>
                    </a:cubicBezTo>
                    <a:cubicBezTo>
                      <a:pt x="251" y="259"/>
                      <a:pt x="246" y="265"/>
                      <a:pt x="239" y="265"/>
                    </a:cubicBezTo>
                    <a:lnTo>
                      <a:pt x="22" y="265"/>
                    </a:lnTo>
                    <a:cubicBezTo>
                      <a:pt x="10" y="265"/>
                      <a:pt x="0" y="255"/>
                      <a:pt x="0" y="242"/>
                    </a:cubicBezTo>
                    <a:lnTo>
                      <a:pt x="0" y="23"/>
                    </a:lnTo>
                    <a:cubicBezTo>
                      <a:pt x="0" y="10"/>
                      <a:pt x="10" y="0"/>
                      <a:pt x="22" y="0"/>
                    </a:cubicBezTo>
                    <a:lnTo>
                      <a:pt x="360" y="0"/>
                    </a:lnTo>
                    <a:cubicBezTo>
                      <a:pt x="372" y="0"/>
                      <a:pt x="382" y="10"/>
                      <a:pt x="382" y="23"/>
                    </a:cubicBezTo>
                    <a:lnTo>
                      <a:pt x="382" y="242"/>
                    </a:lnTo>
                    <a:cubicBezTo>
                      <a:pt x="382" y="255"/>
                      <a:pt x="372" y="265"/>
                      <a:pt x="360" y="26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2" name="Freeform 76"/>
              <p:cNvSpPr>
                <a:spLocks noEditPoints="1"/>
              </p:cNvSpPr>
              <p:nvPr/>
            </p:nvSpPr>
            <p:spPr bwMode="auto">
              <a:xfrm>
                <a:off x="5372101" y="1947864"/>
                <a:ext cx="381000" cy="285750"/>
              </a:xfrm>
              <a:custGeom>
                <a:avLst/>
                <a:gdLst>
                  <a:gd name="T0" fmla="*/ 383 w 448"/>
                  <a:gd name="T1" fmla="*/ 311 h 335"/>
                  <a:gd name="T2" fmla="*/ 383 w 448"/>
                  <a:gd name="T3" fmla="*/ 311 h 335"/>
                  <a:gd name="T4" fmla="*/ 423 w 448"/>
                  <a:gd name="T5" fmla="*/ 311 h 335"/>
                  <a:gd name="T6" fmla="*/ 424 w 448"/>
                  <a:gd name="T7" fmla="*/ 311 h 335"/>
                  <a:gd name="T8" fmla="*/ 424 w 448"/>
                  <a:gd name="T9" fmla="*/ 63 h 335"/>
                  <a:gd name="T10" fmla="*/ 423 w 448"/>
                  <a:gd name="T11" fmla="*/ 61 h 335"/>
                  <a:gd name="T12" fmla="*/ 167 w 448"/>
                  <a:gd name="T13" fmla="*/ 61 h 335"/>
                  <a:gd name="T14" fmla="*/ 155 w 448"/>
                  <a:gd name="T15" fmla="*/ 48 h 335"/>
                  <a:gd name="T16" fmla="*/ 155 w 448"/>
                  <a:gd name="T17" fmla="*/ 36 h 335"/>
                  <a:gd name="T18" fmla="*/ 143 w 448"/>
                  <a:gd name="T19" fmla="*/ 25 h 335"/>
                  <a:gd name="T20" fmla="*/ 26 w 448"/>
                  <a:gd name="T21" fmla="*/ 25 h 335"/>
                  <a:gd name="T22" fmla="*/ 26 w 448"/>
                  <a:gd name="T23" fmla="*/ 106 h 335"/>
                  <a:gd name="T24" fmla="*/ 361 w 448"/>
                  <a:gd name="T25" fmla="*/ 106 h 335"/>
                  <a:gd name="T26" fmla="*/ 383 w 448"/>
                  <a:gd name="T27" fmla="*/ 129 h 335"/>
                  <a:gd name="T28" fmla="*/ 383 w 448"/>
                  <a:gd name="T29" fmla="*/ 311 h 335"/>
                  <a:gd name="T30" fmla="*/ 423 w 448"/>
                  <a:gd name="T31" fmla="*/ 335 h 335"/>
                  <a:gd name="T32" fmla="*/ 423 w 448"/>
                  <a:gd name="T33" fmla="*/ 335 h 335"/>
                  <a:gd name="T34" fmla="*/ 371 w 448"/>
                  <a:gd name="T35" fmla="*/ 335 h 335"/>
                  <a:gd name="T36" fmla="*/ 358 w 448"/>
                  <a:gd name="T37" fmla="*/ 323 h 335"/>
                  <a:gd name="T38" fmla="*/ 358 w 448"/>
                  <a:gd name="T39" fmla="*/ 131 h 335"/>
                  <a:gd name="T40" fmla="*/ 25 w 448"/>
                  <a:gd name="T41" fmla="*/ 131 h 335"/>
                  <a:gd name="T42" fmla="*/ 12 w 448"/>
                  <a:gd name="T43" fmla="*/ 138 h 335"/>
                  <a:gd name="T44" fmla="*/ 1 w 448"/>
                  <a:gd name="T45" fmla="*/ 126 h 335"/>
                  <a:gd name="T46" fmla="*/ 1 w 448"/>
                  <a:gd name="T47" fmla="*/ 25 h 335"/>
                  <a:gd name="T48" fmla="*/ 4 w 448"/>
                  <a:gd name="T49" fmla="*/ 9 h 335"/>
                  <a:gd name="T50" fmla="*/ 24 w 448"/>
                  <a:gd name="T51" fmla="*/ 0 h 335"/>
                  <a:gd name="T52" fmla="*/ 144 w 448"/>
                  <a:gd name="T53" fmla="*/ 0 h 335"/>
                  <a:gd name="T54" fmla="*/ 179 w 448"/>
                  <a:gd name="T55" fmla="*/ 36 h 335"/>
                  <a:gd name="T56" fmla="*/ 424 w 448"/>
                  <a:gd name="T57" fmla="*/ 36 h 335"/>
                  <a:gd name="T58" fmla="*/ 448 w 448"/>
                  <a:gd name="T59" fmla="*/ 63 h 335"/>
                  <a:gd name="T60" fmla="*/ 448 w 448"/>
                  <a:gd name="T61" fmla="*/ 313 h 335"/>
                  <a:gd name="T62" fmla="*/ 423 w 448"/>
                  <a:gd name="T63"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 h="335">
                    <a:moveTo>
                      <a:pt x="383" y="311"/>
                    </a:moveTo>
                    <a:lnTo>
                      <a:pt x="383" y="311"/>
                    </a:lnTo>
                    <a:lnTo>
                      <a:pt x="423" y="311"/>
                    </a:lnTo>
                    <a:cubicBezTo>
                      <a:pt x="423" y="311"/>
                      <a:pt x="424" y="311"/>
                      <a:pt x="424" y="311"/>
                    </a:cubicBezTo>
                    <a:lnTo>
                      <a:pt x="424" y="63"/>
                    </a:lnTo>
                    <a:cubicBezTo>
                      <a:pt x="424" y="61"/>
                      <a:pt x="424" y="61"/>
                      <a:pt x="423" y="61"/>
                    </a:cubicBezTo>
                    <a:lnTo>
                      <a:pt x="167" y="61"/>
                    </a:lnTo>
                    <a:cubicBezTo>
                      <a:pt x="160" y="61"/>
                      <a:pt x="155" y="55"/>
                      <a:pt x="155" y="48"/>
                    </a:cubicBezTo>
                    <a:lnTo>
                      <a:pt x="155" y="36"/>
                    </a:lnTo>
                    <a:cubicBezTo>
                      <a:pt x="155" y="27"/>
                      <a:pt x="146" y="25"/>
                      <a:pt x="143" y="25"/>
                    </a:cubicBezTo>
                    <a:lnTo>
                      <a:pt x="26" y="25"/>
                    </a:lnTo>
                    <a:lnTo>
                      <a:pt x="26" y="106"/>
                    </a:lnTo>
                    <a:lnTo>
                      <a:pt x="361" y="106"/>
                    </a:lnTo>
                    <a:cubicBezTo>
                      <a:pt x="373" y="106"/>
                      <a:pt x="383" y="116"/>
                      <a:pt x="383" y="129"/>
                    </a:cubicBezTo>
                    <a:lnTo>
                      <a:pt x="383" y="311"/>
                    </a:lnTo>
                    <a:close/>
                    <a:moveTo>
                      <a:pt x="423" y="335"/>
                    </a:moveTo>
                    <a:lnTo>
                      <a:pt x="423" y="335"/>
                    </a:lnTo>
                    <a:lnTo>
                      <a:pt x="371" y="335"/>
                    </a:lnTo>
                    <a:cubicBezTo>
                      <a:pt x="364" y="335"/>
                      <a:pt x="358" y="330"/>
                      <a:pt x="358" y="323"/>
                    </a:cubicBezTo>
                    <a:lnTo>
                      <a:pt x="358" y="131"/>
                    </a:lnTo>
                    <a:lnTo>
                      <a:pt x="25" y="131"/>
                    </a:lnTo>
                    <a:cubicBezTo>
                      <a:pt x="23" y="136"/>
                      <a:pt x="17" y="139"/>
                      <a:pt x="12" y="138"/>
                    </a:cubicBezTo>
                    <a:cubicBezTo>
                      <a:pt x="6" y="137"/>
                      <a:pt x="1" y="132"/>
                      <a:pt x="1" y="126"/>
                    </a:cubicBezTo>
                    <a:lnTo>
                      <a:pt x="1" y="25"/>
                    </a:lnTo>
                    <a:cubicBezTo>
                      <a:pt x="0" y="20"/>
                      <a:pt x="1" y="14"/>
                      <a:pt x="4" y="9"/>
                    </a:cubicBezTo>
                    <a:cubicBezTo>
                      <a:pt x="7" y="5"/>
                      <a:pt x="13" y="0"/>
                      <a:pt x="24" y="0"/>
                    </a:cubicBezTo>
                    <a:lnTo>
                      <a:pt x="144" y="0"/>
                    </a:lnTo>
                    <a:cubicBezTo>
                      <a:pt x="158" y="1"/>
                      <a:pt x="179" y="12"/>
                      <a:pt x="179" y="36"/>
                    </a:cubicBezTo>
                    <a:lnTo>
                      <a:pt x="424" y="36"/>
                    </a:lnTo>
                    <a:cubicBezTo>
                      <a:pt x="433" y="36"/>
                      <a:pt x="448" y="43"/>
                      <a:pt x="448" y="63"/>
                    </a:cubicBezTo>
                    <a:lnTo>
                      <a:pt x="448" y="313"/>
                    </a:lnTo>
                    <a:cubicBezTo>
                      <a:pt x="448" y="323"/>
                      <a:pt x="440" y="335"/>
                      <a:pt x="423" y="33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3" name="Freeform 77"/>
              <p:cNvSpPr>
                <a:spLocks/>
              </p:cNvSpPr>
              <p:nvPr/>
            </p:nvSpPr>
            <p:spPr bwMode="auto">
              <a:xfrm>
                <a:off x="5308601" y="1974851"/>
                <a:ext cx="33338" cy="92075"/>
              </a:xfrm>
              <a:custGeom>
                <a:avLst/>
                <a:gdLst>
                  <a:gd name="T0" fmla="*/ 0 w 39"/>
                  <a:gd name="T1" fmla="*/ 99 h 109"/>
                  <a:gd name="T2" fmla="*/ 0 w 39"/>
                  <a:gd name="T3" fmla="*/ 99 h 109"/>
                  <a:gd name="T4" fmla="*/ 10 w 39"/>
                  <a:gd name="T5" fmla="*/ 109 h 109"/>
                  <a:gd name="T6" fmla="*/ 29 w 39"/>
                  <a:gd name="T7" fmla="*/ 109 h 109"/>
                  <a:gd name="T8" fmla="*/ 39 w 39"/>
                  <a:gd name="T9" fmla="*/ 99 h 109"/>
                  <a:gd name="T10" fmla="*/ 39 w 39"/>
                  <a:gd name="T11" fmla="*/ 10 h 109"/>
                  <a:gd name="T12" fmla="*/ 29 w 39"/>
                  <a:gd name="T13" fmla="*/ 0 h 109"/>
                  <a:gd name="T14" fmla="*/ 10 w 39"/>
                  <a:gd name="T15" fmla="*/ 0 h 109"/>
                  <a:gd name="T16" fmla="*/ 0 w 39"/>
                  <a:gd name="T17" fmla="*/ 10 h 109"/>
                  <a:gd name="T18" fmla="*/ 0 w 39"/>
                  <a:gd name="T19"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09">
                    <a:moveTo>
                      <a:pt x="0" y="99"/>
                    </a:moveTo>
                    <a:lnTo>
                      <a:pt x="0" y="99"/>
                    </a:lnTo>
                    <a:cubicBezTo>
                      <a:pt x="0" y="104"/>
                      <a:pt x="5" y="109"/>
                      <a:pt x="10" y="109"/>
                    </a:cubicBezTo>
                    <a:lnTo>
                      <a:pt x="29" y="109"/>
                    </a:lnTo>
                    <a:cubicBezTo>
                      <a:pt x="34" y="109"/>
                      <a:pt x="39" y="104"/>
                      <a:pt x="39" y="99"/>
                    </a:cubicBezTo>
                    <a:lnTo>
                      <a:pt x="39" y="10"/>
                    </a:lnTo>
                    <a:cubicBezTo>
                      <a:pt x="39" y="5"/>
                      <a:pt x="34" y="0"/>
                      <a:pt x="29" y="0"/>
                    </a:cubicBezTo>
                    <a:lnTo>
                      <a:pt x="10" y="0"/>
                    </a:lnTo>
                    <a:cubicBezTo>
                      <a:pt x="5" y="0"/>
                      <a:pt x="0" y="5"/>
                      <a:pt x="0" y="10"/>
                    </a:cubicBezTo>
                    <a:lnTo>
                      <a:pt x="0" y="99"/>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4" name="Freeform 78"/>
              <p:cNvSpPr>
                <a:spLocks/>
              </p:cNvSpPr>
              <p:nvPr/>
            </p:nvSpPr>
            <p:spPr bwMode="auto">
              <a:xfrm>
                <a:off x="5308601" y="2120901"/>
                <a:ext cx="33338" cy="82550"/>
              </a:xfrm>
              <a:custGeom>
                <a:avLst/>
                <a:gdLst>
                  <a:gd name="T0" fmla="*/ 0 w 39"/>
                  <a:gd name="T1" fmla="*/ 87 h 97"/>
                  <a:gd name="T2" fmla="*/ 0 w 39"/>
                  <a:gd name="T3" fmla="*/ 87 h 97"/>
                  <a:gd name="T4" fmla="*/ 10 w 39"/>
                  <a:gd name="T5" fmla="*/ 97 h 97"/>
                  <a:gd name="T6" fmla="*/ 29 w 39"/>
                  <a:gd name="T7" fmla="*/ 97 h 97"/>
                  <a:gd name="T8" fmla="*/ 39 w 39"/>
                  <a:gd name="T9" fmla="*/ 87 h 97"/>
                  <a:gd name="T10" fmla="*/ 39 w 39"/>
                  <a:gd name="T11" fmla="*/ 10 h 97"/>
                  <a:gd name="T12" fmla="*/ 29 w 39"/>
                  <a:gd name="T13" fmla="*/ 0 h 97"/>
                  <a:gd name="T14" fmla="*/ 10 w 39"/>
                  <a:gd name="T15" fmla="*/ 0 h 97"/>
                  <a:gd name="T16" fmla="*/ 0 w 39"/>
                  <a:gd name="T17" fmla="*/ 10 h 97"/>
                  <a:gd name="T18" fmla="*/ 0 w 39"/>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97">
                    <a:moveTo>
                      <a:pt x="0" y="87"/>
                    </a:moveTo>
                    <a:lnTo>
                      <a:pt x="0" y="87"/>
                    </a:lnTo>
                    <a:cubicBezTo>
                      <a:pt x="0" y="93"/>
                      <a:pt x="5" y="97"/>
                      <a:pt x="10" y="97"/>
                    </a:cubicBezTo>
                    <a:lnTo>
                      <a:pt x="29" y="97"/>
                    </a:lnTo>
                    <a:cubicBezTo>
                      <a:pt x="34" y="97"/>
                      <a:pt x="39" y="93"/>
                      <a:pt x="39" y="87"/>
                    </a:cubicBezTo>
                    <a:lnTo>
                      <a:pt x="39" y="10"/>
                    </a:lnTo>
                    <a:cubicBezTo>
                      <a:pt x="39" y="5"/>
                      <a:pt x="34" y="0"/>
                      <a:pt x="29" y="0"/>
                    </a:cubicBezTo>
                    <a:lnTo>
                      <a:pt x="10" y="0"/>
                    </a:lnTo>
                    <a:cubicBezTo>
                      <a:pt x="5" y="0"/>
                      <a:pt x="0" y="5"/>
                      <a:pt x="0" y="10"/>
                    </a:cubicBezTo>
                    <a:lnTo>
                      <a:pt x="0" y="87"/>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5" name="Freeform 79"/>
              <p:cNvSpPr>
                <a:spLocks/>
              </p:cNvSpPr>
              <p:nvPr/>
            </p:nvSpPr>
            <p:spPr bwMode="auto">
              <a:xfrm>
                <a:off x="5260976" y="1906589"/>
                <a:ext cx="93663" cy="346075"/>
              </a:xfrm>
              <a:custGeom>
                <a:avLst/>
                <a:gdLst>
                  <a:gd name="T0" fmla="*/ 15 w 111"/>
                  <a:gd name="T1" fmla="*/ 30 h 406"/>
                  <a:gd name="T2" fmla="*/ 15 w 111"/>
                  <a:gd name="T3" fmla="*/ 30 h 406"/>
                  <a:gd name="T4" fmla="*/ 81 w 111"/>
                  <a:gd name="T5" fmla="*/ 30 h 406"/>
                  <a:gd name="T6" fmla="*/ 81 w 111"/>
                  <a:gd name="T7" fmla="*/ 406 h 406"/>
                  <a:gd name="T8" fmla="*/ 111 w 111"/>
                  <a:gd name="T9" fmla="*/ 406 h 406"/>
                  <a:gd name="T10" fmla="*/ 111 w 111"/>
                  <a:gd name="T11" fmla="*/ 15 h 406"/>
                  <a:gd name="T12" fmla="*/ 96 w 111"/>
                  <a:gd name="T13" fmla="*/ 0 h 406"/>
                  <a:gd name="T14" fmla="*/ 15 w 111"/>
                  <a:gd name="T15" fmla="*/ 0 h 406"/>
                  <a:gd name="T16" fmla="*/ 0 w 111"/>
                  <a:gd name="T17" fmla="*/ 15 h 406"/>
                  <a:gd name="T18" fmla="*/ 15 w 111"/>
                  <a:gd name="T19" fmla="*/ 3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406">
                    <a:moveTo>
                      <a:pt x="15" y="30"/>
                    </a:moveTo>
                    <a:lnTo>
                      <a:pt x="15" y="30"/>
                    </a:lnTo>
                    <a:lnTo>
                      <a:pt x="81" y="30"/>
                    </a:lnTo>
                    <a:lnTo>
                      <a:pt x="81" y="406"/>
                    </a:lnTo>
                    <a:lnTo>
                      <a:pt x="111" y="406"/>
                    </a:lnTo>
                    <a:lnTo>
                      <a:pt x="111" y="15"/>
                    </a:lnTo>
                    <a:cubicBezTo>
                      <a:pt x="111" y="7"/>
                      <a:pt x="104" y="0"/>
                      <a:pt x="96" y="0"/>
                    </a:cubicBezTo>
                    <a:lnTo>
                      <a:pt x="15" y="0"/>
                    </a:lnTo>
                    <a:cubicBezTo>
                      <a:pt x="7" y="0"/>
                      <a:pt x="0" y="7"/>
                      <a:pt x="0" y="15"/>
                    </a:cubicBezTo>
                    <a:cubicBezTo>
                      <a:pt x="0" y="24"/>
                      <a:pt x="7" y="30"/>
                      <a:pt x="15" y="3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6" name="Freeform 83"/>
              <p:cNvSpPr>
                <a:spLocks/>
              </p:cNvSpPr>
              <p:nvPr/>
            </p:nvSpPr>
            <p:spPr bwMode="auto">
              <a:xfrm>
                <a:off x="5554663"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1" y="46"/>
                      <a:pt x="0" y="36"/>
                      <a:pt x="0" y="23"/>
                    </a:cubicBezTo>
                    <a:cubicBezTo>
                      <a:pt x="0" y="11"/>
                      <a:pt x="11" y="0"/>
                      <a:pt x="23" y="0"/>
                    </a:cubicBezTo>
                    <a:cubicBezTo>
                      <a:pt x="36" y="0"/>
                      <a:pt x="46" y="11"/>
                      <a:pt x="46" y="23"/>
                    </a:cubicBezTo>
                    <a:cubicBezTo>
                      <a:pt x="46" y="36"/>
                      <a:pt x="36"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7" name="Freeform 84"/>
              <p:cNvSpPr>
                <a:spLocks/>
              </p:cNvSpPr>
              <p:nvPr/>
            </p:nvSpPr>
            <p:spPr bwMode="auto">
              <a:xfrm>
                <a:off x="5614988"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0" y="46"/>
                      <a:pt x="0" y="36"/>
                      <a:pt x="0" y="23"/>
                    </a:cubicBezTo>
                    <a:cubicBezTo>
                      <a:pt x="0" y="10"/>
                      <a:pt x="10" y="0"/>
                      <a:pt x="23" y="0"/>
                    </a:cubicBezTo>
                    <a:cubicBezTo>
                      <a:pt x="35" y="0"/>
                      <a:pt x="46" y="10"/>
                      <a:pt x="46" y="23"/>
                    </a:cubicBezTo>
                    <a:cubicBezTo>
                      <a:pt x="46" y="36"/>
                      <a:pt x="35"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sp>
          <p:nvSpPr>
            <p:cNvPr id="260" name="文本框 259"/>
            <p:cNvSpPr txBox="1"/>
            <p:nvPr/>
          </p:nvSpPr>
          <p:spPr>
            <a:xfrm>
              <a:off x="5855476" y="3063417"/>
              <a:ext cx="556563" cy="369332"/>
            </a:xfrm>
            <a:prstGeom prst="rect">
              <a:avLst/>
            </a:prstGeom>
            <a:noFill/>
          </p:spPr>
          <p:txBody>
            <a:bodyPr wrap="none" rtlCol="0">
              <a:noAutofit/>
            </a:bodyPr>
            <a:lstStyle/>
            <a:p>
              <a:pPr fontAlgn="ctr"/>
              <a:r>
                <a:rPr b="1">
                  <a:latin typeface="Huawei Sans" panose="020C0503030203020204" pitchFamily="34" charset="0"/>
                  <a:cs typeface="Huawei Sans" panose="020C0503030203020204" pitchFamily="34" charset="0"/>
                </a:rPr>
                <a:t>NIC</a:t>
              </a:r>
              <a:endParaRPr lang="en-US" altLang="zh-CN" b="1" dirty="0">
                <a:latin typeface="Huawei Sans" panose="020C0503030203020204" pitchFamily="34" charset="0"/>
                <a:cs typeface="Huawei Sans" panose="020C0503030203020204" pitchFamily="34" charset="0"/>
                <a:sym typeface="+mn-lt"/>
              </a:endParaRPr>
            </a:p>
          </p:txBody>
        </p:sp>
      </p:grpSp>
    </p:spTree>
    <p:extLst>
      <p:ext uri="{BB962C8B-B14F-4D97-AF65-F5344CB8AC3E}">
        <p14:creationId xmlns:p14="http://schemas.microsoft.com/office/powerpoint/2010/main" val="17555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a:noAutofit/>
          </a:bodyPr>
          <a:lstStyle/>
          <a:p>
            <a:r>
              <a:rPr u="none"/>
              <a:t>Storage Network Architecture</a:t>
            </a:r>
            <a:endParaRPr lang="en-US" altLang="zh-CN" dirty="0">
              <a:latin typeface="Arial" panose="020C0503030203020204" pitchFamily="34" charset="0"/>
              <a:ea typeface="+mn-ea"/>
              <a:cs typeface="+mn-ea"/>
              <a:sym typeface="+mn-lt"/>
            </a:endParaRPr>
          </a:p>
        </p:txBody>
      </p:sp>
    </p:spTree>
    <p:extLst>
      <p:ext uri="{BB962C8B-B14F-4D97-AF65-F5344CB8AC3E}">
        <p14:creationId xmlns:p14="http://schemas.microsoft.com/office/powerpoint/2010/main" val="383589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f32479f-8857-43ea-95c2-761ca6b4c923"/>
          <p:cNvSpPr>
            <a:spLocks noGrp="1" noChangeArrowheads="1"/>
          </p:cNvSpPr>
          <p:nvPr>
            <p:ph type="title"/>
          </p:nvPr>
        </p:nvSpPr>
        <p:spPr/>
        <p:txBody>
          <a:bodyPr>
            <a:noAutofit/>
          </a:bodyPr>
          <a:lstStyle/>
          <a:p>
            <a:r>
              <a:rPr u="none" dirty="0"/>
              <a:t>TOE NIC + Initiator Software</a:t>
            </a:r>
            <a:endParaRPr lang="en-US" altLang="zh-CN" dirty="0">
              <a:latin typeface="Arial" panose="020C0503030203020204" pitchFamily="34" charset="0"/>
              <a:ea typeface="+mn-ea"/>
              <a:cs typeface="+mn-ea"/>
              <a:sym typeface="+mn-lt"/>
            </a:endParaRPr>
          </a:p>
        </p:txBody>
      </p:sp>
      <p:sp>
        <p:nvSpPr>
          <p:cNvPr id="4" name="8d55d43b-301e-4212-9c2f-6f96c421ee3b"/>
          <p:cNvSpPr/>
          <p:nvPr/>
        </p:nvSpPr>
        <p:spPr bwMode="auto">
          <a:xfrm flipH="1">
            <a:off x="2336319" y="1277970"/>
            <a:ext cx="2700226" cy="1404279"/>
          </a:xfrm>
          <a:prstGeom prst="accentBorderCallout1">
            <a:avLst>
              <a:gd name="adj1" fmla="val 50363"/>
              <a:gd name="adj2" fmla="val -4686"/>
              <a:gd name="adj3" fmla="val 49274"/>
              <a:gd name="adj4" fmla="val -34165"/>
            </a:avLst>
          </a:prstGeom>
          <a:no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u="none" dirty="0">
                <a:latin typeface="Huawei Sans" panose="020C0503030203020204" pitchFamily="34" charset="0"/>
                <a:cs typeface="Huawei Sans" panose="020C0503030203020204" pitchFamily="34" charset="0"/>
              </a:rPr>
              <a:t>The initiator software implements the functions of the iSCSI layer, which consumes host resources.</a:t>
            </a:r>
            <a:endParaRPr lang="en-US" dirty="0">
              <a:latin typeface="Huawei Sans" panose="020C0503030203020204" pitchFamily="34" charset="0"/>
              <a:cs typeface="Huawei Sans" panose="020C0503030203020204" pitchFamily="34" charset="0"/>
            </a:endParaRPr>
          </a:p>
        </p:txBody>
      </p:sp>
      <p:sp>
        <p:nvSpPr>
          <p:cNvPr id="5" name="29187605-ebfb-43a1-b95b-bd048b4a9096"/>
          <p:cNvSpPr/>
          <p:nvPr/>
        </p:nvSpPr>
        <p:spPr bwMode="auto">
          <a:xfrm flipH="1">
            <a:off x="2336316" y="4058579"/>
            <a:ext cx="2353313" cy="685073"/>
          </a:xfrm>
          <a:prstGeom prst="accentBorderCallout1">
            <a:avLst>
              <a:gd name="adj1" fmla="val 49552"/>
              <a:gd name="adj2" fmla="val -4747"/>
              <a:gd name="adj3" fmla="val 48843"/>
              <a:gd name="adj4" fmla="val -22193"/>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u="none">
                <a:latin typeface="Huawei Sans" panose="020C0503030203020204" pitchFamily="34" charset="0"/>
                <a:cs typeface="Huawei Sans" panose="020C0503030203020204" pitchFamily="34" charset="0"/>
              </a:rPr>
              <a:t>TCP/IP-based Ethernet connection</a:t>
            </a:r>
            <a:endParaRPr lang="en-US" dirty="0">
              <a:latin typeface="Huawei Sans" panose="020C0503030203020204" pitchFamily="34" charset="0"/>
              <a:cs typeface="Huawei Sans" panose="020C0503030203020204" pitchFamily="34" charset="0"/>
            </a:endParaRPr>
          </a:p>
        </p:txBody>
      </p:sp>
      <p:sp>
        <p:nvSpPr>
          <p:cNvPr id="6" name="eb71b3b6-8fa2-457f-96bd-776942ef11e4"/>
          <p:cNvSpPr/>
          <p:nvPr/>
        </p:nvSpPr>
        <p:spPr bwMode="auto">
          <a:xfrm>
            <a:off x="7597585" y="2584797"/>
            <a:ext cx="3035853" cy="1169310"/>
          </a:xfrm>
          <a:prstGeom prst="accentBorderCallout1">
            <a:avLst>
              <a:gd name="adj1" fmla="val 48282"/>
              <a:gd name="adj2" fmla="val -5092"/>
              <a:gd name="adj3" fmla="val 49344"/>
              <a:gd name="adj4" fmla="val -26900"/>
            </a:avLst>
          </a:prstGeom>
          <a:no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u="none">
                <a:latin typeface="Huawei Sans" panose="020C0503030203020204" pitchFamily="34" charset="0"/>
                <a:cs typeface="Huawei Sans" panose="020C0503030203020204" pitchFamily="34" charset="0"/>
              </a:rPr>
              <a:t>The TOE NIC implements TCP/IP conversion, which does not consume host resources.</a:t>
            </a:r>
            <a:endParaRPr lang="en-US" dirty="0">
              <a:latin typeface="Huawei Sans" panose="020C0503030203020204" pitchFamily="34" charset="0"/>
              <a:cs typeface="Huawei Sans" panose="020C0503030203020204" pitchFamily="34" charset="0"/>
            </a:endParaRPr>
          </a:p>
        </p:txBody>
      </p:sp>
      <p:grpSp>
        <p:nvGrpSpPr>
          <p:cNvPr id="8" name="Groep 608"/>
          <p:cNvGrpSpPr/>
          <p:nvPr/>
        </p:nvGrpSpPr>
        <p:grpSpPr>
          <a:xfrm>
            <a:off x="8323169" y="4814231"/>
            <a:ext cx="2489374" cy="831480"/>
            <a:chOff x="6517412" y="4814230"/>
            <a:chExt cx="2489374" cy="831480"/>
          </a:xfrm>
        </p:grpSpPr>
        <p:cxnSp>
          <p:nvCxnSpPr>
            <p:cNvPr id="9" name="3471919c-74ab-428a-8e40-4a853a32f888"/>
            <p:cNvCxnSpPr/>
            <p:nvPr/>
          </p:nvCxnSpPr>
          <p:spPr bwMode="auto">
            <a:xfrm>
              <a:off x="6517412" y="5105477"/>
              <a:ext cx="511377" cy="0"/>
            </a:xfrm>
            <a:prstGeom prst="line">
              <a:avLst/>
            </a:prstGeom>
            <a:noFill/>
            <a:ln w="28575" cap="flat" cmpd="sng" algn="ctr">
              <a:solidFill>
                <a:srgbClr val="990000"/>
              </a:solidFill>
              <a:prstDash val="sysDash"/>
              <a:round/>
              <a:headEnd type="none" w="med" len="med"/>
              <a:tailEnd type="none" w="med" len="med"/>
            </a:ln>
            <a:effectLst/>
          </p:spPr>
        </p:cxnSp>
        <p:cxnSp>
          <p:nvCxnSpPr>
            <p:cNvPr id="10" name="f767fc3c-ff56-4c41-b622-b942942e5262"/>
            <p:cNvCxnSpPr/>
            <p:nvPr/>
          </p:nvCxnSpPr>
          <p:spPr bwMode="auto">
            <a:xfrm>
              <a:off x="6517412" y="5482921"/>
              <a:ext cx="51137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1" name="09b8e903-d8ba-4acf-96a9-a525bbd0d74d"/>
            <p:cNvSpPr txBox="1">
              <a:spLocks noChangeArrowheads="1"/>
            </p:cNvSpPr>
            <p:nvPr/>
          </p:nvSpPr>
          <p:spPr bwMode="auto">
            <a:xfrm>
              <a:off x="7201487" y="4814230"/>
              <a:ext cx="1805299"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u="none">
                  <a:latin typeface="Huawei Sans" panose="020C0503030203020204" pitchFamily="34" charset="0"/>
                  <a:cs typeface="Huawei Sans" panose="020C0503030203020204" pitchFamily="34" charset="0"/>
                </a:rPr>
                <a:t>Internal bus</a:t>
              </a:r>
              <a:endParaRPr lang="en-US" altLang="zh-CN" dirty="0">
                <a:latin typeface="Huawei Sans" panose="020C0503030203020204" pitchFamily="34" charset="0"/>
                <a:cs typeface="Huawei Sans" panose="020C0503030203020204" pitchFamily="34" charset="0"/>
                <a:sym typeface="+mn-lt"/>
              </a:endParaRPr>
            </a:p>
          </p:txBody>
        </p:sp>
        <p:sp>
          <p:nvSpPr>
            <p:cNvPr id="12" name="16bfcfe5-84e9-4826-9444-433ae0b02394"/>
            <p:cNvSpPr txBox="1">
              <a:spLocks noChangeArrowheads="1"/>
            </p:cNvSpPr>
            <p:nvPr/>
          </p:nvSpPr>
          <p:spPr bwMode="auto">
            <a:xfrm>
              <a:off x="7201488" y="5201101"/>
              <a:ext cx="1090936"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u="none">
                  <a:latin typeface="Huawei Sans" panose="020C0503030203020204" pitchFamily="34" charset="0"/>
                  <a:cs typeface="Huawei Sans" panose="020C0503030203020204" pitchFamily="34" charset="0"/>
                </a:rPr>
                <a:t>Ethernet</a:t>
              </a:r>
              <a:endParaRPr lang="en-US" altLang="zh-CN" dirty="0">
                <a:latin typeface="Huawei Sans" panose="020C0503030203020204" pitchFamily="34" charset="0"/>
                <a:cs typeface="Huawei Sans" panose="020C0503030203020204" pitchFamily="34" charset="0"/>
                <a:sym typeface="+mn-lt"/>
              </a:endParaRPr>
            </a:p>
          </p:txBody>
        </p:sp>
      </p:grpSp>
      <p:grpSp>
        <p:nvGrpSpPr>
          <p:cNvPr id="3" name="组合 2"/>
          <p:cNvGrpSpPr/>
          <p:nvPr/>
        </p:nvGrpSpPr>
        <p:grpSpPr>
          <a:xfrm>
            <a:off x="4157221" y="1555700"/>
            <a:ext cx="3080864" cy="4330324"/>
            <a:chOff x="4157221" y="1555700"/>
            <a:chExt cx="3080864" cy="4330324"/>
          </a:xfrm>
        </p:grpSpPr>
        <p:cxnSp>
          <p:nvCxnSpPr>
            <p:cNvPr id="288" name="84ba6c30-883e-45cf-a374-802682b4218b"/>
            <p:cNvCxnSpPr/>
            <p:nvPr/>
          </p:nvCxnSpPr>
          <p:spPr bwMode="auto">
            <a:xfrm>
              <a:off x="6203600" y="2450013"/>
              <a:ext cx="0" cy="596593"/>
            </a:xfrm>
            <a:prstGeom prst="line">
              <a:avLst/>
            </a:prstGeom>
            <a:noFill/>
            <a:ln w="28575" cap="flat" cmpd="sng" algn="ctr">
              <a:solidFill>
                <a:srgbClr val="990000"/>
              </a:solidFill>
              <a:prstDash val="sysDash"/>
              <a:round/>
              <a:headEnd type="none" w="med" len="med"/>
              <a:tailEnd type="none" w="med" len="med"/>
            </a:ln>
            <a:effectLst/>
          </p:spPr>
        </p:cxnSp>
        <p:cxnSp>
          <p:nvCxnSpPr>
            <p:cNvPr id="289" name="9b7eec23-7090-4c25-8f9a-b44014508890"/>
            <p:cNvCxnSpPr>
              <a:cxnSpLocks noChangeShapeType="1"/>
            </p:cNvCxnSpPr>
            <p:nvPr/>
          </p:nvCxnSpPr>
          <p:spPr bwMode="auto">
            <a:xfrm>
              <a:off x="6040592" y="4164616"/>
              <a:ext cx="0" cy="0"/>
            </a:xfrm>
            <a:prstGeom prst="line">
              <a:avLst/>
            </a:prstGeom>
            <a:noFill/>
            <a:ln w="9525" algn="ctr">
              <a:noFill/>
              <a:round/>
              <a:headEnd/>
              <a:tailEnd/>
            </a:ln>
          </p:spPr>
        </p:cxnSp>
        <p:sp>
          <p:nvSpPr>
            <p:cNvPr id="290" name="ef792af9-f876-4435-a560-0126f1f4d1e8"/>
            <p:cNvSpPr txBox="1">
              <a:spLocks noChangeArrowheads="1"/>
            </p:cNvSpPr>
            <p:nvPr/>
          </p:nvSpPr>
          <p:spPr bwMode="auto">
            <a:xfrm>
              <a:off x="4157221" y="5254150"/>
              <a:ext cx="1993046"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u="none">
                  <a:latin typeface="Huawei Sans" panose="020C0503030203020204" pitchFamily="34" charset="0"/>
                  <a:cs typeface="Huawei Sans" panose="020C0503030203020204" pitchFamily="34" charset="0"/>
                </a:rPr>
                <a:t>Storage device</a:t>
              </a:r>
              <a:endParaRPr lang="en-US" altLang="zh-CN" dirty="0">
                <a:latin typeface="Huawei Sans" panose="020C0503030203020204" pitchFamily="34" charset="0"/>
                <a:cs typeface="Huawei Sans" panose="020C0503030203020204" pitchFamily="34" charset="0"/>
                <a:sym typeface="+mn-lt"/>
              </a:endParaRPr>
            </a:p>
          </p:txBody>
        </p:sp>
        <p:cxnSp>
          <p:nvCxnSpPr>
            <p:cNvPr id="291" name="f7c437fe-afb2-4300-90ce-51cc0875c390"/>
            <p:cNvCxnSpPr/>
            <p:nvPr/>
          </p:nvCxnSpPr>
          <p:spPr bwMode="auto">
            <a:xfrm>
              <a:off x="6193969" y="3508683"/>
              <a:ext cx="0" cy="150683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92" name="52068f71-dd4c-45ee-86a1-961b525b6794"/>
            <p:cNvSpPr/>
            <p:nvPr/>
          </p:nvSpPr>
          <p:spPr bwMode="auto">
            <a:xfrm>
              <a:off x="5185857" y="4035635"/>
              <a:ext cx="2052228" cy="612068"/>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sz="1600" b="1" u="none">
                  <a:latin typeface="Huawei Sans" panose="020C0503030203020204" pitchFamily="34" charset="0"/>
                  <a:cs typeface="Huawei Sans" panose="020C0503030203020204" pitchFamily="34" charset="0"/>
                </a:rPr>
                <a:t>IP SAN</a:t>
              </a:r>
              <a:endParaRPr lang="en-US" sz="1600" b="1" dirty="0">
                <a:latin typeface="Huawei Sans" panose="020C0503030203020204" pitchFamily="34" charset="0"/>
                <a:cs typeface="Huawei Sans" panose="020C0503030203020204" pitchFamily="34" charset="0"/>
              </a:endParaRPr>
            </a:p>
          </p:txBody>
        </p:sp>
        <p:grpSp>
          <p:nvGrpSpPr>
            <p:cNvPr id="293" name="组合 292"/>
            <p:cNvGrpSpPr/>
            <p:nvPr/>
          </p:nvGrpSpPr>
          <p:grpSpPr>
            <a:xfrm>
              <a:off x="5962650" y="1555700"/>
              <a:ext cx="515084" cy="972534"/>
              <a:chOff x="7499351" y="736601"/>
              <a:chExt cx="227013" cy="428625"/>
            </a:xfrm>
            <a:solidFill>
              <a:schemeClr val="bg1">
                <a:lumMod val="50000"/>
              </a:schemeClr>
            </a:solidFill>
          </p:grpSpPr>
          <p:sp>
            <p:nvSpPr>
              <p:cNvPr id="308"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09"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10"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11"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12"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13"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14"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15"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16"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17"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18"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19"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20"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294" name="组合 293"/>
            <p:cNvGrpSpPr/>
            <p:nvPr/>
          </p:nvGrpSpPr>
          <p:grpSpPr>
            <a:xfrm>
              <a:off x="5924550" y="5015517"/>
              <a:ext cx="682543" cy="870507"/>
              <a:chOff x="8407400" y="2055813"/>
              <a:chExt cx="360363" cy="458788"/>
            </a:xfrm>
            <a:solidFill>
              <a:schemeClr val="bg1">
                <a:lumMod val="50000"/>
              </a:schemeClr>
            </a:solidFill>
          </p:grpSpPr>
          <p:sp>
            <p:nvSpPr>
              <p:cNvPr id="304"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05"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06"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07"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295" name="组合 294"/>
            <p:cNvGrpSpPr/>
            <p:nvPr/>
          </p:nvGrpSpPr>
          <p:grpSpPr>
            <a:xfrm>
              <a:off x="5353050" y="2776520"/>
              <a:ext cx="1466849" cy="748434"/>
              <a:chOff x="5260976" y="1906589"/>
              <a:chExt cx="492125" cy="365125"/>
            </a:xfrm>
            <a:solidFill>
              <a:schemeClr val="bg1">
                <a:lumMod val="50000"/>
              </a:schemeClr>
            </a:solidFill>
          </p:grpSpPr>
          <p:sp>
            <p:nvSpPr>
              <p:cNvPr id="297" name="Freeform 75"/>
              <p:cNvSpPr>
                <a:spLocks/>
              </p:cNvSpPr>
              <p:nvPr/>
            </p:nvSpPr>
            <p:spPr bwMode="auto">
              <a:xfrm>
                <a:off x="5372101" y="2038351"/>
                <a:ext cx="325438" cy="225425"/>
              </a:xfrm>
              <a:custGeom>
                <a:avLst/>
                <a:gdLst>
                  <a:gd name="T0" fmla="*/ 360 w 382"/>
                  <a:gd name="T1" fmla="*/ 265 h 265"/>
                  <a:gd name="T2" fmla="*/ 360 w 382"/>
                  <a:gd name="T3" fmla="*/ 265 h 265"/>
                  <a:gd name="T4" fmla="*/ 310 w 382"/>
                  <a:gd name="T5" fmla="*/ 265 h 265"/>
                  <a:gd name="T6" fmla="*/ 298 w 382"/>
                  <a:gd name="T7" fmla="*/ 252 h 265"/>
                  <a:gd name="T8" fmla="*/ 310 w 382"/>
                  <a:gd name="T9" fmla="*/ 240 h 265"/>
                  <a:gd name="T10" fmla="*/ 357 w 382"/>
                  <a:gd name="T11" fmla="*/ 240 h 265"/>
                  <a:gd name="T12" fmla="*/ 357 w 382"/>
                  <a:gd name="T13" fmla="*/ 25 h 265"/>
                  <a:gd name="T14" fmla="*/ 24 w 382"/>
                  <a:gd name="T15" fmla="*/ 25 h 265"/>
                  <a:gd name="T16" fmla="*/ 24 w 382"/>
                  <a:gd name="T17" fmla="*/ 240 h 265"/>
                  <a:gd name="T18" fmla="*/ 239 w 382"/>
                  <a:gd name="T19" fmla="*/ 240 h 265"/>
                  <a:gd name="T20" fmla="*/ 251 w 382"/>
                  <a:gd name="T21" fmla="*/ 252 h 265"/>
                  <a:gd name="T22" fmla="*/ 239 w 382"/>
                  <a:gd name="T23" fmla="*/ 265 h 265"/>
                  <a:gd name="T24" fmla="*/ 22 w 382"/>
                  <a:gd name="T25" fmla="*/ 265 h 265"/>
                  <a:gd name="T26" fmla="*/ 0 w 382"/>
                  <a:gd name="T27" fmla="*/ 242 h 265"/>
                  <a:gd name="T28" fmla="*/ 0 w 382"/>
                  <a:gd name="T29" fmla="*/ 23 h 265"/>
                  <a:gd name="T30" fmla="*/ 22 w 382"/>
                  <a:gd name="T31" fmla="*/ 0 h 265"/>
                  <a:gd name="T32" fmla="*/ 360 w 382"/>
                  <a:gd name="T33" fmla="*/ 0 h 265"/>
                  <a:gd name="T34" fmla="*/ 382 w 382"/>
                  <a:gd name="T35" fmla="*/ 23 h 265"/>
                  <a:gd name="T36" fmla="*/ 382 w 382"/>
                  <a:gd name="T37" fmla="*/ 242 h 265"/>
                  <a:gd name="T38" fmla="*/ 360 w 382"/>
                  <a:gd name="T3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265">
                    <a:moveTo>
                      <a:pt x="360" y="265"/>
                    </a:moveTo>
                    <a:lnTo>
                      <a:pt x="360" y="265"/>
                    </a:lnTo>
                    <a:lnTo>
                      <a:pt x="310" y="265"/>
                    </a:lnTo>
                    <a:cubicBezTo>
                      <a:pt x="304" y="265"/>
                      <a:pt x="298" y="259"/>
                      <a:pt x="298" y="252"/>
                    </a:cubicBezTo>
                    <a:cubicBezTo>
                      <a:pt x="298" y="245"/>
                      <a:pt x="304" y="240"/>
                      <a:pt x="310" y="240"/>
                    </a:cubicBezTo>
                    <a:lnTo>
                      <a:pt x="357" y="240"/>
                    </a:lnTo>
                    <a:lnTo>
                      <a:pt x="357" y="25"/>
                    </a:lnTo>
                    <a:lnTo>
                      <a:pt x="24" y="25"/>
                    </a:lnTo>
                    <a:lnTo>
                      <a:pt x="24" y="240"/>
                    </a:lnTo>
                    <a:lnTo>
                      <a:pt x="239" y="240"/>
                    </a:lnTo>
                    <a:cubicBezTo>
                      <a:pt x="246" y="240"/>
                      <a:pt x="251" y="245"/>
                      <a:pt x="251" y="252"/>
                    </a:cubicBezTo>
                    <a:cubicBezTo>
                      <a:pt x="251" y="259"/>
                      <a:pt x="246" y="265"/>
                      <a:pt x="239" y="265"/>
                    </a:cubicBezTo>
                    <a:lnTo>
                      <a:pt x="22" y="265"/>
                    </a:lnTo>
                    <a:cubicBezTo>
                      <a:pt x="10" y="265"/>
                      <a:pt x="0" y="255"/>
                      <a:pt x="0" y="242"/>
                    </a:cubicBezTo>
                    <a:lnTo>
                      <a:pt x="0" y="23"/>
                    </a:lnTo>
                    <a:cubicBezTo>
                      <a:pt x="0" y="10"/>
                      <a:pt x="10" y="0"/>
                      <a:pt x="22" y="0"/>
                    </a:cubicBezTo>
                    <a:lnTo>
                      <a:pt x="360" y="0"/>
                    </a:lnTo>
                    <a:cubicBezTo>
                      <a:pt x="372" y="0"/>
                      <a:pt x="382" y="10"/>
                      <a:pt x="382" y="23"/>
                    </a:cubicBezTo>
                    <a:lnTo>
                      <a:pt x="382" y="242"/>
                    </a:lnTo>
                    <a:cubicBezTo>
                      <a:pt x="382" y="255"/>
                      <a:pt x="372" y="265"/>
                      <a:pt x="360" y="26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98" name="Freeform 76"/>
              <p:cNvSpPr>
                <a:spLocks noEditPoints="1"/>
              </p:cNvSpPr>
              <p:nvPr/>
            </p:nvSpPr>
            <p:spPr bwMode="auto">
              <a:xfrm>
                <a:off x="5372101" y="1947864"/>
                <a:ext cx="381000" cy="285750"/>
              </a:xfrm>
              <a:custGeom>
                <a:avLst/>
                <a:gdLst>
                  <a:gd name="T0" fmla="*/ 383 w 448"/>
                  <a:gd name="T1" fmla="*/ 311 h 335"/>
                  <a:gd name="T2" fmla="*/ 383 w 448"/>
                  <a:gd name="T3" fmla="*/ 311 h 335"/>
                  <a:gd name="T4" fmla="*/ 423 w 448"/>
                  <a:gd name="T5" fmla="*/ 311 h 335"/>
                  <a:gd name="T6" fmla="*/ 424 w 448"/>
                  <a:gd name="T7" fmla="*/ 311 h 335"/>
                  <a:gd name="T8" fmla="*/ 424 w 448"/>
                  <a:gd name="T9" fmla="*/ 63 h 335"/>
                  <a:gd name="T10" fmla="*/ 423 w 448"/>
                  <a:gd name="T11" fmla="*/ 61 h 335"/>
                  <a:gd name="T12" fmla="*/ 167 w 448"/>
                  <a:gd name="T13" fmla="*/ 61 h 335"/>
                  <a:gd name="T14" fmla="*/ 155 w 448"/>
                  <a:gd name="T15" fmla="*/ 48 h 335"/>
                  <a:gd name="T16" fmla="*/ 155 w 448"/>
                  <a:gd name="T17" fmla="*/ 36 h 335"/>
                  <a:gd name="T18" fmla="*/ 143 w 448"/>
                  <a:gd name="T19" fmla="*/ 25 h 335"/>
                  <a:gd name="T20" fmla="*/ 26 w 448"/>
                  <a:gd name="T21" fmla="*/ 25 h 335"/>
                  <a:gd name="T22" fmla="*/ 26 w 448"/>
                  <a:gd name="T23" fmla="*/ 106 h 335"/>
                  <a:gd name="T24" fmla="*/ 361 w 448"/>
                  <a:gd name="T25" fmla="*/ 106 h 335"/>
                  <a:gd name="T26" fmla="*/ 383 w 448"/>
                  <a:gd name="T27" fmla="*/ 129 h 335"/>
                  <a:gd name="T28" fmla="*/ 383 w 448"/>
                  <a:gd name="T29" fmla="*/ 311 h 335"/>
                  <a:gd name="T30" fmla="*/ 423 w 448"/>
                  <a:gd name="T31" fmla="*/ 335 h 335"/>
                  <a:gd name="T32" fmla="*/ 423 w 448"/>
                  <a:gd name="T33" fmla="*/ 335 h 335"/>
                  <a:gd name="T34" fmla="*/ 371 w 448"/>
                  <a:gd name="T35" fmla="*/ 335 h 335"/>
                  <a:gd name="T36" fmla="*/ 358 w 448"/>
                  <a:gd name="T37" fmla="*/ 323 h 335"/>
                  <a:gd name="T38" fmla="*/ 358 w 448"/>
                  <a:gd name="T39" fmla="*/ 131 h 335"/>
                  <a:gd name="T40" fmla="*/ 25 w 448"/>
                  <a:gd name="T41" fmla="*/ 131 h 335"/>
                  <a:gd name="T42" fmla="*/ 12 w 448"/>
                  <a:gd name="T43" fmla="*/ 138 h 335"/>
                  <a:gd name="T44" fmla="*/ 1 w 448"/>
                  <a:gd name="T45" fmla="*/ 126 h 335"/>
                  <a:gd name="T46" fmla="*/ 1 w 448"/>
                  <a:gd name="T47" fmla="*/ 25 h 335"/>
                  <a:gd name="T48" fmla="*/ 4 w 448"/>
                  <a:gd name="T49" fmla="*/ 9 h 335"/>
                  <a:gd name="T50" fmla="*/ 24 w 448"/>
                  <a:gd name="T51" fmla="*/ 0 h 335"/>
                  <a:gd name="T52" fmla="*/ 144 w 448"/>
                  <a:gd name="T53" fmla="*/ 0 h 335"/>
                  <a:gd name="T54" fmla="*/ 179 w 448"/>
                  <a:gd name="T55" fmla="*/ 36 h 335"/>
                  <a:gd name="T56" fmla="*/ 424 w 448"/>
                  <a:gd name="T57" fmla="*/ 36 h 335"/>
                  <a:gd name="T58" fmla="*/ 448 w 448"/>
                  <a:gd name="T59" fmla="*/ 63 h 335"/>
                  <a:gd name="T60" fmla="*/ 448 w 448"/>
                  <a:gd name="T61" fmla="*/ 313 h 335"/>
                  <a:gd name="T62" fmla="*/ 423 w 448"/>
                  <a:gd name="T63"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 h="335">
                    <a:moveTo>
                      <a:pt x="383" y="311"/>
                    </a:moveTo>
                    <a:lnTo>
                      <a:pt x="383" y="311"/>
                    </a:lnTo>
                    <a:lnTo>
                      <a:pt x="423" y="311"/>
                    </a:lnTo>
                    <a:cubicBezTo>
                      <a:pt x="423" y="311"/>
                      <a:pt x="424" y="311"/>
                      <a:pt x="424" y="311"/>
                    </a:cubicBezTo>
                    <a:lnTo>
                      <a:pt x="424" y="63"/>
                    </a:lnTo>
                    <a:cubicBezTo>
                      <a:pt x="424" y="61"/>
                      <a:pt x="424" y="61"/>
                      <a:pt x="423" y="61"/>
                    </a:cubicBezTo>
                    <a:lnTo>
                      <a:pt x="167" y="61"/>
                    </a:lnTo>
                    <a:cubicBezTo>
                      <a:pt x="160" y="61"/>
                      <a:pt x="155" y="55"/>
                      <a:pt x="155" y="48"/>
                    </a:cubicBezTo>
                    <a:lnTo>
                      <a:pt x="155" y="36"/>
                    </a:lnTo>
                    <a:cubicBezTo>
                      <a:pt x="155" y="27"/>
                      <a:pt x="146" y="25"/>
                      <a:pt x="143" y="25"/>
                    </a:cubicBezTo>
                    <a:lnTo>
                      <a:pt x="26" y="25"/>
                    </a:lnTo>
                    <a:lnTo>
                      <a:pt x="26" y="106"/>
                    </a:lnTo>
                    <a:lnTo>
                      <a:pt x="361" y="106"/>
                    </a:lnTo>
                    <a:cubicBezTo>
                      <a:pt x="373" y="106"/>
                      <a:pt x="383" y="116"/>
                      <a:pt x="383" y="129"/>
                    </a:cubicBezTo>
                    <a:lnTo>
                      <a:pt x="383" y="311"/>
                    </a:lnTo>
                    <a:close/>
                    <a:moveTo>
                      <a:pt x="423" y="335"/>
                    </a:moveTo>
                    <a:lnTo>
                      <a:pt x="423" y="335"/>
                    </a:lnTo>
                    <a:lnTo>
                      <a:pt x="371" y="335"/>
                    </a:lnTo>
                    <a:cubicBezTo>
                      <a:pt x="364" y="335"/>
                      <a:pt x="358" y="330"/>
                      <a:pt x="358" y="323"/>
                    </a:cubicBezTo>
                    <a:lnTo>
                      <a:pt x="358" y="131"/>
                    </a:lnTo>
                    <a:lnTo>
                      <a:pt x="25" y="131"/>
                    </a:lnTo>
                    <a:cubicBezTo>
                      <a:pt x="23" y="136"/>
                      <a:pt x="17" y="139"/>
                      <a:pt x="12" y="138"/>
                    </a:cubicBezTo>
                    <a:cubicBezTo>
                      <a:pt x="6" y="137"/>
                      <a:pt x="1" y="132"/>
                      <a:pt x="1" y="126"/>
                    </a:cubicBezTo>
                    <a:lnTo>
                      <a:pt x="1" y="25"/>
                    </a:lnTo>
                    <a:cubicBezTo>
                      <a:pt x="0" y="20"/>
                      <a:pt x="1" y="14"/>
                      <a:pt x="4" y="9"/>
                    </a:cubicBezTo>
                    <a:cubicBezTo>
                      <a:pt x="7" y="5"/>
                      <a:pt x="13" y="0"/>
                      <a:pt x="24" y="0"/>
                    </a:cubicBezTo>
                    <a:lnTo>
                      <a:pt x="144" y="0"/>
                    </a:lnTo>
                    <a:cubicBezTo>
                      <a:pt x="158" y="1"/>
                      <a:pt x="179" y="12"/>
                      <a:pt x="179" y="36"/>
                    </a:cubicBezTo>
                    <a:lnTo>
                      <a:pt x="424" y="36"/>
                    </a:lnTo>
                    <a:cubicBezTo>
                      <a:pt x="433" y="36"/>
                      <a:pt x="448" y="43"/>
                      <a:pt x="448" y="63"/>
                    </a:cubicBezTo>
                    <a:lnTo>
                      <a:pt x="448" y="313"/>
                    </a:lnTo>
                    <a:cubicBezTo>
                      <a:pt x="448" y="323"/>
                      <a:pt x="440" y="335"/>
                      <a:pt x="423" y="33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99" name="Freeform 77"/>
              <p:cNvSpPr>
                <a:spLocks/>
              </p:cNvSpPr>
              <p:nvPr/>
            </p:nvSpPr>
            <p:spPr bwMode="auto">
              <a:xfrm>
                <a:off x="5308601" y="1974851"/>
                <a:ext cx="33338" cy="92075"/>
              </a:xfrm>
              <a:custGeom>
                <a:avLst/>
                <a:gdLst>
                  <a:gd name="T0" fmla="*/ 0 w 39"/>
                  <a:gd name="T1" fmla="*/ 99 h 109"/>
                  <a:gd name="T2" fmla="*/ 0 w 39"/>
                  <a:gd name="T3" fmla="*/ 99 h 109"/>
                  <a:gd name="T4" fmla="*/ 10 w 39"/>
                  <a:gd name="T5" fmla="*/ 109 h 109"/>
                  <a:gd name="T6" fmla="*/ 29 w 39"/>
                  <a:gd name="T7" fmla="*/ 109 h 109"/>
                  <a:gd name="T8" fmla="*/ 39 w 39"/>
                  <a:gd name="T9" fmla="*/ 99 h 109"/>
                  <a:gd name="T10" fmla="*/ 39 w 39"/>
                  <a:gd name="T11" fmla="*/ 10 h 109"/>
                  <a:gd name="T12" fmla="*/ 29 w 39"/>
                  <a:gd name="T13" fmla="*/ 0 h 109"/>
                  <a:gd name="T14" fmla="*/ 10 w 39"/>
                  <a:gd name="T15" fmla="*/ 0 h 109"/>
                  <a:gd name="T16" fmla="*/ 0 w 39"/>
                  <a:gd name="T17" fmla="*/ 10 h 109"/>
                  <a:gd name="T18" fmla="*/ 0 w 39"/>
                  <a:gd name="T19"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09">
                    <a:moveTo>
                      <a:pt x="0" y="99"/>
                    </a:moveTo>
                    <a:lnTo>
                      <a:pt x="0" y="99"/>
                    </a:lnTo>
                    <a:cubicBezTo>
                      <a:pt x="0" y="104"/>
                      <a:pt x="5" y="109"/>
                      <a:pt x="10" y="109"/>
                    </a:cubicBezTo>
                    <a:lnTo>
                      <a:pt x="29" y="109"/>
                    </a:lnTo>
                    <a:cubicBezTo>
                      <a:pt x="34" y="109"/>
                      <a:pt x="39" y="104"/>
                      <a:pt x="39" y="99"/>
                    </a:cubicBezTo>
                    <a:lnTo>
                      <a:pt x="39" y="10"/>
                    </a:lnTo>
                    <a:cubicBezTo>
                      <a:pt x="39" y="5"/>
                      <a:pt x="34" y="0"/>
                      <a:pt x="29" y="0"/>
                    </a:cubicBezTo>
                    <a:lnTo>
                      <a:pt x="10" y="0"/>
                    </a:lnTo>
                    <a:cubicBezTo>
                      <a:pt x="5" y="0"/>
                      <a:pt x="0" y="5"/>
                      <a:pt x="0" y="10"/>
                    </a:cubicBezTo>
                    <a:lnTo>
                      <a:pt x="0" y="99"/>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00" name="Freeform 78"/>
              <p:cNvSpPr>
                <a:spLocks/>
              </p:cNvSpPr>
              <p:nvPr/>
            </p:nvSpPr>
            <p:spPr bwMode="auto">
              <a:xfrm>
                <a:off x="5308601" y="2120901"/>
                <a:ext cx="33338" cy="82550"/>
              </a:xfrm>
              <a:custGeom>
                <a:avLst/>
                <a:gdLst>
                  <a:gd name="T0" fmla="*/ 0 w 39"/>
                  <a:gd name="T1" fmla="*/ 87 h 97"/>
                  <a:gd name="T2" fmla="*/ 0 w 39"/>
                  <a:gd name="T3" fmla="*/ 87 h 97"/>
                  <a:gd name="T4" fmla="*/ 10 w 39"/>
                  <a:gd name="T5" fmla="*/ 97 h 97"/>
                  <a:gd name="T6" fmla="*/ 29 w 39"/>
                  <a:gd name="T7" fmla="*/ 97 h 97"/>
                  <a:gd name="T8" fmla="*/ 39 w 39"/>
                  <a:gd name="T9" fmla="*/ 87 h 97"/>
                  <a:gd name="T10" fmla="*/ 39 w 39"/>
                  <a:gd name="T11" fmla="*/ 10 h 97"/>
                  <a:gd name="T12" fmla="*/ 29 w 39"/>
                  <a:gd name="T13" fmla="*/ 0 h 97"/>
                  <a:gd name="T14" fmla="*/ 10 w 39"/>
                  <a:gd name="T15" fmla="*/ 0 h 97"/>
                  <a:gd name="T16" fmla="*/ 0 w 39"/>
                  <a:gd name="T17" fmla="*/ 10 h 97"/>
                  <a:gd name="T18" fmla="*/ 0 w 39"/>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97">
                    <a:moveTo>
                      <a:pt x="0" y="87"/>
                    </a:moveTo>
                    <a:lnTo>
                      <a:pt x="0" y="87"/>
                    </a:lnTo>
                    <a:cubicBezTo>
                      <a:pt x="0" y="93"/>
                      <a:pt x="5" y="97"/>
                      <a:pt x="10" y="97"/>
                    </a:cubicBezTo>
                    <a:lnTo>
                      <a:pt x="29" y="97"/>
                    </a:lnTo>
                    <a:cubicBezTo>
                      <a:pt x="34" y="97"/>
                      <a:pt x="39" y="93"/>
                      <a:pt x="39" y="87"/>
                    </a:cubicBezTo>
                    <a:lnTo>
                      <a:pt x="39" y="10"/>
                    </a:lnTo>
                    <a:cubicBezTo>
                      <a:pt x="39" y="5"/>
                      <a:pt x="34" y="0"/>
                      <a:pt x="29" y="0"/>
                    </a:cubicBezTo>
                    <a:lnTo>
                      <a:pt x="10" y="0"/>
                    </a:lnTo>
                    <a:cubicBezTo>
                      <a:pt x="5" y="0"/>
                      <a:pt x="0" y="5"/>
                      <a:pt x="0" y="10"/>
                    </a:cubicBezTo>
                    <a:lnTo>
                      <a:pt x="0" y="87"/>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01" name="Freeform 79"/>
              <p:cNvSpPr>
                <a:spLocks/>
              </p:cNvSpPr>
              <p:nvPr/>
            </p:nvSpPr>
            <p:spPr bwMode="auto">
              <a:xfrm>
                <a:off x="5260976" y="1906589"/>
                <a:ext cx="93663" cy="346075"/>
              </a:xfrm>
              <a:custGeom>
                <a:avLst/>
                <a:gdLst>
                  <a:gd name="T0" fmla="*/ 15 w 111"/>
                  <a:gd name="T1" fmla="*/ 30 h 406"/>
                  <a:gd name="T2" fmla="*/ 15 w 111"/>
                  <a:gd name="T3" fmla="*/ 30 h 406"/>
                  <a:gd name="T4" fmla="*/ 81 w 111"/>
                  <a:gd name="T5" fmla="*/ 30 h 406"/>
                  <a:gd name="T6" fmla="*/ 81 w 111"/>
                  <a:gd name="T7" fmla="*/ 406 h 406"/>
                  <a:gd name="T8" fmla="*/ 111 w 111"/>
                  <a:gd name="T9" fmla="*/ 406 h 406"/>
                  <a:gd name="T10" fmla="*/ 111 w 111"/>
                  <a:gd name="T11" fmla="*/ 15 h 406"/>
                  <a:gd name="T12" fmla="*/ 96 w 111"/>
                  <a:gd name="T13" fmla="*/ 0 h 406"/>
                  <a:gd name="T14" fmla="*/ 15 w 111"/>
                  <a:gd name="T15" fmla="*/ 0 h 406"/>
                  <a:gd name="T16" fmla="*/ 0 w 111"/>
                  <a:gd name="T17" fmla="*/ 15 h 406"/>
                  <a:gd name="T18" fmla="*/ 15 w 111"/>
                  <a:gd name="T19" fmla="*/ 3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406">
                    <a:moveTo>
                      <a:pt x="15" y="30"/>
                    </a:moveTo>
                    <a:lnTo>
                      <a:pt x="15" y="30"/>
                    </a:lnTo>
                    <a:lnTo>
                      <a:pt x="81" y="30"/>
                    </a:lnTo>
                    <a:lnTo>
                      <a:pt x="81" y="406"/>
                    </a:lnTo>
                    <a:lnTo>
                      <a:pt x="111" y="406"/>
                    </a:lnTo>
                    <a:lnTo>
                      <a:pt x="111" y="15"/>
                    </a:lnTo>
                    <a:cubicBezTo>
                      <a:pt x="111" y="7"/>
                      <a:pt x="104" y="0"/>
                      <a:pt x="96" y="0"/>
                    </a:cubicBezTo>
                    <a:lnTo>
                      <a:pt x="15" y="0"/>
                    </a:lnTo>
                    <a:cubicBezTo>
                      <a:pt x="7" y="0"/>
                      <a:pt x="0" y="7"/>
                      <a:pt x="0" y="15"/>
                    </a:cubicBezTo>
                    <a:cubicBezTo>
                      <a:pt x="0" y="24"/>
                      <a:pt x="7" y="30"/>
                      <a:pt x="15" y="3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02" name="Freeform 83"/>
              <p:cNvSpPr>
                <a:spLocks/>
              </p:cNvSpPr>
              <p:nvPr/>
            </p:nvSpPr>
            <p:spPr bwMode="auto">
              <a:xfrm>
                <a:off x="5554663"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1" y="46"/>
                      <a:pt x="0" y="36"/>
                      <a:pt x="0" y="23"/>
                    </a:cubicBezTo>
                    <a:cubicBezTo>
                      <a:pt x="0" y="11"/>
                      <a:pt x="11" y="0"/>
                      <a:pt x="23" y="0"/>
                    </a:cubicBezTo>
                    <a:cubicBezTo>
                      <a:pt x="36" y="0"/>
                      <a:pt x="46" y="11"/>
                      <a:pt x="46" y="23"/>
                    </a:cubicBezTo>
                    <a:cubicBezTo>
                      <a:pt x="46" y="36"/>
                      <a:pt x="36"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303" name="Freeform 84"/>
              <p:cNvSpPr>
                <a:spLocks/>
              </p:cNvSpPr>
              <p:nvPr/>
            </p:nvSpPr>
            <p:spPr bwMode="auto">
              <a:xfrm>
                <a:off x="5614988"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0" y="46"/>
                      <a:pt x="0" y="36"/>
                      <a:pt x="0" y="23"/>
                    </a:cubicBezTo>
                    <a:cubicBezTo>
                      <a:pt x="0" y="10"/>
                      <a:pt x="10" y="0"/>
                      <a:pt x="23" y="0"/>
                    </a:cubicBezTo>
                    <a:cubicBezTo>
                      <a:pt x="35" y="0"/>
                      <a:pt x="46" y="10"/>
                      <a:pt x="46" y="23"/>
                    </a:cubicBezTo>
                    <a:cubicBezTo>
                      <a:pt x="46" y="36"/>
                      <a:pt x="35"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sp>
          <p:nvSpPr>
            <p:cNvPr id="296" name="文本框 295"/>
            <p:cNvSpPr txBox="1"/>
            <p:nvPr/>
          </p:nvSpPr>
          <p:spPr>
            <a:xfrm>
              <a:off x="5664976" y="3120567"/>
              <a:ext cx="960519" cy="338554"/>
            </a:xfrm>
            <a:prstGeom prst="rect">
              <a:avLst/>
            </a:prstGeom>
            <a:noFill/>
          </p:spPr>
          <p:txBody>
            <a:bodyPr wrap="none" rtlCol="0">
              <a:noAutofit/>
            </a:bodyPr>
            <a:lstStyle/>
            <a:p>
              <a:pPr fontAlgn="ctr"/>
              <a:r>
                <a:rPr sz="1600" b="1" u="none">
                  <a:latin typeface="Huawei Sans" panose="020C0503030203020204" pitchFamily="34" charset="0"/>
                  <a:cs typeface="Huawei Sans" panose="020C0503030203020204" pitchFamily="34" charset="0"/>
                </a:rPr>
                <a:t>TOE NIC</a:t>
              </a:r>
              <a:endParaRPr lang="en-US" altLang="zh-CN" sz="1600" b="1" dirty="0">
                <a:latin typeface="Huawei Sans" panose="020C0503030203020204" pitchFamily="34" charset="0"/>
                <a:cs typeface="Huawei Sans" panose="020C0503030203020204" pitchFamily="34" charset="0"/>
                <a:sym typeface="+mn-lt"/>
              </a:endParaRPr>
            </a:p>
          </p:txBody>
        </p:sp>
      </p:grpSp>
    </p:spTree>
    <p:extLst>
      <p:ext uri="{BB962C8B-B14F-4D97-AF65-F5344CB8AC3E}">
        <p14:creationId xmlns:p14="http://schemas.microsoft.com/office/powerpoint/2010/main" val="1518383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df2304b-4b26-4d00-bc83-8a1872559cfd"/>
          <p:cNvSpPr>
            <a:spLocks noGrp="1" noChangeArrowheads="1"/>
          </p:cNvSpPr>
          <p:nvPr>
            <p:ph type="title"/>
          </p:nvPr>
        </p:nvSpPr>
        <p:spPr/>
        <p:txBody>
          <a:bodyPr>
            <a:noAutofit/>
          </a:bodyPr>
          <a:lstStyle/>
          <a:p>
            <a:r>
              <a:rPr u="none"/>
              <a:t>iSCSI HBA</a:t>
            </a:r>
            <a:endParaRPr lang="en-US" altLang="zh-CN" dirty="0">
              <a:latin typeface="Arial" panose="020C0503030203020204" pitchFamily="34" charset="0"/>
              <a:ea typeface="+mn-ea"/>
              <a:cs typeface="+mn-ea"/>
              <a:sym typeface="+mn-lt"/>
            </a:endParaRPr>
          </a:p>
        </p:txBody>
      </p:sp>
      <p:sp>
        <p:nvSpPr>
          <p:cNvPr id="5" name="db9dbc72-2e53-4502-942d-653e1ac1aa34"/>
          <p:cNvSpPr/>
          <p:nvPr/>
        </p:nvSpPr>
        <p:spPr bwMode="auto">
          <a:xfrm flipH="1">
            <a:off x="2229937" y="3697357"/>
            <a:ext cx="2313794" cy="682817"/>
          </a:xfrm>
          <a:prstGeom prst="accentBorderCallout1">
            <a:avLst>
              <a:gd name="adj1" fmla="val 47593"/>
              <a:gd name="adj2" fmla="val -8941"/>
              <a:gd name="adj3" fmla="val 48632"/>
              <a:gd name="adj4" fmla="val -25565"/>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u="none" dirty="0">
                <a:latin typeface="Huawei Sans" panose="020C0503030203020204" pitchFamily="34" charset="0"/>
                <a:cs typeface="Huawei Sans" panose="020C0503030203020204" pitchFamily="34" charset="0"/>
              </a:rPr>
              <a:t>TCP/IP-based Ethernet connection</a:t>
            </a:r>
            <a:endParaRPr lang="en-US" dirty="0">
              <a:latin typeface="Huawei Sans" panose="020C0503030203020204" pitchFamily="34" charset="0"/>
              <a:cs typeface="Huawei Sans" panose="020C0503030203020204" pitchFamily="34" charset="0"/>
            </a:endParaRPr>
          </a:p>
        </p:txBody>
      </p:sp>
      <p:sp>
        <p:nvSpPr>
          <p:cNvPr id="6" name="686977a6-3595-47f6-b5d5-622b9f77528b"/>
          <p:cNvSpPr/>
          <p:nvPr/>
        </p:nvSpPr>
        <p:spPr bwMode="auto">
          <a:xfrm>
            <a:off x="7144839" y="2306997"/>
            <a:ext cx="3165021" cy="1096491"/>
          </a:xfrm>
          <a:prstGeom prst="accentBorderCallout1">
            <a:avLst>
              <a:gd name="adj1" fmla="val 49451"/>
              <a:gd name="adj2" fmla="val -5300"/>
              <a:gd name="adj3" fmla="val 49704"/>
              <a:gd name="adj4" fmla="val -15586"/>
            </a:avLst>
          </a:prstGeom>
          <a:noFill/>
          <a:ln w="12700" cap="flat" cmpd="sng" algn="ctr">
            <a:solidFill>
              <a:schemeClr val="bg1">
                <a:lumMod val="50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u="none" dirty="0">
                <a:latin typeface="Huawei Sans" panose="020C0503030203020204" pitchFamily="34" charset="0"/>
                <a:cs typeface="Huawei Sans" panose="020C0503030203020204" pitchFamily="34" charset="0"/>
              </a:rPr>
              <a:t>The iSCSI HBA converts iSCSI packets into TCP/IP packets, which does not consume host resources.</a:t>
            </a:r>
            <a:endParaRPr lang="en-US" dirty="0">
              <a:latin typeface="Huawei Sans" panose="020C0503030203020204" pitchFamily="34" charset="0"/>
              <a:cs typeface="Huawei Sans" panose="020C0503030203020204" pitchFamily="34" charset="0"/>
            </a:endParaRPr>
          </a:p>
        </p:txBody>
      </p:sp>
      <p:grpSp>
        <p:nvGrpSpPr>
          <p:cNvPr id="7" name="Groep 253"/>
          <p:cNvGrpSpPr/>
          <p:nvPr/>
        </p:nvGrpSpPr>
        <p:grpSpPr>
          <a:xfrm>
            <a:off x="8219474" y="4455706"/>
            <a:ext cx="2461094" cy="810364"/>
            <a:chOff x="6517412" y="4788213"/>
            <a:chExt cx="2461094" cy="810364"/>
          </a:xfrm>
        </p:grpSpPr>
        <p:cxnSp>
          <p:nvCxnSpPr>
            <p:cNvPr id="208" name="3471919c-74ab-428a-8e40-4a853a32f888"/>
            <p:cNvCxnSpPr/>
            <p:nvPr/>
          </p:nvCxnSpPr>
          <p:spPr bwMode="auto">
            <a:xfrm>
              <a:off x="6517412" y="5105477"/>
              <a:ext cx="511377" cy="0"/>
            </a:xfrm>
            <a:prstGeom prst="line">
              <a:avLst/>
            </a:prstGeom>
            <a:noFill/>
            <a:ln w="28575" cap="flat" cmpd="sng" algn="ctr">
              <a:solidFill>
                <a:srgbClr val="990000"/>
              </a:solidFill>
              <a:prstDash val="sysDash"/>
              <a:round/>
              <a:headEnd type="none" w="med" len="med"/>
              <a:tailEnd type="none" w="med" len="med"/>
            </a:ln>
            <a:effectLst/>
          </p:spPr>
        </p:cxnSp>
        <p:cxnSp>
          <p:nvCxnSpPr>
            <p:cNvPr id="209" name="f767fc3c-ff56-4c41-b622-b942942e5262"/>
            <p:cNvCxnSpPr/>
            <p:nvPr/>
          </p:nvCxnSpPr>
          <p:spPr bwMode="auto">
            <a:xfrm>
              <a:off x="6517412" y="5482921"/>
              <a:ext cx="51137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10" name="09b8e903-d8ba-4acf-96a9-a525bbd0d74d"/>
            <p:cNvSpPr txBox="1">
              <a:spLocks noChangeArrowheads="1"/>
            </p:cNvSpPr>
            <p:nvPr/>
          </p:nvSpPr>
          <p:spPr bwMode="auto">
            <a:xfrm>
              <a:off x="7201487" y="4788213"/>
              <a:ext cx="1777019"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u="none">
                  <a:latin typeface="Huawei Sans" panose="020C0503030203020204" pitchFamily="34" charset="0"/>
                  <a:cs typeface="Huawei Sans" panose="020C0503030203020204" pitchFamily="34" charset="0"/>
                </a:rPr>
                <a:t>Internal bus</a:t>
              </a:r>
              <a:endParaRPr lang="en-US" altLang="zh-CN" dirty="0">
                <a:latin typeface="Huawei Sans" panose="020C0503030203020204" pitchFamily="34" charset="0"/>
                <a:cs typeface="Huawei Sans" panose="020C0503030203020204" pitchFamily="34" charset="0"/>
                <a:sym typeface="+mn-lt"/>
              </a:endParaRPr>
            </a:p>
          </p:txBody>
        </p:sp>
        <p:sp>
          <p:nvSpPr>
            <p:cNvPr id="211" name="16bfcfe5-84e9-4826-9444-433ae0b02394"/>
            <p:cNvSpPr txBox="1">
              <a:spLocks noChangeArrowheads="1"/>
            </p:cNvSpPr>
            <p:nvPr/>
          </p:nvSpPr>
          <p:spPr bwMode="auto">
            <a:xfrm>
              <a:off x="7201488" y="5153968"/>
              <a:ext cx="1090936"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u="none">
                  <a:latin typeface="Huawei Sans" panose="020C0503030203020204" pitchFamily="34" charset="0"/>
                  <a:cs typeface="Huawei Sans" panose="020C0503030203020204" pitchFamily="34" charset="0"/>
                </a:rPr>
                <a:t>Ethernet</a:t>
              </a:r>
              <a:endParaRPr lang="en-US" altLang="zh-CN" dirty="0">
                <a:latin typeface="Huawei Sans" panose="020C0503030203020204" pitchFamily="34" charset="0"/>
                <a:cs typeface="Huawei Sans" panose="020C0503030203020204" pitchFamily="34" charset="0"/>
                <a:sym typeface="+mn-lt"/>
              </a:endParaRPr>
            </a:p>
          </p:txBody>
        </p:sp>
      </p:grpSp>
      <p:grpSp>
        <p:nvGrpSpPr>
          <p:cNvPr id="3" name="组合 2"/>
          <p:cNvGrpSpPr/>
          <p:nvPr/>
        </p:nvGrpSpPr>
        <p:grpSpPr>
          <a:xfrm>
            <a:off x="4091235" y="1223192"/>
            <a:ext cx="3043155" cy="4330324"/>
            <a:chOff x="4091235" y="1223192"/>
            <a:chExt cx="3043155" cy="4330324"/>
          </a:xfrm>
        </p:grpSpPr>
        <p:cxnSp>
          <p:nvCxnSpPr>
            <p:cNvPr id="213" name="84ba6c30-883e-45cf-a374-802682b4218b"/>
            <p:cNvCxnSpPr/>
            <p:nvPr/>
          </p:nvCxnSpPr>
          <p:spPr bwMode="auto">
            <a:xfrm>
              <a:off x="6099905" y="2117505"/>
              <a:ext cx="0" cy="596593"/>
            </a:xfrm>
            <a:prstGeom prst="line">
              <a:avLst/>
            </a:prstGeom>
            <a:noFill/>
            <a:ln w="28575" cap="flat" cmpd="sng" algn="ctr">
              <a:solidFill>
                <a:srgbClr val="990000"/>
              </a:solidFill>
              <a:prstDash val="sysDash"/>
              <a:round/>
              <a:headEnd type="none" w="med" len="med"/>
              <a:tailEnd type="none" w="med" len="med"/>
            </a:ln>
            <a:effectLst/>
          </p:spPr>
        </p:cxnSp>
        <p:cxnSp>
          <p:nvCxnSpPr>
            <p:cNvPr id="214" name="9b7eec23-7090-4c25-8f9a-b44014508890"/>
            <p:cNvCxnSpPr>
              <a:cxnSpLocks noChangeShapeType="1"/>
            </p:cNvCxnSpPr>
            <p:nvPr/>
          </p:nvCxnSpPr>
          <p:spPr bwMode="auto">
            <a:xfrm>
              <a:off x="5936897" y="3832108"/>
              <a:ext cx="0" cy="0"/>
            </a:xfrm>
            <a:prstGeom prst="line">
              <a:avLst/>
            </a:prstGeom>
            <a:noFill/>
            <a:ln w="9525" algn="ctr">
              <a:noFill/>
              <a:round/>
              <a:headEnd/>
              <a:tailEnd/>
            </a:ln>
          </p:spPr>
        </p:cxnSp>
        <p:sp>
          <p:nvSpPr>
            <p:cNvPr id="215" name="ef792af9-f876-4435-a560-0126f1f4d1e8"/>
            <p:cNvSpPr txBox="1">
              <a:spLocks noChangeArrowheads="1"/>
            </p:cNvSpPr>
            <p:nvPr/>
          </p:nvSpPr>
          <p:spPr bwMode="auto">
            <a:xfrm>
              <a:off x="4091235" y="4921642"/>
              <a:ext cx="1927058"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u="none">
                  <a:latin typeface="Huawei Sans" panose="020C0503030203020204" pitchFamily="34" charset="0"/>
                  <a:cs typeface="Huawei Sans" panose="020C0503030203020204" pitchFamily="34" charset="0"/>
                </a:rPr>
                <a:t>Storage device</a:t>
              </a:r>
              <a:endParaRPr lang="en-US" altLang="zh-CN" dirty="0">
                <a:latin typeface="Huawei Sans" panose="020C0503030203020204" pitchFamily="34" charset="0"/>
                <a:cs typeface="Huawei Sans" panose="020C0503030203020204" pitchFamily="34" charset="0"/>
                <a:sym typeface="+mn-lt"/>
              </a:endParaRPr>
            </a:p>
          </p:txBody>
        </p:sp>
        <p:cxnSp>
          <p:nvCxnSpPr>
            <p:cNvPr id="216" name="f7c437fe-afb2-4300-90ce-51cc0875c390"/>
            <p:cNvCxnSpPr/>
            <p:nvPr/>
          </p:nvCxnSpPr>
          <p:spPr bwMode="auto">
            <a:xfrm>
              <a:off x="6090274" y="3176175"/>
              <a:ext cx="0" cy="150683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17" name="52068f71-dd4c-45ee-86a1-961b525b6794"/>
            <p:cNvSpPr/>
            <p:nvPr/>
          </p:nvSpPr>
          <p:spPr bwMode="auto">
            <a:xfrm>
              <a:off x="5082162" y="3703127"/>
              <a:ext cx="2052228" cy="612068"/>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sz="1600" b="1" u="none">
                  <a:latin typeface="Huawei Sans" panose="020C0503030203020204" pitchFamily="34" charset="0"/>
                  <a:cs typeface="Huawei Sans" panose="020C0503030203020204" pitchFamily="34" charset="0"/>
                </a:rPr>
                <a:t>IP SAN</a:t>
              </a:r>
              <a:endParaRPr lang="en-US" sz="1600" b="1" dirty="0">
                <a:latin typeface="Huawei Sans" panose="020C0503030203020204" pitchFamily="34" charset="0"/>
                <a:cs typeface="Huawei Sans" panose="020C0503030203020204" pitchFamily="34" charset="0"/>
              </a:endParaRPr>
            </a:p>
          </p:txBody>
        </p:sp>
        <p:grpSp>
          <p:nvGrpSpPr>
            <p:cNvPr id="218" name="组合 217"/>
            <p:cNvGrpSpPr/>
            <p:nvPr/>
          </p:nvGrpSpPr>
          <p:grpSpPr>
            <a:xfrm>
              <a:off x="5858955" y="1223192"/>
              <a:ext cx="515084" cy="972534"/>
              <a:chOff x="7499351" y="736601"/>
              <a:chExt cx="227013" cy="428625"/>
            </a:xfrm>
            <a:solidFill>
              <a:schemeClr val="bg1">
                <a:lumMod val="50000"/>
              </a:schemeClr>
            </a:solidFill>
          </p:grpSpPr>
          <p:sp>
            <p:nvSpPr>
              <p:cNvPr id="233"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34"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35"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36"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37"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38"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39"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40"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41"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42"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43"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44"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45"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219" name="组合 218"/>
            <p:cNvGrpSpPr/>
            <p:nvPr/>
          </p:nvGrpSpPr>
          <p:grpSpPr>
            <a:xfrm>
              <a:off x="5820855" y="4683009"/>
              <a:ext cx="682543" cy="870507"/>
              <a:chOff x="8407400" y="2055813"/>
              <a:chExt cx="360363" cy="458788"/>
            </a:xfrm>
            <a:solidFill>
              <a:schemeClr val="bg1">
                <a:lumMod val="50000"/>
              </a:schemeClr>
            </a:solidFill>
          </p:grpSpPr>
          <p:sp>
            <p:nvSpPr>
              <p:cNvPr id="229"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30"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31"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32"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220" name="组合 219"/>
            <p:cNvGrpSpPr/>
            <p:nvPr/>
          </p:nvGrpSpPr>
          <p:grpSpPr>
            <a:xfrm>
              <a:off x="5249355" y="2444012"/>
              <a:ext cx="1466849" cy="748434"/>
              <a:chOff x="5260976" y="1906589"/>
              <a:chExt cx="492125" cy="365125"/>
            </a:xfrm>
            <a:solidFill>
              <a:schemeClr val="bg1">
                <a:lumMod val="50000"/>
              </a:schemeClr>
            </a:solidFill>
          </p:grpSpPr>
          <p:sp>
            <p:nvSpPr>
              <p:cNvPr id="222" name="Freeform 75"/>
              <p:cNvSpPr>
                <a:spLocks/>
              </p:cNvSpPr>
              <p:nvPr/>
            </p:nvSpPr>
            <p:spPr bwMode="auto">
              <a:xfrm>
                <a:off x="5372101" y="2038351"/>
                <a:ext cx="325438" cy="225425"/>
              </a:xfrm>
              <a:custGeom>
                <a:avLst/>
                <a:gdLst>
                  <a:gd name="T0" fmla="*/ 360 w 382"/>
                  <a:gd name="T1" fmla="*/ 265 h 265"/>
                  <a:gd name="T2" fmla="*/ 360 w 382"/>
                  <a:gd name="T3" fmla="*/ 265 h 265"/>
                  <a:gd name="T4" fmla="*/ 310 w 382"/>
                  <a:gd name="T5" fmla="*/ 265 h 265"/>
                  <a:gd name="T6" fmla="*/ 298 w 382"/>
                  <a:gd name="T7" fmla="*/ 252 h 265"/>
                  <a:gd name="T8" fmla="*/ 310 w 382"/>
                  <a:gd name="T9" fmla="*/ 240 h 265"/>
                  <a:gd name="T10" fmla="*/ 357 w 382"/>
                  <a:gd name="T11" fmla="*/ 240 h 265"/>
                  <a:gd name="T12" fmla="*/ 357 w 382"/>
                  <a:gd name="T13" fmla="*/ 25 h 265"/>
                  <a:gd name="T14" fmla="*/ 24 w 382"/>
                  <a:gd name="T15" fmla="*/ 25 h 265"/>
                  <a:gd name="T16" fmla="*/ 24 w 382"/>
                  <a:gd name="T17" fmla="*/ 240 h 265"/>
                  <a:gd name="T18" fmla="*/ 239 w 382"/>
                  <a:gd name="T19" fmla="*/ 240 h 265"/>
                  <a:gd name="T20" fmla="*/ 251 w 382"/>
                  <a:gd name="T21" fmla="*/ 252 h 265"/>
                  <a:gd name="T22" fmla="*/ 239 w 382"/>
                  <a:gd name="T23" fmla="*/ 265 h 265"/>
                  <a:gd name="T24" fmla="*/ 22 w 382"/>
                  <a:gd name="T25" fmla="*/ 265 h 265"/>
                  <a:gd name="T26" fmla="*/ 0 w 382"/>
                  <a:gd name="T27" fmla="*/ 242 h 265"/>
                  <a:gd name="T28" fmla="*/ 0 w 382"/>
                  <a:gd name="T29" fmla="*/ 23 h 265"/>
                  <a:gd name="T30" fmla="*/ 22 w 382"/>
                  <a:gd name="T31" fmla="*/ 0 h 265"/>
                  <a:gd name="T32" fmla="*/ 360 w 382"/>
                  <a:gd name="T33" fmla="*/ 0 h 265"/>
                  <a:gd name="T34" fmla="*/ 382 w 382"/>
                  <a:gd name="T35" fmla="*/ 23 h 265"/>
                  <a:gd name="T36" fmla="*/ 382 w 382"/>
                  <a:gd name="T37" fmla="*/ 242 h 265"/>
                  <a:gd name="T38" fmla="*/ 360 w 382"/>
                  <a:gd name="T3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265">
                    <a:moveTo>
                      <a:pt x="360" y="265"/>
                    </a:moveTo>
                    <a:lnTo>
                      <a:pt x="360" y="265"/>
                    </a:lnTo>
                    <a:lnTo>
                      <a:pt x="310" y="265"/>
                    </a:lnTo>
                    <a:cubicBezTo>
                      <a:pt x="304" y="265"/>
                      <a:pt x="298" y="259"/>
                      <a:pt x="298" y="252"/>
                    </a:cubicBezTo>
                    <a:cubicBezTo>
                      <a:pt x="298" y="245"/>
                      <a:pt x="304" y="240"/>
                      <a:pt x="310" y="240"/>
                    </a:cubicBezTo>
                    <a:lnTo>
                      <a:pt x="357" y="240"/>
                    </a:lnTo>
                    <a:lnTo>
                      <a:pt x="357" y="25"/>
                    </a:lnTo>
                    <a:lnTo>
                      <a:pt x="24" y="25"/>
                    </a:lnTo>
                    <a:lnTo>
                      <a:pt x="24" y="240"/>
                    </a:lnTo>
                    <a:lnTo>
                      <a:pt x="239" y="240"/>
                    </a:lnTo>
                    <a:cubicBezTo>
                      <a:pt x="246" y="240"/>
                      <a:pt x="251" y="245"/>
                      <a:pt x="251" y="252"/>
                    </a:cubicBezTo>
                    <a:cubicBezTo>
                      <a:pt x="251" y="259"/>
                      <a:pt x="246" y="265"/>
                      <a:pt x="239" y="265"/>
                    </a:cubicBezTo>
                    <a:lnTo>
                      <a:pt x="22" y="265"/>
                    </a:lnTo>
                    <a:cubicBezTo>
                      <a:pt x="10" y="265"/>
                      <a:pt x="0" y="255"/>
                      <a:pt x="0" y="242"/>
                    </a:cubicBezTo>
                    <a:lnTo>
                      <a:pt x="0" y="23"/>
                    </a:lnTo>
                    <a:cubicBezTo>
                      <a:pt x="0" y="10"/>
                      <a:pt x="10" y="0"/>
                      <a:pt x="22" y="0"/>
                    </a:cubicBezTo>
                    <a:lnTo>
                      <a:pt x="360" y="0"/>
                    </a:lnTo>
                    <a:cubicBezTo>
                      <a:pt x="372" y="0"/>
                      <a:pt x="382" y="10"/>
                      <a:pt x="382" y="23"/>
                    </a:cubicBezTo>
                    <a:lnTo>
                      <a:pt x="382" y="242"/>
                    </a:lnTo>
                    <a:cubicBezTo>
                      <a:pt x="382" y="255"/>
                      <a:pt x="372" y="265"/>
                      <a:pt x="360" y="26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23" name="Freeform 76"/>
              <p:cNvSpPr>
                <a:spLocks noEditPoints="1"/>
              </p:cNvSpPr>
              <p:nvPr/>
            </p:nvSpPr>
            <p:spPr bwMode="auto">
              <a:xfrm>
                <a:off x="5372101" y="1947864"/>
                <a:ext cx="381000" cy="285750"/>
              </a:xfrm>
              <a:custGeom>
                <a:avLst/>
                <a:gdLst>
                  <a:gd name="T0" fmla="*/ 383 w 448"/>
                  <a:gd name="T1" fmla="*/ 311 h 335"/>
                  <a:gd name="T2" fmla="*/ 383 w 448"/>
                  <a:gd name="T3" fmla="*/ 311 h 335"/>
                  <a:gd name="T4" fmla="*/ 423 w 448"/>
                  <a:gd name="T5" fmla="*/ 311 h 335"/>
                  <a:gd name="T6" fmla="*/ 424 w 448"/>
                  <a:gd name="T7" fmla="*/ 311 h 335"/>
                  <a:gd name="T8" fmla="*/ 424 w 448"/>
                  <a:gd name="T9" fmla="*/ 63 h 335"/>
                  <a:gd name="T10" fmla="*/ 423 w 448"/>
                  <a:gd name="T11" fmla="*/ 61 h 335"/>
                  <a:gd name="T12" fmla="*/ 167 w 448"/>
                  <a:gd name="T13" fmla="*/ 61 h 335"/>
                  <a:gd name="T14" fmla="*/ 155 w 448"/>
                  <a:gd name="T15" fmla="*/ 48 h 335"/>
                  <a:gd name="T16" fmla="*/ 155 w 448"/>
                  <a:gd name="T17" fmla="*/ 36 h 335"/>
                  <a:gd name="T18" fmla="*/ 143 w 448"/>
                  <a:gd name="T19" fmla="*/ 25 h 335"/>
                  <a:gd name="T20" fmla="*/ 26 w 448"/>
                  <a:gd name="T21" fmla="*/ 25 h 335"/>
                  <a:gd name="T22" fmla="*/ 26 w 448"/>
                  <a:gd name="T23" fmla="*/ 106 h 335"/>
                  <a:gd name="T24" fmla="*/ 361 w 448"/>
                  <a:gd name="T25" fmla="*/ 106 h 335"/>
                  <a:gd name="T26" fmla="*/ 383 w 448"/>
                  <a:gd name="T27" fmla="*/ 129 h 335"/>
                  <a:gd name="T28" fmla="*/ 383 w 448"/>
                  <a:gd name="T29" fmla="*/ 311 h 335"/>
                  <a:gd name="T30" fmla="*/ 423 w 448"/>
                  <a:gd name="T31" fmla="*/ 335 h 335"/>
                  <a:gd name="T32" fmla="*/ 423 w 448"/>
                  <a:gd name="T33" fmla="*/ 335 h 335"/>
                  <a:gd name="T34" fmla="*/ 371 w 448"/>
                  <a:gd name="T35" fmla="*/ 335 h 335"/>
                  <a:gd name="T36" fmla="*/ 358 w 448"/>
                  <a:gd name="T37" fmla="*/ 323 h 335"/>
                  <a:gd name="T38" fmla="*/ 358 w 448"/>
                  <a:gd name="T39" fmla="*/ 131 h 335"/>
                  <a:gd name="T40" fmla="*/ 25 w 448"/>
                  <a:gd name="T41" fmla="*/ 131 h 335"/>
                  <a:gd name="T42" fmla="*/ 12 w 448"/>
                  <a:gd name="T43" fmla="*/ 138 h 335"/>
                  <a:gd name="T44" fmla="*/ 1 w 448"/>
                  <a:gd name="T45" fmla="*/ 126 h 335"/>
                  <a:gd name="T46" fmla="*/ 1 w 448"/>
                  <a:gd name="T47" fmla="*/ 25 h 335"/>
                  <a:gd name="T48" fmla="*/ 4 w 448"/>
                  <a:gd name="T49" fmla="*/ 9 h 335"/>
                  <a:gd name="T50" fmla="*/ 24 w 448"/>
                  <a:gd name="T51" fmla="*/ 0 h 335"/>
                  <a:gd name="T52" fmla="*/ 144 w 448"/>
                  <a:gd name="T53" fmla="*/ 0 h 335"/>
                  <a:gd name="T54" fmla="*/ 179 w 448"/>
                  <a:gd name="T55" fmla="*/ 36 h 335"/>
                  <a:gd name="T56" fmla="*/ 424 w 448"/>
                  <a:gd name="T57" fmla="*/ 36 h 335"/>
                  <a:gd name="T58" fmla="*/ 448 w 448"/>
                  <a:gd name="T59" fmla="*/ 63 h 335"/>
                  <a:gd name="T60" fmla="*/ 448 w 448"/>
                  <a:gd name="T61" fmla="*/ 313 h 335"/>
                  <a:gd name="T62" fmla="*/ 423 w 448"/>
                  <a:gd name="T63"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 h="335">
                    <a:moveTo>
                      <a:pt x="383" y="311"/>
                    </a:moveTo>
                    <a:lnTo>
                      <a:pt x="383" y="311"/>
                    </a:lnTo>
                    <a:lnTo>
                      <a:pt x="423" y="311"/>
                    </a:lnTo>
                    <a:cubicBezTo>
                      <a:pt x="423" y="311"/>
                      <a:pt x="424" y="311"/>
                      <a:pt x="424" y="311"/>
                    </a:cubicBezTo>
                    <a:lnTo>
                      <a:pt x="424" y="63"/>
                    </a:lnTo>
                    <a:cubicBezTo>
                      <a:pt x="424" y="61"/>
                      <a:pt x="424" y="61"/>
                      <a:pt x="423" y="61"/>
                    </a:cubicBezTo>
                    <a:lnTo>
                      <a:pt x="167" y="61"/>
                    </a:lnTo>
                    <a:cubicBezTo>
                      <a:pt x="160" y="61"/>
                      <a:pt x="155" y="55"/>
                      <a:pt x="155" y="48"/>
                    </a:cubicBezTo>
                    <a:lnTo>
                      <a:pt x="155" y="36"/>
                    </a:lnTo>
                    <a:cubicBezTo>
                      <a:pt x="155" y="27"/>
                      <a:pt x="146" y="25"/>
                      <a:pt x="143" y="25"/>
                    </a:cubicBezTo>
                    <a:lnTo>
                      <a:pt x="26" y="25"/>
                    </a:lnTo>
                    <a:lnTo>
                      <a:pt x="26" y="106"/>
                    </a:lnTo>
                    <a:lnTo>
                      <a:pt x="361" y="106"/>
                    </a:lnTo>
                    <a:cubicBezTo>
                      <a:pt x="373" y="106"/>
                      <a:pt x="383" y="116"/>
                      <a:pt x="383" y="129"/>
                    </a:cubicBezTo>
                    <a:lnTo>
                      <a:pt x="383" y="311"/>
                    </a:lnTo>
                    <a:close/>
                    <a:moveTo>
                      <a:pt x="423" y="335"/>
                    </a:moveTo>
                    <a:lnTo>
                      <a:pt x="423" y="335"/>
                    </a:lnTo>
                    <a:lnTo>
                      <a:pt x="371" y="335"/>
                    </a:lnTo>
                    <a:cubicBezTo>
                      <a:pt x="364" y="335"/>
                      <a:pt x="358" y="330"/>
                      <a:pt x="358" y="323"/>
                    </a:cubicBezTo>
                    <a:lnTo>
                      <a:pt x="358" y="131"/>
                    </a:lnTo>
                    <a:lnTo>
                      <a:pt x="25" y="131"/>
                    </a:lnTo>
                    <a:cubicBezTo>
                      <a:pt x="23" y="136"/>
                      <a:pt x="17" y="139"/>
                      <a:pt x="12" y="138"/>
                    </a:cubicBezTo>
                    <a:cubicBezTo>
                      <a:pt x="6" y="137"/>
                      <a:pt x="1" y="132"/>
                      <a:pt x="1" y="126"/>
                    </a:cubicBezTo>
                    <a:lnTo>
                      <a:pt x="1" y="25"/>
                    </a:lnTo>
                    <a:cubicBezTo>
                      <a:pt x="0" y="20"/>
                      <a:pt x="1" y="14"/>
                      <a:pt x="4" y="9"/>
                    </a:cubicBezTo>
                    <a:cubicBezTo>
                      <a:pt x="7" y="5"/>
                      <a:pt x="13" y="0"/>
                      <a:pt x="24" y="0"/>
                    </a:cubicBezTo>
                    <a:lnTo>
                      <a:pt x="144" y="0"/>
                    </a:lnTo>
                    <a:cubicBezTo>
                      <a:pt x="158" y="1"/>
                      <a:pt x="179" y="12"/>
                      <a:pt x="179" y="36"/>
                    </a:cubicBezTo>
                    <a:lnTo>
                      <a:pt x="424" y="36"/>
                    </a:lnTo>
                    <a:cubicBezTo>
                      <a:pt x="433" y="36"/>
                      <a:pt x="448" y="43"/>
                      <a:pt x="448" y="63"/>
                    </a:cubicBezTo>
                    <a:lnTo>
                      <a:pt x="448" y="313"/>
                    </a:lnTo>
                    <a:cubicBezTo>
                      <a:pt x="448" y="323"/>
                      <a:pt x="440" y="335"/>
                      <a:pt x="423" y="33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24" name="Freeform 77"/>
              <p:cNvSpPr>
                <a:spLocks/>
              </p:cNvSpPr>
              <p:nvPr/>
            </p:nvSpPr>
            <p:spPr bwMode="auto">
              <a:xfrm>
                <a:off x="5308601" y="1974851"/>
                <a:ext cx="33338" cy="92075"/>
              </a:xfrm>
              <a:custGeom>
                <a:avLst/>
                <a:gdLst>
                  <a:gd name="T0" fmla="*/ 0 w 39"/>
                  <a:gd name="T1" fmla="*/ 99 h 109"/>
                  <a:gd name="T2" fmla="*/ 0 w 39"/>
                  <a:gd name="T3" fmla="*/ 99 h 109"/>
                  <a:gd name="T4" fmla="*/ 10 w 39"/>
                  <a:gd name="T5" fmla="*/ 109 h 109"/>
                  <a:gd name="T6" fmla="*/ 29 w 39"/>
                  <a:gd name="T7" fmla="*/ 109 h 109"/>
                  <a:gd name="T8" fmla="*/ 39 w 39"/>
                  <a:gd name="T9" fmla="*/ 99 h 109"/>
                  <a:gd name="T10" fmla="*/ 39 w 39"/>
                  <a:gd name="T11" fmla="*/ 10 h 109"/>
                  <a:gd name="T12" fmla="*/ 29 w 39"/>
                  <a:gd name="T13" fmla="*/ 0 h 109"/>
                  <a:gd name="T14" fmla="*/ 10 w 39"/>
                  <a:gd name="T15" fmla="*/ 0 h 109"/>
                  <a:gd name="T16" fmla="*/ 0 w 39"/>
                  <a:gd name="T17" fmla="*/ 10 h 109"/>
                  <a:gd name="T18" fmla="*/ 0 w 39"/>
                  <a:gd name="T19"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09">
                    <a:moveTo>
                      <a:pt x="0" y="99"/>
                    </a:moveTo>
                    <a:lnTo>
                      <a:pt x="0" y="99"/>
                    </a:lnTo>
                    <a:cubicBezTo>
                      <a:pt x="0" y="104"/>
                      <a:pt x="5" y="109"/>
                      <a:pt x="10" y="109"/>
                    </a:cubicBezTo>
                    <a:lnTo>
                      <a:pt x="29" y="109"/>
                    </a:lnTo>
                    <a:cubicBezTo>
                      <a:pt x="34" y="109"/>
                      <a:pt x="39" y="104"/>
                      <a:pt x="39" y="99"/>
                    </a:cubicBezTo>
                    <a:lnTo>
                      <a:pt x="39" y="10"/>
                    </a:lnTo>
                    <a:cubicBezTo>
                      <a:pt x="39" y="5"/>
                      <a:pt x="34" y="0"/>
                      <a:pt x="29" y="0"/>
                    </a:cubicBezTo>
                    <a:lnTo>
                      <a:pt x="10" y="0"/>
                    </a:lnTo>
                    <a:cubicBezTo>
                      <a:pt x="5" y="0"/>
                      <a:pt x="0" y="5"/>
                      <a:pt x="0" y="10"/>
                    </a:cubicBezTo>
                    <a:lnTo>
                      <a:pt x="0" y="99"/>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25" name="Freeform 78"/>
              <p:cNvSpPr>
                <a:spLocks/>
              </p:cNvSpPr>
              <p:nvPr/>
            </p:nvSpPr>
            <p:spPr bwMode="auto">
              <a:xfrm>
                <a:off x="5308601" y="2120901"/>
                <a:ext cx="33338" cy="82550"/>
              </a:xfrm>
              <a:custGeom>
                <a:avLst/>
                <a:gdLst>
                  <a:gd name="T0" fmla="*/ 0 w 39"/>
                  <a:gd name="T1" fmla="*/ 87 h 97"/>
                  <a:gd name="T2" fmla="*/ 0 w 39"/>
                  <a:gd name="T3" fmla="*/ 87 h 97"/>
                  <a:gd name="T4" fmla="*/ 10 w 39"/>
                  <a:gd name="T5" fmla="*/ 97 h 97"/>
                  <a:gd name="T6" fmla="*/ 29 w 39"/>
                  <a:gd name="T7" fmla="*/ 97 h 97"/>
                  <a:gd name="T8" fmla="*/ 39 w 39"/>
                  <a:gd name="T9" fmla="*/ 87 h 97"/>
                  <a:gd name="T10" fmla="*/ 39 w 39"/>
                  <a:gd name="T11" fmla="*/ 10 h 97"/>
                  <a:gd name="T12" fmla="*/ 29 w 39"/>
                  <a:gd name="T13" fmla="*/ 0 h 97"/>
                  <a:gd name="T14" fmla="*/ 10 w 39"/>
                  <a:gd name="T15" fmla="*/ 0 h 97"/>
                  <a:gd name="T16" fmla="*/ 0 w 39"/>
                  <a:gd name="T17" fmla="*/ 10 h 97"/>
                  <a:gd name="T18" fmla="*/ 0 w 39"/>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97">
                    <a:moveTo>
                      <a:pt x="0" y="87"/>
                    </a:moveTo>
                    <a:lnTo>
                      <a:pt x="0" y="87"/>
                    </a:lnTo>
                    <a:cubicBezTo>
                      <a:pt x="0" y="93"/>
                      <a:pt x="5" y="97"/>
                      <a:pt x="10" y="97"/>
                    </a:cubicBezTo>
                    <a:lnTo>
                      <a:pt x="29" y="97"/>
                    </a:lnTo>
                    <a:cubicBezTo>
                      <a:pt x="34" y="97"/>
                      <a:pt x="39" y="93"/>
                      <a:pt x="39" y="87"/>
                    </a:cubicBezTo>
                    <a:lnTo>
                      <a:pt x="39" y="10"/>
                    </a:lnTo>
                    <a:cubicBezTo>
                      <a:pt x="39" y="5"/>
                      <a:pt x="34" y="0"/>
                      <a:pt x="29" y="0"/>
                    </a:cubicBezTo>
                    <a:lnTo>
                      <a:pt x="10" y="0"/>
                    </a:lnTo>
                    <a:cubicBezTo>
                      <a:pt x="5" y="0"/>
                      <a:pt x="0" y="5"/>
                      <a:pt x="0" y="10"/>
                    </a:cubicBezTo>
                    <a:lnTo>
                      <a:pt x="0" y="87"/>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26" name="Freeform 79"/>
              <p:cNvSpPr>
                <a:spLocks/>
              </p:cNvSpPr>
              <p:nvPr/>
            </p:nvSpPr>
            <p:spPr bwMode="auto">
              <a:xfrm>
                <a:off x="5260976" y="1906589"/>
                <a:ext cx="93663" cy="346075"/>
              </a:xfrm>
              <a:custGeom>
                <a:avLst/>
                <a:gdLst>
                  <a:gd name="T0" fmla="*/ 15 w 111"/>
                  <a:gd name="T1" fmla="*/ 30 h 406"/>
                  <a:gd name="T2" fmla="*/ 15 w 111"/>
                  <a:gd name="T3" fmla="*/ 30 h 406"/>
                  <a:gd name="T4" fmla="*/ 81 w 111"/>
                  <a:gd name="T5" fmla="*/ 30 h 406"/>
                  <a:gd name="T6" fmla="*/ 81 w 111"/>
                  <a:gd name="T7" fmla="*/ 406 h 406"/>
                  <a:gd name="T8" fmla="*/ 111 w 111"/>
                  <a:gd name="T9" fmla="*/ 406 h 406"/>
                  <a:gd name="T10" fmla="*/ 111 w 111"/>
                  <a:gd name="T11" fmla="*/ 15 h 406"/>
                  <a:gd name="T12" fmla="*/ 96 w 111"/>
                  <a:gd name="T13" fmla="*/ 0 h 406"/>
                  <a:gd name="T14" fmla="*/ 15 w 111"/>
                  <a:gd name="T15" fmla="*/ 0 h 406"/>
                  <a:gd name="T16" fmla="*/ 0 w 111"/>
                  <a:gd name="T17" fmla="*/ 15 h 406"/>
                  <a:gd name="T18" fmla="*/ 15 w 111"/>
                  <a:gd name="T19" fmla="*/ 3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406">
                    <a:moveTo>
                      <a:pt x="15" y="30"/>
                    </a:moveTo>
                    <a:lnTo>
                      <a:pt x="15" y="30"/>
                    </a:lnTo>
                    <a:lnTo>
                      <a:pt x="81" y="30"/>
                    </a:lnTo>
                    <a:lnTo>
                      <a:pt x="81" y="406"/>
                    </a:lnTo>
                    <a:lnTo>
                      <a:pt x="111" y="406"/>
                    </a:lnTo>
                    <a:lnTo>
                      <a:pt x="111" y="15"/>
                    </a:lnTo>
                    <a:cubicBezTo>
                      <a:pt x="111" y="7"/>
                      <a:pt x="104" y="0"/>
                      <a:pt x="96" y="0"/>
                    </a:cubicBezTo>
                    <a:lnTo>
                      <a:pt x="15" y="0"/>
                    </a:lnTo>
                    <a:cubicBezTo>
                      <a:pt x="7" y="0"/>
                      <a:pt x="0" y="7"/>
                      <a:pt x="0" y="15"/>
                    </a:cubicBezTo>
                    <a:cubicBezTo>
                      <a:pt x="0" y="24"/>
                      <a:pt x="7" y="30"/>
                      <a:pt x="15" y="3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27" name="Freeform 83"/>
              <p:cNvSpPr>
                <a:spLocks/>
              </p:cNvSpPr>
              <p:nvPr/>
            </p:nvSpPr>
            <p:spPr bwMode="auto">
              <a:xfrm>
                <a:off x="5554663"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1" y="46"/>
                      <a:pt x="0" y="36"/>
                      <a:pt x="0" y="23"/>
                    </a:cubicBezTo>
                    <a:cubicBezTo>
                      <a:pt x="0" y="11"/>
                      <a:pt x="11" y="0"/>
                      <a:pt x="23" y="0"/>
                    </a:cubicBezTo>
                    <a:cubicBezTo>
                      <a:pt x="36" y="0"/>
                      <a:pt x="46" y="11"/>
                      <a:pt x="46" y="23"/>
                    </a:cubicBezTo>
                    <a:cubicBezTo>
                      <a:pt x="46" y="36"/>
                      <a:pt x="36"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28" name="Freeform 84"/>
              <p:cNvSpPr>
                <a:spLocks/>
              </p:cNvSpPr>
              <p:nvPr/>
            </p:nvSpPr>
            <p:spPr bwMode="auto">
              <a:xfrm>
                <a:off x="5614988"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0" y="46"/>
                      <a:pt x="0" y="36"/>
                      <a:pt x="0" y="23"/>
                    </a:cubicBezTo>
                    <a:cubicBezTo>
                      <a:pt x="0" y="10"/>
                      <a:pt x="10" y="0"/>
                      <a:pt x="23" y="0"/>
                    </a:cubicBezTo>
                    <a:cubicBezTo>
                      <a:pt x="35" y="0"/>
                      <a:pt x="46" y="10"/>
                      <a:pt x="46" y="23"/>
                    </a:cubicBezTo>
                    <a:cubicBezTo>
                      <a:pt x="46" y="36"/>
                      <a:pt x="35"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sp>
          <p:nvSpPr>
            <p:cNvPr id="221" name="文本框 220"/>
            <p:cNvSpPr txBox="1"/>
            <p:nvPr/>
          </p:nvSpPr>
          <p:spPr>
            <a:xfrm>
              <a:off x="5561686" y="2788059"/>
              <a:ext cx="976549" cy="307777"/>
            </a:xfrm>
            <a:prstGeom prst="rect">
              <a:avLst/>
            </a:prstGeom>
            <a:noFill/>
          </p:spPr>
          <p:txBody>
            <a:bodyPr wrap="none" rtlCol="0">
              <a:noAutofit/>
            </a:bodyPr>
            <a:lstStyle/>
            <a:p>
              <a:pPr fontAlgn="ctr"/>
              <a:r>
                <a:rPr sz="1400" b="1" u="none" dirty="0">
                  <a:latin typeface="Huawei Sans" panose="020C0503030203020204" pitchFamily="34" charset="0"/>
                  <a:cs typeface="Huawei Sans" panose="020C0503030203020204" pitchFamily="34" charset="0"/>
                </a:rPr>
                <a:t>iSCSI HBA</a:t>
              </a:r>
              <a:endParaRPr lang="en-US" altLang="zh-CN" sz="1400" b="1" dirty="0">
                <a:latin typeface="Huawei Sans" panose="020C0503030203020204" pitchFamily="34" charset="0"/>
                <a:cs typeface="Huawei Sans" panose="020C0503030203020204" pitchFamily="34" charset="0"/>
                <a:sym typeface="+mn-lt"/>
              </a:endParaRPr>
            </a:p>
          </p:txBody>
        </p:sp>
      </p:grpSp>
    </p:spTree>
    <p:extLst>
      <p:ext uri="{BB962C8B-B14F-4D97-AF65-F5344CB8AC3E}">
        <p14:creationId xmlns:p14="http://schemas.microsoft.com/office/powerpoint/2010/main" val="607092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u="none"/>
              <a:t>Logical Port</a:t>
            </a:r>
            <a:endParaRPr lang="en-US" altLang="zh-CN" dirty="0">
              <a:latin typeface="Arial" panose="020C0503030203020204" pitchFamily="34" charset="0"/>
              <a:ea typeface="+mn-ea"/>
              <a:cs typeface="+mn-ea"/>
              <a:sym typeface="+mn-lt"/>
            </a:endParaRPr>
          </a:p>
        </p:txBody>
      </p:sp>
      <p:sp>
        <p:nvSpPr>
          <p:cNvPr id="3" name="文本占位符 2"/>
          <p:cNvSpPr>
            <a:spLocks noGrp="1"/>
          </p:cNvSpPr>
          <p:nvPr>
            <p:ph type="body" sz="quarter" idx="10"/>
          </p:nvPr>
        </p:nvSpPr>
        <p:spPr/>
        <p:txBody>
          <a:bodyPr>
            <a:noAutofit/>
          </a:bodyPr>
          <a:lstStyle/>
          <a:p>
            <a:r>
              <a:rPr sz="1800" u="none" dirty="0"/>
              <a:t>Logical ports are created based on bond ports, VLAN ports, or Ethernet ports. The logical ports are virtual ports that carry host services.</a:t>
            </a:r>
            <a:endParaRPr lang="en-US" altLang="zh-CN" sz="1800" dirty="0">
              <a:ea typeface="+mn-ea"/>
              <a:cs typeface="+mn-ea"/>
              <a:sym typeface="+mn-lt"/>
            </a:endParaRPr>
          </a:p>
          <a:p>
            <a:r>
              <a:rPr sz="1800" u="none" dirty="0"/>
              <a:t>A unique IP address is allocated to each logical port for carrying its services.</a:t>
            </a:r>
            <a:endParaRPr lang="en-US" altLang="zh-CN" sz="1800" dirty="0">
              <a:ea typeface="+mn-ea"/>
              <a:cs typeface="+mn-ea"/>
              <a:sym typeface="+mn-lt"/>
            </a:endParaRPr>
          </a:p>
        </p:txBody>
      </p:sp>
      <p:grpSp>
        <p:nvGrpSpPr>
          <p:cNvPr id="59" name="组合 58"/>
          <p:cNvGrpSpPr/>
          <p:nvPr/>
        </p:nvGrpSpPr>
        <p:grpSpPr>
          <a:xfrm>
            <a:off x="5904695" y="2654673"/>
            <a:ext cx="5346720" cy="3272883"/>
            <a:chOff x="5155929" y="2467769"/>
            <a:chExt cx="6522360" cy="3748599"/>
          </a:xfrm>
          <a:solidFill>
            <a:schemeClr val="bg1">
              <a:lumMod val="85000"/>
            </a:schemeClr>
          </a:solidFill>
        </p:grpSpPr>
        <p:sp>
          <p:nvSpPr>
            <p:cNvPr id="7" name="椭圆 6"/>
            <p:cNvSpPr/>
            <p:nvPr/>
          </p:nvSpPr>
          <p:spPr>
            <a:xfrm>
              <a:off x="6553069" y="5453172"/>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100" b="1" u="none">
                  <a:solidFill>
                    <a:schemeClr val="bg1"/>
                  </a:solidFill>
                </a:rPr>
                <a:t>1</a:t>
              </a:r>
              <a:endParaRPr lang="en-US" altLang="zh-CN" sz="1100" b="1" dirty="0">
                <a:solidFill>
                  <a:schemeClr val="bg1"/>
                </a:solidFill>
                <a:latin typeface="Arial" panose="020C0503030203020204" pitchFamily="34" charset="0"/>
                <a:cs typeface="+mn-ea"/>
                <a:sym typeface="+mn-lt"/>
              </a:endParaRPr>
            </a:p>
          </p:txBody>
        </p:sp>
        <p:grpSp>
          <p:nvGrpSpPr>
            <p:cNvPr id="53" name="组合 52"/>
            <p:cNvGrpSpPr/>
            <p:nvPr/>
          </p:nvGrpSpPr>
          <p:grpSpPr>
            <a:xfrm>
              <a:off x="5155929" y="2467769"/>
              <a:ext cx="6522360" cy="3748599"/>
              <a:chOff x="5155929" y="2467769"/>
              <a:chExt cx="6522360" cy="3748599"/>
            </a:xfrm>
            <a:grpFill/>
          </p:grpSpPr>
          <p:cxnSp>
            <p:nvCxnSpPr>
              <p:cNvPr id="52" name="直接连接符 51"/>
              <p:cNvCxnSpPr>
                <a:stCxn id="8" idx="3"/>
                <a:endCxn id="15" idx="1"/>
              </p:cNvCxnSpPr>
              <p:nvPr/>
            </p:nvCxnSpPr>
            <p:spPr>
              <a:xfrm>
                <a:off x="6483679" y="4342069"/>
                <a:ext cx="2289834" cy="0"/>
              </a:xfrm>
              <a:prstGeom prst="line">
                <a:avLst/>
              </a:prstGeom>
              <a:grpFill/>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7650085" y="5749365"/>
                <a:ext cx="1534048" cy="467003"/>
              </a:xfrm>
              <a:prstGeom prst="roundRect">
                <a:avLst/>
              </a:prstGeom>
              <a:solidFill>
                <a:srgbClr val="FAD3BB"/>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400" u="none">
                    <a:solidFill>
                      <a:schemeClr val="tx1"/>
                    </a:solidFill>
                  </a:rPr>
                  <a:t>Ethernet port</a:t>
                </a:r>
                <a:endParaRPr lang="en-US" altLang="zh-CN" sz="1400" dirty="0">
                  <a:solidFill>
                    <a:schemeClr val="tx1"/>
                  </a:solidFill>
                  <a:latin typeface="Arial" panose="020C0503030203020204" pitchFamily="34" charset="0"/>
                  <a:cs typeface="+mn-ea"/>
                  <a:sym typeface="+mn-lt"/>
                </a:endParaRPr>
              </a:p>
            </p:txBody>
          </p:sp>
          <p:sp>
            <p:nvSpPr>
              <p:cNvPr id="9" name="圆角矩形 8"/>
              <p:cNvSpPr/>
              <p:nvPr/>
            </p:nvSpPr>
            <p:spPr>
              <a:xfrm>
                <a:off x="7753234" y="2467769"/>
                <a:ext cx="1327750" cy="467003"/>
              </a:xfrm>
              <a:prstGeom prst="roundRect">
                <a:avLst/>
              </a:prstGeom>
              <a:solidFill>
                <a:srgbClr val="FAD3BB"/>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400" u="none">
                    <a:solidFill>
                      <a:schemeClr val="tx1"/>
                    </a:solidFill>
                  </a:rPr>
                  <a:t>Logical port</a:t>
                </a:r>
                <a:endParaRPr lang="en-US" altLang="zh-CN" sz="1400" dirty="0">
                  <a:solidFill>
                    <a:schemeClr val="tx1"/>
                  </a:solidFill>
                  <a:latin typeface="Arial" panose="020C0503030203020204" pitchFamily="34" charset="0"/>
                  <a:cs typeface="+mn-ea"/>
                  <a:sym typeface="+mn-lt"/>
                </a:endParaRPr>
              </a:p>
            </p:txBody>
          </p:sp>
          <p:sp>
            <p:nvSpPr>
              <p:cNvPr id="8" name="圆角矩形 7"/>
              <p:cNvSpPr/>
              <p:nvPr/>
            </p:nvSpPr>
            <p:spPr>
              <a:xfrm>
                <a:off x="5155929" y="4108567"/>
                <a:ext cx="1327750" cy="467003"/>
              </a:xfrm>
              <a:prstGeom prst="roundRect">
                <a:avLst/>
              </a:prstGeom>
              <a:solidFill>
                <a:srgbClr val="FAD3BB"/>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400" u="none">
                    <a:solidFill>
                      <a:schemeClr val="tx1"/>
                    </a:solidFill>
                  </a:rPr>
                  <a:t>Bond port</a:t>
                </a:r>
                <a:endParaRPr lang="en-US" altLang="zh-CN" sz="1400" dirty="0">
                  <a:solidFill>
                    <a:schemeClr val="tx1"/>
                  </a:solidFill>
                  <a:latin typeface="Arial" panose="020C0503030203020204" pitchFamily="34" charset="0"/>
                  <a:cs typeface="+mn-ea"/>
                  <a:sym typeface="+mn-lt"/>
                </a:endParaRPr>
              </a:p>
            </p:txBody>
          </p:sp>
          <p:sp>
            <p:nvSpPr>
              <p:cNvPr id="15" name="圆角矩形 14"/>
              <p:cNvSpPr/>
              <p:nvPr/>
            </p:nvSpPr>
            <p:spPr>
              <a:xfrm>
                <a:off x="8773513" y="4108567"/>
                <a:ext cx="1327750" cy="467003"/>
              </a:xfrm>
              <a:prstGeom prst="roundRect">
                <a:avLst/>
              </a:prstGeom>
              <a:solidFill>
                <a:srgbClr val="FAD3BB"/>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400" u="none">
                    <a:solidFill>
                      <a:schemeClr val="tx1"/>
                    </a:solidFill>
                  </a:rPr>
                  <a:t>VLAN</a:t>
                </a:r>
                <a:endParaRPr lang="en-US" altLang="zh-CN" sz="1400" dirty="0">
                  <a:solidFill>
                    <a:schemeClr val="tx1"/>
                  </a:solidFill>
                  <a:latin typeface="Arial" panose="020C0503030203020204" pitchFamily="34" charset="0"/>
                  <a:cs typeface="+mn-ea"/>
                  <a:sym typeface="+mn-lt"/>
                </a:endParaRPr>
              </a:p>
            </p:txBody>
          </p:sp>
          <p:cxnSp>
            <p:nvCxnSpPr>
              <p:cNvPr id="27" name="直接箭头连接符 26"/>
              <p:cNvCxnSpPr>
                <a:stCxn id="8" idx="0"/>
                <a:endCxn id="9" idx="1"/>
              </p:cNvCxnSpPr>
              <p:nvPr/>
            </p:nvCxnSpPr>
            <p:spPr>
              <a:xfrm flipV="1">
                <a:off x="5819804" y="2701271"/>
                <a:ext cx="1933430" cy="1407296"/>
              </a:xfrm>
              <a:prstGeom prst="straightConnector1">
                <a:avLst/>
              </a:prstGeom>
              <a:grpFill/>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4" idx="0"/>
                <a:endCxn id="9" idx="3"/>
              </p:cNvCxnSpPr>
              <p:nvPr/>
            </p:nvCxnSpPr>
            <p:spPr>
              <a:xfrm flipH="1" flipV="1">
                <a:off x="9080984" y="2701270"/>
                <a:ext cx="2165196" cy="1408024"/>
              </a:xfrm>
              <a:prstGeom prst="straightConnector1">
                <a:avLst/>
              </a:prstGeom>
              <a:grpFill/>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5" idx="0"/>
                <a:endCxn id="9" idx="2"/>
              </p:cNvCxnSpPr>
              <p:nvPr/>
            </p:nvCxnSpPr>
            <p:spPr>
              <a:xfrm flipH="1" flipV="1">
                <a:off x="8417109" y="2934772"/>
                <a:ext cx="1020279" cy="1173795"/>
              </a:xfrm>
              <a:prstGeom prst="straightConnector1">
                <a:avLst/>
              </a:prstGeom>
              <a:grpFill/>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5" idx="1"/>
                <a:endCxn id="8" idx="2"/>
              </p:cNvCxnSpPr>
              <p:nvPr/>
            </p:nvCxnSpPr>
            <p:spPr>
              <a:xfrm flipH="1" flipV="1">
                <a:off x="5819804" y="4575570"/>
                <a:ext cx="1830281" cy="1407297"/>
              </a:xfrm>
              <a:prstGeom prst="straightConnector1">
                <a:avLst/>
              </a:prstGeom>
              <a:grpFill/>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5" idx="0"/>
                <a:endCxn id="15" idx="2"/>
              </p:cNvCxnSpPr>
              <p:nvPr/>
            </p:nvCxnSpPr>
            <p:spPr>
              <a:xfrm flipV="1">
                <a:off x="8417109" y="4575570"/>
                <a:ext cx="1020279" cy="1173795"/>
              </a:xfrm>
              <a:prstGeom prst="straightConnector1">
                <a:avLst/>
              </a:prstGeom>
              <a:grpFill/>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5" idx="3"/>
                <a:endCxn id="14" idx="2"/>
              </p:cNvCxnSpPr>
              <p:nvPr/>
            </p:nvCxnSpPr>
            <p:spPr>
              <a:xfrm flipV="1">
                <a:off x="9184134" y="4574841"/>
                <a:ext cx="2062046" cy="1408026"/>
              </a:xfrm>
              <a:prstGeom prst="line">
                <a:avLst/>
              </a:prstGeom>
              <a:grpFill/>
              <a:ln w="1905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264960" y="4988068"/>
                <a:ext cx="864220" cy="465546"/>
              </a:xfrm>
              <a:prstGeom prst="rect">
                <a:avLst/>
              </a:prstGeom>
              <a:solidFill>
                <a:schemeClr val="bg1"/>
              </a:solidFill>
              <a:ln w="19050">
                <a:solidFill>
                  <a:srgbClr val="F2894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200" u="none">
                    <a:solidFill>
                      <a:schemeClr val="tx1"/>
                    </a:solidFill>
                  </a:rPr>
                  <a:t>Many to one</a:t>
                </a:r>
                <a:endParaRPr lang="en-US" altLang="zh-CN" sz="1200" dirty="0">
                  <a:solidFill>
                    <a:schemeClr val="tx1"/>
                  </a:solidFill>
                  <a:latin typeface="Arial" panose="020C0503030203020204" pitchFamily="34" charset="0"/>
                  <a:cs typeface="+mn-ea"/>
                  <a:sym typeface="+mn-lt"/>
                </a:endParaRPr>
              </a:p>
            </p:txBody>
          </p:sp>
          <p:sp>
            <p:nvSpPr>
              <p:cNvPr id="11" name="矩形 10"/>
              <p:cNvSpPr/>
              <p:nvPr/>
            </p:nvSpPr>
            <p:spPr>
              <a:xfrm>
                <a:off x="8495137" y="3230520"/>
                <a:ext cx="864220" cy="465546"/>
              </a:xfrm>
              <a:prstGeom prst="rect">
                <a:avLst/>
              </a:prstGeom>
              <a:solidFill>
                <a:schemeClr val="bg1"/>
              </a:solidFill>
              <a:ln w="19050">
                <a:solidFill>
                  <a:srgbClr val="F2894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200" u="none">
                    <a:solidFill>
                      <a:schemeClr val="tx1"/>
                    </a:solidFill>
                  </a:rPr>
                  <a:t>One to many</a:t>
                </a:r>
                <a:endParaRPr lang="en-US" altLang="zh-CN" sz="1200" dirty="0">
                  <a:solidFill>
                    <a:schemeClr val="tx1"/>
                  </a:solidFill>
                  <a:latin typeface="Arial" panose="020C0503030203020204" pitchFamily="34" charset="0"/>
                  <a:cs typeface="+mn-ea"/>
                  <a:sym typeface="+mn-lt"/>
                </a:endParaRPr>
              </a:p>
            </p:txBody>
          </p:sp>
          <p:sp>
            <p:nvSpPr>
              <p:cNvPr id="13" name="矩形 12"/>
              <p:cNvSpPr/>
              <p:nvPr/>
            </p:nvSpPr>
            <p:spPr>
              <a:xfrm>
                <a:off x="8495138" y="4988068"/>
                <a:ext cx="864220" cy="465546"/>
              </a:xfrm>
              <a:prstGeom prst="rect">
                <a:avLst/>
              </a:prstGeom>
              <a:solidFill>
                <a:schemeClr val="bg1"/>
              </a:solidFill>
              <a:ln w="19050">
                <a:solidFill>
                  <a:srgbClr val="F2894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200" u="none">
                    <a:solidFill>
                      <a:schemeClr val="tx1"/>
                    </a:solidFill>
                  </a:rPr>
                  <a:t>One to many</a:t>
                </a:r>
                <a:endParaRPr lang="en-US" sz="1200" dirty="0">
                  <a:solidFill>
                    <a:schemeClr val="tx1"/>
                  </a:solidFill>
                  <a:latin typeface="Arial" panose="020C0503030203020204" pitchFamily="34" charset="0"/>
                </a:endParaRPr>
              </a:p>
            </p:txBody>
          </p:sp>
          <p:sp>
            <p:nvSpPr>
              <p:cNvPr id="12" name="矩形 11"/>
              <p:cNvSpPr/>
              <p:nvPr/>
            </p:nvSpPr>
            <p:spPr>
              <a:xfrm>
                <a:off x="7196487" y="4109295"/>
                <a:ext cx="864220" cy="465546"/>
              </a:xfrm>
              <a:prstGeom prst="rect">
                <a:avLst/>
              </a:prstGeom>
              <a:solidFill>
                <a:schemeClr val="bg1"/>
              </a:solidFill>
              <a:ln w="19050">
                <a:solidFill>
                  <a:srgbClr val="F2894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200" u="none">
                    <a:solidFill>
                      <a:schemeClr val="tx1"/>
                    </a:solidFill>
                  </a:rPr>
                  <a:t>One to many</a:t>
                </a:r>
                <a:endParaRPr lang="en-US" sz="1200" dirty="0">
                  <a:solidFill>
                    <a:schemeClr val="tx1"/>
                  </a:solidFill>
                  <a:latin typeface="Arial" panose="020C0503030203020204" pitchFamily="34" charset="0"/>
                </a:endParaRPr>
              </a:p>
            </p:txBody>
          </p:sp>
          <p:sp>
            <p:nvSpPr>
              <p:cNvPr id="14" name="矩形 13"/>
              <p:cNvSpPr/>
              <p:nvPr/>
            </p:nvSpPr>
            <p:spPr>
              <a:xfrm>
                <a:off x="10814069" y="4109295"/>
                <a:ext cx="864220" cy="465546"/>
              </a:xfrm>
              <a:prstGeom prst="rect">
                <a:avLst/>
              </a:prstGeom>
              <a:solidFill>
                <a:schemeClr val="bg1"/>
              </a:solidFill>
              <a:ln w="19050">
                <a:solidFill>
                  <a:srgbClr val="F2894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200" u="none">
                    <a:solidFill>
                      <a:schemeClr val="tx1"/>
                    </a:solidFill>
                  </a:rPr>
                  <a:t>One to many</a:t>
                </a:r>
                <a:endParaRPr lang="en-US" sz="1200" dirty="0">
                  <a:solidFill>
                    <a:schemeClr val="tx1"/>
                  </a:solidFill>
                  <a:latin typeface="Arial" panose="020C0503030203020204" pitchFamily="34" charset="0"/>
                </a:endParaRPr>
              </a:p>
            </p:txBody>
          </p:sp>
          <p:sp>
            <p:nvSpPr>
              <p:cNvPr id="10" name="矩形 9"/>
              <p:cNvSpPr/>
              <p:nvPr/>
            </p:nvSpPr>
            <p:spPr>
              <a:xfrm>
                <a:off x="6264960" y="3230520"/>
                <a:ext cx="864220" cy="465546"/>
              </a:xfrm>
              <a:prstGeom prst="rect">
                <a:avLst/>
              </a:prstGeom>
              <a:solidFill>
                <a:schemeClr val="bg1"/>
              </a:solidFill>
              <a:ln w="19050">
                <a:solidFill>
                  <a:srgbClr val="F2894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200" u="none">
                    <a:solidFill>
                      <a:schemeClr val="tx1"/>
                    </a:solidFill>
                  </a:rPr>
                  <a:t>One to many</a:t>
                </a:r>
                <a:endParaRPr lang="en-US" altLang="zh-CN" sz="1200" dirty="0">
                  <a:solidFill>
                    <a:schemeClr val="tx1"/>
                  </a:solidFill>
                  <a:latin typeface="Arial" panose="020C0503030203020204" pitchFamily="34" charset="0"/>
                  <a:cs typeface="+mn-ea"/>
                  <a:sym typeface="+mn-lt"/>
                </a:endParaRPr>
              </a:p>
            </p:txBody>
          </p:sp>
        </p:grpSp>
        <p:sp>
          <p:nvSpPr>
            <p:cNvPr id="54" name="椭圆 53"/>
            <p:cNvSpPr/>
            <p:nvPr/>
          </p:nvSpPr>
          <p:spPr>
            <a:xfrm>
              <a:off x="8145828" y="5105910"/>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100" b="1" u="none">
                  <a:solidFill>
                    <a:schemeClr val="bg1"/>
                  </a:solidFill>
                </a:rPr>
                <a:t>2</a:t>
              </a:r>
              <a:endParaRPr lang="en-US" altLang="zh-CN" sz="1100" b="1" dirty="0">
                <a:solidFill>
                  <a:schemeClr val="bg1"/>
                </a:solidFill>
                <a:latin typeface="Arial" panose="020C0503030203020204" pitchFamily="34" charset="0"/>
                <a:cs typeface="+mn-ea"/>
                <a:sym typeface="+mn-lt"/>
              </a:endParaRPr>
            </a:p>
          </p:txBody>
        </p:sp>
        <p:sp>
          <p:nvSpPr>
            <p:cNvPr id="55" name="椭圆 54"/>
            <p:cNvSpPr/>
            <p:nvPr/>
          </p:nvSpPr>
          <p:spPr>
            <a:xfrm>
              <a:off x="8224178" y="3999779"/>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100" b="1" u="none">
                  <a:solidFill>
                    <a:schemeClr val="bg1"/>
                  </a:solidFill>
                </a:rPr>
                <a:t>3</a:t>
              </a:r>
              <a:endParaRPr lang="en-US" altLang="zh-CN" sz="1100" b="1" dirty="0">
                <a:solidFill>
                  <a:schemeClr val="bg1"/>
                </a:solidFill>
                <a:latin typeface="Arial" panose="020C0503030203020204" pitchFamily="34" charset="0"/>
                <a:cs typeface="+mn-ea"/>
                <a:sym typeface="+mn-lt"/>
              </a:endParaRPr>
            </a:p>
          </p:txBody>
        </p:sp>
        <p:sp>
          <p:nvSpPr>
            <p:cNvPr id="56" name="椭圆 55"/>
            <p:cNvSpPr/>
            <p:nvPr/>
          </p:nvSpPr>
          <p:spPr>
            <a:xfrm>
              <a:off x="6716092" y="2902713"/>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100" b="1" u="none">
                  <a:solidFill>
                    <a:schemeClr val="bg1"/>
                  </a:solidFill>
                </a:rPr>
                <a:t>4</a:t>
              </a:r>
              <a:endParaRPr lang="en-US" altLang="zh-CN" sz="1100" b="1" dirty="0">
                <a:solidFill>
                  <a:schemeClr val="bg1"/>
                </a:solidFill>
                <a:latin typeface="Arial" panose="020C0503030203020204" pitchFamily="34" charset="0"/>
                <a:cs typeface="+mn-ea"/>
                <a:sym typeface="+mn-lt"/>
              </a:endParaRPr>
            </a:p>
          </p:txBody>
        </p:sp>
        <p:sp>
          <p:nvSpPr>
            <p:cNvPr id="57" name="椭圆 56"/>
            <p:cNvSpPr/>
            <p:nvPr/>
          </p:nvSpPr>
          <p:spPr>
            <a:xfrm>
              <a:off x="8119374" y="3308986"/>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100" b="1" u="none">
                  <a:solidFill>
                    <a:schemeClr val="bg1"/>
                  </a:solidFill>
                </a:rPr>
                <a:t>5</a:t>
              </a:r>
              <a:endParaRPr lang="en-US" altLang="zh-CN" sz="1100" b="1" dirty="0">
                <a:solidFill>
                  <a:schemeClr val="bg1"/>
                </a:solidFill>
                <a:latin typeface="Arial" panose="020C0503030203020204" pitchFamily="34" charset="0"/>
                <a:cs typeface="+mn-ea"/>
                <a:sym typeface="+mn-lt"/>
              </a:endParaRPr>
            </a:p>
          </p:txBody>
        </p:sp>
        <p:sp>
          <p:nvSpPr>
            <p:cNvPr id="58" name="椭圆 57"/>
            <p:cNvSpPr/>
            <p:nvPr/>
          </p:nvSpPr>
          <p:spPr>
            <a:xfrm>
              <a:off x="10306990" y="5220842"/>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sz="1100" b="1" u="none">
                  <a:solidFill>
                    <a:schemeClr val="bg1"/>
                  </a:solidFill>
                </a:rPr>
                <a:t>6</a:t>
              </a:r>
              <a:endParaRPr lang="en-US" altLang="zh-CN" sz="1100" b="1" dirty="0">
                <a:solidFill>
                  <a:schemeClr val="bg1"/>
                </a:solidFill>
                <a:latin typeface="Arial" panose="020C0503030203020204" pitchFamily="34" charset="0"/>
                <a:cs typeface="+mn-ea"/>
                <a:sym typeface="+mn-lt"/>
              </a:endParaRPr>
            </a:p>
          </p:txBody>
        </p:sp>
      </p:grpSp>
      <p:graphicFrame>
        <p:nvGraphicFramePr>
          <p:cNvPr id="60" name="表格 59"/>
          <p:cNvGraphicFramePr>
            <a:graphicFrameLocks noGrp="1"/>
          </p:cNvGraphicFramePr>
          <p:nvPr>
            <p:extLst>
              <p:ext uri="{D42A27DB-BD31-4B8C-83A1-F6EECF244321}">
                <p14:modId xmlns:p14="http://schemas.microsoft.com/office/powerpoint/2010/main" val="1479706234"/>
              </p:ext>
            </p:extLst>
          </p:nvPr>
        </p:nvGraphicFramePr>
        <p:xfrm>
          <a:off x="1376312" y="2571907"/>
          <a:ext cx="4227453" cy="3463600"/>
        </p:xfrm>
        <a:graphic>
          <a:graphicData uri="http://schemas.openxmlformats.org/drawingml/2006/table">
            <a:tbl>
              <a:tblPr firstRow="1" bandRow="1">
                <a:tableStyleId>{69012ECD-51FC-41F1-AA8D-1B2483CD663E}</a:tableStyleId>
              </a:tblPr>
              <a:tblGrid>
                <a:gridCol w="666497">
                  <a:extLst>
                    <a:ext uri="{9D8B030D-6E8A-4147-A177-3AD203B41FA5}">
                      <a16:colId xmlns:a16="http://schemas.microsoft.com/office/drawing/2014/main" val="20000"/>
                    </a:ext>
                  </a:extLst>
                </a:gridCol>
                <a:gridCol w="3560956">
                  <a:extLst>
                    <a:ext uri="{9D8B030D-6E8A-4147-A177-3AD203B41FA5}">
                      <a16:colId xmlns:a16="http://schemas.microsoft.com/office/drawing/2014/main" val="20001"/>
                    </a:ext>
                  </a:extLst>
                </a:gridCol>
              </a:tblGrid>
              <a:tr h="354640">
                <a:tc>
                  <a:txBody>
                    <a:bodyPr/>
                    <a:lstStyle/>
                    <a:p>
                      <a:pPr algn="ctr" fontAlgn="ctr"/>
                      <a:r>
                        <a:rPr sz="1400" u="none" dirty="0">
                          <a:solidFill>
                            <a:schemeClr val="tx1"/>
                          </a:solidFill>
                        </a:rPr>
                        <a:t>No.</a:t>
                      </a:r>
                      <a:endParaRPr lang="en-US" altLang="zh-CN" sz="1400" dirty="0">
                        <a:solidFill>
                          <a:schemeClr val="tx1"/>
                        </a:solidFill>
                        <a:latin typeface="Arial" panose="020C0503030203020204" pitchFamily="34" charset="0"/>
                        <a:ea typeface="+mn-ea"/>
                        <a:cs typeface="+mn-ea"/>
                        <a:sym typeface="+mn-l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sz="1400" u="none">
                          <a:solidFill>
                            <a:schemeClr val="tx1"/>
                          </a:solidFill>
                        </a:rPr>
                        <a:t>Description</a:t>
                      </a:r>
                      <a:endParaRPr lang="en-US" altLang="zh-CN" sz="1400" dirty="0">
                        <a:solidFill>
                          <a:schemeClr val="tx1"/>
                        </a:solidFill>
                        <a:latin typeface="Arial" panose="020C0503030203020204" pitchFamily="34" charset="0"/>
                        <a:ea typeface="+mn-ea"/>
                        <a:cs typeface="+mn-ea"/>
                        <a:sym typeface="+mn-lt"/>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90473">
                <a:tc>
                  <a:txBody>
                    <a:bodyPr/>
                    <a:lstStyle/>
                    <a:p>
                      <a:pPr algn="ctr" fontAlgn="ctr"/>
                      <a:r>
                        <a:rPr sz="1400" u="none"/>
                        <a:t>1</a:t>
                      </a:r>
                      <a:endParaRPr lang="en-US" altLang="zh-CN" sz="1400" dirty="0">
                        <a:latin typeface="Arial" panose="020C0503030203020204" pitchFamily="34" charset="0"/>
                        <a:ea typeface="+mn-ea"/>
                        <a:cs typeface="+mn-ea"/>
                        <a:sym typeface="+mn-l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sz="1400" u="none"/>
                        <a:t>Indicates that multiple Ethernet ports are bonded to form a bond port.</a:t>
                      </a:r>
                      <a:endParaRPr lang="en-US" altLang="zh-CN" sz="1400" dirty="0">
                        <a:latin typeface="Arial" panose="020C0503030203020204" pitchFamily="34" charset="0"/>
                        <a:ea typeface="+mn-ea"/>
                        <a:cs typeface="+mn-ea"/>
                        <a:sym typeface="+mn-lt"/>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90473">
                <a:tc>
                  <a:txBody>
                    <a:bodyPr/>
                    <a:lstStyle/>
                    <a:p>
                      <a:pPr algn="ctr" fontAlgn="ctr"/>
                      <a:r>
                        <a:rPr sz="1400" u="none"/>
                        <a:t>2</a:t>
                      </a:r>
                      <a:endParaRPr lang="en-US" altLang="zh-CN" sz="1400" dirty="0">
                        <a:latin typeface="Arial" panose="020C0503030203020204" pitchFamily="34" charset="0"/>
                        <a:ea typeface="+mn-ea"/>
                        <a:cs typeface="+mn-ea"/>
                        <a:sym typeface="+mn-l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sz="1400" u="none"/>
                        <a:t>Indicates that an Ethernet port is added to multiple VLANs.</a:t>
                      </a:r>
                      <a:endParaRPr lang="en-US" altLang="zh-CN" sz="1400" dirty="0">
                        <a:latin typeface="Arial" panose="020C0503030203020204" pitchFamily="34" charset="0"/>
                        <a:ea typeface="+mn-ea"/>
                        <a:cs typeface="+mn-ea"/>
                        <a:sym typeface="+mn-lt"/>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0473">
                <a:tc>
                  <a:txBody>
                    <a:bodyPr/>
                    <a:lstStyle/>
                    <a:p>
                      <a:pPr algn="ctr" fontAlgn="ctr"/>
                      <a:r>
                        <a:rPr sz="1400" u="none"/>
                        <a:t>3</a:t>
                      </a:r>
                      <a:endParaRPr lang="en-US" altLang="zh-CN" sz="1400" dirty="0">
                        <a:latin typeface="Arial" panose="020C0503030203020204" pitchFamily="34" charset="0"/>
                        <a:ea typeface="+mn-ea"/>
                        <a:cs typeface="+mn-ea"/>
                        <a:sym typeface="+mn-l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sz="1400" u="none"/>
                        <a:t>Indicates that a bond port is added to multiple VLANs.</a:t>
                      </a:r>
                      <a:endParaRPr lang="en-US" altLang="zh-CN" sz="1400" dirty="0">
                        <a:latin typeface="Arial" panose="020C0503030203020204" pitchFamily="34" charset="0"/>
                        <a:ea typeface="+mn-ea"/>
                        <a:cs typeface="+mn-ea"/>
                        <a:sym typeface="+mn-lt"/>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90473">
                <a:tc>
                  <a:txBody>
                    <a:bodyPr/>
                    <a:lstStyle/>
                    <a:p>
                      <a:pPr algn="ctr" fontAlgn="ctr"/>
                      <a:r>
                        <a:rPr sz="1400" u="none"/>
                        <a:t>4</a:t>
                      </a:r>
                      <a:endParaRPr lang="en-US" altLang="zh-CN" sz="1400" dirty="0">
                        <a:latin typeface="Arial" panose="020C0503030203020204" pitchFamily="34" charset="0"/>
                        <a:ea typeface="+mn-ea"/>
                        <a:cs typeface="+mn-ea"/>
                        <a:sym typeface="+mn-l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sz="1400" u="none"/>
                        <a:t>Indicates that a bond port is used to create multiple logical ports.</a:t>
                      </a:r>
                      <a:endParaRPr lang="en-US" altLang="zh-CN" sz="1400" dirty="0">
                        <a:latin typeface="Arial" panose="020C0503030203020204" pitchFamily="34" charset="0"/>
                        <a:ea typeface="+mn-ea"/>
                        <a:cs typeface="+mn-ea"/>
                        <a:sym typeface="+mn-lt"/>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90473">
                <a:tc>
                  <a:txBody>
                    <a:bodyPr/>
                    <a:lstStyle/>
                    <a:p>
                      <a:pPr algn="ctr" fontAlgn="ctr"/>
                      <a:r>
                        <a:rPr sz="1400" u="none"/>
                        <a:t>5</a:t>
                      </a:r>
                      <a:endParaRPr lang="en-US" altLang="zh-CN" sz="1400" dirty="0">
                        <a:latin typeface="Arial" panose="020C0503030203020204" pitchFamily="34" charset="0"/>
                        <a:ea typeface="+mn-ea"/>
                        <a:cs typeface="+mn-ea"/>
                        <a:sym typeface="+mn-l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sz="1400" u="none" dirty="0"/>
                        <a:t>Indicates that a VLAN port is used to create multiple logical ports.</a:t>
                      </a:r>
                      <a:endParaRPr lang="en-US" altLang="zh-CN" sz="1400" dirty="0">
                        <a:latin typeface="Arial" panose="020C0503030203020204" pitchFamily="34" charset="0"/>
                        <a:ea typeface="+mn-ea"/>
                        <a:cs typeface="+mn-ea"/>
                        <a:sym typeface="+mn-lt"/>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90473">
                <a:tc>
                  <a:txBody>
                    <a:bodyPr/>
                    <a:lstStyle/>
                    <a:p>
                      <a:pPr algn="ctr" fontAlgn="ctr"/>
                      <a:r>
                        <a:rPr sz="1400" u="none"/>
                        <a:t>6</a:t>
                      </a:r>
                      <a:endParaRPr lang="en-US" altLang="zh-CN" sz="1400" dirty="0">
                        <a:latin typeface="Arial" panose="020C0503030203020204" pitchFamily="34" charset="0"/>
                        <a:ea typeface="+mn-ea"/>
                        <a:cs typeface="+mn-ea"/>
                        <a:sym typeface="+mn-lt"/>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r>
                        <a:rPr sz="1400" u="none" dirty="0"/>
                        <a:t>Indicates that an Ethernet port is used to create multiple logical ports.</a:t>
                      </a:r>
                      <a:endParaRPr lang="en-US" altLang="zh-CN" sz="1400" dirty="0">
                        <a:latin typeface="Arial" panose="020C0503030203020204" pitchFamily="34" charset="0"/>
                        <a:ea typeface="+mn-ea"/>
                        <a:cs typeface="+mn-ea"/>
                        <a:sym typeface="+mn-lt"/>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7734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u="none"/>
              <a:t>VLAN Configuration</a:t>
            </a:r>
            <a:endParaRPr lang="en-US" altLang="zh-CN" dirty="0">
              <a:latin typeface="Arial" panose="020C0503030203020204" pitchFamily="34" charset="0"/>
              <a:ea typeface="+mn-ea"/>
              <a:cs typeface="+mn-ea"/>
              <a:sym typeface="+mn-lt"/>
            </a:endParaRPr>
          </a:p>
        </p:txBody>
      </p:sp>
      <p:sp>
        <p:nvSpPr>
          <p:cNvPr id="2" name="文本占位符 1"/>
          <p:cNvSpPr>
            <a:spLocks noGrp="1"/>
          </p:cNvSpPr>
          <p:nvPr>
            <p:ph type="body" sz="quarter" idx="10"/>
          </p:nvPr>
        </p:nvSpPr>
        <p:spPr/>
        <p:txBody>
          <a:bodyPr>
            <a:noAutofit/>
          </a:bodyPr>
          <a:lstStyle/>
          <a:p>
            <a:r>
              <a:rPr sz="2000" u="none" dirty="0"/>
              <a:t>VLAN is a technology that logically divides a physical LAN into multiple broadcast domains.</a:t>
            </a:r>
            <a:endParaRPr lang="en-US" altLang="zh-CN" sz="2000" dirty="0">
              <a:latin typeface="Arial" panose="020C0503030203020204" pitchFamily="34" charset="0"/>
              <a:ea typeface="+mn-ea"/>
              <a:cs typeface="+mn-ea"/>
              <a:sym typeface="+mn-lt"/>
            </a:endParaRPr>
          </a:p>
          <a:p>
            <a:r>
              <a:rPr sz="2000" u="none" dirty="0"/>
              <a:t>Ethernet ports or bond ports in a storage system can be added to multiple independent VLANs. You can configure different services in different VLANs to ensure the security and reliability of service data.</a:t>
            </a:r>
            <a:endParaRPr lang="en-US" sz="2000" dirty="0">
              <a:latin typeface="Arial" panose="020C0503030203020204" pitchFamily="34" charset="0"/>
            </a:endParaRPr>
          </a:p>
        </p:txBody>
      </p:sp>
      <p:grpSp>
        <p:nvGrpSpPr>
          <p:cNvPr id="41" name="组合 40"/>
          <p:cNvGrpSpPr/>
          <p:nvPr/>
        </p:nvGrpSpPr>
        <p:grpSpPr>
          <a:xfrm>
            <a:off x="3522075" y="3460417"/>
            <a:ext cx="7599314" cy="2092715"/>
            <a:chOff x="3643307" y="3151092"/>
            <a:chExt cx="8195929" cy="2485153"/>
          </a:xfrm>
        </p:grpSpPr>
        <p:grpSp>
          <p:nvGrpSpPr>
            <p:cNvPr id="40" name="组合 39"/>
            <p:cNvGrpSpPr/>
            <p:nvPr/>
          </p:nvGrpSpPr>
          <p:grpSpPr>
            <a:xfrm>
              <a:off x="3643307" y="3151092"/>
              <a:ext cx="8195929" cy="2485153"/>
              <a:chOff x="1515761" y="3086140"/>
              <a:chExt cx="9304777" cy="2821376"/>
            </a:xfrm>
          </p:grpSpPr>
          <p:sp>
            <p:nvSpPr>
              <p:cNvPr id="4" name="椭圆 3"/>
              <p:cNvSpPr/>
              <p:nvPr/>
            </p:nvSpPr>
            <p:spPr>
              <a:xfrm>
                <a:off x="1515761" y="3086140"/>
                <a:ext cx="1684788" cy="1260397"/>
              </a:xfrm>
              <a:prstGeom prst="ellipse">
                <a:avLst/>
              </a:prstGeom>
              <a:solidFill>
                <a:srgbClr val="FAD3BB"/>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sz="1600" u="none">
                    <a:solidFill>
                      <a:schemeClr val="tx1"/>
                    </a:solidFill>
                  </a:rPr>
                  <a:t>VLAN 1</a:t>
                </a:r>
              </a:p>
              <a:p>
                <a:pPr algn="ctr" fontAlgn="ctr"/>
                <a:r>
                  <a:rPr sz="1600" u="none">
                    <a:solidFill>
                      <a:schemeClr val="tx1"/>
                    </a:solidFill>
                  </a:rPr>
                  <a:t>ID = 1</a:t>
                </a:r>
                <a:endParaRPr lang="en-US" altLang="zh-CN" sz="1600" dirty="0">
                  <a:solidFill>
                    <a:schemeClr val="tx1"/>
                  </a:solidFill>
                  <a:latin typeface="Arial" panose="020C0503030203020204" pitchFamily="34" charset="0"/>
                  <a:cs typeface="+mn-ea"/>
                  <a:sym typeface="+mn-lt"/>
                </a:endParaRPr>
              </a:p>
            </p:txBody>
          </p:sp>
          <p:sp>
            <p:nvSpPr>
              <p:cNvPr id="5" name="椭圆 4"/>
              <p:cNvSpPr/>
              <p:nvPr/>
            </p:nvSpPr>
            <p:spPr>
              <a:xfrm>
                <a:off x="3669521" y="3086140"/>
                <a:ext cx="1684788" cy="1260397"/>
              </a:xfrm>
              <a:prstGeom prst="ellipse">
                <a:avLst/>
              </a:prstGeom>
              <a:solidFill>
                <a:srgbClr val="FAD3BB"/>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sz="1600" u="none">
                    <a:solidFill>
                      <a:schemeClr val="tx1"/>
                    </a:solidFill>
                  </a:rPr>
                  <a:t>VLAN 2</a:t>
                </a:r>
              </a:p>
              <a:p>
                <a:pPr algn="ctr" fontAlgn="ctr"/>
                <a:r>
                  <a:rPr sz="1600" u="none">
                    <a:solidFill>
                      <a:schemeClr val="tx1"/>
                    </a:solidFill>
                  </a:rPr>
                  <a:t>ID = 2</a:t>
                </a:r>
                <a:endParaRPr lang="en-US" altLang="zh-CN" sz="1600" dirty="0">
                  <a:solidFill>
                    <a:schemeClr val="tx1"/>
                  </a:solidFill>
                  <a:latin typeface="Arial" panose="020C0503030203020204" pitchFamily="34" charset="0"/>
                  <a:cs typeface="+mn-ea"/>
                  <a:sym typeface="+mn-lt"/>
                </a:endParaRPr>
              </a:p>
            </p:txBody>
          </p:sp>
          <p:sp>
            <p:nvSpPr>
              <p:cNvPr id="6" name="椭圆 5"/>
              <p:cNvSpPr/>
              <p:nvPr/>
            </p:nvSpPr>
            <p:spPr>
              <a:xfrm>
                <a:off x="5823281" y="3086140"/>
                <a:ext cx="1684788" cy="1260397"/>
              </a:xfrm>
              <a:prstGeom prst="ellipse">
                <a:avLst/>
              </a:prstGeom>
              <a:solidFill>
                <a:srgbClr val="FAD3BB"/>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sz="1600" u="none">
                    <a:solidFill>
                      <a:schemeClr val="tx1"/>
                    </a:solidFill>
                  </a:rPr>
                  <a:t>VLAN 3</a:t>
                </a:r>
              </a:p>
              <a:p>
                <a:pPr algn="ctr" fontAlgn="ctr"/>
                <a:r>
                  <a:rPr sz="1600" u="none">
                    <a:solidFill>
                      <a:schemeClr val="tx1"/>
                    </a:solidFill>
                  </a:rPr>
                  <a:t>ID = 3</a:t>
                </a:r>
                <a:endParaRPr lang="en-US" altLang="zh-CN" sz="1600" dirty="0">
                  <a:solidFill>
                    <a:schemeClr val="tx1"/>
                  </a:solidFill>
                  <a:latin typeface="Arial" panose="020C0503030203020204" pitchFamily="34" charset="0"/>
                  <a:cs typeface="+mn-ea"/>
                  <a:sym typeface="+mn-lt"/>
                </a:endParaRPr>
              </a:p>
            </p:txBody>
          </p:sp>
          <p:sp>
            <p:nvSpPr>
              <p:cNvPr id="7" name="椭圆 6"/>
              <p:cNvSpPr/>
              <p:nvPr/>
            </p:nvSpPr>
            <p:spPr>
              <a:xfrm>
                <a:off x="9135750" y="3086140"/>
                <a:ext cx="1684788" cy="1260397"/>
              </a:xfrm>
              <a:prstGeom prst="ellipse">
                <a:avLst/>
              </a:prstGeom>
              <a:solidFill>
                <a:srgbClr val="FAD3BB"/>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sz="1600" u="none">
                    <a:solidFill>
                      <a:schemeClr val="tx1"/>
                    </a:solidFill>
                  </a:rPr>
                  <a:t>VLAN k</a:t>
                </a:r>
              </a:p>
              <a:p>
                <a:pPr algn="ctr" fontAlgn="ctr"/>
                <a:r>
                  <a:rPr sz="1600" u="none">
                    <a:solidFill>
                      <a:schemeClr val="tx1"/>
                    </a:solidFill>
                  </a:rPr>
                  <a:t>ID = k</a:t>
                </a:r>
                <a:endParaRPr lang="en-US" altLang="zh-CN" sz="1600" dirty="0">
                  <a:solidFill>
                    <a:schemeClr val="tx1"/>
                  </a:solidFill>
                  <a:latin typeface="Arial" panose="020C0503030203020204" pitchFamily="34" charset="0"/>
                  <a:cs typeface="+mn-ea"/>
                  <a:sym typeface="+mn-lt"/>
                </a:endParaRPr>
              </a:p>
            </p:txBody>
          </p:sp>
          <p:sp>
            <p:nvSpPr>
              <p:cNvPr id="8" name="文本框 7"/>
              <p:cNvSpPr txBox="1"/>
              <p:nvPr/>
            </p:nvSpPr>
            <p:spPr>
              <a:xfrm>
                <a:off x="7977042" y="3531672"/>
                <a:ext cx="551786" cy="419300"/>
              </a:xfrm>
              <a:prstGeom prst="rect">
                <a:avLst/>
              </a:prstGeom>
              <a:noFill/>
            </p:spPr>
            <p:txBody>
              <a:bodyPr wrap="none" rtlCol="0">
                <a:noAutofit/>
              </a:bodyPr>
              <a:lstStyle/>
              <a:p>
                <a:pPr fontAlgn="ctr"/>
                <a:r>
                  <a:rPr u="none"/>
                  <a:t>......</a:t>
                </a:r>
                <a:endParaRPr lang="en-US" altLang="zh-CN" dirty="0">
                  <a:latin typeface="Arial" panose="020C0503030203020204" pitchFamily="34" charset="0"/>
                  <a:cs typeface="+mn-ea"/>
                  <a:sym typeface="+mn-lt"/>
                </a:endParaRPr>
              </a:p>
            </p:txBody>
          </p:sp>
          <p:sp>
            <p:nvSpPr>
              <p:cNvPr id="9" name="矩形 8"/>
              <p:cNvSpPr/>
              <p:nvPr/>
            </p:nvSpPr>
            <p:spPr>
              <a:xfrm>
                <a:off x="3326146" y="5065304"/>
                <a:ext cx="6077778" cy="842212"/>
              </a:xfrm>
              <a:prstGeom prst="rect">
                <a:avLst/>
              </a:prstGeom>
              <a:ln w="19050">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a:solidFill>
                    <a:schemeClr val="tx1"/>
                  </a:solidFill>
                  <a:latin typeface="Arial" panose="020C0503030203020204" pitchFamily="34" charset="0"/>
                  <a:cs typeface="+mn-ea"/>
                  <a:sym typeface="+mn-lt"/>
                </a:endParaRPr>
              </a:p>
            </p:txBody>
          </p:sp>
          <p:sp>
            <p:nvSpPr>
              <p:cNvPr id="10" name="矩形 9"/>
              <p:cNvSpPr/>
              <p:nvPr/>
            </p:nvSpPr>
            <p:spPr>
              <a:xfrm>
                <a:off x="3507173" y="5234410"/>
                <a:ext cx="504000" cy="504000"/>
              </a:xfrm>
              <a:prstGeom prst="rect">
                <a:avLst/>
              </a:prstGeom>
              <a:ln w="12700">
                <a:solidFill>
                  <a:srgbClr val="ED6D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sz="1400" u="none">
                    <a:solidFill>
                      <a:schemeClr val="tx1"/>
                    </a:solidFill>
                  </a:rPr>
                  <a:t>P0</a:t>
                </a:r>
                <a:endParaRPr lang="en-US" altLang="zh-CN" sz="1400" dirty="0">
                  <a:solidFill>
                    <a:schemeClr val="tx1"/>
                  </a:solidFill>
                  <a:latin typeface="Arial" panose="020C0503030203020204" pitchFamily="34" charset="0"/>
                  <a:cs typeface="+mn-ea"/>
                  <a:sym typeface="+mn-lt"/>
                </a:endParaRPr>
              </a:p>
            </p:txBody>
          </p:sp>
          <p:sp>
            <p:nvSpPr>
              <p:cNvPr id="11" name="矩形 10"/>
              <p:cNvSpPr/>
              <p:nvPr/>
            </p:nvSpPr>
            <p:spPr>
              <a:xfrm>
                <a:off x="4173757" y="5234410"/>
                <a:ext cx="504000" cy="504000"/>
              </a:xfrm>
              <a:prstGeom prst="rect">
                <a:avLst/>
              </a:prstGeom>
              <a:ln w="12700">
                <a:solidFill>
                  <a:srgbClr val="ED6D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sz="1400" u="none">
                    <a:solidFill>
                      <a:schemeClr val="tx1"/>
                    </a:solidFill>
                  </a:rPr>
                  <a:t>P1</a:t>
                </a:r>
                <a:endParaRPr lang="en-US" altLang="zh-CN" sz="1400" dirty="0">
                  <a:solidFill>
                    <a:schemeClr val="tx1"/>
                  </a:solidFill>
                  <a:latin typeface="Arial" panose="020C0503030203020204" pitchFamily="34" charset="0"/>
                  <a:cs typeface="+mn-ea"/>
                  <a:sym typeface="+mn-lt"/>
                </a:endParaRPr>
              </a:p>
            </p:txBody>
          </p:sp>
          <p:cxnSp>
            <p:nvCxnSpPr>
              <p:cNvPr id="22" name="直接箭头连接符 21"/>
              <p:cNvCxnSpPr>
                <a:stCxn id="10" idx="0"/>
                <a:endCxn id="4" idx="5"/>
              </p:cNvCxnSpPr>
              <p:nvPr/>
            </p:nvCxnSpPr>
            <p:spPr>
              <a:xfrm flipH="1" flipV="1">
                <a:off x="2953818" y="4161956"/>
                <a:ext cx="805355" cy="107245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803729" y="5175743"/>
                <a:ext cx="1258066" cy="621333"/>
              </a:xfrm>
              <a:prstGeom prst="rect">
                <a:avLst/>
              </a:prstGeom>
              <a:solidFill>
                <a:srgbClr val="D8D8D8"/>
              </a:solidFill>
              <a:ln w="15875">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600" dirty="0">
                  <a:solidFill>
                    <a:schemeClr val="tx1"/>
                  </a:solidFill>
                  <a:latin typeface="Arial" panose="020C0503030203020204" pitchFamily="34" charset="0"/>
                  <a:cs typeface="+mn-ea"/>
                  <a:sym typeface="+mn-lt"/>
                </a:endParaRPr>
              </a:p>
            </p:txBody>
          </p:sp>
          <p:cxnSp>
            <p:nvCxnSpPr>
              <p:cNvPr id="24" name="直接箭头连接符 23"/>
              <p:cNvCxnSpPr>
                <a:endCxn id="6" idx="4"/>
              </p:cNvCxnSpPr>
              <p:nvPr/>
            </p:nvCxnSpPr>
            <p:spPr>
              <a:xfrm flipV="1">
                <a:off x="3818351" y="4346537"/>
                <a:ext cx="2847324" cy="88787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1" idx="0"/>
                <a:endCxn id="5" idx="4"/>
              </p:cNvCxnSpPr>
              <p:nvPr/>
            </p:nvCxnSpPr>
            <p:spPr>
              <a:xfrm flipV="1">
                <a:off x="4425757" y="4346537"/>
                <a:ext cx="86159" cy="88787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4847471" y="5234409"/>
                <a:ext cx="1170583" cy="504001"/>
                <a:chOff x="4840337" y="5234410"/>
                <a:chExt cx="1170583" cy="504001"/>
              </a:xfrm>
            </p:grpSpPr>
            <p:sp>
              <p:nvSpPr>
                <p:cNvPr id="12" name="矩形 11"/>
                <p:cNvSpPr/>
                <p:nvPr/>
              </p:nvSpPr>
              <p:spPr>
                <a:xfrm>
                  <a:off x="4840337" y="5234410"/>
                  <a:ext cx="504000" cy="504001"/>
                </a:xfrm>
                <a:prstGeom prst="rect">
                  <a:avLst/>
                </a:prstGeom>
                <a:ln w="12700">
                  <a:solidFill>
                    <a:srgbClr val="ED6D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sz="1400" u="none">
                      <a:solidFill>
                        <a:schemeClr val="tx1"/>
                      </a:solidFill>
                    </a:rPr>
                    <a:t>P2</a:t>
                  </a:r>
                  <a:endParaRPr lang="en-US" altLang="zh-CN" sz="1400" dirty="0">
                    <a:solidFill>
                      <a:schemeClr val="tx1"/>
                    </a:solidFill>
                    <a:latin typeface="Arial" panose="020C0503030203020204" pitchFamily="34" charset="0"/>
                    <a:cs typeface="+mn-ea"/>
                    <a:sym typeface="+mn-lt"/>
                  </a:endParaRPr>
                </a:p>
              </p:txBody>
            </p:sp>
            <p:sp>
              <p:nvSpPr>
                <p:cNvPr id="13" name="矩形 12"/>
                <p:cNvSpPr/>
                <p:nvPr/>
              </p:nvSpPr>
              <p:spPr>
                <a:xfrm>
                  <a:off x="5506920" y="5234410"/>
                  <a:ext cx="504000" cy="504001"/>
                </a:xfrm>
                <a:prstGeom prst="rect">
                  <a:avLst/>
                </a:prstGeom>
                <a:ln w="12700">
                  <a:solidFill>
                    <a:srgbClr val="ED6D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sz="1400" u="none">
                      <a:solidFill>
                        <a:schemeClr val="tx1"/>
                      </a:solidFill>
                    </a:rPr>
                    <a:t>P3</a:t>
                  </a:r>
                  <a:endParaRPr lang="en-US" altLang="zh-CN" sz="1400" dirty="0">
                    <a:solidFill>
                      <a:schemeClr val="tx1"/>
                    </a:solidFill>
                    <a:latin typeface="Arial" panose="020C0503030203020204" pitchFamily="34" charset="0"/>
                    <a:cs typeface="+mn-ea"/>
                    <a:sym typeface="+mn-lt"/>
                  </a:endParaRPr>
                </a:p>
              </p:txBody>
            </p:sp>
          </p:grpSp>
        </p:grpSp>
        <p:sp>
          <p:nvSpPr>
            <p:cNvPr id="19" name="文本框 18"/>
            <p:cNvSpPr txBox="1"/>
            <p:nvPr/>
          </p:nvSpPr>
          <p:spPr>
            <a:xfrm>
              <a:off x="8780601" y="5054168"/>
              <a:ext cx="1107996" cy="369332"/>
            </a:xfrm>
            <a:prstGeom prst="rect">
              <a:avLst/>
            </a:prstGeom>
            <a:noFill/>
          </p:spPr>
          <p:txBody>
            <a:bodyPr wrap="none" rtlCol="0">
              <a:noAutofit/>
            </a:bodyPr>
            <a:lstStyle/>
            <a:p>
              <a:pPr fontAlgn="ctr"/>
              <a:r>
                <a:rPr u="none"/>
                <a:t>Storage device</a:t>
              </a:r>
              <a:endParaRPr lang="en-US" altLang="zh-CN" dirty="0">
                <a:latin typeface="Arial" panose="020C0503030203020204" pitchFamily="34" charset="0"/>
                <a:cs typeface="+mn-ea"/>
                <a:sym typeface="+mn-lt"/>
              </a:endParaRPr>
            </a:p>
          </p:txBody>
        </p:sp>
      </p:grpSp>
      <p:grpSp>
        <p:nvGrpSpPr>
          <p:cNvPr id="62" name="组合 61"/>
          <p:cNvGrpSpPr/>
          <p:nvPr/>
        </p:nvGrpSpPr>
        <p:grpSpPr>
          <a:xfrm>
            <a:off x="1349032" y="4563838"/>
            <a:ext cx="2055217" cy="980053"/>
            <a:chOff x="526815" y="5090911"/>
            <a:chExt cx="2919976" cy="1533171"/>
          </a:xfrm>
        </p:grpSpPr>
        <p:sp>
          <p:nvSpPr>
            <p:cNvPr id="20" name="文本框 19"/>
            <p:cNvSpPr txBox="1"/>
            <p:nvPr/>
          </p:nvSpPr>
          <p:spPr>
            <a:xfrm>
              <a:off x="1518058" y="5128214"/>
              <a:ext cx="1338828" cy="369332"/>
            </a:xfrm>
            <a:prstGeom prst="rect">
              <a:avLst/>
            </a:prstGeom>
            <a:noFill/>
          </p:spPr>
          <p:txBody>
            <a:bodyPr wrap="none" rtlCol="0">
              <a:noAutofit/>
            </a:bodyPr>
            <a:lstStyle/>
            <a:p>
              <a:pPr fontAlgn="ctr"/>
              <a:r>
                <a:rPr sz="1200" u="none"/>
                <a:t>Ethernet port</a:t>
              </a:r>
              <a:endParaRPr lang="en-US" altLang="zh-CN" sz="1200" dirty="0">
                <a:latin typeface="Arial" panose="020C0503030203020204" pitchFamily="34" charset="0"/>
                <a:cs typeface="+mn-ea"/>
                <a:sym typeface="+mn-lt"/>
              </a:endParaRPr>
            </a:p>
          </p:txBody>
        </p:sp>
        <p:cxnSp>
          <p:nvCxnSpPr>
            <p:cNvPr id="36" name="直接箭头连接符 35"/>
            <p:cNvCxnSpPr/>
            <p:nvPr/>
          </p:nvCxnSpPr>
          <p:spPr>
            <a:xfrm>
              <a:off x="526815" y="6439416"/>
              <a:ext cx="894306"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518058" y="6254750"/>
              <a:ext cx="1928733" cy="369332"/>
            </a:xfrm>
            <a:prstGeom prst="rect">
              <a:avLst/>
            </a:prstGeom>
            <a:noFill/>
          </p:spPr>
          <p:txBody>
            <a:bodyPr wrap="none" rtlCol="0">
              <a:noAutofit/>
            </a:bodyPr>
            <a:lstStyle/>
            <a:p>
              <a:pPr fontAlgn="ctr"/>
              <a:r>
                <a:rPr sz="1200" u="none"/>
                <a:t>Adding ports to VLANs</a:t>
              </a:r>
              <a:endParaRPr lang="en-US" altLang="zh-CN" sz="1200" dirty="0">
                <a:latin typeface="Arial" panose="020C0503030203020204" pitchFamily="34" charset="0"/>
                <a:cs typeface="+mn-ea"/>
                <a:sym typeface="+mn-lt"/>
              </a:endParaRPr>
            </a:p>
          </p:txBody>
        </p:sp>
        <p:sp>
          <p:nvSpPr>
            <p:cNvPr id="59" name="矩形 58"/>
            <p:cNvSpPr/>
            <p:nvPr/>
          </p:nvSpPr>
          <p:spPr>
            <a:xfrm>
              <a:off x="977183" y="5090911"/>
              <a:ext cx="443938" cy="443939"/>
            </a:xfrm>
            <a:prstGeom prst="rect">
              <a:avLst/>
            </a:prstGeom>
            <a:ln w="12700">
              <a:solidFill>
                <a:srgbClr val="ED6D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a:solidFill>
                  <a:schemeClr val="tx1"/>
                </a:solidFill>
                <a:latin typeface="Arial" panose="020C0503030203020204" pitchFamily="34" charset="0"/>
                <a:cs typeface="+mn-ea"/>
                <a:sym typeface="+mn-lt"/>
              </a:endParaRPr>
            </a:p>
          </p:txBody>
        </p:sp>
        <p:sp>
          <p:nvSpPr>
            <p:cNvPr id="60" name="矩形 59"/>
            <p:cNvSpPr/>
            <p:nvPr/>
          </p:nvSpPr>
          <p:spPr>
            <a:xfrm>
              <a:off x="761153" y="5636245"/>
              <a:ext cx="659968" cy="547289"/>
            </a:xfrm>
            <a:prstGeom prst="rect">
              <a:avLst/>
            </a:prstGeom>
            <a:solidFill>
              <a:srgbClr val="D8D8D8"/>
            </a:solidFill>
            <a:ln w="15875">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a:solidFill>
                  <a:schemeClr val="tx1"/>
                </a:solidFill>
                <a:latin typeface="Arial" panose="020C0503030203020204" pitchFamily="34" charset="0"/>
                <a:cs typeface="+mn-ea"/>
                <a:sym typeface="+mn-lt"/>
              </a:endParaRPr>
            </a:p>
          </p:txBody>
        </p:sp>
        <p:sp>
          <p:nvSpPr>
            <p:cNvPr id="61" name="文本框 60"/>
            <p:cNvSpPr txBox="1"/>
            <p:nvPr/>
          </p:nvSpPr>
          <p:spPr>
            <a:xfrm>
              <a:off x="1518058" y="5725223"/>
              <a:ext cx="1107996" cy="369332"/>
            </a:xfrm>
            <a:prstGeom prst="rect">
              <a:avLst/>
            </a:prstGeom>
            <a:noFill/>
          </p:spPr>
          <p:txBody>
            <a:bodyPr wrap="none" rtlCol="0">
              <a:noAutofit/>
            </a:bodyPr>
            <a:lstStyle/>
            <a:p>
              <a:pPr fontAlgn="ctr"/>
              <a:r>
                <a:rPr sz="1200" u="none"/>
                <a:t>Bond port</a:t>
              </a:r>
              <a:endParaRPr lang="en-US" altLang="zh-CN" sz="1200" dirty="0">
                <a:latin typeface="Arial" panose="020C0503030203020204" pitchFamily="34" charset="0"/>
                <a:cs typeface="+mn-ea"/>
                <a:sym typeface="+mn-lt"/>
              </a:endParaRPr>
            </a:p>
          </p:txBody>
        </p:sp>
      </p:grpSp>
      <p:cxnSp>
        <p:nvCxnSpPr>
          <p:cNvPr id="64" name="直接箭头连接符 63"/>
          <p:cNvCxnSpPr>
            <a:stCxn id="38" idx="0"/>
            <a:endCxn id="6" idx="4"/>
          </p:cNvCxnSpPr>
          <p:nvPr/>
        </p:nvCxnSpPr>
        <p:spPr>
          <a:xfrm flipV="1">
            <a:off x="6721133" y="4395298"/>
            <a:ext cx="1006934" cy="61505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38" idx="0"/>
            <a:endCxn id="7" idx="4"/>
          </p:cNvCxnSpPr>
          <p:nvPr/>
        </p:nvCxnSpPr>
        <p:spPr>
          <a:xfrm flipV="1">
            <a:off x="6721133" y="4395298"/>
            <a:ext cx="3712264" cy="61505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13" idx="3"/>
            <a:endCxn id="7" idx="4"/>
          </p:cNvCxnSpPr>
          <p:nvPr/>
        </p:nvCxnSpPr>
        <p:spPr>
          <a:xfrm flipV="1">
            <a:off x="7199147" y="4395298"/>
            <a:ext cx="3234250" cy="84548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908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u="none"/>
              <a:t>IP Address Failover</a:t>
            </a:r>
            <a:endParaRPr lang="en-US" altLang="zh-CN" dirty="0">
              <a:latin typeface="Arial" panose="020C0503030203020204" pitchFamily="34" charset="0"/>
              <a:ea typeface="+mn-ea"/>
              <a:cs typeface="+mn-ea"/>
              <a:sym typeface="+mn-lt"/>
            </a:endParaRPr>
          </a:p>
        </p:txBody>
      </p:sp>
      <p:sp>
        <p:nvSpPr>
          <p:cNvPr id="3" name="文本占位符 2"/>
          <p:cNvSpPr>
            <a:spLocks noGrp="1"/>
          </p:cNvSpPr>
          <p:nvPr>
            <p:ph type="body" sz="quarter" idx="10"/>
          </p:nvPr>
        </p:nvSpPr>
        <p:spPr/>
        <p:txBody>
          <a:bodyPr>
            <a:noAutofit/>
          </a:bodyPr>
          <a:lstStyle/>
          <a:p>
            <a:r>
              <a:rPr sz="1800" u="none" dirty="0"/>
              <a:t>IP address failover indicates that a logical IP address fails over from a faulty port to an available port. In this way, services are switched from the faulty port to the available port without interruption. The faulty port can take over services back after being recovered.</a:t>
            </a:r>
            <a:endParaRPr lang="en-US" altLang="zh-CN" sz="1800" dirty="0">
              <a:ea typeface="+mn-ea"/>
              <a:cs typeface="+mn-ea"/>
              <a:sym typeface="+mn-lt"/>
            </a:endParaRPr>
          </a:p>
          <a:p>
            <a:r>
              <a:rPr sz="1800" u="none" dirty="0"/>
              <a:t>During the IP address failover, services are switched from the faulty port to the available port, ensuring service continuity and improving reliability of paths for accessing file systems. This process is transparent to users.</a:t>
            </a:r>
            <a:endParaRPr lang="en-US" altLang="zh-CN" sz="1800" dirty="0">
              <a:ea typeface="+mn-ea"/>
              <a:cs typeface="+mn-ea"/>
              <a:sym typeface="+mn-lt"/>
            </a:endParaRPr>
          </a:p>
          <a:p>
            <a:r>
              <a:rPr sz="1800" u="none" dirty="0"/>
              <a:t>The essence is a service switchover between ports. The ports can be Ethernet ports, bond ports, or VLAN ports.</a:t>
            </a:r>
            <a:endParaRPr lang="en-US" altLang="zh-CN" sz="1800" dirty="0">
              <a:ea typeface="+mn-ea"/>
              <a:cs typeface="+mn-ea"/>
              <a:sym typeface="+mn-lt"/>
            </a:endParaRPr>
          </a:p>
          <a:p>
            <a:endParaRPr lang="en-US" altLang="zh-CN" sz="1800" dirty="0">
              <a:ea typeface="+mn-ea"/>
              <a:cs typeface="+mn-ea"/>
              <a:sym typeface="+mn-lt"/>
            </a:endParaRPr>
          </a:p>
        </p:txBody>
      </p:sp>
    </p:spTree>
    <p:extLst>
      <p:ext uri="{BB962C8B-B14F-4D97-AF65-F5344CB8AC3E}">
        <p14:creationId xmlns:p14="http://schemas.microsoft.com/office/powerpoint/2010/main" val="4021755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u="none"/>
              <a:t>Ethernet Port–based IP Address Failover</a:t>
            </a:r>
            <a:endParaRPr lang="en-US" dirty="0">
              <a:latin typeface="Arial" panose="020C0503030203020204" pitchFamily="34" charset="0"/>
            </a:endParaRPr>
          </a:p>
        </p:txBody>
      </p:sp>
      <p:sp>
        <p:nvSpPr>
          <p:cNvPr id="2" name="文本占位符 1"/>
          <p:cNvSpPr>
            <a:spLocks noGrp="1"/>
          </p:cNvSpPr>
          <p:nvPr>
            <p:ph type="body" sz="quarter" idx="10"/>
          </p:nvPr>
        </p:nvSpPr>
        <p:spPr/>
        <p:txBody>
          <a:bodyPr>
            <a:noAutofit/>
          </a:bodyPr>
          <a:lstStyle/>
          <a:p>
            <a:pPr>
              <a:lnSpc>
                <a:spcPct val="120000"/>
              </a:lnSpc>
              <a:spcBef>
                <a:spcPts val="300"/>
              </a:spcBef>
            </a:pPr>
            <a:r>
              <a:rPr sz="1800" u="none"/>
              <a:t>To improve reliability of paths for accessing file systems, you can create logical ports based on Ethernet ports.</a:t>
            </a:r>
            <a:endParaRPr lang="en-US" altLang="zh-CN" sz="1800" dirty="0">
              <a:latin typeface="Arial" panose="020C0503030203020204" pitchFamily="34" charset="0"/>
              <a:ea typeface="+mn-ea"/>
              <a:cs typeface="+mn-ea"/>
              <a:sym typeface="+mn-lt"/>
            </a:endParaRPr>
          </a:p>
          <a:p>
            <a:pPr>
              <a:lnSpc>
                <a:spcPct val="120000"/>
              </a:lnSpc>
              <a:spcBef>
                <a:spcPts val="300"/>
              </a:spcBef>
            </a:pPr>
            <a:r>
              <a:rPr sz="1800" u="none"/>
              <a:t>When the Ethernet port that corresponds to a logical port fails, the system will:</a:t>
            </a:r>
            <a:endParaRPr lang="en-US" altLang="zh-CN" sz="1800" dirty="0">
              <a:latin typeface="Arial" panose="020C0503030203020204" pitchFamily="34" charset="0"/>
              <a:ea typeface="+mn-ea"/>
              <a:cs typeface="+mn-ea"/>
              <a:sym typeface="+mn-lt"/>
            </a:endParaRPr>
          </a:p>
          <a:p>
            <a:pPr>
              <a:lnSpc>
                <a:spcPct val="120000"/>
              </a:lnSpc>
              <a:spcBef>
                <a:spcPts val="300"/>
              </a:spcBef>
            </a:pPr>
            <a:endParaRPr lang="en-US" altLang="zh-CN" sz="1800" dirty="0">
              <a:latin typeface="Arial" panose="020C0503030203020204" pitchFamily="34" charset="0"/>
              <a:ea typeface="+mn-ea"/>
              <a:cs typeface="+mn-ea"/>
              <a:sym typeface="+mn-lt"/>
            </a:endParaRPr>
          </a:p>
        </p:txBody>
      </p:sp>
      <p:sp>
        <p:nvSpPr>
          <p:cNvPr id="77" name="文本占位符 1"/>
          <p:cNvSpPr txBox="1">
            <a:spLocks/>
          </p:cNvSpPr>
          <p:nvPr/>
        </p:nvSpPr>
        <p:spPr bwMode="auto">
          <a:xfrm>
            <a:off x="416322" y="2075581"/>
            <a:ext cx="381282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ctr" latinLnBrk="0" hangingPunct="1">
              <a:lnSpc>
                <a:spcPct val="140000"/>
              </a:lnSpc>
              <a:spcBef>
                <a:spcPts val="792"/>
              </a:spcBef>
              <a:buClrTx/>
              <a:buSzPct val="50000"/>
              <a:buFont typeface="Wingdings" panose="05000000000000000000" pitchFamily="2" charset="2"/>
              <a:buChar char="l"/>
              <a:defRPr sz="2199" kern="1200" baseline="0">
                <a:solidFill>
                  <a:schemeClr val="tx1"/>
                </a:solidFill>
                <a:latin typeface="Arial"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nSpc>
                <a:spcPct val="120000"/>
              </a:lnSpc>
              <a:spcBef>
                <a:spcPts val="300"/>
              </a:spcBef>
            </a:pPr>
            <a:endParaRPr lang="en-US" altLang="zh-CN" sz="1800" dirty="0">
              <a:latin typeface="Arial" panose="020C0503030203020204" pitchFamily="34" charset="0"/>
              <a:ea typeface="+mn-ea"/>
              <a:cs typeface="+mn-ea"/>
              <a:sym typeface="+mn-lt"/>
            </a:endParaRPr>
          </a:p>
          <a:p>
            <a:pPr lvl="1">
              <a:lnSpc>
                <a:spcPct val="120000"/>
              </a:lnSpc>
              <a:spcBef>
                <a:spcPts val="300"/>
              </a:spcBef>
            </a:pPr>
            <a:r>
              <a:rPr sz="1800" u="none"/>
              <a:t>Locate an available Ethernet port of the same type.</a:t>
            </a:r>
            <a:endParaRPr lang="en-US" altLang="zh-CN" sz="1800" dirty="0">
              <a:latin typeface="Arial" panose="020C0503030203020204" pitchFamily="34" charset="0"/>
              <a:ea typeface="+mn-ea"/>
              <a:cs typeface="+mn-ea"/>
              <a:sym typeface="+mn-lt"/>
            </a:endParaRPr>
          </a:p>
          <a:p>
            <a:pPr lvl="1">
              <a:lnSpc>
                <a:spcPct val="120000"/>
              </a:lnSpc>
              <a:spcBef>
                <a:spcPts val="300"/>
              </a:spcBef>
            </a:pPr>
            <a:r>
              <a:rPr sz="1800" u="none"/>
              <a:t>Delete the logical port from the faulty Ethernet port.</a:t>
            </a:r>
            <a:endParaRPr lang="en-US" altLang="zh-CN" sz="1800" dirty="0">
              <a:latin typeface="Arial" panose="020C0503030203020204" pitchFamily="34" charset="0"/>
              <a:ea typeface="+mn-ea"/>
              <a:cs typeface="+mn-ea"/>
              <a:sym typeface="+mn-lt"/>
            </a:endParaRPr>
          </a:p>
          <a:p>
            <a:pPr lvl="1">
              <a:lnSpc>
                <a:spcPct val="120000"/>
              </a:lnSpc>
              <a:spcBef>
                <a:spcPts val="300"/>
              </a:spcBef>
            </a:pPr>
            <a:r>
              <a:rPr sz="1800" u="none"/>
              <a:t>Create the same logical port on the available Ethernet port to carry services. </a:t>
            </a:r>
            <a:endParaRPr lang="en-US" altLang="zh-CN" sz="1800" dirty="0">
              <a:latin typeface="Arial" panose="020C0503030203020204" pitchFamily="34" charset="0"/>
              <a:ea typeface="+mn-ea"/>
              <a:cs typeface="+mn-ea"/>
              <a:sym typeface="+mn-lt"/>
            </a:endParaRPr>
          </a:p>
          <a:p>
            <a:pPr lvl="1">
              <a:lnSpc>
                <a:spcPct val="120000"/>
              </a:lnSpc>
              <a:spcBef>
                <a:spcPts val="300"/>
              </a:spcBef>
            </a:pPr>
            <a:r>
              <a:rPr sz="1800" u="none"/>
              <a:t>Ensure service continuity.</a:t>
            </a:r>
          </a:p>
          <a:p>
            <a:pPr>
              <a:lnSpc>
                <a:spcPct val="120000"/>
              </a:lnSpc>
              <a:spcBef>
                <a:spcPts val="300"/>
              </a:spcBef>
            </a:pPr>
            <a:endParaRPr lang="en-US" altLang="zh-CN" sz="1800" dirty="0">
              <a:latin typeface="Arial" panose="020C0503030203020204" pitchFamily="34" charset="0"/>
              <a:ea typeface="+mn-ea"/>
              <a:cs typeface="+mn-ea"/>
              <a:sym typeface="+mn-lt"/>
            </a:endParaRPr>
          </a:p>
        </p:txBody>
      </p:sp>
      <p:grpSp>
        <p:nvGrpSpPr>
          <p:cNvPr id="3" name="组合 2"/>
          <p:cNvGrpSpPr/>
          <p:nvPr/>
        </p:nvGrpSpPr>
        <p:grpSpPr>
          <a:xfrm>
            <a:off x="4287701" y="2384048"/>
            <a:ext cx="7113903" cy="3543508"/>
            <a:chOff x="4287701" y="2384048"/>
            <a:chExt cx="7113903" cy="3543508"/>
          </a:xfrm>
        </p:grpSpPr>
        <p:grpSp>
          <p:nvGrpSpPr>
            <p:cNvPr id="21" name="组合 174"/>
            <p:cNvGrpSpPr>
              <a:grpSpLocks noChangeAspect="1"/>
            </p:cNvGrpSpPr>
            <p:nvPr/>
          </p:nvGrpSpPr>
          <p:grpSpPr bwMode="auto">
            <a:xfrm>
              <a:off x="4610088" y="2384048"/>
              <a:ext cx="878258" cy="657173"/>
              <a:chOff x="1949450" y="881063"/>
              <a:chExt cx="719138" cy="528638"/>
            </a:xfrm>
            <a:solidFill>
              <a:schemeClr val="bg1">
                <a:lumMod val="50000"/>
              </a:schemeClr>
            </a:solidFill>
          </p:grpSpPr>
          <p:sp>
            <p:nvSpPr>
              <p:cNvPr id="36"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37"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38"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39"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0"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1"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2"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3"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4"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grpSp>
        <p:sp>
          <p:nvSpPr>
            <p:cNvPr id="430" name="圆角矩形 429"/>
            <p:cNvSpPr/>
            <p:nvPr/>
          </p:nvSpPr>
          <p:spPr>
            <a:xfrm>
              <a:off x="4287701" y="3936183"/>
              <a:ext cx="1523032" cy="545915"/>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400" u="none">
                  <a:solidFill>
                    <a:schemeClr val="tx1"/>
                  </a:solidFill>
                </a:rPr>
                <a:t>Logical port A</a:t>
              </a:r>
              <a:endParaRPr lang="en-US" altLang="zh-CN" sz="1400" dirty="0">
                <a:solidFill>
                  <a:schemeClr val="tx1"/>
                </a:solidFill>
                <a:latin typeface="Arial" panose="020C0503030203020204" pitchFamily="34" charset="0"/>
                <a:cs typeface="+mn-ea"/>
                <a:sym typeface="+mn-lt"/>
              </a:endParaRPr>
            </a:p>
            <a:p>
              <a:pPr algn="ctr" fontAlgn="ctr"/>
              <a:r>
                <a:rPr sz="1400" u="none">
                  <a:solidFill>
                    <a:schemeClr val="tx1"/>
                  </a:solidFill>
                </a:rPr>
                <a:t>(IP address a)</a:t>
              </a:r>
              <a:endParaRPr lang="en-US" altLang="zh-CN" sz="1400" dirty="0">
                <a:solidFill>
                  <a:schemeClr val="tx1"/>
                </a:solidFill>
                <a:latin typeface="Arial" panose="020C0503030203020204" pitchFamily="34" charset="0"/>
                <a:cs typeface="+mn-ea"/>
                <a:sym typeface="+mn-lt"/>
              </a:endParaRPr>
            </a:p>
          </p:txBody>
        </p:sp>
        <p:sp>
          <p:nvSpPr>
            <p:cNvPr id="433" name="圆角矩形 432"/>
            <p:cNvSpPr/>
            <p:nvPr/>
          </p:nvSpPr>
          <p:spPr>
            <a:xfrm>
              <a:off x="4287701" y="5315889"/>
              <a:ext cx="1523032" cy="545915"/>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400" u="none">
                  <a:solidFill>
                    <a:schemeClr val="tx1"/>
                  </a:solidFill>
                </a:rPr>
                <a:t>Ethernet port A</a:t>
              </a:r>
              <a:endParaRPr lang="en-US" altLang="zh-CN" sz="1400" dirty="0">
                <a:solidFill>
                  <a:schemeClr val="tx1"/>
                </a:solidFill>
                <a:latin typeface="Arial" panose="020C0503030203020204" pitchFamily="34" charset="0"/>
                <a:cs typeface="+mn-ea"/>
                <a:sym typeface="+mn-lt"/>
              </a:endParaRPr>
            </a:p>
          </p:txBody>
        </p:sp>
        <p:grpSp>
          <p:nvGrpSpPr>
            <p:cNvPr id="442" name="组合 441"/>
            <p:cNvGrpSpPr/>
            <p:nvPr/>
          </p:nvGrpSpPr>
          <p:grpSpPr>
            <a:xfrm>
              <a:off x="4908452" y="3119441"/>
              <a:ext cx="281523" cy="821467"/>
              <a:chOff x="6354124" y="2562225"/>
              <a:chExt cx="314325" cy="900000"/>
            </a:xfrm>
          </p:grpSpPr>
          <p:cxnSp>
            <p:nvCxnSpPr>
              <p:cNvPr id="437" name="直接箭头连接符 436"/>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9" name="直接箭头连接符 438"/>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43" name="组合 442"/>
            <p:cNvGrpSpPr/>
            <p:nvPr/>
          </p:nvGrpSpPr>
          <p:grpSpPr>
            <a:xfrm>
              <a:off x="4908459" y="4491626"/>
              <a:ext cx="281523" cy="821467"/>
              <a:chOff x="6354124" y="4111892"/>
              <a:chExt cx="314325" cy="900000"/>
            </a:xfrm>
          </p:grpSpPr>
          <p:cxnSp>
            <p:nvCxnSpPr>
              <p:cNvPr id="440" name="直接箭头连接符 439"/>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1" name="直接箭头连接符 440"/>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46" name="组合 174"/>
            <p:cNvGrpSpPr>
              <a:grpSpLocks noChangeAspect="1"/>
            </p:cNvGrpSpPr>
            <p:nvPr/>
          </p:nvGrpSpPr>
          <p:grpSpPr bwMode="auto">
            <a:xfrm>
              <a:off x="7407109" y="2384048"/>
              <a:ext cx="878258" cy="657173"/>
              <a:chOff x="1949450" y="881063"/>
              <a:chExt cx="719138" cy="528638"/>
            </a:xfrm>
            <a:solidFill>
              <a:schemeClr val="bg1">
                <a:lumMod val="50000"/>
              </a:schemeClr>
            </a:solidFill>
          </p:grpSpPr>
          <p:sp>
            <p:nvSpPr>
              <p:cNvPr id="455"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56"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57"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58"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59"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60"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61"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62"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63"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grpSp>
        <p:sp>
          <p:nvSpPr>
            <p:cNvPr id="447" name="圆角矩形 446"/>
            <p:cNvSpPr/>
            <p:nvPr/>
          </p:nvSpPr>
          <p:spPr>
            <a:xfrm>
              <a:off x="7084722" y="3936183"/>
              <a:ext cx="1523032" cy="545915"/>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400" u="none">
                  <a:solidFill>
                    <a:schemeClr val="tx1"/>
                  </a:solidFill>
                </a:rPr>
                <a:t>Logical port A</a:t>
              </a:r>
              <a:endParaRPr lang="en-US" sz="1400" dirty="0">
                <a:solidFill>
                  <a:schemeClr val="tx1"/>
                </a:solidFill>
                <a:latin typeface="Arial" panose="020C0503030203020204" pitchFamily="34" charset="0"/>
              </a:endParaRPr>
            </a:p>
          </p:txBody>
        </p:sp>
        <p:sp>
          <p:nvSpPr>
            <p:cNvPr id="448" name="圆角矩形 447"/>
            <p:cNvSpPr/>
            <p:nvPr/>
          </p:nvSpPr>
          <p:spPr>
            <a:xfrm>
              <a:off x="7084722" y="5315889"/>
              <a:ext cx="1523032" cy="545915"/>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400" u="none">
                  <a:solidFill>
                    <a:schemeClr val="tx1"/>
                  </a:solidFill>
                </a:rPr>
                <a:t>Ethernet port A</a:t>
              </a:r>
              <a:endParaRPr lang="en-US" altLang="zh-CN" sz="1400" dirty="0">
                <a:solidFill>
                  <a:schemeClr val="tx1"/>
                </a:solidFill>
                <a:latin typeface="Arial" panose="020C0503030203020204" pitchFamily="34" charset="0"/>
                <a:cs typeface="+mn-ea"/>
                <a:sym typeface="+mn-lt"/>
              </a:endParaRPr>
            </a:p>
          </p:txBody>
        </p:sp>
        <p:grpSp>
          <p:nvGrpSpPr>
            <p:cNvPr id="449" name="组合 448"/>
            <p:cNvGrpSpPr/>
            <p:nvPr/>
          </p:nvGrpSpPr>
          <p:grpSpPr>
            <a:xfrm>
              <a:off x="7705473" y="3119441"/>
              <a:ext cx="281523" cy="821467"/>
              <a:chOff x="6354124" y="2562225"/>
              <a:chExt cx="314325" cy="900000"/>
            </a:xfrm>
          </p:grpSpPr>
          <p:cxnSp>
            <p:nvCxnSpPr>
              <p:cNvPr id="453" name="直接箭头连接符 452"/>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4" name="直接箭头连接符 453"/>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50" name="组合 449"/>
            <p:cNvGrpSpPr/>
            <p:nvPr/>
          </p:nvGrpSpPr>
          <p:grpSpPr>
            <a:xfrm>
              <a:off x="7705480" y="4491626"/>
              <a:ext cx="281523" cy="821467"/>
              <a:chOff x="6354124" y="4111892"/>
              <a:chExt cx="314325" cy="900000"/>
            </a:xfrm>
          </p:grpSpPr>
          <p:cxnSp>
            <p:nvCxnSpPr>
              <p:cNvPr id="451" name="直接箭头连接符 450"/>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2" name="直接箭头连接符 451"/>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65" name="组合 174"/>
            <p:cNvGrpSpPr>
              <a:grpSpLocks noChangeAspect="1"/>
            </p:cNvGrpSpPr>
            <p:nvPr/>
          </p:nvGrpSpPr>
          <p:grpSpPr bwMode="auto">
            <a:xfrm>
              <a:off x="10200959" y="2384048"/>
              <a:ext cx="878258" cy="657173"/>
              <a:chOff x="1949450" y="881063"/>
              <a:chExt cx="719138" cy="528638"/>
            </a:xfrm>
            <a:solidFill>
              <a:schemeClr val="bg1">
                <a:lumMod val="50000"/>
              </a:schemeClr>
            </a:solidFill>
          </p:grpSpPr>
          <p:sp>
            <p:nvSpPr>
              <p:cNvPr id="474"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75"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76"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77"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78"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79"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80"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81"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sp>
            <p:nvSpPr>
              <p:cNvPr id="482"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600" dirty="0">
                  <a:latin typeface="Arial" panose="020C0503030203020204" pitchFamily="34" charset="0"/>
                  <a:cs typeface="+mn-ea"/>
                  <a:sym typeface="+mn-lt"/>
                </a:endParaRPr>
              </a:p>
            </p:txBody>
          </p:sp>
        </p:grpSp>
        <p:sp>
          <p:nvSpPr>
            <p:cNvPr id="466" name="圆角矩形 465"/>
            <p:cNvSpPr/>
            <p:nvPr/>
          </p:nvSpPr>
          <p:spPr>
            <a:xfrm>
              <a:off x="9878572" y="3936183"/>
              <a:ext cx="1523032" cy="545915"/>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400" u="none">
                  <a:solidFill>
                    <a:schemeClr val="tx1"/>
                  </a:solidFill>
                </a:rPr>
                <a:t>Logical port A</a:t>
              </a:r>
              <a:endParaRPr lang="en-US" altLang="zh-CN" sz="1400" dirty="0">
                <a:solidFill>
                  <a:schemeClr val="tx1"/>
                </a:solidFill>
                <a:latin typeface="Arial" panose="020C0503030203020204" pitchFamily="34" charset="0"/>
                <a:cs typeface="+mn-ea"/>
                <a:sym typeface="+mn-lt"/>
              </a:endParaRPr>
            </a:p>
            <a:p>
              <a:pPr algn="ctr" fontAlgn="ctr"/>
              <a:r>
                <a:rPr sz="1400" u="none">
                  <a:solidFill>
                    <a:schemeClr val="tx1"/>
                  </a:solidFill>
                </a:rPr>
                <a:t>(IP address a)</a:t>
              </a:r>
              <a:endParaRPr lang="en-US" altLang="zh-CN" sz="1400" dirty="0">
                <a:solidFill>
                  <a:schemeClr val="tx1"/>
                </a:solidFill>
                <a:latin typeface="Arial" panose="020C0503030203020204" pitchFamily="34" charset="0"/>
                <a:cs typeface="+mn-ea"/>
                <a:sym typeface="+mn-lt"/>
              </a:endParaRPr>
            </a:p>
          </p:txBody>
        </p:sp>
        <p:sp>
          <p:nvSpPr>
            <p:cNvPr id="467" name="圆角矩形 466"/>
            <p:cNvSpPr/>
            <p:nvPr/>
          </p:nvSpPr>
          <p:spPr>
            <a:xfrm>
              <a:off x="9878572" y="5315889"/>
              <a:ext cx="1523032" cy="545915"/>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400" u="none">
                  <a:solidFill>
                    <a:schemeClr val="tx1"/>
                  </a:solidFill>
                </a:rPr>
                <a:t>Ethernet port B</a:t>
              </a:r>
              <a:endParaRPr lang="en-US" altLang="zh-CN" sz="1400" dirty="0">
                <a:solidFill>
                  <a:schemeClr val="tx1"/>
                </a:solidFill>
                <a:latin typeface="Arial" panose="020C0503030203020204" pitchFamily="34" charset="0"/>
                <a:cs typeface="+mn-ea"/>
                <a:sym typeface="+mn-lt"/>
              </a:endParaRPr>
            </a:p>
          </p:txBody>
        </p:sp>
        <p:grpSp>
          <p:nvGrpSpPr>
            <p:cNvPr id="468" name="组合 467"/>
            <p:cNvGrpSpPr/>
            <p:nvPr/>
          </p:nvGrpSpPr>
          <p:grpSpPr>
            <a:xfrm>
              <a:off x="10499323" y="3119441"/>
              <a:ext cx="281523" cy="821467"/>
              <a:chOff x="6354124" y="2562225"/>
              <a:chExt cx="314325" cy="900000"/>
            </a:xfrm>
          </p:grpSpPr>
          <p:cxnSp>
            <p:nvCxnSpPr>
              <p:cNvPr id="472" name="直接箭头连接符 471"/>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3" name="直接箭头连接符 472"/>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69" name="组合 468"/>
            <p:cNvGrpSpPr/>
            <p:nvPr/>
          </p:nvGrpSpPr>
          <p:grpSpPr>
            <a:xfrm>
              <a:off x="10499330" y="4491626"/>
              <a:ext cx="281523" cy="821467"/>
              <a:chOff x="6354124" y="4111892"/>
              <a:chExt cx="314325" cy="900000"/>
            </a:xfrm>
          </p:grpSpPr>
          <p:cxnSp>
            <p:nvCxnSpPr>
              <p:cNvPr id="470" name="直接箭头连接符 469"/>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1" name="直接箭头连接符 470"/>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483" name="右箭头 482"/>
            <p:cNvSpPr/>
            <p:nvPr/>
          </p:nvSpPr>
          <p:spPr>
            <a:xfrm>
              <a:off x="8704917" y="4029397"/>
              <a:ext cx="1074905" cy="295289"/>
            </a:xfrm>
            <a:prstGeom prst="rightArrow">
              <a:avLst/>
            </a:prstGeom>
            <a:gradFill flip="none" rotWithShape="1">
              <a:gsLst>
                <a:gs pos="0">
                  <a:schemeClr val="accent1">
                    <a:lumMod val="5000"/>
                    <a:lumOff val="95000"/>
                  </a:schemeClr>
                </a:gs>
                <a:gs pos="100000">
                  <a:srgbClr val="ED6D00"/>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Arial" panose="020C0503030203020204" pitchFamily="34" charset="0"/>
                <a:cs typeface="+mn-ea"/>
                <a:sym typeface="+mn-lt"/>
              </a:endParaRPr>
            </a:p>
          </p:txBody>
        </p:sp>
        <p:grpSp>
          <p:nvGrpSpPr>
            <p:cNvPr id="393" name="组合 119"/>
            <p:cNvGrpSpPr>
              <a:grpSpLocks noChangeAspect="1"/>
            </p:cNvGrpSpPr>
            <p:nvPr/>
          </p:nvGrpSpPr>
          <p:grpSpPr bwMode="auto">
            <a:xfrm>
              <a:off x="8926638" y="3015804"/>
              <a:ext cx="631459" cy="657195"/>
              <a:chOff x="6215082" y="1419211"/>
              <a:chExt cx="600077" cy="612790"/>
            </a:xfrm>
            <a:solidFill>
              <a:schemeClr val="bg1">
                <a:lumMod val="50000"/>
              </a:schemeClr>
            </a:solidFill>
          </p:grpSpPr>
          <p:sp>
            <p:nvSpPr>
              <p:cNvPr id="394" name="Freeform 43"/>
              <p:cNvSpPr>
                <a:spLocks noEditPoints="1"/>
              </p:cNvSpPr>
              <p:nvPr/>
            </p:nvSpPr>
            <p:spPr bwMode="auto">
              <a:xfrm>
                <a:off x="6332559" y="1550972"/>
                <a:ext cx="309564" cy="309560"/>
              </a:xfrm>
              <a:custGeom>
                <a:avLst/>
                <a:gdLst>
                  <a:gd name="T0" fmla="*/ 2147483646 w 738"/>
                  <a:gd name="T1" fmla="*/ 2147483646 h 738"/>
                  <a:gd name="T2" fmla="*/ 2147483646 w 738"/>
                  <a:gd name="T3" fmla="*/ 2147483646 h 738"/>
                  <a:gd name="T4" fmla="*/ 2147483646 w 738"/>
                  <a:gd name="T5" fmla="*/ 2147483646 h 738"/>
                  <a:gd name="T6" fmla="*/ 2147483646 w 738"/>
                  <a:gd name="T7" fmla="*/ 2147483646 h 738"/>
                  <a:gd name="T8" fmla="*/ 2147483646 w 738"/>
                  <a:gd name="T9" fmla="*/ 2147483646 h 738"/>
                  <a:gd name="T10" fmla="*/ 2147483646 w 738"/>
                  <a:gd name="T11" fmla="*/ 2147483646 h 738"/>
                  <a:gd name="T12" fmla="*/ 2147483646 w 738"/>
                  <a:gd name="T13" fmla="*/ 2147483646 h 738"/>
                  <a:gd name="T14" fmla="*/ 2147483646 w 738"/>
                  <a:gd name="T15" fmla="*/ 2147483646 h 738"/>
                  <a:gd name="T16" fmla="*/ 2147483646 w 738"/>
                  <a:gd name="T17" fmla="*/ 2147483646 h 738"/>
                  <a:gd name="T18" fmla="*/ 0 w 738"/>
                  <a:gd name="T19" fmla="*/ 2147483646 h 738"/>
                  <a:gd name="T20" fmla="*/ 2147483646 w 738"/>
                  <a:gd name="T21" fmla="*/ 0 h 738"/>
                  <a:gd name="T22" fmla="*/ 2147483646 w 738"/>
                  <a:gd name="T23" fmla="*/ 2147483646 h 738"/>
                  <a:gd name="T24" fmla="*/ 2147483646 w 738"/>
                  <a:gd name="T25" fmla="*/ 2147483646 h 738"/>
                  <a:gd name="T26" fmla="*/ 2147483646 w 738"/>
                  <a:gd name="T27" fmla="*/ 2147483646 h 7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8"/>
                  <a:gd name="T43" fmla="*/ 0 h 738"/>
                  <a:gd name="T44" fmla="*/ 738 w 738"/>
                  <a:gd name="T45" fmla="*/ 738 h 7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8" h="738">
                    <a:moveTo>
                      <a:pt x="369" y="67"/>
                    </a:moveTo>
                    <a:lnTo>
                      <a:pt x="369" y="67"/>
                    </a:lnTo>
                    <a:cubicBezTo>
                      <a:pt x="203" y="67"/>
                      <a:pt x="67" y="202"/>
                      <a:pt x="67" y="369"/>
                    </a:cubicBezTo>
                    <a:cubicBezTo>
                      <a:pt x="67" y="536"/>
                      <a:pt x="203" y="671"/>
                      <a:pt x="369" y="671"/>
                    </a:cubicBezTo>
                    <a:cubicBezTo>
                      <a:pt x="392" y="671"/>
                      <a:pt x="415" y="669"/>
                      <a:pt x="437" y="664"/>
                    </a:cubicBezTo>
                    <a:cubicBezTo>
                      <a:pt x="575" y="632"/>
                      <a:pt x="671" y="511"/>
                      <a:pt x="671" y="369"/>
                    </a:cubicBezTo>
                    <a:cubicBezTo>
                      <a:pt x="671" y="202"/>
                      <a:pt x="536" y="67"/>
                      <a:pt x="369" y="67"/>
                    </a:cubicBezTo>
                    <a:close/>
                    <a:moveTo>
                      <a:pt x="369" y="738"/>
                    </a:moveTo>
                    <a:lnTo>
                      <a:pt x="369" y="738"/>
                    </a:lnTo>
                    <a:cubicBezTo>
                      <a:pt x="166" y="738"/>
                      <a:pt x="0" y="572"/>
                      <a:pt x="0" y="369"/>
                    </a:cubicBezTo>
                    <a:cubicBezTo>
                      <a:pt x="0" y="166"/>
                      <a:pt x="166" y="0"/>
                      <a:pt x="369" y="0"/>
                    </a:cubicBezTo>
                    <a:cubicBezTo>
                      <a:pt x="573" y="0"/>
                      <a:pt x="738" y="166"/>
                      <a:pt x="738" y="369"/>
                    </a:cubicBezTo>
                    <a:cubicBezTo>
                      <a:pt x="738" y="542"/>
                      <a:pt x="620" y="690"/>
                      <a:pt x="452" y="729"/>
                    </a:cubicBezTo>
                    <a:cubicBezTo>
                      <a:pt x="425" y="735"/>
                      <a:pt x="397" y="738"/>
                      <a:pt x="369" y="738"/>
                    </a:cubicBezTo>
                    <a:close/>
                  </a:path>
                </a:pathLst>
              </a:custGeom>
              <a:grpFill/>
              <a:ln w="0">
                <a:noFill/>
                <a:round/>
                <a:headEnd/>
                <a:tailEnd/>
              </a:ln>
              <a:extLst/>
            </p:spPr>
            <p:txBody>
              <a:bodyPr>
                <a:noAutofit/>
              </a:bodyPr>
              <a:lstStyle/>
              <a:p>
                <a:pPr fontAlgn="ctr"/>
                <a:endParaRPr lang="en-US" altLang="zh-CN" sz="1600" dirty="0">
                  <a:latin typeface="Arial" panose="020C0503030203020204" pitchFamily="34" charset="0"/>
                  <a:cs typeface="+mn-ea"/>
                  <a:sym typeface="+mn-lt"/>
                </a:endParaRPr>
              </a:p>
            </p:txBody>
          </p:sp>
          <p:sp>
            <p:nvSpPr>
              <p:cNvPr id="395" name="Freeform 44"/>
              <p:cNvSpPr>
                <a:spLocks/>
              </p:cNvSpPr>
              <p:nvPr/>
            </p:nvSpPr>
            <p:spPr bwMode="auto">
              <a:xfrm>
                <a:off x="6377010" y="1595421"/>
                <a:ext cx="109539" cy="109537"/>
              </a:xfrm>
              <a:custGeom>
                <a:avLst/>
                <a:gdLst>
                  <a:gd name="T0" fmla="*/ 2147483646 w 263"/>
                  <a:gd name="T1" fmla="*/ 2147483646 h 263"/>
                  <a:gd name="T2" fmla="*/ 2147483646 w 263"/>
                  <a:gd name="T3" fmla="*/ 2147483646 h 263"/>
                  <a:gd name="T4" fmla="*/ 0 w 263"/>
                  <a:gd name="T5" fmla="*/ 2147483646 h 263"/>
                  <a:gd name="T6" fmla="*/ 2147483646 w 263"/>
                  <a:gd name="T7" fmla="*/ 2147483646 h 263"/>
                  <a:gd name="T8" fmla="*/ 2147483646 w 263"/>
                  <a:gd name="T9" fmla="*/ 0 h 263"/>
                  <a:gd name="T10" fmla="*/ 2147483646 w 263"/>
                  <a:gd name="T11" fmla="*/ 2147483646 h 263"/>
                  <a:gd name="T12" fmla="*/ 2147483646 w 263"/>
                  <a:gd name="T13" fmla="*/ 2147483646 h 263"/>
                  <a:gd name="T14" fmla="*/ 2147483646 w 263"/>
                  <a:gd name="T15" fmla="*/ 2147483646 h 263"/>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263"/>
                  <a:gd name="T26" fmla="*/ 263 w 263"/>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263">
                    <a:moveTo>
                      <a:pt x="40" y="263"/>
                    </a:moveTo>
                    <a:lnTo>
                      <a:pt x="40" y="263"/>
                    </a:lnTo>
                    <a:lnTo>
                      <a:pt x="0" y="263"/>
                    </a:lnTo>
                    <a:cubicBezTo>
                      <a:pt x="0" y="189"/>
                      <a:pt x="32" y="117"/>
                      <a:pt x="88" y="67"/>
                    </a:cubicBezTo>
                    <a:cubicBezTo>
                      <a:pt x="136" y="24"/>
                      <a:pt x="198" y="0"/>
                      <a:pt x="263" y="0"/>
                    </a:cubicBezTo>
                    <a:lnTo>
                      <a:pt x="263" y="40"/>
                    </a:lnTo>
                    <a:cubicBezTo>
                      <a:pt x="208" y="40"/>
                      <a:pt x="155" y="60"/>
                      <a:pt x="114" y="97"/>
                    </a:cubicBezTo>
                    <a:cubicBezTo>
                      <a:pt x="67" y="139"/>
                      <a:pt x="40" y="200"/>
                      <a:pt x="40" y="263"/>
                    </a:cubicBezTo>
                    <a:close/>
                  </a:path>
                </a:pathLst>
              </a:custGeom>
              <a:grpFill/>
              <a:ln w="0">
                <a:noFill/>
                <a:round/>
                <a:headEnd/>
                <a:tailEnd/>
              </a:ln>
              <a:extLst/>
            </p:spPr>
            <p:txBody>
              <a:bodyPr>
                <a:noAutofit/>
              </a:bodyPr>
              <a:lstStyle/>
              <a:p>
                <a:pPr fontAlgn="ctr"/>
                <a:endParaRPr lang="en-US" altLang="zh-CN" sz="1600" dirty="0">
                  <a:latin typeface="Arial" panose="020C0503030203020204" pitchFamily="34" charset="0"/>
                  <a:cs typeface="+mn-ea"/>
                  <a:sym typeface="+mn-lt"/>
                </a:endParaRPr>
              </a:p>
            </p:txBody>
          </p:sp>
          <p:sp>
            <p:nvSpPr>
              <p:cNvPr id="396" name="Freeform 45"/>
              <p:cNvSpPr>
                <a:spLocks/>
              </p:cNvSpPr>
              <p:nvPr/>
            </p:nvSpPr>
            <p:spPr bwMode="auto">
              <a:xfrm>
                <a:off x="6583385" y="1789094"/>
                <a:ext cx="114300" cy="95249"/>
              </a:xfrm>
              <a:custGeom>
                <a:avLst/>
                <a:gdLst>
                  <a:gd name="T0" fmla="*/ 2147483646 w 271"/>
                  <a:gd name="T1" fmla="*/ 2147483646 h 230"/>
                  <a:gd name="T2" fmla="*/ 2147483646 w 271"/>
                  <a:gd name="T3" fmla="*/ 2147483646 h 230"/>
                  <a:gd name="T4" fmla="*/ 0 w 271"/>
                  <a:gd name="T5" fmla="*/ 2147483646 h 230"/>
                  <a:gd name="T6" fmla="*/ 2147483646 w 271"/>
                  <a:gd name="T7" fmla="*/ 0 h 230"/>
                  <a:gd name="T8" fmla="*/ 2147483646 w 271"/>
                  <a:gd name="T9" fmla="*/ 2147483646 h 230"/>
                  <a:gd name="T10" fmla="*/ 2147483646 w 271"/>
                  <a:gd name="T11" fmla="*/ 2147483646 h 230"/>
                  <a:gd name="T12" fmla="*/ 0 60000 65536"/>
                  <a:gd name="T13" fmla="*/ 0 60000 65536"/>
                  <a:gd name="T14" fmla="*/ 0 60000 65536"/>
                  <a:gd name="T15" fmla="*/ 0 60000 65536"/>
                  <a:gd name="T16" fmla="*/ 0 60000 65536"/>
                  <a:gd name="T17" fmla="*/ 0 60000 65536"/>
                  <a:gd name="T18" fmla="*/ 0 w 271"/>
                  <a:gd name="T19" fmla="*/ 0 h 230"/>
                  <a:gd name="T20" fmla="*/ 271 w 271"/>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271" h="230">
                    <a:moveTo>
                      <a:pt x="231" y="230"/>
                    </a:moveTo>
                    <a:lnTo>
                      <a:pt x="231" y="230"/>
                    </a:lnTo>
                    <a:lnTo>
                      <a:pt x="0" y="53"/>
                    </a:lnTo>
                    <a:lnTo>
                      <a:pt x="40" y="0"/>
                    </a:lnTo>
                    <a:lnTo>
                      <a:pt x="271" y="177"/>
                    </a:lnTo>
                    <a:lnTo>
                      <a:pt x="231" y="230"/>
                    </a:lnTo>
                    <a:close/>
                  </a:path>
                </a:pathLst>
              </a:custGeom>
              <a:grpFill/>
              <a:ln w="0">
                <a:noFill/>
                <a:round/>
                <a:headEnd/>
                <a:tailEnd/>
              </a:ln>
              <a:extLst/>
            </p:spPr>
            <p:txBody>
              <a:bodyPr>
                <a:noAutofit/>
              </a:bodyPr>
              <a:lstStyle/>
              <a:p>
                <a:pPr fontAlgn="ctr"/>
                <a:endParaRPr lang="en-US" altLang="zh-CN" sz="1600" dirty="0">
                  <a:latin typeface="Arial" panose="020C0503030203020204" pitchFamily="34" charset="0"/>
                  <a:cs typeface="+mn-ea"/>
                  <a:sym typeface="+mn-lt"/>
                </a:endParaRPr>
              </a:p>
            </p:txBody>
          </p:sp>
          <p:sp>
            <p:nvSpPr>
              <p:cNvPr id="397" name="Freeform 46"/>
              <p:cNvSpPr>
                <a:spLocks/>
              </p:cNvSpPr>
              <p:nvPr/>
            </p:nvSpPr>
            <p:spPr bwMode="auto">
              <a:xfrm>
                <a:off x="6215082" y="1419211"/>
                <a:ext cx="600077" cy="598482"/>
              </a:xfrm>
              <a:custGeom>
                <a:avLst/>
                <a:gdLst>
                  <a:gd name="T0" fmla="*/ 2147483646 w 1429"/>
                  <a:gd name="T1" fmla="*/ 2147483646 h 1424"/>
                  <a:gd name="T2" fmla="*/ 2147483646 w 1429"/>
                  <a:gd name="T3" fmla="*/ 2147483646 h 1424"/>
                  <a:gd name="T4" fmla="*/ 2147483646 w 1429"/>
                  <a:gd name="T5" fmla="*/ 2147483646 h 1424"/>
                  <a:gd name="T6" fmla="*/ 2147483646 w 1429"/>
                  <a:gd name="T7" fmla="*/ 2147483646 h 1424"/>
                  <a:gd name="T8" fmla="*/ 2147483646 w 1429"/>
                  <a:gd name="T9" fmla="*/ 2147483646 h 1424"/>
                  <a:gd name="T10" fmla="*/ 2147483646 w 1429"/>
                  <a:gd name="T11" fmla="*/ 2147483646 h 1424"/>
                  <a:gd name="T12" fmla="*/ 2147483646 w 1429"/>
                  <a:gd name="T13" fmla="*/ 2147483646 h 1424"/>
                  <a:gd name="T14" fmla="*/ 2147483646 w 1429"/>
                  <a:gd name="T15" fmla="*/ 2147483646 h 1424"/>
                  <a:gd name="T16" fmla="*/ 2147483646 w 1429"/>
                  <a:gd name="T17" fmla="*/ 2147483646 h 1424"/>
                  <a:gd name="T18" fmla="*/ 2147483646 w 1429"/>
                  <a:gd name="T19" fmla="*/ 2147483646 h 1424"/>
                  <a:gd name="T20" fmla="*/ 0 w 1429"/>
                  <a:gd name="T21" fmla="*/ 2147483646 h 1424"/>
                  <a:gd name="T22" fmla="*/ 2147483646 w 1429"/>
                  <a:gd name="T23" fmla="*/ 0 h 1424"/>
                  <a:gd name="T24" fmla="*/ 2147483646 w 1429"/>
                  <a:gd name="T25" fmla="*/ 2147483646 h 1424"/>
                  <a:gd name="T26" fmla="*/ 2147483646 w 1429"/>
                  <a:gd name="T27" fmla="*/ 2147483646 h 1424"/>
                  <a:gd name="T28" fmla="*/ 2147483646 w 1429"/>
                  <a:gd name="T29" fmla="*/ 2147483646 h 14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9"/>
                  <a:gd name="T46" fmla="*/ 0 h 1424"/>
                  <a:gd name="T47" fmla="*/ 1429 w 1429"/>
                  <a:gd name="T48" fmla="*/ 1424 h 14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9" h="1424">
                    <a:moveTo>
                      <a:pt x="817" y="1422"/>
                    </a:moveTo>
                    <a:lnTo>
                      <a:pt x="817" y="1422"/>
                    </a:lnTo>
                    <a:cubicBezTo>
                      <a:pt x="800" y="1422"/>
                      <a:pt x="786" y="1410"/>
                      <a:pt x="784" y="1394"/>
                    </a:cubicBezTo>
                    <a:cubicBezTo>
                      <a:pt x="781" y="1375"/>
                      <a:pt x="794" y="1358"/>
                      <a:pt x="812" y="1356"/>
                    </a:cubicBezTo>
                    <a:cubicBezTo>
                      <a:pt x="1126" y="1308"/>
                      <a:pt x="1363" y="1033"/>
                      <a:pt x="1362" y="715"/>
                    </a:cubicBezTo>
                    <a:cubicBezTo>
                      <a:pt x="1362" y="357"/>
                      <a:pt x="1072" y="67"/>
                      <a:pt x="714" y="67"/>
                    </a:cubicBezTo>
                    <a:cubicBezTo>
                      <a:pt x="357" y="67"/>
                      <a:pt x="66" y="357"/>
                      <a:pt x="66" y="715"/>
                    </a:cubicBezTo>
                    <a:cubicBezTo>
                      <a:pt x="66" y="1033"/>
                      <a:pt x="303" y="1308"/>
                      <a:pt x="617" y="1356"/>
                    </a:cubicBezTo>
                    <a:cubicBezTo>
                      <a:pt x="635" y="1358"/>
                      <a:pt x="648" y="1375"/>
                      <a:pt x="645" y="1394"/>
                    </a:cubicBezTo>
                    <a:cubicBezTo>
                      <a:pt x="642" y="1412"/>
                      <a:pt x="625" y="1424"/>
                      <a:pt x="607" y="1422"/>
                    </a:cubicBezTo>
                    <a:cubicBezTo>
                      <a:pt x="261" y="1370"/>
                      <a:pt x="0" y="1066"/>
                      <a:pt x="0" y="715"/>
                    </a:cubicBezTo>
                    <a:cubicBezTo>
                      <a:pt x="0" y="321"/>
                      <a:pt x="320" y="0"/>
                      <a:pt x="714" y="0"/>
                    </a:cubicBezTo>
                    <a:cubicBezTo>
                      <a:pt x="1108" y="0"/>
                      <a:pt x="1429" y="321"/>
                      <a:pt x="1429" y="715"/>
                    </a:cubicBezTo>
                    <a:cubicBezTo>
                      <a:pt x="1429" y="1066"/>
                      <a:pt x="1168" y="1369"/>
                      <a:pt x="822" y="1422"/>
                    </a:cubicBezTo>
                    <a:cubicBezTo>
                      <a:pt x="820" y="1422"/>
                      <a:pt x="818" y="1422"/>
                      <a:pt x="817" y="1422"/>
                    </a:cubicBezTo>
                    <a:close/>
                  </a:path>
                </a:pathLst>
              </a:custGeom>
              <a:grpFill/>
              <a:ln w="0">
                <a:noFill/>
                <a:round/>
                <a:headEnd/>
                <a:tailEnd/>
              </a:ln>
              <a:extLst/>
            </p:spPr>
            <p:txBody>
              <a:bodyPr>
                <a:noAutofit/>
              </a:bodyPr>
              <a:lstStyle/>
              <a:p>
                <a:pPr fontAlgn="ctr"/>
                <a:endParaRPr lang="en-US" altLang="zh-CN" sz="1600" dirty="0">
                  <a:latin typeface="Arial" panose="020C0503030203020204" pitchFamily="34" charset="0"/>
                  <a:cs typeface="+mn-ea"/>
                  <a:sym typeface="+mn-lt"/>
                </a:endParaRPr>
              </a:p>
            </p:txBody>
          </p:sp>
          <p:sp>
            <p:nvSpPr>
              <p:cNvPr id="398" name="Freeform 47"/>
              <p:cNvSpPr>
                <a:spLocks/>
              </p:cNvSpPr>
              <p:nvPr/>
            </p:nvSpPr>
            <p:spPr bwMode="auto">
              <a:xfrm>
                <a:off x="6440488" y="1973254"/>
                <a:ext cx="58738"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grpFill/>
              <a:ln w="0">
                <a:noFill/>
                <a:round/>
                <a:headEnd/>
                <a:tailEnd/>
              </a:ln>
              <a:extLst/>
            </p:spPr>
            <p:txBody>
              <a:bodyPr>
                <a:noAutofit/>
              </a:bodyPr>
              <a:lstStyle/>
              <a:p>
                <a:pPr fontAlgn="ctr"/>
                <a:endParaRPr lang="en-US" altLang="zh-CN" sz="1600" dirty="0">
                  <a:latin typeface="Arial" panose="020C0503030203020204" pitchFamily="34" charset="0"/>
                  <a:cs typeface="+mn-ea"/>
                  <a:sym typeface="+mn-lt"/>
                </a:endParaRPr>
              </a:p>
            </p:txBody>
          </p:sp>
          <p:sp>
            <p:nvSpPr>
              <p:cNvPr id="399" name="Freeform 48"/>
              <p:cNvSpPr>
                <a:spLocks/>
              </p:cNvSpPr>
              <p:nvPr/>
            </p:nvSpPr>
            <p:spPr bwMode="auto">
              <a:xfrm>
                <a:off x="6530975" y="1973263"/>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grpFill/>
              <a:ln w="0">
                <a:noFill/>
                <a:round/>
                <a:headEnd/>
                <a:tailEnd/>
              </a:ln>
              <a:extLst/>
            </p:spPr>
            <p:txBody>
              <a:bodyPr>
                <a:noAutofit/>
              </a:bodyPr>
              <a:lstStyle/>
              <a:p>
                <a:pPr fontAlgn="ctr"/>
                <a:endParaRPr lang="en-US" altLang="zh-CN" sz="1600" dirty="0">
                  <a:latin typeface="Arial" panose="020C0503030203020204" pitchFamily="34" charset="0"/>
                  <a:cs typeface="+mn-ea"/>
                  <a:sym typeface="+mn-lt"/>
                </a:endParaRPr>
              </a:p>
            </p:txBody>
          </p:sp>
        </p:grpSp>
        <p:sp>
          <p:nvSpPr>
            <p:cNvPr id="484" name="文本框 483"/>
            <p:cNvSpPr txBox="1"/>
            <p:nvPr/>
          </p:nvSpPr>
          <p:spPr>
            <a:xfrm>
              <a:off x="8998872" y="3752995"/>
              <a:ext cx="533553" cy="307777"/>
            </a:xfrm>
            <a:prstGeom prst="rect">
              <a:avLst/>
            </a:prstGeom>
            <a:noFill/>
            <a:ln>
              <a:noFill/>
            </a:ln>
          </p:spPr>
          <p:txBody>
            <a:bodyPr wrap="none" rtlCol="0">
              <a:noAutofit/>
            </a:bodyPr>
            <a:lstStyle/>
            <a:p>
              <a:pPr fontAlgn="ctr"/>
              <a:r>
                <a:rPr sz="1200" u="none"/>
                <a:t>Search</a:t>
              </a:r>
              <a:endParaRPr lang="en-US" sz="1200" dirty="0">
                <a:latin typeface="Arial" panose="020C0503030203020204" pitchFamily="34" charset="0"/>
              </a:endParaRPr>
            </a:p>
          </p:txBody>
        </p:sp>
        <p:sp>
          <p:nvSpPr>
            <p:cNvPr id="487" name="文本框 486"/>
            <p:cNvSpPr txBox="1"/>
            <p:nvPr/>
          </p:nvSpPr>
          <p:spPr>
            <a:xfrm>
              <a:off x="8682296" y="4353038"/>
              <a:ext cx="885898" cy="307777"/>
            </a:xfrm>
            <a:prstGeom prst="rect">
              <a:avLst/>
            </a:prstGeom>
            <a:noFill/>
            <a:ln>
              <a:noFill/>
            </a:ln>
          </p:spPr>
          <p:txBody>
            <a:bodyPr wrap="none" rtlCol="0">
              <a:noAutofit/>
            </a:bodyPr>
            <a:lstStyle/>
            <a:p>
              <a:pPr fontAlgn="ctr"/>
              <a:r>
                <a:rPr sz="1200" u="none"/>
                <a:t>Port switchover</a:t>
              </a:r>
              <a:endParaRPr lang="en-US" altLang="zh-CN" sz="1200" dirty="0">
                <a:latin typeface="Arial" panose="020C0503030203020204" pitchFamily="34" charset="0"/>
                <a:cs typeface="+mn-ea"/>
                <a:sym typeface="+mn-lt"/>
              </a:endParaRPr>
            </a:p>
          </p:txBody>
        </p:sp>
        <p:sp>
          <p:nvSpPr>
            <p:cNvPr id="550" name="右箭头 549"/>
            <p:cNvSpPr/>
            <p:nvPr/>
          </p:nvSpPr>
          <p:spPr>
            <a:xfrm>
              <a:off x="5909482" y="4029397"/>
              <a:ext cx="1074905" cy="295289"/>
            </a:xfrm>
            <a:prstGeom prst="rightArrow">
              <a:avLst/>
            </a:prstGeom>
            <a:gradFill flip="none" rotWithShape="1">
              <a:gsLst>
                <a:gs pos="0">
                  <a:schemeClr val="accent1">
                    <a:lumMod val="5000"/>
                    <a:lumOff val="95000"/>
                  </a:schemeClr>
                </a:gs>
                <a:gs pos="100000">
                  <a:srgbClr val="ED6D00"/>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Arial" panose="020C0503030203020204" pitchFamily="34" charset="0"/>
                <a:cs typeface="+mn-ea"/>
                <a:sym typeface="+mn-lt"/>
              </a:endParaRPr>
            </a:p>
          </p:txBody>
        </p:sp>
        <p:sp>
          <p:nvSpPr>
            <p:cNvPr id="553" name="文本框 552"/>
            <p:cNvSpPr txBox="1"/>
            <p:nvPr/>
          </p:nvSpPr>
          <p:spPr>
            <a:xfrm>
              <a:off x="5977802" y="4329600"/>
              <a:ext cx="885898" cy="307777"/>
            </a:xfrm>
            <a:prstGeom prst="rect">
              <a:avLst/>
            </a:prstGeom>
            <a:noFill/>
            <a:ln>
              <a:noFill/>
            </a:ln>
          </p:spPr>
          <p:txBody>
            <a:bodyPr wrap="none" rtlCol="0">
              <a:noAutofit/>
            </a:bodyPr>
            <a:lstStyle/>
            <a:p>
              <a:pPr fontAlgn="ctr"/>
              <a:r>
                <a:rPr sz="1200" u="none"/>
                <a:t>Port fault</a:t>
              </a:r>
              <a:endParaRPr lang="en-US" sz="1200" dirty="0">
                <a:latin typeface="Arial" panose="020C0503030203020204" pitchFamily="34" charset="0"/>
              </a:endParaRPr>
            </a:p>
          </p:txBody>
        </p:sp>
        <p:sp>
          <p:nvSpPr>
            <p:cNvPr id="562" name="十字形 561"/>
            <p:cNvSpPr/>
            <p:nvPr/>
          </p:nvSpPr>
          <p:spPr>
            <a:xfrm rot="18900000">
              <a:off x="7471604" y="3207929"/>
              <a:ext cx="720000" cy="720000"/>
            </a:xfrm>
            <a:prstGeom prst="plus">
              <a:avLst>
                <a:gd name="adj" fmla="val 49241"/>
              </a:avLst>
            </a:prstGeom>
            <a:solidFill>
              <a:srgbClr val="C7000B"/>
            </a:solidFill>
            <a:ln w="254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Arial" panose="020C0503030203020204" pitchFamily="34" charset="0"/>
                <a:cs typeface="+mn-ea"/>
                <a:sym typeface="+mn-lt"/>
              </a:endParaRPr>
            </a:p>
          </p:txBody>
        </p:sp>
        <p:sp>
          <p:nvSpPr>
            <p:cNvPr id="563" name="十字形 562"/>
            <p:cNvSpPr/>
            <p:nvPr/>
          </p:nvSpPr>
          <p:spPr>
            <a:xfrm rot="18900000">
              <a:off x="7471604" y="4511838"/>
              <a:ext cx="720000" cy="720000"/>
            </a:xfrm>
            <a:prstGeom prst="plus">
              <a:avLst>
                <a:gd name="adj" fmla="val 49241"/>
              </a:avLst>
            </a:prstGeom>
            <a:solidFill>
              <a:srgbClr val="C7000B"/>
            </a:solidFill>
            <a:ln w="254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Arial" panose="020C0503030203020204" pitchFamily="34" charset="0"/>
                <a:cs typeface="+mn-ea"/>
                <a:sym typeface="+mn-lt"/>
              </a:endParaRPr>
            </a:p>
          </p:txBody>
        </p:sp>
        <p:sp>
          <p:nvSpPr>
            <p:cNvPr id="564" name="矩形 563"/>
            <p:cNvSpPr/>
            <p:nvPr/>
          </p:nvSpPr>
          <p:spPr>
            <a:xfrm>
              <a:off x="7020971" y="3232811"/>
              <a:ext cx="1650535" cy="2694745"/>
            </a:xfrm>
            <a:prstGeom prst="rect">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Arial" panose="020C0503030203020204" pitchFamily="34" charset="0"/>
                <a:cs typeface="+mn-ea"/>
                <a:sym typeface="+mn-lt"/>
              </a:endParaRPr>
            </a:p>
          </p:txBody>
        </p:sp>
      </p:grpSp>
    </p:spTree>
    <p:extLst>
      <p:ext uri="{BB962C8B-B14F-4D97-AF65-F5344CB8AC3E}">
        <p14:creationId xmlns:p14="http://schemas.microsoft.com/office/powerpoint/2010/main" val="1369598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u="none"/>
              <a:t>Bond Port–based IP Address Failover</a:t>
            </a:r>
            <a:endParaRPr lang="en-US" dirty="0">
              <a:latin typeface="Arial" panose="020C0503030203020204" pitchFamily="34" charset="0"/>
            </a:endParaRPr>
          </a:p>
        </p:txBody>
      </p:sp>
      <p:sp>
        <p:nvSpPr>
          <p:cNvPr id="2" name="文本占位符 1"/>
          <p:cNvSpPr>
            <a:spLocks noGrp="1"/>
          </p:cNvSpPr>
          <p:nvPr>
            <p:ph type="body" sz="quarter" idx="10"/>
          </p:nvPr>
        </p:nvSpPr>
        <p:spPr/>
        <p:txBody>
          <a:bodyPr>
            <a:noAutofit/>
          </a:bodyPr>
          <a:lstStyle/>
          <a:p>
            <a:pPr>
              <a:lnSpc>
                <a:spcPct val="120000"/>
              </a:lnSpc>
              <a:spcBef>
                <a:spcPts val="300"/>
              </a:spcBef>
            </a:pPr>
            <a:r>
              <a:rPr sz="1800" u="none" dirty="0"/>
              <a:t>To improve reliability of paths for accessing file systems, you can bond multiple Ethernet ports to form a bond port. </a:t>
            </a:r>
            <a:endParaRPr lang="en-US" altLang="zh-CN" sz="1800" dirty="0">
              <a:ea typeface="+mn-ea"/>
              <a:cs typeface="+mn-ea"/>
              <a:sym typeface="+mn-lt"/>
            </a:endParaRPr>
          </a:p>
          <a:p>
            <a:pPr>
              <a:lnSpc>
                <a:spcPct val="120000"/>
              </a:lnSpc>
              <a:spcBef>
                <a:spcPts val="300"/>
              </a:spcBef>
            </a:pPr>
            <a:r>
              <a:rPr sz="1800" u="none" dirty="0"/>
              <a:t>When the Ethernet ports that are used to create the bond port fails, the system will:</a:t>
            </a:r>
            <a:endParaRPr lang="en-US" altLang="zh-CN" sz="1800" dirty="0">
              <a:ea typeface="+mn-ea"/>
              <a:cs typeface="+mn-ea"/>
              <a:sym typeface="+mn-lt"/>
            </a:endParaRPr>
          </a:p>
          <a:p>
            <a:pPr>
              <a:lnSpc>
                <a:spcPct val="120000"/>
              </a:lnSpc>
              <a:spcBef>
                <a:spcPts val="300"/>
              </a:spcBef>
            </a:pPr>
            <a:endParaRPr lang="en-US" altLang="zh-CN" sz="1800" dirty="0">
              <a:ea typeface="+mn-ea"/>
              <a:cs typeface="+mn-ea"/>
              <a:sym typeface="+mn-lt"/>
            </a:endParaRPr>
          </a:p>
        </p:txBody>
      </p:sp>
      <p:grpSp>
        <p:nvGrpSpPr>
          <p:cNvPr id="3" name="组合 2"/>
          <p:cNvGrpSpPr/>
          <p:nvPr/>
        </p:nvGrpSpPr>
        <p:grpSpPr>
          <a:xfrm>
            <a:off x="4114933" y="2323344"/>
            <a:ext cx="7324437" cy="3376409"/>
            <a:chOff x="4034923" y="2323344"/>
            <a:chExt cx="7324437" cy="3376409"/>
          </a:xfrm>
        </p:grpSpPr>
        <p:sp>
          <p:nvSpPr>
            <p:cNvPr id="220" name="右箭头 219"/>
            <p:cNvSpPr/>
            <p:nvPr/>
          </p:nvSpPr>
          <p:spPr>
            <a:xfrm>
              <a:off x="8660256" y="3746471"/>
              <a:ext cx="1037254" cy="255407"/>
            </a:xfrm>
            <a:prstGeom prst="rightArrow">
              <a:avLst/>
            </a:prstGeom>
            <a:gradFill flip="none" rotWithShape="1">
              <a:gsLst>
                <a:gs pos="0">
                  <a:schemeClr val="accent1">
                    <a:lumMod val="5000"/>
                    <a:lumOff val="95000"/>
                  </a:schemeClr>
                </a:gs>
                <a:gs pos="100000">
                  <a:srgbClr val="ED6D00"/>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Arial" panose="020C0503030203020204" pitchFamily="34" charset="0"/>
                <a:cs typeface="+mn-ea"/>
                <a:sym typeface="+mn-lt"/>
              </a:endParaRPr>
            </a:p>
          </p:txBody>
        </p:sp>
        <p:grpSp>
          <p:nvGrpSpPr>
            <p:cNvPr id="221" name="组合 220"/>
            <p:cNvGrpSpPr/>
            <p:nvPr/>
          </p:nvGrpSpPr>
          <p:grpSpPr>
            <a:xfrm>
              <a:off x="8874213" y="2869774"/>
              <a:ext cx="609340" cy="568415"/>
              <a:chOff x="9052466" y="3260856"/>
              <a:chExt cx="643514" cy="657173"/>
            </a:xfrm>
            <a:solidFill>
              <a:schemeClr val="bg1">
                <a:lumMod val="50000"/>
              </a:schemeClr>
            </a:solidFill>
          </p:grpSpPr>
          <p:sp>
            <p:nvSpPr>
              <p:cNvPr id="224" name="Freeform 43"/>
              <p:cNvSpPr>
                <a:spLocks noEditPoints="1"/>
              </p:cNvSpPr>
              <p:nvPr/>
            </p:nvSpPr>
            <p:spPr bwMode="auto">
              <a:xfrm>
                <a:off x="9178445" y="3402166"/>
                <a:ext cx="331972" cy="331992"/>
              </a:xfrm>
              <a:custGeom>
                <a:avLst/>
                <a:gdLst>
                  <a:gd name="T0" fmla="*/ 2147483646 w 738"/>
                  <a:gd name="T1" fmla="*/ 2147483646 h 738"/>
                  <a:gd name="T2" fmla="*/ 2147483646 w 738"/>
                  <a:gd name="T3" fmla="*/ 2147483646 h 738"/>
                  <a:gd name="T4" fmla="*/ 2147483646 w 738"/>
                  <a:gd name="T5" fmla="*/ 2147483646 h 738"/>
                  <a:gd name="T6" fmla="*/ 2147483646 w 738"/>
                  <a:gd name="T7" fmla="*/ 2147483646 h 738"/>
                  <a:gd name="T8" fmla="*/ 2147483646 w 738"/>
                  <a:gd name="T9" fmla="*/ 2147483646 h 738"/>
                  <a:gd name="T10" fmla="*/ 2147483646 w 738"/>
                  <a:gd name="T11" fmla="*/ 2147483646 h 738"/>
                  <a:gd name="T12" fmla="*/ 2147483646 w 738"/>
                  <a:gd name="T13" fmla="*/ 2147483646 h 738"/>
                  <a:gd name="T14" fmla="*/ 2147483646 w 738"/>
                  <a:gd name="T15" fmla="*/ 2147483646 h 738"/>
                  <a:gd name="T16" fmla="*/ 2147483646 w 738"/>
                  <a:gd name="T17" fmla="*/ 2147483646 h 738"/>
                  <a:gd name="T18" fmla="*/ 0 w 738"/>
                  <a:gd name="T19" fmla="*/ 2147483646 h 738"/>
                  <a:gd name="T20" fmla="*/ 2147483646 w 738"/>
                  <a:gd name="T21" fmla="*/ 0 h 738"/>
                  <a:gd name="T22" fmla="*/ 2147483646 w 738"/>
                  <a:gd name="T23" fmla="*/ 2147483646 h 738"/>
                  <a:gd name="T24" fmla="*/ 2147483646 w 738"/>
                  <a:gd name="T25" fmla="*/ 2147483646 h 738"/>
                  <a:gd name="T26" fmla="*/ 2147483646 w 738"/>
                  <a:gd name="T27" fmla="*/ 2147483646 h 7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8"/>
                  <a:gd name="T43" fmla="*/ 0 h 738"/>
                  <a:gd name="T44" fmla="*/ 738 w 738"/>
                  <a:gd name="T45" fmla="*/ 738 h 7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8" h="738">
                    <a:moveTo>
                      <a:pt x="369" y="67"/>
                    </a:moveTo>
                    <a:lnTo>
                      <a:pt x="369" y="67"/>
                    </a:lnTo>
                    <a:cubicBezTo>
                      <a:pt x="203" y="67"/>
                      <a:pt x="67" y="202"/>
                      <a:pt x="67" y="369"/>
                    </a:cubicBezTo>
                    <a:cubicBezTo>
                      <a:pt x="67" y="536"/>
                      <a:pt x="203" y="671"/>
                      <a:pt x="369" y="671"/>
                    </a:cubicBezTo>
                    <a:cubicBezTo>
                      <a:pt x="392" y="671"/>
                      <a:pt x="415" y="669"/>
                      <a:pt x="437" y="664"/>
                    </a:cubicBezTo>
                    <a:cubicBezTo>
                      <a:pt x="575" y="632"/>
                      <a:pt x="671" y="511"/>
                      <a:pt x="671" y="369"/>
                    </a:cubicBezTo>
                    <a:cubicBezTo>
                      <a:pt x="671" y="202"/>
                      <a:pt x="536" y="67"/>
                      <a:pt x="369" y="67"/>
                    </a:cubicBezTo>
                    <a:close/>
                    <a:moveTo>
                      <a:pt x="369" y="738"/>
                    </a:moveTo>
                    <a:lnTo>
                      <a:pt x="369" y="738"/>
                    </a:lnTo>
                    <a:cubicBezTo>
                      <a:pt x="166" y="738"/>
                      <a:pt x="0" y="572"/>
                      <a:pt x="0" y="369"/>
                    </a:cubicBezTo>
                    <a:cubicBezTo>
                      <a:pt x="0" y="166"/>
                      <a:pt x="166" y="0"/>
                      <a:pt x="369" y="0"/>
                    </a:cubicBezTo>
                    <a:cubicBezTo>
                      <a:pt x="573" y="0"/>
                      <a:pt x="738" y="166"/>
                      <a:pt x="738" y="369"/>
                    </a:cubicBezTo>
                    <a:cubicBezTo>
                      <a:pt x="738" y="542"/>
                      <a:pt x="620" y="690"/>
                      <a:pt x="452" y="729"/>
                    </a:cubicBezTo>
                    <a:cubicBezTo>
                      <a:pt x="425" y="735"/>
                      <a:pt x="397" y="738"/>
                      <a:pt x="369" y="738"/>
                    </a:cubicBezTo>
                    <a:close/>
                  </a:path>
                </a:pathLst>
              </a:custGeom>
              <a:grpFill/>
              <a:ln w="0">
                <a:noFill/>
                <a:round/>
                <a:headEnd/>
                <a:tailEnd/>
              </a:ln>
              <a:extLst/>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225" name="Freeform 44"/>
              <p:cNvSpPr>
                <a:spLocks/>
              </p:cNvSpPr>
              <p:nvPr/>
            </p:nvSpPr>
            <p:spPr bwMode="auto">
              <a:xfrm>
                <a:off x="9226113" y="3449836"/>
                <a:ext cx="117467" cy="117474"/>
              </a:xfrm>
              <a:custGeom>
                <a:avLst/>
                <a:gdLst>
                  <a:gd name="T0" fmla="*/ 2147483646 w 263"/>
                  <a:gd name="T1" fmla="*/ 2147483646 h 263"/>
                  <a:gd name="T2" fmla="*/ 2147483646 w 263"/>
                  <a:gd name="T3" fmla="*/ 2147483646 h 263"/>
                  <a:gd name="T4" fmla="*/ 0 w 263"/>
                  <a:gd name="T5" fmla="*/ 2147483646 h 263"/>
                  <a:gd name="T6" fmla="*/ 2147483646 w 263"/>
                  <a:gd name="T7" fmla="*/ 2147483646 h 263"/>
                  <a:gd name="T8" fmla="*/ 2147483646 w 263"/>
                  <a:gd name="T9" fmla="*/ 0 h 263"/>
                  <a:gd name="T10" fmla="*/ 2147483646 w 263"/>
                  <a:gd name="T11" fmla="*/ 2147483646 h 263"/>
                  <a:gd name="T12" fmla="*/ 2147483646 w 263"/>
                  <a:gd name="T13" fmla="*/ 2147483646 h 263"/>
                  <a:gd name="T14" fmla="*/ 2147483646 w 263"/>
                  <a:gd name="T15" fmla="*/ 2147483646 h 263"/>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263"/>
                  <a:gd name="T26" fmla="*/ 263 w 263"/>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263">
                    <a:moveTo>
                      <a:pt x="40" y="263"/>
                    </a:moveTo>
                    <a:lnTo>
                      <a:pt x="40" y="263"/>
                    </a:lnTo>
                    <a:lnTo>
                      <a:pt x="0" y="263"/>
                    </a:lnTo>
                    <a:cubicBezTo>
                      <a:pt x="0" y="189"/>
                      <a:pt x="32" y="117"/>
                      <a:pt x="88" y="67"/>
                    </a:cubicBezTo>
                    <a:cubicBezTo>
                      <a:pt x="136" y="24"/>
                      <a:pt x="198" y="0"/>
                      <a:pt x="263" y="0"/>
                    </a:cubicBezTo>
                    <a:lnTo>
                      <a:pt x="263" y="40"/>
                    </a:lnTo>
                    <a:cubicBezTo>
                      <a:pt x="208" y="40"/>
                      <a:pt x="155" y="60"/>
                      <a:pt x="114" y="97"/>
                    </a:cubicBezTo>
                    <a:cubicBezTo>
                      <a:pt x="67" y="139"/>
                      <a:pt x="40" y="200"/>
                      <a:pt x="40" y="263"/>
                    </a:cubicBezTo>
                    <a:close/>
                  </a:path>
                </a:pathLst>
              </a:custGeom>
              <a:grpFill/>
              <a:ln w="0">
                <a:noFill/>
                <a:round/>
                <a:headEnd/>
                <a:tailEnd/>
              </a:ln>
              <a:extLst/>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226" name="Freeform 45"/>
              <p:cNvSpPr>
                <a:spLocks/>
              </p:cNvSpPr>
              <p:nvPr/>
            </p:nvSpPr>
            <p:spPr bwMode="auto">
              <a:xfrm>
                <a:off x="9447427" y="3657543"/>
                <a:ext cx="122574" cy="102151"/>
              </a:xfrm>
              <a:custGeom>
                <a:avLst/>
                <a:gdLst>
                  <a:gd name="T0" fmla="*/ 2147483646 w 271"/>
                  <a:gd name="T1" fmla="*/ 2147483646 h 230"/>
                  <a:gd name="T2" fmla="*/ 2147483646 w 271"/>
                  <a:gd name="T3" fmla="*/ 2147483646 h 230"/>
                  <a:gd name="T4" fmla="*/ 0 w 271"/>
                  <a:gd name="T5" fmla="*/ 2147483646 h 230"/>
                  <a:gd name="T6" fmla="*/ 2147483646 w 271"/>
                  <a:gd name="T7" fmla="*/ 0 h 230"/>
                  <a:gd name="T8" fmla="*/ 2147483646 w 271"/>
                  <a:gd name="T9" fmla="*/ 2147483646 h 230"/>
                  <a:gd name="T10" fmla="*/ 2147483646 w 271"/>
                  <a:gd name="T11" fmla="*/ 2147483646 h 230"/>
                  <a:gd name="T12" fmla="*/ 0 60000 65536"/>
                  <a:gd name="T13" fmla="*/ 0 60000 65536"/>
                  <a:gd name="T14" fmla="*/ 0 60000 65536"/>
                  <a:gd name="T15" fmla="*/ 0 60000 65536"/>
                  <a:gd name="T16" fmla="*/ 0 60000 65536"/>
                  <a:gd name="T17" fmla="*/ 0 60000 65536"/>
                  <a:gd name="T18" fmla="*/ 0 w 271"/>
                  <a:gd name="T19" fmla="*/ 0 h 230"/>
                  <a:gd name="T20" fmla="*/ 271 w 271"/>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271" h="230">
                    <a:moveTo>
                      <a:pt x="231" y="230"/>
                    </a:moveTo>
                    <a:lnTo>
                      <a:pt x="231" y="230"/>
                    </a:lnTo>
                    <a:lnTo>
                      <a:pt x="0" y="53"/>
                    </a:lnTo>
                    <a:lnTo>
                      <a:pt x="40" y="0"/>
                    </a:lnTo>
                    <a:lnTo>
                      <a:pt x="271" y="177"/>
                    </a:lnTo>
                    <a:lnTo>
                      <a:pt x="231" y="230"/>
                    </a:lnTo>
                    <a:close/>
                  </a:path>
                </a:pathLst>
              </a:custGeom>
              <a:grpFill/>
              <a:ln w="0">
                <a:noFill/>
                <a:round/>
                <a:headEnd/>
                <a:tailEnd/>
              </a:ln>
              <a:extLst/>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227" name="Freeform 46"/>
              <p:cNvSpPr>
                <a:spLocks/>
              </p:cNvSpPr>
              <p:nvPr/>
            </p:nvSpPr>
            <p:spPr bwMode="auto">
              <a:xfrm>
                <a:off x="9052466" y="3260856"/>
                <a:ext cx="643514" cy="641850"/>
              </a:xfrm>
              <a:custGeom>
                <a:avLst/>
                <a:gdLst>
                  <a:gd name="T0" fmla="*/ 2147483646 w 1429"/>
                  <a:gd name="T1" fmla="*/ 2147483646 h 1424"/>
                  <a:gd name="T2" fmla="*/ 2147483646 w 1429"/>
                  <a:gd name="T3" fmla="*/ 2147483646 h 1424"/>
                  <a:gd name="T4" fmla="*/ 2147483646 w 1429"/>
                  <a:gd name="T5" fmla="*/ 2147483646 h 1424"/>
                  <a:gd name="T6" fmla="*/ 2147483646 w 1429"/>
                  <a:gd name="T7" fmla="*/ 2147483646 h 1424"/>
                  <a:gd name="T8" fmla="*/ 2147483646 w 1429"/>
                  <a:gd name="T9" fmla="*/ 2147483646 h 1424"/>
                  <a:gd name="T10" fmla="*/ 2147483646 w 1429"/>
                  <a:gd name="T11" fmla="*/ 2147483646 h 1424"/>
                  <a:gd name="T12" fmla="*/ 2147483646 w 1429"/>
                  <a:gd name="T13" fmla="*/ 2147483646 h 1424"/>
                  <a:gd name="T14" fmla="*/ 2147483646 w 1429"/>
                  <a:gd name="T15" fmla="*/ 2147483646 h 1424"/>
                  <a:gd name="T16" fmla="*/ 2147483646 w 1429"/>
                  <a:gd name="T17" fmla="*/ 2147483646 h 1424"/>
                  <a:gd name="T18" fmla="*/ 2147483646 w 1429"/>
                  <a:gd name="T19" fmla="*/ 2147483646 h 1424"/>
                  <a:gd name="T20" fmla="*/ 0 w 1429"/>
                  <a:gd name="T21" fmla="*/ 2147483646 h 1424"/>
                  <a:gd name="T22" fmla="*/ 2147483646 w 1429"/>
                  <a:gd name="T23" fmla="*/ 0 h 1424"/>
                  <a:gd name="T24" fmla="*/ 2147483646 w 1429"/>
                  <a:gd name="T25" fmla="*/ 2147483646 h 1424"/>
                  <a:gd name="T26" fmla="*/ 2147483646 w 1429"/>
                  <a:gd name="T27" fmla="*/ 2147483646 h 1424"/>
                  <a:gd name="T28" fmla="*/ 2147483646 w 1429"/>
                  <a:gd name="T29" fmla="*/ 2147483646 h 14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9"/>
                  <a:gd name="T46" fmla="*/ 0 h 1424"/>
                  <a:gd name="T47" fmla="*/ 1429 w 1429"/>
                  <a:gd name="T48" fmla="*/ 1424 h 14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9" h="1424">
                    <a:moveTo>
                      <a:pt x="817" y="1422"/>
                    </a:moveTo>
                    <a:lnTo>
                      <a:pt x="817" y="1422"/>
                    </a:lnTo>
                    <a:cubicBezTo>
                      <a:pt x="800" y="1422"/>
                      <a:pt x="786" y="1410"/>
                      <a:pt x="784" y="1394"/>
                    </a:cubicBezTo>
                    <a:cubicBezTo>
                      <a:pt x="781" y="1375"/>
                      <a:pt x="794" y="1358"/>
                      <a:pt x="812" y="1356"/>
                    </a:cubicBezTo>
                    <a:cubicBezTo>
                      <a:pt x="1126" y="1308"/>
                      <a:pt x="1363" y="1033"/>
                      <a:pt x="1362" y="715"/>
                    </a:cubicBezTo>
                    <a:cubicBezTo>
                      <a:pt x="1362" y="357"/>
                      <a:pt x="1072" y="67"/>
                      <a:pt x="714" y="67"/>
                    </a:cubicBezTo>
                    <a:cubicBezTo>
                      <a:pt x="357" y="67"/>
                      <a:pt x="66" y="357"/>
                      <a:pt x="66" y="715"/>
                    </a:cubicBezTo>
                    <a:cubicBezTo>
                      <a:pt x="66" y="1033"/>
                      <a:pt x="303" y="1308"/>
                      <a:pt x="617" y="1356"/>
                    </a:cubicBezTo>
                    <a:cubicBezTo>
                      <a:pt x="635" y="1358"/>
                      <a:pt x="648" y="1375"/>
                      <a:pt x="645" y="1394"/>
                    </a:cubicBezTo>
                    <a:cubicBezTo>
                      <a:pt x="642" y="1412"/>
                      <a:pt x="625" y="1424"/>
                      <a:pt x="607" y="1422"/>
                    </a:cubicBezTo>
                    <a:cubicBezTo>
                      <a:pt x="261" y="1370"/>
                      <a:pt x="0" y="1066"/>
                      <a:pt x="0" y="715"/>
                    </a:cubicBezTo>
                    <a:cubicBezTo>
                      <a:pt x="0" y="321"/>
                      <a:pt x="320" y="0"/>
                      <a:pt x="714" y="0"/>
                    </a:cubicBezTo>
                    <a:cubicBezTo>
                      <a:pt x="1108" y="0"/>
                      <a:pt x="1429" y="321"/>
                      <a:pt x="1429" y="715"/>
                    </a:cubicBezTo>
                    <a:cubicBezTo>
                      <a:pt x="1429" y="1066"/>
                      <a:pt x="1168" y="1369"/>
                      <a:pt x="822" y="1422"/>
                    </a:cubicBezTo>
                    <a:cubicBezTo>
                      <a:pt x="820" y="1422"/>
                      <a:pt x="818" y="1422"/>
                      <a:pt x="817" y="1422"/>
                    </a:cubicBezTo>
                    <a:close/>
                  </a:path>
                </a:pathLst>
              </a:custGeom>
              <a:grpFill/>
              <a:ln w="0">
                <a:noFill/>
                <a:round/>
                <a:headEnd/>
                <a:tailEnd/>
              </a:ln>
              <a:extLst/>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228" name="Freeform 47"/>
              <p:cNvSpPr>
                <a:spLocks/>
              </p:cNvSpPr>
              <p:nvPr/>
            </p:nvSpPr>
            <p:spPr bwMode="auto">
              <a:xfrm>
                <a:off x="9294209" y="3855035"/>
                <a:ext cx="62990" cy="62994"/>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grpFill/>
              <a:ln w="0">
                <a:noFill/>
                <a:round/>
                <a:headEnd/>
                <a:tailEnd/>
              </a:ln>
              <a:extLst/>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229" name="Freeform 48"/>
              <p:cNvSpPr>
                <a:spLocks/>
              </p:cNvSpPr>
              <p:nvPr/>
            </p:nvSpPr>
            <p:spPr bwMode="auto">
              <a:xfrm>
                <a:off x="9391247" y="3855035"/>
                <a:ext cx="62990" cy="62994"/>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grpFill/>
              <a:ln w="0">
                <a:noFill/>
                <a:round/>
                <a:headEnd/>
                <a:tailEnd/>
              </a:ln>
              <a:extLst/>
            </p:spPr>
            <p:txBody>
              <a:bodyPr>
                <a:noAutofit/>
              </a:bodyPr>
              <a:lstStyle/>
              <a:p>
                <a:pPr fontAlgn="ctr"/>
                <a:endParaRPr lang="en-US" altLang="zh-CN" sz="1600" dirty="0">
                  <a:noFill/>
                  <a:latin typeface="Arial" panose="020C0503030203020204" pitchFamily="34" charset="0"/>
                  <a:cs typeface="+mn-ea"/>
                  <a:sym typeface="+mn-lt"/>
                </a:endParaRPr>
              </a:p>
            </p:txBody>
          </p:sp>
        </p:grpSp>
        <p:sp>
          <p:nvSpPr>
            <p:cNvPr id="222" name="文本框 221"/>
            <p:cNvSpPr txBox="1"/>
            <p:nvPr/>
          </p:nvSpPr>
          <p:spPr>
            <a:xfrm>
              <a:off x="8943915" y="3507400"/>
              <a:ext cx="534471" cy="276346"/>
            </a:xfrm>
            <a:prstGeom prst="rect">
              <a:avLst/>
            </a:prstGeom>
            <a:noFill/>
            <a:ln>
              <a:noFill/>
            </a:ln>
          </p:spPr>
          <p:txBody>
            <a:bodyPr wrap="none" rtlCol="0">
              <a:noAutofit/>
            </a:bodyPr>
            <a:lstStyle/>
            <a:p>
              <a:pPr fontAlgn="ctr"/>
              <a:r>
                <a:rPr sz="1200" u="none" dirty="0">
                  <a:latin typeface="Huawei Sans" panose="020C0503030203020204" pitchFamily="34" charset="0"/>
                  <a:cs typeface="Huawei Sans" panose="020C0503030203020204" pitchFamily="34" charset="0"/>
                </a:rPr>
                <a:t>Search</a:t>
              </a:r>
              <a:endParaRPr lang="en-US" sz="1200" dirty="0">
                <a:latin typeface="Huawei Sans" panose="020C0503030203020204" pitchFamily="34" charset="0"/>
                <a:cs typeface="Huawei Sans" panose="020C0503030203020204" pitchFamily="34" charset="0"/>
              </a:endParaRPr>
            </a:p>
          </p:txBody>
        </p:sp>
        <p:sp>
          <p:nvSpPr>
            <p:cNvPr id="223" name="文本框 222"/>
            <p:cNvSpPr txBox="1"/>
            <p:nvPr/>
          </p:nvSpPr>
          <p:spPr>
            <a:xfrm>
              <a:off x="8615558" y="4020685"/>
              <a:ext cx="887423" cy="276346"/>
            </a:xfrm>
            <a:prstGeom prst="rect">
              <a:avLst/>
            </a:prstGeom>
            <a:noFill/>
            <a:ln>
              <a:noFill/>
            </a:ln>
          </p:spPr>
          <p:txBody>
            <a:bodyPr wrap="none" rtlCol="0">
              <a:noAutofit/>
            </a:bodyPr>
            <a:lstStyle/>
            <a:p>
              <a:pPr fontAlgn="ctr"/>
              <a:r>
                <a:rPr sz="1200" u="none" dirty="0">
                  <a:latin typeface="Huawei Sans" panose="020C0503030203020204" pitchFamily="34" charset="0"/>
                  <a:cs typeface="Huawei Sans" panose="020C0503030203020204" pitchFamily="34" charset="0"/>
                </a:rPr>
                <a:t>Port switchover</a:t>
              </a:r>
              <a:endParaRPr lang="en-US" altLang="zh-CN" sz="1200" dirty="0">
                <a:latin typeface="Huawei Sans" panose="020C0503030203020204" pitchFamily="34" charset="0"/>
                <a:cs typeface="Huawei Sans" panose="020C0503030203020204" pitchFamily="34" charset="0"/>
                <a:sym typeface="+mn-lt"/>
              </a:endParaRPr>
            </a:p>
          </p:txBody>
        </p:sp>
        <p:sp>
          <p:nvSpPr>
            <p:cNvPr id="218" name="右箭头 217"/>
            <p:cNvSpPr/>
            <p:nvPr/>
          </p:nvSpPr>
          <p:spPr>
            <a:xfrm>
              <a:off x="5935941" y="3746471"/>
              <a:ext cx="1037254" cy="255407"/>
            </a:xfrm>
            <a:prstGeom prst="rightArrow">
              <a:avLst/>
            </a:prstGeom>
            <a:gradFill flip="none" rotWithShape="1">
              <a:gsLst>
                <a:gs pos="0">
                  <a:schemeClr val="accent1">
                    <a:lumMod val="5000"/>
                    <a:lumOff val="95000"/>
                  </a:schemeClr>
                </a:gs>
                <a:gs pos="100000">
                  <a:srgbClr val="ED6D00"/>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Arial" panose="020C0503030203020204" pitchFamily="34" charset="0"/>
                <a:cs typeface="+mn-ea"/>
                <a:sym typeface="+mn-lt"/>
              </a:endParaRPr>
            </a:p>
          </p:txBody>
        </p:sp>
        <p:sp>
          <p:nvSpPr>
            <p:cNvPr id="219" name="文本框 218"/>
            <p:cNvSpPr txBox="1"/>
            <p:nvPr/>
          </p:nvSpPr>
          <p:spPr>
            <a:xfrm>
              <a:off x="6064433" y="4024780"/>
              <a:ext cx="887423" cy="276346"/>
            </a:xfrm>
            <a:prstGeom prst="rect">
              <a:avLst/>
            </a:prstGeom>
            <a:noFill/>
            <a:ln>
              <a:noFill/>
            </a:ln>
          </p:spPr>
          <p:txBody>
            <a:bodyPr wrap="none" rtlCol="0">
              <a:noAutofit/>
            </a:bodyPr>
            <a:lstStyle/>
            <a:p>
              <a:pPr fontAlgn="ctr"/>
              <a:r>
                <a:rPr sz="1200" u="none" dirty="0">
                  <a:latin typeface="Huawei Sans" panose="020C0503030203020204" pitchFamily="34" charset="0"/>
                  <a:cs typeface="Huawei Sans" panose="020C0503030203020204" pitchFamily="34" charset="0"/>
                </a:rPr>
                <a:t>Port fault</a:t>
              </a:r>
              <a:endParaRPr lang="en-US" sz="1200" dirty="0">
                <a:latin typeface="Huawei Sans" panose="020C0503030203020204" pitchFamily="34" charset="0"/>
                <a:cs typeface="Huawei Sans" panose="020C0503030203020204" pitchFamily="34" charset="0"/>
              </a:endParaRPr>
            </a:p>
          </p:txBody>
        </p:sp>
        <p:grpSp>
          <p:nvGrpSpPr>
            <p:cNvPr id="199" name="组合 174"/>
            <p:cNvGrpSpPr>
              <a:grpSpLocks noChangeAspect="1"/>
            </p:cNvGrpSpPr>
            <p:nvPr/>
          </p:nvGrpSpPr>
          <p:grpSpPr bwMode="auto">
            <a:xfrm>
              <a:off x="4702954" y="2323344"/>
              <a:ext cx="847495" cy="568415"/>
              <a:chOff x="1949450" y="881063"/>
              <a:chExt cx="719138" cy="528638"/>
            </a:xfrm>
            <a:solidFill>
              <a:schemeClr val="bg1">
                <a:lumMod val="50000"/>
              </a:schemeClr>
            </a:solidFill>
          </p:grpSpPr>
          <p:sp>
            <p:nvSpPr>
              <p:cNvPr id="209"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210"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211"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212"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213"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214"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215"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216"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217"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grpSp>
        <p:sp>
          <p:nvSpPr>
            <p:cNvPr id="200" name="圆角矩形 199"/>
            <p:cNvSpPr/>
            <p:nvPr/>
          </p:nvSpPr>
          <p:spPr>
            <a:xfrm>
              <a:off x="4391859" y="3665847"/>
              <a:ext cx="1469684" cy="472183"/>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400" u="none" dirty="0">
                  <a:solidFill>
                    <a:schemeClr val="tx1"/>
                  </a:solidFill>
                </a:rPr>
                <a:t>Logical port A</a:t>
              </a:r>
              <a:endParaRPr lang="en-US" altLang="zh-CN" sz="1400" dirty="0">
                <a:solidFill>
                  <a:schemeClr val="tx1"/>
                </a:solidFill>
                <a:latin typeface="Arial" panose="020C0503030203020204" pitchFamily="34" charset="0"/>
                <a:cs typeface="+mn-ea"/>
                <a:sym typeface="+mn-lt"/>
              </a:endParaRPr>
            </a:p>
            <a:p>
              <a:pPr algn="ctr" fontAlgn="ctr"/>
              <a:r>
                <a:rPr sz="1400" u="none" dirty="0">
                  <a:solidFill>
                    <a:schemeClr val="tx1"/>
                  </a:solidFill>
                </a:rPr>
                <a:t>(IP address a)</a:t>
              </a:r>
              <a:endParaRPr lang="en-US" altLang="zh-CN" sz="1400" dirty="0">
                <a:solidFill>
                  <a:schemeClr val="tx1"/>
                </a:solidFill>
                <a:latin typeface="Arial" panose="020C0503030203020204" pitchFamily="34" charset="0"/>
                <a:cs typeface="+mn-ea"/>
                <a:sym typeface="+mn-lt"/>
              </a:endParaRPr>
            </a:p>
          </p:txBody>
        </p:sp>
        <p:sp>
          <p:nvSpPr>
            <p:cNvPr id="201" name="圆角矩形 200"/>
            <p:cNvSpPr/>
            <p:nvPr/>
          </p:nvSpPr>
          <p:spPr>
            <a:xfrm>
              <a:off x="4477468" y="4905676"/>
              <a:ext cx="1298466" cy="243316"/>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200" u="none">
                  <a:solidFill>
                    <a:schemeClr val="tx1"/>
                  </a:solidFill>
                </a:rPr>
                <a:t>Ethernet port A</a:t>
              </a:r>
              <a:endParaRPr lang="en-US" altLang="zh-CN" sz="1200" dirty="0">
                <a:solidFill>
                  <a:schemeClr val="tx1"/>
                </a:solidFill>
                <a:latin typeface="Arial" panose="020C0503030203020204" pitchFamily="34" charset="0"/>
                <a:cs typeface="+mn-ea"/>
                <a:sym typeface="+mn-lt"/>
              </a:endParaRPr>
            </a:p>
          </p:txBody>
        </p:sp>
        <p:grpSp>
          <p:nvGrpSpPr>
            <p:cNvPr id="202" name="组合 201"/>
            <p:cNvGrpSpPr/>
            <p:nvPr/>
          </p:nvGrpSpPr>
          <p:grpSpPr>
            <a:xfrm>
              <a:off x="4990871" y="2959414"/>
              <a:ext cx="271661" cy="710519"/>
              <a:chOff x="6354124" y="2562225"/>
              <a:chExt cx="314325" cy="900000"/>
            </a:xfrm>
          </p:grpSpPr>
          <p:cxnSp>
            <p:nvCxnSpPr>
              <p:cNvPr id="207" name="直接箭头连接符 206"/>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203" name="组合 202"/>
            <p:cNvGrpSpPr/>
            <p:nvPr/>
          </p:nvGrpSpPr>
          <p:grpSpPr>
            <a:xfrm>
              <a:off x="4990871" y="4146270"/>
              <a:ext cx="271661" cy="710519"/>
              <a:chOff x="6354124" y="4111892"/>
              <a:chExt cx="314325" cy="900000"/>
            </a:xfrm>
          </p:grpSpPr>
          <p:cxnSp>
            <p:nvCxnSpPr>
              <p:cNvPr id="205" name="直接箭头连接符 204"/>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6" name="直接箭头连接符 205"/>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04" name="矩形 203"/>
            <p:cNvSpPr/>
            <p:nvPr/>
          </p:nvSpPr>
          <p:spPr>
            <a:xfrm>
              <a:off x="4342672" y="4844463"/>
              <a:ext cx="1568059" cy="85529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1" forceAA="0" compatLnSpc="1">
              <a:prstTxWarp prst="textNoShape">
                <a:avLst/>
              </a:prstTxWarp>
              <a:noAutofit/>
            </a:bodyPr>
            <a:lstStyle/>
            <a:p>
              <a:pPr algn="ctr" fontAlgn="ctr"/>
              <a:endParaRPr lang="en-US" altLang="zh-CN" sz="1100" dirty="0">
                <a:solidFill>
                  <a:schemeClr val="tx1"/>
                </a:solidFill>
                <a:latin typeface="Arial" panose="020C0503030203020204" pitchFamily="34" charset="0"/>
                <a:cs typeface="+mn-ea"/>
                <a:sym typeface="+mn-lt"/>
              </a:endParaRPr>
            </a:p>
            <a:p>
              <a:pPr algn="ctr" fontAlgn="ctr"/>
              <a:r>
                <a:rPr sz="1100" u="none">
                  <a:solidFill>
                    <a:schemeClr val="tx1"/>
                  </a:solidFill>
                </a:rPr>
                <a:t>Bond port A</a:t>
              </a:r>
              <a:endParaRPr lang="en-US" altLang="zh-CN" sz="1100" dirty="0">
                <a:solidFill>
                  <a:schemeClr val="tx1"/>
                </a:solidFill>
                <a:latin typeface="Arial" panose="020C0503030203020204" pitchFamily="34" charset="0"/>
                <a:cs typeface="+mn-ea"/>
                <a:sym typeface="+mn-lt"/>
              </a:endParaRPr>
            </a:p>
          </p:txBody>
        </p:sp>
        <p:sp>
          <p:nvSpPr>
            <p:cNvPr id="230" name="圆角矩形 229"/>
            <p:cNvSpPr/>
            <p:nvPr/>
          </p:nvSpPr>
          <p:spPr>
            <a:xfrm>
              <a:off x="4477468" y="5195634"/>
              <a:ext cx="1298466" cy="243316"/>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200" u="none">
                  <a:solidFill>
                    <a:schemeClr val="tx1"/>
                  </a:solidFill>
                </a:rPr>
                <a:t>Ethernet port B</a:t>
              </a:r>
              <a:endParaRPr lang="en-US" altLang="zh-CN" sz="1200" dirty="0">
                <a:solidFill>
                  <a:schemeClr val="tx1"/>
                </a:solidFill>
                <a:latin typeface="Arial" panose="020C0503030203020204" pitchFamily="34" charset="0"/>
                <a:cs typeface="+mn-ea"/>
                <a:sym typeface="+mn-lt"/>
              </a:endParaRPr>
            </a:p>
          </p:txBody>
        </p:sp>
        <p:sp>
          <p:nvSpPr>
            <p:cNvPr id="232" name="圆角矩形 231"/>
            <p:cNvSpPr/>
            <p:nvPr/>
          </p:nvSpPr>
          <p:spPr>
            <a:xfrm>
              <a:off x="7201782" y="5195634"/>
              <a:ext cx="1298466" cy="243316"/>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200" u="none">
                  <a:solidFill>
                    <a:schemeClr val="tx1"/>
                  </a:solidFill>
                </a:rPr>
                <a:t>Ethernet port B</a:t>
              </a:r>
              <a:endParaRPr lang="en-US" altLang="zh-CN" sz="1200" dirty="0">
                <a:solidFill>
                  <a:schemeClr val="tx1"/>
                </a:solidFill>
                <a:latin typeface="Arial" panose="020C0503030203020204" pitchFamily="34" charset="0"/>
                <a:cs typeface="+mn-ea"/>
                <a:sym typeface="+mn-lt"/>
              </a:endParaRPr>
            </a:p>
          </p:txBody>
        </p:sp>
        <p:grpSp>
          <p:nvGrpSpPr>
            <p:cNvPr id="177" name="组合 174"/>
            <p:cNvGrpSpPr>
              <a:grpSpLocks noChangeAspect="1"/>
            </p:cNvGrpSpPr>
            <p:nvPr/>
          </p:nvGrpSpPr>
          <p:grpSpPr bwMode="auto">
            <a:xfrm>
              <a:off x="7427268" y="2323344"/>
              <a:ext cx="847495" cy="568415"/>
              <a:chOff x="1949450" y="881063"/>
              <a:chExt cx="719138" cy="528638"/>
            </a:xfrm>
            <a:solidFill>
              <a:schemeClr val="bg1">
                <a:lumMod val="50000"/>
              </a:schemeClr>
            </a:solidFill>
          </p:grpSpPr>
          <p:sp>
            <p:nvSpPr>
              <p:cNvPr id="190"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91"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92"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93"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94"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95"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96"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97"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98"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grpSp>
        <p:sp>
          <p:nvSpPr>
            <p:cNvPr id="178" name="圆角矩形 177"/>
            <p:cNvSpPr/>
            <p:nvPr/>
          </p:nvSpPr>
          <p:spPr>
            <a:xfrm>
              <a:off x="7116173" y="3665847"/>
              <a:ext cx="1469684" cy="472183"/>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400" u="none">
                  <a:solidFill>
                    <a:schemeClr val="tx1"/>
                  </a:solidFill>
                </a:rPr>
                <a:t>Logical port A</a:t>
              </a:r>
              <a:endParaRPr lang="en-US" sz="1400" dirty="0">
                <a:solidFill>
                  <a:schemeClr val="tx1"/>
                </a:solidFill>
                <a:latin typeface="Arial" panose="020C0503030203020204" pitchFamily="34" charset="0"/>
              </a:endParaRPr>
            </a:p>
          </p:txBody>
        </p:sp>
        <p:sp>
          <p:nvSpPr>
            <p:cNvPr id="179" name="圆角矩形 178"/>
            <p:cNvSpPr/>
            <p:nvPr/>
          </p:nvSpPr>
          <p:spPr>
            <a:xfrm>
              <a:off x="7201782" y="4905676"/>
              <a:ext cx="1298466" cy="243316"/>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200" u="none">
                  <a:solidFill>
                    <a:schemeClr val="tx1"/>
                  </a:solidFill>
                </a:rPr>
                <a:t>Ethernet port A</a:t>
              </a:r>
              <a:endParaRPr lang="en-US" altLang="zh-CN" sz="1200" dirty="0">
                <a:solidFill>
                  <a:schemeClr val="tx1"/>
                </a:solidFill>
                <a:latin typeface="Arial" panose="020C0503030203020204" pitchFamily="34" charset="0"/>
                <a:cs typeface="+mn-ea"/>
                <a:sym typeface="+mn-lt"/>
              </a:endParaRPr>
            </a:p>
          </p:txBody>
        </p:sp>
        <p:grpSp>
          <p:nvGrpSpPr>
            <p:cNvPr id="180" name="组合 179"/>
            <p:cNvGrpSpPr/>
            <p:nvPr/>
          </p:nvGrpSpPr>
          <p:grpSpPr>
            <a:xfrm>
              <a:off x="7715185" y="2959414"/>
              <a:ext cx="271661" cy="710519"/>
              <a:chOff x="6354124" y="2562225"/>
              <a:chExt cx="314325" cy="900000"/>
            </a:xfrm>
          </p:grpSpPr>
          <p:cxnSp>
            <p:nvCxnSpPr>
              <p:cNvPr id="188" name="直接箭头连接符 187"/>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9" name="直接箭头连接符 188"/>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181" name="组合 180"/>
            <p:cNvGrpSpPr/>
            <p:nvPr/>
          </p:nvGrpSpPr>
          <p:grpSpPr>
            <a:xfrm>
              <a:off x="7715185" y="4146270"/>
              <a:ext cx="271661" cy="710519"/>
              <a:chOff x="6354124" y="4111892"/>
              <a:chExt cx="314325" cy="900000"/>
            </a:xfrm>
          </p:grpSpPr>
          <p:cxnSp>
            <p:nvCxnSpPr>
              <p:cNvPr id="186" name="直接箭头连接符 185"/>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7" name="直接箭头连接符 186"/>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82" name="十字形 181"/>
            <p:cNvSpPr/>
            <p:nvPr/>
          </p:nvSpPr>
          <p:spPr>
            <a:xfrm rot="18900000">
              <a:off x="7521171" y="3013277"/>
              <a:ext cx="720000" cy="720000"/>
            </a:xfrm>
            <a:prstGeom prst="plus">
              <a:avLst>
                <a:gd name="adj" fmla="val 49241"/>
              </a:avLst>
            </a:prstGeom>
            <a:solidFill>
              <a:srgbClr val="C7000B"/>
            </a:solidFill>
            <a:ln w="254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Arial" panose="020C0503030203020204" pitchFamily="34" charset="0"/>
                <a:cs typeface="+mn-ea"/>
                <a:sym typeface="+mn-lt"/>
              </a:endParaRPr>
            </a:p>
          </p:txBody>
        </p:sp>
        <p:sp>
          <p:nvSpPr>
            <p:cNvPr id="183" name="十字形 182"/>
            <p:cNvSpPr/>
            <p:nvPr/>
          </p:nvSpPr>
          <p:spPr>
            <a:xfrm rot="18900000">
              <a:off x="7521171" y="4141079"/>
              <a:ext cx="720000" cy="720000"/>
            </a:xfrm>
            <a:prstGeom prst="plus">
              <a:avLst>
                <a:gd name="adj" fmla="val 49241"/>
              </a:avLst>
            </a:prstGeom>
            <a:solidFill>
              <a:srgbClr val="C7000B"/>
            </a:solidFill>
            <a:ln w="254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Arial" panose="020C0503030203020204" pitchFamily="34" charset="0"/>
                <a:cs typeface="+mn-ea"/>
                <a:sym typeface="+mn-lt"/>
              </a:endParaRPr>
            </a:p>
          </p:txBody>
        </p:sp>
        <p:sp>
          <p:nvSpPr>
            <p:cNvPr id="184" name="矩形 183"/>
            <p:cNvSpPr/>
            <p:nvPr/>
          </p:nvSpPr>
          <p:spPr>
            <a:xfrm>
              <a:off x="7066986" y="3057472"/>
              <a:ext cx="1568059" cy="2642281"/>
            </a:xfrm>
            <a:prstGeom prst="rect">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Arial" panose="020C0503030203020204" pitchFamily="34" charset="0"/>
                <a:cs typeface="+mn-ea"/>
                <a:sym typeface="+mn-lt"/>
              </a:endParaRPr>
            </a:p>
          </p:txBody>
        </p:sp>
        <p:sp>
          <p:nvSpPr>
            <p:cNvPr id="185" name="矩形 184"/>
            <p:cNvSpPr/>
            <p:nvPr/>
          </p:nvSpPr>
          <p:spPr>
            <a:xfrm>
              <a:off x="7066986" y="4844462"/>
              <a:ext cx="1568059" cy="855291"/>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1" forceAA="0" compatLnSpc="1">
              <a:prstTxWarp prst="textNoShape">
                <a:avLst/>
              </a:prstTxWarp>
              <a:noAutofit/>
            </a:bodyPr>
            <a:lstStyle/>
            <a:p>
              <a:pPr algn="ctr" fontAlgn="ctr"/>
              <a:endParaRPr lang="en-US" altLang="zh-CN" sz="1100" dirty="0">
                <a:solidFill>
                  <a:schemeClr val="tx1"/>
                </a:solidFill>
                <a:latin typeface="Arial" panose="020C0503030203020204" pitchFamily="34" charset="0"/>
                <a:cs typeface="+mn-ea"/>
                <a:sym typeface="+mn-lt"/>
              </a:endParaRPr>
            </a:p>
            <a:p>
              <a:pPr algn="ctr" fontAlgn="ctr"/>
              <a:r>
                <a:rPr sz="1100" u="none" dirty="0">
                  <a:solidFill>
                    <a:schemeClr val="tx1"/>
                  </a:solidFill>
                </a:rPr>
                <a:t>Bond port A</a:t>
              </a:r>
              <a:endParaRPr lang="en-US" sz="1100" dirty="0">
                <a:solidFill>
                  <a:schemeClr val="tx1"/>
                </a:solidFill>
                <a:latin typeface="Arial" panose="020C0503030203020204" pitchFamily="34" charset="0"/>
              </a:endParaRPr>
            </a:p>
          </p:txBody>
        </p:sp>
        <p:sp>
          <p:nvSpPr>
            <p:cNvPr id="233" name="圆角矩形 232"/>
            <p:cNvSpPr/>
            <p:nvPr/>
          </p:nvSpPr>
          <p:spPr>
            <a:xfrm>
              <a:off x="9926097" y="5195634"/>
              <a:ext cx="1298466" cy="243316"/>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200" u="none">
                  <a:solidFill>
                    <a:schemeClr val="tx1"/>
                  </a:solidFill>
                </a:rPr>
                <a:t>Ethernet port D</a:t>
              </a:r>
              <a:endParaRPr lang="en-US" altLang="zh-CN" sz="1200" dirty="0">
                <a:solidFill>
                  <a:schemeClr val="tx1"/>
                </a:solidFill>
                <a:latin typeface="Arial" panose="020C0503030203020204" pitchFamily="34" charset="0"/>
                <a:cs typeface="+mn-ea"/>
                <a:sym typeface="+mn-lt"/>
              </a:endParaRPr>
            </a:p>
          </p:txBody>
        </p:sp>
        <p:sp>
          <p:nvSpPr>
            <p:cNvPr id="234" name="圆角矩形 233"/>
            <p:cNvSpPr/>
            <p:nvPr/>
          </p:nvSpPr>
          <p:spPr>
            <a:xfrm>
              <a:off x="9926097" y="4905676"/>
              <a:ext cx="1298466" cy="243316"/>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200" u="none">
                  <a:solidFill>
                    <a:schemeClr val="tx1"/>
                  </a:solidFill>
                </a:rPr>
                <a:t>Ethernet port C</a:t>
              </a:r>
              <a:endParaRPr lang="en-US" altLang="zh-CN" sz="1200" dirty="0">
                <a:solidFill>
                  <a:schemeClr val="tx1"/>
                </a:solidFill>
                <a:latin typeface="Arial" panose="020C0503030203020204" pitchFamily="34" charset="0"/>
                <a:cs typeface="+mn-ea"/>
                <a:sym typeface="+mn-lt"/>
              </a:endParaRPr>
            </a:p>
          </p:txBody>
        </p:sp>
        <p:grpSp>
          <p:nvGrpSpPr>
            <p:cNvPr id="158" name="组合 174"/>
            <p:cNvGrpSpPr>
              <a:grpSpLocks noChangeAspect="1"/>
            </p:cNvGrpSpPr>
            <p:nvPr/>
          </p:nvGrpSpPr>
          <p:grpSpPr bwMode="auto">
            <a:xfrm>
              <a:off x="10151583" y="2323344"/>
              <a:ext cx="847495" cy="568415"/>
              <a:chOff x="1949450" y="881063"/>
              <a:chExt cx="719138" cy="528638"/>
            </a:xfrm>
            <a:solidFill>
              <a:schemeClr val="bg1">
                <a:lumMod val="50000"/>
              </a:schemeClr>
            </a:solidFill>
          </p:grpSpPr>
          <p:sp>
            <p:nvSpPr>
              <p:cNvPr id="168"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69"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70"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71"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72"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73"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74"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75"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sp>
            <p:nvSpPr>
              <p:cNvPr id="176"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600" dirty="0">
                  <a:noFill/>
                  <a:latin typeface="Arial" panose="020C0503030203020204" pitchFamily="34" charset="0"/>
                  <a:cs typeface="+mn-ea"/>
                  <a:sym typeface="+mn-lt"/>
                </a:endParaRPr>
              </a:p>
            </p:txBody>
          </p:sp>
        </p:grpSp>
        <p:sp>
          <p:nvSpPr>
            <p:cNvPr id="159" name="圆角矩形 158"/>
            <p:cNvSpPr/>
            <p:nvPr/>
          </p:nvSpPr>
          <p:spPr>
            <a:xfrm>
              <a:off x="9840488" y="3665847"/>
              <a:ext cx="1469684" cy="472183"/>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400" u="none">
                  <a:solidFill>
                    <a:schemeClr val="tx1"/>
                  </a:solidFill>
                </a:rPr>
                <a:t>Logical port A</a:t>
              </a:r>
              <a:endParaRPr lang="en-US" altLang="zh-CN" sz="1400" dirty="0">
                <a:solidFill>
                  <a:schemeClr val="tx1"/>
                </a:solidFill>
                <a:latin typeface="Arial" panose="020C0503030203020204" pitchFamily="34" charset="0"/>
                <a:cs typeface="+mn-ea"/>
                <a:sym typeface="+mn-lt"/>
              </a:endParaRPr>
            </a:p>
            <a:p>
              <a:pPr algn="ctr" fontAlgn="ctr"/>
              <a:r>
                <a:rPr sz="1400" u="none">
                  <a:solidFill>
                    <a:schemeClr val="tx1"/>
                  </a:solidFill>
                </a:rPr>
                <a:t>(IP address a)</a:t>
              </a:r>
              <a:endParaRPr lang="en-US" altLang="zh-CN" sz="1400" dirty="0">
                <a:solidFill>
                  <a:schemeClr val="tx1"/>
                </a:solidFill>
                <a:latin typeface="Arial" panose="020C0503030203020204" pitchFamily="34" charset="0"/>
                <a:cs typeface="+mn-ea"/>
                <a:sym typeface="+mn-lt"/>
              </a:endParaRPr>
            </a:p>
          </p:txBody>
        </p:sp>
        <p:grpSp>
          <p:nvGrpSpPr>
            <p:cNvPr id="161" name="组合 160"/>
            <p:cNvGrpSpPr/>
            <p:nvPr/>
          </p:nvGrpSpPr>
          <p:grpSpPr>
            <a:xfrm>
              <a:off x="10439500" y="2959414"/>
              <a:ext cx="271661" cy="710519"/>
              <a:chOff x="6354124" y="2562225"/>
              <a:chExt cx="314325" cy="900000"/>
            </a:xfrm>
          </p:grpSpPr>
          <p:cxnSp>
            <p:nvCxnSpPr>
              <p:cNvPr id="166" name="直接箭头连接符 165"/>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7" name="直接箭头连接符 166"/>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162" name="组合 161"/>
            <p:cNvGrpSpPr/>
            <p:nvPr/>
          </p:nvGrpSpPr>
          <p:grpSpPr>
            <a:xfrm>
              <a:off x="10439500" y="4146270"/>
              <a:ext cx="271661" cy="710519"/>
              <a:chOff x="6354124" y="4111892"/>
              <a:chExt cx="314325" cy="900000"/>
            </a:xfrm>
          </p:grpSpPr>
          <p:cxnSp>
            <p:nvCxnSpPr>
              <p:cNvPr id="164" name="直接箭头连接符 163"/>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5" name="直接箭头连接符 164"/>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63" name="矩形 162"/>
            <p:cNvSpPr/>
            <p:nvPr/>
          </p:nvSpPr>
          <p:spPr>
            <a:xfrm>
              <a:off x="9791301" y="4844462"/>
              <a:ext cx="1568059" cy="855291"/>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1" forceAA="0" compatLnSpc="1">
              <a:prstTxWarp prst="textNoShape">
                <a:avLst/>
              </a:prstTxWarp>
              <a:noAutofit/>
            </a:bodyPr>
            <a:lstStyle/>
            <a:p>
              <a:pPr algn="ctr" fontAlgn="ctr"/>
              <a:endParaRPr lang="en-US" altLang="zh-CN" sz="1100" dirty="0">
                <a:solidFill>
                  <a:schemeClr val="tx1"/>
                </a:solidFill>
                <a:latin typeface="Arial" panose="020C0503030203020204" pitchFamily="34" charset="0"/>
                <a:cs typeface="+mn-ea"/>
                <a:sym typeface="+mn-lt"/>
              </a:endParaRPr>
            </a:p>
            <a:p>
              <a:pPr algn="ctr" fontAlgn="ctr"/>
              <a:r>
                <a:rPr sz="1100" u="none">
                  <a:solidFill>
                    <a:schemeClr val="tx1"/>
                  </a:solidFill>
                </a:rPr>
                <a:t>Bond port A</a:t>
              </a:r>
              <a:endParaRPr lang="en-US" altLang="zh-CN" sz="1100" dirty="0">
                <a:solidFill>
                  <a:schemeClr val="tx1"/>
                </a:solidFill>
                <a:latin typeface="Arial" panose="020C0503030203020204" pitchFamily="34" charset="0"/>
                <a:cs typeface="+mn-ea"/>
                <a:sym typeface="+mn-lt"/>
              </a:endParaRPr>
            </a:p>
          </p:txBody>
        </p:sp>
        <p:sp>
          <p:nvSpPr>
            <p:cNvPr id="237" name="文本框 236"/>
            <p:cNvSpPr txBox="1"/>
            <p:nvPr/>
          </p:nvSpPr>
          <p:spPr>
            <a:xfrm>
              <a:off x="4034923" y="2958865"/>
              <a:ext cx="1099001" cy="296523"/>
            </a:xfrm>
            <a:prstGeom prst="rect">
              <a:avLst/>
            </a:prstGeom>
            <a:noFill/>
            <a:ln>
              <a:noFill/>
            </a:ln>
          </p:spPr>
          <p:txBody>
            <a:bodyPr vert="horz" wrap="square" rtlCol="0">
              <a:noAutofit/>
            </a:bodyPr>
            <a:lstStyle/>
            <a:p>
              <a:pPr fontAlgn="ctr"/>
              <a:r>
                <a:rPr sz="1200" u="none" dirty="0">
                  <a:latin typeface="Huawei Sans" panose="020C0503030203020204" pitchFamily="34" charset="0"/>
                  <a:cs typeface="Huawei Sans" panose="020C0503030203020204" pitchFamily="34" charset="0"/>
                </a:rPr>
                <a:t>High-speed data transmission</a:t>
              </a:r>
              <a:endParaRPr lang="en-US" altLang="zh-CN" sz="1200" dirty="0">
                <a:latin typeface="Huawei Sans" panose="020C0503030203020204" pitchFamily="34" charset="0"/>
                <a:cs typeface="Huawei Sans" panose="020C0503030203020204" pitchFamily="34" charset="0"/>
                <a:sym typeface="+mn-lt"/>
              </a:endParaRPr>
            </a:p>
          </p:txBody>
        </p:sp>
      </p:grpSp>
      <p:sp>
        <p:nvSpPr>
          <p:cNvPr id="244" name="文本占位符 1"/>
          <p:cNvSpPr txBox="1">
            <a:spLocks/>
          </p:cNvSpPr>
          <p:nvPr/>
        </p:nvSpPr>
        <p:spPr bwMode="auto">
          <a:xfrm>
            <a:off x="416321" y="2019023"/>
            <a:ext cx="3672843" cy="4372350"/>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ctr" latinLnBrk="0" hangingPunct="1">
              <a:lnSpc>
                <a:spcPct val="140000"/>
              </a:lnSpc>
              <a:spcBef>
                <a:spcPts val="792"/>
              </a:spcBef>
              <a:buClrTx/>
              <a:buSzPct val="50000"/>
              <a:buFont typeface="Wingdings" panose="05000000000000000000" pitchFamily="2" charset="2"/>
              <a:buChar char="l"/>
              <a:defRPr sz="2199" kern="1200" baseline="0">
                <a:solidFill>
                  <a:schemeClr val="tx1"/>
                </a:solidFill>
                <a:latin typeface="Arial"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nSpc>
                <a:spcPct val="120000"/>
              </a:lnSpc>
              <a:spcBef>
                <a:spcPts val="300"/>
              </a:spcBef>
            </a:pPr>
            <a:endParaRPr lang="en-US" altLang="zh-CN" sz="1600" dirty="0">
              <a:latin typeface="Arial" panose="020C0503030203020204" pitchFamily="34" charset="0"/>
              <a:ea typeface="+mn-ea"/>
              <a:cs typeface="+mn-ea"/>
              <a:sym typeface="+mn-lt"/>
            </a:endParaRPr>
          </a:p>
          <a:p>
            <a:pPr lvl="1">
              <a:lnSpc>
                <a:spcPct val="120000"/>
              </a:lnSpc>
              <a:spcBef>
                <a:spcPts val="300"/>
              </a:spcBef>
            </a:pPr>
            <a:r>
              <a:rPr sz="1600" u="none" dirty="0">
                <a:latin typeface="Huawei Sans" panose="020C0503030203020204" pitchFamily="34" charset="0"/>
                <a:cs typeface="Huawei Sans" panose="020C0503030203020204" pitchFamily="34" charset="0"/>
              </a:rPr>
              <a:t>Locate an available port.</a:t>
            </a:r>
            <a:endParaRPr lang="en-US" altLang="zh-CN" sz="1600" dirty="0">
              <a:latin typeface="Huawei Sans" panose="020C0503030203020204" pitchFamily="34" charset="0"/>
              <a:ea typeface="+mn-ea"/>
              <a:cs typeface="Huawei Sans" panose="020C0503030203020204" pitchFamily="34" charset="0"/>
              <a:sym typeface="+mn-lt"/>
            </a:endParaRPr>
          </a:p>
          <a:p>
            <a:pPr lvl="1">
              <a:lnSpc>
                <a:spcPct val="120000"/>
              </a:lnSpc>
              <a:spcBef>
                <a:spcPts val="300"/>
              </a:spcBef>
            </a:pPr>
            <a:r>
              <a:rPr sz="1600" u="none" dirty="0">
                <a:latin typeface="Huawei Sans" panose="020C0503030203020204" pitchFamily="34" charset="0"/>
                <a:cs typeface="Huawei Sans" panose="020C0503030203020204" pitchFamily="34" charset="0"/>
              </a:rPr>
              <a:t>Delete the logical port created on the faulty port.</a:t>
            </a:r>
            <a:endParaRPr lang="en-US" altLang="zh-CN" sz="1600" dirty="0">
              <a:latin typeface="Huawei Sans" panose="020C0503030203020204" pitchFamily="34" charset="0"/>
              <a:ea typeface="+mn-ea"/>
              <a:cs typeface="Huawei Sans" panose="020C0503030203020204" pitchFamily="34" charset="0"/>
              <a:sym typeface="+mn-lt"/>
            </a:endParaRPr>
          </a:p>
          <a:p>
            <a:pPr lvl="1">
              <a:lnSpc>
                <a:spcPct val="120000"/>
              </a:lnSpc>
              <a:spcBef>
                <a:spcPts val="300"/>
              </a:spcBef>
            </a:pPr>
            <a:r>
              <a:rPr sz="1600" u="none" dirty="0">
                <a:latin typeface="Huawei Sans" panose="020C0503030203020204" pitchFamily="34" charset="0"/>
                <a:cs typeface="Huawei Sans" panose="020C0503030203020204" pitchFamily="34" charset="0"/>
              </a:rPr>
              <a:t>Create a logical port with the same IP address on the available port.</a:t>
            </a:r>
            <a:endParaRPr lang="en-US" altLang="zh-CN" sz="1600" dirty="0">
              <a:latin typeface="Huawei Sans" panose="020C0503030203020204" pitchFamily="34" charset="0"/>
              <a:ea typeface="+mn-ea"/>
              <a:cs typeface="Huawei Sans" panose="020C0503030203020204" pitchFamily="34" charset="0"/>
              <a:sym typeface="+mn-lt"/>
            </a:endParaRPr>
          </a:p>
          <a:p>
            <a:pPr lvl="1">
              <a:lnSpc>
                <a:spcPct val="120000"/>
              </a:lnSpc>
              <a:spcBef>
                <a:spcPts val="300"/>
              </a:spcBef>
            </a:pPr>
            <a:r>
              <a:rPr sz="1600" u="none" dirty="0">
                <a:latin typeface="Huawei Sans" panose="020C0503030203020204" pitchFamily="34" charset="0"/>
                <a:cs typeface="Huawei Sans" panose="020C0503030203020204" pitchFamily="34" charset="0"/>
              </a:rPr>
              <a:t>Switch services to the available port.</a:t>
            </a:r>
            <a:endParaRPr lang="en-US" altLang="zh-CN" sz="1600" dirty="0">
              <a:latin typeface="Huawei Sans" panose="020C0503030203020204" pitchFamily="34" charset="0"/>
              <a:ea typeface="+mn-ea"/>
              <a:cs typeface="Huawei Sans" panose="020C0503030203020204" pitchFamily="34" charset="0"/>
              <a:sym typeface="+mn-lt"/>
            </a:endParaRPr>
          </a:p>
          <a:p>
            <a:pPr marL="403039" lvl="1" indent="0">
              <a:lnSpc>
                <a:spcPct val="120000"/>
              </a:lnSpc>
              <a:spcBef>
                <a:spcPts val="300"/>
              </a:spcBef>
              <a:buNone/>
            </a:pPr>
            <a:r>
              <a:rPr sz="1600" u="none" dirty="0">
                <a:latin typeface="Huawei Sans" panose="020C0503030203020204" pitchFamily="34" charset="0"/>
                <a:cs typeface="Huawei Sans" panose="020C0503030203020204" pitchFamily="34" charset="0"/>
              </a:rPr>
              <a:t>After the faulty port recovers, it can take over services again.</a:t>
            </a:r>
            <a:endParaRPr lang="en-US" altLang="zh-CN" sz="1600" dirty="0">
              <a:latin typeface="Huawei Sans" panose="020C0503030203020204" pitchFamily="34" charset="0"/>
              <a:ea typeface="+mn-ea"/>
              <a:cs typeface="Huawei Sans" panose="020C0503030203020204" pitchFamily="34" charset="0"/>
              <a:sym typeface="+mn-lt"/>
            </a:endParaRPr>
          </a:p>
          <a:p>
            <a:pPr>
              <a:lnSpc>
                <a:spcPct val="120000"/>
              </a:lnSpc>
              <a:spcBef>
                <a:spcPts val="300"/>
              </a:spcBef>
            </a:pPr>
            <a:endParaRPr lang="en-US" altLang="zh-CN" sz="1600" dirty="0">
              <a:latin typeface="Huawei Sans" panose="020C0503030203020204" pitchFamily="34" charset="0"/>
              <a:ea typeface="+mn-ea"/>
              <a:sym typeface="+mn-lt"/>
            </a:endParaRPr>
          </a:p>
        </p:txBody>
      </p:sp>
    </p:spTree>
    <p:extLst>
      <p:ext uri="{BB962C8B-B14F-4D97-AF65-F5344CB8AC3E}">
        <p14:creationId xmlns:p14="http://schemas.microsoft.com/office/powerpoint/2010/main" val="3514156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u="none">
                <a:cs typeface="Huawei Sans" panose="020C0503030203020204" pitchFamily="34" charset="0"/>
              </a:rPr>
              <a:t>VLAN-based IP Address Failover</a:t>
            </a:r>
            <a:endParaRPr lang="en-US" dirty="0">
              <a:cs typeface="Huawei Sans" panose="020C0503030203020204" pitchFamily="34" charset="0"/>
            </a:endParaRPr>
          </a:p>
        </p:txBody>
      </p:sp>
      <p:sp>
        <p:nvSpPr>
          <p:cNvPr id="2" name="文本占位符 1"/>
          <p:cNvSpPr>
            <a:spLocks noGrp="1"/>
          </p:cNvSpPr>
          <p:nvPr>
            <p:ph type="body" sz="quarter" idx="10"/>
          </p:nvPr>
        </p:nvSpPr>
        <p:spPr/>
        <p:txBody>
          <a:bodyPr>
            <a:noAutofit/>
          </a:bodyPr>
          <a:lstStyle/>
          <a:p>
            <a:r>
              <a:rPr sz="2000" u="none" dirty="0"/>
              <a:t>You can create VLANs to isolate different services.</a:t>
            </a:r>
            <a:endParaRPr lang="en-US" altLang="zh-CN" sz="2000" dirty="0">
              <a:ea typeface="+mn-ea"/>
              <a:sym typeface="+mn-lt"/>
            </a:endParaRPr>
          </a:p>
          <a:p>
            <a:r>
              <a:rPr sz="2000" u="none" dirty="0"/>
              <a:t>When an Ethernet port on a VLAN fails, the system will:</a:t>
            </a:r>
            <a:endParaRPr lang="en-US" altLang="zh-CN" sz="2000" dirty="0">
              <a:ea typeface="+mn-ea"/>
              <a:sym typeface="+mn-lt"/>
            </a:endParaRPr>
          </a:p>
        </p:txBody>
      </p:sp>
      <p:grpSp>
        <p:nvGrpSpPr>
          <p:cNvPr id="4" name="组合 3"/>
          <p:cNvGrpSpPr/>
          <p:nvPr/>
        </p:nvGrpSpPr>
        <p:grpSpPr>
          <a:xfrm>
            <a:off x="4459085" y="2253527"/>
            <a:ext cx="6998508" cy="3674029"/>
            <a:chOff x="4459085" y="2253527"/>
            <a:chExt cx="6998508" cy="3674029"/>
          </a:xfrm>
        </p:grpSpPr>
        <p:sp>
          <p:nvSpPr>
            <p:cNvPr id="9" name="右箭头 8"/>
            <p:cNvSpPr/>
            <p:nvPr/>
          </p:nvSpPr>
          <p:spPr>
            <a:xfrm>
              <a:off x="8778286" y="3860044"/>
              <a:ext cx="1029646" cy="288320"/>
            </a:xfrm>
            <a:prstGeom prst="rightArrow">
              <a:avLst/>
            </a:prstGeom>
            <a:gradFill flip="none" rotWithShape="1">
              <a:gsLst>
                <a:gs pos="0">
                  <a:schemeClr val="accent1">
                    <a:lumMod val="5000"/>
                    <a:lumOff val="95000"/>
                  </a:schemeClr>
                </a:gs>
                <a:gs pos="100000">
                  <a:srgbClr val="ED6D00"/>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Huawei Sans" panose="020C0503030203020204" pitchFamily="34" charset="0"/>
                <a:cs typeface="Huawei Sans" panose="020C0503030203020204" pitchFamily="34" charset="0"/>
                <a:sym typeface="+mn-lt"/>
              </a:endParaRPr>
            </a:p>
          </p:txBody>
        </p:sp>
        <p:grpSp>
          <p:nvGrpSpPr>
            <p:cNvPr id="85" name="组合 84"/>
            <p:cNvGrpSpPr/>
            <p:nvPr/>
          </p:nvGrpSpPr>
          <p:grpSpPr>
            <a:xfrm>
              <a:off x="8990674" y="2870372"/>
              <a:ext cx="604871" cy="641663"/>
              <a:chOff x="9052466" y="3260856"/>
              <a:chExt cx="643514" cy="657173"/>
            </a:xfrm>
            <a:solidFill>
              <a:schemeClr val="bg1">
                <a:lumMod val="50000"/>
              </a:schemeClr>
            </a:solidFill>
          </p:grpSpPr>
          <p:sp>
            <p:nvSpPr>
              <p:cNvPr id="18" name="Freeform 43"/>
              <p:cNvSpPr>
                <a:spLocks noEditPoints="1"/>
              </p:cNvSpPr>
              <p:nvPr/>
            </p:nvSpPr>
            <p:spPr bwMode="auto">
              <a:xfrm>
                <a:off x="9178445" y="3402166"/>
                <a:ext cx="331972" cy="331992"/>
              </a:xfrm>
              <a:custGeom>
                <a:avLst/>
                <a:gdLst>
                  <a:gd name="T0" fmla="*/ 2147483646 w 738"/>
                  <a:gd name="T1" fmla="*/ 2147483646 h 738"/>
                  <a:gd name="T2" fmla="*/ 2147483646 w 738"/>
                  <a:gd name="T3" fmla="*/ 2147483646 h 738"/>
                  <a:gd name="T4" fmla="*/ 2147483646 w 738"/>
                  <a:gd name="T5" fmla="*/ 2147483646 h 738"/>
                  <a:gd name="T6" fmla="*/ 2147483646 w 738"/>
                  <a:gd name="T7" fmla="*/ 2147483646 h 738"/>
                  <a:gd name="T8" fmla="*/ 2147483646 w 738"/>
                  <a:gd name="T9" fmla="*/ 2147483646 h 738"/>
                  <a:gd name="T10" fmla="*/ 2147483646 w 738"/>
                  <a:gd name="T11" fmla="*/ 2147483646 h 738"/>
                  <a:gd name="T12" fmla="*/ 2147483646 w 738"/>
                  <a:gd name="T13" fmla="*/ 2147483646 h 738"/>
                  <a:gd name="T14" fmla="*/ 2147483646 w 738"/>
                  <a:gd name="T15" fmla="*/ 2147483646 h 738"/>
                  <a:gd name="T16" fmla="*/ 2147483646 w 738"/>
                  <a:gd name="T17" fmla="*/ 2147483646 h 738"/>
                  <a:gd name="T18" fmla="*/ 0 w 738"/>
                  <a:gd name="T19" fmla="*/ 2147483646 h 738"/>
                  <a:gd name="T20" fmla="*/ 2147483646 w 738"/>
                  <a:gd name="T21" fmla="*/ 0 h 738"/>
                  <a:gd name="T22" fmla="*/ 2147483646 w 738"/>
                  <a:gd name="T23" fmla="*/ 2147483646 h 738"/>
                  <a:gd name="T24" fmla="*/ 2147483646 w 738"/>
                  <a:gd name="T25" fmla="*/ 2147483646 h 738"/>
                  <a:gd name="T26" fmla="*/ 2147483646 w 738"/>
                  <a:gd name="T27" fmla="*/ 2147483646 h 7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8"/>
                  <a:gd name="T43" fmla="*/ 0 h 738"/>
                  <a:gd name="T44" fmla="*/ 738 w 738"/>
                  <a:gd name="T45" fmla="*/ 738 h 7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8" h="738">
                    <a:moveTo>
                      <a:pt x="369" y="67"/>
                    </a:moveTo>
                    <a:lnTo>
                      <a:pt x="369" y="67"/>
                    </a:lnTo>
                    <a:cubicBezTo>
                      <a:pt x="203" y="67"/>
                      <a:pt x="67" y="202"/>
                      <a:pt x="67" y="369"/>
                    </a:cubicBezTo>
                    <a:cubicBezTo>
                      <a:pt x="67" y="536"/>
                      <a:pt x="203" y="671"/>
                      <a:pt x="369" y="671"/>
                    </a:cubicBezTo>
                    <a:cubicBezTo>
                      <a:pt x="392" y="671"/>
                      <a:pt x="415" y="669"/>
                      <a:pt x="437" y="664"/>
                    </a:cubicBezTo>
                    <a:cubicBezTo>
                      <a:pt x="575" y="632"/>
                      <a:pt x="671" y="511"/>
                      <a:pt x="671" y="369"/>
                    </a:cubicBezTo>
                    <a:cubicBezTo>
                      <a:pt x="671" y="202"/>
                      <a:pt x="536" y="67"/>
                      <a:pt x="369" y="67"/>
                    </a:cubicBezTo>
                    <a:close/>
                    <a:moveTo>
                      <a:pt x="369" y="738"/>
                    </a:moveTo>
                    <a:lnTo>
                      <a:pt x="369" y="738"/>
                    </a:lnTo>
                    <a:cubicBezTo>
                      <a:pt x="166" y="738"/>
                      <a:pt x="0" y="572"/>
                      <a:pt x="0" y="369"/>
                    </a:cubicBezTo>
                    <a:cubicBezTo>
                      <a:pt x="0" y="166"/>
                      <a:pt x="166" y="0"/>
                      <a:pt x="369" y="0"/>
                    </a:cubicBezTo>
                    <a:cubicBezTo>
                      <a:pt x="573" y="0"/>
                      <a:pt x="738" y="166"/>
                      <a:pt x="738" y="369"/>
                    </a:cubicBezTo>
                    <a:cubicBezTo>
                      <a:pt x="738" y="542"/>
                      <a:pt x="620" y="690"/>
                      <a:pt x="452" y="729"/>
                    </a:cubicBezTo>
                    <a:cubicBezTo>
                      <a:pt x="425" y="735"/>
                      <a:pt x="397" y="738"/>
                      <a:pt x="369" y="7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19" name="Freeform 44"/>
              <p:cNvSpPr>
                <a:spLocks/>
              </p:cNvSpPr>
              <p:nvPr/>
            </p:nvSpPr>
            <p:spPr bwMode="auto">
              <a:xfrm>
                <a:off x="9226113" y="3449836"/>
                <a:ext cx="117467" cy="117474"/>
              </a:xfrm>
              <a:custGeom>
                <a:avLst/>
                <a:gdLst>
                  <a:gd name="T0" fmla="*/ 2147483646 w 263"/>
                  <a:gd name="T1" fmla="*/ 2147483646 h 263"/>
                  <a:gd name="T2" fmla="*/ 2147483646 w 263"/>
                  <a:gd name="T3" fmla="*/ 2147483646 h 263"/>
                  <a:gd name="T4" fmla="*/ 0 w 263"/>
                  <a:gd name="T5" fmla="*/ 2147483646 h 263"/>
                  <a:gd name="T6" fmla="*/ 2147483646 w 263"/>
                  <a:gd name="T7" fmla="*/ 2147483646 h 263"/>
                  <a:gd name="T8" fmla="*/ 2147483646 w 263"/>
                  <a:gd name="T9" fmla="*/ 0 h 263"/>
                  <a:gd name="T10" fmla="*/ 2147483646 w 263"/>
                  <a:gd name="T11" fmla="*/ 2147483646 h 263"/>
                  <a:gd name="T12" fmla="*/ 2147483646 w 263"/>
                  <a:gd name="T13" fmla="*/ 2147483646 h 263"/>
                  <a:gd name="T14" fmla="*/ 2147483646 w 263"/>
                  <a:gd name="T15" fmla="*/ 2147483646 h 263"/>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263"/>
                  <a:gd name="T26" fmla="*/ 263 w 263"/>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263">
                    <a:moveTo>
                      <a:pt x="40" y="263"/>
                    </a:moveTo>
                    <a:lnTo>
                      <a:pt x="40" y="263"/>
                    </a:lnTo>
                    <a:lnTo>
                      <a:pt x="0" y="263"/>
                    </a:lnTo>
                    <a:cubicBezTo>
                      <a:pt x="0" y="189"/>
                      <a:pt x="32" y="117"/>
                      <a:pt x="88" y="67"/>
                    </a:cubicBezTo>
                    <a:cubicBezTo>
                      <a:pt x="136" y="24"/>
                      <a:pt x="198" y="0"/>
                      <a:pt x="263" y="0"/>
                    </a:cubicBezTo>
                    <a:lnTo>
                      <a:pt x="263" y="40"/>
                    </a:lnTo>
                    <a:cubicBezTo>
                      <a:pt x="208" y="40"/>
                      <a:pt x="155" y="60"/>
                      <a:pt x="114" y="97"/>
                    </a:cubicBezTo>
                    <a:cubicBezTo>
                      <a:pt x="67" y="139"/>
                      <a:pt x="40" y="200"/>
                      <a:pt x="40" y="26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20" name="Freeform 45"/>
              <p:cNvSpPr>
                <a:spLocks/>
              </p:cNvSpPr>
              <p:nvPr/>
            </p:nvSpPr>
            <p:spPr bwMode="auto">
              <a:xfrm>
                <a:off x="9447427" y="3657543"/>
                <a:ext cx="122574" cy="102151"/>
              </a:xfrm>
              <a:custGeom>
                <a:avLst/>
                <a:gdLst>
                  <a:gd name="T0" fmla="*/ 2147483646 w 271"/>
                  <a:gd name="T1" fmla="*/ 2147483646 h 230"/>
                  <a:gd name="T2" fmla="*/ 2147483646 w 271"/>
                  <a:gd name="T3" fmla="*/ 2147483646 h 230"/>
                  <a:gd name="T4" fmla="*/ 0 w 271"/>
                  <a:gd name="T5" fmla="*/ 2147483646 h 230"/>
                  <a:gd name="T6" fmla="*/ 2147483646 w 271"/>
                  <a:gd name="T7" fmla="*/ 0 h 230"/>
                  <a:gd name="T8" fmla="*/ 2147483646 w 271"/>
                  <a:gd name="T9" fmla="*/ 2147483646 h 230"/>
                  <a:gd name="T10" fmla="*/ 2147483646 w 271"/>
                  <a:gd name="T11" fmla="*/ 2147483646 h 230"/>
                  <a:gd name="T12" fmla="*/ 0 60000 65536"/>
                  <a:gd name="T13" fmla="*/ 0 60000 65536"/>
                  <a:gd name="T14" fmla="*/ 0 60000 65536"/>
                  <a:gd name="T15" fmla="*/ 0 60000 65536"/>
                  <a:gd name="T16" fmla="*/ 0 60000 65536"/>
                  <a:gd name="T17" fmla="*/ 0 60000 65536"/>
                  <a:gd name="T18" fmla="*/ 0 w 271"/>
                  <a:gd name="T19" fmla="*/ 0 h 230"/>
                  <a:gd name="T20" fmla="*/ 271 w 271"/>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271" h="230">
                    <a:moveTo>
                      <a:pt x="231" y="230"/>
                    </a:moveTo>
                    <a:lnTo>
                      <a:pt x="231" y="230"/>
                    </a:lnTo>
                    <a:lnTo>
                      <a:pt x="0" y="53"/>
                    </a:lnTo>
                    <a:lnTo>
                      <a:pt x="40" y="0"/>
                    </a:lnTo>
                    <a:lnTo>
                      <a:pt x="271" y="177"/>
                    </a:lnTo>
                    <a:lnTo>
                      <a:pt x="231" y="23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21" name="Freeform 46"/>
              <p:cNvSpPr>
                <a:spLocks/>
              </p:cNvSpPr>
              <p:nvPr/>
            </p:nvSpPr>
            <p:spPr bwMode="auto">
              <a:xfrm>
                <a:off x="9052466" y="3260856"/>
                <a:ext cx="643514" cy="641850"/>
              </a:xfrm>
              <a:custGeom>
                <a:avLst/>
                <a:gdLst>
                  <a:gd name="T0" fmla="*/ 2147483646 w 1429"/>
                  <a:gd name="T1" fmla="*/ 2147483646 h 1424"/>
                  <a:gd name="T2" fmla="*/ 2147483646 w 1429"/>
                  <a:gd name="T3" fmla="*/ 2147483646 h 1424"/>
                  <a:gd name="T4" fmla="*/ 2147483646 w 1429"/>
                  <a:gd name="T5" fmla="*/ 2147483646 h 1424"/>
                  <a:gd name="T6" fmla="*/ 2147483646 w 1429"/>
                  <a:gd name="T7" fmla="*/ 2147483646 h 1424"/>
                  <a:gd name="T8" fmla="*/ 2147483646 w 1429"/>
                  <a:gd name="T9" fmla="*/ 2147483646 h 1424"/>
                  <a:gd name="T10" fmla="*/ 2147483646 w 1429"/>
                  <a:gd name="T11" fmla="*/ 2147483646 h 1424"/>
                  <a:gd name="T12" fmla="*/ 2147483646 w 1429"/>
                  <a:gd name="T13" fmla="*/ 2147483646 h 1424"/>
                  <a:gd name="T14" fmla="*/ 2147483646 w 1429"/>
                  <a:gd name="T15" fmla="*/ 2147483646 h 1424"/>
                  <a:gd name="T16" fmla="*/ 2147483646 w 1429"/>
                  <a:gd name="T17" fmla="*/ 2147483646 h 1424"/>
                  <a:gd name="T18" fmla="*/ 2147483646 w 1429"/>
                  <a:gd name="T19" fmla="*/ 2147483646 h 1424"/>
                  <a:gd name="T20" fmla="*/ 0 w 1429"/>
                  <a:gd name="T21" fmla="*/ 2147483646 h 1424"/>
                  <a:gd name="T22" fmla="*/ 2147483646 w 1429"/>
                  <a:gd name="T23" fmla="*/ 0 h 1424"/>
                  <a:gd name="T24" fmla="*/ 2147483646 w 1429"/>
                  <a:gd name="T25" fmla="*/ 2147483646 h 1424"/>
                  <a:gd name="T26" fmla="*/ 2147483646 w 1429"/>
                  <a:gd name="T27" fmla="*/ 2147483646 h 1424"/>
                  <a:gd name="T28" fmla="*/ 2147483646 w 1429"/>
                  <a:gd name="T29" fmla="*/ 2147483646 h 14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9"/>
                  <a:gd name="T46" fmla="*/ 0 h 1424"/>
                  <a:gd name="T47" fmla="*/ 1429 w 1429"/>
                  <a:gd name="T48" fmla="*/ 1424 h 14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9" h="1424">
                    <a:moveTo>
                      <a:pt x="817" y="1422"/>
                    </a:moveTo>
                    <a:lnTo>
                      <a:pt x="817" y="1422"/>
                    </a:lnTo>
                    <a:cubicBezTo>
                      <a:pt x="800" y="1422"/>
                      <a:pt x="786" y="1410"/>
                      <a:pt x="784" y="1394"/>
                    </a:cubicBezTo>
                    <a:cubicBezTo>
                      <a:pt x="781" y="1375"/>
                      <a:pt x="794" y="1358"/>
                      <a:pt x="812" y="1356"/>
                    </a:cubicBezTo>
                    <a:cubicBezTo>
                      <a:pt x="1126" y="1308"/>
                      <a:pt x="1363" y="1033"/>
                      <a:pt x="1362" y="715"/>
                    </a:cubicBezTo>
                    <a:cubicBezTo>
                      <a:pt x="1362" y="357"/>
                      <a:pt x="1072" y="67"/>
                      <a:pt x="714" y="67"/>
                    </a:cubicBezTo>
                    <a:cubicBezTo>
                      <a:pt x="357" y="67"/>
                      <a:pt x="66" y="357"/>
                      <a:pt x="66" y="715"/>
                    </a:cubicBezTo>
                    <a:cubicBezTo>
                      <a:pt x="66" y="1033"/>
                      <a:pt x="303" y="1308"/>
                      <a:pt x="617" y="1356"/>
                    </a:cubicBezTo>
                    <a:cubicBezTo>
                      <a:pt x="635" y="1358"/>
                      <a:pt x="648" y="1375"/>
                      <a:pt x="645" y="1394"/>
                    </a:cubicBezTo>
                    <a:cubicBezTo>
                      <a:pt x="642" y="1412"/>
                      <a:pt x="625" y="1424"/>
                      <a:pt x="607" y="1422"/>
                    </a:cubicBezTo>
                    <a:cubicBezTo>
                      <a:pt x="261" y="1370"/>
                      <a:pt x="0" y="1066"/>
                      <a:pt x="0" y="715"/>
                    </a:cubicBezTo>
                    <a:cubicBezTo>
                      <a:pt x="0" y="321"/>
                      <a:pt x="320" y="0"/>
                      <a:pt x="714" y="0"/>
                    </a:cubicBezTo>
                    <a:cubicBezTo>
                      <a:pt x="1108" y="0"/>
                      <a:pt x="1429" y="321"/>
                      <a:pt x="1429" y="715"/>
                    </a:cubicBezTo>
                    <a:cubicBezTo>
                      <a:pt x="1429" y="1066"/>
                      <a:pt x="1168" y="1369"/>
                      <a:pt x="822" y="1422"/>
                    </a:cubicBezTo>
                    <a:cubicBezTo>
                      <a:pt x="820" y="1422"/>
                      <a:pt x="818" y="1422"/>
                      <a:pt x="817" y="142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22" name="Freeform 47"/>
              <p:cNvSpPr>
                <a:spLocks/>
              </p:cNvSpPr>
              <p:nvPr/>
            </p:nvSpPr>
            <p:spPr bwMode="auto">
              <a:xfrm>
                <a:off x="9294209" y="3855035"/>
                <a:ext cx="62990" cy="62994"/>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23" name="Freeform 48"/>
              <p:cNvSpPr>
                <a:spLocks/>
              </p:cNvSpPr>
              <p:nvPr/>
            </p:nvSpPr>
            <p:spPr bwMode="auto">
              <a:xfrm>
                <a:off x="9391247" y="3855035"/>
                <a:ext cx="62990" cy="62994"/>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grpSp>
        <p:sp>
          <p:nvSpPr>
            <p:cNvPr id="11" name="文本框 10"/>
            <p:cNvSpPr txBox="1"/>
            <p:nvPr/>
          </p:nvSpPr>
          <p:spPr>
            <a:xfrm>
              <a:off x="9014489" y="3590166"/>
              <a:ext cx="523441" cy="307777"/>
            </a:xfrm>
            <a:prstGeom prst="rect">
              <a:avLst/>
            </a:prstGeom>
            <a:noFill/>
            <a:ln>
              <a:noFill/>
            </a:ln>
          </p:spPr>
          <p:txBody>
            <a:bodyPr wrap="none" rtlCol="0">
              <a:noAutofit/>
            </a:bodyPr>
            <a:lstStyle/>
            <a:p>
              <a:pPr fontAlgn="ctr"/>
              <a:r>
                <a:rPr sz="1200" u="none">
                  <a:latin typeface="Huawei Sans" panose="020C0503030203020204" pitchFamily="34" charset="0"/>
                  <a:cs typeface="Huawei Sans" panose="020C0503030203020204" pitchFamily="34" charset="0"/>
                </a:rPr>
                <a:t>Search</a:t>
              </a:r>
              <a:endParaRPr lang="en-US" sz="1200" dirty="0">
                <a:latin typeface="Huawei Sans" panose="020C0503030203020204" pitchFamily="34" charset="0"/>
                <a:cs typeface="Huawei Sans" panose="020C0503030203020204" pitchFamily="34" charset="0"/>
              </a:endParaRPr>
            </a:p>
          </p:txBody>
        </p:sp>
        <p:sp>
          <p:nvSpPr>
            <p:cNvPr id="12" name="文本框 11"/>
            <p:cNvSpPr txBox="1"/>
            <p:nvPr/>
          </p:nvSpPr>
          <p:spPr>
            <a:xfrm>
              <a:off x="8760633" y="4174217"/>
              <a:ext cx="869109" cy="307777"/>
            </a:xfrm>
            <a:prstGeom prst="rect">
              <a:avLst/>
            </a:prstGeom>
            <a:noFill/>
            <a:ln>
              <a:noFill/>
            </a:ln>
          </p:spPr>
          <p:txBody>
            <a:bodyPr wrap="none" rtlCol="0">
              <a:noAutofit/>
            </a:bodyPr>
            <a:lstStyle/>
            <a:p>
              <a:pPr fontAlgn="ctr"/>
              <a:r>
                <a:rPr sz="1200" u="none">
                  <a:latin typeface="Huawei Sans" panose="020C0503030203020204" pitchFamily="34" charset="0"/>
                  <a:cs typeface="Huawei Sans" panose="020C0503030203020204" pitchFamily="34" charset="0"/>
                </a:rPr>
                <a:t>Port switchover</a:t>
              </a:r>
              <a:endParaRPr lang="en-US" altLang="zh-CN" sz="1200" dirty="0">
                <a:latin typeface="Huawei Sans" panose="020C0503030203020204" pitchFamily="34" charset="0"/>
                <a:cs typeface="Huawei Sans" panose="020C0503030203020204" pitchFamily="34" charset="0"/>
                <a:sym typeface="+mn-lt"/>
              </a:endParaRPr>
            </a:p>
          </p:txBody>
        </p:sp>
        <p:sp>
          <p:nvSpPr>
            <p:cNvPr id="13" name="右箭头 12"/>
            <p:cNvSpPr/>
            <p:nvPr/>
          </p:nvSpPr>
          <p:spPr>
            <a:xfrm>
              <a:off x="6063026" y="3860044"/>
              <a:ext cx="1029646" cy="288320"/>
            </a:xfrm>
            <a:prstGeom prst="rightArrow">
              <a:avLst/>
            </a:prstGeom>
            <a:gradFill flip="none" rotWithShape="1">
              <a:gsLst>
                <a:gs pos="0">
                  <a:schemeClr val="accent1">
                    <a:lumMod val="5000"/>
                    <a:lumOff val="95000"/>
                  </a:schemeClr>
                </a:gs>
                <a:gs pos="100000">
                  <a:srgbClr val="ED6D00"/>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Huawei Sans" panose="020C0503030203020204" pitchFamily="34" charset="0"/>
                <a:cs typeface="Huawei Sans" panose="020C0503030203020204" pitchFamily="34" charset="0"/>
                <a:sym typeface="+mn-lt"/>
              </a:endParaRPr>
            </a:p>
          </p:txBody>
        </p:sp>
        <p:sp>
          <p:nvSpPr>
            <p:cNvPr id="14" name="文本框 13"/>
            <p:cNvSpPr txBox="1"/>
            <p:nvPr/>
          </p:nvSpPr>
          <p:spPr>
            <a:xfrm>
              <a:off x="6190575" y="4174217"/>
              <a:ext cx="869109" cy="307777"/>
            </a:xfrm>
            <a:prstGeom prst="rect">
              <a:avLst/>
            </a:prstGeom>
            <a:noFill/>
            <a:ln>
              <a:noFill/>
            </a:ln>
          </p:spPr>
          <p:txBody>
            <a:bodyPr wrap="none" rtlCol="0">
              <a:noAutofit/>
            </a:bodyPr>
            <a:lstStyle/>
            <a:p>
              <a:pPr fontAlgn="ctr"/>
              <a:r>
                <a:rPr sz="1200" u="none">
                  <a:latin typeface="Huawei Sans" panose="020C0503030203020204" pitchFamily="34" charset="0"/>
                  <a:cs typeface="Huawei Sans" panose="020C0503030203020204" pitchFamily="34" charset="0"/>
                </a:rPr>
                <a:t>Port fault</a:t>
              </a:r>
              <a:endParaRPr lang="en-US" sz="1200" dirty="0">
                <a:latin typeface="Huawei Sans" panose="020C0503030203020204" pitchFamily="34" charset="0"/>
                <a:cs typeface="Huawei Sans" panose="020C0503030203020204" pitchFamily="34" charset="0"/>
              </a:endParaRPr>
            </a:p>
          </p:txBody>
        </p:sp>
        <p:grpSp>
          <p:nvGrpSpPr>
            <p:cNvPr id="60" name="组合 174"/>
            <p:cNvGrpSpPr>
              <a:grpSpLocks noChangeAspect="1"/>
            </p:cNvGrpSpPr>
            <p:nvPr/>
          </p:nvGrpSpPr>
          <p:grpSpPr bwMode="auto">
            <a:xfrm>
              <a:off x="4816725" y="2253527"/>
              <a:ext cx="841279" cy="641663"/>
              <a:chOff x="1949450" y="881063"/>
              <a:chExt cx="719138" cy="528638"/>
            </a:xfrm>
            <a:solidFill>
              <a:schemeClr val="bg1">
                <a:lumMod val="50000"/>
              </a:schemeClr>
            </a:solidFill>
          </p:grpSpPr>
          <p:sp>
            <p:nvSpPr>
              <p:cNvPr id="69"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70"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71"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72"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73"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74"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75"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76"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77"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grpSp>
        <p:sp>
          <p:nvSpPr>
            <p:cNvPr id="61" name="圆角矩形 60"/>
            <p:cNvSpPr/>
            <p:nvPr/>
          </p:nvSpPr>
          <p:spPr>
            <a:xfrm>
              <a:off x="4507912" y="3769030"/>
              <a:ext cx="1458905" cy="533031"/>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400" u="none">
                  <a:solidFill>
                    <a:schemeClr val="tx1"/>
                  </a:solidFill>
                  <a:latin typeface="Huawei Sans" panose="020C0503030203020204" pitchFamily="34" charset="0"/>
                  <a:cs typeface="Huawei Sans" panose="020C0503030203020204" pitchFamily="34" charset="0"/>
                </a:rPr>
                <a:t>Logical port A</a:t>
              </a:r>
              <a:endParaRPr lang="en-US" altLang="zh-CN" sz="1400" dirty="0">
                <a:solidFill>
                  <a:schemeClr val="tx1"/>
                </a:solidFill>
                <a:latin typeface="Huawei Sans" panose="020C0503030203020204" pitchFamily="34" charset="0"/>
                <a:cs typeface="Huawei Sans" panose="020C0503030203020204" pitchFamily="34" charset="0"/>
                <a:sym typeface="+mn-lt"/>
              </a:endParaRPr>
            </a:p>
            <a:p>
              <a:pPr algn="ctr" fontAlgn="ctr"/>
              <a:r>
                <a:rPr sz="1400" u="none">
                  <a:solidFill>
                    <a:schemeClr val="tx1"/>
                  </a:solidFill>
                  <a:latin typeface="Huawei Sans" panose="020C0503030203020204" pitchFamily="34" charset="0"/>
                  <a:cs typeface="Huawei Sans" panose="020C0503030203020204" pitchFamily="34" charset="0"/>
                </a:rPr>
                <a:t>(IP address a)</a:t>
              </a:r>
              <a:endParaRPr lang="en-US" altLang="zh-CN" sz="1400" dirty="0">
                <a:solidFill>
                  <a:schemeClr val="tx1"/>
                </a:solidFill>
                <a:latin typeface="Huawei Sans" panose="020C0503030203020204" pitchFamily="34" charset="0"/>
                <a:cs typeface="Huawei Sans" panose="020C0503030203020204" pitchFamily="34" charset="0"/>
                <a:sym typeface="+mn-lt"/>
              </a:endParaRPr>
            </a:p>
          </p:txBody>
        </p:sp>
        <p:sp>
          <p:nvSpPr>
            <p:cNvPr id="62" name="圆角矩形 61"/>
            <p:cNvSpPr/>
            <p:nvPr/>
          </p:nvSpPr>
          <p:spPr>
            <a:xfrm>
              <a:off x="4592892" y="5168629"/>
              <a:ext cx="1288945" cy="274671"/>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200" u="none">
                  <a:solidFill>
                    <a:schemeClr val="tx1"/>
                  </a:solidFill>
                  <a:latin typeface="Huawei Sans" panose="020C0503030203020204" pitchFamily="34" charset="0"/>
                  <a:cs typeface="Huawei Sans" panose="020C0503030203020204" pitchFamily="34" charset="0"/>
                </a:rPr>
                <a:t>Ethernet port A</a:t>
              </a:r>
              <a:endParaRPr lang="en-US" altLang="zh-CN" sz="1200" dirty="0">
                <a:solidFill>
                  <a:schemeClr val="tx1"/>
                </a:solidFill>
                <a:latin typeface="Huawei Sans" panose="020C0503030203020204" pitchFamily="34" charset="0"/>
                <a:cs typeface="Huawei Sans" panose="020C0503030203020204" pitchFamily="34" charset="0"/>
                <a:sym typeface="+mn-lt"/>
              </a:endParaRPr>
            </a:p>
          </p:txBody>
        </p:sp>
        <p:grpSp>
          <p:nvGrpSpPr>
            <p:cNvPr id="63" name="组合 62"/>
            <p:cNvGrpSpPr/>
            <p:nvPr/>
          </p:nvGrpSpPr>
          <p:grpSpPr>
            <a:xfrm>
              <a:off x="5102530" y="2971564"/>
              <a:ext cx="269669" cy="802080"/>
              <a:chOff x="6354124" y="2562225"/>
              <a:chExt cx="314325" cy="900000"/>
            </a:xfrm>
          </p:grpSpPr>
          <p:cxnSp>
            <p:nvCxnSpPr>
              <p:cNvPr id="67" name="直接箭头连接符 66"/>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5102530" y="4311363"/>
              <a:ext cx="269669" cy="802080"/>
              <a:chOff x="6354124" y="4111892"/>
              <a:chExt cx="314325" cy="900000"/>
            </a:xfrm>
          </p:grpSpPr>
          <p:cxnSp>
            <p:nvCxnSpPr>
              <p:cNvPr id="65" name="直接箭头连接符 64"/>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4459085" y="5099528"/>
              <a:ext cx="1556558" cy="828028"/>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1" forceAA="0" compatLnSpc="1">
              <a:prstTxWarp prst="textNoShape">
                <a:avLst/>
              </a:prstTxWarp>
              <a:noAutofit/>
            </a:bodyPr>
            <a:lstStyle/>
            <a:p>
              <a:pPr algn="ctr" fontAlgn="ctr"/>
              <a:endParaRPr lang="en-US" altLang="zh-CN" sz="1100" dirty="0">
                <a:solidFill>
                  <a:schemeClr val="tx1"/>
                </a:solidFill>
                <a:latin typeface="Huawei Sans" panose="020C0503030203020204" pitchFamily="34" charset="0"/>
                <a:cs typeface="Huawei Sans" panose="020C0503030203020204" pitchFamily="34" charset="0"/>
                <a:sym typeface="+mn-lt"/>
              </a:endParaRPr>
            </a:p>
            <a:p>
              <a:pPr algn="ctr" fontAlgn="ctr"/>
              <a:r>
                <a:rPr sz="1100" u="none">
                  <a:solidFill>
                    <a:schemeClr val="tx1"/>
                  </a:solidFill>
                  <a:latin typeface="Huawei Sans" panose="020C0503030203020204" pitchFamily="34" charset="0"/>
                  <a:cs typeface="Huawei Sans" panose="020C0503030203020204" pitchFamily="34" charset="0"/>
                </a:rPr>
                <a:t>VLAN A</a:t>
              </a:r>
            </a:p>
            <a:p>
              <a:pPr algn="ctr" fontAlgn="ctr"/>
              <a:r>
                <a:rPr sz="1100" u="none">
                  <a:solidFill>
                    <a:schemeClr val="tx1"/>
                  </a:solidFill>
                  <a:latin typeface="Huawei Sans" panose="020C0503030203020204" pitchFamily="34" charset="0"/>
                  <a:cs typeface="Huawei Sans" panose="020C0503030203020204" pitchFamily="34" charset="0"/>
                </a:rPr>
                <a:t>ID = 1</a:t>
              </a:r>
              <a:endParaRPr lang="en-US" altLang="zh-CN" sz="1100" dirty="0">
                <a:solidFill>
                  <a:schemeClr val="tx1"/>
                </a:solidFill>
                <a:latin typeface="Huawei Sans" panose="020C0503030203020204" pitchFamily="34" charset="0"/>
                <a:cs typeface="Huawei Sans" panose="020C0503030203020204" pitchFamily="34" charset="0"/>
                <a:sym typeface="+mn-lt"/>
              </a:endParaRPr>
            </a:p>
          </p:txBody>
        </p:sp>
        <p:grpSp>
          <p:nvGrpSpPr>
            <p:cNvPr id="42" name="组合 174"/>
            <p:cNvGrpSpPr>
              <a:grpSpLocks noChangeAspect="1"/>
            </p:cNvGrpSpPr>
            <p:nvPr/>
          </p:nvGrpSpPr>
          <p:grpSpPr bwMode="auto">
            <a:xfrm>
              <a:off x="7531985" y="2253527"/>
              <a:ext cx="841279" cy="641663"/>
              <a:chOff x="1949450" y="881063"/>
              <a:chExt cx="719138" cy="528638"/>
            </a:xfrm>
            <a:solidFill>
              <a:schemeClr val="bg1">
                <a:lumMod val="50000"/>
              </a:schemeClr>
            </a:solidFill>
          </p:grpSpPr>
          <p:sp>
            <p:nvSpPr>
              <p:cNvPr id="51"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52"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53"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54"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55"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56"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57"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58"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59"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grpSp>
        <p:sp>
          <p:nvSpPr>
            <p:cNvPr id="43" name="圆角矩形 42"/>
            <p:cNvSpPr/>
            <p:nvPr/>
          </p:nvSpPr>
          <p:spPr>
            <a:xfrm>
              <a:off x="7223172" y="3769030"/>
              <a:ext cx="1458905" cy="533031"/>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400" u="none">
                  <a:solidFill>
                    <a:schemeClr val="tx1"/>
                  </a:solidFill>
                  <a:latin typeface="Huawei Sans" panose="020C0503030203020204" pitchFamily="34" charset="0"/>
                  <a:cs typeface="Huawei Sans" panose="020C0503030203020204" pitchFamily="34" charset="0"/>
                </a:rPr>
                <a:t>Logical port A</a:t>
              </a:r>
              <a:endParaRPr lang="en-US" sz="1400" dirty="0">
                <a:solidFill>
                  <a:schemeClr val="tx1"/>
                </a:solidFill>
                <a:latin typeface="Huawei Sans" panose="020C0503030203020204" pitchFamily="34" charset="0"/>
                <a:cs typeface="Huawei Sans" panose="020C0503030203020204" pitchFamily="34" charset="0"/>
              </a:endParaRPr>
            </a:p>
          </p:txBody>
        </p:sp>
        <p:sp>
          <p:nvSpPr>
            <p:cNvPr id="44" name="圆角矩形 43"/>
            <p:cNvSpPr/>
            <p:nvPr/>
          </p:nvSpPr>
          <p:spPr>
            <a:xfrm>
              <a:off x="7308152" y="5168629"/>
              <a:ext cx="1288945" cy="274671"/>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200" u="none">
                  <a:solidFill>
                    <a:schemeClr val="tx1"/>
                  </a:solidFill>
                  <a:latin typeface="Huawei Sans" panose="020C0503030203020204" pitchFamily="34" charset="0"/>
                  <a:cs typeface="Huawei Sans" panose="020C0503030203020204" pitchFamily="34" charset="0"/>
                </a:rPr>
                <a:t>Ethernet port A</a:t>
              </a:r>
              <a:endParaRPr lang="en-US" altLang="zh-CN" sz="1200" dirty="0">
                <a:solidFill>
                  <a:schemeClr val="tx1"/>
                </a:solidFill>
                <a:latin typeface="Huawei Sans" panose="020C0503030203020204" pitchFamily="34" charset="0"/>
                <a:cs typeface="Huawei Sans" panose="020C0503030203020204" pitchFamily="34" charset="0"/>
                <a:sym typeface="+mn-lt"/>
              </a:endParaRPr>
            </a:p>
          </p:txBody>
        </p:sp>
        <p:grpSp>
          <p:nvGrpSpPr>
            <p:cNvPr id="45" name="组合 44"/>
            <p:cNvGrpSpPr/>
            <p:nvPr/>
          </p:nvGrpSpPr>
          <p:grpSpPr>
            <a:xfrm>
              <a:off x="7817790" y="2971564"/>
              <a:ext cx="269669" cy="802080"/>
              <a:chOff x="6354124" y="2562225"/>
              <a:chExt cx="314325" cy="900000"/>
            </a:xfrm>
          </p:grpSpPr>
          <p:cxnSp>
            <p:nvCxnSpPr>
              <p:cNvPr id="49" name="直接箭头连接符 48"/>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7817790" y="4311363"/>
              <a:ext cx="269669" cy="802080"/>
              <a:chOff x="6354124" y="4111892"/>
              <a:chExt cx="314325" cy="900000"/>
            </a:xfrm>
          </p:grpSpPr>
          <p:cxnSp>
            <p:nvCxnSpPr>
              <p:cNvPr id="47" name="直接箭头连接符 46"/>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5" name="十字形 14"/>
            <p:cNvSpPr/>
            <p:nvPr/>
          </p:nvSpPr>
          <p:spPr>
            <a:xfrm rot="18900000">
              <a:off x="7595149" y="3044668"/>
              <a:ext cx="720000" cy="720000"/>
            </a:xfrm>
            <a:prstGeom prst="plus">
              <a:avLst>
                <a:gd name="adj" fmla="val 49241"/>
              </a:avLst>
            </a:prstGeom>
            <a:solidFill>
              <a:srgbClr val="C7000B"/>
            </a:solidFill>
            <a:ln w="254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Huawei Sans" panose="020C0503030203020204" pitchFamily="34" charset="0"/>
                <a:cs typeface="Huawei Sans" panose="020C0503030203020204" pitchFamily="34" charset="0"/>
                <a:sym typeface="+mn-lt"/>
              </a:endParaRPr>
            </a:p>
          </p:txBody>
        </p:sp>
        <p:sp>
          <p:nvSpPr>
            <p:cNvPr id="16" name="十字形 15"/>
            <p:cNvSpPr/>
            <p:nvPr/>
          </p:nvSpPr>
          <p:spPr>
            <a:xfrm rot="18900000">
              <a:off x="7595149" y="4317803"/>
              <a:ext cx="720000" cy="720000"/>
            </a:xfrm>
            <a:prstGeom prst="plus">
              <a:avLst>
                <a:gd name="adj" fmla="val 49241"/>
              </a:avLst>
            </a:prstGeom>
            <a:solidFill>
              <a:srgbClr val="C7000B"/>
            </a:solidFill>
            <a:ln w="254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Huawei Sans" panose="020C0503030203020204" pitchFamily="34" charset="0"/>
                <a:cs typeface="Huawei Sans" panose="020C0503030203020204" pitchFamily="34" charset="0"/>
                <a:sym typeface="+mn-lt"/>
              </a:endParaRPr>
            </a:p>
          </p:txBody>
        </p:sp>
        <p:sp>
          <p:nvSpPr>
            <p:cNvPr id="17" name="矩形 16"/>
            <p:cNvSpPr/>
            <p:nvPr/>
          </p:nvSpPr>
          <p:spPr>
            <a:xfrm>
              <a:off x="7174345" y="3082258"/>
              <a:ext cx="1556558" cy="2845298"/>
            </a:xfrm>
            <a:prstGeom prst="rect">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a:solidFill>
                  <a:schemeClr val="tx1"/>
                </a:solidFill>
                <a:latin typeface="Huawei Sans" panose="020C0503030203020204" pitchFamily="34" charset="0"/>
                <a:cs typeface="Huawei Sans" panose="020C0503030203020204" pitchFamily="34" charset="0"/>
                <a:sym typeface="+mn-lt"/>
              </a:endParaRPr>
            </a:p>
          </p:txBody>
        </p:sp>
        <p:sp>
          <p:nvSpPr>
            <p:cNvPr id="79" name="矩形 78"/>
            <p:cNvSpPr/>
            <p:nvPr/>
          </p:nvSpPr>
          <p:spPr>
            <a:xfrm>
              <a:off x="7174345" y="5099528"/>
              <a:ext cx="1556558" cy="828028"/>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1" forceAA="0" compatLnSpc="1">
              <a:prstTxWarp prst="textNoShape">
                <a:avLst/>
              </a:prstTxWarp>
              <a:noAutofit/>
            </a:bodyPr>
            <a:lstStyle/>
            <a:p>
              <a:pPr algn="ctr" fontAlgn="ctr"/>
              <a:endParaRPr lang="en-US" altLang="zh-CN" sz="1100" dirty="0">
                <a:solidFill>
                  <a:schemeClr val="tx1"/>
                </a:solidFill>
                <a:latin typeface="Huawei Sans" panose="020C0503030203020204" pitchFamily="34" charset="0"/>
                <a:cs typeface="Huawei Sans" panose="020C0503030203020204" pitchFamily="34" charset="0"/>
                <a:sym typeface="+mn-lt"/>
              </a:endParaRPr>
            </a:p>
            <a:p>
              <a:pPr algn="ctr" fontAlgn="ctr"/>
              <a:r>
                <a:rPr sz="1100" u="none">
                  <a:solidFill>
                    <a:schemeClr val="tx1"/>
                  </a:solidFill>
                  <a:latin typeface="Huawei Sans" panose="020C0503030203020204" pitchFamily="34" charset="0"/>
                  <a:cs typeface="Huawei Sans" panose="020C0503030203020204" pitchFamily="34" charset="0"/>
                </a:rPr>
                <a:t>VLAN A</a:t>
              </a:r>
            </a:p>
            <a:p>
              <a:pPr algn="ctr" fontAlgn="ctr"/>
              <a:r>
                <a:rPr sz="1100" u="none">
                  <a:solidFill>
                    <a:schemeClr val="tx1"/>
                  </a:solidFill>
                  <a:latin typeface="Huawei Sans" panose="020C0503030203020204" pitchFamily="34" charset="0"/>
                  <a:cs typeface="Huawei Sans" panose="020C0503030203020204" pitchFamily="34" charset="0"/>
                </a:rPr>
                <a:t>ID = 1</a:t>
              </a:r>
              <a:endParaRPr lang="en-US" altLang="zh-CN" sz="1100" dirty="0">
                <a:solidFill>
                  <a:schemeClr val="tx1"/>
                </a:solidFill>
                <a:latin typeface="Huawei Sans" panose="020C0503030203020204" pitchFamily="34" charset="0"/>
                <a:cs typeface="Huawei Sans" panose="020C0503030203020204" pitchFamily="34" charset="0"/>
                <a:sym typeface="+mn-lt"/>
              </a:endParaRPr>
            </a:p>
          </p:txBody>
        </p:sp>
        <p:grpSp>
          <p:nvGrpSpPr>
            <p:cNvPr id="24" name="组合 174"/>
            <p:cNvGrpSpPr>
              <a:grpSpLocks noChangeAspect="1"/>
            </p:cNvGrpSpPr>
            <p:nvPr/>
          </p:nvGrpSpPr>
          <p:grpSpPr bwMode="auto">
            <a:xfrm>
              <a:off x="10258675" y="2253527"/>
              <a:ext cx="841279" cy="641663"/>
              <a:chOff x="1949450" y="881063"/>
              <a:chExt cx="719138" cy="528638"/>
            </a:xfrm>
            <a:solidFill>
              <a:schemeClr val="bg1">
                <a:lumMod val="50000"/>
              </a:schemeClr>
            </a:solidFill>
          </p:grpSpPr>
          <p:sp>
            <p:nvSpPr>
              <p:cNvPr id="33"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34"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35"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36"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37"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38"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39"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40"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sp>
            <p:nvSpPr>
              <p:cNvPr id="41"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Huawei Sans" panose="020C0503030203020204" pitchFamily="34" charset="0"/>
                  <a:sym typeface="+mn-lt"/>
                </a:endParaRPr>
              </a:p>
            </p:txBody>
          </p:sp>
        </p:grpSp>
        <p:sp>
          <p:nvSpPr>
            <p:cNvPr id="25" name="圆角矩形 24"/>
            <p:cNvSpPr/>
            <p:nvPr/>
          </p:nvSpPr>
          <p:spPr>
            <a:xfrm>
              <a:off x="9949862" y="3769030"/>
              <a:ext cx="1458905" cy="533031"/>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400" u="none">
                  <a:solidFill>
                    <a:schemeClr val="tx1"/>
                  </a:solidFill>
                  <a:latin typeface="Huawei Sans" panose="020C0503030203020204" pitchFamily="34" charset="0"/>
                  <a:cs typeface="Huawei Sans" panose="020C0503030203020204" pitchFamily="34" charset="0"/>
                </a:rPr>
                <a:t>Logical port A</a:t>
              </a:r>
              <a:endParaRPr lang="en-US" altLang="zh-CN" sz="1400" dirty="0">
                <a:solidFill>
                  <a:schemeClr val="tx1"/>
                </a:solidFill>
                <a:latin typeface="Huawei Sans" panose="020C0503030203020204" pitchFamily="34" charset="0"/>
                <a:cs typeface="Huawei Sans" panose="020C0503030203020204" pitchFamily="34" charset="0"/>
                <a:sym typeface="+mn-lt"/>
              </a:endParaRPr>
            </a:p>
            <a:p>
              <a:pPr algn="ctr" fontAlgn="ctr"/>
              <a:r>
                <a:rPr sz="1400" u="none">
                  <a:solidFill>
                    <a:schemeClr val="tx1"/>
                  </a:solidFill>
                  <a:latin typeface="Huawei Sans" panose="020C0503030203020204" pitchFamily="34" charset="0"/>
                  <a:cs typeface="Huawei Sans" panose="020C0503030203020204" pitchFamily="34" charset="0"/>
                </a:rPr>
                <a:t>(IP address a)</a:t>
              </a:r>
              <a:endParaRPr lang="en-US" altLang="zh-CN" sz="1400" dirty="0">
                <a:solidFill>
                  <a:schemeClr val="tx1"/>
                </a:solidFill>
                <a:latin typeface="Huawei Sans" panose="020C0503030203020204" pitchFamily="34" charset="0"/>
                <a:cs typeface="Huawei Sans" panose="020C0503030203020204" pitchFamily="34" charset="0"/>
                <a:sym typeface="+mn-lt"/>
              </a:endParaRPr>
            </a:p>
          </p:txBody>
        </p:sp>
        <p:sp>
          <p:nvSpPr>
            <p:cNvPr id="26" name="圆角矩形 25"/>
            <p:cNvSpPr/>
            <p:nvPr/>
          </p:nvSpPr>
          <p:spPr>
            <a:xfrm>
              <a:off x="10034842" y="5168629"/>
              <a:ext cx="1288945" cy="274671"/>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sz="1200" u="none">
                  <a:solidFill>
                    <a:schemeClr val="tx1"/>
                  </a:solidFill>
                  <a:latin typeface="Huawei Sans" panose="020C0503030203020204" pitchFamily="34" charset="0"/>
                  <a:cs typeface="Huawei Sans" panose="020C0503030203020204" pitchFamily="34" charset="0"/>
                </a:rPr>
                <a:t>Ethernet port B</a:t>
              </a:r>
              <a:endParaRPr lang="en-US" altLang="zh-CN" sz="1200" dirty="0">
                <a:solidFill>
                  <a:schemeClr val="tx1"/>
                </a:solidFill>
                <a:latin typeface="Huawei Sans" panose="020C0503030203020204" pitchFamily="34" charset="0"/>
                <a:cs typeface="Huawei Sans" panose="020C0503030203020204" pitchFamily="34" charset="0"/>
                <a:sym typeface="+mn-lt"/>
              </a:endParaRPr>
            </a:p>
          </p:txBody>
        </p:sp>
        <p:grpSp>
          <p:nvGrpSpPr>
            <p:cNvPr id="27" name="组合 26"/>
            <p:cNvGrpSpPr/>
            <p:nvPr/>
          </p:nvGrpSpPr>
          <p:grpSpPr>
            <a:xfrm>
              <a:off x="10544480" y="2971564"/>
              <a:ext cx="269669" cy="802080"/>
              <a:chOff x="6354124" y="2562225"/>
              <a:chExt cx="314325" cy="900000"/>
            </a:xfrm>
          </p:grpSpPr>
          <p:cxnSp>
            <p:nvCxnSpPr>
              <p:cNvPr id="31" name="直接箭头连接符 30"/>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10544480" y="4311363"/>
              <a:ext cx="269669" cy="802080"/>
              <a:chOff x="6354124" y="4111892"/>
              <a:chExt cx="314325" cy="900000"/>
            </a:xfrm>
          </p:grpSpPr>
          <p:cxnSp>
            <p:nvCxnSpPr>
              <p:cNvPr id="29" name="直接箭头连接符 28"/>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81" name="矩形 80"/>
            <p:cNvSpPr/>
            <p:nvPr/>
          </p:nvSpPr>
          <p:spPr>
            <a:xfrm>
              <a:off x="9901035" y="5099528"/>
              <a:ext cx="1556558" cy="828028"/>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1" forceAA="0" compatLnSpc="1">
              <a:prstTxWarp prst="textNoShape">
                <a:avLst/>
              </a:prstTxWarp>
              <a:noAutofit/>
            </a:bodyPr>
            <a:lstStyle/>
            <a:p>
              <a:pPr algn="ctr" fontAlgn="ctr"/>
              <a:endParaRPr lang="en-US" altLang="zh-CN" sz="1100" dirty="0">
                <a:solidFill>
                  <a:schemeClr val="tx1"/>
                </a:solidFill>
                <a:latin typeface="Huawei Sans" panose="020C0503030203020204" pitchFamily="34" charset="0"/>
                <a:cs typeface="Huawei Sans" panose="020C0503030203020204" pitchFamily="34" charset="0"/>
                <a:sym typeface="+mn-lt"/>
              </a:endParaRPr>
            </a:p>
            <a:p>
              <a:pPr algn="ctr" fontAlgn="ctr"/>
              <a:r>
                <a:rPr sz="1100" u="none">
                  <a:solidFill>
                    <a:schemeClr val="tx1"/>
                  </a:solidFill>
                  <a:latin typeface="Huawei Sans" panose="020C0503030203020204" pitchFamily="34" charset="0"/>
                  <a:cs typeface="Huawei Sans" panose="020C0503030203020204" pitchFamily="34" charset="0"/>
                </a:rPr>
                <a:t>VLAN B</a:t>
              </a:r>
            </a:p>
            <a:p>
              <a:pPr algn="ctr" fontAlgn="ctr"/>
              <a:r>
                <a:rPr sz="1100" u="none">
                  <a:solidFill>
                    <a:schemeClr val="tx1"/>
                  </a:solidFill>
                  <a:latin typeface="Huawei Sans" panose="020C0503030203020204" pitchFamily="34" charset="0"/>
                  <a:cs typeface="Huawei Sans" panose="020C0503030203020204" pitchFamily="34" charset="0"/>
                </a:rPr>
                <a:t>ID = 1</a:t>
              </a:r>
              <a:endParaRPr lang="en-US" altLang="zh-CN" sz="1100" dirty="0">
                <a:solidFill>
                  <a:schemeClr val="tx1"/>
                </a:solidFill>
                <a:latin typeface="Huawei Sans" panose="020C0503030203020204" pitchFamily="34" charset="0"/>
                <a:cs typeface="Huawei Sans" panose="020C0503030203020204" pitchFamily="34" charset="0"/>
                <a:sym typeface="+mn-lt"/>
              </a:endParaRPr>
            </a:p>
          </p:txBody>
        </p:sp>
      </p:grpSp>
      <p:sp>
        <p:nvSpPr>
          <p:cNvPr id="86" name="文本占位符 1"/>
          <p:cNvSpPr txBox="1">
            <a:spLocks/>
          </p:cNvSpPr>
          <p:nvPr/>
        </p:nvSpPr>
        <p:spPr bwMode="auto">
          <a:xfrm>
            <a:off x="406895" y="1802205"/>
            <a:ext cx="381282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ctr" latinLnBrk="0" hangingPunct="1">
              <a:lnSpc>
                <a:spcPct val="140000"/>
              </a:lnSpc>
              <a:spcBef>
                <a:spcPts val="792"/>
              </a:spcBef>
              <a:buClrTx/>
              <a:buSzPct val="50000"/>
              <a:buFont typeface="Wingdings" panose="05000000000000000000" pitchFamily="2" charset="2"/>
              <a:buChar char="l"/>
              <a:defRPr sz="2199" kern="1200" baseline="0">
                <a:solidFill>
                  <a:schemeClr val="tx1"/>
                </a:solidFill>
                <a:latin typeface="Arial"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endParaRPr lang="en-US" altLang="zh-CN" sz="2000" dirty="0">
              <a:latin typeface="Arial" panose="020C0503030203020204" pitchFamily="34" charset="0"/>
              <a:ea typeface="+mn-ea"/>
              <a:cs typeface="+mn-ea"/>
              <a:sym typeface="+mn-lt"/>
            </a:endParaRPr>
          </a:p>
          <a:p>
            <a:pPr lvl="1"/>
            <a:r>
              <a:rPr sz="1800" u="none" dirty="0">
                <a:latin typeface="Huawei Sans" panose="020C0503030203020204" pitchFamily="34" charset="0"/>
                <a:cs typeface="Huawei Sans" panose="020C0503030203020204" pitchFamily="34" charset="0"/>
              </a:rPr>
              <a:t>Locate an available port of the same type.</a:t>
            </a:r>
            <a:endParaRPr lang="en-US" altLang="zh-CN" sz="1800" dirty="0">
              <a:latin typeface="Huawei Sans" panose="020C0503030203020204" pitchFamily="34" charset="0"/>
              <a:ea typeface="+mn-ea"/>
              <a:cs typeface="Huawei Sans" panose="020C0503030203020204" pitchFamily="34" charset="0"/>
              <a:sym typeface="+mn-lt"/>
            </a:endParaRPr>
          </a:p>
          <a:p>
            <a:pPr lvl="1"/>
            <a:r>
              <a:rPr sz="1800" u="none" dirty="0">
                <a:latin typeface="Huawei Sans" panose="020C0503030203020204" pitchFamily="34" charset="0"/>
                <a:cs typeface="Huawei Sans" panose="020C0503030203020204" pitchFamily="34" charset="0"/>
              </a:rPr>
              <a:t>Delete the logical port from the faulty port.</a:t>
            </a:r>
            <a:endParaRPr lang="en-US" altLang="zh-CN" sz="1800" dirty="0">
              <a:latin typeface="Huawei Sans" panose="020C0503030203020204" pitchFamily="34" charset="0"/>
              <a:ea typeface="+mn-ea"/>
              <a:cs typeface="Huawei Sans" panose="020C0503030203020204" pitchFamily="34" charset="0"/>
              <a:sym typeface="+mn-lt"/>
            </a:endParaRPr>
          </a:p>
          <a:p>
            <a:pPr lvl="1"/>
            <a:r>
              <a:rPr sz="1800" u="none" dirty="0">
                <a:latin typeface="Huawei Sans" panose="020C0503030203020204" pitchFamily="34" charset="0"/>
                <a:cs typeface="Huawei Sans" panose="020C0503030203020204" pitchFamily="34" charset="0"/>
              </a:rPr>
              <a:t>Create the same logical port on the available port. </a:t>
            </a:r>
            <a:endParaRPr lang="en-US" altLang="zh-CN" sz="1800" dirty="0">
              <a:latin typeface="Huawei Sans" panose="020C0503030203020204" pitchFamily="34" charset="0"/>
              <a:ea typeface="+mn-ea"/>
              <a:cs typeface="Huawei Sans" panose="020C0503030203020204" pitchFamily="34" charset="0"/>
              <a:sym typeface="+mn-lt"/>
            </a:endParaRPr>
          </a:p>
          <a:p>
            <a:pPr lvl="1"/>
            <a:r>
              <a:rPr sz="1800" u="none" dirty="0">
                <a:latin typeface="Huawei Sans" panose="020C0503030203020204" pitchFamily="34" charset="0"/>
                <a:cs typeface="Huawei Sans" panose="020C0503030203020204" pitchFamily="34" charset="0"/>
              </a:rPr>
              <a:t>Switch services to the available port.</a:t>
            </a:r>
          </a:p>
          <a:p>
            <a:endParaRPr lang="en-US" altLang="zh-CN" sz="2000" dirty="0">
              <a:latin typeface="Arial" panose="020C0503030203020204" pitchFamily="34" charset="0"/>
              <a:ea typeface="+mn-ea"/>
              <a:cs typeface="+mn-ea"/>
              <a:sym typeface="+mn-lt"/>
            </a:endParaRPr>
          </a:p>
        </p:txBody>
      </p:sp>
    </p:spTree>
    <p:extLst>
      <p:ext uri="{BB962C8B-B14F-4D97-AF65-F5344CB8AC3E}">
        <p14:creationId xmlns:p14="http://schemas.microsoft.com/office/powerpoint/2010/main" val="1732440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noAutofit/>
          </a:bodyPr>
          <a:lstStyle/>
          <a:p>
            <a:r>
              <a:rPr u="none" dirty="0">
                <a:solidFill>
                  <a:schemeClr val="bg1">
                    <a:lumMod val="50000"/>
                  </a:schemeClr>
                </a:solidFill>
              </a:rPr>
              <a:t>DAS</a:t>
            </a:r>
          </a:p>
          <a:p>
            <a:r>
              <a:rPr u="none" dirty="0">
                <a:solidFill>
                  <a:schemeClr val="bg1">
                    <a:lumMod val="50000"/>
                  </a:schemeClr>
                </a:solidFill>
              </a:rPr>
              <a:t>NAS</a:t>
            </a:r>
          </a:p>
          <a:p>
            <a:r>
              <a:rPr b="1" dirty="0"/>
              <a:t>SAN</a:t>
            </a:r>
          </a:p>
          <a:p>
            <a:pPr lvl="1"/>
            <a:r>
              <a:rPr u="none" dirty="0">
                <a:solidFill>
                  <a:schemeClr val="bg1">
                    <a:lumMod val="50000"/>
                  </a:schemeClr>
                </a:solidFill>
              </a:rPr>
              <a:t>IP SAN Technologies</a:t>
            </a:r>
            <a:endParaRPr lang="en-US" altLang="zh-CN" dirty="0">
              <a:solidFill>
                <a:schemeClr val="bg1">
                  <a:lumMod val="50000"/>
                </a:schemeClr>
              </a:solidFill>
              <a:latin typeface="Arial" panose="020C0503030203020204" pitchFamily="34" charset="0"/>
              <a:ea typeface="+mn-ea"/>
              <a:cs typeface="+mn-ea"/>
              <a:sym typeface="+mn-lt"/>
            </a:endParaRPr>
          </a:p>
          <a:p>
            <a:pPr lvl="1">
              <a:buSzPct val="60000"/>
              <a:buFont typeface="Wingdings" panose="05000000000000000000" pitchFamily="2" charset="2"/>
              <a:buChar char="n"/>
            </a:pPr>
            <a:r>
              <a:rPr u="none" dirty="0"/>
              <a:t>FC SAN Technologies</a:t>
            </a:r>
            <a:endParaRPr lang="en-US" altLang="zh-CN" dirty="0">
              <a:latin typeface="Arial" panose="020C0503030203020204" pitchFamily="34" charset="0"/>
              <a:ea typeface="+mn-ea"/>
              <a:cs typeface="+mn-ea"/>
              <a:sym typeface="+mn-lt"/>
            </a:endParaRPr>
          </a:p>
          <a:p>
            <a:pPr lvl="1"/>
            <a:r>
              <a:rPr u="none" dirty="0">
                <a:solidFill>
                  <a:schemeClr val="bg1">
                    <a:lumMod val="50000"/>
                  </a:schemeClr>
                </a:solidFill>
              </a:rPr>
              <a:t>Comparison Between IP SAN and FC SAN</a:t>
            </a:r>
            <a:endParaRPr lang="en-US" altLang="zh-CN" dirty="0">
              <a:solidFill>
                <a:schemeClr val="bg1">
                  <a:lumMod val="50000"/>
                </a:schemeClr>
              </a:solidFill>
              <a:latin typeface="Arial" panose="020C0503030203020204" pitchFamily="34" charset="0"/>
              <a:ea typeface="+mn-ea"/>
              <a:cs typeface="+mn-ea"/>
              <a:sym typeface="+mn-lt"/>
            </a:endParaRPr>
          </a:p>
          <a:p>
            <a:r>
              <a:rPr u="none" dirty="0">
                <a:solidFill>
                  <a:schemeClr val="bg1">
                    <a:lumMod val="50000"/>
                  </a:schemeClr>
                </a:solidFill>
              </a:rPr>
              <a:t>Distributed Architecture</a:t>
            </a:r>
            <a:endParaRPr lang="en-US" altLang="zh-CN" dirty="0">
              <a:solidFill>
                <a:schemeClr val="bg1">
                  <a:lumMod val="50000"/>
                </a:schemeClr>
              </a:solidFill>
              <a:latin typeface="Arial" panose="020C0503030203020204" pitchFamily="34" charset="0"/>
              <a:cs typeface="+mn-ea"/>
              <a:sym typeface="+mn-lt"/>
            </a:endParaRPr>
          </a:p>
        </p:txBody>
      </p:sp>
    </p:spTree>
    <p:extLst>
      <p:ext uri="{BB962C8B-B14F-4D97-AF65-F5344CB8AC3E}">
        <p14:creationId xmlns:p14="http://schemas.microsoft.com/office/powerpoint/2010/main" val="3243338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u="none"/>
              <a:t>FC HBA</a:t>
            </a:r>
            <a:endParaRPr lang="en-US" altLang="zh-CN" dirty="0">
              <a:latin typeface="Arial" panose="020C0503030203020204" pitchFamily="34" charset="0"/>
              <a:ea typeface="+mn-ea"/>
              <a:cs typeface="+mn-ea"/>
              <a:sym typeface="+mn-lt"/>
            </a:endParaRPr>
          </a:p>
        </p:txBody>
      </p:sp>
      <p:sp>
        <p:nvSpPr>
          <p:cNvPr id="5" name="db9dbc72-2e53-4502-942d-653e1ac1aa34"/>
          <p:cNvSpPr/>
          <p:nvPr/>
        </p:nvSpPr>
        <p:spPr bwMode="auto">
          <a:xfrm flipH="1">
            <a:off x="2130485" y="3707213"/>
            <a:ext cx="2313794" cy="682817"/>
          </a:xfrm>
          <a:prstGeom prst="accentBorderCallout1">
            <a:avLst>
              <a:gd name="adj1" fmla="val 47593"/>
              <a:gd name="adj2" fmla="val -8941"/>
              <a:gd name="adj3" fmla="val 48632"/>
              <a:gd name="adj4" fmla="val -25565"/>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u="none" dirty="0" err="1">
                <a:latin typeface="Huawei Sans" panose="020C0503030203020204" pitchFamily="34" charset="0"/>
                <a:cs typeface="Huawei Sans" panose="020C0503030203020204" pitchFamily="34" charset="0"/>
              </a:rPr>
              <a:t>Fibre</a:t>
            </a:r>
            <a:r>
              <a:rPr u="none" dirty="0">
                <a:latin typeface="Huawei Sans" panose="020C0503030203020204" pitchFamily="34" charset="0"/>
                <a:cs typeface="Huawei Sans" panose="020C0503030203020204" pitchFamily="34" charset="0"/>
              </a:rPr>
              <a:t> Channel protocol-based</a:t>
            </a:r>
            <a:endParaRPr lang="en-US" dirty="0">
              <a:latin typeface="Huawei Sans" panose="020C0503030203020204" pitchFamily="34" charset="0"/>
              <a:cs typeface="Huawei Sans" panose="020C0503030203020204" pitchFamily="34" charset="0"/>
            </a:endParaRPr>
          </a:p>
        </p:txBody>
      </p:sp>
      <p:sp>
        <p:nvSpPr>
          <p:cNvPr id="6" name="686977a6-3595-47f6-b5d5-622b9f77528b"/>
          <p:cNvSpPr/>
          <p:nvPr/>
        </p:nvSpPr>
        <p:spPr bwMode="auto">
          <a:xfrm>
            <a:off x="7083095" y="2318816"/>
            <a:ext cx="2783031" cy="1151090"/>
          </a:xfrm>
          <a:prstGeom prst="accentBorderCallout1">
            <a:avLst>
              <a:gd name="adj1" fmla="val 49451"/>
              <a:gd name="adj2" fmla="val -5300"/>
              <a:gd name="adj3" fmla="val 49704"/>
              <a:gd name="adj4" fmla="val -15586"/>
            </a:avLst>
          </a:prstGeom>
          <a:noFill/>
          <a:ln w="12700" cap="flat" cmpd="sng" algn="ctr">
            <a:solidFill>
              <a:schemeClr val="bg1">
                <a:lumMod val="50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sz="1600" u="none" dirty="0">
                <a:latin typeface="Huawei Sans" panose="020C0503030203020204" pitchFamily="34" charset="0"/>
                <a:cs typeface="Huawei Sans" panose="020C0503030203020204" pitchFamily="34" charset="0"/>
              </a:rPr>
              <a:t>The FC HBA converts SCSI packets into </a:t>
            </a:r>
            <a:r>
              <a:rPr sz="1600" u="none" dirty="0" err="1">
                <a:latin typeface="Huawei Sans" panose="020C0503030203020204" pitchFamily="34" charset="0"/>
                <a:cs typeface="Huawei Sans" panose="020C0503030203020204" pitchFamily="34" charset="0"/>
              </a:rPr>
              <a:t>Fibre</a:t>
            </a:r>
            <a:r>
              <a:rPr sz="1600" u="none" dirty="0">
                <a:latin typeface="Huawei Sans" panose="020C0503030203020204" pitchFamily="34" charset="0"/>
                <a:cs typeface="Huawei Sans" panose="020C0503030203020204" pitchFamily="34" charset="0"/>
              </a:rPr>
              <a:t> Channel packets, which does not consume host resources.</a:t>
            </a:r>
            <a:endParaRPr lang="en-US" sz="1600" dirty="0">
              <a:latin typeface="Huawei Sans" panose="020C0503030203020204" pitchFamily="34" charset="0"/>
              <a:cs typeface="Huawei Sans" panose="020C0503030203020204" pitchFamily="34" charset="0"/>
            </a:endParaRPr>
          </a:p>
        </p:txBody>
      </p:sp>
      <p:grpSp>
        <p:nvGrpSpPr>
          <p:cNvPr id="7" name="Groep 253"/>
          <p:cNvGrpSpPr/>
          <p:nvPr/>
        </p:nvGrpSpPr>
        <p:grpSpPr>
          <a:xfrm>
            <a:off x="8120022" y="4474989"/>
            <a:ext cx="2579400" cy="838643"/>
            <a:chOff x="6517412" y="4797640"/>
            <a:chExt cx="2579400" cy="838643"/>
          </a:xfrm>
        </p:grpSpPr>
        <p:cxnSp>
          <p:nvCxnSpPr>
            <p:cNvPr id="208" name="3471919c-74ab-428a-8e40-4a853a32f888"/>
            <p:cNvCxnSpPr/>
            <p:nvPr/>
          </p:nvCxnSpPr>
          <p:spPr bwMode="auto">
            <a:xfrm>
              <a:off x="6517412" y="5105477"/>
              <a:ext cx="511377" cy="0"/>
            </a:xfrm>
            <a:prstGeom prst="line">
              <a:avLst/>
            </a:prstGeom>
            <a:noFill/>
            <a:ln w="28575" cap="flat" cmpd="sng" algn="ctr">
              <a:solidFill>
                <a:srgbClr val="990000"/>
              </a:solidFill>
              <a:prstDash val="sysDash"/>
              <a:round/>
              <a:headEnd type="none" w="med" len="med"/>
              <a:tailEnd type="none" w="med" len="med"/>
            </a:ln>
            <a:effectLst/>
          </p:spPr>
        </p:cxnSp>
        <p:cxnSp>
          <p:nvCxnSpPr>
            <p:cNvPr id="209" name="f767fc3c-ff56-4c41-b622-b942942e5262"/>
            <p:cNvCxnSpPr/>
            <p:nvPr/>
          </p:nvCxnSpPr>
          <p:spPr bwMode="auto">
            <a:xfrm>
              <a:off x="6517412" y="5482921"/>
              <a:ext cx="51137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10" name="09b8e903-d8ba-4acf-96a9-a525bbd0d74d"/>
            <p:cNvSpPr txBox="1">
              <a:spLocks noChangeArrowheads="1"/>
            </p:cNvSpPr>
            <p:nvPr/>
          </p:nvSpPr>
          <p:spPr bwMode="auto">
            <a:xfrm>
              <a:off x="7201487" y="4797640"/>
              <a:ext cx="1895325"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u="none" dirty="0">
                  <a:latin typeface="Huawei Sans" panose="020C0503030203020204" pitchFamily="34" charset="0"/>
                  <a:cs typeface="Huawei Sans" panose="020C0503030203020204" pitchFamily="34" charset="0"/>
                </a:rPr>
                <a:t>Internal bus</a:t>
              </a:r>
              <a:endParaRPr lang="en-US" altLang="zh-CN" dirty="0">
                <a:latin typeface="Huawei Sans" panose="020C0503030203020204" pitchFamily="34" charset="0"/>
                <a:cs typeface="Huawei Sans" panose="020C0503030203020204" pitchFamily="34" charset="0"/>
                <a:sym typeface="+mn-lt"/>
              </a:endParaRPr>
            </a:p>
          </p:txBody>
        </p:sp>
        <p:sp>
          <p:nvSpPr>
            <p:cNvPr id="211" name="16bfcfe5-84e9-4826-9444-433ae0b02394"/>
            <p:cNvSpPr txBox="1">
              <a:spLocks noChangeArrowheads="1"/>
            </p:cNvSpPr>
            <p:nvPr/>
          </p:nvSpPr>
          <p:spPr bwMode="auto">
            <a:xfrm>
              <a:off x="7201488" y="5191674"/>
              <a:ext cx="1895324"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u="none">
                  <a:latin typeface="Huawei Sans" panose="020C0503030203020204" pitchFamily="34" charset="0"/>
                  <a:cs typeface="Huawei Sans" panose="020C0503030203020204" pitchFamily="34" charset="0"/>
                </a:rPr>
                <a:t>FC network</a:t>
              </a:r>
              <a:endParaRPr lang="en-US" altLang="zh-CN" dirty="0">
                <a:latin typeface="Huawei Sans" panose="020C0503030203020204" pitchFamily="34" charset="0"/>
                <a:cs typeface="Huawei Sans" panose="020C0503030203020204" pitchFamily="34" charset="0"/>
                <a:sym typeface="+mn-lt"/>
              </a:endParaRPr>
            </a:p>
          </p:txBody>
        </p:sp>
      </p:grpSp>
      <p:sp>
        <p:nvSpPr>
          <p:cNvPr id="251" name="ef792af9-f876-4435-a560-0126f1f4d1e8"/>
          <p:cNvSpPr txBox="1">
            <a:spLocks noChangeArrowheads="1"/>
          </p:cNvSpPr>
          <p:nvPr/>
        </p:nvSpPr>
        <p:spPr bwMode="auto">
          <a:xfrm>
            <a:off x="4053526" y="4978743"/>
            <a:ext cx="1780746"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u="none">
                <a:latin typeface="Huawei Sans" panose="020C0503030203020204" pitchFamily="34" charset="0"/>
                <a:cs typeface="Huawei Sans" panose="020C0503030203020204" pitchFamily="34" charset="0"/>
              </a:rPr>
              <a:t>Storage device</a:t>
            </a:r>
            <a:endParaRPr lang="en-US" altLang="zh-CN" dirty="0">
              <a:latin typeface="Huawei Sans" panose="020C0503030203020204" pitchFamily="34" charset="0"/>
              <a:cs typeface="Huawei Sans" panose="020C0503030203020204" pitchFamily="34" charset="0"/>
              <a:sym typeface="+mn-lt"/>
            </a:endParaRPr>
          </a:p>
        </p:txBody>
      </p:sp>
      <p:grpSp>
        <p:nvGrpSpPr>
          <p:cNvPr id="3" name="组合 2"/>
          <p:cNvGrpSpPr/>
          <p:nvPr/>
        </p:nvGrpSpPr>
        <p:grpSpPr>
          <a:xfrm>
            <a:off x="5048972" y="1280293"/>
            <a:ext cx="2052228" cy="4330324"/>
            <a:chOff x="5048972" y="1280293"/>
            <a:chExt cx="2052228" cy="4330324"/>
          </a:xfrm>
        </p:grpSpPr>
        <p:cxnSp>
          <p:nvCxnSpPr>
            <p:cNvPr id="76" name="9b7eec23-7090-4c25-8f9a-b44014508890"/>
            <p:cNvCxnSpPr>
              <a:cxnSpLocks noChangeShapeType="1"/>
            </p:cNvCxnSpPr>
            <p:nvPr/>
          </p:nvCxnSpPr>
          <p:spPr bwMode="auto">
            <a:xfrm>
              <a:off x="5922757" y="3889209"/>
              <a:ext cx="0" cy="0"/>
            </a:xfrm>
            <a:prstGeom prst="line">
              <a:avLst/>
            </a:prstGeom>
            <a:noFill/>
            <a:ln w="9525" algn="ctr">
              <a:noFill/>
              <a:round/>
              <a:headEnd/>
              <a:tailEnd/>
            </a:ln>
          </p:spPr>
        </p:cxnSp>
        <p:cxnSp>
          <p:nvCxnSpPr>
            <p:cNvPr id="249" name="84ba6c30-883e-45cf-a374-802682b4218b"/>
            <p:cNvCxnSpPr/>
            <p:nvPr/>
          </p:nvCxnSpPr>
          <p:spPr bwMode="auto">
            <a:xfrm>
              <a:off x="6066715" y="2174606"/>
              <a:ext cx="0" cy="596593"/>
            </a:xfrm>
            <a:prstGeom prst="line">
              <a:avLst/>
            </a:prstGeom>
            <a:noFill/>
            <a:ln w="28575" cap="flat" cmpd="sng" algn="ctr">
              <a:solidFill>
                <a:srgbClr val="990000"/>
              </a:solidFill>
              <a:prstDash val="sysDash"/>
              <a:round/>
              <a:headEnd type="none" w="med" len="med"/>
              <a:tailEnd type="none" w="med" len="med"/>
            </a:ln>
            <a:effectLst/>
          </p:spPr>
        </p:cxnSp>
        <p:cxnSp>
          <p:nvCxnSpPr>
            <p:cNvPr id="250" name="9b7eec23-7090-4c25-8f9a-b44014508890"/>
            <p:cNvCxnSpPr>
              <a:cxnSpLocks noChangeShapeType="1"/>
            </p:cNvCxnSpPr>
            <p:nvPr/>
          </p:nvCxnSpPr>
          <p:spPr bwMode="auto">
            <a:xfrm>
              <a:off x="5903707" y="3889209"/>
              <a:ext cx="0" cy="0"/>
            </a:xfrm>
            <a:prstGeom prst="line">
              <a:avLst/>
            </a:prstGeom>
            <a:noFill/>
            <a:ln w="9525" algn="ctr">
              <a:noFill/>
              <a:round/>
              <a:headEnd/>
              <a:tailEnd/>
            </a:ln>
          </p:spPr>
        </p:cxnSp>
        <p:cxnSp>
          <p:nvCxnSpPr>
            <p:cNvPr id="252" name="f7c437fe-afb2-4300-90ce-51cc0875c390"/>
            <p:cNvCxnSpPr/>
            <p:nvPr/>
          </p:nvCxnSpPr>
          <p:spPr bwMode="auto">
            <a:xfrm>
              <a:off x="6057084" y="3233276"/>
              <a:ext cx="0" cy="150683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53" name="52068f71-dd4c-45ee-86a1-961b525b6794"/>
            <p:cNvSpPr/>
            <p:nvPr/>
          </p:nvSpPr>
          <p:spPr bwMode="auto">
            <a:xfrm>
              <a:off x="5048972" y="3760228"/>
              <a:ext cx="2052228" cy="612068"/>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sz="1600" b="1" u="none">
                  <a:latin typeface="Huawei Sans" panose="020C0503030203020204" pitchFamily="34" charset="0"/>
                  <a:cs typeface="Huawei Sans" panose="020C0503030203020204" pitchFamily="34" charset="0"/>
                </a:rPr>
                <a:t>FC SAN</a:t>
              </a:r>
              <a:endParaRPr lang="en-US" sz="1600" b="1" dirty="0">
                <a:latin typeface="Huawei Sans" panose="020C0503030203020204" pitchFamily="34" charset="0"/>
                <a:cs typeface="Huawei Sans" panose="020C0503030203020204" pitchFamily="34" charset="0"/>
              </a:endParaRPr>
            </a:p>
          </p:txBody>
        </p:sp>
        <p:grpSp>
          <p:nvGrpSpPr>
            <p:cNvPr id="254" name="组合 253"/>
            <p:cNvGrpSpPr/>
            <p:nvPr/>
          </p:nvGrpSpPr>
          <p:grpSpPr>
            <a:xfrm>
              <a:off x="5825765" y="1280293"/>
              <a:ext cx="515084" cy="972534"/>
              <a:chOff x="7499351" y="736601"/>
              <a:chExt cx="227013" cy="428625"/>
            </a:xfrm>
            <a:solidFill>
              <a:schemeClr val="bg1">
                <a:lumMod val="50000"/>
              </a:schemeClr>
            </a:solidFill>
          </p:grpSpPr>
          <p:sp>
            <p:nvSpPr>
              <p:cNvPr id="269"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0"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1"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2"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3"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4"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5"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6"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7"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8"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79"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80"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81"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255" name="组合 254"/>
            <p:cNvGrpSpPr/>
            <p:nvPr/>
          </p:nvGrpSpPr>
          <p:grpSpPr>
            <a:xfrm>
              <a:off x="5787665" y="4740110"/>
              <a:ext cx="682543" cy="870507"/>
              <a:chOff x="8407400" y="2055813"/>
              <a:chExt cx="360363" cy="458788"/>
            </a:xfrm>
            <a:solidFill>
              <a:schemeClr val="bg1">
                <a:lumMod val="50000"/>
              </a:schemeClr>
            </a:solidFill>
          </p:grpSpPr>
          <p:sp>
            <p:nvSpPr>
              <p:cNvPr id="265"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6"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7"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8"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256" name="组合 255"/>
            <p:cNvGrpSpPr/>
            <p:nvPr/>
          </p:nvGrpSpPr>
          <p:grpSpPr>
            <a:xfrm>
              <a:off x="5216165" y="2501113"/>
              <a:ext cx="1466849" cy="748434"/>
              <a:chOff x="5260976" y="1906589"/>
              <a:chExt cx="492125" cy="365125"/>
            </a:xfrm>
            <a:solidFill>
              <a:schemeClr val="bg1">
                <a:lumMod val="50000"/>
              </a:schemeClr>
            </a:solidFill>
          </p:grpSpPr>
          <p:sp>
            <p:nvSpPr>
              <p:cNvPr id="258" name="Freeform 75"/>
              <p:cNvSpPr>
                <a:spLocks/>
              </p:cNvSpPr>
              <p:nvPr/>
            </p:nvSpPr>
            <p:spPr bwMode="auto">
              <a:xfrm>
                <a:off x="5372101" y="2038351"/>
                <a:ext cx="325438" cy="225425"/>
              </a:xfrm>
              <a:custGeom>
                <a:avLst/>
                <a:gdLst>
                  <a:gd name="T0" fmla="*/ 360 w 382"/>
                  <a:gd name="T1" fmla="*/ 265 h 265"/>
                  <a:gd name="T2" fmla="*/ 360 w 382"/>
                  <a:gd name="T3" fmla="*/ 265 h 265"/>
                  <a:gd name="T4" fmla="*/ 310 w 382"/>
                  <a:gd name="T5" fmla="*/ 265 h 265"/>
                  <a:gd name="T6" fmla="*/ 298 w 382"/>
                  <a:gd name="T7" fmla="*/ 252 h 265"/>
                  <a:gd name="T8" fmla="*/ 310 w 382"/>
                  <a:gd name="T9" fmla="*/ 240 h 265"/>
                  <a:gd name="T10" fmla="*/ 357 w 382"/>
                  <a:gd name="T11" fmla="*/ 240 h 265"/>
                  <a:gd name="T12" fmla="*/ 357 w 382"/>
                  <a:gd name="T13" fmla="*/ 25 h 265"/>
                  <a:gd name="T14" fmla="*/ 24 w 382"/>
                  <a:gd name="T15" fmla="*/ 25 h 265"/>
                  <a:gd name="T16" fmla="*/ 24 w 382"/>
                  <a:gd name="T17" fmla="*/ 240 h 265"/>
                  <a:gd name="T18" fmla="*/ 239 w 382"/>
                  <a:gd name="T19" fmla="*/ 240 h 265"/>
                  <a:gd name="T20" fmla="*/ 251 w 382"/>
                  <a:gd name="T21" fmla="*/ 252 h 265"/>
                  <a:gd name="T22" fmla="*/ 239 w 382"/>
                  <a:gd name="T23" fmla="*/ 265 h 265"/>
                  <a:gd name="T24" fmla="*/ 22 w 382"/>
                  <a:gd name="T25" fmla="*/ 265 h 265"/>
                  <a:gd name="T26" fmla="*/ 0 w 382"/>
                  <a:gd name="T27" fmla="*/ 242 h 265"/>
                  <a:gd name="T28" fmla="*/ 0 w 382"/>
                  <a:gd name="T29" fmla="*/ 23 h 265"/>
                  <a:gd name="T30" fmla="*/ 22 w 382"/>
                  <a:gd name="T31" fmla="*/ 0 h 265"/>
                  <a:gd name="T32" fmla="*/ 360 w 382"/>
                  <a:gd name="T33" fmla="*/ 0 h 265"/>
                  <a:gd name="T34" fmla="*/ 382 w 382"/>
                  <a:gd name="T35" fmla="*/ 23 h 265"/>
                  <a:gd name="T36" fmla="*/ 382 w 382"/>
                  <a:gd name="T37" fmla="*/ 242 h 265"/>
                  <a:gd name="T38" fmla="*/ 360 w 382"/>
                  <a:gd name="T3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265">
                    <a:moveTo>
                      <a:pt x="360" y="265"/>
                    </a:moveTo>
                    <a:lnTo>
                      <a:pt x="360" y="265"/>
                    </a:lnTo>
                    <a:lnTo>
                      <a:pt x="310" y="265"/>
                    </a:lnTo>
                    <a:cubicBezTo>
                      <a:pt x="304" y="265"/>
                      <a:pt x="298" y="259"/>
                      <a:pt x="298" y="252"/>
                    </a:cubicBezTo>
                    <a:cubicBezTo>
                      <a:pt x="298" y="245"/>
                      <a:pt x="304" y="240"/>
                      <a:pt x="310" y="240"/>
                    </a:cubicBezTo>
                    <a:lnTo>
                      <a:pt x="357" y="240"/>
                    </a:lnTo>
                    <a:lnTo>
                      <a:pt x="357" y="25"/>
                    </a:lnTo>
                    <a:lnTo>
                      <a:pt x="24" y="25"/>
                    </a:lnTo>
                    <a:lnTo>
                      <a:pt x="24" y="240"/>
                    </a:lnTo>
                    <a:lnTo>
                      <a:pt x="239" y="240"/>
                    </a:lnTo>
                    <a:cubicBezTo>
                      <a:pt x="246" y="240"/>
                      <a:pt x="251" y="245"/>
                      <a:pt x="251" y="252"/>
                    </a:cubicBezTo>
                    <a:cubicBezTo>
                      <a:pt x="251" y="259"/>
                      <a:pt x="246" y="265"/>
                      <a:pt x="239" y="265"/>
                    </a:cubicBezTo>
                    <a:lnTo>
                      <a:pt x="22" y="265"/>
                    </a:lnTo>
                    <a:cubicBezTo>
                      <a:pt x="10" y="265"/>
                      <a:pt x="0" y="255"/>
                      <a:pt x="0" y="242"/>
                    </a:cubicBezTo>
                    <a:lnTo>
                      <a:pt x="0" y="23"/>
                    </a:lnTo>
                    <a:cubicBezTo>
                      <a:pt x="0" y="10"/>
                      <a:pt x="10" y="0"/>
                      <a:pt x="22" y="0"/>
                    </a:cubicBezTo>
                    <a:lnTo>
                      <a:pt x="360" y="0"/>
                    </a:lnTo>
                    <a:cubicBezTo>
                      <a:pt x="372" y="0"/>
                      <a:pt x="382" y="10"/>
                      <a:pt x="382" y="23"/>
                    </a:cubicBezTo>
                    <a:lnTo>
                      <a:pt x="382" y="242"/>
                    </a:lnTo>
                    <a:cubicBezTo>
                      <a:pt x="382" y="255"/>
                      <a:pt x="372" y="265"/>
                      <a:pt x="360" y="26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59" name="Freeform 76"/>
              <p:cNvSpPr>
                <a:spLocks noEditPoints="1"/>
              </p:cNvSpPr>
              <p:nvPr/>
            </p:nvSpPr>
            <p:spPr bwMode="auto">
              <a:xfrm>
                <a:off x="5372101" y="1947864"/>
                <a:ext cx="381000" cy="285750"/>
              </a:xfrm>
              <a:custGeom>
                <a:avLst/>
                <a:gdLst>
                  <a:gd name="T0" fmla="*/ 383 w 448"/>
                  <a:gd name="T1" fmla="*/ 311 h 335"/>
                  <a:gd name="T2" fmla="*/ 383 w 448"/>
                  <a:gd name="T3" fmla="*/ 311 h 335"/>
                  <a:gd name="T4" fmla="*/ 423 w 448"/>
                  <a:gd name="T5" fmla="*/ 311 h 335"/>
                  <a:gd name="T6" fmla="*/ 424 w 448"/>
                  <a:gd name="T7" fmla="*/ 311 h 335"/>
                  <a:gd name="T8" fmla="*/ 424 w 448"/>
                  <a:gd name="T9" fmla="*/ 63 h 335"/>
                  <a:gd name="T10" fmla="*/ 423 w 448"/>
                  <a:gd name="T11" fmla="*/ 61 h 335"/>
                  <a:gd name="T12" fmla="*/ 167 w 448"/>
                  <a:gd name="T13" fmla="*/ 61 h 335"/>
                  <a:gd name="T14" fmla="*/ 155 w 448"/>
                  <a:gd name="T15" fmla="*/ 48 h 335"/>
                  <a:gd name="T16" fmla="*/ 155 w 448"/>
                  <a:gd name="T17" fmla="*/ 36 h 335"/>
                  <a:gd name="T18" fmla="*/ 143 w 448"/>
                  <a:gd name="T19" fmla="*/ 25 h 335"/>
                  <a:gd name="T20" fmla="*/ 26 w 448"/>
                  <a:gd name="T21" fmla="*/ 25 h 335"/>
                  <a:gd name="T22" fmla="*/ 26 w 448"/>
                  <a:gd name="T23" fmla="*/ 106 h 335"/>
                  <a:gd name="T24" fmla="*/ 361 w 448"/>
                  <a:gd name="T25" fmla="*/ 106 h 335"/>
                  <a:gd name="T26" fmla="*/ 383 w 448"/>
                  <a:gd name="T27" fmla="*/ 129 h 335"/>
                  <a:gd name="T28" fmla="*/ 383 w 448"/>
                  <a:gd name="T29" fmla="*/ 311 h 335"/>
                  <a:gd name="T30" fmla="*/ 423 w 448"/>
                  <a:gd name="T31" fmla="*/ 335 h 335"/>
                  <a:gd name="T32" fmla="*/ 423 w 448"/>
                  <a:gd name="T33" fmla="*/ 335 h 335"/>
                  <a:gd name="T34" fmla="*/ 371 w 448"/>
                  <a:gd name="T35" fmla="*/ 335 h 335"/>
                  <a:gd name="T36" fmla="*/ 358 w 448"/>
                  <a:gd name="T37" fmla="*/ 323 h 335"/>
                  <a:gd name="T38" fmla="*/ 358 w 448"/>
                  <a:gd name="T39" fmla="*/ 131 h 335"/>
                  <a:gd name="T40" fmla="*/ 25 w 448"/>
                  <a:gd name="T41" fmla="*/ 131 h 335"/>
                  <a:gd name="T42" fmla="*/ 12 w 448"/>
                  <a:gd name="T43" fmla="*/ 138 h 335"/>
                  <a:gd name="T44" fmla="*/ 1 w 448"/>
                  <a:gd name="T45" fmla="*/ 126 h 335"/>
                  <a:gd name="T46" fmla="*/ 1 w 448"/>
                  <a:gd name="T47" fmla="*/ 25 h 335"/>
                  <a:gd name="T48" fmla="*/ 4 w 448"/>
                  <a:gd name="T49" fmla="*/ 9 h 335"/>
                  <a:gd name="T50" fmla="*/ 24 w 448"/>
                  <a:gd name="T51" fmla="*/ 0 h 335"/>
                  <a:gd name="T52" fmla="*/ 144 w 448"/>
                  <a:gd name="T53" fmla="*/ 0 h 335"/>
                  <a:gd name="T54" fmla="*/ 179 w 448"/>
                  <a:gd name="T55" fmla="*/ 36 h 335"/>
                  <a:gd name="T56" fmla="*/ 424 w 448"/>
                  <a:gd name="T57" fmla="*/ 36 h 335"/>
                  <a:gd name="T58" fmla="*/ 448 w 448"/>
                  <a:gd name="T59" fmla="*/ 63 h 335"/>
                  <a:gd name="T60" fmla="*/ 448 w 448"/>
                  <a:gd name="T61" fmla="*/ 313 h 335"/>
                  <a:gd name="T62" fmla="*/ 423 w 448"/>
                  <a:gd name="T63"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 h="335">
                    <a:moveTo>
                      <a:pt x="383" y="311"/>
                    </a:moveTo>
                    <a:lnTo>
                      <a:pt x="383" y="311"/>
                    </a:lnTo>
                    <a:lnTo>
                      <a:pt x="423" y="311"/>
                    </a:lnTo>
                    <a:cubicBezTo>
                      <a:pt x="423" y="311"/>
                      <a:pt x="424" y="311"/>
                      <a:pt x="424" y="311"/>
                    </a:cubicBezTo>
                    <a:lnTo>
                      <a:pt x="424" y="63"/>
                    </a:lnTo>
                    <a:cubicBezTo>
                      <a:pt x="424" y="61"/>
                      <a:pt x="424" y="61"/>
                      <a:pt x="423" y="61"/>
                    </a:cubicBezTo>
                    <a:lnTo>
                      <a:pt x="167" y="61"/>
                    </a:lnTo>
                    <a:cubicBezTo>
                      <a:pt x="160" y="61"/>
                      <a:pt x="155" y="55"/>
                      <a:pt x="155" y="48"/>
                    </a:cubicBezTo>
                    <a:lnTo>
                      <a:pt x="155" y="36"/>
                    </a:lnTo>
                    <a:cubicBezTo>
                      <a:pt x="155" y="27"/>
                      <a:pt x="146" y="25"/>
                      <a:pt x="143" y="25"/>
                    </a:cubicBezTo>
                    <a:lnTo>
                      <a:pt x="26" y="25"/>
                    </a:lnTo>
                    <a:lnTo>
                      <a:pt x="26" y="106"/>
                    </a:lnTo>
                    <a:lnTo>
                      <a:pt x="361" y="106"/>
                    </a:lnTo>
                    <a:cubicBezTo>
                      <a:pt x="373" y="106"/>
                      <a:pt x="383" y="116"/>
                      <a:pt x="383" y="129"/>
                    </a:cubicBezTo>
                    <a:lnTo>
                      <a:pt x="383" y="311"/>
                    </a:lnTo>
                    <a:close/>
                    <a:moveTo>
                      <a:pt x="423" y="335"/>
                    </a:moveTo>
                    <a:lnTo>
                      <a:pt x="423" y="335"/>
                    </a:lnTo>
                    <a:lnTo>
                      <a:pt x="371" y="335"/>
                    </a:lnTo>
                    <a:cubicBezTo>
                      <a:pt x="364" y="335"/>
                      <a:pt x="358" y="330"/>
                      <a:pt x="358" y="323"/>
                    </a:cubicBezTo>
                    <a:lnTo>
                      <a:pt x="358" y="131"/>
                    </a:lnTo>
                    <a:lnTo>
                      <a:pt x="25" y="131"/>
                    </a:lnTo>
                    <a:cubicBezTo>
                      <a:pt x="23" y="136"/>
                      <a:pt x="17" y="139"/>
                      <a:pt x="12" y="138"/>
                    </a:cubicBezTo>
                    <a:cubicBezTo>
                      <a:pt x="6" y="137"/>
                      <a:pt x="1" y="132"/>
                      <a:pt x="1" y="126"/>
                    </a:cubicBezTo>
                    <a:lnTo>
                      <a:pt x="1" y="25"/>
                    </a:lnTo>
                    <a:cubicBezTo>
                      <a:pt x="0" y="20"/>
                      <a:pt x="1" y="14"/>
                      <a:pt x="4" y="9"/>
                    </a:cubicBezTo>
                    <a:cubicBezTo>
                      <a:pt x="7" y="5"/>
                      <a:pt x="13" y="0"/>
                      <a:pt x="24" y="0"/>
                    </a:cubicBezTo>
                    <a:lnTo>
                      <a:pt x="144" y="0"/>
                    </a:lnTo>
                    <a:cubicBezTo>
                      <a:pt x="158" y="1"/>
                      <a:pt x="179" y="12"/>
                      <a:pt x="179" y="36"/>
                    </a:cubicBezTo>
                    <a:lnTo>
                      <a:pt x="424" y="36"/>
                    </a:lnTo>
                    <a:cubicBezTo>
                      <a:pt x="433" y="36"/>
                      <a:pt x="448" y="43"/>
                      <a:pt x="448" y="63"/>
                    </a:cubicBezTo>
                    <a:lnTo>
                      <a:pt x="448" y="313"/>
                    </a:lnTo>
                    <a:cubicBezTo>
                      <a:pt x="448" y="323"/>
                      <a:pt x="440" y="335"/>
                      <a:pt x="423" y="33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0" name="Freeform 77"/>
              <p:cNvSpPr>
                <a:spLocks/>
              </p:cNvSpPr>
              <p:nvPr/>
            </p:nvSpPr>
            <p:spPr bwMode="auto">
              <a:xfrm>
                <a:off x="5308601" y="1974851"/>
                <a:ext cx="33338" cy="92075"/>
              </a:xfrm>
              <a:custGeom>
                <a:avLst/>
                <a:gdLst>
                  <a:gd name="T0" fmla="*/ 0 w 39"/>
                  <a:gd name="T1" fmla="*/ 99 h 109"/>
                  <a:gd name="T2" fmla="*/ 0 w 39"/>
                  <a:gd name="T3" fmla="*/ 99 h 109"/>
                  <a:gd name="T4" fmla="*/ 10 w 39"/>
                  <a:gd name="T5" fmla="*/ 109 h 109"/>
                  <a:gd name="T6" fmla="*/ 29 w 39"/>
                  <a:gd name="T7" fmla="*/ 109 h 109"/>
                  <a:gd name="T8" fmla="*/ 39 w 39"/>
                  <a:gd name="T9" fmla="*/ 99 h 109"/>
                  <a:gd name="T10" fmla="*/ 39 w 39"/>
                  <a:gd name="T11" fmla="*/ 10 h 109"/>
                  <a:gd name="T12" fmla="*/ 29 w 39"/>
                  <a:gd name="T13" fmla="*/ 0 h 109"/>
                  <a:gd name="T14" fmla="*/ 10 w 39"/>
                  <a:gd name="T15" fmla="*/ 0 h 109"/>
                  <a:gd name="T16" fmla="*/ 0 w 39"/>
                  <a:gd name="T17" fmla="*/ 10 h 109"/>
                  <a:gd name="T18" fmla="*/ 0 w 39"/>
                  <a:gd name="T19"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09">
                    <a:moveTo>
                      <a:pt x="0" y="99"/>
                    </a:moveTo>
                    <a:lnTo>
                      <a:pt x="0" y="99"/>
                    </a:lnTo>
                    <a:cubicBezTo>
                      <a:pt x="0" y="104"/>
                      <a:pt x="5" y="109"/>
                      <a:pt x="10" y="109"/>
                    </a:cubicBezTo>
                    <a:lnTo>
                      <a:pt x="29" y="109"/>
                    </a:lnTo>
                    <a:cubicBezTo>
                      <a:pt x="34" y="109"/>
                      <a:pt x="39" y="104"/>
                      <a:pt x="39" y="99"/>
                    </a:cubicBezTo>
                    <a:lnTo>
                      <a:pt x="39" y="10"/>
                    </a:lnTo>
                    <a:cubicBezTo>
                      <a:pt x="39" y="5"/>
                      <a:pt x="34" y="0"/>
                      <a:pt x="29" y="0"/>
                    </a:cubicBezTo>
                    <a:lnTo>
                      <a:pt x="10" y="0"/>
                    </a:lnTo>
                    <a:cubicBezTo>
                      <a:pt x="5" y="0"/>
                      <a:pt x="0" y="5"/>
                      <a:pt x="0" y="10"/>
                    </a:cubicBezTo>
                    <a:lnTo>
                      <a:pt x="0" y="99"/>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1" name="Freeform 78"/>
              <p:cNvSpPr>
                <a:spLocks/>
              </p:cNvSpPr>
              <p:nvPr/>
            </p:nvSpPr>
            <p:spPr bwMode="auto">
              <a:xfrm>
                <a:off x="5308601" y="2120901"/>
                <a:ext cx="33338" cy="82550"/>
              </a:xfrm>
              <a:custGeom>
                <a:avLst/>
                <a:gdLst>
                  <a:gd name="T0" fmla="*/ 0 w 39"/>
                  <a:gd name="T1" fmla="*/ 87 h 97"/>
                  <a:gd name="T2" fmla="*/ 0 w 39"/>
                  <a:gd name="T3" fmla="*/ 87 h 97"/>
                  <a:gd name="T4" fmla="*/ 10 w 39"/>
                  <a:gd name="T5" fmla="*/ 97 h 97"/>
                  <a:gd name="T6" fmla="*/ 29 w 39"/>
                  <a:gd name="T7" fmla="*/ 97 h 97"/>
                  <a:gd name="T8" fmla="*/ 39 w 39"/>
                  <a:gd name="T9" fmla="*/ 87 h 97"/>
                  <a:gd name="T10" fmla="*/ 39 w 39"/>
                  <a:gd name="T11" fmla="*/ 10 h 97"/>
                  <a:gd name="T12" fmla="*/ 29 w 39"/>
                  <a:gd name="T13" fmla="*/ 0 h 97"/>
                  <a:gd name="T14" fmla="*/ 10 w 39"/>
                  <a:gd name="T15" fmla="*/ 0 h 97"/>
                  <a:gd name="T16" fmla="*/ 0 w 39"/>
                  <a:gd name="T17" fmla="*/ 10 h 97"/>
                  <a:gd name="T18" fmla="*/ 0 w 39"/>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97">
                    <a:moveTo>
                      <a:pt x="0" y="87"/>
                    </a:moveTo>
                    <a:lnTo>
                      <a:pt x="0" y="87"/>
                    </a:lnTo>
                    <a:cubicBezTo>
                      <a:pt x="0" y="93"/>
                      <a:pt x="5" y="97"/>
                      <a:pt x="10" y="97"/>
                    </a:cubicBezTo>
                    <a:lnTo>
                      <a:pt x="29" y="97"/>
                    </a:lnTo>
                    <a:cubicBezTo>
                      <a:pt x="34" y="97"/>
                      <a:pt x="39" y="93"/>
                      <a:pt x="39" y="87"/>
                    </a:cubicBezTo>
                    <a:lnTo>
                      <a:pt x="39" y="10"/>
                    </a:lnTo>
                    <a:cubicBezTo>
                      <a:pt x="39" y="5"/>
                      <a:pt x="34" y="0"/>
                      <a:pt x="29" y="0"/>
                    </a:cubicBezTo>
                    <a:lnTo>
                      <a:pt x="10" y="0"/>
                    </a:lnTo>
                    <a:cubicBezTo>
                      <a:pt x="5" y="0"/>
                      <a:pt x="0" y="5"/>
                      <a:pt x="0" y="10"/>
                    </a:cubicBezTo>
                    <a:lnTo>
                      <a:pt x="0" y="87"/>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2" name="Freeform 79"/>
              <p:cNvSpPr>
                <a:spLocks/>
              </p:cNvSpPr>
              <p:nvPr/>
            </p:nvSpPr>
            <p:spPr bwMode="auto">
              <a:xfrm>
                <a:off x="5260976" y="1906589"/>
                <a:ext cx="93663" cy="346075"/>
              </a:xfrm>
              <a:custGeom>
                <a:avLst/>
                <a:gdLst>
                  <a:gd name="T0" fmla="*/ 15 w 111"/>
                  <a:gd name="T1" fmla="*/ 30 h 406"/>
                  <a:gd name="T2" fmla="*/ 15 w 111"/>
                  <a:gd name="T3" fmla="*/ 30 h 406"/>
                  <a:gd name="T4" fmla="*/ 81 w 111"/>
                  <a:gd name="T5" fmla="*/ 30 h 406"/>
                  <a:gd name="T6" fmla="*/ 81 w 111"/>
                  <a:gd name="T7" fmla="*/ 406 h 406"/>
                  <a:gd name="T8" fmla="*/ 111 w 111"/>
                  <a:gd name="T9" fmla="*/ 406 h 406"/>
                  <a:gd name="T10" fmla="*/ 111 w 111"/>
                  <a:gd name="T11" fmla="*/ 15 h 406"/>
                  <a:gd name="T12" fmla="*/ 96 w 111"/>
                  <a:gd name="T13" fmla="*/ 0 h 406"/>
                  <a:gd name="T14" fmla="*/ 15 w 111"/>
                  <a:gd name="T15" fmla="*/ 0 h 406"/>
                  <a:gd name="T16" fmla="*/ 0 w 111"/>
                  <a:gd name="T17" fmla="*/ 15 h 406"/>
                  <a:gd name="T18" fmla="*/ 15 w 111"/>
                  <a:gd name="T19" fmla="*/ 3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406">
                    <a:moveTo>
                      <a:pt x="15" y="30"/>
                    </a:moveTo>
                    <a:lnTo>
                      <a:pt x="15" y="30"/>
                    </a:lnTo>
                    <a:lnTo>
                      <a:pt x="81" y="30"/>
                    </a:lnTo>
                    <a:lnTo>
                      <a:pt x="81" y="406"/>
                    </a:lnTo>
                    <a:lnTo>
                      <a:pt x="111" y="406"/>
                    </a:lnTo>
                    <a:lnTo>
                      <a:pt x="111" y="15"/>
                    </a:lnTo>
                    <a:cubicBezTo>
                      <a:pt x="111" y="7"/>
                      <a:pt x="104" y="0"/>
                      <a:pt x="96" y="0"/>
                    </a:cubicBezTo>
                    <a:lnTo>
                      <a:pt x="15" y="0"/>
                    </a:lnTo>
                    <a:cubicBezTo>
                      <a:pt x="7" y="0"/>
                      <a:pt x="0" y="7"/>
                      <a:pt x="0" y="15"/>
                    </a:cubicBezTo>
                    <a:cubicBezTo>
                      <a:pt x="0" y="24"/>
                      <a:pt x="7" y="30"/>
                      <a:pt x="15" y="3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3" name="Freeform 83"/>
              <p:cNvSpPr>
                <a:spLocks/>
              </p:cNvSpPr>
              <p:nvPr/>
            </p:nvSpPr>
            <p:spPr bwMode="auto">
              <a:xfrm>
                <a:off x="5554663"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1" y="46"/>
                      <a:pt x="0" y="36"/>
                      <a:pt x="0" y="23"/>
                    </a:cubicBezTo>
                    <a:cubicBezTo>
                      <a:pt x="0" y="11"/>
                      <a:pt x="11" y="0"/>
                      <a:pt x="23" y="0"/>
                    </a:cubicBezTo>
                    <a:cubicBezTo>
                      <a:pt x="36" y="0"/>
                      <a:pt x="46" y="11"/>
                      <a:pt x="46" y="23"/>
                    </a:cubicBezTo>
                    <a:cubicBezTo>
                      <a:pt x="46" y="36"/>
                      <a:pt x="36"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264" name="Freeform 84"/>
              <p:cNvSpPr>
                <a:spLocks/>
              </p:cNvSpPr>
              <p:nvPr/>
            </p:nvSpPr>
            <p:spPr bwMode="auto">
              <a:xfrm>
                <a:off x="5614988"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0" y="46"/>
                      <a:pt x="0" y="36"/>
                      <a:pt x="0" y="23"/>
                    </a:cubicBezTo>
                    <a:cubicBezTo>
                      <a:pt x="0" y="10"/>
                      <a:pt x="10" y="0"/>
                      <a:pt x="23" y="0"/>
                    </a:cubicBezTo>
                    <a:cubicBezTo>
                      <a:pt x="35" y="0"/>
                      <a:pt x="46" y="10"/>
                      <a:pt x="46" y="23"/>
                    </a:cubicBezTo>
                    <a:cubicBezTo>
                      <a:pt x="46" y="36"/>
                      <a:pt x="35"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sp>
          <p:nvSpPr>
            <p:cNvPr id="257" name="文本框 256"/>
            <p:cNvSpPr txBox="1"/>
            <p:nvPr/>
          </p:nvSpPr>
          <p:spPr>
            <a:xfrm>
              <a:off x="5528091" y="2826110"/>
              <a:ext cx="970137" cy="369332"/>
            </a:xfrm>
            <a:prstGeom prst="rect">
              <a:avLst/>
            </a:prstGeom>
            <a:noFill/>
          </p:spPr>
          <p:txBody>
            <a:bodyPr wrap="none" rtlCol="0">
              <a:noAutofit/>
            </a:bodyPr>
            <a:lstStyle/>
            <a:p>
              <a:pPr fontAlgn="ctr"/>
              <a:r>
                <a:rPr b="1">
                  <a:latin typeface="Huawei Sans" panose="020C0503030203020204" pitchFamily="34" charset="0"/>
                  <a:cs typeface="Huawei Sans" panose="020C0503030203020204" pitchFamily="34" charset="0"/>
                </a:rPr>
                <a:t>FC HBA</a:t>
              </a:r>
              <a:endParaRPr lang="en-US" altLang="zh-CN" b="1" dirty="0">
                <a:latin typeface="Huawei Sans" panose="020C0503030203020204" pitchFamily="34" charset="0"/>
                <a:cs typeface="Huawei Sans" panose="020C0503030203020204" pitchFamily="34" charset="0"/>
                <a:sym typeface="+mn-lt"/>
              </a:endParaRPr>
            </a:p>
          </p:txBody>
        </p:sp>
      </p:grpSp>
    </p:spTree>
    <p:extLst>
      <p:ext uri="{BB962C8B-B14F-4D97-AF65-F5344CB8AC3E}">
        <p14:creationId xmlns:p14="http://schemas.microsoft.com/office/powerpoint/2010/main" val="415632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u="none" dirty="0"/>
              <a:t>With the development of host, disk, and network technologies, the storage system architecture evolves, and the storage network architecture also develops to meet service requirements. This </a:t>
            </a:r>
            <a:r>
              <a:rPr lang="en-US" u="none" dirty="0"/>
              <a:t>course</a:t>
            </a:r>
            <a:r>
              <a:rPr u="none" dirty="0"/>
              <a:t> introduces the storage network architecture.</a:t>
            </a:r>
            <a:endParaRPr lang="en-US" altLang="zh-CN" dirty="0">
              <a:sym typeface="+mn-lt"/>
            </a:endParaRPr>
          </a:p>
        </p:txBody>
      </p:sp>
    </p:spTree>
    <p:extLst>
      <p:ext uri="{BB962C8B-B14F-4D97-AF65-F5344CB8AC3E}">
        <p14:creationId xmlns:p14="http://schemas.microsoft.com/office/powerpoint/2010/main" val="121521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sz="2800" u="none" dirty="0"/>
              <a:t>FC Network</a:t>
            </a:r>
            <a:endParaRPr lang="en-US" altLang="zh-CN" sz="2800" dirty="0">
              <a:latin typeface="Arial" panose="020C0503030203020204" pitchFamily="34" charset="0"/>
              <a:ea typeface="+mn-ea"/>
              <a:cs typeface="+mn-ea"/>
              <a:sym typeface="+mn-lt"/>
            </a:endParaRPr>
          </a:p>
        </p:txBody>
      </p:sp>
      <p:pic>
        <p:nvPicPr>
          <p:cNvPr id="5122" name="Picture 2"/>
          <p:cNvPicPr>
            <a:picLocks noChangeAspect="1" noChangeArrowheads="1"/>
          </p:cNvPicPr>
          <p:nvPr/>
        </p:nvPicPr>
        <p:blipFill>
          <a:blip r:embed="rId3" cstate="print"/>
          <a:srcRect/>
          <a:stretch>
            <a:fillRect/>
          </a:stretch>
        </p:blipFill>
        <p:spPr bwMode="auto">
          <a:xfrm>
            <a:off x="2168912" y="1113618"/>
            <a:ext cx="8023860" cy="4706303"/>
          </a:xfrm>
          <a:prstGeom prst="rect">
            <a:avLst/>
          </a:prstGeom>
          <a:noFill/>
          <a:ln w="9525">
            <a:noFill/>
            <a:miter lim="800000"/>
            <a:headEnd/>
            <a:tailEnd/>
          </a:ln>
        </p:spPr>
      </p:pic>
    </p:spTree>
    <p:extLst>
      <p:ext uri="{BB962C8B-B14F-4D97-AF65-F5344CB8AC3E}">
        <p14:creationId xmlns:p14="http://schemas.microsoft.com/office/powerpoint/2010/main" val="2662982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sz="2800" u="none"/>
              <a:t>Zoning</a:t>
            </a:r>
            <a:endParaRPr lang="en-US" altLang="zh-CN" sz="2800" dirty="0">
              <a:latin typeface="Arial" panose="020C0503030203020204" pitchFamily="34" charset="0"/>
              <a:ea typeface="+mn-ea"/>
              <a:cs typeface="+mn-ea"/>
              <a:sym typeface="+mn-lt"/>
            </a:endParaRPr>
          </a:p>
        </p:txBody>
      </p:sp>
      <p:grpSp>
        <p:nvGrpSpPr>
          <p:cNvPr id="24" name="组合 23"/>
          <p:cNvGrpSpPr/>
          <p:nvPr/>
        </p:nvGrpSpPr>
        <p:grpSpPr>
          <a:xfrm>
            <a:off x="2810234" y="1397206"/>
            <a:ext cx="458450" cy="865603"/>
            <a:chOff x="7499351" y="736601"/>
            <a:chExt cx="227013" cy="428625"/>
          </a:xfrm>
          <a:solidFill>
            <a:srgbClr val="15B0E8"/>
          </a:solidFill>
        </p:grpSpPr>
        <p:sp>
          <p:nvSpPr>
            <p:cNvPr id="25"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6"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7"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8"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9"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30"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31"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32"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33"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34"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35"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36"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37"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grpSp>
      <p:grpSp>
        <p:nvGrpSpPr>
          <p:cNvPr id="100" name="组合 99"/>
          <p:cNvGrpSpPr/>
          <p:nvPr/>
        </p:nvGrpSpPr>
        <p:grpSpPr>
          <a:xfrm>
            <a:off x="6525508" y="2672548"/>
            <a:ext cx="1365216" cy="833688"/>
            <a:chOff x="1066800" y="895350"/>
            <a:chExt cx="766763" cy="439738"/>
          </a:xfrm>
          <a:solidFill>
            <a:srgbClr val="15B0E8"/>
          </a:solidFill>
        </p:grpSpPr>
        <p:sp>
          <p:nvSpPr>
            <p:cNvPr id="101" name="Freeform 21"/>
            <p:cNvSpPr>
              <a:spLocks noEditPoints="1"/>
            </p:cNvSpPr>
            <p:nvPr/>
          </p:nvSpPr>
          <p:spPr bwMode="auto">
            <a:xfrm>
              <a:off x="1066800" y="895350"/>
              <a:ext cx="766763" cy="439738"/>
            </a:xfrm>
            <a:custGeom>
              <a:avLst/>
              <a:gdLst>
                <a:gd name="T0" fmla="*/ 784 w 804"/>
                <a:gd name="T1" fmla="*/ 423 h 459"/>
                <a:gd name="T2" fmla="*/ 784 w 804"/>
                <a:gd name="T3" fmla="*/ 423 h 459"/>
                <a:gd name="T4" fmla="*/ 756 w 804"/>
                <a:gd name="T5" fmla="*/ 423 h 459"/>
                <a:gd name="T6" fmla="*/ 756 w 804"/>
                <a:gd name="T7" fmla="*/ 73 h 459"/>
                <a:gd name="T8" fmla="*/ 784 w 804"/>
                <a:gd name="T9" fmla="*/ 73 h 459"/>
                <a:gd name="T10" fmla="*/ 784 w 804"/>
                <a:gd name="T11" fmla="*/ 423 h 459"/>
                <a:gd name="T12" fmla="*/ 411 w 804"/>
                <a:gd name="T13" fmla="*/ 241 h 459"/>
                <a:gd name="T14" fmla="*/ 411 w 804"/>
                <a:gd name="T15" fmla="*/ 241 h 459"/>
                <a:gd name="T16" fmla="*/ 66 w 804"/>
                <a:gd name="T17" fmla="*/ 252 h 459"/>
                <a:gd name="T18" fmla="*/ 66 w 804"/>
                <a:gd name="T19" fmla="*/ 73 h 459"/>
                <a:gd name="T20" fmla="*/ 741 w 804"/>
                <a:gd name="T21" fmla="*/ 73 h 459"/>
                <a:gd name="T22" fmla="*/ 741 w 804"/>
                <a:gd name="T23" fmla="*/ 252 h 459"/>
                <a:gd name="T24" fmla="*/ 411 w 804"/>
                <a:gd name="T25" fmla="*/ 241 h 459"/>
                <a:gd name="T26" fmla="*/ 19 w 804"/>
                <a:gd name="T27" fmla="*/ 73 h 459"/>
                <a:gd name="T28" fmla="*/ 19 w 804"/>
                <a:gd name="T29" fmla="*/ 73 h 459"/>
                <a:gd name="T30" fmla="*/ 51 w 804"/>
                <a:gd name="T31" fmla="*/ 73 h 459"/>
                <a:gd name="T32" fmla="*/ 51 w 804"/>
                <a:gd name="T33" fmla="*/ 423 h 459"/>
                <a:gd name="T34" fmla="*/ 19 w 804"/>
                <a:gd name="T35" fmla="*/ 423 h 459"/>
                <a:gd name="T36" fmla="*/ 19 w 804"/>
                <a:gd name="T37" fmla="*/ 73 h 459"/>
                <a:gd name="T38" fmla="*/ 26 w 804"/>
                <a:gd name="T39" fmla="*/ 46 h 459"/>
                <a:gd name="T40" fmla="*/ 26 w 804"/>
                <a:gd name="T41" fmla="*/ 46 h 459"/>
                <a:gd name="T42" fmla="*/ 770 w 804"/>
                <a:gd name="T43" fmla="*/ 46 h 459"/>
                <a:gd name="T44" fmla="*/ 782 w 804"/>
                <a:gd name="T45" fmla="*/ 53 h 459"/>
                <a:gd name="T46" fmla="*/ 16 w 804"/>
                <a:gd name="T47" fmla="*/ 53 h 459"/>
                <a:gd name="T48" fmla="*/ 26 w 804"/>
                <a:gd name="T49" fmla="*/ 46 h 459"/>
                <a:gd name="T50" fmla="*/ 154 w 804"/>
                <a:gd name="T51" fmla="*/ 9 h 459"/>
                <a:gd name="T52" fmla="*/ 154 w 804"/>
                <a:gd name="T53" fmla="*/ 9 h 459"/>
                <a:gd name="T54" fmla="*/ 649 w 804"/>
                <a:gd name="T55" fmla="*/ 9 h 459"/>
                <a:gd name="T56" fmla="*/ 702 w 804"/>
                <a:gd name="T57" fmla="*/ 36 h 459"/>
                <a:gd name="T58" fmla="*/ 96 w 804"/>
                <a:gd name="T59" fmla="*/ 36 h 459"/>
                <a:gd name="T60" fmla="*/ 154 w 804"/>
                <a:gd name="T61" fmla="*/ 9 h 459"/>
                <a:gd name="T62" fmla="*/ 804 w 804"/>
                <a:gd name="T63" fmla="*/ 53 h 459"/>
                <a:gd name="T64" fmla="*/ 804 w 804"/>
                <a:gd name="T65" fmla="*/ 53 h 459"/>
                <a:gd name="T66" fmla="*/ 802 w 804"/>
                <a:gd name="T67" fmla="*/ 53 h 459"/>
                <a:gd name="T68" fmla="*/ 802 w 804"/>
                <a:gd name="T69" fmla="*/ 53 h 459"/>
                <a:gd name="T70" fmla="*/ 773 w 804"/>
                <a:gd name="T71" fmla="*/ 36 h 459"/>
                <a:gd name="T72" fmla="*/ 724 w 804"/>
                <a:gd name="T73" fmla="*/ 36 h 459"/>
                <a:gd name="T74" fmla="*/ 652 w 804"/>
                <a:gd name="T75" fmla="*/ 0 h 459"/>
                <a:gd name="T76" fmla="*/ 153 w 804"/>
                <a:gd name="T77" fmla="*/ 0 h 459"/>
                <a:gd name="T78" fmla="*/ 73 w 804"/>
                <a:gd name="T79" fmla="*/ 36 h 459"/>
                <a:gd name="T80" fmla="*/ 23 w 804"/>
                <a:gd name="T81" fmla="*/ 36 h 459"/>
                <a:gd name="T82" fmla="*/ 0 w 804"/>
                <a:gd name="T83" fmla="*/ 53 h 459"/>
                <a:gd name="T84" fmla="*/ 0 w 804"/>
                <a:gd name="T85" fmla="*/ 53 h 459"/>
                <a:gd name="T86" fmla="*/ 0 w 804"/>
                <a:gd name="T87" fmla="*/ 53 h 459"/>
                <a:gd name="T88" fmla="*/ 0 w 804"/>
                <a:gd name="T89" fmla="*/ 443 h 459"/>
                <a:gd name="T90" fmla="*/ 517 w 804"/>
                <a:gd name="T91" fmla="*/ 443 h 459"/>
                <a:gd name="T92" fmla="*/ 540 w 804"/>
                <a:gd name="T93" fmla="*/ 459 h 459"/>
                <a:gd name="T94" fmla="*/ 566 w 804"/>
                <a:gd name="T95" fmla="*/ 433 h 459"/>
                <a:gd name="T96" fmla="*/ 540 w 804"/>
                <a:gd name="T97" fmla="*/ 407 h 459"/>
                <a:gd name="T98" fmla="*/ 517 w 804"/>
                <a:gd name="T99" fmla="*/ 423 h 459"/>
                <a:gd name="T100" fmla="*/ 66 w 804"/>
                <a:gd name="T101" fmla="*/ 423 h 459"/>
                <a:gd name="T102" fmla="*/ 66 w 804"/>
                <a:gd name="T103" fmla="*/ 267 h 459"/>
                <a:gd name="T104" fmla="*/ 411 w 804"/>
                <a:gd name="T105" fmla="*/ 256 h 459"/>
                <a:gd name="T106" fmla="*/ 741 w 804"/>
                <a:gd name="T107" fmla="*/ 267 h 459"/>
                <a:gd name="T108" fmla="*/ 741 w 804"/>
                <a:gd name="T109" fmla="*/ 267 h 459"/>
                <a:gd name="T110" fmla="*/ 741 w 804"/>
                <a:gd name="T111" fmla="*/ 423 h 459"/>
                <a:gd name="T112" fmla="*/ 643 w 804"/>
                <a:gd name="T113" fmla="*/ 423 h 459"/>
                <a:gd name="T114" fmla="*/ 619 w 804"/>
                <a:gd name="T115" fmla="*/ 407 h 459"/>
                <a:gd name="T116" fmla="*/ 594 w 804"/>
                <a:gd name="T117" fmla="*/ 433 h 459"/>
                <a:gd name="T118" fmla="*/ 619 w 804"/>
                <a:gd name="T119" fmla="*/ 459 h 459"/>
                <a:gd name="T120" fmla="*/ 643 w 804"/>
                <a:gd name="T121" fmla="*/ 443 h 459"/>
                <a:gd name="T122" fmla="*/ 804 w 804"/>
                <a:gd name="T123" fmla="*/ 443 h 459"/>
                <a:gd name="T124" fmla="*/ 804 w 804"/>
                <a:gd name="T125" fmla="*/ 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4" h="459">
                  <a:moveTo>
                    <a:pt x="784" y="423"/>
                  </a:moveTo>
                  <a:lnTo>
                    <a:pt x="784" y="423"/>
                  </a:lnTo>
                  <a:lnTo>
                    <a:pt x="756" y="423"/>
                  </a:lnTo>
                  <a:lnTo>
                    <a:pt x="756" y="73"/>
                  </a:lnTo>
                  <a:lnTo>
                    <a:pt x="784" y="73"/>
                  </a:lnTo>
                  <a:lnTo>
                    <a:pt x="784" y="423"/>
                  </a:lnTo>
                  <a:close/>
                  <a:moveTo>
                    <a:pt x="411" y="241"/>
                  </a:moveTo>
                  <a:lnTo>
                    <a:pt x="411" y="241"/>
                  </a:lnTo>
                  <a:cubicBezTo>
                    <a:pt x="257" y="241"/>
                    <a:pt x="102" y="250"/>
                    <a:pt x="66" y="252"/>
                  </a:cubicBezTo>
                  <a:lnTo>
                    <a:pt x="66" y="73"/>
                  </a:lnTo>
                  <a:lnTo>
                    <a:pt x="741" y="73"/>
                  </a:lnTo>
                  <a:lnTo>
                    <a:pt x="741" y="252"/>
                  </a:lnTo>
                  <a:cubicBezTo>
                    <a:pt x="729" y="251"/>
                    <a:pt x="578" y="241"/>
                    <a:pt x="411" y="241"/>
                  </a:cubicBezTo>
                  <a:close/>
                  <a:moveTo>
                    <a:pt x="19" y="73"/>
                  </a:moveTo>
                  <a:lnTo>
                    <a:pt x="19" y="73"/>
                  </a:lnTo>
                  <a:lnTo>
                    <a:pt x="51" y="73"/>
                  </a:lnTo>
                  <a:lnTo>
                    <a:pt x="51" y="423"/>
                  </a:lnTo>
                  <a:lnTo>
                    <a:pt x="19" y="423"/>
                  </a:lnTo>
                  <a:lnTo>
                    <a:pt x="19" y="73"/>
                  </a:lnTo>
                  <a:close/>
                  <a:moveTo>
                    <a:pt x="26" y="46"/>
                  </a:moveTo>
                  <a:lnTo>
                    <a:pt x="26" y="46"/>
                  </a:lnTo>
                  <a:lnTo>
                    <a:pt x="770" y="46"/>
                  </a:lnTo>
                  <a:lnTo>
                    <a:pt x="782" y="53"/>
                  </a:lnTo>
                  <a:lnTo>
                    <a:pt x="16" y="53"/>
                  </a:lnTo>
                  <a:lnTo>
                    <a:pt x="26" y="46"/>
                  </a:lnTo>
                  <a:close/>
                  <a:moveTo>
                    <a:pt x="154" y="9"/>
                  </a:moveTo>
                  <a:lnTo>
                    <a:pt x="154" y="9"/>
                  </a:lnTo>
                  <a:lnTo>
                    <a:pt x="649" y="9"/>
                  </a:lnTo>
                  <a:lnTo>
                    <a:pt x="702" y="36"/>
                  </a:lnTo>
                  <a:lnTo>
                    <a:pt x="96" y="36"/>
                  </a:lnTo>
                  <a:lnTo>
                    <a:pt x="154" y="9"/>
                  </a:lnTo>
                  <a:close/>
                  <a:moveTo>
                    <a:pt x="804" y="53"/>
                  </a:moveTo>
                  <a:lnTo>
                    <a:pt x="804" y="53"/>
                  </a:lnTo>
                  <a:lnTo>
                    <a:pt x="802" y="53"/>
                  </a:lnTo>
                  <a:lnTo>
                    <a:pt x="802" y="53"/>
                  </a:lnTo>
                  <a:lnTo>
                    <a:pt x="773" y="36"/>
                  </a:lnTo>
                  <a:lnTo>
                    <a:pt x="724" y="36"/>
                  </a:lnTo>
                  <a:lnTo>
                    <a:pt x="652" y="0"/>
                  </a:lnTo>
                  <a:lnTo>
                    <a:pt x="153" y="0"/>
                  </a:lnTo>
                  <a:lnTo>
                    <a:pt x="73" y="36"/>
                  </a:lnTo>
                  <a:lnTo>
                    <a:pt x="23" y="36"/>
                  </a:lnTo>
                  <a:lnTo>
                    <a:pt x="0" y="53"/>
                  </a:lnTo>
                  <a:lnTo>
                    <a:pt x="0" y="53"/>
                  </a:lnTo>
                  <a:lnTo>
                    <a:pt x="0" y="53"/>
                  </a:lnTo>
                  <a:lnTo>
                    <a:pt x="0" y="443"/>
                  </a:lnTo>
                  <a:lnTo>
                    <a:pt x="517" y="443"/>
                  </a:lnTo>
                  <a:cubicBezTo>
                    <a:pt x="521" y="452"/>
                    <a:pt x="530" y="459"/>
                    <a:pt x="540" y="459"/>
                  </a:cubicBezTo>
                  <a:cubicBezTo>
                    <a:pt x="555" y="459"/>
                    <a:pt x="566" y="447"/>
                    <a:pt x="566" y="433"/>
                  </a:cubicBezTo>
                  <a:cubicBezTo>
                    <a:pt x="566" y="419"/>
                    <a:pt x="555" y="407"/>
                    <a:pt x="540" y="407"/>
                  </a:cubicBezTo>
                  <a:cubicBezTo>
                    <a:pt x="530" y="407"/>
                    <a:pt x="521" y="414"/>
                    <a:pt x="517" y="423"/>
                  </a:cubicBezTo>
                  <a:lnTo>
                    <a:pt x="66" y="423"/>
                  </a:lnTo>
                  <a:lnTo>
                    <a:pt x="66" y="267"/>
                  </a:lnTo>
                  <a:cubicBezTo>
                    <a:pt x="100" y="264"/>
                    <a:pt x="256" y="256"/>
                    <a:pt x="411" y="256"/>
                  </a:cubicBezTo>
                  <a:cubicBezTo>
                    <a:pt x="584" y="256"/>
                    <a:pt x="740" y="267"/>
                    <a:pt x="741" y="267"/>
                  </a:cubicBezTo>
                  <a:cubicBezTo>
                    <a:pt x="741" y="267"/>
                    <a:pt x="741" y="267"/>
                    <a:pt x="741" y="267"/>
                  </a:cubicBezTo>
                  <a:lnTo>
                    <a:pt x="741" y="423"/>
                  </a:lnTo>
                  <a:lnTo>
                    <a:pt x="643" y="423"/>
                  </a:lnTo>
                  <a:cubicBezTo>
                    <a:pt x="639" y="414"/>
                    <a:pt x="630" y="407"/>
                    <a:pt x="619" y="407"/>
                  </a:cubicBezTo>
                  <a:cubicBezTo>
                    <a:pt x="605" y="407"/>
                    <a:pt x="594" y="419"/>
                    <a:pt x="594" y="433"/>
                  </a:cubicBezTo>
                  <a:cubicBezTo>
                    <a:pt x="594" y="447"/>
                    <a:pt x="605" y="459"/>
                    <a:pt x="619" y="459"/>
                  </a:cubicBezTo>
                  <a:cubicBezTo>
                    <a:pt x="630" y="459"/>
                    <a:pt x="639" y="452"/>
                    <a:pt x="643" y="443"/>
                  </a:cubicBezTo>
                  <a:lnTo>
                    <a:pt x="804" y="443"/>
                  </a:lnTo>
                  <a:lnTo>
                    <a:pt x="804" y="53"/>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02" name="Freeform 22"/>
            <p:cNvSpPr>
              <a:spLocks/>
            </p:cNvSpPr>
            <p:nvPr/>
          </p:nvSpPr>
          <p:spPr bwMode="auto">
            <a:xfrm>
              <a:off x="1092200" y="977900"/>
              <a:ext cx="15875" cy="14288"/>
            </a:xfrm>
            <a:custGeom>
              <a:avLst/>
              <a:gdLst>
                <a:gd name="T0" fmla="*/ 0 w 16"/>
                <a:gd name="T1" fmla="*/ 16 h 16"/>
                <a:gd name="T2" fmla="*/ 0 w 16"/>
                <a:gd name="T3" fmla="*/ 16 h 16"/>
                <a:gd name="T4" fmla="*/ 16 w 16"/>
                <a:gd name="T5" fmla="*/ 16 h 16"/>
                <a:gd name="T6" fmla="*/ 16 w 16"/>
                <a:gd name="T7" fmla="*/ 0 h 16"/>
                <a:gd name="T8" fmla="*/ 0 w 16"/>
                <a:gd name="T9" fmla="*/ 0 h 16"/>
                <a:gd name="T10" fmla="*/ 0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0" y="16"/>
                  </a:moveTo>
                  <a:lnTo>
                    <a:pt x="0" y="16"/>
                  </a:lnTo>
                  <a:lnTo>
                    <a:pt x="16" y="16"/>
                  </a:lnTo>
                  <a:lnTo>
                    <a:pt x="16" y="0"/>
                  </a:lnTo>
                  <a:lnTo>
                    <a:pt x="0" y="0"/>
                  </a:lnTo>
                  <a:lnTo>
                    <a:pt x="0" y="16"/>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03" name="Freeform 23"/>
            <p:cNvSpPr>
              <a:spLocks/>
            </p:cNvSpPr>
            <p:nvPr/>
          </p:nvSpPr>
          <p:spPr bwMode="auto">
            <a:xfrm>
              <a:off x="1709738" y="982663"/>
              <a:ext cx="9525" cy="9525"/>
            </a:xfrm>
            <a:custGeom>
              <a:avLst/>
              <a:gdLst>
                <a:gd name="T0" fmla="*/ 8 w 10"/>
                <a:gd name="T1" fmla="*/ 4 h 10"/>
                <a:gd name="T2" fmla="*/ 8 w 10"/>
                <a:gd name="T3" fmla="*/ 4 h 10"/>
                <a:gd name="T4" fmla="*/ 2 w 10"/>
                <a:gd name="T5" fmla="*/ 4 h 10"/>
                <a:gd name="T6" fmla="*/ 2 w 10"/>
                <a:gd name="T7" fmla="*/ 0 h 10"/>
                <a:gd name="T8" fmla="*/ 0 w 10"/>
                <a:gd name="T9" fmla="*/ 0 h 10"/>
                <a:gd name="T10" fmla="*/ 0 w 10"/>
                <a:gd name="T11" fmla="*/ 10 h 10"/>
                <a:gd name="T12" fmla="*/ 2 w 10"/>
                <a:gd name="T13" fmla="*/ 10 h 10"/>
                <a:gd name="T14" fmla="*/ 2 w 10"/>
                <a:gd name="T15" fmla="*/ 6 h 10"/>
                <a:gd name="T16" fmla="*/ 8 w 10"/>
                <a:gd name="T17" fmla="*/ 6 h 10"/>
                <a:gd name="T18" fmla="*/ 8 w 10"/>
                <a:gd name="T19" fmla="*/ 10 h 10"/>
                <a:gd name="T20" fmla="*/ 10 w 10"/>
                <a:gd name="T21" fmla="*/ 10 h 10"/>
                <a:gd name="T22" fmla="*/ 10 w 10"/>
                <a:gd name="T23" fmla="*/ 0 h 10"/>
                <a:gd name="T24" fmla="*/ 8 w 10"/>
                <a:gd name="T25" fmla="*/ 0 h 10"/>
                <a:gd name="T26" fmla="*/ 8 w 10"/>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4"/>
                  </a:moveTo>
                  <a:lnTo>
                    <a:pt x="8" y="4"/>
                  </a:lnTo>
                  <a:lnTo>
                    <a:pt x="2" y="4"/>
                  </a:lnTo>
                  <a:lnTo>
                    <a:pt x="2" y="0"/>
                  </a:lnTo>
                  <a:lnTo>
                    <a:pt x="0" y="0"/>
                  </a:lnTo>
                  <a:lnTo>
                    <a:pt x="0" y="10"/>
                  </a:lnTo>
                  <a:lnTo>
                    <a:pt x="2" y="10"/>
                  </a:lnTo>
                  <a:lnTo>
                    <a:pt x="2" y="6"/>
                  </a:lnTo>
                  <a:lnTo>
                    <a:pt x="8" y="6"/>
                  </a:lnTo>
                  <a:lnTo>
                    <a:pt x="8" y="10"/>
                  </a:lnTo>
                  <a:lnTo>
                    <a:pt x="10" y="10"/>
                  </a:lnTo>
                  <a:lnTo>
                    <a:pt x="10" y="0"/>
                  </a:lnTo>
                  <a:lnTo>
                    <a:pt x="8" y="0"/>
                  </a:lnTo>
                  <a:lnTo>
                    <a:pt x="8" y="4"/>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04" name="Freeform 24"/>
            <p:cNvSpPr>
              <a:spLocks/>
            </p:cNvSpPr>
            <p:nvPr/>
          </p:nvSpPr>
          <p:spPr bwMode="auto">
            <a:xfrm>
              <a:off x="1720850" y="982663"/>
              <a:ext cx="9525" cy="9525"/>
            </a:xfrm>
            <a:custGeom>
              <a:avLst/>
              <a:gdLst>
                <a:gd name="T0" fmla="*/ 7 w 10"/>
                <a:gd name="T1" fmla="*/ 6 h 10"/>
                <a:gd name="T2" fmla="*/ 7 w 10"/>
                <a:gd name="T3" fmla="*/ 6 h 10"/>
                <a:gd name="T4" fmla="*/ 5 w 10"/>
                <a:gd name="T5" fmla="*/ 8 h 10"/>
                <a:gd name="T6" fmla="*/ 2 w 10"/>
                <a:gd name="T7" fmla="*/ 6 h 10"/>
                <a:gd name="T8" fmla="*/ 2 w 10"/>
                <a:gd name="T9" fmla="*/ 0 h 10"/>
                <a:gd name="T10" fmla="*/ 0 w 10"/>
                <a:gd name="T11" fmla="*/ 0 h 10"/>
                <a:gd name="T12" fmla="*/ 0 w 10"/>
                <a:gd name="T13" fmla="*/ 6 h 10"/>
                <a:gd name="T14" fmla="*/ 1 w 10"/>
                <a:gd name="T15" fmla="*/ 9 h 10"/>
                <a:gd name="T16" fmla="*/ 5 w 10"/>
                <a:gd name="T17" fmla="*/ 10 h 10"/>
                <a:gd name="T18" fmla="*/ 9 w 10"/>
                <a:gd name="T19" fmla="*/ 9 h 10"/>
                <a:gd name="T20" fmla="*/ 10 w 10"/>
                <a:gd name="T21" fmla="*/ 6 h 10"/>
                <a:gd name="T22" fmla="*/ 10 w 10"/>
                <a:gd name="T23" fmla="*/ 0 h 10"/>
                <a:gd name="T24" fmla="*/ 7 w 10"/>
                <a:gd name="T25" fmla="*/ 0 h 10"/>
                <a:gd name="T26" fmla="*/ 7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7" y="6"/>
                  </a:moveTo>
                  <a:lnTo>
                    <a:pt x="7" y="6"/>
                  </a:lnTo>
                  <a:cubicBezTo>
                    <a:pt x="7" y="8"/>
                    <a:pt x="7" y="8"/>
                    <a:pt x="5" y="8"/>
                  </a:cubicBezTo>
                  <a:cubicBezTo>
                    <a:pt x="3" y="8"/>
                    <a:pt x="2" y="8"/>
                    <a:pt x="2" y="6"/>
                  </a:cubicBezTo>
                  <a:lnTo>
                    <a:pt x="2" y="0"/>
                  </a:lnTo>
                  <a:lnTo>
                    <a:pt x="0" y="0"/>
                  </a:lnTo>
                  <a:lnTo>
                    <a:pt x="0" y="6"/>
                  </a:lnTo>
                  <a:cubicBezTo>
                    <a:pt x="0" y="7"/>
                    <a:pt x="0" y="8"/>
                    <a:pt x="1" y="9"/>
                  </a:cubicBezTo>
                  <a:cubicBezTo>
                    <a:pt x="1" y="10"/>
                    <a:pt x="3" y="10"/>
                    <a:pt x="5" y="10"/>
                  </a:cubicBezTo>
                  <a:cubicBezTo>
                    <a:pt x="7" y="10"/>
                    <a:pt x="8" y="10"/>
                    <a:pt x="9" y="9"/>
                  </a:cubicBezTo>
                  <a:cubicBezTo>
                    <a:pt x="9" y="8"/>
                    <a:pt x="10" y="7"/>
                    <a:pt x="10" y="6"/>
                  </a:cubicBezTo>
                  <a:lnTo>
                    <a:pt x="10" y="0"/>
                  </a:lnTo>
                  <a:lnTo>
                    <a:pt x="7" y="0"/>
                  </a:lnTo>
                  <a:lnTo>
                    <a:pt x="7" y="6"/>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05" name="Freeform 25"/>
            <p:cNvSpPr>
              <a:spLocks noEditPoints="1"/>
            </p:cNvSpPr>
            <p:nvPr/>
          </p:nvSpPr>
          <p:spPr bwMode="auto">
            <a:xfrm>
              <a:off x="1730375" y="982663"/>
              <a:ext cx="11113" cy="9525"/>
            </a:xfrm>
            <a:custGeom>
              <a:avLst/>
              <a:gdLst>
                <a:gd name="T0" fmla="*/ 4 w 12"/>
                <a:gd name="T1" fmla="*/ 6 h 10"/>
                <a:gd name="T2" fmla="*/ 4 w 12"/>
                <a:gd name="T3" fmla="*/ 6 h 10"/>
                <a:gd name="T4" fmla="*/ 6 w 12"/>
                <a:gd name="T5" fmla="*/ 2 h 10"/>
                <a:gd name="T6" fmla="*/ 8 w 12"/>
                <a:gd name="T7" fmla="*/ 6 h 10"/>
                <a:gd name="T8" fmla="*/ 4 w 12"/>
                <a:gd name="T9" fmla="*/ 6 h 10"/>
                <a:gd name="T10" fmla="*/ 5 w 12"/>
                <a:gd name="T11" fmla="*/ 0 h 10"/>
                <a:gd name="T12" fmla="*/ 5 w 12"/>
                <a:gd name="T13" fmla="*/ 0 h 10"/>
                <a:gd name="T14" fmla="*/ 0 w 12"/>
                <a:gd name="T15" fmla="*/ 10 h 10"/>
                <a:gd name="T16" fmla="*/ 3 w 12"/>
                <a:gd name="T17" fmla="*/ 10 h 10"/>
                <a:gd name="T18" fmla="*/ 4 w 12"/>
                <a:gd name="T19" fmla="*/ 8 h 10"/>
                <a:gd name="T20" fmla="*/ 8 w 12"/>
                <a:gd name="T21" fmla="*/ 8 h 10"/>
                <a:gd name="T22" fmla="*/ 9 w 12"/>
                <a:gd name="T23" fmla="*/ 10 h 10"/>
                <a:gd name="T24" fmla="*/ 12 w 12"/>
                <a:gd name="T25" fmla="*/ 10 h 10"/>
                <a:gd name="T26" fmla="*/ 7 w 12"/>
                <a:gd name="T27" fmla="*/ 0 h 10"/>
                <a:gd name="T28" fmla="*/ 5 w 1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4" y="6"/>
                  </a:moveTo>
                  <a:lnTo>
                    <a:pt x="4" y="6"/>
                  </a:lnTo>
                  <a:lnTo>
                    <a:pt x="6" y="2"/>
                  </a:lnTo>
                  <a:lnTo>
                    <a:pt x="8" y="6"/>
                  </a:lnTo>
                  <a:lnTo>
                    <a:pt x="4" y="6"/>
                  </a:lnTo>
                  <a:close/>
                  <a:moveTo>
                    <a:pt x="5" y="0"/>
                  </a:moveTo>
                  <a:lnTo>
                    <a:pt x="5" y="0"/>
                  </a:lnTo>
                  <a:lnTo>
                    <a:pt x="0" y="10"/>
                  </a:lnTo>
                  <a:lnTo>
                    <a:pt x="3" y="10"/>
                  </a:lnTo>
                  <a:lnTo>
                    <a:pt x="4" y="8"/>
                  </a:lnTo>
                  <a:lnTo>
                    <a:pt x="8" y="8"/>
                  </a:lnTo>
                  <a:lnTo>
                    <a:pt x="9" y="10"/>
                  </a:lnTo>
                  <a:lnTo>
                    <a:pt x="12" y="10"/>
                  </a:lnTo>
                  <a:lnTo>
                    <a:pt x="7" y="0"/>
                  </a:lnTo>
                  <a:lnTo>
                    <a:pt x="5" y="0"/>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06" name="Freeform 26"/>
            <p:cNvSpPr>
              <a:spLocks/>
            </p:cNvSpPr>
            <p:nvPr/>
          </p:nvSpPr>
          <p:spPr bwMode="auto">
            <a:xfrm>
              <a:off x="1739900" y="982663"/>
              <a:ext cx="17463" cy="9525"/>
            </a:xfrm>
            <a:custGeom>
              <a:avLst/>
              <a:gdLst>
                <a:gd name="T0" fmla="*/ 12 w 17"/>
                <a:gd name="T1" fmla="*/ 8 h 10"/>
                <a:gd name="T2" fmla="*/ 12 w 17"/>
                <a:gd name="T3" fmla="*/ 8 h 10"/>
                <a:gd name="T4" fmla="*/ 10 w 17"/>
                <a:gd name="T5" fmla="*/ 0 h 10"/>
                <a:gd name="T6" fmla="*/ 7 w 17"/>
                <a:gd name="T7" fmla="*/ 0 h 10"/>
                <a:gd name="T8" fmla="*/ 5 w 17"/>
                <a:gd name="T9" fmla="*/ 8 h 10"/>
                <a:gd name="T10" fmla="*/ 2 w 17"/>
                <a:gd name="T11" fmla="*/ 0 h 10"/>
                <a:gd name="T12" fmla="*/ 0 w 17"/>
                <a:gd name="T13" fmla="*/ 0 h 10"/>
                <a:gd name="T14" fmla="*/ 3 w 17"/>
                <a:gd name="T15" fmla="*/ 10 h 10"/>
                <a:gd name="T16" fmla="*/ 6 w 17"/>
                <a:gd name="T17" fmla="*/ 10 h 10"/>
                <a:gd name="T18" fmla="*/ 8 w 17"/>
                <a:gd name="T19" fmla="*/ 2 h 10"/>
                <a:gd name="T20" fmla="*/ 11 w 17"/>
                <a:gd name="T21" fmla="*/ 10 h 10"/>
                <a:gd name="T22" fmla="*/ 13 w 17"/>
                <a:gd name="T23" fmla="*/ 10 h 10"/>
                <a:gd name="T24" fmla="*/ 17 w 17"/>
                <a:gd name="T25" fmla="*/ 0 h 10"/>
                <a:gd name="T26" fmla="*/ 15 w 17"/>
                <a:gd name="T27" fmla="*/ 0 h 10"/>
                <a:gd name="T28" fmla="*/ 12 w 17"/>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2" y="8"/>
                  </a:moveTo>
                  <a:lnTo>
                    <a:pt x="12" y="8"/>
                  </a:lnTo>
                  <a:lnTo>
                    <a:pt x="10" y="0"/>
                  </a:lnTo>
                  <a:lnTo>
                    <a:pt x="7" y="0"/>
                  </a:lnTo>
                  <a:lnTo>
                    <a:pt x="5" y="8"/>
                  </a:lnTo>
                  <a:lnTo>
                    <a:pt x="2" y="0"/>
                  </a:lnTo>
                  <a:lnTo>
                    <a:pt x="0" y="0"/>
                  </a:lnTo>
                  <a:lnTo>
                    <a:pt x="3" y="10"/>
                  </a:lnTo>
                  <a:lnTo>
                    <a:pt x="6" y="10"/>
                  </a:lnTo>
                  <a:lnTo>
                    <a:pt x="8" y="2"/>
                  </a:lnTo>
                  <a:lnTo>
                    <a:pt x="11" y="10"/>
                  </a:lnTo>
                  <a:lnTo>
                    <a:pt x="13" y="10"/>
                  </a:lnTo>
                  <a:lnTo>
                    <a:pt x="17" y="0"/>
                  </a:lnTo>
                  <a:lnTo>
                    <a:pt x="15" y="0"/>
                  </a:lnTo>
                  <a:lnTo>
                    <a:pt x="12" y="8"/>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07" name="Freeform 27"/>
            <p:cNvSpPr>
              <a:spLocks/>
            </p:cNvSpPr>
            <p:nvPr/>
          </p:nvSpPr>
          <p:spPr bwMode="auto">
            <a:xfrm>
              <a:off x="1757363" y="982663"/>
              <a:ext cx="9525" cy="9525"/>
            </a:xfrm>
            <a:custGeom>
              <a:avLst/>
              <a:gdLst>
                <a:gd name="T0" fmla="*/ 0 w 10"/>
                <a:gd name="T1" fmla="*/ 5 h 10"/>
                <a:gd name="T2" fmla="*/ 0 w 10"/>
                <a:gd name="T3" fmla="*/ 5 h 10"/>
                <a:gd name="T4" fmla="*/ 2 w 10"/>
                <a:gd name="T5" fmla="*/ 9 h 10"/>
                <a:gd name="T6" fmla="*/ 6 w 10"/>
                <a:gd name="T7" fmla="*/ 10 h 10"/>
                <a:gd name="T8" fmla="*/ 10 w 10"/>
                <a:gd name="T9" fmla="*/ 10 h 10"/>
                <a:gd name="T10" fmla="*/ 10 w 10"/>
                <a:gd name="T11" fmla="*/ 8 h 10"/>
                <a:gd name="T12" fmla="*/ 6 w 10"/>
                <a:gd name="T13" fmla="*/ 8 h 10"/>
                <a:gd name="T14" fmla="*/ 3 w 10"/>
                <a:gd name="T15" fmla="*/ 6 h 10"/>
                <a:gd name="T16" fmla="*/ 10 w 10"/>
                <a:gd name="T17" fmla="*/ 6 h 10"/>
                <a:gd name="T18" fmla="*/ 10 w 10"/>
                <a:gd name="T19" fmla="*/ 4 h 10"/>
                <a:gd name="T20" fmla="*/ 3 w 10"/>
                <a:gd name="T21" fmla="*/ 4 h 10"/>
                <a:gd name="T22" fmla="*/ 6 w 10"/>
                <a:gd name="T23" fmla="*/ 1 h 10"/>
                <a:gd name="T24" fmla="*/ 10 w 10"/>
                <a:gd name="T25" fmla="*/ 1 h 10"/>
                <a:gd name="T26" fmla="*/ 10 w 10"/>
                <a:gd name="T27" fmla="*/ 0 h 10"/>
                <a:gd name="T28" fmla="*/ 6 w 10"/>
                <a:gd name="T29" fmla="*/ 0 h 10"/>
                <a:gd name="T30" fmla="*/ 0 w 10"/>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0" y="5"/>
                  </a:moveTo>
                  <a:lnTo>
                    <a:pt x="0" y="5"/>
                  </a:lnTo>
                  <a:cubicBezTo>
                    <a:pt x="0" y="7"/>
                    <a:pt x="1" y="8"/>
                    <a:pt x="2" y="9"/>
                  </a:cubicBezTo>
                  <a:cubicBezTo>
                    <a:pt x="3" y="10"/>
                    <a:pt x="4" y="10"/>
                    <a:pt x="6" y="10"/>
                  </a:cubicBezTo>
                  <a:lnTo>
                    <a:pt x="10" y="10"/>
                  </a:lnTo>
                  <a:lnTo>
                    <a:pt x="10" y="8"/>
                  </a:lnTo>
                  <a:lnTo>
                    <a:pt x="6" y="8"/>
                  </a:lnTo>
                  <a:cubicBezTo>
                    <a:pt x="4" y="8"/>
                    <a:pt x="3" y="8"/>
                    <a:pt x="3" y="6"/>
                  </a:cubicBezTo>
                  <a:lnTo>
                    <a:pt x="10" y="6"/>
                  </a:lnTo>
                  <a:lnTo>
                    <a:pt x="10" y="4"/>
                  </a:lnTo>
                  <a:lnTo>
                    <a:pt x="3" y="4"/>
                  </a:lnTo>
                  <a:cubicBezTo>
                    <a:pt x="3" y="2"/>
                    <a:pt x="4" y="1"/>
                    <a:pt x="6" y="1"/>
                  </a:cubicBezTo>
                  <a:lnTo>
                    <a:pt x="10" y="1"/>
                  </a:lnTo>
                  <a:lnTo>
                    <a:pt x="10" y="0"/>
                  </a:lnTo>
                  <a:lnTo>
                    <a:pt x="6" y="0"/>
                  </a:lnTo>
                  <a:cubicBezTo>
                    <a:pt x="2" y="0"/>
                    <a:pt x="0" y="1"/>
                    <a:pt x="0"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08" name="Freeform 28"/>
            <p:cNvSpPr>
              <a:spLocks/>
            </p:cNvSpPr>
            <p:nvPr/>
          </p:nvSpPr>
          <p:spPr bwMode="auto">
            <a:xfrm>
              <a:off x="1768475" y="982663"/>
              <a:ext cx="1588" cy="9525"/>
            </a:xfrm>
            <a:custGeom>
              <a:avLst/>
              <a:gdLst>
                <a:gd name="T0" fmla="*/ 0 w 2"/>
                <a:gd name="T1" fmla="*/ 10 h 10"/>
                <a:gd name="T2" fmla="*/ 0 w 2"/>
                <a:gd name="T3" fmla="*/ 10 h 10"/>
                <a:gd name="T4" fmla="*/ 2 w 2"/>
                <a:gd name="T5" fmla="*/ 10 h 10"/>
                <a:gd name="T6" fmla="*/ 2 w 2"/>
                <a:gd name="T7" fmla="*/ 0 h 10"/>
                <a:gd name="T8" fmla="*/ 0 w 2"/>
                <a:gd name="T9" fmla="*/ 0 h 10"/>
                <a:gd name="T10" fmla="*/ 0 w 2"/>
                <a:gd name="T11" fmla="*/ 10 h 10"/>
              </a:gdLst>
              <a:ahLst/>
              <a:cxnLst>
                <a:cxn ang="0">
                  <a:pos x="T0" y="T1"/>
                </a:cxn>
                <a:cxn ang="0">
                  <a:pos x="T2" y="T3"/>
                </a:cxn>
                <a:cxn ang="0">
                  <a:pos x="T4" y="T5"/>
                </a:cxn>
                <a:cxn ang="0">
                  <a:pos x="T6" y="T7"/>
                </a:cxn>
                <a:cxn ang="0">
                  <a:pos x="T8" y="T9"/>
                </a:cxn>
                <a:cxn ang="0">
                  <a:pos x="T10" y="T11"/>
                </a:cxn>
              </a:cxnLst>
              <a:rect l="0" t="0" r="r" b="b"/>
              <a:pathLst>
                <a:path w="2" h="10">
                  <a:moveTo>
                    <a:pt x="0" y="10"/>
                  </a:moveTo>
                  <a:lnTo>
                    <a:pt x="0" y="10"/>
                  </a:lnTo>
                  <a:lnTo>
                    <a:pt x="2" y="10"/>
                  </a:lnTo>
                  <a:lnTo>
                    <a:pt x="2" y="0"/>
                  </a:lnTo>
                  <a:lnTo>
                    <a:pt x="0" y="0"/>
                  </a:lnTo>
                  <a:lnTo>
                    <a:pt x="0" y="10"/>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09" name="Freeform 29"/>
            <p:cNvSpPr>
              <a:spLocks/>
            </p:cNvSpPr>
            <p:nvPr/>
          </p:nvSpPr>
          <p:spPr bwMode="auto">
            <a:xfrm>
              <a:off x="1674813" y="977900"/>
              <a:ext cx="11113" cy="14288"/>
            </a:xfrm>
            <a:custGeom>
              <a:avLst/>
              <a:gdLst>
                <a:gd name="T0" fmla="*/ 0 w 11"/>
                <a:gd name="T1" fmla="*/ 5 h 15"/>
                <a:gd name="T2" fmla="*/ 0 w 11"/>
                <a:gd name="T3" fmla="*/ 5 h 15"/>
                <a:gd name="T4" fmla="*/ 1 w 11"/>
                <a:gd name="T5" fmla="*/ 9 h 15"/>
                <a:gd name="T6" fmla="*/ 11 w 11"/>
                <a:gd name="T7" fmla="*/ 15 h 15"/>
                <a:gd name="T8" fmla="*/ 11 w 11"/>
                <a:gd name="T9" fmla="*/ 15 h 15"/>
                <a:gd name="T10" fmla="*/ 11 w 11"/>
                <a:gd name="T11" fmla="*/ 15 h 15"/>
                <a:gd name="T12" fmla="*/ 2 w 11"/>
                <a:gd name="T13" fmla="*/ 0 h 15"/>
                <a:gd name="T14" fmla="*/ 0 w 11"/>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0" y="5"/>
                  </a:moveTo>
                  <a:lnTo>
                    <a:pt x="0" y="5"/>
                  </a:lnTo>
                  <a:cubicBezTo>
                    <a:pt x="0" y="8"/>
                    <a:pt x="1" y="9"/>
                    <a:pt x="1" y="9"/>
                  </a:cubicBezTo>
                  <a:cubicBezTo>
                    <a:pt x="4" y="11"/>
                    <a:pt x="10" y="14"/>
                    <a:pt x="11" y="15"/>
                  </a:cubicBezTo>
                  <a:cubicBezTo>
                    <a:pt x="11" y="15"/>
                    <a:pt x="11" y="15"/>
                    <a:pt x="11" y="15"/>
                  </a:cubicBezTo>
                  <a:cubicBezTo>
                    <a:pt x="11" y="15"/>
                    <a:pt x="11" y="15"/>
                    <a:pt x="11" y="15"/>
                  </a:cubicBezTo>
                  <a:cubicBezTo>
                    <a:pt x="8" y="6"/>
                    <a:pt x="2" y="0"/>
                    <a:pt x="2" y="0"/>
                  </a:cubicBezTo>
                  <a:cubicBezTo>
                    <a:pt x="2" y="0"/>
                    <a:pt x="0" y="3"/>
                    <a:pt x="0"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10" name="Freeform 30"/>
            <p:cNvSpPr>
              <a:spLocks/>
            </p:cNvSpPr>
            <p:nvPr/>
          </p:nvSpPr>
          <p:spPr bwMode="auto">
            <a:xfrm>
              <a:off x="1674813" y="993775"/>
              <a:ext cx="9525" cy="3175"/>
            </a:xfrm>
            <a:custGeom>
              <a:avLst/>
              <a:gdLst>
                <a:gd name="T0" fmla="*/ 0 w 10"/>
                <a:gd name="T1" fmla="*/ 0 h 3"/>
                <a:gd name="T2" fmla="*/ 0 w 10"/>
                <a:gd name="T3" fmla="*/ 0 h 3"/>
                <a:gd name="T4" fmla="*/ 5 w 10"/>
                <a:gd name="T5" fmla="*/ 3 h 3"/>
                <a:gd name="T6" fmla="*/ 10 w 10"/>
                <a:gd name="T7" fmla="*/ 0 h 3"/>
                <a:gd name="T8" fmla="*/ 10 w 10"/>
                <a:gd name="T9" fmla="*/ 0 h 3"/>
                <a:gd name="T10" fmla="*/ 10 w 10"/>
                <a:gd name="T11" fmla="*/ 0 h 3"/>
                <a:gd name="T12" fmla="*/ 0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0" y="0"/>
                  </a:moveTo>
                  <a:lnTo>
                    <a:pt x="0" y="0"/>
                  </a:lnTo>
                  <a:cubicBezTo>
                    <a:pt x="2" y="2"/>
                    <a:pt x="3" y="3"/>
                    <a:pt x="5" y="3"/>
                  </a:cubicBezTo>
                  <a:cubicBezTo>
                    <a:pt x="6" y="3"/>
                    <a:pt x="9" y="1"/>
                    <a:pt x="10" y="0"/>
                  </a:cubicBezTo>
                  <a:cubicBezTo>
                    <a:pt x="10" y="0"/>
                    <a:pt x="10" y="0"/>
                    <a:pt x="10" y="0"/>
                  </a:cubicBezTo>
                  <a:cubicBezTo>
                    <a:pt x="10" y="0"/>
                    <a:pt x="10" y="0"/>
                    <a:pt x="10" y="0"/>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11" name="Freeform 31"/>
            <p:cNvSpPr>
              <a:spLocks/>
            </p:cNvSpPr>
            <p:nvPr/>
          </p:nvSpPr>
          <p:spPr bwMode="auto">
            <a:xfrm>
              <a:off x="1671638" y="984250"/>
              <a:ext cx="14288" cy="7938"/>
            </a:xfrm>
            <a:custGeom>
              <a:avLst/>
              <a:gdLst>
                <a:gd name="T0" fmla="*/ 1 w 14"/>
                <a:gd name="T1" fmla="*/ 5 h 8"/>
                <a:gd name="T2" fmla="*/ 1 w 14"/>
                <a:gd name="T3" fmla="*/ 5 h 8"/>
                <a:gd name="T4" fmla="*/ 4 w 14"/>
                <a:gd name="T5" fmla="*/ 8 h 8"/>
                <a:gd name="T6" fmla="*/ 6 w 14"/>
                <a:gd name="T7" fmla="*/ 8 h 8"/>
                <a:gd name="T8" fmla="*/ 13 w 14"/>
                <a:gd name="T9" fmla="*/ 8 h 8"/>
                <a:gd name="T10" fmla="*/ 14 w 14"/>
                <a:gd name="T11" fmla="*/ 8 h 8"/>
                <a:gd name="T12" fmla="*/ 14 w 14"/>
                <a:gd name="T13" fmla="*/ 8 h 8"/>
                <a:gd name="T14" fmla="*/ 1 w 14"/>
                <a:gd name="T15" fmla="*/ 0 h 8"/>
                <a:gd name="T16" fmla="*/ 1 w 14"/>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1" y="5"/>
                  </a:moveTo>
                  <a:lnTo>
                    <a:pt x="1" y="5"/>
                  </a:lnTo>
                  <a:cubicBezTo>
                    <a:pt x="2" y="7"/>
                    <a:pt x="4" y="8"/>
                    <a:pt x="4" y="8"/>
                  </a:cubicBezTo>
                  <a:cubicBezTo>
                    <a:pt x="5" y="8"/>
                    <a:pt x="6" y="8"/>
                    <a:pt x="6" y="8"/>
                  </a:cubicBezTo>
                  <a:cubicBezTo>
                    <a:pt x="6" y="8"/>
                    <a:pt x="12" y="8"/>
                    <a:pt x="13" y="8"/>
                  </a:cubicBezTo>
                  <a:cubicBezTo>
                    <a:pt x="14" y="8"/>
                    <a:pt x="14" y="8"/>
                    <a:pt x="14" y="8"/>
                  </a:cubicBezTo>
                  <a:cubicBezTo>
                    <a:pt x="14" y="8"/>
                    <a:pt x="14" y="8"/>
                    <a:pt x="14" y="8"/>
                  </a:cubicBezTo>
                  <a:cubicBezTo>
                    <a:pt x="9" y="5"/>
                    <a:pt x="1" y="0"/>
                    <a:pt x="1" y="0"/>
                  </a:cubicBezTo>
                  <a:cubicBezTo>
                    <a:pt x="0" y="3"/>
                    <a:pt x="1" y="5"/>
                    <a:pt x="1"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12" name="Freeform 32"/>
            <p:cNvSpPr>
              <a:spLocks/>
            </p:cNvSpPr>
            <p:nvPr/>
          </p:nvSpPr>
          <p:spPr bwMode="auto">
            <a:xfrm>
              <a:off x="1681163" y="973138"/>
              <a:ext cx="6350" cy="17463"/>
            </a:xfrm>
            <a:custGeom>
              <a:avLst/>
              <a:gdLst>
                <a:gd name="T0" fmla="*/ 4 w 8"/>
                <a:gd name="T1" fmla="*/ 0 h 18"/>
                <a:gd name="T2" fmla="*/ 4 w 8"/>
                <a:gd name="T3" fmla="*/ 0 h 18"/>
                <a:gd name="T4" fmla="*/ 0 w 8"/>
                <a:gd name="T5" fmla="*/ 3 h 18"/>
                <a:gd name="T6" fmla="*/ 0 w 8"/>
                <a:gd name="T7" fmla="*/ 6 h 18"/>
                <a:gd name="T8" fmla="*/ 6 w 8"/>
                <a:gd name="T9" fmla="*/ 18 h 18"/>
                <a:gd name="T10" fmla="*/ 7 w 8"/>
                <a:gd name="T11" fmla="*/ 18 h 18"/>
                <a:gd name="T12" fmla="*/ 7 w 8"/>
                <a:gd name="T13" fmla="*/ 18 h 18"/>
                <a:gd name="T14" fmla="*/ 5 w 8"/>
                <a:gd name="T15" fmla="*/ 0 h 18"/>
                <a:gd name="T16" fmla="*/ 4 w 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4" y="0"/>
                  </a:moveTo>
                  <a:lnTo>
                    <a:pt x="4" y="0"/>
                  </a:lnTo>
                  <a:cubicBezTo>
                    <a:pt x="1" y="1"/>
                    <a:pt x="0" y="3"/>
                    <a:pt x="0" y="3"/>
                  </a:cubicBezTo>
                  <a:cubicBezTo>
                    <a:pt x="0" y="5"/>
                    <a:pt x="0" y="6"/>
                    <a:pt x="0" y="6"/>
                  </a:cubicBezTo>
                  <a:cubicBezTo>
                    <a:pt x="1" y="10"/>
                    <a:pt x="6" y="17"/>
                    <a:pt x="6" y="18"/>
                  </a:cubicBezTo>
                  <a:cubicBezTo>
                    <a:pt x="7" y="18"/>
                    <a:pt x="7" y="18"/>
                    <a:pt x="7" y="18"/>
                  </a:cubicBezTo>
                  <a:cubicBezTo>
                    <a:pt x="7" y="18"/>
                    <a:pt x="7" y="18"/>
                    <a:pt x="7" y="18"/>
                  </a:cubicBezTo>
                  <a:cubicBezTo>
                    <a:pt x="8" y="4"/>
                    <a:pt x="5" y="0"/>
                    <a:pt x="5" y="0"/>
                  </a:cubicBezTo>
                  <a:cubicBezTo>
                    <a:pt x="5" y="0"/>
                    <a:pt x="4" y="0"/>
                    <a:pt x="4"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13" name="Freeform 33"/>
            <p:cNvSpPr>
              <a:spLocks/>
            </p:cNvSpPr>
            <p:nvPr/>
          </p:nvSpPr>
          <p:spPr bwMode="auto">
            <a:xfrm>
              <a:off x="1687513" y="973138"/>
              <a:ext cx="7938" cy="17463"/>
            </a:xfrm>
            <a:custGeom>
              <a:avLst/>
              <a:gdLst>
                <a:gd name="T0" fmla="*/ 8 w 8"/>
                <a:gd name="T1" fmla="*/ 3 h 18"/>
                <a:gd name="T2" fmla="*/ 8 w 8"/>
                <a:gd name="T3" fmla="*/ 3 h 18"/>
                <a:gd name="T4" fmla="*/ 4 w 8"/>
                <a:gd name="T5" fmla="*/ 0 h 18"/>
                <a:gd name="T6" fmla="*/ 3 w 8"/>
                <a:gd name="T7" fmla="*/ 0 h 18"/>
                <a:gd name="T8" fmla="*/ 1 w 8"/>
                <a:gd name="T9" fmla="*/ 18 h 18"/>
                <a:gd name="T10" fmla="*/ 1 w 8"/>
                <a:gd name="T11" fmla="*/ 18 h 18"/>
                <a:gd name="T12" fmla="*/ 2 w 8"/>
                <a:gd name="T13" fmla="*/ 18 h 18"/>
                <a:gd name="T14" fmla="*/ 8 w 8"/>
                <a:gd name="T15" fmla="*/ 6 h 18"/>
                <a:gd name="T16" fmla="*/ 8 w 8"/>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8" y="3"/>
                  </a:moveTo>
                  <a:lnTo>
                    <a:pt x="8" y="3"/>
                  </a:lnTo>
                  <a:cubicBezTo>
                    <a:pt x="8" y="3"/>
                    <a:pt x="7" y="1"/>
                    <a:pt x="4" y="0"/>
                  </a:cubicBezTo>
                  <a:cubicBezTo>
                    <a:pt x="4" y="0"/>
                    <a:pt x="4" y="0"/>
                    <a:pt x="3" y="0"/>
                  </a:cubicBezTo>
                  <a:cubicBezTo>
                    <a:pt x="3" y="0"/>
                    <a:pt x="0" y="4"/>
                    <a:pt x="1" y="18"/>
                  </a:cubicBezTo>
                  <a:cubicBezTo>
                    <a:pt x="1" y="18"/>
                    <a:pt x="1" y="18"/>
                    <a:pt x="1" y="18"/>
                  </a:cubicBezTo>
                  <a:cubicBezTo>
                    <a:pt x="2" y="18"/>
                    <a:pt x="2" y="18"/>
                    <a:pt x="2" y="18"/>
                  </a:cubicBezTo>
                  <a:cubicBezTo>
                    <a:pt x="3" y="17"/>
                    <a:pt x="7" y="10"/>
                    <a:pt x="8" y="6"/>
                  </a:cubicBezTo>
                  <a:cubicBezTo>
                    <a:pt x="8" y="6"/>
                    <a:pt x="8" y="5"/>
                    <a:pt x="8"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14" name="Freeform 34"/>
            <p:cNvSpPr>
              <a:spLocks/>
            </p:cNvSpPr>
            <p:nvPr/>
          </p:nvSpPr>
          <p:spPr bwMode="auto">
            <a:xfrm>
              <a:off x="1690688" y="993775"/>
              <a:ext cx="9525" cy="3175"/>
            </a:xfrm>
            <a:custGeom>
              <a:avLst/>
              <a:gdLst>
                <a:gd name="T0" fmla="*/ 0 w 10"/>
                <a:gd name="T1" fmla="*/ 0 h 4"/>
                <a:gd name="T2" fmla="*/ 0 w 10"/>
                <a:gd name="T3" fmla="*/ 0 h 4"/>
                <a:gd name="T4" fmla="*/ 0 w 10"/>
                <a:gd name="T5" fmla="*/ 0 h 4"/>
                <a:gd name="T6" fmla="*/ 5 w 10"/>
                <a:gd name="T7" fmla="*/ 3 h 4"/>
                <a:gd name="T8" fmla="*/ 10 w 10"/>
                <a:gd name="T9" fmla="*/ 0 h 4"/>
                <a:gd name="T10" fmla="*/ 0 w 10"/>
                <a:gd name="T11" fmla="*/ 0 h 4"/>
                <a:gd name="T12" fmla="*/ 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0"/>
                  </a:moveTo>
                  <a:lnTo>
                    <a:pt x="0" y="0"/>
                  </a:lnTo>
                  <a:cubicBezTo>
                    <a:pt x="0" y="0"/>
                    <a:pt x="0" y="0"/>
                    <a:pt x="0" y="0"/>
                  </a:cubicBezTo>
                  <a:cubicBezTo>
                    <a:pt x="1" y="1"/>
                    <a:pt x="4" y="3"/>
                    <a:pt x="5" y="3"/>
                  </a:cubicBezTo>
                  <a:cubicBezTo>
                    <a:pt x="5" y="3"/>
                    <a:pt x="7" y="4"/>
                    <a:pt x="10" y="0"/>
                  </a:cubicBezTo>
                  <a:lnTo>
                    <a:pt x="0" y="0"/>
                  </a:lnTo>
                  <a:cubicBezTo>
                    <a:pt x="0" y="0"/>
                    <a:pt x="0" y="0"/>
                    <a:pt x="0"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15" name="Freeform 35"/>
            <p:cNvSpPr>
              <a:spLocks/>
            </p:cNvSpPr>
            <p:nvPr/>
          </p:nvSpPr>
          <p:spPr bwMode="auto">
            <a:xfrm>
              <a:off x="1690688" y="984250"/>
              <a:ext cx="12700" cy="7938"/>
            </a:xfrm>
            <a:custGeom>
              <a:avLst/>
              <a:gdLst>
                <a:gd name="T0" fmla="*/ 0 w 13"/>
                <a:gd name="T1" fmla="*/ 8 h 8"/>
                <a:gd name="T2" fmla="*/ 0 w 13"/>
                <a:gd name="T3" fmla="*/ 8 h 8"/>
                <a:gd name="T4" fmla="*/ 0 w 13"/>
                <a:gd name="T5" fmla="*/ 8 h 8"/>
                <a:gd name="T6" fmla="*/ 0 w 13"/>
                <a:gd name="T7" fmla="*/ 8 h 8"/>
                <a:gd name="T8" fmla="*/ 7 w 13"/>
                <a:gd name="T9" fmla="*/ 8 h 8"/>
                <a:gd name="T10" fmla="*/ 9 w 13"/>
                <a:gd name="T11" fmla="*/ 8 h 8"/>
                <a:gd name="T12" fmla="*/ 12 w 13"/>
                <a:gd name="T13" fmla="*/ 5 h 8"/>
                <a:gd name="T14" fmla="*/ 12 w 13"/>
                <a:gd name="T15" fmla="*/ 0 h 8"/>
                <a:gd name="T16" fmla="*/ 0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0" y="8"/>
                  </a:moveTo>
                  <a:lnTo>
                    <a:pt x="0" y="8"/>
                  </a:lnTo>
                  <a:cubicBezTo>
                    <a:pt x="0" y="8"/>
                    <a:pt x="0" y="8"/>
                    <a:pt x="0" y="8"/>
                  </a:cubicBezTo>
                  <a:cubicBezTo>
                    <a:pt x="0" y="8"/>
                    <a:pt x="0" y="8"/>
                    <a:pt x="0" y="8"/>
                  </a:cubicBezTo>
                  <a:cubicBezTo>
                    <a:pt x="1" y="8"/>
                    <a:pt x="7" y="8"/>
                    <a:pt x="7" y="8"/>
                  </a:cubicBezTo>
                  <a:cubicBezTo>
                    <a:pt x="7" y="8"/>
                    <a:pt x="8" y="8"/>
                    <a:pt x="9" y="8"/>
                  </a:cubicBezTo>
                  <a:cubicBezTo>
                    <a:pt x="9" y="8"/>
                    <a:pt x="11" y="7"/>
                    <a:pt x="12" y="5"/>
                  </a:cubicBezTo>
                  <a:cubicBezTo>
                    <a:pt x="12" y="5"/>
                    <a:pt x="13" y="3"/>
                    <a:pt x="12" y="0"/>
                  </a:cubicBezTo>
                  <a:cubicBezTo>
                    <a:pt x="12" y="0"/>
                    <a:pt x="4" y="5"/>
                    <a:pt x="0" y="8"/>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16" name="Freeform 36"/>
            <p:cNvSpPr>
              <a:spLocks/>
            </p:cNvSpPr>
            <p:nvPr/>
          </p:nvSpPr>
          <p:spPr bwMode="auto">
            <a:xfrm>
              <a:off x="1690688" y="977900"/>
              <a:ext cx="9525" cy="14288"/>
            </a:xfrm>
            <a:custGeom>
              <a:avLst/>
              <a:gdLst>
                <a:gd name="T0" fmla="*/ 11 w 11"/>
                <a:gd name="T1" fmla="*/ 5 h 15"/>
                <a:gd name="T2" fmla="*/ 11 w 11"/>
                <a:gd name="T3" fmla="*/ 5 h 15"/>
                <a:gd name="T4" fmla="*/ 9 w 11"/>
                <a:gd name="T5" fmla="*/ 0 h 15"/>
                <a:gd name="T6" fmla="*/ 0 w 11"/>
                <a:gd name="T7" fmla="*/ 15 h 15"/>
                <a:gd name="T8" fmla="*/ 0 w 11"/>
                <a:gd name="T9" fmla="*/ 15 h 15"/>
                <a:gd name="T10" fmla="*/ 0 w 11"/>
                <a:gd name="T11" fmla="*/ 15 h 15"/>
                <a:gd name="T12" fmla="*/ 10 w 11"/>
                <a:gd name="T13" fmla="*/ 9 h 15"/>
                <a:gd name="T14" fmla="*/ 11 w 11"/>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11" y="5"/>
                  </a:moveTo>
                  <a:lnTo>
                    <a:pt x="11" y="5"/>
                  </a:lnTo>
                  <a:cubicBezTo>
                    <a:pt x="11" y="3"/>
                    <a:pt x="9" y="0"/>
                    <a:pt x="9" y="0"/>
                  </a:cubicBezTo>
                  <a:cubicBezTo>
                    <a:pt x="9" y="0"/>
                    <a:pt x="4" y="6"/>
                    <a:pt x="0" y="15"/>
                  </a:cubicBezTo>
                  <a:cubicBezTo>
                    <a:pt x="0" y="15"/>
                    <a:pt x="0" y="15"/>
                    <a:pt x="0" y="15"/>
                  </a:cubicBezTo>
                  <a:cubicBezTo>
                    <a:pt x="0" y="15"/>
                    <a:pt x="0" y="15"/>
                    <a:pt x="0" y="15"/>
                  </a:cubicBezTo>
                  <a:cubicBezTo>
                    <a:pt x="1" y="14"/>
                    <a:pt x="7" y="11"/>
                    <a:pt x="10" y="9"/>
                  </a:cubicBezTo>
                  <a:cubicBezTo>
                    <a:pt x="10" y="9"/>
                    <a:pt x="11" y="7"/>
                    <a:pt x="11"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grpSp>
      <p:sp>
        <p:nvSpPr>
          <p:cNvPr id="151" name="矩形 150"/>
          <p:cNvSpPr/>
          <p:nvPr/>
        </p:nvSpPr>
        <p:spPr>
          <a:xfrm>
            <a:off x="1821461" y="1135942"/>
            <a:ext cx="4078015" cy="2994561"/>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600" dirty="0">
              <a:solidFill>
                <a:schemeClr val="tx1"/>
              </a:solidFill>
              <a:latin typeface="Arial" panose="020C0503030203020204" pitchFamily="34" charset="0"/>
              <a:cs typeface="+mn-ea"/>
              <a:sym typeface="+mn-lt"/>
            </a:endParaRPr>
          </a:p>
        </p:txBody>
      </p:sp>
      <p:sp>
        <p:nvSpPr>
          <p:cNvPr id="152" name="矩形 151"/>
          <p:cNvSpPr/>
          <p:nvPr/>
        </p:nvSpPr>
        <p:spPr>
          <a:xfrm>
            <a:off x="6251571" y="1135942"/>
            <a:ext cx="4089652" cy="3199912"/>
          </a:xfrm>
          <a:prstGeom prst="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600" dirty="0">
              <a:solidFill>
                <a:schemeClr val="tx1"/>
              </a:solidFill>
              <a:latin typeface="Arial" panose="020C0503030203020204" pitchFamily="34" charset="0"/>
              <a:cs typeface="+mn-ea"/>
              <a:sym typeface="+mn-lt"/>
            </a:endParaRPr>
          </a:p>
        </p:txBody>
      </p:sp>
      <p:sp>
        <p:nvSpPr>
          <p:cNvPr id="153" name="矩形 152"/>
          <p:cNvSpPr/>
          <p:nvPr/>
        </p:nvSpPr>
        <p:spPr>
          <a:xfrm>
            <a:off x="3953333" y="2172114"/>
            <a:ext cx="4285336" cy="3568982"/>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600" dirty="0">
              <a:solidFill>
                <a:schemeClr val="tx1"/>
              </a:solidFill>
              <a:latin typeface="Arial" panose="020C0503030203020204" pitchFamily="34" charset="0"/>
              <a:cs typeface="+mn-ea"/>
              <a:sym typeface="+mn-lt"/>
            </a:endParaRPr>
          </a:p>
        </p:txBody>
      </p:sp>
      <p:sp>
        <p:nvSpPr>
          <p:cNvPr id="154" name="文本框 153"/>
          <p:cNvSpPr txBox="1"/>
          <p:nvPr/>
        </p:nvSpPr>
        <p:spPr>
          <a:xfrm>
            <a:off x="6551820" y="3523313"/>
            <a:ext cx="1370912" cy="369332"/>
          </a:xfrm>
          <a:prstGeom prst="rect">
            <a:avLst/>
          </a:prstGeom>
          <a:noFill/>
        </p:spPr>
        <p:txBody>
          <a:bodyPr wrap="square" rtlCol="0">
            <a:noAutofit/>
          </a:bodyPr>
          <a:lstStyle/>
          <a:p>
            <a:pPr fontAlgn="ctr"/>
            <a:r>
              <a:rPr u="none"/>
              <a:t>Storage 2</a:t>
            </a:r>
            <a:endParaRPr lang="en-US" altLang="zh-CN" dirty="0">
              <a:latin typeface="Arial" panose="020C0503030203020204" pitchFamily="34" charset="0"/>
              <a:cs typeface="+mn-ea"/>
              <a:sym typeface="+mn-lt"/>
            </a:endParaRPr>
          </a:p>
        </p:txBody>
      </p:sp>
      <p:sp>
        <p:nvSpPr>
          <p:cNvPr id="155" name="文本框 154"/>
          <p:cNvSpPr txBox="1"/>
          <p:nvPr/>
        </p:nvSpPr>
        <p:spPr>
          <a:xfrm>
            <a:off x="2544174" y="2319768"/>
            <a:ext cx="1101983" cy="369332"/>
          </a:xfrm>
          <a:prstGeom prst="rect">
            <a:avLst/>
          </a:prstGeom>
          <a:noFill/>
        </p:spPr>
        <p:txBody>
          <a:bodyPr wrap="square" rtlCol="0">
            <a:noAutofit/>
          </a:bodyPr>
          <a:lstStyle/>
          <a:p>
            <a:pPr fontAlgn="ctr"/>
            <a:r>
              <a:rPr u="none"/>
              <a:t>Server 1</a:t>
            </a:r>
            <a:endParaRPr lang="en-US" altLang="zh-CN" dirty="0">
              <a:latin typeface="Arial" panose="020C0503030203020204" pitchFamily="34" charset="0"/>
              <a:cs typeface="+mn-ea"/>
              <a:sym typeface="+mn-lt"/>
            </a:endParaRPr>
          </a:p>
        </p:txBody>
      </p:sp>
      <p:grpSp>
        <p:nvGrpSpPr>
          <p:cNvPr id="156" name="组合 155"/>
          <p:cNvGrpSpPr/>
          <p:nvPr/>
        </p:nvGrpSpPr>
        <p:grpSpPr>
          <a:xfrm>
            <a:off x="4978926" y="4411895"/>
            <a:ext cx="458450" cy="865603"/>
            <a:chOff x="7499351" y="736601"/>
            <a:chExt cx="227013" cy="428625"/>
          </a:xfrm>
          <a:solidFill>
            <a:srgbClr val="15B0E8"/>
          </a:solidFill>
        </p:grpSpPr>
        <p:sp>
          <p:nvSpPr>
            <p:cNvPr id="157"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58"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59"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60"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61"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62"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63"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64"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65"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66"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67"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68"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169"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grpSp>
      <p:sp>
        <p:nvSpPr>
          <p:cNvPr id="170" name="文本框 169"/>
          <p:cNvSpPr txBox="1"/>
          <p:nvPr/>
        </p:nvSpPr>
        <p:spPr>
          <a:xfrm>
            <a:off x="4712866" y="5334457"/>
            <a:ext cx="1101983" cy="369332"/>
          </a:xfrm>
          <a:prstGeom prst="rect">
            <a:avLst/>
          </a:prstGeom>
          <a:noFill/>
        </p:spPr>
        <p:txBody>
          <a:bodyPr wrap="square" rtlCol="0">
            <a:noAutofit/>
          </a:bodyPr>
          <a:lstStyle/>
          <a:p>
            <a:pPr fontAlgn="ctr"/>
            <a:r>
              <a:rPr u="none"/>
              <a:t>Server 3</a:t>
            </a:r>
            <a:endParaRPr lang="en-US" altLang="zh-CN" dirty="0">
              <a:latin typeface="Arial" panose="020C0503030203020204" pitchFamily="34" charset="0"/>
              <a:cs typeface="+mn-ea"/>
              <a:sym typeface="+mn-lt"/>
            </a:endParaRPr>
          </a:p>
        </p:txBody>
      </p:sp>
      <p:grpSp>
        <p:nvGrpSpPr>
          <p:cNvPr id="201" name="组合 200"/>
          <p:cNvGrpSpPr/>
          <p:nvPr/>
        </p:nvGrpSpPr>
        <p:grpSpPr>
          <a:xfrm>
            <a:off x="8856824" y="1328951"/>
            <a:ext cx="458450" cy="865603"/>
            <a:chOff x="7499351" y="736601"/>
            <a:chExt cx="227013" cy="428625"/>
          </a:xfrm>
          <a:solidFill>
            <a:srgbClr val="15B0E8"/>
          </a:solidFill>
        </p:grpSpPr>
        <p:sp>
          <p:nvSpPr>
            <p:cNvPr id="202"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03"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04"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05"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06"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07"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08"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09"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10"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11"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12"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13"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14"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grpSp>
      <p:sp>
        <p:nvSpPr>
          <p:cNvPr id="215" name="文本框 214"/>
          <p:cNvSpPr txBox="1"/>
          <p:nvPr/>
        </p:nvSpPr>
        <p:spPr>
          <a:xfrm>
            <a:off x="8590764" y="2251513"/>
            <a:ext cx="1101983" cy="369332"/>
          </a:xfrm>
          <a:prstGeom prst="rect">
            <a:avLst/>
          </a:prstGeom>
          <a:noFill/>
        </p:spPr>
        <p:txBody>
          <a:bodyPr wrap="square" rtlCol="0">
            <a:noAutofit/>
          </a:bodyPr>
          <a:lstStyle/>
          <a:p>
            <a:pPr fontAlgn="ctr"/>
            <a:r>
              <a:rPr u="none"/>
              <a:t>Server 2</a:t>
            </a:r>
            <a:endParaRPr lang="en-US" altLang="zh-CN" dirty="0">
              <a:latin typeface="Arial" panose="020C0503030203020204" pitchFamily="34" charset="0"/>
              <a:cs typeface="+mn-ea"/>
              <a:sym typeface="+mn-lt"/>
            </a:endParaRPr>
          </a:p>
        </p:txBody>
      </p:sp>
      <p:grpSp>
        <p:nvGrpSpPr>
          <p:cNvPr id="216" name="组合 215"/>
          <p:cNvGrpSpPr/>
          <p:nvPr/>
        </p:nvGrpSpPr>
        <p:grpSpPr>
          <a:xfrm>
            <a:off x="4299865" y="2683090"/>
            <a:ext cx="1365216" cy="833688"/>
            <a:chOff x="1066800" y="895350"/>
            <a:chExt cx="766763" cy="439738"/>
          </a:xfrm>
          <a:solidFill>
            <a:srgbClr val="15B0E8"/>
          </a:solidFill>
        </p:grpSpPr>
        <p:sp>
          <p:nvSpPr>
            <p:cNvPr id="217" name="Freeform 21"/>
            <p:cNvSpPr>
              <a:spLocks noEditPoints="1"/>
            </p:cNvSpPr>
            <p:nvPr/>
          </p:nvSpPr>
          <p:spPr bwMode="auto">
            <a:xfrm>
              <a:off x="1066800" y="895350"/>
              <a:ext cx="766763" cy="439738"/>
            </a:xfrm>
            <a:custGeom>
              <a:avLst/>
              <a:gdLst>
                <a:gd name="T0" fmla="*/ 784 w 804"/>
                <a:gd name="T1" fmla="*/ 423 h 459"/>
                <a:gd name="T2" fmla="*/ 784 w 804"/>
                <a:gd name="T3" fmla="*/ 423 h 459"/>
                <a:gd name="T4" fmla="*/ 756 w 804"/>
                <a:gd name="T5" fmla="*/ 423 h 459"/>
                <a:gd name="T6" fmla="*/ 756 w 804"/>
                <a:gd name="T7" fmla="*/ 73 h 459"/>
                <a:gd name="T8" fmla="*/ 784 w 804"/>
                <a:gd name="T9" fmla="*/ 73 h 459"/>
                <a:gd name="T10" fmla="*/ 784 w 804"/>
                <a:gd name="T11" fmla="*/ 423 h 459"/>
                <a:gd name="T12" fmla="*/ 411 w 804"/>
                <a:gd name="T13" fmla="*/ 241 h 459"/>
                <a:gd name="T14" fmla="*/ 411 w 804"/>
                <a:gd name="T15" fmla="*/ 241 h 459"/>
                <a:gd name="T16" fmla="*/ 66 w 804"/>
                <a:gd name="T17" fmla="*/ 252 h 459"/>
                <a:gd name="T18" fmla="*/ 66 w 804"/>
                <a:gd name="T19" fmla="*/ 73 h 459"/>
                <a:gd name="T20" fmla="*/ 741 w 804"/>
                <a:gd name="T21" fmla="*/ 73 h 459"/>
                <a:gd name="T22" fmla="*/ 741 w 804"/>
                <a:gd name="T23" fmla="*/ 252 h 459"/>
                <a:gd name="T24" fmla="*/ 411 w 804"/>
                <a:gd name="T25" fmla="*/ 241 h 459"/>
                <a:gd name="T26" fmla="*/ 19 w 804"/>
                <a:gd name="T27" fmla="*/ 73 h 459"/>
                <a:gd name="T28" fmla="*/ 19 w 804"/>
                <a:gd name="T29" fmla="*/ 73 h 459"/>
                <a:gd name="T30" fmla="*/ 51 w 804"/>
                <a:gd name="T31" fmla="*/ 73 h 459"/>
                <a:gd name="T32" fmla="*/ 51 w 804"/>
                <a:gd name="T33" fmla="*/ 423 h 459"/>
                <a:gd name="T34" fmla="*/ 19 w 804"/>
                <a:gd name="T35" fmla="*/ 423 h 459"/>
                <a:gd name="T36" fmla="*/ 19 w 804"/>
                <a:gd name="T37" fmla="*/ 73 h 459"/>
                <a:gd name="T38" fmla="*/ 26 w 804"/>
                <a:gd name="T39" fmla="*/ 46 h 459"/>
                <a:gd name="T40" fmla="*/ 26 w 804"/>
                <a:gd name="T41" fmla="*/ 46 h 459"/>
                <a:gd name="T42" fmla="*/ 770 w 804"/>
                <a:gd name="T43" fmla="*/ 46 h 459"/>
                <a:gd name="T44" fmla="*/ 782 w 804"/>
                <a:gd name="T45" fmla="*/ 53 h 459"/>
                <a:gd name="T46" fmla="*/ 16 w 804"/>
                <a:gd name="T47" fmla="*/ 53 h 459"/>
                <a:gd name="T48" fmla="*/ 26 w 804"/>
                <a:gd name="T49" fmla="*/ 46 h 459"/>
                <a:gd name="T50" fmla="*/ 154 w 804"/>
                <a:gd name="T51" fmla="*/ 9 h 459"/>
                <a:gd name="T52" fmla="*/ 154 w 804"/>
                <a:gd name="T53" fmla="*/ 9 h 459"/>
                <a:gd name="T54" fmla="*/ 649 w 804"/>
                <a:gd name="T55" fmla="*/ 9 h 459"/>
                <a:gd name="T56" fmla="*/ 702 w 804"/>
                <a:gd name="T57" fmla="*/ 36 h 459"/>
                <a:gd name="T58" fmla="*/ 96 w 804"/>
                <a:gd name="T59" fmla="*/ 36 h 459"/>
                <a:gd name="T60" fmla="*/ 154 w 804"/>
                <a:gd name="T61" fmla="*/ 9 h 459"/>
                <a:gd name="T62" fmla="*/ 804 w 804"/>
                <a:gd name="T63" fmla="*/ 53 h 459"/>
                <a:gd name="T64" fmla="*/ 804 w 804"/>
                <a:gd name="T65" fmla="*/ 53 h 459"/>
                <a:gd name="T66" fmla="*/ 802 w 804"/>
                <a:gd name="T67" fmla="*/ 53 h 459"/>
                <a:gd name="T68" fmla="*/ 802 w 804"/>
                <a:gd name="T69" fmla="*/ 53 h 459"/>
                <a:gd name="T70" fmla="*/ 773 w 804"/>
                <a:gd name="T71" fmla="*/ 36 h 459"/>
                <a:gd name="T72" fmla="*/ 724 w 804"/>
                <a:gd name="T73" fmla="*/ 36 h 459"/>
                <a:gd name="T74" fmla="*/ 652 w 804"/>
                <a:gd name="T75" fmla="*/ 0 h 459"/>
                <a:gd name="T76" fmla="*/ 153 w 804"/>
                <a:gd name="T77" fmla="*/ 0 h 459"/>
                <a:gd name="T78" fmla="*/ 73 w 804"/>
                <a:gd name="T79" fmla="*/ 36 h 459"/>
                <a:gd name="T80" fmla="*/ 23 w 804"/>
                <a:gd name="T81" fmla="*/ 36 h 459"/>
                <a:gd name="T82" fmla="*/ 0 w 804"/>
                <a:gd name="T83" fmla="*/ 53 h 459"/>
                <a:gd name="T84" fmla="*/ 0 w 804"/>
                <a:gd name="T85" fmla="*/ 53 h 459"/>
                <a:gd name="T86" fmla="*/ 0 w 804"/>
                <a:gd name="T87" fmla="*/ 53 h 459"/>
                <a:gd name="T88" fmla="*/ 0 w 804"/>
                <a:gd name="T89" fmla="*/ 443 h 459"/>
                <a:gd name="T90" fmla="*/ 517 w 804"/>
                <a:gd name="T91" fmla="*/ 443 h 459"/>
                <a:gd name="T92" fmla="*/ 540 w 804"/>
                <a:gd name="T93" fmla="*/ 459 h 459"/>
                <a:gd name="T94" fmla="*/ 566 w 804"/>
                <a:gd name="T95" fmla="*/ 433 h 459"/>
                <a:gd name="T96" fmla="*/ 540 w 804"/>
                <a:gd name="T97" fmla="*/ 407 h 459"/>
                <a:gd name="T98" fmla="*/ 517 w 804"/>
                <a:gd name="T99" fmla="*/ 423 h 459"/>
                <a:gd name="T100" fmla="*/ 66 w 804"/>
                <a:gd name="T101" fmla="*/ 423 h 459"/>
                <a:gd name="T102" fmla="*/ 66 w 804"/>
                <a:gd name="T103" fmla="*/ 267 h 459"/>
                <a:gd name="T104" fmla="*/ 411 w 804"/>
                <a:gd name="T105" fmla="*/ 256 h 459"/>
                <a:gd name="T106" fmla="*/ 741 w 804"/>
                <a:gd name="T107" fmla="*/ 267 h 459"/>
                <a:gd name="T108" fmla="*/ 741 w 804"/>
                <a:gd name="T109" fmla="*/ 267 h 459"/>
                <a:gd name="T110" fmla="*/ 741 w 804"/>
                <a:gd name="T111" fmla="*/ 423 h 459"/>
                <a:gd name="T112" fmla="*/ 643 w 804"/>
                <a:gd name="T113" fmla="*/ 423 h 459"/>
                <a:gd name="T114" fmla="*/ 619 w 804"/>
                <a:gd name="T115" fmla="*/ 407 h 459"/>
                <a:gd name="T116" fmla="*/ 594 w 804"/>
                <a:gd name="T117" fmla="*/ 433 h 459"/>
                <a:gd name="T118" fmla="*/ 619 w 804"/>
                <a:gd name="T119" fmla="*/ 459 h 459"/>
                <a:gd name="T120" fmla="*/ 643 w 804"/>
                <a:gd name="T121" fmla="*/ 443 h 459"/>
                <a:gd name="T122" fmla="*/ 804 w 804"/>
                <a:gd name="T123" fmla="*/ 443 h 459"/>
                <a:gd name="T124" fmla="*/ 804 w 804"/>
                <a:gd name="T125" fmla="*/ 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4" h="459">
                  <a:moveTo>
                    <a:pt x="784" y="423"/>
                  </a:moveTo>
                  <a:lnTo>
                    <a:pt x="784" y="423"/>
                  </a:lnTo>
                  <a:lnTo>
                    <a:pt x="756" y="423"/>
                  </a:lnTo>
                  <a:lnTo>
                    <a:pt x="756" y="73"/>
                  </a:lnTo>
                  <a:lnTo>
                    <a:pt x="784" y="73"/>
                  </a:lnTo>
                  <a:lnTo>
                    <a:pt x="784" y="423"/>
                  </a:lnTo>
                  <a:close/>
                  <a:moveTo>
                    <a:pt x="411" y="241"/>
                  </a:moveTo>
                  <a:lnTo>
                    <a:pt x="411" y="241"/>
                  </a:lnTo>
                  <a:cubicBezTo>
                    <a:pt x="257" y="241"/>
                    <a:pt x="102" y="250"/>
                    <a:pt x="66" y="252"/>
                  </a:cubicBezTo>
                  <a:lnTo>
                    <a:pt x="66" y="73"/>
                  </a:lnTo>
                  <a:lnTo>
                    <a:pt x="741" y="73"/>
                  </a:lnTo>
                  <a:lnTo>
                    <a:pt x="741" y="252"/>
                  </a:lnTo>
                  <a:cubicBezTo>
                    <a:pt x="729" y="251"/>
                    <a:pt x="578" y="241"/>
                    <a:pt x="411" y="241"/>
                  </a:cubicBezTo>
                  <a:close/>
                  <a:moveTo>
                    <a:pt x="19" y="73"/>
                  </a:moveTo>
                  <a:lnTo>
                    <a:pt x="19" y="73"/>
                  </a:lnTo>
                  <a:lnTo>
                    <a:pt x="51" y="73"/>
                  </a:lnTo>
                  <a:lnTo>
                    <a:pt x="51" y="423"/>
                  </a:lnTo>
                  <a:lnTo>
                    <a:pt x="19" y="423"/>
                  </a:lnTo>
                  <a:lnTo>
                    <a:pt x="19" y="73"/>
                  </a:lnTo>
                  <a:close/>
                  <a:moveTo>
                    <a:pt x="26" y="46"/>
                  </a:moveTo>
                  <a:lnTo>
                    <a:pt x="26" y="46"/>
                  </a:lnTo>
                  <a:lnTo>
                    <a:pt x="770" y="46"/>
                  </a:lnTo>
                  <a:lnTo>
                    <a:pt x="782" y="53"/>
                  </a:lnTo>
                  <a:lnTo>
                    <a:pt x="16" y="53"/>
                  </a:lnTo>
                  <a:lnTo>
                    <a:pt x="26" y="46"/>
                  </a:lnTo>
                  <a:close/>
                  <a:moveTo>
                    <a:pt x="154" y="9"/>
                  </a:moveTo>
                  <a:lnTo>
                    <a:pt x="154" y="9"/>
                  </a:lnTo>
                  <a:lnTo>
                    <a:pt x="649" y="9"/>
                  </a:lnTo>
                  <a:lnTo>
                    <a:pt x="702" y="36"/>
                  </a:lnTo>
                  <a:lnTo>
                    <a:pt x="96" y="36"/>
                  </a:lnTo>
                  <a:lnTo>
                    <a:pt x="154" y="9"/>
                  </a:lnTo>
                  <a:close/>
                  <a:moveTo>
                    <a:pt x="804" y="53"/>
                  </a:moveTo>
                  <a:lnTo>
                    <a:pt x="804" y="53"/>
                  </a:lnTo>
                  <a:lnTo>
                    <a:pt x="802" y="53"/>
                  </a:lnTo>
                  <a:lnTo>
                    <a:pt x="802" y="53"/>
                  </a:lnTo>
                  <a:lnTo>
                    <a:pt x="773" y="36"/>
                  </a:lnTo>
                  <a:lnTo>
                    <a:pt x="724" y="36"/>
                  </a:lnTo>
                  <a:lnTo>
                    <a:pt x="652" y="0"/>
                  </a:lnTo>
                  <a:lnTo>
                    <a:pt x="153" y="0"/>
                  </a:lnTo>
                  <a:lnTo>
                    <a:pt x="73" y="36"/>
                  </a:lnTo>
                  <a:lnTo>
                    <a:pt x="23" y="36"/>
                  </a:lnTo>
                  <a:lnTo>
                    <a:pt x="0" y="53"/>
                  </a:lnTo>
                  <a:lnTo>
                    <a:pt x="0" y="53"/>
                  </a:lnTo>
                  <a:lnTo>
                    <a:pt x="0" y="53"/>
                  </a:lnTo>
                  <a:lnTo>
                    <a:pt x="0" y="443"/>
                  </a:lnTo>
                  <a:lnTo>
                    <a:pt x="517" y="443"/>
                  </a:lnTo>
                  <a:cubicBezTo>
                    <a:pt x="521" y="452"/>
                    <a:pt x="530" y="459"/>
                    <a:pt x="540" y="459"/>
                  </a:cubicBezTo>
                  <a:cubicBezTo>
                    <a:pt x="555" y="459"/>
                    <a:pt x="566" y="447"/>
                    <a:pt x="566" y="433"/>
                  </a:cubicBezTo>
                  <a:cubicBezTo>
                    <a:pt x="566" y="419"/>
                    <a:pt x="555" y="407"/>
                    <a:pt x="540" y="407"/>
                  </a:cubicBezTo>
                  <a:cubicBezTo>
                    <a:pt x="530" y="407"/>
                    <a:pt x="521" y="414"/>
                    <a:pt x="517" y="423"/>
                  </a:cubicBezTo>
                  <a:lnTo>
                    <a:pt x="66" y="423"/>
                  </a:lnTo>
                  <a:lnTo>
                    <a:pt x="66" y="267"/>
                  </a:lnTo>
                  <a:cubicBezTo>
                    <a:pt x="100" y="264"/>
                    <a:pt x="256" y="256"/>
                    <a:pt x="411" y="256"/>
                  </a:cubicBezTo>
                  <a:cubicBezTo>
                    <a:pt x="584" y="256"/>
                    <a:pt x="740" y="267"/>
                    <a:pt x="741" y="267"/>
                  </a:cubicBezTo>
                  <a:cubicBezTo>
                    <a:pt x="741" y="267"/>
                    <a:pt x="741" y="267"/>
                    <a:pt x="741" y="267"/>
                  </a:cubicBezTo>
                  <a:lnTo>
                    <a:pt x="741" y="423"/>
                  </a:lnTo>
                  <a:lnTo>
                    <a:pt x="643" y="423"/>
                  </a:lnTo>
                  <a:cubicBezTo>
                    <a:pt x="639" y="414"/>
                    <a:pt x="630" y="407"/>
                    <a:pt x="619" y="407"/>
                  </a:cubicBezTo>
                  <a:cubicBezTo>
                    <a:pt x="605" y="407"/>
                    <a:pt x="594" y="419"/>
                    <a:pt x="594" y="433"/>
                  </a:cubicBezTo>
                  <a:cubicBezTo>
                    <a:pt x="594" y="447"/>
                    <a:pt x="605" y="459"/>
                    <a:pt x="619" y="459"/>
                  </a:cubicBezTo>
                  <a:cubicBezTo>
                    <a:pt x="630" y="459"/>
                    <a:pt x="639" y="452"/>
                    <a:pt x="643" y="443"/>
                  </a:cubicBezTo>
                  <a:lnTo>
                    <a:pt x="804" y="443"/>
                  </a:lnTo>
                  <a:lnTo>
                    <a:pt x="804" y="53"/>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18" name="Freeform 22"/>
            <p:cNvSpPr>
              <a:spLocks/>
            </p:cNvSpPr>
            <p:nvPr/>
          </p:nvSpPr>
          <p:spPr bwMode="auto">
            <a:xfrm>
              <a:off x="1092200" y="977900"/>
              <a:ext cx="15875" cy="14288"/>
            </a:xfrm>
            <a:custGeom>
              <a:avLst/>
              <a:gdLst>
                <a:gd name="T0" fmla="*/ 0 w 16"/>
                <a:gd name="T1" fmla="*/ 16 h 16"/>
                <a:gd name="T2" fmla="*/ 0 w 16"/>
                <a:gd name="T3" fmla="*/ 16 h 16"/>
                <a:gd name="T4" fmla="*/ 16 w 16"/>
                <a:gd name="T5" fmla="*/ 16 h 16"/>
                <a:gd name="T6" fmla="*/ 16 w 16"/>
                <a:gd name="T7" fmla="*/ 0 h 16"/>
                <a:gd name="T8" fmla="*/ 0 w 16"/>
                <a:gd name="T9" fmla="*/ 0 h 16"/>
                <a:gd name="T10" fmla="*/ 0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0" y="16"/>
                  </a:moveTo>
                  <a:lnTo>
                    <a:pt x="0" y="16"/>
                  </a:lnTo>
                  <a:lnTo>
                    <a:pt x="16" y="16"/>
                  </a:lnTo>
                  <a:lnTo>
                    <a:pt x="16" y="0"/>
                  </a:lnTo>
                  <a:lnTo>
                    <a:pt x="0" y="0"/>
                  </a:lnTo>
                  <a:lnTo>
                    <a:pt x="0" y="16"/>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19" name="Freeform 23"/>
            <p:cNvSpPr>
              <a:spLocks/>
            </p:cNvSpPr>
            <p:nvPr/>
          </p:nvSpPr>
          <p:spPr bwMode="auto">
            <a:xfrm>
              <a:off x="1709738" y="982663"/>
              <a:ext cx="9525" cy="9525"/>
            </a:xfrm>
            <a:custGeom>
              <a:avLst/>
              <a:gdLst>
                <a:gd name="T0" fmla="*/ 8 w 10"/>
                <a:gd name="T1" fmla="*/ 4 h 10"/>
                <a:gd name="T2" fmla="*/ 8 w 10"/>
                <a:gd name="T3" fmla="*/ 4 h 10"/>
                <a:gd name="T4" fmla="*/ 2 w 10"/>
                <a:gd name="T5" fmla="*/ 4 h 10"/>
                <a:gd name="T6" fmla="*/ 2 w 10"/>
                <a:gd name="T7" fmla="*/ 0 h 10"/>
                <a:gd name="T8" fmla="*/ 0 w 10"/>
                <a:gd name="T9" fmla="*/ 0 h 10"/>
                <a:gd name="T10" fmla="*/ 0 w 10"/>
                <a:gd name="T11" fmla="*/ 10 h 10"/>
                <a:gd name="T12" fmla="*/ 2 w 10"/>
                <a:gd name="T13" fmla="*/ 10 h 10"/>
                <a:gd name="T14" fmla="*/ 2 w 10"/>
                <a:gd name="T15" fmla="*/ 6 h 10"/>
                <a:gd name="T16" fmla="*/ 8 w 10"/>
                <a:gd name="T17" fmla="*/ 6 h 10"/>
                <a:gd name="T18" fmla="*/ 8 w 10"/>
                <a:gd name="T19" fmla="*/ 10 h 10"/>
                <a:gd name="T20" fmla="*/ 10 w 10"/>
                <a:gd name="T21" fmla="*/ 10 h 10"/>
                <a:gd name="T22" fmla="*/ 10 w 10"/>
                <a:gd name="T23" fmla="*/ 0 h 10"/>
                <a:gd name="T24" fmla="*/ 8 w 10"/>
                <a:gd name="T25" fmla="*/ 0 h 10"/>
                <a:gd name="T26" fmla="*/ 8 w 10"/>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4"/>
                  </a:moveTo>
                  <a:lnTo>
                    <a:pt x="8" y="4"/>
                  </a:lnTo>
                  <a:lnTo>
                    <a:pt x="2" y="4"/>
                  </a:lnTo>
                  <a:lnTo>
                    <a:pt x="2" y="0"/>
                  </a:lnTo>
                  <a:lnTo>
                    <a:pt x="0" y="0"/>
                  </a:lnTo>
                  <a:lnTo>
                    <a:pt x="0" y="10"/>
                  </a:lnTo>
                  <a:lnTo>
                    <a:pt x="2" y="10"/>
                  </a:lnTo>
                  <a:lnTo>
                    <a:pt x="2" y="6"/>
                  </a:lnTo>
                  <a:lnTo>
                    <a:pt x="8" y="6"/>
                  </a:lnTo>
                  <a:lnTo>
                    <a:pt x="8" y="10"/>
                  </a:lnTo>
                  <a:lnTo>
                    <a:pt x="10" y="10"/>
                  </a:lnTo>
                  <a:lnTo>
                    <a:pt x="10" y="0"/>
                  </a:lnTo>
                  <a:lnTo>
                    <a:pt x="8" y="0"/>
                  </a:lnTo>
                  <a:lnTo>
                    <a:pt x="8" y="4"/>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20" name="Freeform 24"/>
            <p:cNvSpPr>
              <a:spLocks/>
            </p:cNvSpPr>
            <p:nvPr/>
          </p:nvSpPr>
          <p:spPr bwMode="auto">
            <a:xfrm>
              <a:off x="1720850" y="982663"/>
              <a:ext cx="9525" cy="9525"/>
            </a:xfrm>
            <a:custGeom>
              <a:avLst/>
              <a:gdLst>
                <a:gd name="T0" fmla="*/ 7 w 10"/>
                <a:gd name="T1" fmla="*/ 6 h 10"/>
                <a:gd name="T2" fmla="*/ 7 w 10"/>
                <a:gd name="T3" fmla="*/ 6 h 10"/>
                <a:gd name="T4" fmla="*/ 5 w 10"/>
                <a:gd name="T5" fmla="*/ 8 h 10"/>
                <a:gd name="T6" fmla="*/ 2 w 10"/>
                <a:gd name="T7" fmla="*/ 6 h 10"/>
                <a:gd name="T8" fmla="*/ 2 w 10"/>
                <a:gd name="T9" fmla="*/ 0 h 10"/>
                <a:gd name="T10" fmla="*/ 0 w 10"/>
                <a:gd name="T11" fmla="*/ 0 h 10"/>
                <a:gd name="T12" fmla="*/ 0 w 10"/>
                <a:gd name="T13" fmla="*/ 6 h 10"/>
                <a:gd name="T14" fmla="*/ 1 w 10"/>
                <a:gd name="T15" fmla="*/ 9 h 10"/>
                <a:gd name="T16" fmla="*/ 5 w 10"/>
                <a:gd name="T17" fmla="*/ 10 h 10"/>
                <a:gd name="T18" fmla="*/ 9 w 10"/>
                <a:gd name="T19" fmla="*/ 9 h 10"/>
                <a:gd name="T20" fmla="*/ 10 w 10"/>
                <a:gd name="T21" fmla="*/ 6 h 10"/>
                <a:gd name="T22" fmla="*/ 10 w 10"/>
                <a:gd name="T23" fmla="*/ 0 h 10"/>
                <a:gd name="T24" fmla="*/ 7 w 10"/>
                <a:gd name="T25" fmla="*/ 0 h 10"/>
                <a:gd name="T26" fmla="*/ 7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7" y="6"/>
                  </a:moveTo>
                  <a:lnTo>
                    <a:pt x="7" y="6"/>
                  </a:lnTo>
                  <a:cubicBezTo>
                    <a:pt x="7" y="8"/>
                    <a:pt x="7" y="8"/>
                    <a:pt x="5" y="8"/>
                  </a:cubicBezTo>
                  <a:cubicBezTo>
                    <a:pt x="3" y="8"/>
                    <a:pt x="2" y="8"/>
                    <a:pt x="2" y="6"/>
                  </a:cubicBezTo>
                  <a:lnTo>
                    <a:pt x="2" y="0"/>
                  </a:lnTo>
                  <a:lnTo>
                    <a:pt x="0" y="0"/>
                  </a:lnTo>
                  <a:lnTo>
                    <a:pt x="0" y="6"/>
                  </a:lnTo>
                  <a:cubicBezTo>
                    <a:pt x="0" y="7"/>
                    <a:pt x="0" y="8"/>
                    <a:pt x="1" y="9"/>
                  </a:cubicBezTo>
                  <a:cubicBezTo>
                    <a:pt x="1" y="10"/>
                    <a:pt x="3" y="10"/>
                    <a:pt x="5" y="10"/>
                  </a:cubicBezTo>
                  <a:cubicBezTo>
                    <a:pt x="7" y="10"/>
                    <a:pt x="8" y="10"/>
                    <a:pt x="9" y="9"/>
                  </a:cubicBezTo>
                  <a:cubicBezTo>
                    <a:pt x="9" y="8"/>
                    <a:pt x="10" y="7"/>
                    <a:pt x="10" y="6"/>
                  </a:cubicBezTo>
                  <a:lnTo>
                    <a:pt x="10" y="0"/>
                  </a:lnTo>
                  <a:lnTo>
                    <a:pt x="7" y="0"/>
                  </a:lnTo>
                  <a:lnTo>
                    <a:pt x="7" y="6"/>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21" name="Freeform 25"/>
            <p:cNvSpPr>
              <a:spLocks noEditPoints="1"/>
            </p:cNvSpPr>
            <p:nvPr/>
          </p:nvSpPr>
          <p:spPr bwMode="auto">
            <a:xfrm>
              <a:off x="1730375" y="982663"/>
              <a:ext cx="11113" cy="9525"/>
            </a:xfrm>
            <a:custGeom>
              <a:avLst/>
              <a:gdLst>
                <a:gd name="T0" fmla="*/ 4 w 12"/>
                <a:gd name="T1" fmla="*/ 6 h 10"/>
                <a:gd name="T2" fmla="*/ 4 w 12"/>
                <a:gd name="T3" fmla="*/ 6 h 10"/>
                <a:gd name="T4" fmla="*/ 6 w 12"/>
                <a:gd name="T5" fmla="*/ 2 h 10"/>
                <a:gd name="T6" fmla="*/ 8 w 12"/>
                <a:gd name="T7" fmla="*/ 6 h 10"/>
                <a:gd name="T8" fmla="*/ 4 w 12"/>
                <a:gd name="T9" fmla="*/ 6 h 10"/>
                <a:gd name="T10" fmla="*/ 5 w 12"/>
                <a:gd name="T11" fmla="*/ 0 h 10"/>
                <a:gd name="T12" fmla="*/ 5 w 12"/>
                <a:gd name="T13" fmla="*/ 0 h 10"/>
                <a:gd name="T14" fmla="*/ 0 w 12"/>
                <a:gd name="T15" fmla="*/ 10 h 10"/>
                <a:gd name="T16" fmla="*/ 3 w 12"/>
                <a:gd name="T17" fmla="*/ 10 h 10"/>
                <a:gd name="T18" fmla="*/ 4 w 12"/>
                <a:gd name="T19" fmla="*/ 8 h 10"/>
                <a:gd name="T20" fmla="*/ 8 w 12"/>
                <a:gd name="T21" fmla="*/ 8 h 10"/>
                <a:gd name="T22" fmla="*/ 9 w 12"/>
                <a:gd name="T23" fmla="*/ 10 h 10"/>
                <a:gd name="T24" fmla="*/ 12 w 12"/>
                <a:gd name="T25" fmla="*/ 10 h 10"/>
                <a:gd name="T26" fmla="*/ 7 w 12"/>
                <a:gd name="T27" fmla="*/ 0 h 10"/>
                <a:gd name="T28" fmla="*/ 5 w 1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4" y="6"/>
                  </a:moveTo>
                  <a:lnTo>
                    <a:pt x="4" y="6"/>
                  </a:lnTo>
                  <a:lnTo>
                    <a:pt x="6" y="2"/>
                  </a:lnTo>
                  <a:lnTo>
                    <a:pt x="8" y="6"/>
                  </a:lnTo>
                  <a:lnTo>
                    <a:pt x="4" y="6"/>
                  </a:lnTo>
                  <a:close/>
                  <a:moveTo>
                    <a:pt x="5" y="0"/>
                  </a:moveTo>
                  <a:lnTo>
                    <a:pt x="5" y="0"/>
                  </a:lnTo>
                  <a:lnTo>
                    <a:pt x="0" y="10"/>
                  </a:lnTo>
                  <a:lnTo>
                    <a:pt x="3" y="10"/>
                  </a:lnTo>
                  <a:lnTo>
                    <a:pt x="4" y="8"/>
                  </a:lnTo>
                  <a:lnTo>
                    <a:pt x="8" y="8"/>
                  </a:lnTo>
                  <a:lnTo>
                    <a:pt x="9" y="10"/>
                  </a:lnTo>
                  <a:lnTo>
                    <a:pt x="12" y="10"/>
                  </a:lnTo>
                  <a:lnTo>
                    <a:pt x="7" y="0"/>
                  </a:lnTo>
                  <a:lnTo>
                    <a:pt x="5" y="0"/>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22" name="Freeform 26"/>
            <p:cNvSpPr>
              <a:spLocks/>
            </p:cNvSpPr>
            <p:nvPr/>
          </p:nvSpPr>
          <p:spPr bwMode="auto">
            <a:xfrm>
              <a:off x="1739900" y="982663"/>
              <a:ext cx="17463" cy="9525"/>
            </a:xfrm>
            <a:custGeom>
              <a:avLst/>
              <a:gdLst>
                <a:gd name="T0" fmla="*/ 12 w 17"/>
                <a:gd name="T1" fmla="*/ 8 h 10"/>
                <a:gd name="T2" fmla="*/ 12 w 17"/>
                <a:gd name="T3" fmla="*/ 8 h 10"/>
                <a:gd name="T4" fmla="*/ 10 w 17"/>
                <a:gd name="T5" fmla="*/ 0 h 10"/>
                <a:gd name="T6" fmla="*/ 7 w 17"/>
                <a:gd name="T7" fmla="*/ 0 h 10"/>
                <a:gd name="T8" fmla="*/ 5 w 17"/>
                <a:gd name="T9" fmla="*/ 8 h 10"/>
                <a:gd name="T10" fmla="*/ 2 w 17"/>
                <a:gd name="T11" fmla="*/ 0 h 10"/>
                <a:gd name="T12" fmla="*/ 0 w 17"/>
                <a:gd name="T13" fmla="*/ 0 h 10"/>
                <a:gd name="T14" fmla="*/ 3 w 17"/>
                <a:gd name="T15" fmla="*/ 10 h 10"/>
                <a:gd name="T16" fmla="*/ 6 w 17"/>
                <a:gd name="T17" fmla="*/ 10 h 10"/>
                <a:gd name="T18" fmla="*/ 8 w 17"/>
                <a:gd name="T19" fmla="*/ 2 h 10"/>
                <a:gd name="T20" fmla="*/ 11 w 17"/>
                <a:gd name="T21" fmla="*/ 10 h 10"/>
                <a:gd name="T22" fmla="*/ 13 w 17"/>
                <a:gd name="T23" fmla="*/ 10 h 10"/>
                <a:gd name="T24" fmla="*/ 17 w 17"/>
                <a:gd name="T25" fmla="*/ 0 h 10"/>
                <a:gd name="T26" fmla="*/ 15 w 17"/>
                <a:gd name="T27" fmla="*/ 0 h 10"/>
                <a:gd name="T28" fmla="*/ 12 w 17"/>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2" y="8"/>
                  </a:moveTo>
                  <a:lnTo>
                    <a:pt x="12" y="8"/>
                  </a:lnTo>
                  <a:lnTo>
                    <a:pt x="10" y="0"/>
                  </a:lnTo>
                  <a:lnTo>
                    <a:pt x="7" y="0"/>
                  </a:lnTo>
                  <a:lnTo>
                    <a:pt x="5" y="8"/>
                  </a:lnTo>
                  <a:lnTo>
                    <a:pt x="2" y="0"/>
                  </a:lnTo>
                  <a:lnTo>
                    <a:pt x="0" y="0"/>
                  </a:lnTo>
                  <a:lnTo>
                    <a:pt x="3" y="10"/>
                  </a:lnTo>
                  <a:lnTo>
                    <a:pt x="6" y="10"/>
                  </a:lnTo>
                  <a:lnTo>
                    <a:pt x="8" y="2"/>
                  </a:lnTo>
                  <a:lnTo>
                    <a:pt x="11" y="10"/>
                  </a:lnTo>
                  <a:lnTo>
                    <a:pt x="13" y="10"/>
                  </a:lnTo>
                  <a:lnTo>
                    <a:pt x="17" y="0"/>
                  </a:lnTo>
                  <a:lnTo>
                    <a:pt x="15" y="0"/>
                  </a:lnTo>
                  <a:lnTo>
                    <a:pt x="12" y="8"/>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23" name="Freeform 27"/>
            <p:cNvSpPr>
              <a:spLocks/>
            </p:cNvSpPr>
            <p:nvPr/>
          </p:nvSpPr>
          <p:spPr bwMode="auto">
            <a:xfrm>
              <a:off x="1757363" y="982663"/>
              <a:ext cx="9525" cy="9525"/>
            </a:xfrm>
            <a:custGeom>
              <a:avLst/>
              <a:gdLst>
                <a:gd name="T0" fmla="*/ 0 w 10"/>
                <a:gd name="T1" fmla="*/ 5 h 10"/>
                <a:gd name="T2" fmla="*/ 0 w 10"/>
                <a:gd name="T3" fmla="*/ 5 h 10"/>
                <a:gd name="T4" fmla="*/ 2 w 10"/>
                <a:gd name="T5" fmla="*/ 9 h 10"/>
                <a:gd name="T6" fmla="*/ 6 w 10"/>
                <a:gd name="T7" fmla="*/ 10 h 10"/>
                <a:gd name="T8" fmla="*/ 10 w 10"/>
                <a:gd name="T9" fmla="*/ 10 h 10"/>
                <a:gd name="T10" fmla="*/ 10 w 10"/>
                <a:gd name="T11" fmla="*/ 8 h 10"/>
                <a:gd name="T12" fmla="*/ 6 w 10"/>
                <a:gd name="T13" fmla="*/ 8 h 10"/>
                <a:gd name="T14" fmla="*/ 3 w 10"/>
                <a:gd name="T15" fmla="*/ 6 h 10"/>
                <a:gd name="T16" fmla="*/ 10 w 10"/>
                <a:gd name="T17" fmla="*/ 6 h 10"/>
                <a:gd name="T18" fmla="*/ 10 w 10"/>
                <a:gd name="T19" fmla="*/ 4 h 10"/>
                <a:gd name="T20" fmla="*/ 3 w 10"/>
                <a:gd name="T21" fmla="*/ 4 h 10"/>
                <a:gd name="T22" fmla="*/ 6 w 10"/>
                <a:gd name="T23" fmla="*/ 1 h 10"/>
                <a:gd name="T24" fmla="*/ 10 w 10"/>
                <a:gd name="T25" fmla="*/ 1 h 10"/>
                <a:gd name="T26" fmla="*/ 10 w 10"/>
                <a:gd name="T27" fmla="*/ 0 h 10"/>
                <a:gd name="T28" fmla="*/ 6 w 10"/>
                <a:gd name="T29" fmla="*/ 0 h 10"/>
                <a:gd name="T30" fmla="*/ 0 w 10"/>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0" y="5"/>
                  </a:moveTo>
                  <a:lnTo>
                    <a:pt x="0" y="5"/>
                  </a:lnTo>
                  <a:cubicBezTo>
                    <a:pt x="0" y="7"/>
                    <a:pt x="1" y="8"/>
                    <a:pt x="2" y="9"/>
                  </a:cubicBezTo>
                  <a:cubicBezTo>
                    <a:pt x="3" y="10"/>
                    <a:pt x="4" y="10"/>
                    <a:pt x="6" y="10"/>
                  </a:cubicBezTo>
                  <a:lnTo>
                    <a:pt x="10" y="10"/>
                  </a:lnTo>
                  <a:lnTo>
                    <a:pt x="10" y="8"/>
                  </a:lnTo>
                  <a:lnTo>
                    <a:pt x="6" y="8"/>
                  </a:lnTo>
                  <a:cubicBezTo>
                    <a:pt x="4" y="8"/>
                    <a:pt x="3" y="8"/>
                    <a:pt x="3" y="6"/>
                  </a:cubicBezTo>
                  <a:lnTo>
                    <a:pt x="10" y="6"/>
                  </a:lnTo>
                  <a:lnTo>
                    <a:pt x="10" y="4"/>
                  </a:lnTo>
                  <a:lnTo>
                    <a:pt x="3" y="4"/>
                  </a:lnTo>
                  <a:cubicBezTo>
                    <a:pt x="3" y="2"/>
                    <a:pt x="4" y="1"/>
                    <a:pt x="6" y="1"/>
                  </a:cubicBezTo>
                  <a:lnTo>
                    <a:pt x="10" y="1"/>
                  </a:lnTo>
                  <a:lnTo>
                    <a:pt x="10" y="0"/>
                  </a:lnTo>
                  <a:lnTo>
                    <a:pt x="6" y="0"/>
                  </a:lnTo>
                  <a:cubicBezTo>
                    <a:pt x="2" y="0"/>
                    <a:pt x="0" y="1"/>
                    <a:pt x="0"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24" name="Freeform 28"/>
            <p:cNvSpPr>
              <a:spLocks/>
            </p:cNvSpPr>
            <p:nvPr/>
          </p:nvSpPr>
          <p:spPr bwMode="auto">
            <a:xfrm>
              <a:off x="1768475" y="982663"/>
              <a:ext cx="1588" cy="9525"/>
            </a:xfrm>
            <a:custGeom>
              <a:avLst/>
              <a:gdLst>
                <a:gd name="T0" fmla="*/ 0 w 2"/>
                <a:gd name="T1" fmla="*/ 10 h 10"/>
                <a:gd name="T2" fmla="*/ 0 w 2"/>
                <a:gd name="T3" fmla="*/ 10 h 10"/>
                <a:gd name="T4" fmla="*/ 2 w 2"/>
                <a:gd name="T5" fmla="*/ 10 h 10"/>
                <a:gd name="T6" fmla="*/ 2 w 2"/>
                <a:gd name="T7" fmla="*/ 0 h 10"/>
                <a:gd name="T8" fmla="*/ 0 w 2"/>
                <a:gd name="T9" fmla="*/ 0 h 10"/>
                <a:gd name="T10" fmla="*/ 0 w 2"/>
                <a:gd name="T11" fmla="*/ 10 h 10"/>
              </a:gdLst>
              <a:ahLst/>
              <a:cxnLst>
                <a:cxn ang="0">
                  <a:pos x="T0" y="T1"/>
                </a:cxn>
                <a:cxn ang="0">
                  <a:pos x="T2" y="T3"/>
                </a:cxn>
                <a:cxn ang="0">
                  <a:pos x="T4" y="T5"/>
                </a:cxn>
                <a:cxn ang="0">
                  <a:pos x="T6" y="T7"/>
                </a:cxn>
                <a:cxn ang="0">
                  <a:pos x="T8" y="T9"/>
                </a:cxn>
                <a:cxn ang="0">
                  <a:pos x="T10" y="T11"/>
                </a:cxn>
              </a:cxnLst>
              <a:rect l="0" t="0" r="r" b="b"/>
              <a:pathLst>
                <a:path w="2" h="10">
                  <a:moveTo>
                    <a:pt x="0" y="10"/>
                  </a:moveTo>
                  <a:lnTo>
                    <a:pt x="0" y="10"/>
                  </a:lnTo>
                  <a:lnTo>
                    <a:pt x="2" y="10"/>
                  </a:lnTo>
                  <a:lnTo>
                    <a:pt x="2" y="0"/>
                  </a:lnTo>
                  <a:lnTo>
                    <a:pt x="0" y="0"/>
                  </a:lnTo>
                  <a:lnTo>
                    <a:pt x="0" y="10"/>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25" name="Freeform 29"/>
            <p:cNvSpPr>
              <a:spLocks/>
            </p:cNvSpPr>
            <p:nvPr/>
          </p:nvSpPr>
          <p:spPr bwMode="auto">
            <a:xfrm>
              <a:off x="1674813" y="977900"/>
              <a:ext cx="11113" cy="14288"/>
            </a:xfrm>
            <a:custGeom>
              <a:avLst/>
              <a:gdLst>
                <a:gd name="T0" fmla="*/ 0 w 11"/>
                <a:gd name="T1" fmla="*/ 5 h 15"/>
                <a:gd name="T2" fmla="*/ 0 w 11"/>
                <a:gd name="T3" fmla="*/ 5 h 15"/>
                <a:gd name="T4" fmla="*/ 1 w 11"/>
                <a:gd name="T5" fmla="*/ 9 h 15"/>
                <a:gd name="T6" fmla="*/ 11 w 11"/>
                <a:gd name="T7" fmla="*/ 15 h 15"/>
                <a:gd name="T8" fmla="*/ 11 w 11"/>
                <a:gd name="T9" fmla="*/ 15 h 15"/>
                <a:gd name="T10" fmla="*/ 11 w 11"/>
                <a:gd name="T11" fmla="*/ 15 h 15"/>
                <a:gd name="T12" fmla="*/ 2 w 11"/>
                <a:gd name="T13" fmla="*/ 0 h 15"/>
                <a:gd name="T14" fmla="*/ 0 w 11"/>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0" y="5"/>
                  </a:moveTo>
                  <a:lnTo>
                    <a:pt x="0" y="5"/>
                  </a:lnTo>
                  <a:cubicBezTo>
                    <a:pt x="0" y="8"/>
                    <a:pt x="1" y="9"/>
                    <a:pt x="1" y="9"/>
                  </a:cubicBezTo>
                  <a:cubicBezTo>
                    <a:pt x="4" y="11"/>
                    <a:pt x="10" y="14"/>
                    <a:pt x="11" y="15"/>
                  </a:cubicBezTo>
                  <a:cubicBezTo>
                    <a:pt x="11" y="15"/>
                    <a:pt x="11" y="15"/>
                    <a:pt x="11" y="15"/>
                  </a:cubicBezTo>
                  <a:cubicBezTo>
                    <a:pt x="11" y="15"/>
                    <a:pt x="11" y="15"/>
                    <a:pt x="11" y="15"/>
                  </a:cubicBezTo>
                  <a:cubicBezTo>
                    <a:pt x="8" y="6"/>
                    <a:pt x="2" y="0"/>
                    <a:pt x="2" y="0"/>
                  </a:cubicBezTo>
                  <a:cubicBezTo>
                    <a:pt x="2" y="0"/>
                    <a:pt x="0" y="3"/>
                    <a:pt x="0"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26" name="Freeform 30"/>
            <p:cNvSpPr>
              <a:spLocks/>
            </p:cNvSpPr>
            <p:nvPr/>
          </p:nvSpPr>
          <p:spPr bwMode="auto">
            <a:xfrm>
              <a:off x="1674813" y="993775"/>
              <a:ext cx="9525" cy="3175"/>
            </a:xfrm>
            <a:custGeom>
              <a:avLst/>
              <a:gdLst>
                <a:gd name="T0" fmla="*/ 0 w 10"/>
                <a:gd name="T1" fmla="*/ 0 h 3"/>
                <a:gd name="T2" fmla="*/ 0 w 10"/>
                <a:gd name="T3" fmla="*/ 0 h 3"/>
                <a:gd name="T4" fmla="*/ 5 w 10"/>
                <a:gd name="T5" fmla="*/ 3 h 3"/>
                <a:gd name="T6" fmla="*/ 10 w 10"/>
                <a:gd name="T7" fmla="*/ 0 h 3"/>
                <a:gd name="T8" fmla="*/ 10 w 10"/>
                <a:gd name="T9" fmla="*/ 0 h 3"/>
                <a:gd name="T10" fmla="*/ 10 w 10"/>
                <a:gd name="T11" fmla="*/ 0 h 3"/>
                <a:gd name="T12" fmla="*/ 0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0" y="0"/>
                  </a:moveTo>
                  <a:lnTo>
                    <a:pt x="0" y="0"/>
                  </a:lnTo>
                  <a:cubicBezTo>
                    <a:pt x="2" y="2"/>
                    <a:pt x="3" y="3"/>
                    <a:pt x="5" y="3"/>
                  </a:cubicBezTo>
                  <a:cubicBezTo>
                    <a:pt x="6" y="3"/>
                    <a:pt x="9" y="1"/>
                    <a:pt x="10" y="0"/>
                  </a:cubicBezTo>
                  <a:cubicBezTo>
                    <a:pt x="10" y="0"/>
                    <a:pt x="10" y="0"/>
                    <a:pt x="10" y="0"/>
                  </a:cubicBezTo>
                  <a:cubicBezTo>
                    <a:pt x="10" y="0"/>
                    <a:pt x="10" y="0"/>
                    <a:pt x="10" y="0"/>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27" name="Freeform 31"/>
            <p:cNvSpPr>
              <a:spLocks/>
            </p:cNvSpPr>
            <p:nvPr/>
          </p:nvSpPr>
          <p:spPr bwMode="auto">
            <a:xfrm>
              <a:off x="1671638" y="984250"/>
              <a:ext cx="14288" cy="7938"/>
            </a:xfrm>
            <a:custGeom>
              <a:avLst/>
              <a:gdLst>
                <a:gd name="T0" fmla="*/ 1 w 14"/>
                <a:gd name="T1" fmla="*/ 5 h 8"/>
                <a:gd name="T2" fmla="*/ 1 w 14"/>
                <a:gd name="T3" fmla="*/ 5 h 8"/>
                <a:gd name="T4" fmla="*/ 4 w 14"/>
                <a:gd name="T5" fmla="*/ 8 h 8"/>
                <a:gd name="T6" fmla="*/ 6 w 14"/>
                <a:gd name="T7" fmla="*/ 8 h 8"/>
                <a:gd name="T8" fmla="*/ 13 w 14"/>
                <a:gd name="T9" fmla="*/ 8 h 8"/>
                <a:gd name="T10" fmla="*/ 14 w 14"/>
                <a:gd name="T11" fmla="*/ 8 h 8"/>
                <a:gd name="T12" fmla="*/ 14 w 14"/>
                <a:gd name="T13" fmla="*/ 8 h 8"/>
                <a:gd name="T14" fmla="*/ 1 w 14"/>
                <a:gd name="T15" fmla="*/ 0 h 8"/>
                <a:gd name="T16" fmla="*/ 1 w 14"/>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1" y="5"/>
                  </a:moveTo>
                  <a:lnTo>
                    <a:pt x="1" y="5"/>
                  </a:lnTo>
                  <a:cubicBezTo>
                    <a:pt x="2" y="7"/>
                    <a:pt x="4" y="8"/>
                    <a:pt x="4" y="8"/>
                  </a:cubicBezTo>
                  <a:cubicBezTo>
                    <a:pt x="5" y="8"/>
                    <a:pt x="6" y="8"/>
                    <a:pt x="6" y="8"/>
                  </a:cubicBezTo>
                  <a:cubicBezTo>
                    <a:pt x="6" y="8"/>
                    <a:pt x="12" y="8"/>
                    <a:pt x="13" y="8"/>
                  </a:cubicBezTo>
                  <a:cubicBezTo>
                    <a:pt x="14" y="8"/>
                    <a:pt x="14" y="8"/>
                    <a:pt x="14" y="8"/>
                  </a:cubicBezTo>
                  <a:cubicBezTo>
                    <a:pt x="14" y="8"/>
                    <a:pt x="14" y="8"/>
                    <a:pt x="14" y="8"/>
                  </a:cubicBezTo>
                  <a:cubicBezTo>
                    <a:pt x="9" y="5"/>
                    <a:pt x="1" y="0"/>
                    <a:pt x="1" y="0"/>
                  </a:cubicBezTo>
                  <a:cubicBezTo>
                    <a:pt x="0" y="3"/>
                    <a:pt x="1" y="5"/>
                    <a:pt x="1"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28" name="Freeform 32"/>
            <p:cNvSpPr>
              <a:spLocks/>
            </p:cNvSpPr>
            <p:nvPr/>
          </p:nvSpPr>
          <p:spPr bwMode="auto">
            <a:xfrm>
              <a:off x="1681163" y="973138"/>
              <a:ext cx="6350" cy="17463"/>
            </a:xfrm>
            <a:custGeom>
              <a:avLst/>
              <a:gdLst>
                <a:gd name="T0" fmla="*/ 4 w 8"/>
                <a:gd name="T1" fmla="*/ 0 h 18"/>
                <a:gd name="T2" fmla="*/ 4 w 8"/>
                <a:gd name="T3" fmla="*/ 0 h 18"/>
                <a:gd name="T4" fmla="*/ 0 w 8"/>
                <a:gd name="T5" fmla="*/ 3 h 18"/>
                <a:gd name="T6" fmla="*/ 0 w 8"/>
                <a:gd name="T7" fmla="*/ 6 h 18"/>
                <a:gd name="T8" fmla="*/ 6 w 8"/>
                <a:gd name="T9" fmla="*/ 18 h 18"/>
                <a:gd name="T10" fmla="*/ 7 w 8"/>
                <a:gd name="T11" fmla="*/ 18 h 18"/>
                <a:gd name="T12" fmla="*/ 7 w 8"/>
                <a:gd name="T13" fmla="*/ 18 h 18"/>
                <a:gd name="T14" fmla="*/ 5 w 8"/>
                <a:gd name="T15" fmla="*/ 0 h 18"/>
                <a:gd name="T16" fmla="*/ 4 w 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4" y="0"/>
                  </a:moveTo>
                  <a:lnTo>
                    <a:pt x="4" y="0"/>
                  </a:lnTo>
                  <a:cubicBezTo>
                    <a:pt x="1" y="1"/>
                    <a:pt x="0" y="3"/>
                    <a:pt x="0" y="3"/>
                  </a:cubicBezTo>
                  <a:cubicBezTo>
                    <a:pt x="0" y="5"/>
                    <a:pt x="0" y="6"/>
                    <a:pt x="0" y="6"/>
                  </a:cubicBezTo>
                  <a:cubicBezTo>
                    <a:pt x="1" y="10"/>
                    <a:pt x="6" y="17"/>
                    <a:pt x="6" y="18"/>
                  </a:cubicBezTo>
                  <a:cubicBezTo>
                    <a:pt x="7" y="18"/>
                    <a:pt x="7" y="18"/>
                    <a:pt x="7" y="18"/>
                  </a:cubicBezTo>
                  <a:cubicBezTo>
                    <a:pt x="7" y="18"/>
                    <a:pt x="7" y="18"/>
                    <a:pt x="7" y="18"/>
                  </a:cubicBezTo>
                  <a:cubicBezTo>
                    <a:pt x="8" y="4"/>
                    <a:pt x="5" y="0"/>
                    <a:pt x="5" y="0"/>
                  </a:cubicBezTo>
                  <a:cubicBezTo>
                    <a:pt x="5" y="0"/>
                    <a:pt x="4" y="0"/>
                    <a:pt x="4"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29" name="Freeform 33"/>
            <p:cNvSpPr>
              <a:spLocks/>
            </p:cNvSpPr>
            <p:nvPr/>
          </p:nvSpPr>
          <p:spPr bwMode="auto">
            <a:xfrm>
              <a:off x="1687513" y="973138"/>
              <a:ext cx="7938" cy="17463"/>
            </a:xfrm>
            <a:custGeom>
              <a:avLst/>
              <a:gdLst>
                <a:gd name="T0" fmla="*/ 8 w 8"/>
                <a:gd name="T1" fmla="*/ 3 h 18"/>
                <a:gd name="T2" fmla="*/ 8 w 8"/>
                <a:gd name="T3" fmla="*/ 3 h 18"/>
                <a:gd name="T4" fmla="*/ 4 w 8"/>
                <a:gd name="T5" fmla="*/ 0 h 18"/>
                <a:gd name="T6" fmla="*/ 3 w 8"/>
                <a:gd name="T7" fmla="*/ 0 h 18"/>
                <a:gd name="T8" fmla="*/ 1 w 8"/>
                <a:gd name="T9" fmla="*/ 18 h 18"/>
                <a:gd name="T10" fmla="*/ 1 w 8"/>
                <a:gd name="T11" fmla="*/ 18 h 18"/>
                <a:gd name="T12" fmla="*/ 2 w 8"/>
                <a:gd name="T13" fmla="*/ 18 h 18"/>
                <a:gd name="T14" fmla="*/ 8 w 8"/>
                <a:gd name="T15" fmla="*/ 6 h 18"/>
                <a:gd name="T16" fmla="*/ 8 w 8"/>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8" y="3"/>
                  </a:moveTo>
                  <a:lnTo>
                    <a:pt x="8" y="3"/>
                  </a:lnTo>
                  <a:cubicBezTo>
                    <a:pt x="8" y="3"/>
                    <a:pt x="7" y="1"/>
                    <a:pt x="4" y="0"/>
                  </a:cubicBezTo>
                  <a:cubicBezTo>
                    <a:pt x="4" y="0"/>
                    <a:pt x="4" y="0"/>
                    <a:pt x="3" y="0"/>
                  </a:cubicBezTo>
                  <a:cubicBezTo>
                    <a:pt x="3" y="0"/>
                    <a:pt x="0" y="4"/>
                    <a:pt x="1" y="18"/>
                  </a:cubicBezTo>
                  <a:cubicBezTo>
                    <a:pt x="1" y="18"/>
                    <a:pt x="1" y="18"/>
                    <a:pt x="1" y="18"/>
                  </a:cubicBezTo>
                  <a:cubicBezTo>
                    <a:pt x="2" y="18"/>
                    <a:pt x="2" y="18"/>
                    <a:pt x="2" y="18"/>
                  </a:cubicBezTo>
                  <a:cubicBezTo>
                    <a:pt x="3" y="17"/>
                    <a:pt x="7" y="10"/>
                    <a:pt x="8" y="6"/>
                  </a:cubicBezTo>
                  <a:cubicBezTo>
                    <a:pt x="8" y="6"/>
                    <a:pt x="8" y="5"/>
                    <a:pt x="8"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30" name="Freeform 34"/>
            <p:cNvSpPr>
              <a:spLocks/>
            </p:cNvSpPr>
            <p:nvPr/>
          </p:nvSpPr>
          <p:spPr bwMode="auto">
            <a:xfrm>
              <a:off x="1690688" y="993775"/>
              <a:ext cx="9525" cy="3175"/>
            </a:xfrm>
            <a:custGeom>
              <a:avLst/>
              <a:gdLst>
                <a:gd name="T0" fmla="*/ 0 w 10"/>
                <a:gd name="T1" fmla="*/ 0 h 4"/>
                <a:gd name="T2" fmla="*/ 0 w 10"/>
                <a:gd name="T3" fmla="*/ 0 h 4"/>
                <a:gd name="T4" fmla="*/ 0 w 10"/>
                <a:gd name="T5" fmla="*/ 0 h 4"/>
                <a:gd name="T6" fmla="*/ 5 w 10"/>
                <a:gd name="T7" fmla="*/ 3 h 4"/>
                <a:gd name="T8" fmla="*/ 10 w 10"/>
                <a:gd name="T9" fmla="*/ 0 h 4"/>
                <a:gd name="T10" fmla="*/ 0 w 10"/>
                <a:gd name="T11" fmla="*/ 0 h 4"/>
                <a:gd name="T12" fmla="*/ 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0"/>
                  </a:moveTo>
                  <a:lnTo>
                    <a:pt x="0" y="0"/>
                  </a:lnTo>
                  <a:cubicBezTo>
                    <a:pt x="0" y="0"/>
                    <a:pt x="0" y="0"/>
                    <a:pt x="0" y="0"/>
                  </a:cubicBezTo>
                  <a:cubicBezTo>
                    <a:pt x="1" y="1"/>
                    <a:pt x="4" y="3"/>
                    <a:pt x="5" y="3"/>
                  </a:cubicBezTo>
                  <a:cubicBezTo>
                    <a:pt x="5" y="3"/>
                    <a:pt x="7" y="4"/>
                    <a:pt x="10" y="0"/>
                  </a:cubicBezTo>
                  <a:lnTo>
                    <a:pt x="0" y="0"/>
                  </a:lnTo>
                  <a:cubicBezTo>
                    <a:pt x="0" y="0"/>
                    <a:pt x="0" y="0"/>
                    <a:pt x="0"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31" name="Freeform 35"/>
            <p:cNvSpPr>
              <a:spLocks/>
            </p:cNvSpPr>
            <p:nvPr/>
          </p:nvSpPr>
          <p:spPr bwMode="auto">
            <a:xfrm>
              <a:off x="1690688" y="984250"/>
              <a:ext cx="12700" cy="7938"/>
            </a:xfrm>
            <a:custGeom>
              <a:avLst/>
              <a:gdLst>
                <a:gd name="T0" fmla="*/ 0 w 13"/>
                <a:gd name="T1" fmla="*/ 8 h 8"/>
                <a:gd name="T2" fmla="*/ 0 w 13"/>
                <a:gd name="T3" fmla="*/ 8 h 8"/>
                <a:gd name="T4" fmla="*/ 0 w 13"/>
                <a:gd name="T5" fmla="*/ 8 h 8"/>
                <a:gd name="T6" fmla="*/ 0 w 13"/>
                <a:gd name="T7" fmla="*/ 8 h 8"/>
                <a:gd name="T8" fmla="*/ 7 w 13"/>
                <a:gd name="T9" fmla="*/ 8 h 8"/>
                <a:gd name="T10" fmla="*/ 9 w 13"/>
                <a:gd name="T11" fmla="*/ 8 h 8"/>
                <a:gd name="T12" fmla="*/ 12 w 13"/>
                <a:gd name="T13" fmla="*/ 5 h 8"/>
                <a:gd name="T14" fmla="*/ 12 w 13"/>
                <a:gd name="T15" fmla="*/ 0 h 8"/>
                <a:gd name="T16" fmla="*/ 0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0" y="8"/>
                  </a:moveTo>
                  <a:lnTo>
                    <a:pt x="0" y="8"/>
                  </a:lnTo>
                  <a:cubicBezTo>
                    <a:pt x="0" y="8"/>
                    <a:pt x="0" y="8"/>
                    <a:pt x="0" y="8"/>
                  </a:cubicBezTo>
                  <a:cubicBezTo>
                    <a:pt x="0" y="8"/>
                    <a:pt x="0" y="8"/>
                    <a:pt x="0" y="8"/>
                  </a:cubicBezTo>
                  <a:cubicBezTo>
                    <a:pt x="1" y="8"/>
                    <a:pt x="7" y="8"/>
                    <a:pt x="7" y="8"/>
                  </a:cubicBezTo>
                  <a:cubicBezTo>
                    <a:pt x="7" y="8"/>
                    <a:pt x="8" y="8"/>
                    <a:pt x="9" y="8"/>
                  </a:cubicBezTo>
                  <a:cubicBezTo>
                    <a:pt x="9" y="8"/>
                    <a:pt x="11" y="7"/>
                    <a:pt x="12" y="5"/>
                  </a:cubicBezTo>
                  <a:cubicBezTo>
                    <a:pt x="12" y="5"/>
                    <a:pt x="13" y="3"/>
                    <a:pt x="12" y="0"/>
                  </a:cubicBezTo>
                  <a:cubicBezTo>
                    <a:pt x="12" y="0"/>
                    <a:pt x="4" y="5"/>
                    <a:pt x="0" y="8"/>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32" name="Freeform 36"/>
            <p:cNvSpPr>
              <a:spLocks/>
            </p:cNvSpPr>
            <p:nvPr/>
          </p:nvSpPr>
          <p:spPr bwMode="auto">
            <a:xfrm>
              <a:off x="1690688" y="977900"/>
              <a:ext cx="9525" cy="14288"/>
            </a:xfrm>
            <a:custGeom>
              <a:avLst/>
              <a:gdLst>
                <a:gd name="T0" fmla="*/ 11 w 11"/>
                <a:gd name="T1" fmla="*/ 5 h 15"/>
                <a:gd name="T2" fmla="*/ 11 w 11"/>
                <a:gd name="T3" fmla="*/ 5 h 15"/>
                <a:gd name="T4" fmla="*/ 9 w 11"/>
                <a:gd name="T5" fmla="*/ 0 h 15"/>
                <a:gd name="T6" fmla="*/ 0 w 11"/>
                <a:gd name="T7" fmla="*/ 15 h 15"/>
                <a:gd name="T8" fmla="*/ 0 w 11"/>
                <a:gd name="T9" fmla="*/ 15 h 15"/>
                <a:gd name="T10" fmla="*/ 0 w 11"/>
                <a:gd name="T11" fmla="*/ 15 h 15"/>
                <a:gd name="T12" fmla="*/ 10 w 11"/>
                <a:gd name="T13" fmla="*/ 9 h 15"/>
                <a:gd name="T14" fmla="*/ 11 w 11"/>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11" y="5"/>
                  </a:moveTo>
                  <a:lnTo>
                    <a:pt x="11" y="5"/>
                  </a:lnTo>
                  <a:cubicBezTo>
                    <a:pt x="11" y="3"/>
                    <a:pt x="9" y="0"/>
                    <a:pt x="9" y="0"/>
                  </a:cubicBezTo>
                  <a:cubicBezTo>
                    <a:pt x="9" y="0"/>
                    <a:pt x="4" y="6"/>
                    <a:pt x="0" y="15"/>
                  </a:cubicBezTo>
                  <a:cubicBezTo>
                    <a:pt x="0" y="15"/>
                    <a:pt x="0" y="15"/>
                    <a:pt x="0" y="15"/>
                  </a:cubicBezTo>
                  <a:cubicBezTo>
                    <a:pt x="0" y="15"/>
                    <a:pt x="0" y="15"/>
                    <a:pt x="0" y="15"/>
                  </a:cubicBezTo>
                  <a:cubicBezTo>
                    <a:pt x="1" y="14"/>
                    <a:pt x="7" y="11"/>
                    <a:pt x="10" y="9"/>
                  </a:cubicBezTo>
                  <a:cubicBezTo>
                    <a:pt x="10" y="9"/>
                    <a:pt x="11" y="7"/>
                    <a:pt x="11"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grpSp>
      <p:sp>
        <p:nvSpPr>
          <p:cNvPr id="233" name="文本框 232"/>
          <p:cNvSpPr txBox="1"/>
          <p:nvPr/>
        </p:nvSpPr>
        <p:spPr>
          <a:xfrm>
            <a:off x="4386669" y="3533939"/>
            <a:ext cx="1370912" cy="369332"/>
          </a:xfrm>
          <a:prstGeom prst="rect">
            <a:avLst/>
          </a:prstGeom>
          <a:noFill/>
        </p:spPr>
        <p:txBody>
          <a:bodyPr wrap="square" rtlCol="0">
            <a:noAutofit/>
          </a:bodyPr>
          <a:lstStyle/>
          <a:p>
            <a:pPr fontAlgn="ctr"/>
            <a:r>
              <a:rPr u="none"/>
              <a:t>Storage 1</a:t>
            </a:r>
            <a:endParaRPr lang="en-US" altLang="zh-CN" dirty="0">
              <a:latin typeface="Arial" panose="020C0503030203020204" pitchFamily="34" charset="0"/>
              <a:cs typeface="+mn-ea"/>
              <a:sym typeface="+mn-lt"/>
            </a:endParaRPr>
          </a:p>
        </p:txBody>
      </p:sp>
      <p:grpSp>
        <p:nvGrpSpPr>
          <p:cNvPr id="234" name="组合 233"/>
          <p:cNvGrpSpPr/>
          <p:nvPr/>
        </p:nvGrpSpPr>
        <p:grpSpPr>
          <a:xfrm>
            <a:off x="2266107" y="4385658"/>
            <a:ext cx="1365216" cy="833688"/>
            <a:chOff x="1066800" y="895350"/>
            <a:chExt cx="766763" cy="439738"/>
          </a:xfrm>
          <a:solidFill>
            <a:srgbClr val="15B0E8"/>
          </a:solidFill>
        </p:grpSpPr>
        <p:sp>
          <p:nvSpPr>
            <p:cNvPr id="235" name="Freeform 21"/>
            <p:cNvSpPr>
              <a:spLocks noEditPoints="1"/>
            </p:cNvSpPr>
            <p:nvPr/>
          </p:nvSpPr>
          <p:spPr bwMode="auto">
            <a:xfrm>
              <a:off x="1066800" y="895350"/>
              <a:ext cx="766763" cy="439738"/>
            </a:xfrm>
            <a:custGeom>
              <a:avLst/>
              <a:gdLst>
                <a:gd name="T0" fmla="*/ 784 w 804"/>
                <a:gd name="T1" fmla="*/ 423 h 459"/>
                <a:gd name="T2" fmla="*/ 784 w 804"/>
                <a:gd name="T3" fmla="*/ 423 h 459"/>
                <a:gd name="T4" fmla="*/ 756 w 804"/>
                <a:gd name="T5" fmla="*/ 423 h 459"/>
                <a:gd name="T6" fmla="*/ 756 w 804"/>
                <a:gd name="T7" fmla="*/ 73 h 459"/>
                <a:gd name="T8" fmla="*/ 784 w 804"/>
                <a:gd name="T9" fmla="*/ 73 h 459"/>
                <a:gd name="T10" fmla="*/ 784 w 804"/>
                <a:gd name="T11" fmla="*/ 423 h 459"/>
                <a:gd name="T12" fmla="*/ 411 w 804"/>
                <a:gd name="T13" fmla="*/ 241 h 459"/>
                <a:gd name="T14" fmla="*/ 411 w 804"/>
                <a:gd name="T15" fmla="*/ 241 h 459"/>
                <a:gd name="T16" fmla="*/ 66 w 804"/>
                <a:gd name="T17" fmla="*/ 252 h 459"/>
                <a:gd name="T18" fmla="*/ 66 w 804"/>
                <a:gd name="T19" fmla="*/ 73 h 459"/>
                <a:gd name="T20" fmla="*/ 741 w 804"/>
                <a:gd name="T21" fmla="*/ 73 h 459"/>
                <a:gd name="T22" fmla="*/ 741 w 804"/>
                <a:gd name="T23" fmla="*/ 252 h 459"/>
                <a:gd name="T24" fmla="*/ 411 w 804"/>
                <a:gd name="T25" fmla="*/ 241 h 459"/>
                <a:gd name="T26" fmla="*/ 19 w 804"/>
                <a:gd name="T27" fmla="*/ 73 h 459"/>
                <a:gd name="T28" fmla="*/ 19 w 804"/>
                <a:gd name="T29" fmla="*/ 73 h 459"/>
                <a:gd name="T30" fmla="*/ 51 w 804"/>
                <a:gd name="T31" fmla="*/ 73 h 459"/>
                <a:gd name="T32" fmla="*/ 51 w 804"/>
                <a:gd name="T33" fmla="*/ 423 h 459"/>
                <a:gd name="T34" fmla="*/ 19 w 804"/>
                <a:gd name="T35" fmla="*/ 423 h 459"/>
                <a:gd name="T36" fmla="*/ 19 w 804"/>
                <a:gd name="T37" fmla="*/ 73 h 459"/>
                <a:gd name="T38" fmla="*/ 26 w 804"/>
                <a:gd name="T39" fmla="*/ 46 h 459"/>
                <a:gd name="T40" fmla="*/ 26 w 804"/>
                <a:gd name="T41" fmla="*/ 46 h 459"/>
                <a:gd name="T42" fmla="*/ 770 w 804"/>
                <a:gd name="T43" fmla="*/ 46 h 459"/>
                <a:gd name="T44" fmla="*/ 782 w 804"/>
                <a:gd name="T45" fmla="*/ 53 h 459"/>
                <a:gd name="T46" fmla="*/ 16 w 804"/>
                <a:gd name="T47" fmla="*/ 53 h 459"/>
                <a:gd name="T48" fmla="*/ 26 w 804"/>
                <a:gd name="T49" fmla="*/ 46 h 459"/>
                <a:gd name="T50" fmla="*/ 154 w 804"/>
                <a:gd name="T51" fmla="*/ 9 h 459"/>
                <a:gd name="T52" fmla="*/ 154 w 804"/>
                <a:gd name="T53" fmla="*/ 9 h 459"/>
                <a:gd name="T54" fmla="*/ 649 w 804"/>
                <a:gd name="T55" fmla="*/ 9 h 459"/>
                <a:gd name="T56" fmla="*/ 702 w 804"/>
                <a:gd name="T57" fmla="*/ 36 h 459"/>
                <a:gd name="T58" fmla="*/ 96 w 804"/>
                <a:gd name="T59" fmla="*/ 36 h 459"/>
                <a:gd name="T60" fmla="*/ 154 w 804"/>
                <a:gd name="T61" fmla="*/ 9 h 459"/>
                <a:gd name="T62" fmla="*/ 804 w 804"/>
                <a:gd name="T63" fmla="*/ 53 h 459"/>
                <a:gd name="T64" fmla="*/ 804 w 804"/>
                <a:gd name="T65" fmla="*/ 53 h 459"/>
                <a:gd name="T66" fmla="*/ 802 w 804"/>
                <a:gd name="T67" fmla="*/ 53 h 459"/>
                <a:gd name="T68" fmla="*/ 802 w 804"/>
                <a:gd name="T69" fmla="*/ 53 h 459"/>
                <a:gd name="T70" fmla="*/ 773 w 804"/>
                <a:gd name="T71" fmla="*/ 36 h 459"/>
                <a:gd name="T72" fmla="*/ 724 w 804"/>
                <a:gd name="T73" fmla="*/ 36 h 459"/>
                <a:gd name="T74" fmla="*/ 652 w 804"/>
                <a:gd name="T75" fmla="*/ 0 h 459"/>
                <a:gd name="T76" fmla="*/ 153 w 804"/>
                <a:gd name="T77" fmla="*/ 0 h 459"/>
                <a:gd name="T78" fmla="*/ 73 w 804"/>
                <a:gd name="T79" fmla="*/ 36 h 459"/>
                <a:gd name="T80" fmla="*/ 23 w 804"/>
                <a:gd name="T81" fmla="*/ 36 h 459"/>
                <a:gd name="T82" fmla="*/ 0 w 804"/>
                <a:gd name="T83" fmla="*/ 53 h 459"/>
                <a:gd name="T84" fmla="*/ 0 w 804"/>
                <a:gd name="T85" fmla="*/ 53 h 459"/>
                <a:gd name="T86" fmla="*/ 0 w 804"/>
                <a:gd name="T87" fmla="*/ 53 h 459"/>
                <a:gd name="T88" fmla="*/ 0 w 804"/>
                <a:gd name="T89" fmla="*/ 443 h 459"/>
                <a:gd name="T90" fmla="*/ 517 w 804"/>
                <a:gd name="T91" fmla="*/ 443 h 459"/>
                <a:gd name="T92" fmla="*/ 540 w 804"/>
                <a:gd name="T93" fmla="*/ 459 h 459"/>
                <a:gd name="T94" fmla="*/ 566 w 804"/>
                <a:gd name="T95" fmla="*/ 433 h 459"/>
                <a:gd name="T96" fmla="*/ 540 w 804"/>
                <a:gd name="T97" fmla="*/ 407 h 459"/>
                <a:gd name="T98" fmla="*/ 517 w 804"/>
                <a:gd name="T99" fmla="*/ 423 h 459"/>
                <a:gd name="T100" fmla="*/ 66 w 804"/>
                <a:gd name="T101" fmla="*/ 423 h 459"/>
                <a:gd name="T102" fmla="*/ 66 w 804"/>
                <a:gd name="T103" fmla="*/ 267 h 459"/>
                <a:gd name="T104" fmla="*/ 411 w 804"/>
                <a:gd name="T105" fmla="*/ 256 h 459"/>
                <a:gd name="T106" fmla="*/ 741 w 804"/>
                <a:gd name="T107" fmla="*/ 267 h 459"/>
                <a:gd name="T108" fmla="*/ 741 w 804"/>
                <a:gd name="T109" fmla="*/ 267 h 459"/>
                <a:gd name="T110" fmla="*/ 741 w 804"/>
                <a:gd name="T111" fmla="*/ 423 h 459"/>
                <a:gd name="T112" fmla="*/ 643 w 804"/>
                <a:gd name="T113" fmla="*/ 423 h 459"/>
                <a:gd name="T114" fmla="*/ 619 w 804"/>
                <a:gd name="T115" fmla="*/ 407 h 459"/>
                <a:gd name="T116" fmla="*/ 594 w 804"/>
                <a:gd name="T117" fmla="*/ 433 h 459"/>
                <a:gd name="T118" fmla="*/ 619 w 804"/>
                <a:gd name="T119" fmla="*/ 459 h 459"/>
                <a:gd name="T120" fmla="*/ 643 w 804"/>
                <a:gd name="T121" fmla="*/ 443 h 459"/>
                <a:gd name="T122" fmla="*/ 804 w 804"/>
                <a:gd name="T123" fmla="*/ 443 h 459"/>
                <a:gd name="T124" fmla="*/ 804 w 804"/>
                <a:gd name="T125" fmla="*/ 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4" h="459">
                  <a:moveTo>
                    <a:pt x="784" y="423"/>
                  </a:moveTo>
                  <a:lnTo>
                    <a:pt x="784" y="423"/>
                  </a:lnTo>
                  <a:lnTo>
                    <a:pt x="756" y="423"/>
                  </a:lnTo>
                  <a:lnTo>
                    <a:pt x="756" y="73"/>
                  </a:lnTo>
                  <a:lnTo>
                    <a:pt x="784" y="73"/>
                  </a:lnTo>
                  <a:lnTo>
                    <a:pt x="784" y="423"/>
                  </a:lnTo>
                  <a:close/>
                  <a:moveTo>
                    <a:pt x="411" y="241"/>
                  </a:moveTo>
                  <a:lnTo>
                    <a:pt x="411" y="241"/>
                  </a:lnTo>
                  <a:cubicBezTo>
                    <a:pt x="257" y="241"/>
                    <a:pt x="102" y="250"/>
                    <a:pt x="66" y="252"/>
                  </a:cubicBezTo>
                  <a:lnTo>
                    <a:pt x="66" y="73"/>
                  </a:lnTo>
                  <a:lnTo>
                    <a:pt x="741" y="73"/>
                  </a:lnTo>
                  <a:lnTo>
                    <a:pt x="741" y="252"/>
                  </a:lnTo>
                  <a:cubicBezTo>
                    <a:pt x="729" y="251"/>
                    <a:pt x="578" y="241"/>
                    <a:pt x="411" y="241"/>
                  </a:cubicBezTo>
                  <a:close/>
                  <a:moveTo>
                    <a:pt x="19" y="73"/>
                  </a:moveTo>
                  <a:lnTo>
                    <a:pt x="19" y="73"/>
                  </a:lnTo>
                  <a:lnTo>
                    <a:pt x="51" y="73"/>
                  </a:lnTo>
                  <a:lnTo>
                    <a:pt x="51" y="423"/>
                  </a:lnTo>
                  <a:lnTo>
                    <a:pt x="19" y="423"/>
                  </a:lnTo>
                  <a:lnTo>
                    <a:pt x="19" y="73"/>
                  </a:lnTo>
                  <a:close/>
                  <a:moveTo>
                    <a:pt x="26" y="46"/>
                  </a:moveTo>
                  <a:lnTo>
                    <a:pt x="26" y="46"/>
                  </a:lnTo>
                  <a:lnTo>
                    <a:pt x="770" y="46"/>
                  </a:lnTo>
                  <a:lnTo>
                    <a:pt x="782" y="53"/>
                  </a:lnTo>
                  <a:lnTo>
                    <a:pt x="16" y="53"/>
                  </a:lnTo>
                  <a:lnTo>
                    <a:pt x="26" y="46"/>
                  </a:lnTo>
                  <a:close/>
                  <a:moveTo>
                    <a:pt x="154" y="9"/>
                  </a:moveTo>
                  <a:lnTo>
                    <a:pt x="154" y="9"/>
                  </a:lnTo>
                  <a:lnTo>
                    <a:pt x="649" y="9"/>
                  </a:lnTo>
                  <a:lnTo>
                    <a:pt x="702" y="36"/>
                  </a:lnTo>
                  <a:lnTo>
                    <a:pt x="96" y="36"/>
                  </a:lnTo>
                  <a:lnTo>
                    <a:pt x="154" y="9"/>
                  </a:lnTo>
                  <a:close/>
                  <a:moveTo>
                    <a:pt x="804" y="53"/>
                  </a:moveTo>
                  <a:lnTo>
                    <a:pt x="804" y="53"/>
                  </a:lnTo>
                  <a:lnTo>
                    <a:pt x="802" y="53"/>
                  </a:lnTo>
                  <a:lnTo>
                    <a:pt x="802" y="53"/>
                  </a:lnTo>
                  <a:lnTo>
                    <a:pt x="773" y="36"/>
                  </a:lnTo>
                  <a:lnTo>
                    <a:pt x="724" y="36"/>
                  </a:lnTo>
                  <a:lnTo>
                    <a:pt x="652" y="0"/>
                  </a:lnTo>
                  <a:lnTo>
                    <a:pt x="153" y="0"/>
                  </a:lnTo>
                  <a:lnTo>
                    <a:pt x="73" y="36"/>
                  </a:lnTo>
                  <a:lnTo>
                    <a:pt x="23" y="36"/>
                  </a:lnTo>
                  <a:lnTo>
                    <a:pt x="0" y="53"/>
                  </a:lnTo>
                  <a:lnTo>
                    <a:pt x="0" y="53"/>
                  </a:lnTo>
                  <a:lnTo>
                    <a:pt x="0" y="53"/>
                  </a:lnTo>
                  <a:lnTo>
                    <a:pt x="0" y="443"/>
                  </a:lnTo>
                  <a:lnTo>
                    <a:pt x="517" y="443"/>
                  </a:lnTo>
                  <a:cubicBezTo>
                    <a:pt x="521" y="452"/>
                    <a:pt x="530" y="459"/>
                    <a:pt x="540" y="459"/>
                  </a:cubicBezTo>
                  <a:cubicBezTo>
                    <a:pt x="555" y="459"/>
                    <a:pt x="566" y="447"/>
                    <a:pt x="566" y="433"/>
                  </a:cubicBezTo>
                  <a:cubicBezTo>
                    <a:pt x="566" y="419"/>
                    <a:pt x="555" y="407"/>
                    <a:pt x="540" y="407"/>
                  </a:cubicBezTo>
                  <a:cubicBezTo>
                    <a:pt x="530" y="407"/>
                    <a:pt x="521" y="414"/>
                    <a:pt x="517" y="423"/>
                  </a:cubicBezTo>
                  <a:lnTo>
                    <a:pt x="66" y="423"/>
                  </a:lnTo>
                  <a:lnTo>
                    <a:pt x="66" y="267"/>
                  </a:lnTo>
                  <a:cubicBezTo>
                    <a:pt x="100" y="264"/>
                    <a:pt x="256" y="256"/>
                    <a:pt x="411" y="256"/>
                  </a:cubicBezTo>
                  <a:cubicBezTo>
                    <a:pt x="584" y="256"/>
                    <a:pt x="740" y="267"/>
                    <a:pt x="741" y="267"/>
                  </a:cubicBezTo>
                  <a:cubicBezTo>
                    <a:pt x="741" y="267"/>
                    <a:pt x="741" y="267"/>
                    <a:pt x="741" y="267"/>
                  </a:cubicBezTo>
                  <a:lnTo>
                    <a:pt x="741" y="423"/>
                  </a:lnTo>
                  <a:lnTo>
                    <a:pt x="643" y="423"/>
                  </a:lnTo>
                  <a:cubicBezTo>
                    <a:pt x="639" y="414"/>
                    <a:pt x="630" y="407"/>
                    <a:pt x="619" y="407"/>
                  </a:cubicBezTo>
                  <a:cubicBezTo>
                    <a:pt x="605" y="407"/>
                    <a:pt x="594" y="419"/>
                    <a:pt x="594" y="433"/>
                  </a:cubicBezTo>
                  <a:cubicBezTo>
                    <a:pt x="594" y="447"/>
                    <a:pt x="605" y="459"/>
                    <a:pt x="619" y="459"/>
                  </a:cubicBezTo>
                  <a:cubicBezTo>
                    <a:pt x="630" y="459"/>
                    <a:pt x="639" y="452"/>
                    <a:pt x="643" y="443"/>
                  </a:cubicBezTo>
                  <a:lnTo>
                    <a:pt x="804" y="443"/>
                  </a:lnTo>
                  <a:lnTo>
                    <a:pt x="804" y="53"/>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36" name="Freeform 22"/>
            <p:cNvSpPr>
              <a:spLocks/>
            </p:cNvSpPr>
            <p:nvPr/>
          </p:nvSpPr>
          <p:spPr bwMode="auto">
            <a:xfrm>
              <a:off x="1092200" y="977900"/>
              <a:ext cx="15875" cy="14288"/>
            </a:xfrm>
            <a:custGeom>
              <a:avLst/>
              <a:gdLst>
                <a:gd name="T0" fmla="*/ 0 w 16"/>
                <a:gd name="T1" fmla="*/ 16 h 16"/>
                <a:gd name="T2" fmla="*/ 0 w 16"/>
                <a:gd name="T3" fmla="*/ 16 h 16"/>
                <a:gd name="T4" fmla="*/ 16 w 16"/>
                <a:gd name="T5" fmla="*/ 16 h 16"/>
                <a:gd name="T6" fmla="*/ 16 w 16"/>
                <a:gd name="T7" fmla="*/ 0 h 16"/>
                <a:gd name="T8" fmla="*/ 0 w 16"/>
                <a:gd name="T9" fmla="*/ 0 h 16"/>
                <a:gd name="T10" fmla="*/ 0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0" y="16"/>
                  </a:moveTo>
                  <a:lnTo>
                    <a:pt x="0" y="16"/>
                  </a:lnTo>
                  <a:lnTo>
                    <a:pt x="16" y="16"/>
                  </a:lnTo>
                  <a:lnTo>
                    <a:pt x="16" y="0"/>
                  </a:lnTo>
                  <a:lnTo>
                    <a:pt x="0" y="0"/>
                  </a:lnTo>
                  <a:lnTo>
                    <a:pt x="0" y="16"/>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37" name="Freeform 23"/>
            <p:cNvSpPr>
              <a:spLocks/>
            </p:cNvSpPr>
            <p:nvPr/>
          </p:nvSpPr>
          <p:spPr bwMode="auto">
            <a:xfrm>
              <a:off x="1709738" y="982663"/>
              <a:ext cx="9525" cy="9525"/>
            </a:xfrm>
            <a:custGeom>
              <a:avLst/>
              <a:gdLst>
                <a:gd name="T0" fmla="*/ 8 w 10"/>
                <a:gd name="T1" fmla="*/ 4 h 10"/>
                <a:gd name="T2" fmla="*/ 8 w 10"/>
                <a:gd name="T3" fmla="*/ 4 h 10"/>
                <a:gd name="T4" fmla="*/ 2 w 10"/>
                <a:gd name="T5" fmla="*/ 4 h 10"/>
                <a:gd name="T6" fmla="*/ 2 w 10"/>
                <a:gd name="T7" fmla="*/ 0 h 10"/>
                <a:gd name="T8" fmla="*/ 0 w 10"/>
                <a:gd name="T9" fmla="*/ 0 h 10"/>
                <a:gd name="T10" fmla="*/ 0 w 10"/>
                <a:gd name="T11" fmla="*/ 10 h 10"/>
                <a:gd name="T12" fmla="*/ 2 w 10"/>
                <a:gd name="T13" fmla="*/ 10 h 10"/>
                <a:gd name="T14" fmla="*/ 2 w 10"/>
                <a:gd name="T15" fmla="*/ 6 h 10"/>
                <a:gd name="T16" fmla="*/ 8 w 10"/>
                <a:gd name="T17" fmla="*/ 6 h 10"/>
                <a:gd name="T18" fmla="*/ 8 w 10"/>
                <a:gd name="T19" fmla="*/ 10 h 10"/>
                <a:gd name="T20" fmla="*/ 10 w 10"/>
                <a:gd name="T21" fmla="*/ 10 h 10"/>
                <a:gd name="T22" fmla="*/ 10 w 10"/>
                <a:gd name="T23" fmla="*/ 0 h 10"/>
                <a:gd name="T24" fmla="*/ 8 w 10"/>
                <a:gd name="T25" fmla="*/ 0 h 10"/>
                <a:gd name="T26" fmla="*/ 8 w 10"/>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4"/>
                  </a:moveTo>
                  <a:lnTo>
                    <a:pt x="8" y="4"/>
                  </a:lnTo>
                  <a:lnTo>
                    <a:pt x="2" y="4"/>
                  </a:lnTo>
                  <a:lnTo>
                    <a:pt x="2" y="0"/>
                  </a:lnTo>
                  <a:lnTo>
                    <a:pt x="0" y="0"/>
                  </a:lnTo>
                  <a:lnTo>
                    <a:pt x="0" y="10"/>
                  </a:lnTo>
                  <a:lnTo>
                    <a:pt x="2" y="10"/>
                  </a:lnTo>
                  <a:lnTo>
                    <a:pt x="2" y="6"/>
                  </a:lnTo>
                  <a:lnTo>
                    <a:pt x="8" y="6"/>
                  </a:lnTo>
                  <a:lnTo>
                    <a:pt x="8" y="10"/>
                  </a:lnTo>
                  <a:lnTo>
                    <a:pt x="10" y="10"/>
                  </a:lnTo>
                  <a:lnTo>
                    <a:pt x="10" y="0"/>
                  </a:lnTo>
                  <a:lnTo>
                    <a:pt x="8" y="0"/>
                  </a:lnTo>
                  <a:lnTo>
                    <a:pt x="8" y="4"/>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38" name="Freeform 24"/>
            <p:cNvSpPr>
              <a:spLocks/>
            </p:cNvSpPr>
            <p:nvPr/>
          </p:nvSpPr>
          <p:spPr bwMode="auto">
            <a:xfrm>
              <a:off x="1720850" y="982663"/>
              <a:ext cx="9525" cy="9525"/>
            </a:xfrm>
            <a:custGeom>
              <a:avLst/>
              <a:gdLst>
                <a:gd name="T0" fmla="*/ 7 w 10"/>
                <a:gd name="T1" fmla="*/ 6 h 10"/>
                <a:gd name="T2" fmla="*/ 7 w 10"/>
                <a:gd name="T3" fmla="*/ 6 h 10"/>
                <a:gd name="T4" fmla="*/ 5 w 10"/>
                <a:gd name="T5" fmla="*/ 8 h 10"/>
                <a:gd name="T6" fmla="*/ 2 w 10"/>
                <a:gd name="T7" fmla="*/ 6 h 10"/>
                <a:gd name="T8" fmla="*/ 2 w 10"/>
                <a:gd name="T9" fmla="*/ 0 h 10"/>
                <a:gd name="T10" fmla="*/ 0 w 10"/>
                <a:gd name="T11" fmla="*/ 0 h 10"/>
                <a:gd name="T12" fmla="*/ 0 w 10"/>
                <a:gd name="T13" fmla="*/ 6 h 10"/>
                <a:gd name="T14" fmla="*/ 1 w 10"/>
                <a:gd name="T15" fmla="*/ 9 h 10"/>
                <a:gd name="T16" fmla="*/ 5 w 10"/>
                <a:gd name="T17" fmla="*/ 10 h 10"/>
                <a:gd name="T18" fmla="*/ 9 w 10"/>
                <a:gd name="T19" fmla="*/ 9 h 10"/>
                <a:gd name="T20" fmla="*/ 10 w 10"/>
                <a:gd name="T21" fmla="*/ 6 h 10"/>
                <a:gd name="T22" fmla="*/ 10 w 10"/>
                <a:gd name="T23" fmla="*/ 0 h 10"/>
                <a:gd name="T24" fmla="*/ 7 w 10"/>
                <a:gd name="T25" fmla="*/ 0 h 10"/>
                <a:gd name="T26" fmla="*/ 7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7" y="6"/>
                  </a:moveTo>
                  <a:lnTo>
                    <a:pt x="7" y="6"/>
                  </a:lnTo>
                  <a:cubicBezTo>
                    <a:pt x="7" y="8"/>
                    <a:pt x="7" y="8"/>
                    <a:pt x="5" y="8"/>
                  </a:cubicBezTo>
                  <a:cubicBezTo>
                    <a:pt x="3" y="8"/>
                    <a:pt x="2" y="8"/>
                    <a:pt x="2" y="6"/>
                  </a:cubicBezTo>
                  <a:lnTo>
                    <a:pt x="2" y="0"/>
                  </a:lnTo>
                  <a:lnTo>
                    <a:pt x="0" y="0"/>
                  </a:lnTo>
                  <a:lnTo>
                    <a:pt x="0" y="6"/>
                  </a:lnTo>
                  <a:cubicBezTo>
                    <a:pt x="0" y="7"/>
                    <a:pt x="0" y="8"/>
                    <a:pt x="1" y="9"/>
                  </a:cubicBezTo>
                  <a:cubicBezTo>
                    <a:pt x="1" y="10"/>
                    <a:pt x="3" y="10"/>
                    <a:pt x="5" y="10"/>
                  </a:cubicBezTo>
                  <a:cubicBezTo>
                    <a:pt x="7" y="10"/>
                    <a:pt x="8" y="10"/>
                    <a:pt x="9" y="9"/>
                  </a:cubicBezTo>
                  <a:cubicBezTo>
                    <a:pt x="9" y="8"/>
                    <a:pt x="10" y="7"/>
                    <a:pt x="10" y="6"/>
                  </a:cubicBezTo>
                  <a:lnTo>
                    <a:pt x="10" y="0"/>
                  </a:lnTo>
                  <a:lnTo>
                    <a:pt x="7" y="0"/>
                  </a:lnTo>
                  <a:lnTo>
                    <a:pt x="7" y="6"/>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39" name="Freeform 25"/>
            <p:cNvSpPr>
              <a:spLocks noEditPoints="1"/>
            </p:cNvSpPr>
            <p:nvPr/>
          </p:nvSpPr>
          <p:spPr bwMode="auto">
            <a:xfrm>
              <a:off x="1730375" y="982663"/>
              <a:ext cx="11113" cy="9525"/>
            </a:xfrm>
            <a:custGeom>
              <a:avLst/>
              <a:gdLst>
                <a:gd name="T0" fmla="*/ 4 w 12"/>
                <a:gd name="T1" fmla="*/ 6 h 10"/>
                <a:gd name="T2" fmla="*/ 4 w 12"/>
                <a:gd name="T3" fmla="*/ 6 h 10"/>
                <a:gd name="T4" fmla="*/ 6 w 12"/>
                <a:gd name="T5" fmla="*/ 2 h 10"/>
                <a:gd name="T6" fmla="*/ 8 w 12"/>
                <a:gd name="T7" fmla="*/ 6 h 10"/>
                <a:gd name="T8" fmla="*/ 4 w 12"/>
                <a:gd name="T9" fmla="*/ 6 h 10"/>
                <a:gd name="T10" fmla="*/ 5 w 12"/>
                <a:gd name="T11" fmla="*/ 0 h 10"/>
                <a:gd name="T12" fmla="*/ 5 w 12"/>
                <a:gd name="T13" fmla="*/ 0 h 10"/>
                <a:gd name="T14" fmla="*/ 0 w 12"/>
                <a:gd name="T15" fmla="*/ 10 h 10"/>
                <a:gd name="T16" fmla="*/ 3 w 12"/>
                <a:gd name="T17" fmla="*/ 10 h 10"/>
                <a:gd name="T18" fmla="*/ 4 w 12"/>
                <a:gd name="T19" fmla="*/ 8 h 10"/>
                <a:gd name="T20" fmla="*/ 8 w 12"/>
                <a:gd name="T21" fmla="*/ 8 h 10"/>
                <a:gd name="T22" fmla="*/ 9 w 12"/>
                <a:gd name="T23" fmla="*/ 10 h 10"/>
                <a:gd name="T24" fmla="*/ 12 w 12"/>
                <a:gd name="T25" fmla="*/ 10 h 10"/>
                <a:gd name="T26" fmla="*/ 7 w 12"/>
                <a:gd name="T27" fmla="*/ 0 h 10"/>
                <a:gd name="T28" fmla="*/ 5 w 1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4" y="6"/>
                  </a:moveTo>
                  <a:lnTo>
                    <a:pt x="4" y="6"/>
                  </a:lnTo>
                  <a:lnTo>
                    <a:pt x="6" y="2"/>
                  </a:lnTo>
                  <a:lnTo>
                    <a:pt x="8" y="6"/>
                  </a:lnTo>
                  <a:lnTo>
                    <a:pt x="4" y="6"/>
                  </a:lnTo>
                  <a:close/>
                  <a:moveTo>
                    <a:pt x="5" y="0"/>
                  </a:moveTo>
                  <a:lnTo>
                    <a:pt x="5" y="0"/>
                  </a:lnTo>
                  <a:lnTo>
                    <a:pt x="0" y="10"/>
                  </a:lnTo>
                  <a:lnTo>
                    <a:pt x="3" y="10"/>
                  </a:lnTo>
                  <a:lnTo>
                    <a:pt x="4" y="8"/>
                  </a:lnTo>
                  <a:lnTo>
                    <a:pt x="8" y="8"/>
                  </a:lnTo>
                  <a:lnTo>
                    <a:pt x="9" y="10"/>
                  </a:lnTo>
                  <a:lnTo>
                    <a:pt x="12" y="10"/>
                  </a:lnTo>
                  <a:lnTo>
                    <a:pt x="7" y="0"/>
                  </a:lnTo>
                  <a:lnTo>
                    <a:pt x="5" y="0"/>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40" name="Freeform 26"/>
            <p:cNvSpPr>
              <a:spLocks/>
            </p:cNvSpPr>
            <p:nvPr/>
          </p:nvSpPr>
          <p:spPr bwMode="auto">
            <a:xfrm>
              <a:off x="1739900" y="982663"/>
              <a:ext cx="17463" cy="9525"/>
            </a:xfrm>
            <a:custGeom>
              <a:avLst/>
              <a:gdLst>
                <a:gd name="T0" fmla="*/ 12 w 17"/>
                <a:gd name="T1" fmla="*/ 8 h 10"/>
                <a:gd name="T2" fmla="*/ 12 w 17"/>
                <a:gd name="T3" fmla="*/ 8 h 10"/>
                <a:gd name="T4" fmla="*/ 10 w 17"/>
                <a:gd name="T5" fmla="*/ 0 h 10"/>
                <a:gd name="T6" fmla="*/ 7 w 17"/>
                <a:gd name="T7" fmla="*/ 0 h 10"/>
                <a:gd name="T8" fmla="*/ 5 w 17"/>
                <a:gd name="T9" fmla="*/ 8 h 10"/>
                <a:gd name="T10" fmla="*/ 2 w 17"/>
                <a:gd name="T11" fmla="*/ 0 h 10"/>
                <a:gd name="T12" fmla="*/ 0 w 17"/>
                <a:gd name="T13" fmla="*/ 0 h 10"/>
                <a:gd name="T14" fmla="*/ 3 w 17"/>
                <a:gd name="T15" fmla="*/ 10 h 10"/>
                <a:gd name="T16" fmla="*/ 6 w 17"/>
                <a:gd name="T17" fmla="*/ 10 h 10"/>
                <a:gd name="T18" fmla="*/ 8 w 17"/>
                <a:gd name="T19" fmla="*/ 2 h 10"/>
                <a:gd name="T20" fmla="*/ 11 w 17"/>
                <a:gd name="T21" fmla="*/ 10 h 10"/>
                <a:gd name="T22" fmla="*/ 13 w 17"/>
                <a:gd name="T23" fmla="*/ 10 h 10"/>
                <a:gd name="T24" fmla="*/ 17 w 17"/>
                <a:gd name="T25" fmla="*/ 0 h 10"/>
                <a:gd name="T26" fmla="*/ 15 w 17"/>
                <a:gd name="T27" fmla="*/ 0 h 10"/>
                <a:gd name="T28" fmla="*/ 12 w 17"/>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2" y="8"/>
                  </a:moveTo>
                  <a:lnTo>
                    <a:pt x="12" y="8"/>
                  </a:lnTo>
                  <a:lnTo>
                    <a:pt x="10" y="0"/>
                  </a:lnTo>
                  <a:lnTo>
                    <a:pt x="7" y="0"/>
                  </a:lnTo>
                  <a:lnTo>
                    <a:pt x="5" y="8"/>
                  </a:lnTo>
                  <a:lnTo>
                    <a:pt x="2" y="0"/>
                  </a:lnTo>
                  <a:lnTo>
                    <a:pt x="0" y="0"/>
                  </a:lnTo>
                  <a:lnTo>
                    <a:pt x="3" y="10"/>
                  </a:lnTo>
                  <a:lnTo>
                    <a:pt x="6" y="10"/>
                  </a:lnTo>
                  <a:lnTo>
                    <a:pt x="8" y="2"/>
                  </a:lnTo>
                  <a:lnTo>
                    <a:pt x="11" y="10"/>
                  </a:lnTo>
                  <a:lnTo>
                    <a:pt x="13" y="10"/>
                  </a:lnTo>
                  <a:lnTo>
                    <a:pt x="17" y="0"/>
                  </a:lnTo>
                  <a:lnTo>
                    <a:pt x="15" y="0"/>
                  </a:lnTo>
                  <a:lnTo>
                    <a:pt x="12" y="8"/>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41" name="Freeform 27"/>
            <p:cNvSpPr>
              <a:spLocks/>
            </p:cNvSpPr>
            <p:nvPr/>
          </p:nvSpPr>
          <p:spPr bwMode="auto">
            <a:xfrm>
              <a:off x="1757363" y="982663"/>
              <a:ext cx="9525" cy="9525"/>
            </a:xfrm>
            <a:custGeom>
              <a:avLst/>
              <a:gdLst>
                <a:gd name="T0" fmla="*/ 0 w 10"/>
                <a:gd name="T1" fmla="*/ 5 h 10"/>
                <a:gd name="T2" fmla="*/ 0 w 10"/>
                <a:gd name="T3" fmla="*/ 5 h 10"/>
                <a:gd name="T4" fmla="*/ 2 w 10"/>
                <a:gd name="T5" fmla="*/ 9 h 10"/>
                <a:gd name="T6" fmla="*/ 6 w 10"/>
                <a:gd name="T7" fmla="*/ 10 h 10"/>
                <a:gd name="T8" fmla="*/ 10 w 10"/>
                <a:gd name="T9" fmla="*/ 10 h 10"/>
                <a:gd name="T10" fmla="*/ 10 w 10"/>
                <a:gd name="T11" fmla="*/ 8 h 10"/>
                <a:gd name="T12" fmla="*/ 6 w 10"/>
                <a:gd name="T13" fmla="*/ 8 h 10"/>
                <a:gd name="T14" fmla="*/ 3 w 10"/>
                <a:gd name="T15" fmla="*/ 6 h 10"/>
                <a:gd name="T16" fmla="*/ 10 w 10"/>
                <a:gd name="T17" fmla="*/ 6 h 10"/>
                <a:gd name="T18" fmla="*/ 10 w 10"/>
                <a:gd name="T19" fmla="*/ 4 h 10"/>
                <a:gd name="T20" fmla="*/ 3 w 10"/>
                <a:gd name="T21" fmla="*/ 4 h 10"/>
                <a:gd name="T22" fmla="*/ 6 w 10"/>
                <a:gd name="T23" fmla="*/ 1 h 10"/>
                <a:gd name="T24" fmla="*/ 10 w 10"/>
                <a:gd name="T25" fmla="*/ 1 h 10"/>
                <a:gd name="T26" fmla="*/ 10 w 10"/>
                <a:gd name="T27" fmla="*/ 0 h 10"/>
                <a:gd name="T28" fmla="*/ 6 w 10"/>
                <a:gd name="T29" fmla="*/ 0 h 10"/>
                <a:gd name="T30" fmla="*/ 0 w 10"/>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0" y="5"/>
                  </a:moveTo>
                  <a:lnTo>
                    <a:pt x="0" y="5"/>
                  </a:lnTo>
                  <a:cubicBezTo>
                    <a:pt x="0" y="7"/>
                    <a:pt x="1" y="8"/>
                    <a:pt x="2" y="9"/>
                  </a:cubicBezTo>
                  <a:cubicBezTo>
                    <a:pt x="3" y="10"/>
                    <a:pt x="4" y="10"/>
                    <a:pt x="6" y="10"/>
                  </a:cubicBezTo>
                  <a:lnTo>
                    <a:pt x="10" y="10"/>
                  </a:lnTo>
                  <a:lnTo>
                    <a:pt x="10" y="8"/>
                  </a:lnTo>
                  <a:lnTo>
                    <a:pt x="6" y="8"/>
                  </a:lnTo>
                  <a:cubicBezTo>
                    <a:pt x="4" y="8"/>
                    <a:pt x="3" y="8"/>
                    <a:pt x="3" y="6"/>
                  </a:cubicBezTo>
                  <a:lnTo>
                    <a:pt x="10" y="6"/>
                  </a:lnTo>
                  <a:lnTo>
                    <a:pt x="10" y="4"/>
                  </a:lnTo>
                  <a:lnTo>
                    <a:pt x="3" y="4"/>
                  </a:lnTo>
                  <a:cubicBezTo>
                    <a:pt x="3" y="2"/>
                    <a:pt x="4" y="1"/>
                    <a:pt x="6" y="1"/>
                  </a:cubicBezTo>
                  <a:lnTo>
                    <a:pt x="10" y="1"/>
                  </a:lnTo>
                  <a:lnTo>
                    <a:pt x="10" y="0"/>
                  </a:lnTo>
                  <a:lnTo>
                    <a:pt x="6" y="0"/>
                  </a:lnTo>
                  <a:cubicBezTo>
                    <a:pt x="2" y="0"/>
                    <a:pt x="0" y="1"/>
                    <a:pt x="0"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42" name="Freeform 28"/>
            <p:cNvSpPr>
              <a:spLocks/>
            </p:cNvSpPr>
            <p:nvPr/>
          </p:nvSpPr>
          <p:spPr bwMode="auto">
            <a:xfrm>
              <a:off x="1768475" y="982663"/>
              <a:ext cx="1588" cy="9525"/>
            </a:xfrm>
            <a:custGeom>
              <a:avLst/>
              <a:gdLst>
                <a:gd name="T0" fmla="*/ 0 w 2"/>
                <a:gd name="T1" fmla="*/ 10 h 10"/>
                <a:gd name="T2" fmla="*/ 0 w 2"/>
                <a:gd name="T3" fmla="*/ 10 h 10"/>
                <a:gd name="T4" fmla="*/ 2 w 2"/>
                <a:gd name="T5" fmla="*/ 10 h 10"/>
                <a:gd name="T6" fmla="*/ 2 w 2"/>
                <a:gd name="T7" fmla="*/ 0 h 10"/>
                <a:gd name="T8" fmla="*/ 0 w 2"/>
                <a:gd name="T9" fmla="*/ 0 h 10"/>
                <a:gd name="T10" fmla="*/ 0 w 2"/>
                <a:gd name="T11" fmla="*/ 10 h 10"/>
              </a:gdLst>
              <a:ahLst/>
              <a:cxnLst>
                <a:cxn ang="0">
                  <a:pos x="T0" y="T1"/>
                </a:cxn>
                <a:cxn ang="0">
                  <a:pos x="T2" y="T3"/>
                </a:cxn>
                <a:cxn ang="0">
                  <a:pos x="T4" y="T5"/>
                </a:cxn>
                <a:cxn ang="0">
                  <a:pos x="T6" y="T7"/>
                </a:cxn>
                <a:cxn ang="0">
                  <a:pos x="T8" y="T9"/>
                </a:cxn>
                <a:cxn ang="0">
                  <a:pos x="T10" y="T11"/>
                </a:cxn>
              </a:cxnLst>
              <a:rect l="0" t="0" r="r" b="b"/>
              <a:pathLst>
                <a:path w="2" h="10">
                  <a:moveTo>
                    <a:pt x="0" y="10"/>
                  </a:moveTo>
                  <a:lnTo>
                    <a:pt x="0" y="10"/>
                  </a:lnTo>
                  <a:lnTo>
                    <a:pt x="2" y="10"/>
                  </a:lnTo>
                  <a:lnTo>
                    <a:pt x="2" y="0"/>
                  </a:lnTo>
                  <a:lnTo>
                    <a:pt x="0" y="0"/>
                  </a:lnTo>
                  <a:lnTo>
                    <a:pt x="0" y="10"/>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43" name="Freeform 29"/>
            <p:cNvSpPr>
              <a:spLocks/>
            </p:cNvSpPr>
            <p:nvPr/>
          </p:nvSpPr>
          <p:spPr bwMode="auto">
            <a:xfrm>
              <a:off x="1674813" y="977900"/>
              <a:ext cx="11113" cy="14288"/>
            </a:xfrm>
            <a:custGeom>
              <a:avLst/>
              <a:gdLst>
                <a:gd name="T0" fmla="*/ 0 w 11"/>
                <a:gd name="T1" fmla="*/ 5 h 15"/>
                <a:gd name="T2" fmla="*/ 0 w 11"/>
                <a:gd name="T3" fmla="*/ 5 h 15"/>
                <a:gd name="T4" fmla="*/ 1 w 11"/>
                <a:gd name="T5" fmla="*/ 9 h 15"/>
                <a:gd name="T6" fmla="*/ 11 w 11"/>
                <a:gd name="T7" fmla="*/ 15 h 15"/>
                <a:gd name="T8" fmla="*/ 11 w 11"/>
                <a:gd name="T9" fmla="*/ 15 h 15"/>
                <a:gd name="T10" fmla="*/ 11 w 11"/>
                <a:gd name="T11" fmla="*/ 15 h 15"/>
                <a:gd name="T12" fmla="*/ 2 w 11"/>
                <a:gd name="T13" fmla="*/ 0 h 15"/>
                <a:gd name="T14" fmla="*/ 0 w 11"/>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0" y="5"/>
                  </a:moveTo>
                  <a:lnTo>
                    <a:pt x="0" y="5"/>
                  </a:lnTo>
                  <a:cubicBezTo>
                    <a:pt x="0" y="8"/>
                    <a:pt x="1" y="9"/>
                    <a:pt x="1" y="9"/>
                  </a:cubicBezTo>
                  <a:cubicBezTo>
                    <a:pt x="4" y="11"/>
                    <a:pt x="10" y="14"/>
                    <a:pt x="11" y="15"/>
                  </a:cubicBezTo>
                  <a:cubicBezTo>
                    <a:pt x="11" y="15"/>
                    <a:pt x="11" y="15"/>
                    <a:pt x="11" y="15"/>
                  </a:cubicBezTo>
                  <a:cubicBezTo>
                    <a:pt x="11" y="15"/>
                    <a:pt x="11" y="15"/>
                    <a:pt x="11" y="15"/>
                  </a:cubicBezTo>
                  <a:cubicBezTo>
                    <a:pt x="8" y="6"/>
                    <a:pt x="2" y="0"/>
                    <a:pt x="2" y="0"/>
                  </a:cubicBezTo>
                  <a:cubicBezTo>
                    <a:pt x="2" y="0"/>
                    <a:pt x="0" y="3"/>
                    <a:pt x="0"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44" name="Freeform 30"/>
            <p:cNvSpPr>
              <a:spLocks/>
            </p:cNvSpPr>
            <p:nvPr/>
          </p:nvSpPr>
          <p:spPr bwMode="auto">
            <a:xfrm>
              <a:off x="1674813" y="993775"/>
              <a:ext cx="9525" cy="3175"/>
            </a:xfrm>
            <a:custGeom>
              <a:avLst/>
              <a:gdLst>
                <a:gd name="T0" fmla="*/ 0 w 10"/>
                <a:gd name="T1" fmla="*/ 0 h 3"/>
                <a:gd name="T2" fmla="*/ 0 w 10"/>
                <a:gd name="T3" fmla="*/ 0 h 3"/>
                <a:gd name="T4" fmla="*/ 5 w 10"/>
                <a:gd name="T5" fmla="*/ 3 h 3"/>
                <a:gd name="T6" fmla="*/ 10 w 10"/>
                <a:gd name="T7" fmla="*/ 0 h 3"/>
                <a:gd name="T8" fmla="*/ 10 w 10"/>
                <a:gd name="T9" fmla="*/ 0 h 3"/>
                <a:gd name="T10" fmla="*/ 10 w 10"/>
                <a:gd name="T11" fmla="*/ 0 h 3"/>
                <a:gd name="T12" fmla="*/ 0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0" y="0"/>
                  </a:moveTo>
                  <a:lnTo>
                    <a:pt x="0" y="0"/>
                  </a:lnTo>
                  <a:cubicBezTo>
                    <a:pt x="2" y="2"/>
                    <a:pt x="3" y="3"/>
                    <a:pt x="5" y="3"/>
                  </a:cubicBezTo>
                  <a:cubicBezTo>
                    <a:pt x="6" y="3"/>
                    <a:pt x="9" y="1"/>
                    <a:pt x="10" y="0"/>
                  </a:cubicBezTo>
                  <a:cubicBezTo>
                    <a:pt x="10" y="0"/>
                    <a:pt x="10" y="0"/>
                    <a:pt x="10" y="0"/>
                  </a:cubicBezTo>
                  <a:cubicBezTo>
                    <a:pt x="10" y="0"/>
                    <a:pt x="10" y="0"/>
                    <a:pt x="10" y="0"/>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45" name="Freeform 31"/>
            <p:cNvSpPr>
              <a:spLocks/>
            </p:cNvSpPr>
            <p:nvPr/>
          </p:nvSpPr>
          <p:spPr bwMode="auto">
            <a:xfrm>
              <a:off x="1671638" y="984250"/>
              <a:ext cx="14288" cy="7938"/>
            </a:xfrm>
            <a:custGeom>
              <a:avLst/>
              <a:gdLst>
                <a:gd name="T0" fmla="*/ 1 w 14"/>
                <a:gd name="T1" fmla="*/ 5 h 8"/>
                <a:gd name="T2" fmla="*/ 1 w 14"/>
                <a:gd name="T3" fmla="*/ 5 h 8"/>
                <a:gd name="T4" fmla="*/ 4 w 14"/>
                <a:gd name="T5" fmla="*/ 8 h 8"/>
                <a:gd name="T6" fmla="*/ 6 w 14"/>
                <a:gd name="T7" fmla="*/ 8 h 8"/>
                <a:gd name="T8" fmla="*/ 13 w 14"/>
                <a:gd name="T9" fmla="*/ 8 h 8"/>
                <a:gd name="T10" fmla="*/ 14 w 14"/>
                <a:gd name="T11" fmla="*/ 8 h 8"/>
                <a:gd name="T12" fmla="*/ 14 w 14"/>
                <a:gd name="T13" fmla="*/ 8 h 8"/>
                <a:gd name="T14" fmla="*/ 1 w 14"/>
                <a:gd name="T15" fmla="*/ 0 h 8"/>
                <a:gd name="T16" fmla="*/ 1 w 14"/>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1" y="5"/>
                  </a:moveTo>
                  <a:lnTo>
                    <a:pt x="1" y="5"/>
                  </a:lnTo>
                  <a:cubicBezTo>
                    <a:pt x="2" y="7"/>
                    <a:pt x="4" y="8"/>
                    <a:pt x="4" y="8"/>
                  </a:cubicBezTo>
                  <a:cubicBezTo>
                    <a:pt x="5" y="8"/>
                    <a:pt x="6" y="8"/>
                    <a:pt x="6" y="8"/>
                  </a:cubicBezTo>
                  <a:cubicBezTo>
                    <a:pt x="6" y="8"/>
                    <a:pt x="12" y="8"/>
                    <a:pt x="13" y="8"/>
                  </a:cubicBezTo>
                  <a:cubicBezTo>
                    <a:pt x="14" y="8"/>
                    <a:pt x="14" y="8"/>
                    <a:pt x="14" y="8"/>
                  </a:cubicBezTo>
                  <a:cubicBezTo>
                    <a:pt x="14" y="8"/>
                    <a:pt x="14" y="8"/>
                    <a:pt x="14" y="8"/>
                  </a:cubicBezTo>
                  <a:cubicBezTo>
                    <a:pt x="9" y="5"/>
                    <a:pt x="1" y="0"/>
                    <a:pt x="1" y="0"/>
                  </a:cubicBezTo>
                  <a:cubicBezTo>
                    <a:pt x="0" y="3"/>
                    <a:pt x="1" y="5"/>
                    <a:pt x="1"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46" name="Freeform 32"/>
            <p:cNvSpPr>
              <a:spLocks/>
            </p:cNvSpPr>
            <p:nvPr/>
          </p:nvSpPr>
          <p:spPr bwMode="auto">
            <a:xfrm>
              <a:off x="1681163" y="973138"/>
              <a:ext cx="6350" cy="17463"/>
            </a:xfrm>
            <a:custGeom>
              <a:avLst/>
              <a:gdLst>
                <a:gd name="T0" fmla="*/ 4 w 8"/>
                <a:gd name="T1" fmla="*/ 0 h 18"/>
                <a:gd name="T2" fmla="*/ 4 w 8"/>
                <a:gd name="T3" fmla="*/ 0 h 18"/>
                <a:gd name="T4" fmla="*/ 0 w 8"/>
                <a:gd name="T5" fmla="*/ 3 h 18"/>
                <a:gd name="T6" fmla="*/ 0 w 8"/>
                <a:gd name="T7" fmla="*/ 6 h 18"/>
                <a:gd name="T8" fmla="*/ 6 w 8"/>
                <a:gd name="T9" fmla="*/ 18 h 18"/>
                <a:gd name="T10" fmla="*/ 7 w 8"/>
                <a:gd name="T11" fmla="*/ 18 h 18"/>
                <a:gd name="T12" fmla="*/ 7 w 8"/>
                <a:gd name="T13" fmla="*/ 18 h 18"/>
                <a:gd name="T14" fmla="*/ 5 w 8"/>
                <a:gd name="T15" fmla="*/ 0 h 18"/>
                <a:gd name="T16" fmla="*/ 4 w 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4" y="0"/>
                  </a:moveTo>
                  <a:lnTo>
                    <a:pt x="4" y="0"/>
                  </a:lnTo>
                  <a:cubicBezTo>
                    <a:pt x="1" y="1"/>
                    <a:pt x="0" y="3"/>
                    <a:pt x="0" y="3"/>
                  </a:cubicBezTo>
                  <a:cubicBezTo>
                    <a:pt x="0" y="5"/>
                    <a:pt x="0" y="6"/>
                    <a:pt x="0" y="6"/>
                  </a:cubicBezTo>
                  <a:cubicBezTo>
                    <a:pt x="1" y="10"/>
                    <a:pt x="6" y="17"/>
                    <a:pt x="6" y="18"/>
                  </a:cubicBezTo>
                  <a:cubicBezTo>
                    <a:pt x="7" y="18"/>
                    <a:pt x="7" y="18"/>
                    <a:pt x="7" y="18"/>
                  </a:cubicBezTo>
                  <a:cubicBezTo>
                    <a:pt x="7" y="18"/>
                    <a:pt x="7" y="18"/>
                    <a:pt x="7" y="18"/>
                  </a:cubicBezTo>
                  <a:cubicBezTo>
                    <a:pt x="8" y="4"/>
                    <a:pt x="5" y="0"/>
                    <a:pt x="5" y="0"/>
                  </a:cubicBezTo>
                  <a:cubicBezTo>
                    <a:pt x="5" y="0"/>
                    <a:pt x="4" y="0"/>
                    <a:pt x="4"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47" name="Freeform 33"/>
            <p:cNvSpPr>
              <a:spLocks/>
            </p:cNvSpPr>
            <p:nvPr/>
          </p:nvSpPr>
          <p:spPr bwMode="auto">
            <a:xfrm>
              <a:off x="1687513" y="973138"/>
              <a:ext cx="7938" cy="17463"/>
            </a:xfrm>
            <a:custGeom>
              <a:avLst/>
              <a:gdLst>
                <a:gd name="T0" fmla="*/ 8 w 8"/>
                <a:gd name="T1" fmla="*/ 3 h 18"/>
                <a:gd name="T2" fmla="*/ 8 w 8"/>
                <a:gd name="T3" fmla="*/ 3 h 18"/>
                <a:gd name="T4" fmla="*/ 4 w 8"/>
                <a:gd name="T5" fmla="*/ 0 h 18"/>
                <a:gd name="T6" fmla="*/ 3 w 8"/>
                <a:gd name="T7" fmla="*/ 0 h 18"/>
                <a:gd name="T8" fmla="*/ 1 w 8"/>
                <a:gd name="T9" fmla="*/ 18 h 18"/>
                <a:gd name="T10" fmla="*/ 1 w 8"/>
                <a:gd name="T11" fmla="*/ 18 h 18"/>
                <a:gd name="T12" fmla="*/ 2 w 8"/>
                <a:gd name="T13" fmla="*/ 18 h 18"/>
                <a:gd name="T14" fmla="*/ 8 w 8"/>
                <a:gd name="T15" fmla="*/ 6 h 18"/>
                <a:gd name="T16" fmla="*/ 8 w 8"/>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8" y="3"/>
                  </a:moveTo>
                  <a:lnTo>
                    <a:pt x="8" y="3"/>
                  </a:lnTo>
                  <a:cubicBezTo>
                    <a:pt x="8" y="3"/>
                    <a:pt x="7" y="1"/>
                    <a:pt x="4" y="0"/>
                  </a:cubicBezTo>
                  <a:cubicBezTo>
                    <a:pt x="4" y="0"/>
                    <a:pt x="4" y="0"/>
                    <a:pt x="3" y="0"/>
                  </a:cubicBezTo>
                  <a:cubicBezTo>
                    <a:pt x="3" y="0"/>
                    <a:pt x="0" y="4"/>
                    <a:pt x="1" y="18"/>
                  </a:cubicBezTo>
                  <a:cubicBezTo>
                    <a:pt x="1" y="18"/>
                    <a:pt x="1" y="18"/>
                    <a:pt x="1" y="18"/>
                  </a:cubicBezTo>
                  <a:cubicBezTo>
                    <a:pt x="2" y="18"/>
                    <a:pt x="2" y="18"/>
                    <a:pt x="2" y="18"/>
                  </a:cubicBezTo>
                  <a:cubicBezTo>
                    <a:pt x="3" y="17"/>
                    <a:pt x="7" y="10"/>
                    <a:pt x="8" y="6"/>
                  </a:cubicBezTo>
                  <a:cubicBezTo>
                    <a:pt x="8" y="6"/>
                    <a:pt x="8" y="5"/>
                    <a:pt x="8"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48" name="Freeform 34"/>
            <p:cNvSpPr>
              <a:spLocks/>
            </p:cNvSpPr>
            <p:nvPr/>
          </p:nvSpPr>
          <p:spPr bwMode="auto">
            <a:xfrm>
              <a:off x="1690688" y="993775"/>
              <a:ext cx="9525" cy="3175"/>
            </a:xfrm>
            <a:custGeom>
              <a:avLst/>
              <a:gdLst>
                <a:gd name="T0" fmla="*/ 0 w 10"/>
                <a:gd name="T1" fmla="*/ 0 h 4"/>
                <a:gd name="T2" fmla="*/ 0 w 10"/>
                <a:gd name="T3" fmla="*/ 0 h 4"/>
                <a:gd name="T4" fmla="*/ 0 w 10"/>
                <a:gd name="T5" fmla="*/ 0 h 4"/>
                <a:gd name="T6" fmla="*/ 5 w 10"/>
                <a:gd name="T7" fmla="*/ 3 h 4"/>
                <a:gd name="T8" fmla="*/ 10 w 10"/>
                <a:gd name="T9" fmla="*/ 0 h 4"/>
                <a:gd name="T10" fmla="*/ 0 w 10"/>
                <a:gd name="T11" fmla="*/ 0 h 4"/>
                <a:gd name="T12" fmla="*/ 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0"/>
                  </a:moveTo>
                  <a:lnTo>
                    <a:pt x="0" y="0"/>
                  </a:lnTo>
                  <a:cubicBezTo>
                    <a:pt x="0" y="0"/>
                    <a:pt x="0" y="0"/>
                    <a:pt x="0" y="0"/>
                  </a:cubicBezTo>
                  <a:cubicBezTo>
                    <a:pt x="1" y="1"/>
                    <a:pt x="4" y="3"/>
                    <a:pt x="5" y="3"/>
                  </a:cubicBezTo>
                  <a:cubicBezTo>
                    <a:pt x="5" y="3"/>
                    <a:pt x="7" y="4"/>
                    <a:pt x="10" y="0"/>
                  </a:cubicBezTo>
                  <a:lnTo>
                    <a:pt x="0" y="0"/>
                  </a:lnTo>
                  <a:cubicBezTo>
                    <a:pt x="0" y="0"/>
                    <a:pt x="0" y="0"/>
                    <a:pt x="0"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49" name="Freeform 35"/>
            <p:cNvSpPr>
              <a:spLocks/>
            </p:cNvSpPr>
            <p:nvPr/>
          </p:nvSpPr>
          <p:spPr bwMode="auto">
            <a:xfrm>
              <a:off x="1690688" y="984250"/>
              <a:ext cx="12700" cy="7938"/>
            </a:xfrm>
            <a:custGeom>
              <a:avLst/>
              <a:gdLst>
                <a:gd name="T0" fmla="*/ 0 w 13"/>
                <a:gd name="T1" fmla="*/ 8 h 8"/>
                <a:gd name="T2" fmla="*/ 0 w 13"/>
                <a:gd name="T3" fmla="*/ 8 h 8"/>
                <a:gd name="T4" fmla="*/ 0 w 13"/>
                <a:gd name="T5" fmla="*/ 8 h 8"/>
                <a:gd name="T6" fmla="*/ 0 w 13"/>
                <a:gd name="T7" fmla="*/ 8 h 8"/>
                <a:gd name="T8" fmla="*/ 7 w 13"/>
                <a:gd name="T9" fmla="*/ 8 h 8"/>
                <a:gd name="T10" fmla="*/ 9 w 13"/>
                <a:gd name="T11" fmla="*/ 8 h 8"/>
                <a:gd name="T12" fmla="*/ 12 w 13"/>
                <a:gd name="T13" fmla="*/ 5 h 8"/>
                <a:gd name="T14" fmla="*/ 12 w 13"/>
                <a:gd name="T15" fmla="*/ 0 h 8"/>
                <a:gd name="T16" fmla="*/ 0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0" y="8"/>
                  </a:moveTo>
                  <a:lnTo>
                    <a:pt x="0" y="8"/>
                  </a:lnTo>
                  <a:cubicBezTo>
                    <a:pt x="0" y="8"/>
                    <a:pt x="0" y="8"/>
                    <a:pt x="0" y="8"/>
                  </a:cubicBezTo>
                  <a:cubicBezTo>
                    <a:pt x="0" y="8"/>
                    <a:pt x="0" y="8"/>
                    <a:pt x="0" y="8"/>
                  </a:cubicBezTo>
                  <a:cubicBezTo>
                    <a:pt x="1" y="8"/>
                    <a:pt x="7" y="8"/>
                    <a:pt x="7" y="8"/>
                  </a:cubicBezTo>
                  <a:cubicBezTo>
                    <a:pt x="7" y="8"/>
                    <a:pt x="8" y="8"/>
                    <a:pt x="9" y="8"/>
                  </a:cubicBezTo>
                  <a:cubicBezTo>
                    <a:pt x="9" y="8"/>
                    <a:pt x="11" y="7"/>
                    <a:pt x="12" y="5"/>
                  </a:cubicBezTo>
                  <a:cubicBezTo>
                    <a:pt x="12" y="5"/>
                    <a:pt x="13" y="3"/>
                    <a:pt x="12" y="0"/>
                  </a:cubicBezTo>
                  <a:cubicBezTo>
                    <a:pt x="12" y="0"/>
                    <a:pt x="4" y="5"/>
                    <a:pt x="0" y="8"/>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sp>
          <p:nvSpPr>
            <p:cNvPr id="250" name="Freeform 36"/>
            <p:cNvSpPr>
              <a:spLocks/>
            </p:cNvSpPr>
            <p:nvPr/>
          </p:nvSpPr>
          <p:spPr bwMode="auto">
            <a:xfrm>
              <a:off x="1690688" y="977900"/>
              <a:ext cx="9525" cy="14288"/>
            </a:xfrm>
            <a:custGeom>
              <a:avLst/>
              <a:gdLst>
                <a:gd name="T0" fmla="*/ 11 w 11"/>
                <a:gd name="T1" fmla="*/ 5 h 15"/>
                <a:gd name="T2" fmla="*/ 11 w 11"/>
                <a:gd name="T3" fmla="*/ 5 h 15"/>
                <a:gd name="T4" fmla="*/ 9 w 11"/>
                <a:gd name="T5" fmla="*/ 0 h 15"/>
                <a:gd name="T6" fmla="*/ 0 w 11"/>
                <a:gd name="T7" fmla="*/ 15 h 15"/>
                <a:gd name="T8" fmla="*/ 0 w 11"/>
                <a:gd name="T9" fmla="*/ 15 h 15"/>
                <a:gd name="T10" fmla="*/ 0 w 11"/>
                <a:gd name="T11" fmla="*/ 15 h 15"/>
                <a:gd name="T12" fmla="*/ 10 w 11"/>
                <a:gd name="T13" fmla="*/ 9 h 15"/>
                <a:gd name="T14" fmla="*/ 11 w 11"/>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11" y="5"/>
                  </a:moveTo>
                  <a:lnTo>
                    <a:pt x="11" y="5"/>
                  </a:lnTo>
                  <a:cubicBezTo>
                    <a:pt x="11" y="3"/>
                    <a:pt x="9" y="0"/>
                    <a:pt x="9" y="0"/>
                  </a:cubicBezTo>
                  <a:cubicBezTo>
                    <a:pt x="9" y="0"/>
                    <a:pt x="4" y="6"/>
                    <a:pt x="0" y="15"/>
                  </a:cubicBezTo>
                  <a:cubicBezTo>
                    <a:pt x="0" y="15"/>
                    <a:pt x="0" y="15"/>
                    <a:pt x="0" y="15"/>
                  </a:cubicBezTo>
                  <a:cubicBezTo>
                    <a:pt x="0" y="15"/>
                    <a:pt x="0" y="15"/>
                    <a:pt x="0" y="15"/>
                  </a:cubicBezTo>
                  <a:cubicBezTo>
                    <a:pt x="1" y="14"/>
                    <a:pt x="7" y="11"/>
                    <a:pt x="10" y="9"/>
                  </a:cubicBezTo>
                  <a:cubicBezTo>
                    <a:pt x="10" y="9"/>
                    <a:pt x="11" y="7"/>
                    <a:pt x="11"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Arial" panose="020C0503030203020204" pitchFamily="34" charset="0"/>
                <a:cs typeface="+mn-ea"/>
                <a:sym typeface="+mn-lt"/>
              </a:endParaRPr>
            </a:p>
          </p:txBody>
        </p:sp>
      </p:grpSp>
      <p:sp>
        <p:nvSpPr>
          <p:cNvPr id="251" name="文本框 250"/>
          <p:cNvSpPr txBox="1"/>
          <p:nvPr/>
        </p:nvSpPr>
        <p:spPr>
          <a:xfrm>
            <a:off x="2352911" y="5236507"/>
            <a:ext cx="1370912" cy="369332"/>
          </a:xfrm>
          <a:prstGeom prst="rect">
            <a:avLst/>
          </a:prstGeom>
          <a:noFill/>
        </p:spPr>
        <p:txBody>
          <a:bodyPr wrap="square" rtlCol="0">
            <a:noAutofit/>
          </a:bodyPr>
          <a:lstStyle/>
          <a:p>
            <a:pPr fontAlgn="ctr"/>
            <a:r>
              <a:rPr u="none"/>
              <a:t>Storage 3</a:t>
            </a:r>
            <a:endParaRPr lang="en-US" altLang="zh-CN" dirty="0">
              <a:latin typeface="Arial" panose="020C0503030203020204" pitchFamily="34" charset="0"/>
              <a:cs typeface="+mn-ea"/>
              <a:sym typeface="+mn-lt"/>
            </a:endParaRPr>
          </a:p>
        </p:txBody>
      </p:sp>
      <p:sp>
        <p:nvSpPr>
          <p:cNvPr id="252" name="文本框 251"/>
          <p:cNvSpPr txBox="1"/>
          <p:nvPr/>
        </p:nvSpPr>
        <p:spPr>
          <a:xfrm>
            <a:off x="3502814" y="1322424"/>
            <a:ext cx="2120734" cy="646331"/>
          </a:xfrm>
          <a:prstGeom prst="rect">
            <a:avLst/>
          </a:prstGeom>
          <a:noFill/>
          <a:ln>
            <a:solidFill>
              <a:srgbClr val="C00000"/>
            </a:solidFill>
          </a:ln>
        </p:spPr>
        <p:txBody>
          <a:bodyPr wrap="square" rtlCol="0" anchor="ctr">
            <a:noAutofit/>
          </a:bodyPr>
          <a:lstStyle/>
          <a:p>
            <a:pPr fontAlgn="ctr"/>
            <a:r>
              <a:rPr sz="1600" u="none">
                <a:solidFill>
                  <a:srgbClr val="C00000"/>
                </a:solidFill>
              </a:rPr>
              <a:t>Zone 1: Server 1 can access Storage 1.</a:t>
            </a:r>
            <a:endParaRPr lang="en-US" altLang="zh-CN" sz="1600" dirty="0">
              <a:solidFill>
                <a:srgbClr val="C00000"/>
              </a:solidFill>
              <a:latin typeface="Arial" panose="020C0503030203020204" pitchFamily="34" charset="0"/>
              <a:cs typeface="+mn-ea"/>
              <a:sym typeface="+mn-lt"/>
            </a:endParaRPr>
          </a:p>
        </p:txBody>
      </p:sp>
      <p:sp>
        <p:nvSpPr>
          <p:cNvPr id="253" name="文本框 252"/>
          <p:cNvSpPr txBox="1"/>
          <p:nvPr/>
        </p:nvSpPr>
        <p:spPr>
          <a:xfrm>
            <a:off x="6444684" y="1317699"/>
            <a:ext cx="2231883" cy="646331"/>
          </a:xfrm>
          <a:prstGeom prst="rect">
            <a:avLst/>
          </a:prstGeom>
          <a:noFill/>
          <a:ln>
            <a:solidFill>
              <a:srgbClr val="00B0F0"/>
            </a:solidFill>
          </a:ln>
        </p:spPr>
        <p:txBody>
          <a:bodyPr wrap="square" rtlCol="0" anchor="ctr">
            <a:noAutofit/>
          </a:bodyPr>
          <a:lstStyle/>
          <a:p>
            <a:pPr fontAlgn="ctr"/>
            <a:r>
              <a:rPr sz="1600" u="none">
                <a:solidFill>
                  <a:srgbClr val="00B0F0"/>
                </a:solidFill>
              </a:rPr>
              <a:t>Zone 2: Server 2 can access Storage 2.</a:t>
            </a:r>
            <a:endParaRPr lang="en-US" altLang="zh-CN" sz="1600" dirty="0">
              <a:solidFill>
                <a:srgbClr val="00B0F0"/>
              </a:solidFill>
              <a:latin typeface="Arial" panose="020C0503030203020204" pitchFamily="34" charset="0"/>
              <a:cs typeface="+mn-ea"/>
              <a:sym typeface="+mn-lt"/>
            </a:endParaRPr>
          </a:p>
        </p:txBody>
      </p:sp>
      <p:sp>
        <p:nvSpPr>
          <p:cNvPr id="254" name="文本框 253"/>
          <p:cNvSpPr txBox="1"/>
          <p:nvPr/>
        </p:nvSpPr>
        <p:spPr>
          <a:xfrm>
            <a:off x="5936251" y="4681645"/>
            <a:ext cx="2193375" cy="923330"/>
          </a:xfrm>
          <a:prstGeom prst="rect">
            <a:avLst/>
          </a:prstGeom>
          <a:noFill/>
          <a:ln>
            <a:solidFill>
              <a:srgbClr val="FFC000"/>
            </a:solidFill>
          </a:ln>
        </p:spPr>
        <p:txBody>
          <a:bodyPr wrap="square" rtlCol="0" anchor="ctr">
            <a:noAutofit/>
          </a:bodyPr>
          <a:lstStyle/>
          <a:p>
            <a:pPr fontAlgn="ctr"/>
            <a:r>
              <a:rPr sz="1600" u="none">
                <a:solidFill>
                  <a:srgbClr val="FFC000"/>
                </a:solidFill>
              </a:rPr>
              <a:t>Zone 3: Server 3 can access Storage 1 and Storage 2.</a:t>
            </a:r>
            <a:endParaRPr lang="en-US" altLang="zh-CN" sz="1600" dirty="0">
              <a:solidFill>
                <a:srgbClr val="FFC000"/>
              </a:solidFill>
              <a:latin typeface="Arial" panose="020C0503030203020204" pitchFamily="34" charset="0"/>
              <a:cs typeface="+mn-ea"/>
              <a:sym typeface="+mn-lt"/>
            </a:endParaRPr>
          </a:p>
        </p:txBody>
      </p:sp>
    </p:spTree>
    <p:extLst>
      <p:ext uri="{BB962C8B-B14F-4D97-AF65-F5344CB8AC3E}">
        <p14:creationId xmlns:p14="http://schemas.microsoft.com/office/powerpoint/2010/main" val="2536376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noAutofit/>
          </a:bodyPr>
          <a:lstStyle/>
          <a:p>
            <a:r>
              <a:rPr u="none" dirty="0">
                <a:solidFill>
                  <a:schemeClr val="bg1">
                    <a:lumMod val="50000"/>
                  </a:schemeClr>
                </a:solidFill>
              </a:rPr>
              <a:t>DAS</a:t>
            </a:r>
          </a:p>
          <a:p>
            <a:r>
              <a:rPr u="none" dirty="0">
                <a:solidFill>
                  <a:schemeClr val="bg1">
                    <a:lumMod val="50000"/>
                  </a:schemeClr>
                </a:solidFill>
              </a:rPr>
              <a:t>NAS</a:t>
            </a:r>
          </a:p>
          <a:p>
            <a:r>
              <a:rPr b="1" dirty="0"/>
              <a:t>SAN</a:t>
            </a:r>
          </a:p>
          <a:p>
            <a:pPr lvl="1"/>
            <a:r>
              <a:rPr u="none" dirty="0">
                <a:solidFill>
                  <a:schemeClr val="bg1">
                    <a:lumMod val="50000"/>
                  </a:schemeClr>
                </a:solidFill>
              </a:rPr>
              <a:t>IP SAN Technologies</a:t>
            </a:r>
            <a:endParaRPr lang="en-US" altLang="zh-CN" dirty="0">
              <a:solidFill>
                <a:schemeClr val="bg1">
                  <a:lumMod val="50000"/>
                </a:schemeClr>
              </a:solidFill>
              <a:latin typeface="Arial" panose="020C0503030203020204" pitchFamily="34" charset="0"/>
              <a:ea typeface="+mn-ea"/>
              <a:cs typeface="+mn-ea"/>
              <a:sym typeface="+mn-lt"/>
            </a:endParaRPr>
          </a:p>
          <a:p>
            <a:pPr lvl="1"/>
            <a:r>
              <a:rPr u="none" dirty="0">
                <a:solidFill>
                  <a:schemeClr val="bg1">
                    <a:lumMod val="50000"/>
                  </a:schemeClr>
                </a:solidFill>
              </a:rPr>
              <a:t>FC SAN Technologies</a:t>
            </a:r>
            <a:endParaRPr lang="en-US" altLang="zh-CN" dirty="0">
              <a:solidFill>
                <a:schemeClr val="bg1">
                  <a:lumMod val="50000"/>
                </a:schemeClr>
              </a:solidFill>
              <a:latin typeface="Arial" panose="020C0503030203020204" pitchFamily="34" charset="0"/>
              <a:ea typeface="+mn-ea"/>
              <a:cs typeface="+mn-ea"/>
              <a:sym typeface="+mn-lt"/>
            </a:endParaRPr>
          </a:p>
          <a:p>
            <a:pPr lvl="1">
              <a:buSzPct val="60000"/>
              <a:buFont typeface="Wingdings" panose="05000000000000000000" pitchFamily="2" charset="2"/>
              <a:buChar char="n"/>
            </a:pPr>
            <a:r>
              <a:rPr u="none" dirty="0"/>
              <a:t>Comparison Between IP SAN and FC SAN</a:t>
            </a:r>
            <a:endParaRPr lang="en-US" altLang="zh-CN" dirty="0">
              <a:latin typeface="Arial" panose="020C0503030203020204" pitchFamily="34" charset="0"/>
              <a:ea typeface="+mn-ea"/>
              <a:cs typeface="+mn-ea"/>
              <a:sym typeface="+mn-lt"/>
            </a:endParaRPr>
          </a:p>
          <a:p>
            <a:r>
              <a:rPr u="none" dirty="0">
                <a:solidFill>
                  <a:schemeClr val="bg1">
                    <a:lumMod val="50000"/>
                  </a:schemeClr>
                </a:solidFill>
              </a:rPr>
              <a:t>Distributed Architecture</a:t>
            </a:r>
            <a:endParaRPr lang="en-US" altLang="zh-CN" dirty="0">
              <a:solidFill>
                <a:schemeClr val="bg1">
                  <a:lumMod val="50000"/>
                </a:schemeClr>
              </a:solidFill>
              <a:latin typeface="Arial" panose="020C0503030203020204" pitchFamily="34" charset="0"/>
              <a:cs typeface="+mn-ea"/>
              <a:sym typeface="+mn-lt"/>
            </a:endParaRPr>
          </a:p>
        </p:txBody>
      </p:sp>
    </p:spTree>
    <p:extLst>
      <p:ext uri="{BB962C8B-B14F-4D97-AF65-F5344CB8AC3E}">
        <p14:creationId xmlns:p14="http://schemas.microsoft.com/office/powerpoint/2010/main" val="3288806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u="none" dirty="0">
                <a:latin typeface="Huawei Sans" panose="020C0503030203020204" pitchFamily="34" charset="0"/>
                <a:cs typeface="Huawei Sans" panose="020C0503030203020204" pitchFamily="34" charset="0"/>
              </a:rPr>
              <a:t>IP SAN and FC SAN</a:t>
            </a:r>
            <a:endParaRPr lang="en-US" altLang="zh-CN" dirty="0">
              <a:latin typeface="Huawei Sans" panose="020C0503030203020204" pitchFamily="34" charset="0"/>
              <a:ea typeface="+mn-ea"/>
              <a:cs typeface="Huawei Sans" panose="020C0503030203020204" pitchFamily="34" charset="0"/>
              <a:sym typeface="+mn-lt"/>
            </a:endParaRPr>
          </a:p>
        </p:txBody>
      </p:sp>
      <p:grpSp>
        <p:nvGrpSpPr>
          <p:cNvPr id="7" name="组合 6"/>
          <p:cNvGrpSpPr/>
          <p:nvPr/>
        </p:nvGrpSpPr>
        <p:grpSpPr>
          <a:xfrm>
            <a:off x="3032135" y="1288272"/>
            <a:ext cx="6523264" cy="4600876"/>
            <a:chOff x="4599264" y="1558150"/>
            <a:chExt cx="6523264" cy="4600876"/>
          </a:xfrm>
        </p:grpSpPr>
        <p:grpSp>
          <p:nvGrpSpPr>
            <p:cNvPr id="4" name="组合 3"/>
            <p:cNvGrpSpPr>
              <a:grpSpLocks/>
            </p:cNvGrpSpPr>
            <p:nvPr/>
          </p:nvGrpSpPr>
          <p:grpSpPr>
            <a:xfrm>
              <a:off x="8404779" y="1558150"/>
              <a:ext cx="2717749" cy="4600876"/>
              <a:chOff x="4673563" y="1501542"/>
              <a:chExt cx="2775711" cy="4600876"/>
            </a:xfrm>
          </p:grpSpPr>
          <p:pic>
            <p:nvPicPr>
              <p:cNvPr id="777" name="图片 776"/>
              <p:cNvPicPr>
                <a:picLocks noChangeAspect="1"/>
              </p:cNvPicPr>
              <p:nvPr/>
            </p:nvPicPr>
            <p:blipFill>
              <a:blip r:embed="rId3">
                <a:duotone>
                  <a:schemeClr val="accent5">
                    <a:shade val="45000"/>
                    <a:satMod val="135000"/>
                  </a:schemeClr>
                  <a:prstClr val="white"/>
                </a:duotone>
              </a:blip>
              <a:stretch>
                <a:fillRect/>
              </a:stretch>
            </p:blipFill>
            <p:spPr>
              <a:xfrm>
                <a:off x="4725278" y="4113671"/>
                <a:ext cx="766931" cy="217223"/>
              </a:xfrm>
              <a:prstGeom prst="rect">
                <a:avLst/>
              </a:prstGeom>
            </p:spPr>
          </p:pic>
          <p:pic>
            <p:nvPicPr>
              <p:cNvPr id="778" name="图片 777"/>
              <p:cNvPicPr>
                <a:picLocks noChangeAspect="1"/>
              </p:cNvPicPr>
              <p:nvPr/>
            </p:nvPicPr>
            <p:blipFill>
              <a:blip r:embed="rId4">
                <a:duotone>
                  <a:schemeClr val="accent5">
                    <a:shade val="45000"/>
                    <a:satMod val="135000"/>
                  </a:schemeClr>
                  <a:prstClr val="white"/>
                </a:duotone>
              </a:blip>
              <a:stretch>
                <a:fillRect/>
              </a:stretch>
            </p:blipFill>
            <p:spPr>
              <a:xfrm>
                <a:off x="5558356" y="5320986"/>
                <a:ext cx="1024217" cy="591363"/>
              </a:xfrm>
              <a:prstGeom prst="rect">
                <a:avLst/>
              </a:prstGeom>
            </p:spPr>
          </p:pic>
          <p:pic>
            <p:nvPicPr>
              <p:cNvPr id="779" name="图片 778"/>
              <p:cNvPicPr>
                <a:picLocks noChangeAspect="1"/>
              </p:cNvPicPr>
              <p:nvPr/>
            </p:nvPicPr>
            <p:blipFill>
              <a:blip r:embed="rId5">
                <a:duotone>
                  <a:schemeClr val="accent5">
                    <a:shade val="45000"/>
                    <a:satMod val="135000"/>
                  </a:schemeClr>
                  <a:prstClr val="white"/>
                </a:duotone>
              </a:blip>
              <a:stretch>
                <a:fillRect/>
              </a:stretch>
            </p:blipFill>
            <p:spPr>
              <a:xfrm>
                <a:off x="5099273" y="2286905"/>
                <a:ext cx="392935" cy="743769"/>
              </a:xfrm>
              <a:prstGeom prst="rect">
                <a:avLst/>
              </a:prstGeom>
            </p:spPr>
          </p:pic>
          <p:cxnSp>
            <p:nvCxnSpPr>
              <p:cNvPr id="780" name="直接连接符 779"/>
              <p:cNvCxnSpPr>
                <a:stCxn id="779" idx="2"/>
              </p:cNvCxnSpPr>
              <p:nvPr/>
            </p:nvCxnSpPr>
            <p:spPr>
              <a:xfrm flipH="1">
                <a:off x="5243603" y="3030674"/>
                <a:ext cx="52138" cy="107459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781" name="图片 780"/>
              <p:cNvPicPr>
                <a:picLocks noChangeAspect="1"/>
              </p:cNvPicPr>
              <p:nvPr/>
            </p:nvPicPr>
            <p:blipFill>
              <a:blip r:embed="rId5">
                <a:duotone>
                  <a:schemeClr val="accent5">
                    <a:shade val="45000"/>
                    <a:satMod val="135000"/>
                  </a:schemeClr>
                  <a:prstClr val="white"/>
                </a:duotone>
              </a:blip>
              <a:stretch>
                <a:fillRect/>
              </a:stretch>
            </p:blipFill>
            <p:spPr>
              <a:xfrm>
                <a:off x="6631147" y="2332972"/>
                <a:ext cx="382200" cy="723449"/>
              </a:xfrm>
              <a:prstGeom prst="rect">
                <a:avLst/>
              </a:prstGeom>
            </p:spPr>
          </p:pic>
          <p:cxnSp>
            <p:nvCxnSpPr>
              <p:cNvPr id="782" name="直接连接符 781"/>
              <p:cNvCxnSpPr>
                <a:stCxn id="781" idx="2"/>
              </p:cNvCxnSpPr>
              <p:nvPr/>
            </p:nvCxnSpPr>
            <p:spPr>
              <a:xfrm flipH="1">
                <a:off x="6807445" y="3056421"/>
                <a:ext cx="14802" cy="103150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3" name="直接连接符 782"/>
              <p:cNvCxnSpPr/>
              <p:nvPr/>
            </p:nvCxnSpPr>
            <p:spPr>
              <a:xfrm>
                <a:off x="5137254" y="4343031"/>
                <a:ext cx="709187" cy="9779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4" name="直接连接符 783"/>
              <p:cNvCxnSpPr/>
              <p:nvPr/>
            </p:nvCxnSpPr>
            <p:spPr>
              <a:xfrm flipH="1">
                <a:off x="6249475" y="4312869"/>
                <a:ext cx="663531" cy="930737"/>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5" name="直接连接符 784"/>
              <p:cNvCxnSpPr/>
              <p:nvPr/>
            </p:nvCxnSpPr>
            <p:spPr>
              <a:xfrm flipH="1">
                <a:off x="6349488" y="4295527"/>
                <a:ext cx="708987" cy="97525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6" name="直接连接符 785"/>
              <p:cNvCxnSpPr/>
              <p:nvPr/>
            </p:nvCxnSpPr>
            <p:spPr>
              <a:xfrm>
                <a:off x="5037241" y="4343031"/>
                <a:ext cx="709187" cy="9779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7" name="直接连接符 786"/>
              <p:cNvCxnSpPr>
                <a:stCxn id="779" idx="2"/>
              </p:cNvCxnSpPr>
              <p:nvPr/>
            </p:nvCxnSpPr>
            <p:spPr>
              <a:xfrm>
                <a:off x="5295741" y="3030674"/>
                <a:ext cx="1511704" cy="10572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8" name="直接连接符 787"/>
              <p:cNvCxnSpPr>
                <a:stCxn id="781" idx="2"/>
              </p:cNvCxnSpPr>
              <p:nvPr/>
            </p:nvCxnSpPr>
            <p:spPr>
              <a:xfrm flipH="1">
                <a:off x="5243603" y="3056421"/>
                <a:ext cx="1578644" cy="104884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789" name="图片 788"/>
              <p:cNvPicPr>
                <a:picLocks noChangeAspect="1"/>
              </p:cNvPicPr>
              <p:nvPr/>
            </p:nvPicPr>
            <p:blipFill>
              <a:blip r:embed="rId3">
                <a:duotone>
                  <a:schemeClr val="accent5">
                    <a:shade val="45000"/>
                    <a:satMod val="135000"/>
                  </a:schemeClr>
                  <a:prstClr val="white"/>
                </a:duotone>
              </a:blip>
              <a:stretch>
                <a:fillRect/>
              </a:stretch>
            </p:blipFill>
            <p:spPr>
              <a:xfrm>
                <a:off x="6495249" y="4138518"/>
                <a:ext cx="766931" cy="217223"/>
              </a:xfrm>
              <a:prstGeom prst="rect">
                <a:avLst/>
              </a:prstGeom>
            </p:spPr>
          </p:pic>
          <p:sp>
            <p:nvSpPr>
              <p:cNvPr id="790" name="文本框 789"/>
              <p:cNvSpPr txBox="1"/>
              <p:nvPr/>
            </p:nvSpPr>
            <p:spPr>
              <a:xfrm>
                <a:off x="6913006" y="3155586"/>
                <a:ext cx="536268" cy="369332"/>
              </a:xfrm>
              <a:prstGeom prst="rect">
                <a:avLst/>
              </a:prstGeom>
              <a:noFill/>
            </p:spPr>
            <p:txBody>
              <a:bodyPr wrap="square" rtlCol="0">
                <a:noAutofit/>
              </a:bodyPr>
              <a:lstStyle/>
              <a:p>
                <a:pPr fontAlgn="ctr"/>
                <a:r>
                  <a:rPr u="none">
                    <a:latin typeface="Huawei Sans" panose="020C0503030203020204" pitchFamily="34" charset="0"/>
                    <a:cs typeface="Huawei Sans" panose="020C0503030203020204" pitchFamily="34" charset="0"/>
                  </a:rPr>
                  <a:t>FC</a:t>
                </a:r>
                <a:endParaRPr lang="en-US" altLang="zh-CN" dirty="0">
                  <a:latin typeface="Huawei Sans" panose="020C0503030203020204" pitchFamily="34" charset="0"/>
                  <a:cs typeface="Huawei Sans" panose="020C0503030203020204" pitchFamily="34" charset="0"/>
                  <a:sym typeface="+mn-lt"/>
                </a:endParaRPr>
              </a:p>
            </p:txBody>
          </p:sp>
          <p:sp>
            <p:nvSpPr>
              <p:cNvPr id="791" name="文本框 790"/>
              <p:cNvSpPr txBox="1"/>
              <p:nvPr/>
            </p:nvSpPr>
            <p:spPr>
              <a:xfrm>
                <a:off x="6800977" y="4741886"/>
                <a:ext cx="461203" cy="369332"/>
              </a:xfrm>
              <a:prstGeom prst="rect">
                <a:avLst/>
              </a:prstGeom>
              <a:noFill/>
            </p:spPr>
            <p:txBody>
              <a:bodyPr wrap="square" rtlCol="0">
                <a:noAutofit/>
              </a:bodyPr>
              <a:lstStyle/>
              <a:p>
                <a:pPr fontAlgn="ctr"/>
                <a:r>
                  <a:rPr u="none">
                    <a:latin typeface="Huawei Sans" panose="020C0503030203020204" pitchFamily="34" charset="0"/>
                    <a:cs typeface="Huawei Sans" panose="020C0503030203020204" pitchFamily="34" charset="0"/>
                  </a:rPr>
                  <a:t>FC</a:t>
                </a:r>
                <a:endParaRPr lang="en-US" altLang="zh-CN" dirty="0">
                  <a:latin typeface="Huawei Sans" panose="020C0503030203020204" pitchFamily="34" charset="0"/>
                  <a:cs typeface="Huawei Sans" panose="020C0503030203020204" pitchFamily="34" charset="0"/>
                  <a:sym typeface="+mn-lt"/>
                </a:endParaRPr>
              </a:p>
            </p:txBody>
          </p:sp>
          <p:sp>
            <p:nvSpPr>
              <p:cNvPr id="792" name="文本框 791"/>
              <p:cNvSpPr txBox="1"/>
              <p:nvPr/>
            </p:nvSpPr>
            <p:spPr>
              <a:xfrm>
                <a:off x="4913474" y="4740991"/>
                <a:ext cx="480478" cy="369332"/>
              </a:xfrm>
              <a:prstGeom prst="rect">
                <a:avLst/>
              </a:prstGeom>
              <a:noFill/>
            </p:spPr>
            <p:txBody>
              <a:bodyPr wrap="square" rtlCol="0">
                <a:noAutofit/>
              </a:bodyPr>
              <a:lstStyle/>
              <a:p>
                <a:pPr fontAlgn="ctr"/>
                <a:r>
                  <a:rPr u="none" dirty="0">
                    <a:latin typeface="Huawei Sans" panose="020C0503030203020204" pitchFamily="34" charset="0"/>
                    <a:cs typeface="Huawei Sans" panose="020C0503030203020204" pitchFamily="34" charset="0"/>
                  </a:rPr>
                  <a:t>FC</a:t>
                </a:r>
                <a:endParaRPr lang="en-US" altLang="zh-CN" dirty="0">
                  <a:latin typeface="Huawei Sans" panose="020C0503030203020204" pitchFamily="34" charset="0"/>
                  <a:cs typeface="Huawei Sans" panose="020C0503030203020204" pitchFamily="34" charset="0"/>
                  <a:sym typeface="+mn-lt"/>
                </a:endParaRPr>
              </a:p>
            </p:txBody>
          </p:sp>
          <p:sp>
            <p:nvSpPr>
              <p:cNvPr id="793" name="文本框 792"/>
              <p:cNvSpPr txBox="1"/>
              <p:nvPr/>
            </p:nvSpPr>
            <p:spPr>
              <a:xfrm>
                <a:off x="4762273" y="3155586"/>
                <a:ext cx="481329" cy="369332"/>
              </a:xfrm>
              <a:prstGeom prst="rect">
                <a:avLst/>
              </a:prstGeom>
              <a:noFill/>
            </p:spPr>
            <p:txBody>
              <a:bodyPr wrap="square" rtlCol="0">
                <a:noAutofit/>
              </a:bodyPr>
              <a:lstStyle/>
              <a:p>
                <a:pPr fontAlgn="ctr"/>
                <a:r>
                  <a:rPr u="none">
                    <a:latin typeface="Huawei Sans" panose="020C0503030203020204" pitchFamily="34" charset="0"/>
                    <a:cs typeface="Huawei Sans" panose="020C0503030203020204" pitchFamily="34" charset="0"/>
                  </a:rPr>
                  <a:t>FC</a:t>
                </a:r>
                <a:endParaRPr lang="en-US" altLang="zh-CN" dirty="0">
                  <a:latin typeface="Huawei Sans" panose="020C0503030203020204" pitchFamily="34" charset="0"/>
                  <a:cs typeface="Huawei Sans" panose="020C0503030203020204" pitchFamily="34" charset="0"/>
                  <a:sym typeface="+mn-lt"/>
                </a:endParaRPr>
              </a:p>
            </p:txBody>
          </p:sp>
          <p:sp>
            <p:nvSpPr>
              <p:cNvPr id="794" name="文本框 793"/>
              <p:cNvSpPr txBox="1"/>
              <p:nvPr/>
            </p:nvSpPr>
            <p:spPr>
              <a:xfrm>
                <a:off x="5393953" y="1581388"/>
                <a:ext cx="1388367" cy="461665"/>
              </a:xfrm>
              <a:prstGeom prst="rect">
                <a:avLst/>
              </a:prstGeom>
              <a:noFill/>
            </p:spPr>
            <p:txBody>
              <a:bodyPr wrap="square" rtlCol="0">
                <a:noAutofit/>
              </a:bodyPr>
              <a:lstStyle/>
              <a:p>
                <a:pPr algn="ctr" fontAlgn="ctr"/>
                <a:r>
                  <a:rPr sz="2400" b="1" u="none">
                    <a:solidFill>
                      <a:srgbClr val="0070C0"/>
                    </a:solidFill>
                    <a:latin typeface="Huawei Sans" panose="020C0503030203020204" pitchFamily="34" charset="0"/>
                    <a:cs typeface="Huawei Sans" panose="020C0503030203020204" pitchFamily="34" charset="0"/>
                  </a:rPr>
                  <a:t>FC SAN</a:t>
                </a:r>
                <a:endParaRPr lang="en-US" altLang="zh-CN" sz="2400" b="1" dirty="0">
                  <a:solidFill>
                    <a:srgbClr val="0070C0"/>
                  </a:solidFill>
                  <a:latin typeface="Huawei Sans" panose="020C0503030203020204" pitchFamily="34" charset="0"/>
                  <a:cs typeface="Huawei Sans" panose="020C0503030203020204" pitchFamily="34" charset="0"/>
                  <a:sym typeface="+mn-lt"/>
                </a:endParaRPr>
              </a:p>
            </p:txBody>
          </p:sp>
          <p:sp>
            <p:nvSpPr>
              <p:cNvPr id="795" name="圆角矩形 794"/>
              <p:cNvSpPr/>
              <p:nvPr/>
            </p:nvSpPr>
            <p:spPr>
              <a:xfrm>
                <a:off x="4673563" y="1501542"/>
                <a:ext cx="2687001" cy="4600876"/>
              </a:xfrm>
              <a:prstGeom prst="roundRect">
                <a:avLst/>
              </a:prstGeom>
              <a:noFill/>
              <a:ln w="12700">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latin typeface="Huawei Sans" panose="020C0503030203020204" pitchFamily="34" charset="0"/>
                  <a:cs typeface="Huawei Sans" panose="020C0503030203020204" pitchFamily="34" charset="0"/>
                  <a:sym typeface="+mn-lt"/>
                </a:endParaRPr>
              </a:p>
            </p:txBody>
          </p:sp>
        </p:grpSp>
        <p:grpSp>
          <p:nvGrpSpPr>
            <p:cNvPr id="5" name="组合 4"/>
            <p:cNvGrpSpPr>
              <a:grpSpLocks/>
            </p:cNvGrpSpPr>
            <p:nvPr/>
          </p:nvGrpSpPr>
          <p:grpSpPr>
            <a:xfrm>
              <a:off x="4599264" y="1558150"/>
              <a:ext cx="2630891" cy="4600876"/>
              <a:chOff x="8556021" y="1501542"/>
              <a:chExt cx="2865917" cy="4600876"/>
            </a:xfrm>
          </p:grpSpPr>
          <p:pic>
            <p:nvPicPr>
              <p:cNvPr id="796" name="图片 795"/>
              <p:cNvPicPr>
                <a:picLocks noChangeAspect="1"/>
              </p:cNvPicPr>
              <p:nvPr/>
            </p:nvPicPr>
            <p:blipFill>
              <a:blip r:embed="rId6">
                <a:duotone>
                  <a:schemeClr val="accent5">
                    <a:shade val="45000"/>
                    <a:satMod val="135000"/>
                  </a:schemeClr>
                  <a:prstClr val="white"/>
                </a:duotone>
              </a:blip>
              <a:stretch>
                <a:fillRect/>
              </a:stretch>
            </p:blipFill>
            <p:spPr>
              <a:xfrm>
                <a:off x="8640570" y="4129937"/>
                <a:ext cx="1060796" cy="237765"/>
              </a:xfrm>
              <a:prstGeom prst="rect">
                <a:avLst/>
              </a:prstGeom>
            </p:spPr>
          </p:pic>
          <p:pic>
            <p:nvPicPr>
              <p:cNvPr id="797" name="图片 796"/>
              <p:cNvPicPr>
                <a:picLocks noChangeAspect="1"/>
              </p:cNvPicPr>
              <p:nvPr/>
            </p:nvPicPr>
            <p:blipFill>
              <a:blip r:embed="rId4">
                <a:duotone>
                  <a:schemeClr val="accent5">
                    <a:shade val="45000"/>
                    <a:satMod val="135000"/>
                  </a:schemeClr>
                  <a:prstClr val="white"/>
                </a:duotone>
              </a:blip>
              <a:stretch>
                <a:fillRect/>
              </a:stretch>
            </p:blipFill>
            <p:spPr>
              <a:xfrm>
                <a:off x="9485722" y="5345657"/>
                <a:ext cx="1024217" cy="591363"/>
              </a:xfrm>
              <a:prstGeom prst="rect">
                <a:avLst/>
              </a:prstGeom>
            </p:spPr>
          </p:pic>
          <p:pic>
            <p:nvPicPr>
              <p:cNvPr id="798" name="图片 797"/>
              <p:cNvPicPr>
                <a:picLocks noChangeAspect="1"/>
              </p:cNvPicPr>
              <p:nvPr/>
            </p:nvPicPr>
            <p:blipFill>
              <a:blip r:embed="rId5">
                <a:duotone>
                  <a:schemeClr val="accent5">
                    <a:shade val="45000"/>
                    <a:satMod val="135000"/>
                  </a:schemeClr>
                  <a:prstClr val="white"/>
                </a:duotone>
              </a:blip>
              <a:stretch>
                <a:fillRect/>
              </a:stretch>
            </p:blipFill>
            <p:spPr>
              <a:xfrm>
                <a:off x="9026640" y="2357643"/>
                <a:ext cx="368598" cy="697702"/>
              </a:xfrm>
              <a:prstGeom prst="rect">
                <a:avLst/>
              </a:prstGeom>
            </p:spPr>
          </p:pic>
          <p:cxnSp>
            <p:nvCxnSpPr>
              <p:cNvPr id="799" name="直接连接符 798"/>
              <p:cNvCxnSpPr>
                <a:stCxn id="798" idx="2"/>
                <a:endCxn id="796" idx="0"/>
              </p:cNvCxnSpPr>
              <p:nvPr/>
            </p:nvCxnSpPr>
            <p:spPr>
              <a:xfrm flipH="1">
                <a:off x="9170968" y="3055345"/>
                <a:ext cx="39971" cy="107459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800" name="图片 799"/>
              <p:cNvPicPr>
                <a:picLocks noChangeAspect="1"/>
              </p:cNvPicPr>
              <p:nvPr/>
            </p:nvPicPr>
            <p:blipFill>
              <a:blip r:embed="rId6">
                <a:duotone>
                  <a:schemeClr val="accent5">
                    <a:shade val="45000"/>
                    <a:satMod val="135000"/>
                  </a:schemeClr>
                  <a:prstClr val="white"/>
                </a:duotone>
              </a:blip>
              <a:stretch>
                <a:fillRect/>
              </a:stretch>
            </p:blipFill>
            <p:spPr>
              <a:xfrm>
                <a:off x="10204413" y="4112595"/>
                <a:ext cx="1060796" cy="237765"/>
              </a:xfrm>
              <a:prstGeom prst="rect">
                <a:avLst/>
              </a:prstGeom>
            </p:spPr>
          </p:pic>
          <p:pic>
            <p:nvPicPr>
              <p:cNvPr id="801" name="图片 800"/>
              <p:cNvPicPr>
                <a:picLocks noChangeAspect="1"/>
              </p:cNvPicPr>
              <p:nvPr/>
            </p:nvPicPr>
            <p:blipFill>
              <a:blip r:embed="rId5">
                <a:duotone>
                  <a:schemeClr val="accent5">
                    <a:shade val="45000"/>
                    <a:satMod val="135000"/>
                  </a:schemeClr>
                  <a:prstClr val="white"/>
                </a:duotone>
              </a:blip>
              <a:stretch>
                <a:fillRect/>
              </a:stretch>
            </p:blipFill>
            <p:spPr>
              <a:xfrm>
                <a:off x="10509939" y="2357642"/>
                <a:ext cx="382200" cy="723449"/>
              </a:xfrm>
              <a:prstGeom prst="rect">
                <a:avLst/>
              </a:prstGeom>
            </p:spPr>
          </p:pic>
          <p:cxnSp>
            <p:nvCxnSpPr>
              <p:cNvPr id="802" name="直接连接符 801"/>
              <p:cNvCxnSpPr>
                <a:stCxn id="801" idx="2"/>
                <a:endCxn id="800" idx="0"/>
              </p:cNvCxnSpPr>
              <p:nvPr/>
            </p:nvCxnSpPr>
            <p:spPr>
              <a:xfrm>
                <a:off x="10701039" y="3081091"/>
                <a:ext cx="33772" cy="103150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3" name="直接连接符 802"/>
              <p:cNvCxnSpPr/>
              <p:nvPr/>
            </p:nvCxnSpPr>
            <p:spPr>
              <a:xfrm>
                <a:off x="9064620" y="4367702"/>
                <a:ext cx="709187" cy="9779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4" name="直接连接符 803"/>
              <p:cNvCxnSpPr/>
              <p:nvPr/>
            </p:nvCxnSpPr>
            <p:spPr>
              <a:xfrm flipH="1">
                <a:off x="10176841" y="4337540"/>
                <a:ext cx="663531" cy="930737"/>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5" name="直接连接符 804"/>
              <p:cNvCxnSpPr/>
              <p:nvPr/>
            </p:nvCxnSpPr>
            <p:spPr>
              <a:xfrm flipH="1">
                <a:off x="10276854" y="4320198"/>
                <a:ext cx="708987" cy="97525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6" name="直接连接符 805"/>
              <p:cNvCxnSpPr/>
              <p:nvPr/>
            </p:nvCxnSpPr>
            <p:spPr>
              <a:xfrm>
                <a:off x="8964607" y="4367702"/>
                <a:ext cx="709187" cy="9779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7" name="直接连接符 806"/>
              <p:cNvCxnSpPr>
                <a:stCxn id="798" idx="2"/>
                <a:endCxn id="800" idx="0"/>
              </p:cNvCxnSpPr>
              <p:nvPr/>
            </p:nvCxnSpPr>
            <p:spPr>
              <a:xfrm>
                <a:off x="9210939" y="3055345"/>
                <a:ext cx="1523872" cy="10572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8" name="直接连接符 807"/>
              <p:cNvCxnSpPr>
                <a:stCxn id="801" idx="2"/>
                <a:endCxn id="796" idx="0"/>
              </p:cNvCxnSpPr>
              <p:nvPr/>
            </p:nvCxnSpPr>
            <p:spPr>
              <a:xfrm flipH="1">
                <a:off x="9170968" y="3081091"/>
                <a:ext cx="1530071" cy="1048846"/>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809" name="文本框 808"/>
              <p:cNvSpPr txBox="1"/>
              <p:nvPr/>
            </p:nvSpPr>
            <p:spPr>
              <a:xfrm>
                <a:off x="10519666" y="5160523"/>
                <a:ext cx="858177" cy="369332"/>
              </a:xfrm>
              <a:prstGeom prst="rect">
                <a:avLst/>
              </a:prstGeom>
              <a:noFill/>
            </p:spPr>
            <p:txBody>
              <a:bodyPr wrap="square" rtlCol="0">
                <a:noAutofit/>
              </a:bodyPr>
              <a:lstStyle/>
              <a:p>
                <a:pPr fontAlgn="ctr"/>
                <a:r>
                  <a:rPr u="none">
                    <a:latin typeface="Huawei Sans" panose="020C0503030203020204" pitchFamily="34" charset="0"/>
                    <a:cs typeface="Huawei Sans" panose="020C0503030203020204" pitchFamily="34" charset="0"/>
                  </a:rPr>
                  <a:t>iSCSI</a:t>
                </a:r>
                <a:endParaRPr lang="en-US" altLang="zh-CN" dirty="0">
                  <a:latin typeface="Huawei Sans" panose="020C0503030203020204" pitchFamily="34" charset="0"/>
                  <a:cs typeface="Huawei Sans" panose="020C0503030203020204" pitchFamily="34" charset="0"/>
                  <a:sym typeface="+mn-lt"/>
                </a:endParaRPr>
              </a:p>
            </p:txBody>
          </p:sp>
          <p:sp>
            <p:nvSpPr>
              <p:cNvPr id="810" name="文本框 809"/>
              <p:cNvSpPr txBox="1"/>
              <p:nvPr/>
            </p:nvSpPr>
            <p:spPr>
              <a:xfrm>
                <a:off x="9494434" y="2744728"/>
                <a:ext cx="858177" cy="369332"/>
              </a:xfrm>
              <a:prstGeom prst="rect">
                <a:avLst/>
              </a:prstGeom>
              <a:noFill/>
            </p:spPr>
            <p:txBody>
              <a:bodyPr wrap="square" rtlCol="0">
                <a:noAutofit/>
              </a:bodyPr>
              <a:lstStyle/>
              <a:p>
                <a:pPr fontAlgn="ctr"/>
                <a:r>
                  <a:rPr u="none" dirty="0">
                    <a:latin typeface="Huawei Sans" panose="020C0503030203020204" pitchFamily="34" charset="0"/>
                    <a:cs typeface="Huawei Sans" panose="020C0503030203020204" pitchFamily="34" charset="0"/>
                  </a:rPr>
                  <a:t>iSCSI</a:t>
                </a:r>
                <a:endParaRPr lang="en-US" altLang="zh-CN" dirty="0">
                  <a:latin typeface="Huawei Sans" panose="020C0503030203020204" pitchFamily="34" charset="0"/>
                  <a:cs typeface="Huawei Sans" panose="020C0503030203020204" pitchFamily="34" charset="0"/>
                  <a:sym typeface="+mn-lt"/>
                </a:endParaRPr>
              </a:p>
            </p:txBody>
          </p:sp>
          <p:sp>
            <p:nvSpPr>
              <p:cNvPr id="811" name="文本框 810"/>
              <p:cNvSpPr txBox="1"/>
              <p:nvPr/>
            </p:nvSpPr>
            <p:spPr>
              <a:xfrm>
                <a:off x="9262723" y="1608736"/>
                <a:ext cx="1388367" cy="461665"/>
              </a:xfrm>
              <a:prstGeom prst="rect">
                <a:avLst/>
              </a:prstGeom>
              <a:noFill/>
            </p:spPr>
            <p:txBody>
              <a:bodyPr wrap="square" rtlCol="0">
                <a:noAutofit/>
              </a:bodyPr>
              <a:lstStyle/>
              <a:p>
                <a:pPr algn="ctr" fontAlgn="ctr"/>
                <a:r>
                  <a:rPr sz="2400" b="1" u="none">
                    <a:solidFill>
                      <a:srgbClr val="0070C0"/>
                    </a:solidFill>
                    <a:latin typeface="Huawei Sans" panose="020C0503030203020204" pitchFamily="34" charset="0"/>
                    <a:cs typeface="Huawei Sans" panose="020C0503030203020204" pitchFamily="34" charset="0"/>
                  </a:rPr>
                  <a:t>IP SAN</a:t>
                </a:r>
                <a:endParaRPr lang="en-US" altLang="zh-CN" sz="2400" b="1" dirty="0">
                  <a:solidFill>
                    <a:srgbClr val="0070C0"/>
                  </a:solidFill>
                  <a:latin typeface="Huawei Sans" panose="020C0503030203020204" pitchFamily="34" charset="0"/>
                  <a:cs typeface="Huawei Sans" panose="020C0503030203020204" pitchFamily="34" charset="0"/>
                  <a:sym typeface="+mn-lt"/>
                </a:endParaRPr>
              </a:p>
            </p:txBody>
          </p:sp>
          <p:sp>
            <p:nvSpPr>
              <p:cNvPr id="812" name="圆角矩形 811"/>
              <p:cNvSpPr/>
              <p:nvPr/>
            </p:nvSpPr>
            <p:spPr>
              <a:xfrm>
                <a:off x="8556021" y="1501542"/>
                <a:ext cx="2865917" cy="4600876"/>
              </a:xfrm>
              <a:prstGeom prst="roundRect">
                <a:avLst/>
              </a:prstGeom>
              <a:noFill/>
              <a:ln w="12700">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latin typeface="Huawei Sans" panose="020C0503030203020204" pitchFamily="34" charset="0"/>
                  <a:cs typeface="Huawei Sans" panose="020C0503030203020204" pitchFamily="34" charset="0"/>
                  <a:sym typeface="+mn-lt"/>
                </a:endParaRPr>
              </a:p>
            </p:txBody>
          </p:sp>
          <p:sp>
            <p:nvSpPr>
              <p:cNvPr id="3" name="文本框 2"/>
              <p:cNvSpPr txBox="1"/>
              <p:nvPr/>
            </p:nvSpPr>
            <p:spPr>
              <a:xfrm>
                <a:off x="10892139" y="3354388"/>
                <a:ext cx="415947" cy="369332"/>
              </a:xfrm>
              <a:prstGeom prst="rect">
                <a:avLst/>
              </a:prstGeom>
              <a:noFill/>
            </p:spPr>
            <p:txBody>
              <a:bodyPr wrap="none" rtlCol="0">
                <a:noAutofit/>
              </a:bodyPr>
              <a:lstStyle/>
              <a:p>
                <a:pPr fontAlgn="ctr"/>
                <a:r>
                  <a:rPr u="none">
                    <a:latin typeface="Huawei Sans" panose="020C0503030203020204" pitchFamily="34" charset="0"/>
                    <a:cs typeface="Huawei Sans" panose="020C0503030203020204" pitchFamily="34" charset="0"/>
                  </a:rPr>
                  <a:t>IP</a:t>
                </a:r>
                <a:endParaRPr lang="en-US" altLang="zh-CN" dirty="0">
                  <a:latin typeface="Huawei Sans" panose="020C0503030203020204" pitchFamily="34" charset="0"/>
                  <a:cs typeface="Huawei Sans" panose="020C0503030203020204" pitchFamily="34" charset="0"/>
                  <a:sym typeface="+mn-lt"/>
                </a:endParaRPr>
              </a:p>
            </p:txBody>
          </p:sp>
          <p:sp>
            <p:nvSpPr>
              <p:cNvPr id="813" name="文本框 812"/>
              <p:cNvSpPr txBox="1"/>
              <p:nvPr/>
            </p:nvSpPr>
            <p:spPr>
              <a:xfrm>
                <a:off x="9844388" y="4573588"/>
                <a:ext cx="415947" cy="369332"/>
              </a:xfrm>
              <a:prstGeom prst="rect">
                <a:avLst/>
              </a:prstGeom>
              <a:noFill/>
            </p:spPr>
            <p:txBody>
              <a:bodyPr wrap="none" rtlCol="0">
                <a:noAutofit/>
              </a:bodyPr>
              <a:lstStyle/>
              <a:p>
                <a:pPr fontAlgn="ctr"/>
                <a:r>
                  <a:rPr u="none">
                    <a:latin typeface="Huawei Sans" panose="020C0503030203020204" pitchFamily="34" charset="0"/>
                    <a:cs typeface="Huawei Sans" panose="020C0503030203020204" pitchFamily="34" charset="0"/>
                  </a:rPr>
                  <a:t>IP</a:t>
                </a:r>
                <a:endParaRPr lang="en-US" altLang="zh-CN" dirty="0">
                  <a:latin typeface="Huawei Sans" panose="020C0503030203020204" pitchFamily="34" charset="0"/>
                  <a:cs typeface="Huawei Sans" panose="020C0503030203020204" pitchFamily="34" charset="0"/>
                  <a:sym typeface="+mn-lt"/>
                </a:endParaRPr>
              </a:p>
            </p:txBody>
          </p:sp>
        </p:grpSp>
      </p:grpSp>
    </p:spTree>
    <p:extLst>
      <p:ext uri="{BB962C8B-B14F-4D97-AF65-F5344CB8AC3E}">
        <p14:creationId xmlns:p14="http://schemas.microsoft.com/office/powerpoint/2010/main" val="4258271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3d61a33-293b-4e55-b708-f17b7fa2f34e"/>
          <p:cNvSpPr>
            <a:spLocks noGrp="1"/>
          </p:cNvSpPr>
          <p:nvPr>
            <p:ph type="title"/>
          </p:nvPr>
        </p:nvSpPr>
        <p:spPr/>
        <p:txBody>
          <a:bodyPr>
            <a:noAutofit/>
          </a:bodyPr>
          <a:lstStyle/>
          <a:p>
            <a:r>
              <a:rPr u="none"/>
              <a:t>Comparison Between IP SAN and FC SAN</a:t>
            </a:r>
            <a:endParaRPr lang="en-US" altLang="zh-CN" dirty="0">
              <a:latin typeface="Arial" panose="020C0503030203020204" pitchFamily="34" charset="0"/>
              <a:ea typeface="+mn-ea"/>
              <a:cs typeface="+mn-ea"/>
              <a:sym typeface="+mn-lt"/>
            </a:endParaRPr>
          </a:p>
        </p:txBody>
      </p:sp>
      <p:graphicFrame>
        <p:nvGraphicFramePr>
          <p:cNvPr id="3" name="45a9ca7f-6dd2-4e8c-b34f-70fc1afc8858"/>
          <p:cNvGraphicFramePr>
            <a:graphicFrameLocks/>
          </p:cNvGraphicFramePr>
          <p:nvPr>
            <p:extLst>
              <p:ext uri="{D42A27DB-BD31-4B8C-83A1-F6EECF244321}">
                <p14:modId xmlns:p14="http://schemas.microsoft.com/office/powerpoint/2010/main" val="1600092122"/>
              </p:ext>
            </p:extLst>
          </p:nvPr>
        </p:nvGraphicFramePr>
        <p:xfrm>
          <a:off x="1107494" y="1019129"/>
          <a:ext cx="9977012" cy="4883242"/>
        </p:xfrm>
        <a:graphic>
          <a:graphicData uri="http://schemas.openxmlformats.org/drawingml/2006/table">
            <a:tbl>
              <a:tblPr/>
              <a:tblGrid>
                <a:gridCol w="2171006">
                  <a:extLst>
                    <a:ext uri="{9D8B030D-6E8A-4147-A177-3AD203B41FA5}">
                      <a16:colId xmlns:a16="http://schemas.microsoft.com/office/drawing/2014/main" val="20000"/>
                    </a:ext>
                  </a:extLst>
                </a:gridCol>
                <a:gridCol w="3903003">
                  <a:extLst>
                    <a:ext uri="{9D8B030D-6E8A-4147-A177-3AD203B41FA5}">
                      <a16:colId xmlns:a16="http://schemas.microsoft.com/office/drawing/2014/main" val="20001"/>
                    </a:ext>
                  </a:extLst>
                </a:gridCol>
                <a:gridCol w="3903003">
                  <a:extLst>
                    <a:ext uri="{9D8B030D-6E8A-4147-A177-3AD203B41FA5}">
                      <a16:colId xmlns:a16="http://schemas.microsoft.com/office/drawing/2014/main" val="20002"/>
                    </a:ext>
                  </a:extLst>
                </a:gridCol>
              </a:tblGrid>
              <a:tr h="319713">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r>
                        <a:rPr sz="1400" b="1" u="none" dirty="0"/>
                        <a:t>Item</a:t>
                      </a:r>
                      <a:endParaRPr kumimoji="0" lang="en-US" altLang="zh-CN" sz="1400" b="1"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400" b="1" u="none"/>
                        <a:t>IP SAN</a:t>
                      </a:r>
                      <a:endParaRPr kumimoji="0" lang="en-US" altLang="zh-CN" sz="1400" b="1"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400" b="1" u="none"/>
                        <a:t>FC SAN</a:t>
                      </a:r>
                      <a:endParaRPr kumimoji="0" lang="en-US" altLang="zh-CN" sz="1400" b="1"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0"/>
                  </a:ext>
                </a:extLst>
              </a:tr>
              <a:tr h="567132">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Network architecture</a:t>
                      </a:r>
                      <a:endParaRPr kumimoji="0" lang="en-US" altLang="zh-CN" sz="1600" b="0" i="0" u="none" strike="noStrike" cap="none" normalizeH="0" baseline="0" dirty="0">
                        <a:ln>
                          <a:noFill/>
                        </a:ln>
                        <a:solidFill>
                          <a:srgbClr val="000000"/>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Existing IP networks</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Dedicated Fibre Channel networks and HBAs</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5430">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Transmission distance</a:t>
                      </a:r>
                      <a:endParaRPr kumimoji="0" lang="en-US" altLang="zh-CN" sz="1600" b="0" i="0" u="none" strike="noStrike" cap="none" normalizeH="0" baseline="0" dirty="0">
                        <a:ln>
                          <a:noFill/>
                        </a:ln>
                        <a:solidFill>
                          <a:srgbClr val="000000"/>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Not limited theoretically</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Limited by the maximum transmission distance of optical fibers</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5430">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Management and maintenance</a:t>
                      </a:r>
                      <a:endParaRPr kumimoji="0" lang="en-US" altLang="zh-CN" sz="1600" b="0" i="0" u="none" strike="noStrike" cap="none" normalizeH="0" baseline="0" dirty="0">
                        <a:ln>
                          <a:noFill/>
                        </a:ln>
                        <a:solidFill>
                          <a:srgbClr val="000000"/>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As simple as operating IP devices</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Complicated technologies and management</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34843">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Compatibility</a:t>
                      </a:r>
                      <a:endParaRPr kumimoji="0" lang="en-US" altLang="zh-CN" sz="1600" b="0" i="0" u="none" strike="noStrike" cap="none" normalizeH="0" baseline="0" dirty="0">
                        <a:ln>
                          <a:noFill/>
                        </a:ln>
                        <a:solidFill>
                          <a:srgbClr val="000000"/>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dirty="0"/>
                        <a:t>Compatible with all IP network devices</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Poor compatibility</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1280848">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Cost</a:t>
                      </a:r>
                      <a:endParaRPr kumimoji="0" lang="en-US" altLang="zh-CN" sz="1600" b="0" i="0" u="none" strike="noStrike" cap="none" normalizeH="0" baseline="0" dirty="0">
                        <a:ln>
                          <a:noFill/>
                        </a:ln>
                        <a:solidFill>
                          <a:srgbClr val="000000"/>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Lower purchase and maintenance costs than FC SAN, higher return on investment (ROI)</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High purchase (Fibre Channel switches, HBAs, Fibre Channel disk arrays, and so on) and maintenance (staff training, system configuration and supervision, and so on) costs</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605430">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Disaster recovery (DR)</a:t>
                      </a:r>
                      <a:endParaRPr kumimoji="0" lang="en-US" altLang="zh-CN" sz="1600" b="0" i="0" u="none" strike="noStrike" cap="none" normalizeH="0" baseline="0" dirty="0">
                        <a:ln>
                          <a:noFill/>
                        </a:ln>
                        <a:solidFill>
                          <a:srgbClr val="000000"/>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Local and remote DR available based on existing networks at a low cost</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High hardware and software costs for DR</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418316">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Security</a:t>
                      </a:r>
                      <a:endParaRPr kumimoji="0" lang="en-US" altLang="zh-CN" sz="1600" b="0" i="0" u="none" strike="noStrike" cap="none" normalizeH="0" baseline="0" dirty="0">
                        <a:ln>
                          <a:noFill/>
                        </a:ln>
                        <a:solidFill>
                          <a:srgbClr val="000000"/>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Relatively low</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lnB w="28575" cap="flat" cmpd="sng" algn="ctr">
                      <a:solidFill>
                        <a:schemeClr val="tx1"/>
                      </a:solidFill>
                      <a:prstDash val="solid"/>
                      <a:round/>
                      <a:headEnd type="none" w="med" len="med"/>
                      <a:tailEnd type="none" w="med" len="med"/>
                    </a:lnB>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600" u="none"/>
                        <a:t>Relatively high</a:t>
                      </a:r>
                      <a:endParaRPr kumimoji="0" lang="en-US" altLang="zh-CN" sz="1600" b="0"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18681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a:t>Comparison Between DAS, NAS, and SAN</a:t>
            </a:r>
            <a:endParaRPr lang="en-US" dirty="0"/>
          </a:p>
        </p:txBody>
      </p:sp>
      <p:graphicFrame>
        <p:nvGraphicFramePr>
          <p:cNvPr id="4" name="表格 3"/>
          <p:cNvGraphicFramePr>
            <a:graphicFrameLocks noGrp="1"/>
          </p:cNvGraphicFramePr>
          <p:nvPr>
            <p:extLst>
              <p:ext uri="{D42A27DB-BD31-4B8C-83A1-F6EECF244321}">
                <p14:modId xmlns:p14="http://schemas.microsoft.com/office/powerpoint/2010/main" val="405137713"/>
              </p:ext>
            </p:extLst>
          </p:nvPr>
        </p:nvGraphicFramePr>
        <p:xfrm>
          <a:off x="769435" y="1126150"/>
          <a:ext cx="10493296" cy="5082356"/>
        </p:xfrm>
        <a:graphic>
          <a:graphicData uri="http://schemas.openxmlformats.org/drawingml/2006/table">
            <a:tbl>
              <a:tblPr firstRow="1" bandRow="1"/>
              <a:tblGrid>
                <a:gridCol w="2623324">
                  <a:extLst>
                    <a:ext uri="{9D8B030D-6E8A-4147-A177-3AD203B41FA5}">
                      <a16:colId xmlns:a16="http://schemas.microsoft.com/office/drawing/2014/main" val="20000"/>
                    </a:ext>
                  </a:extLst>
                </a:gridCol>
                <a:gridCol w="2623324">
                  <a:extLst>
                    <a:ext uri="{9D8B030D-6E8A-4147-A177-3AD203B41FA5}">
                      <a16:colId xmlns:a16="http://schemas.microsoft.com/office/drawing/2014/main" val="20001"/>
                    </a:ext>
                  </a:extLst>
                </a:gridCol>
                <a:gridCol w="2623324">
                  <a:extLst>
                    <a:ext uri="{9D8B030D-6E8A-4147-A177-3AD203B41FA5}">
                      <a16:colId xmlns:a16="http://schemas.microsoft.com/office/drawing/2014/main" val="20002"/>
                    </a:ext>
                  </a:extLst>
                </a:gridCol>
                <a:gridCol w="2623324">
                  <a:extLst>
                    <a:ext uri="{9D8B030D-6E8A-4147-A177-3AD203B41FA5}">
                      <a16:colId xmlns:a16="http://schemas.microsoft.com/office/drawing/2014/main" val="20003"/>
                    </a:ext>
                  </a:extLst>
                </a:gridCol>
              </a:tblGrid>
              <a:tr h="464492">
                <a:tc>
                  <a:txBody>
                    <a:bodyPr/>
                    <a:lstStyle/>
                    <a:p>
                      <a:pPr algn="ctr"/>
                      <a:r>
                        <a:rPr sz="1200" b="1" u="none" dirty="0"/>
                        <a:t>Storage System Architecture</a:t>
                      </a:r>
                      <a:endParaRPr lang="en-US" sz="1200" b="1" dirty="0">
                        <a:latin typeface="Arial"/>
                        <a:ea typeface="+mn-ea"/>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sz="1200" b="1" u="none" dirty="0"/>
                        <a:t>DAS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sz="1200" b="1" u="none"/>
                        <a:t>NAS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sz="1200" b="1" u="none"/>
                        <a:t>SAN</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8644">
                <a:tc>
                  <a:txBody>
                    <a:bodyPr/>
                    <a:lstStyle/>
                    <a:p>
                      <a:r>
                        <a:rPr sz="1200" u="none" dirty="0"/>
                        <a:t>Data transmission protocol</a:t>
                      </a:r>
                      <a:endParaRPr lang="en-US" sz="1200" dirty="0">
                        <a:latin typeface="Arial"/>
                        <a:ea typeface="+mn-ea"/>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a:t>SCSI/FC/ATA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a:t>TCP/IP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a:t>FC</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8644">
                <a:tc>
                  <a:txBody>
                    <a:bodyPr/>
                    <a:lstStyle/>
                    <a:p>
                      <a:r>
                        <a:rPr sz="1200" u="none" dirty="0"/>
                        <a:t>Transport object</a:t>
                      </a:r>
                      <a:endParaRPr lang="en-US" sz="1200" dirty="0">
                        <a:latin typeface="Arial"/>
                        <a:ea typeface="+mn-ea"/>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a:t>Data block</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a:t>File</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a:t>Data block</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8644">
                <a:tc>
                  <a:txBody>
                    <a:bodyPr/>
                    <a:lstStyle/>
                    <a:p>
                      <a:r>
                        <a:rPr sz="1200" u="none"/>
                        <a:t>Using standard file sharing protocols</a:t>
                      </a:r>
                      <a:endParaRPr lang="en-US" sz="1200" dirty="0">
                        <a:latin typeface="Arial"/>
                        <a:ea typeface="+mn-ea"/>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a:t>No</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a:t>Yes (NFS/CIFS......)</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a:t>No</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8644">
                <a:tc>
                  <a:txBody>
                    <a:bodyPr/>
                    <a:lstStyle/>
                    <a:p>
                      <a:r>
                        <a:rPr sz="1200" u="none"/>
                        <a:t>Centralized management</a:t>
                      </a:r>
                      <a:endParaRPr lang="en-US" sz="1200" dirty="0">
                        <a:latin typeface="Arial"/>
                        <a:ea typeface="+mn-ea"/>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a:t>Not sure.</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a:t>Yes</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a:t>Management tools required</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8644">
                <a:tc>
                  <a:txBody>
                    <a:bodyPr/>
                    <a:lstStyle/>
                    <a:p>
                      <a:r>
                        <a:rPr sz="1200" u="none"/>
                        <a:t>Improving server efficiency</a:t>
                      </a:r>
                      <a:endParaRPr lang="en-US" sz="1200" dirty="0">
                        <a:latin typeface="Arial"/>
                        <a:ea typeface="+mn-ea"/>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a:t>No</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a:t>Yes</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a:t>Yes</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8644">
                <a:tc>
                  <a:txBody>
                    <a:bodyPr/>
                    <a:lstStyle/>
                    <a:p>
                      <a:r>
                        <a:rPr sz="1200" u="none"/>
                        <a:t>Disaster tolerance</a:t>
                      </a:r>
                      <a:endParaRPr lang="en-US" sz="1200" dirty="0">
                        <a:latin typeface="Arial"/>
                        <a:ea typeface="+mn-ea"/>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a:t>Low</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a:t>High</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a:t>High, dedicated solution</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2670">
                <a:tc>
                  <a:txBody>
                    <a:bodyPr/>
                    <a:lstStyle/>
                    <a:p>
                      <a:r>
                        <a:rPr sz="1200" u="none"/>
                        <a:t>Application scope</a:t>
                      </a:r>
                      <a:endParaRPr lang="en-US" sz="1200" dirty="0">
                        <a:latin typeface="Arial"/>
                        <a:ea typeface="+mn-ea"/>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none" dirty="0"/>
                        <a:t>SME </a:t>
                      </a:r>
                      <a:r>
                        <a:rPr lang="en-US" altLang="zh-CN" sz="1200" u="none" dirty="0"/>
                        <a:t>s</a:t>
                      </a:r>
                      <a:r>
                        <a:rPr sz="1200" u="none" dirty="0"/>
                        <a:t>ervers</a:t>
                      </a:r>
                      <a:r>
                        <a:rPr lang="en-US" sz="1200" u="none" baseline="0" dirty="0"/>
                        <a:t> and</a:t>
                      </a:r>
                      <a:r>
                        <a:rPr sz="1200" u="none" dirty="0"/>
                        <a:t> JBOD</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none" dirty="0"/>
                        <a:t>SME</a:t>
                      </a:r>
                      <a:r>
                        <a:rPr sz="1200" u="none" dirty="0"/>
                        <a:t>, </a:t>
                      </a:r>
                      <a:r>
                        <a:rPr lang="en-US" sz="1200" u="none" dirty="0"/>
                        <a:t>monitoring</a:t>
                      </a:r>
                      <a:r>
                        <a:rPr sz="1200" u="none" dirty="0"/>
                        <a:t>, and</a:t>
                      </a:r>
                      <a:r>
                        <a:rPr lang="en-US" sz="1200" u="none" baseline="0" dirty="0"/>
                        <a:t> </a:t>
                      </a:r>
                      <a:r>
                        <a:rPr sz="1200" u="none" dirty="0"/>
                        <a:t>broadcasting</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a:t>Large enterprises and data centers</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06806">
                <a:tc>
                  <a:txBody>
                    <a:bodyPr/>
                    <a:lstStyle/>
                    <a:p>
                      <a:r>
                        <a:rPr sz="1200" u="none" dirty="0"/>
                        <a:t>Application environment</a:t>
                      </a:r>
                      <a:endParaRPr lang="en-US" sz="1200" dirty="0">
                        <a:latin typeface="Arial"/>
                        <a:ea typeface="+mn-ea"/>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a:t>LAN</a:t>
                      </a:r>
                      <a:endParaRPr lang="en-US" altLang="zh-CN" sz="1200" dirty="0">
                        <a:latin typeface="Arial"/>
                        <a:ea typeface="+mn-ea"/>
                      </a:endParaRPr>
                    </a:p>
                    <a:p>
                      <a:r>
                        <a:rPr sz="1200" u="none" dirty="0"/>
                        <a:t>Documents are seldom shared, the operation platform is independent, and the number of servers is small.</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a:t>LAN</a:t>
                      </a:r>
                      <a:endParaRPr lang="en-US" altLang="zh-CN" sz="1200" dirty="0">
                        <a:latin typeface="Arial"/>
                        <a:ea typeface="+mn-ea"/>
                      </a:endParaRPr>
                    </a:p>
                    <a:p>
                      <a:r>
                        <a:rPr sz="1200" u="none" dirty="0"/>
                        <a:t>Documents are highly shared, and different media formats have high storage requirements.</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sz="1200" u="none" dirty="0" err="1"/>
                        <a:t>Fibre</a:t>
                      </a:r>
                      <a:r>
                        <a:rPr sz="1200" u="none" dirty="0"/>
                        <a:t> channel storage domain network</a:t>
                      </a:r>
                      <a:endParaRPr lang="en-US" altLang="zh-CN" sz="1200" dirty="0">
                        <a:latin typeface="Arial"/>
                        <a:ea typeface="+mn-ea"/>
                      </a:endParaRPr>
                    </a:p>
                    <a:p>
                      <a:r>
                        <a:rPr sz="1200" u="none" dirty="0"/>
                        <a:t>Complex network environment, high degree of document sharing, heterogeneous operating system platform, and a large number of servers.</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8644">
                <a:tc>
                  <a:txBody>
                    <a:bodyPr/>
                    <a:lstStyle/>
                    <a:p>
                      <a:r>
                        <a:rPr sz="1200" u="none"/>
                        <a:t>Capacity expansion capability</a:t>
                      </a:r>
                      <a:endParaRPr lang="en-US" sz="1200" dirty="0">
                        <a:latin typeface="Arial"/>
                        <a:ea typeface="+mn-ea"/>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sz="1200" u="none" dirty="0"/>
                        <a:t>Low</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sz="1200" u="none"/>
                        <a:t>Medium</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sz="1200" u="none" dirty="0"/>
                        <a:t>High</a:t>
                      </a:r>
                      <a:endParaRPr lang="en-US" sz="1200" dirty="0">
                        <a:latin typeface="Arial"/>
                        <a:ea typeface="+mn-ea"/>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22196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noAutofit/>
          </a:bodyPr>
          <a:lstStyle/>
          <a:p>
            <a:r>
              <a:rPr u="none" dirty="0">
                <a:solidFill>
                  <a:schemeClr val="bg1">
                    <a:lumMod val="50000"/>
                  </a:schemeClr>
                </a:solidFill>
              </a:rPr>
              <a:t>DAS</a:t>
            </a:r>
          </a:p>
          <a:p>
            <a:r>
              <a:rPr u="none" dirty="0">
                <a:solidFill>
                  <a:schemeClr val="bg1">
                    <a:lumMod val="50000"/>
                  </a:schemeClr>
                </a:solidFill>
              </a:rPr>
              <a:t>NAS</a:t>
            </a:r>
          </a:p>
          <a:p>
            <a:r>
              <a:rPr u="none" dirty="0">
                <a:solidFill>
                  <a:schemeClr val="bg1">
                    <a:lumMod val="50000"/>
                  </a:schemeClr>
                </a:solidFill>
              </a:rPr>
              <a:t>SAN</a:t>
            </a:r>
          </a:p>
          <a:p>
            <a:r>
              <a:rPr b="1" dirty="0"/>
              <a:t>Distributed Architecture</a:t>
            </a:r>
            <a:endParaRPr lang="en-US" altLang="zh-CN" b="1" dirty="0">
              <a:latin typeface="Arial" panose="020C0503030203020204" pitchFamily="34" charset="0"/>
              <a:sym typeface="+mn-lt"/>
            </a:endParaRPr>
          </a:p>
          <a:p>
            <a:endParaRPr lang="en-US" altLang="zh-CN" b="1" dirty="0">
              <a:latin typeface="Arial" panose="020C0503030203020204" pitchFamily="34" charset="0"/>
              <a:cs typeface="+mn-ea"/>
              <a:sym typeface="+mn-lt"/>
            </a:endParaRPr>
          </a:p>
        </p:txBody>
      </p:sp>
    </p:spTree>
    <p:extLst>
      <p:ext uri="{BB962C8B-B14F-4D97-AF65-F5344CB8AC3E}">
        <p14:creationId xmlns:p14="http://schemas.microsoft.com/office/powerpoint/2010/main" val="3354467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30400" y="2387699"/>
            <a:ext cx="2466617" cy="3467100"/>
            <a:chOff x="3630400" y="2387699"/>
            <a:chExt cx="2466617" cy="3467100"/>
          </a:xfrm>
        </p:grpSpPr>
        <p:cxnSp>
          <p:nvCxnSpPr>
            <p:cNvPr id="826" name="直接连接符 825"/>
            <p:cNvCxnSpPr>
              <a:stCxn id="128" idx="18"/>
              <a:endCxn id="430" idx="14"/>
            </p:cNvCxnSpPr>
            <p:nvPr/>
          </p:nvCxnSpPr>
          <p:spPr>
            <a:xfrm flipH="1" flipV="1">
              <a:off x="3672401" y="2387699"/>
              <a:ext cx="2424616" cy="2451577"/>
            </a:xfrm>
            <a:prstGeom prst="line">
              <a:avLst/>
            </a:prstGeom>
            <a:ln w="28575">
              <a:solidFill>
                <a:srgbClr val="221815"/>
              </a:solidFill>
            </a:ln>
          </p:spPr>
          <p:style>
            <a:lnRef idx="1">
              <a:schemeClr val="accent1"/>
            </a:lnRef>
            <a:fillRef idx="0">
              <a:schemeClr val="accent1"/>
            </a:fillRef>
            <a:effectRef idx="0">
              <a:schemeClr val="accent1"/>
            </a:effectRef>
            <a:fontRef idx="minor">
              <a:schemeClr val="tx1"/>
            </a:fontRef>
          </p:style>
        </p:cxnSp>
        <p:cxnSp>
          <p:nvCxnSpPr>
            <p:cNvPr id="828" name="直接连接符 827"/>
            <p:cNvCxnSpPr>
              <a:stCxn id="128" idx="18"/>
              <a:endCxn id="694" idx="14"/>
            </p:cNvCxnSpPr>
            <p:nvPr/>
          </p:nvCxnSpPr>
          <p:spPr>
            <a:xfrm flipH="1" flipV="1">
              <a:off x="3672401" y="3244949"/>
              <a:ext cx="2424616" cy="1594327"/>
            </a:xfrm>
            <a:prstGeom prst="line">
              <a:avLst/>
            </a:prstGeom>
            <a:ln w="28575">
              <a:solidFill>
                <a:srgbClr val="221815"/>
              </a:solidFill>
            </a:ln>
          </p:spPr>
          <p:style>
            <a:lnRef idx="1">
              <a:schemeClr val="accent1"/>
            </a:lnRef>
            <a:fillRef idx="0">
              <a:schemeClr val="accent1"/>
            </a:fillRef>
            <a:effectRef idx="0">
              <a:schemeClr val="accent1"/>
            </a:effectRef>
            <a:fontRef idx="minor">
              <a:schemeClr val="tx1"/>
            </a:fontRef>
          </p:style>
        </p:cxnSp>
        <p:cxnSp>
          <p:nvCxnSpPr>
            <p:cNvPr id="830" name="直接连接符 829"/>
            <p:cNvCxnSpPr>
              <a:stCxn id="128" idx="18"/>
              <a:endCxn id="771" idx="14"/>
            </p:cNvCxnSpPr>
            <p:nvPr/>
          </p:nvCxnSpPr>
          <p:spPr>
            <a:xfrm flipH="1" flipV="1">
              <a:off x="3672401" y="4102199"/>
              <a:ext cx="2424616" cy="737077"/>
            </a:xfrm>
            <a:prstGeom prst="line">
              <a:avLst/>
            </a:prstGeom>
            <a:ln w="28575">
              <a:solidFill>
                <a:srgbClr val="221815"/>
              </a:solidFill>
            </a:ln>
          </p:spPr>
          <p:style>
            <a:lnRef idx="1">
              <a:schemeClr val="accent1"/>
            </a:lnRef>
            <a:fillRef idx="0">
              <a:schemeClr val="accent1"/>
            </a:fillRef>
            <a:effectRef idx="0">
              <a:schemeClr val="accent1"/>
            </a:effectRef>
            <a:fontRef idx="minor">
              <a:schemeClr val="tx1"/>
            </a:fontRef>
          </p:style>
        </p:cxnSp>
        <p:cxnSp>
          <p:nvCxnSpPr>
            <p:cNvPr id="832" name="直接连接符 831"/>
            <p:cNvCxnSpPr>
              <a:stCxn id="128" idx="18"/>
              <a:endCxn id="617" idx="5"/>
            </p:cNvCxnSpPr>
            <p:nvPr/>
          </p:nvCxnSpPr>
          <p:spPr>
            <a:xfrm flipH="1">
              <a:off x="3630400" y="4839276"/>
              <a:ext cx="2466617" cy="122106"/>
            </a:xfrm>
            <a:prstGeom prst="line">
              <a:avLst/>
            </a:prstGeom>
            <a:ln w="28575">
              <a:solidFill>
                <a:srgbClr val="221815"/>
              </a:solidFill>
            </a:ln>
          </p:spPr>
          <p:style>
            <a:lnRef idx="1">
              <a:schemeClr val="accent1"/>
            </a:lnRef>
            <a:fillRef idx="0">
              <a:schemeClr val="accent1"/>
            </a:fillRef>
            <a:effectRef idx="0">
              <a:schemeClr val="accent1"/>
            </a:effectRef>
            <a:fontRef idx="minor">
              <a:schemeClr val="tx1"/>
            </a:fontRef>
          </p:style>
        </p:cxnSp>
        <p:cxnSp>
          <p:nvCxnSpPr>
            <p:cNvPr id="834" name="直接连接符 833"/>
            <p:cNvCxnSpPr>
              <a:stCxn id="128" idx="18"/>
              <a:endCxn id="540" idx="14"/>
            </p:cNvCxnSpPr>
            <p:nvPr/>
          </p:nvCxnSpPr>
          <p:spPr>
            <a:xfrm flipH="1">
              <a:off x="3672401" y="4839276"/>
              <a:ext cx="2424616" cy="1015523"/>
            </a:xfrm>
            <a:prstGeom prst="line">
              <a:avLst/>
            </a:prstGeom>
            <a:ln w="28575">
              <a:solidFill>
                <a:srgbClr val="221815"/>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Autofit/>
          </a:bodyPr>
          <a:lstStyle/>
          <a:p>
            <a:r>
              <a:rPr lang="en-US" altLang="zh-CN" dirty="0">
                <a:latin typeface="+mj-lt"/>
              </a:rPr>
              <a:t>Scale-out</a:t>
            </a:r>
            <a:r>
              <a:rPr u="none" dirty="0">
                <a:latin typeface="+mj-lt"/>
                <a:cs typeface="Huawei Sans" panose="020C0503030203020204" pitchFamily="34" charset="0"/>
              </a:rPr>
              <a:t> Storage Networking</a:t>
            </a:r>
            <a:endParaRPr lang="en-US" altLang="zh-CN" dirty="0">
              <a:latin typeface="+mj-lt"/>
              <a:ea typeface="+mn-ea"/>
              <a:cs typeface="Huawei Sans" panose="020C0503030203020204" pitchFamily="34" charset="0"/>
              <a:sym typeface="+mn-lt"/>
            </a:endParaRPr>
          </a:p>
        </p:txBody>
      </p:sp>
      <p:grpSp>
        <p:nvGrpSpPr>
          <p:cNvPr id="3" name="组合 2"/>
          <p:cNvGrpSpPr/>
          <p:nvPr/>
        </p:nvGrpSpPr>
        <p:grpSpPr>
          <a:xfrm>
            <a:off x="6097017" y="4783327"/>
            <a:ext cx="1944805" cy="774906"/>
            <a:chOff x="5125467" y="4345176"/>
            <a:chExt cx="2553816" cy="1017566"/>
          </a:xfrm>
          <a:solidFill>
            <a:schemeClr val="bg1">
              <a:lumMod val="50000"/>
            </a:schemeClr>
          </a:solidFill>
        </p:grpSpPr>
        <p:grpSp>
          <p:nvGrpSpPr>
            <p:cNvPr id="127" name="组合 126"/>
            <p:cNvGrpSpPr/>
            <p:nvPr/>
          </p:nvGrpSpPr>
          <p:grpSpPr>
            <a:xfrm>
              <a:off x="5125467" y="4345176"/>
              <a:ext cx="1848227" cy="523319"/>
              <a:chOff x="1165225" y="1108076"/>
              <a:chExt cx="706438" cy="200025"/>
            </a:xfrm>
            <a:grpFill/>
          </p:grpSpPr>
          <p:sp>
            <p:nvSpPr>
              <p:cNvPr id="128"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29"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30"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31"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32"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33"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34"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35"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36"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37"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38"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39"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40"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41"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42"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grpSp>
          <p:nvGrpSpPr>
            <p:cNvPr id="143" name="组合 142"/>
            <p:cNvGrpSpPr/>
            <p:nvPr/>
          </p:nvGrpSpPr>
          <p:grpSpPr>
            <a:xfrm>
              <a:off x="5831056" y="4839423"/>
              <a:ext cx="1848227" cy="523319"/>
              <a:chOff x="1165225" y="1108076"/>
              <a:chExt cx="706438" cy="200025"/>
            </a:xfrm>
            <a:grpFill/>
          </p:grpSpPr>
          <p:sp>
            <p:nvSpPr>
              <p:cNvPr id="144"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45"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46"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47"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48"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49"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50"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51"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52"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53"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54"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55"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56"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57"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58"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grpSp>
      <p:grpSp>
        <p:nvGrpSpPr>
          <p:cNvPr id="397" name="组合 396"/>
          <p:cNvGrpSpPr/>
          <p:nvPr/>
        </p:nvGrpSpPr>
        <p:grpSpPr>
          <a:xfrm>
            <a:off x="2191056" y="1658860"/>
            <a:ext cx="1481345" cy="798201"/>
            <a:chOff x="2387601" y="3114676"/>
            <a:chExt cx="654050" cy="352425"/>
          </a:xfrm>
          <a:solidFill>
            <a:schemeClr val="bg1">
              <a:lumMod val="50000"/>
            </a:schemeClr>
          </a:solidFill>
        </p:grpSpPr>
        <p:grpSp>
          <p:nvGrpSpPr>
            <p:cNvPr id="398" name="组合 397"/>
            <p:cNvGrpSpPr/>
            <p:nvPr/>
          </p:nvGrpSpPr>
          <p:grpSpPr>
            <a:xfrm>
              <a:off x="2387601" y="3114676"/>
              <a:ext cx="654050" cy="352425"/>
              <a:chOff x="2387601" y="3114676"/>
              <a:chExt cx="654050" cy="352425"/>
            </a:xfrm>
            <a:grpFill/>
          </p:grpSpPr>
          <p:sp>
            <p:nvSpPr>
              <p:cNvPr id="429" name="Freeform 381"/>
              <p:cNvSpPr>
                <a:spLocks/>
              </p:cNvSpPr>
              <p:nvPr/>
            </p:nvSpPr>
            <p:spPr bwMode="auto">
              <a:xfrm>
                <a:off x="2387601" y="3114676"/>
                <a:ext cx="79375" cy="339725"/>
              </a:xfrm>
              <a:custGeom>
                <a:avLst/>
                <a:gdLst>
                  <a:gd name="T0" fmla="*/ 85 w 94"/>
                  <a:gd name="T1" fmla="*/ 398 h 398"/>
                  <a:gd name="T2" fmla="*/ 85 w 94"/>
                  <a:gd name="T3" fmla="*/ 398 h 398"/>
                  <a:gd name="T4" fmla="*/ 21 w 94"/>
                  <a:gd name="T5" fmla="*/ 398 h 398"/>
                  <a:gd name="T6" fmla="*/ 0 w 94"/>
                  <a:gd name="T7" fmla="*/ 377 h 398"/>
                  <a:gd name="T8" fmla="*/ 0 w 94"/>
                  <a:gd name="T9" fmla="*/ 21 h 398"/>
                  <a:gd name="T10" fmla="*/ 21 w 94"/>
                  <a:gd name="T11" fmla="*/ 0 h 398"/>
                  <a:gd name="T12" fmla="*/ 85 w 94"/>
                  <a:gd name="T13" fmla="*/ 0 h 398"/>
                  <a:gd name="T14" fmla="*/ 94 w 94"/>
                  <a:gd name="T15" fmla="*/ 10 h 398"/>
                  <a:gd name="T16" fmla="*/ 85 w 94"/>
                  <a:gd name="T17" fmla="*/ 20 h 398"/>
                  <a:gd name="T18" fmla="*/ 21 w 94"/>
                  <a:gd name="T19" fmla="*/ 20 h 398"/>
                  <a:gd name="T20" fmla="*/ 20 w 94"/>
                  <a:gd name="T21" fmla="*/ 21 h 398"/>
                  <a:gd name="T22" fmla="*/ 20 w 94"/>
                  <a:gd name="T23" fmla="*/ 377 h 398"/>
                  <a:gd name="T24" fmla="*/ 21 w 94"/>
                  <a:gd name="T25" fmla="*/ 378 h 398"/>
                  <a:gd name="T26" fmla="*/ 85 w 94"/>
                  <a:gd name="T27" fmla="*/ 378 h 398"/>
                  <a:gd name="T28" fmla="*/ 94 w 94"/>
                  <a:gd name="T29" fmla="*/ 388 h 398"/>
                  <a:gd name="T30" fmla="*/ 85 w 94"/>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98">
                    <a:moveTo>
                      <a:pt x="85" y="398"/>
                    </a:moveTo>
                    <a:lnTo>
                      <a:pt x="85" y="398"/>
                    </a:lnTo>
                    <a:lnTo>
                      <a:pt x="21" y="398"/>
                    </a:lnTo>
                    <a:cubicBezTo>
                      <a:pt x="10" y="398"/>
                      <a:pt x="0" y="388"/>
                      <a:pt x="0" y="377"/>
                    </a:cubicBezTo>
                    <a:lnTo>
                      <a:pt x="0" y="21"/>
                    </a:lnTo>
                    <a:cubicBezTo>
                      <a:pt x="0" y="10"/>
                      <a:pt x="10" y="0"/>
                      <a:pt x="21" y="0"/>
                    </a:cubicBezTo>
                    <a:lnTo>
                      <a:pt x="85" y="0"/>
                    </a:lnTo>
                    <a:cubicBezTo>
                      <a:pt x="90" y="0"/>
                      <a:pt x="94" y="5"/>
                      <a:pt x="94" y="10"/>
                    </a:cubicBezTo>
                    <a:cubicBezTo>
                      <a:pt x="94" y="16"/>
                      <a:pt x="90" y="20"/>
                      <a:pt x="85" y="20"/>
                    </a:cubicBezTo>
                    <a:lnTo>
                      <a:pt x="21" y="20"/>
                    </a:lnTo>
                    <a:cubicBezTo>
                      <a:pt x="21" y="20"/>
                      <a:pt x="20" y="21"/>
                      <a:pt x="20" y="21"/>
                    </a:cubicBezTo>
                    <a:lnTo>
                      <a:pt x="20" y="377"/>
                    </a:lnTo>
                    <a:cubicBezTo>
                      <a:pt x="20" y="377"/>
                      <a:pt x="21" y="378"/>
                      <a:pt x="21" y="378"/>
                    </a:cubicBezTo>
                    <a:lnTo>
                      <a:pt x="85" y="378"/>
                    </a:lnTo>
                    <a:cubicBezTo>
                      <a:pt x="90" y="378"/>
                      <a:pt x="94" y="382"/>
                      <a:pt x="94" y="388"/>
                    </a:cubicBezTo>
                    <a:cubicBezTo>
                      <a:pt x="94" y="393"/>
                      <a:pt x="90" y="398"/>
                      <a:pt x="85"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30" name="Freeform 382"/>
              <p:cNvSpPr>
                <a:spLocks/>
              </p:cNvSpPr>
              <p:nvPr/>
            </p:nvSpPr>
            <p:spPr bwMode="auto">
              <a:xfrm>
                <a:off x="2946401" y="3114676"/>
                <a:ext cx="95250" cy="339725"/>
              </a:xfrm>
              <a:custGeom>
                <a:avLst/>
                <a:gdLst>
                  <a:gd name="T0" fmla="*/ 91 w 113"/>
                  <a:gd name="T1" fmla="*/ 398 h 398"/>
                  <a:gd name="T2" fmla="*/ 91 w 113"/>
                  <a:gd name="T3" fmla="*/ 398 h 398"/>
                  <a:gd name="T4" fmla="*/ 10 w 113"/>
                  <a:gd name="T5" fmla="*/ 398 h 398"/>
                  <a:gd name="T6" fmla="*/ 0 w 113"/>
                  <a:gd name="T7" fmla="*/ 388 h 398"/>
                  <a:gd name="T8" fmla="*/ 10 w 113"/>
                  <a:gd name="T9" fmla="*/ 378 h 398"/>
                  <a:gd name="T10" fmla="*/ 91 w 113"/>
                  <a:gd name="T11" fmla="*/ 378 h 398"/>
                  <a:gd name="T12" fmla="*/ 93 w 113"/>
                  <a:gd name="T13" fmla="*/ 377 h 398"/>
                  <a:gd name="T14" fmla="*/ 93 w 113"/>
                  <a:gd name="T15" fmla="*/ 21 h 398"/>
                  <a:gd name="T16" fmla="*/ 91 w 113"/>
                  <a:gd name="T17" fmla="*/ 20 h 398"/>
                  <a:gd name="T18" fmla="*/ 17 w 113"/>
                  <a:gd name="T19" fmla="*/ 20 h 398"/>
                  <a:gd name="T20" fmla="*/ 7 w 113"/>
                  <a:gd name="T21" fmla="*/ 10 h 398"/>
                  <a:gd name="T22" fmla="*/ 17 w 113"/>
                  <a:gd name="T23" fmla="*/ 0 h 398"/>
                  <a:gd name="T24" fmla="*/ 91 w 113"/>
                  <a:gd name="T25" fmla="*/ 0 h 398"/>
                  <a:gd name="T26" fmla="*/ 113 w 113"/>
                  <a:gd name="T27" fmla="*/ 21 h 398"/>
                  <a:gd name="T28" fmla="*/ 113 w 113"/>
                  <a:gd name="T29" fmla="*/ 377 h 398"/>
                  <a:gd name="T30" fmla="*/ 91 w 113"/>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398">
                    <a:moveTo>
                      <a:pt x="91" y="398"/>
                    </a:moveTo>
                    <a:lnTo>
                      <a:pt x="91" y="398"/>
                    </a:lnTo>
                    <a:lnTo>
                      <a:pt x="10" y="398"/>
                    </a:lnTo>
                    <a:cubicBezTo>
                      <a:pt x="4" y="398"/>
                      <a:pt x="0" y="393"/>
                      <a:pt x="0" y="388"/>
                    </a:cubicBezTo>
                    <a:cubicBezTo>
                      <a:pt x="0" y="382"/>
                      <a:pt x="4" y="378"/>
                      <a:pt x="10" y="378"/>
                    </a:cubicBezTo>
                    <a:lnTo>
                      <a:pt x="91" y="378"/>
                    </a:lnTo>
                    <a:cubicBezTo>
                      <a:pt x="92" y="378"/>
                      <a:pt x="93" y="377"/>
                      <a:pt x="93" y="377"/>
                    </a:cubicBezTo>
                    <a:lnTo>
                      <a:pt x="93" y="21"/>
                    </a:lnTo>
                    <a:cubicBezTo>
                      <a:pt x="93" y="21"/>
                      <a:pt x="92" y="20"/>
                      <a:pt x="91" y="20"/>
                    </a:cubicBezTo>
                    <a:lnTo>
                      <a:pt x="17" y="20"/>
                    </a:lnTo>
                    <a:cubicBezTo>
                      <a:pt x="12" y="20"/>
                      <a:pt x="7" y="16"/>
                      <a:pt x="7" y="10"/>
                    </a:cubicBezTo>
                    <a:cubicBezTo>
                      <a:pt x="7" y="5"/>
                      <a:pt x="12" y="0"/>
                      <a:pt x="17" y="0"/>
                    </a:cubicBezTo>
                    <a:lnTo>
                      <a:pt x="91" y="0"/>
                    </a:lnTo>
                    <a:cubicBezTo>
                      <a:pt x="103" y="0"/>
                      <a:pt x="113" y="10"/>
                      <a:pt x="113" y="21"/>
                    </a:cubicBezTo>
                    <a:lnTo>
                      <a:pt x="113" y="377"/>
                    </a:lnTo>
                    <a:cubicBezTo>
                      <a:pt x="113" y="388"/>
                      <a:pt x="103" y="398"/>
                      <a:pt x="91"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31" name="Freeform 383"/>
              <p:cNvSpPr>
                <a:spLocks/>
              </p:cNvSpPr>
              <p:nvPr/>
            </p:nvSpPr>
            <p:spPr bwMode="auto">
              <a:xfrm>
                <a:off x="2886076" y="3436938"/>
                <a:ext cx="92075" cy="17463"/>
              </a:xfrm>
              <a:custGeom>
                <a:avLst/>
                <a:gdLst>
                  <a:gd name="T0" fmla="*/ 99 w 109"/>
                  <a:gd name="T1" fmla="*/ 20 h 20"/>
                  <a:gd name="T2" fmla="*/ 99 w 109"/>
                  <a:gd name="T3" fmla="*/ 20 h 20"/>
                  <a:gd name="T4" fmla="*/ 10 w 109"/>
                  <a:gd name="T5" fmla="*/ 20 h 20"/>
                  <a:gd name="T6" fmla="*/ 0 w 109"/>
                  <a:gd name="T7" fmla="*/ 10 h 20"/>
                  <a:gd name="T8" fmla="*/ 10 w 109"/>
                  <a:gd name="T9" fmla="*/ 0 h 20"/>
                  <a:gd name="T10" fmla="*/ 99 w 109"/>
                  <a:gd name="T11" fmla="*/ 0 h 20"/>
                  <a:gd name="T12" fmla="*/ 109 w 109"/>
                  <a:gd name="T13" fmla="*/ 10 h 20"/>
                  <a:gd name="T14" fmla="*/ 99 w 10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0">
                    <a:moveTo>
                      <a:pt x="99" y="20"/>
                    </a:moveTo>
                    <a:lnTo>
                      <a:pt x="99" y="20"/>
                    </a:lnTo>
                    <a:lnTo>
                      <a:pt x="10" y="20"/>
                    </a:lnTo>
                    <a:cubicBezTo>
                      <a:pt x="4" y="20"/>
                      <a:pt x="0" y="15"/>
                      <a:pt x="0" y="10"/>
                    </a:cubicBezTo>
                    <a:cubicBezTo>
                      <a:pt x="0" y="4"/>
                      <a:pt x="4" y="0"/>
                      <a:pt x="10" y="0"/>
                    </a:cubicBezTo>
                    <a:lnTo>
                      <a:pt x="99" y="0"/>
                    </a:lnTo>
                    <a:cubicBezTo>
                      <a:pt x="105" y="0"/>
                      <a:pt x="109" y="4"/>
                      <a:pt x="109" y="10"/>
                    </a:cubicBezTo>
                    <a:cubicBezTo>
                      <a:pt x="109" y="15"/>
                      <a:pt x="105" y="20"/>
                      <a:pt x="99"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32" name="Freeform 384"/>
              <p:cNvSpPr>
                <a:spLocks/>
              </p:cNvSpPr>
              <p:nvPr/>
            </p:nvSpPr>
            <p:spPr bwMode="auto">
              <a:xfrm>
                <a:off x="2451101" y="3114676"/>
                <a:ext cx="527050" cy="17463"/>
              </a:xfrm>
              <a:custGeom>
                <a:avLst/>
                <a:gdLst>
                  <a:gd name="T0" fmla="*/ 610 w 620"/>
                  <a:gd name="T1" fmla="*/ 20 h 20"/>
                  <a:gd name="T2" fmla="*/ 610 w 620"/>
                  <a:gd name="T3" fmla="*/ 20 h 20"/>
                  <a:gd name="T4" fmla="*/ 10 w 620"/>
                  <a:gd name="T5" fmla="*/ 20 h 20"/>
                  <a:gd name="T6" fmla="*/ 0 w 620"/>
                  <a:gd name="T7" fmla="*/ 10 h 20"/>
                  <a:gd name="T8" fmla="*/ 10 w 620"/>
                  <a:gd name="T9" fmla="*/ 0 h 20"/>
                  <a:gd name="T10" fmla="*/ 610 w 620"/>
                  <a:gd name="T11" fmla="*/ 0 h 20"/>
                  <a:gd name="T12" fmla="*/ 620 w 620"/>
                  <a:gd name="T13" fmla="*/ 10 h 20"/>
                  <a:gd name="T14" fmla="*/ 610 w 6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0" h="20">
                    <a:moveTo>
                      <a:pt x="610" y="20"/>
                    </a:moveTo>
                    <a:lnTo>
                      <a:pt x="610" y="20"/>
                    </a:lnTo>
                    <a:lnTo>
                      <a:pt x="10" y="20"/>
                    </a:lnTo>
                    <a:cubicBezTo>
                      <a:pt x="4" y="20"/>
                      <a:pt x="0" y="16"/>
                      <a:pt x="0" y="10"/>
                    </a:cubicBezTo>
                    <a:cubicBezTo>
                      <a:pt x="0" y="5"/>
                      <a:pt x="4" y="0"/>
                      <a:pt x="10" y="0"/>
                    </a:cubicBezTo>
                    <a:lnTo>
                      <a:pt x="610" y="0"/>
                    </a:lnTo>
                    <a:cubicBezTo>
                      <a:pt x="616" y="0"/>
                      <a:pt x="620" y="5"/>
                      <a:pt x="620" y="10"/>
                    </a:cubicBezTo>
                    <a:cubicBezTo>
                      <a:pt x="620" y="16"/>
                      <a:pt x="616" y="20"/>
                      <a:pt x="61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33" name="Freeform 385"/>
              <p:cNvSpPr>
                <a:spLocks/>
              </p:cNvSpPr>
              <p:nvPr/>
            </p:nvSpPr>
            <p:spPr bwMode="auto">
              <a:xfrm>
                <a:off x="2451101" y="3436938"/>
                <a:ext cx="382588" cy="17463"/>
              </a:xfrm>
              <a:custGeom>
                <a:avLst/>
                <a:gdLst>
                  <a:gd name="T0" fmla="*/ 440 w 450"/>
                  <a:gd name="T1" fmla="*/ 20 h 20"/>
                  <a:gd name="T2" fmla="*/ 440 w 450"/>
                  <a:gd name="T3" fmla="*/ 20 h 20"/>
                  <a:gd name="T4" fmla="*/ 10 w 450"/>
                  <a:gd name="T5" fmla="*/ 20 h 20"/>
                  <a:gd name="T6" fmla="*/ 0 w 450"/>
                  <a:gd name="T7" fmla="*/ 10 h 20"/>
                  <a:gd name="T8" fmla="*/ 10 w 450"/>
                  <a:gd name="T9" fmla="*/ 0 h 20"/>
                  <a:gd name="T10" fmla="*/ 440 w 450"/>
                  <a:gd name="T11" fmla="*/ 0 h 20"/>
                  <a:gd name="T12" fmla="*/ 450 w 450"/>
                  <a:gd name="T13" fmla="*/ 10 h 20"/>
                  <a:gd name="T14" fmla="*/ 440 w 45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20">
                    <a:moveTo>
                      <a:pt x="440" y="20"/>
                    </a:moveTo>
                    <a:lnTo>
                      <a:pt x="440" y="20"/>
                    </a:lnTo>
                    <a:lnTo>
                      <a:pt x="10" y="20"/>
                    </a:lnTo>
                    <a:cubicBezTo>
                      <a:pt x="4" y="20"/>
                      <a:pt x="0" y="15"/>
                      <a:pt x="0" y="10"/>
                    </a:cubicBezTo>
                    <a:cubicBezTo>
                      <a:pt x="0" y="4"/>
                      <a:pt x="4" y="0"/>
                      <a:pt x="10" y="0"/>
                    </a:cubicBezTo>
                    <a:lnTo>
                      <a:pt x="440" y="0"/>
                    </a:lnTo>
                    <a:cubicBezTo>
                      <a:pt x="446" y="0"/>
                      <a:pt x="450" y="4"/>
                      <a:pt x="450" y="10"/>
                    </a:cubicBezTo>
                    <a:cubicBezTo>
                      <a:pt x="450" y="15"/>
                      <a:pt x="446" y="20"/>
                      <a:pt x="44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34" name="Freeform 386"/>
              <p:cNvSpPr>
                <a:spLocks/>
              </p:cNvSpPr>
              <p:nvPr/>
            </p:nvSpPr>
            <p:spPr bwMode="auto">
              <a:xfrm>
                <a:off x="2792413" y="3422651"/>
                <a:ext cx="42863" cy="44450"/>
              </a:xfrm>
              <a:custGeom>
                <a:avLst/>
                <a:gdLst>
                  <a:gd name="T0" fmla="*/ 26 w 51"/>
                  <a:gd name="T1" fmla="*/ 52 h 52"/>
                  <a:gd name="T2" fmla="*/ 26 w 51"/>
                  <a:gd name="T3" fmla="*/ 52 h 52"/>
                  <a:gd name="T4" fmla="*/ 0 w 51"/>
                  <a:gd name="T5" fmla="*/ 26 h 52"/>
                  <a:gd name="T6" fmla="*/ 26 w 51"/>
                  <a:gd name="T7" fmla="*/ 0 h 52"/>
                  <a:gd name="T8" fmla="*/ 51 w 51"/>
                  <a:gd name="T9" fmla="*/ 26 h 52"/>
                  <a:gd name="T10" fmla="*/ 26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6" y="52"/>
                    </a:moveTo>
                    <a:lnTo>
                      <a:pt x="26" y="52"/>
                    </a:lnTo>
                    <a:cubicBezTo>
                      <a:pt x="11" y="52"/>
                      <a:pt x="0" y="40"/>
                      <a:pt x="0" y="26"/>
                    </a:cubicBezTo>
                    <a:cubicBezTo>
                      <a:pt x="0" y="11"/>
                      <a:pt x="11" y="0"/>
                      <a:pt x="26" y="0"/>
                    </a:cubicBezTo>
                    <a:cubicBezTo>
                      <a:pt x="40" y="0"/>
                      <a:pt x="51" y="11"/>
                      <a:pt x="51" y="26"/>
                    </a:cubicBezTo>
                    <a:cubicBezTo>
                      <a:pt x="51"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35" name="Freeform 387"/>
              <p:cNvSpPr>
                <a:spLocks/>
              </p:cNvSpPr>
              <p:nvPr/>
            </p:nvSpPr>
            <p:spPr bwMode="auto">
              <a:xfrm>
                <a:off x="2859088" y="3422651"/>
                <a:ext cx="44450" cy="44450"/>
              </a:xfrm>
              <a:custGeom>
                <a:avLst/>
                <a:gdLst>
                  <a:gd name="T0" fmla="*/ 26 w 52"/>
                  <a:gd name="T1" fmla="*/ 52 h 52"/>
                  <a:gd name="T2" fmla="*/ 26 w 52"/>
                  <a:gd name="T3" fmla="*/ 52 h 52"/>
                  <a:gd name="T4" fmla="*/ 0 w 52"/>
                  <a:gd name="T5" fmla="*/ 26 h 52"/>
                  <a:gd name="T6" fmla="*/ 26 w 52"/>
                  <a:gd name="T7" fmla="*/ 0 h 52"/>
                  <a:gd name="T8" fmla="*/ 52 w 52"/>
                  <a:gd name="T9" fmla="*/ 26 h 52"/>
                  <a:gd name="T10" fmla="*/ 26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26" y="52"/>
                    </a:moveTo>
                    <a:lnTo>
                      <a:pt x="26" y="52"/>
                    </a:lnTo>
                    <a:cubicBezTo>
                      <a:pt x="11" y="52"/>
                      <a:pt x="0" y="40"/>
                      <a:pt x="0" y="26"/>
                    </a:cubicBezTo>
                    <a:cubicBezTo>
                      <a:pt x="0" y="11"/>
                      <a:pt x="11" y="0"/>
                      <a:pt x="26" y="0"/>
                    </a:cubicBezTo>
                    <a:cubicBezTo>
                      <a:pt x="40" y="0"/>
                      <a:pt x="52" y="11"/>
                      <a:pt x="52" y="26"/>
                    </a:cubicBezTo>
                    <a:cubicBezTo>
                      <a:pt x="52"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36" name="Freeform 388"/>
              <p:cNvSpPr>
                <a:spLocks/>
              </p:cNvSpPr>
              <p:nvPr/>
            </p:nvSpPr>
            <p:spPr bwMode="auto">
              <a:xfrm>
                <a:off x="2432051"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2" y="388"/>
                      <a:pt x="0" y="385"/>
                      <a:pt x="0" y="383"/>
                    </a:cubicBezTo>
                    <a:lnTo>
                      <a:pt x="0" y="5"/>
                    </a:lnTo>
                    <a:cubicBezTo>
                      <a:pt x="0" y="2"/>
                      <a:pt x="2"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37" name="Freeform 389"/>
              <p:cNvSpPr>
                <a:spLocks/>
              </p:cNvSpPr>
              <p:nvPr/>
            </p:nvSpPr>
            <p:spPr bwMode="auto">
              <a:xfrm>
                <a:off x="2986088"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3" y="388"/>
                      <a:pt x="0" y="385"/>
                      <a:pt x="0" y="383"/>
                    </a:cubicBezTo>
                    <a:lnTo>
                      <a:pt x="0" y="5"/>
                    </a:lnTo>
                    <a:cubicBezTo>
                      <a:pt x="0" y="2"/>
                      <a:pt x="3"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38" name="Freeform 390"/>
              <p:cNvSpPr>
                <a:spLocks/>
              </p:cNvSpPr>
              <p:nvPr/>
            </p:nvSpPr>
            <p:spPr bwMode="auto">
              <a:xfrm>
                <a:off x="2482851"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39" name="Freeform 391"/>
              <p:cNvSpPr>
                <a:spLocks/>
              </p:cNvSpPr>
              <p:nvPr/>
            </p:nvSpPr>
            <p:spPr bwMode="auto">
              <a:xfrm>
                <a:off x="2543176"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40" name="Freeform 392"/>
              <p:cNvSpPr>
                <a:spLocks/>
              </p:cNvSpPr>
              <p:nvPr/>
            </p:nvSpPr>
            <p:spPr bwMode="auto">
              <a:xfrm>
                <a:off x="2482851"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41" name="Freeform 393"/>
              <p:cNvSpPr>
                <a:spLocks/>
              </p:cNvSpPr>
              <p:nvPr/>
            </p:nvSpPr>
            <p:spPr bwMode="auto">
              <a:xfrm>
                <a:off x="2543176"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42" name="Freeform 394"/>
              <p:cNvSpPr>
                <a:spLocks/>
              </p:cNvSpPr>
              <p:nvPr/>
            </p:nvSpPr>
            <p:spPr bwMode="auto">
              <a:xfrm>
                <a:off x="2482851"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43" name="Freeform 395"/>
              <p:cNvSpPr>
                <a:spLocks/>
              </p:cNvSpPr>
              <p:nvPr/>
            </p:nvSpPr>
            <p:spPr bwMode="auto">
              <a:xfrm>
                <a:off x="2543176"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44" name="Freeform 396"/>
              <p:cNvSpPr>
                <a:spLocks/>
              </p:cNvSpPr>
              <p:nvPr/>
            </p:nvSpPr>
            <p:spPr bwMode="auto">
              <a:xfrm>
                <a:off x="2611438" y="3367088"/>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45" name="Freeform 397"/>
              <p:cNvSpPr>
                <a:spLocks/>
              </p:cNvSpPr>
              <p:nvPr/>
            </p:nvSpPr>
            <p:spPr bwMode="auto">
              <a:xfrm>
                <a:off x="2671763"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46" name="Freeform 398"/>
              <p:cNvSpPr>
                <a:spLocks/>
              </p:cNvSpPr>
              <p:nvPr/>
            </p:nvSpPr>
            <p:spPr bwMode="auto">
              <a:xfrm>
                <a:off x="2611438" y="3335338"/>
                <a:ext cx="66675" cy="20638"/>
              </a:xfrm>
              <a:custGeom>
                <a:avLst/>
                <a:gdLst>
                  <a:gd name="T0" fmla="*/ 79 w 79"/>
                  <a:gd name="T1" fmla="*/ 23 h 23"/>
                  <a:gd name="T2" fmla="*/ 79 w 79"/>
                  <a:gd name="T3" fmla="*/ 23 h 23"/>
                  <a:gd name="T4" fmla="*/ 0 w 79"/>
                  <a:gd name="T5" fmla="*/ 23 h 23"/>
                  <a:gd name="T6" fmla="*/ 0 w 79"/>
                  <a:gd name="T7" fmla="*/ 0 h 23"/>
                  <a:gd name="T8" fmla="*/ 63 w 79"/>
                  <a:gd name="T9" fmla="*/ 0 h 23"/>
                  <a:gd name="T10" fmla="*/ 79 w 79"/>
                  <a:gd name="T11" fmla="*/ 23 h 23"/>
                </a:gdLst>
                <a:ahLst/>
                <a:cxnLst>
                  <a:cxn ang="0">
                    <a:pos x="T0" y="T1"/>
                  </a:cxn>
                  <a:cxn ang="0">
                    <a:pos x="T2" y="T3"/>
                  </a:cxn>
                  <a:cxn ang="0">
                    <a:pos x="T4" y="T5"/>
                  </a:cxn>
                  <a:cxn ang="0">
                    <a:pos x="T6" y="T7"/>
                  </a:cxn>
                  <a:cxn ang="0">
                    <a:pos x="T8" y="T9"/>
                  </a:cxn>
                  <a:cxn ang="0">
                    <a:pos x="T10" y="T11"/>
                  </a:cxn>
                </a:cxnLst>
                <a:rect l="0" t="0" r="r" b="b"/>
                <a:pathLst>
                  <a:path w="79" h="23">
                    <a:moveTo>
                      <a:pt x="79" y="23"/>
                    </a:moveTo>
                    <a:lnTo>
                      <a:pt x="79" y="23"/>
                    </a:lnTo>
                    <a:lnTo>
                      <a:pt x="0" y="23"/>
                    </a:lnTo>
                    <a:lnTo>
                      <a:pt x="0" y="0"/>
                    </a:lnTo>
                    <a:lnTo>
                      <a:pt x="63" y="0"/>
                    </a:lnTo>
                    <a:lnTo>
                      <a:pt x="79"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47" name="Freeform 399"/>
              <p:cNvSpPr>
                <a:spLocks/>
              </p:cNvSpPr>
              <p:nvPr/>
            </p:nvSpPr>
            <p:spPr bwMode="auto">
              <a:xfrm>
                <a:off x="2671763"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48" name="Freeform 400"/>
              <p:cNvSpPr>
                <a:spLocks/>
              </p:cNvSpPr>
              <p:nvPr/>
            </p:nvSpPr>
            <p:spPr bwMode="auto">
              <a:xfrm>
                <a:off x="2611438" y="3395663"/>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49" name="Freeform 401"/>
              <p:cNvSpPr>
                <a:spLocks/>
              </p:cNvSpPr>
              <p:nvPr/>
            </p:nvSpPr>
            <p:spPr bwMode="auto">
              <a:xfrm>
                <a:off x="2671763"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50" name="Freeform 402"/>
              <p:cNvSpPr>
                <a:spLocks/>
              </p:cNvSpPr>
              <p:nvPr/>
            </p:nvSpPr>
            <p:spPr bwMode="auto">
              <a:xfrm>
                <a:off x="2740026" y="3367088"/>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51" name="Freeform 403"/>
              <p:cNvSpPr>
                <a:spLocks/>
              </p:cNvSpPr>
              <p:nvPr/>
            </p:nvSpPr>
            <p:spPr bwMode="auto">
              <a:xfrm>
                <a:off x="2800351" y="3368676"/>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52" name="Freeform 404"/>
              <p:cNvSpPr>
                <a:spLocks/>
              </p:cNvSpPr>
              <p:nvPr/>
            </p:nvSpPr>
            <p:spPr bwMode="auto">
              <a:xfrm>
                <a:off x="2740026" y="3335338"/>
                <a:ext cx="65088"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53" name="Freeform 405"/>
              <p:cNvSpPr>
                <a:spLocks/>
              </p:cNvSpPr>
              <p:nvPr/>
            </p:nvSpPr>
            <p:spPr bwMode="auto">
              <a:xfrm>
                <a:off x="2800351" y="3338513"/>
                <a:ext cx="17463"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54" name="Freeform 406"/>
              <p:cNvSpPr>
                <a:spLocks/>
              </p:cNvSpPr>
              <p:nvPr/>
            </p:nvSpPr>
            <p:spPr bwMode="auto">
              <a:xfrm>
                <a:off x="2740026" y="3395663"/>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55" name="Freeform 407"/>
              <p:cNvSpPr>
                <a:spLocks/>
              </p:cNvSpPr>
              <p:nvPr/>
            </p:nvSpPr>
            <p:spPr bwMode="auto">
              <a:xfrm>
                <a:off x="2800351" y="3398838"/>
                <a:ext cx="17463"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56" name="Freeform 408"/>
              <p:cNvSpPr>
                <a:spLocks/>
              </p:cNvSpPr>
              <p:nvPr/>
            </p:nvSpPr>
            <p:spPr bwMode="auto">
              <a:xfrm>
                <a:off x="2867026"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57" name="Freeform 409"/>
              <p:cNvSpPr>
                <a:spLocks/>
              </p:cNvSpPr>
              <p:nvPr/>
            </p:nvSpPr>
            <p:spPr bwMode="auto">
              <a:xfrm>
                <a:off x="2927351"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58" name="Freeform 410"/>
              <p:cNvSpPr>
                <a:spLocks/>
              </p:cNvSpPr>
              <p:nvPr/>
            </p:nvSpPr>
            <p:spPr bwMode="auto">
              <a:xfrm>
                <a:off x="2867026"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59" name="Freeform 411"/>
              <p:cNvSpPr>
                <a:spLocks/>
              </p:cNvSpPr>
              <p:nvPr/>
            </p:nvSpPr>
            <p:spPr bwMode="auto">
              <a:xfrm>
                <a:off x="2927351"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60" name="Freeform 412"/>
              <p:cNvSpPr>
                <a:spLocks/>
              </p:cNvSpPr>
              <p:nvPr/>
            </p:nvSpPr>
            <p:spPr bwMode="auto">
              <a:xfrm>
                <a:off x="2867026"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61" name="Freeform 413"/>
              <p:cNvSpPr>
                <a:spLocks/>
              </p:cNvSpPr>
              <p:nvPr/>
            </p:nvSpPr>
            <p:spPr bwMode="auto">
              <a:xfrm>
                <a:off x="2927351"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62" name="Freeform 414"/>
              <p:cNvSpPr>
                <a:spLocks/>
              </p:cNvSpPr>
              <p:nvPr/>
            </p:nvSpPr>
            <p:spPr bwMode="auto">
              <a:xfrm>
                <a:off x="2482851"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63" name="Freeform 415"/>
              <p:cNvSpPr>
                <a:spLocks/>
              </p:cNvSpPr>
              <p:nvPr/>
            </p:nvSpPr>
            <p:spPr bwMode="auto">
              <a:xfrm>
                <a:off x="2543176"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64" name="Freeform 416"/>
              <p:cNvSpPr>
                <a:spLocks/>
              </p:cNvSpPr>
              <p:nvPr/>
            </p:nvSpPr>
            <p:spPr bwMode="auto">
              <a:xfrm>
                <a:off x="2482851"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65" name="Freeform 417"/>
              <p:cNvSpPr>
                <a:spLocks/>
              </p:cNvSpPr>
              <p:nvPr/>
            </p:nvSpPr>
            <p:spPr bwMode="auto">
              <a:xfrm>
                <a:off x="2543176"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66" name="Freeform 418"/>
              <p:cNvSpPr>
                <a:spLocks/>
              </p:cNvSpPr>
              <p:nvPr/>
            </p:nvSpPr>
            <p:spPr bwMode="auto">
              <a:xfrm>
                <a:off x="2611438" y="3276601"/>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67" name="Freeform 419"/>
              <p:cNvSpPr>
                <a:spLocks/>
              </p:cNvSpPr>
              <p:nvPr/>
            </p:nvSpPr>
            <p:spPr bwMode="auto">
              <a:xfrm>
                <a:off x="2671763"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68" name="Freeform 420"/>
              <p:cNvSpPr>
                <a:spLocks/>
              </p:cNvSpPr>
              <p:nvPr/>
            </p:nvSpPr>
            <p:spPr bwMode="auto">
              <a:xfrm>
                <a:off x="2611438" y="3305176"/>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69" name="Freeform 421"/>
              <p:cNvSpPr>
                <a:spLocks/>
              </p:cNvSpPr>
              <p:nvPr/>
            </p:nvSpPr>
            <p:spPr bwMode="auto">
              <a:xfrm>
                <a:off x="2671763"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70" name="Freeform 422"/>
              <p:cNvSpPr>
                <a:spLocks/>
              </p:cNvSpPr>
              <p:nvPr/>
            </p:nvSpPr>
            <p:spPr bwMode="auto">
              <a:xfrm>
                <a:off x="2740026" y="3276601"/>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71" name="Freeform 423"/>
              <p:cNvSpPr>
                <a:spLocks/>
              </p:cNvSpPr>
              <p:nvPr/>
            </p:nvSpPr>
            <p:spPr bwMode="auto">
              <a:xfrm>
                <a:off x="2800351" y="3278188"/>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72" name="Freeform 424"/>
              <p:cNvSpPr>
                <a:spLocks/>
              </p:cNvSpPr>
              <p:nvPr/>
            </p:nvSpPr>
            <p:spPr bwMode="auto">
              <a:xfrm>
                <a:off x="2740026" y="3305176"/>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73" name="Freeform 425"/>
              <p:cNvSpPr>
                <a:spLocks/>
              </p:cNvSpPr>
              <p:nvPr/>
            </p:nvSpPr>
            <p:spPr bwMode="auto">
              <a:xfrm>
                <a:off x="2800351" y="3308351"/>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sp>
          <p:nvSpPr>
            <p:cNvPr id="399" name="Freeform 427"/>
            <p:cNvSpPr>
              <a:spLocks/>
            </p:cNvSpPr>
            <p:nvPr/>
          </p:nvSpPr>
          <p:spPr bwMode="auto">
            <a:xfrm>
              <a:off x="2867026"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00" name="Freeform 428"/>
            <p:cNvSpPr>
              <a:spLocks/>
            </p:cNvSpPr>
            <p:nvPr/>
          </p:nvSpPr>
          <p:spPr bwMode="auto">
            <a:xfrm>
              <a:off x="2927351" y="3278189"/>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01" name="Freeform 429"/>
            <p:cNvSpPr>
              <a:spLocks/>
            </p:cNvSpPr>
            <p:nvPr/>
          </p:nvSpPr>
          <p:spPr bwMode="auto">
            <a:xfrm>
              <a:off x="2867026"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02" name="Freeform 430"/>
            <p:cNvSpPr>
              <a:spLocks/>
            </p:cNvSpPr>
            <p:nvPr/>
          </p:nvSpPr>
          <p:spPr bwMode="auto">
            <a:xfrm>
              <a:off x="2927351"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03" name="Freeform 431"/>
            <p:cNvSpPr>
              <a:spLocks/>
            </p:cNvSpPr>
            <p:nvPr/>
          </p:nvSpPr>
          <p:spPr bwMode="auto">
            <a:xfrm>
              <a:off x="2392363" y="3373439"/>
              <a:ext cx="47625" cy="7938"/>
            </a:xfrm>
            <a:custGeom>
              <a:avLst/>
              <a:gdLst>
                <a:gd name="T0" fmla="*/ 52 w 57"/>
                <a:gd name="T1" fmla="*/ 10 h 10"/>
                <a:gd name="T2" fmla="*/ 52 w 57"/>
                <a:gd name="T3" fmla="*/ 10 h 10"/>
                <a:gd name="T4" fmla="*/ 5 w 57"/>
                <a:gd name="T5" fmla="*/ 10 h 10"/>
                <a:gd name="T6" fmla="*/ 0 w 57"/>
                <a:gd name="T7" fmla="*/ 5 h 10"/>
                <a:gd name="T8" fmla="*/ 5 w 57"/>
                <a:gd name="T9" fmla="*/ 0 h 10"/>
                <a:gd name="T10" fmla="*/ 52 w 57"/>
                <a:gd name="T11" fmla="*/ 0 h 10"/>
                <a:gd name="T12" fmla="*/ 57 w 57"/>
                <a:gd name="T13" fmla="*/ 5 h 10"/>
                <a:gd name="T14" fmla="*/ 52 w 5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
                  <a:moveTo>
                    <a:pt x="52" y="10"/>
                  </a:moveTo>
                  <a:lnTo>
                    <a:pt x="52" y="10"/>
                  </a:lnTo>
                  <a:lnTo>
                    <a:pt x="5" y="10"/>
                  </a:lnTo>
                  <a:cubicBezTo>
                    <a:pt x="2" y="10"/>
                    <a:pt x="0" y="8"/>
                    <a:pt x="0" y="5"/>
                  </a:cubicBezTo>
                  <a:cubicBezTo>
                    <a:pt x="0" y="2"/>
                    <a:pt x="2" y="0"/>
                    <a:pt x="5" y="0"/>
                  </a:cubicBezTo>
                  <a:lnTo>
                    <a:pt x="52" y="0"/>
                  </a:lnTo>
                  <a:cubicBezTo>
                    <a:pt x="55" y="0"/>
                    <a:pt x="57" y="2"/>
                    <a:pt x="57" y="5"/>
                  </a:cubicBezTo>
                  <a:cubicBezTo>
                    <a:pt x="57" y="8"/>
                    <a:pt x="55" y="10"/>
                    <a:pt x="52"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04" name="Freeform 432"/>
            <p:cNvSpPr>
              <a:spLocks/>
            </p:cNvSpPr>
            <p:nvPr/>
          </p:nvSpPr>
          <p:spPr bwMode="auto">
            <a:xfrm>
              <a:off x="2411413" y="3403601"/>
              <a:ext cx="12700"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05" name="Freeform 433"/>
            <p:cNvSpPr>
              <a:spLocks/>
            </p:cNvSpPr>
            <p:nvPr/>
          </p:nvSpPr>
          <p:spPr bwMode="auto">
            <a:xfrm>
              <a:off x="2987676" y="3373439"/>
              <a:ext cx="46038" cy="7938"/>
            </a:xfrm>
            <a:custGeom>
              <a:avLst/>
              <a:gdLst>
                <a:gd name="T0" fmla="*/ 50 w 55"/>
                <a:gd name="T1" fmla="*/ 10 h 10"/>
                <a:gd name="T2" fmla="*/ 50 w 55"/>
                <a:gd name="T3" fmla="*/ 10 h 10"/>
                <a:gd name="T4" fmla="*/ 4 w 55"/>
                <a:gd name="T5" fmla="*/ 10 h 10"/>
                <a:gd name="T6" fmla="*/ 0 w 55"/>
                <a:gd name="T7" fmla="*/ 5 h 10"/>
                <a:gd name="T8" fmla="*/ 4 w 55"/>
                <a:gd name="T9" fmla="*/ 0 h 10"/>
                <a:gd name="T10" fmla="*/ 50 w 55"/>
                <a:gd name="T11" fmla="*/ 0 h 10"/>
                <a:gd name="T12" fmla="*/ 55 w 55"/>
                <a:gd name="T13" fmla="*/ 5 h 10"/>
                <a:gd name="T14" fmla="*/ 50 w 5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
                  <a:moveTo>
                    <a:pt x="50" y="10"/>
                  </a:moveTo>
                  <a:lnTo>
                    <a:pt x="50" y="10"/>
                  </a:lnTo>
                  <a:lnTo>
                    <a:pt x="4" y="10"/>
                  </a:lnTo>
                  <a:cubicBezTo>
                    <a:pt x="2" y="10"/>
                    <a:pt x="0" y="8"/>
                    <a:pt x="0" y="5"/>
                  </a:cubicBezTo>
                  <a:cubicBezTo>
                    <a:pt x="0" y="2"/>
                    <a:pt x="2" y="0"/>
                    <a:pt x="4" y="0"/>
                  </a:cubicBezTo>
                  <a:lnTo>
                    <a:pt x="50" y="0"/>
                  </a:lnTo>
                  <a:cubicBezTo>
                    <a:pt x="53" y="0"/>
                    <a:pt x="55" y="2"/>
                    <a:pt x="55" y="5"/>
                  </a:cubicBezTo>
                  <a:cubicBezTo>
                    <a:pt x="55" y="8"/>
                    <a:pt x="53" y="10"/>
                    <a:pt x="50"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06" name="Freeform 434"/>
            <p:cNvSpPr>
              <a:spLocks/>
            </p:cNvSpPr>
            <p:nvPr/>
          </p:nvSpPr>
          <p:spPr bwMode="auto">
            <a:xfrm>
              <a:off x="3003551" y="3403601"/>
              <a:ext cx="14288"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07" name="Freeform 435"/>
            <p:cNvSpPr>
              <a:spLocks/>
            </p:cNvSpPr>
            <p:nvPr/>
          </p:nvSpPr>
          <p:spPr bwMode="auto">
            <a:xfrm>
              <a:off x="2411413" y="3341689"/>
              <a:ext cx="12700"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08" name="Freeform 436"/>
            <p:cNvSpPr>
              <a:spLocks/>
            </p:cNvSpPr>
            <p:nvPr/>
          </p:nvSpPr>
          <p:spPr bwMode="auto">
            <a:xfrm>
              <a:off x="3003551" y="3341689"/>
              <a:ext cx="14288"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09" name="Freeform 437"/>
            <p:cNvSpPr>
              <a:spLocks noEditPoints="1"/>
            </p:cNvSpPr>
            <p:nvPr/>
          </p:nvSpPr>
          <p:spPr bwMode="auto">
            <a:xfrm>
              <a:off x="2468563" y="3149601"/>
              <a:ext cx="107950"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10" name="Freeform 438"/>
            <p:cNvSpPr>
              <a:spLocks/>
            </p:cNvSpPr>
            <p:nvPr/>
          </p:nvSpPr>
          <p:spPr bwMode="auto">
            <a:xfrm>
              <a:off x="2506663"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11" name="Freeform 439"/>
            <p:cNvSpPr>
              <a:spLocks/>
            </p:cNvSpPr>
            <p:nvPr/>
          </p:nvSpPr>
          <p:spPr bwMode="auto">
            <a:xfrm>
              <a:off x="2522538"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12" name="Freeform 440"/>
            <p:cNvSpPr>
              <a:spLocks/>
            </p:cNvSpPr>
            <p:nvPr/>
          </p:nvSpPr>
          <p:spPr bwMode="auto">
            <a:xfrm>
              <a:off x="2522538"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13" name="Freeform 441"/>
            <p:cNvSpPr>
              <a:spLocks/>
            </p:cNvSpPr>
            <p:nvPr/>
          </p:nvSpPr>
          <p:spPr bwMode="auto">
            <a:xfrm>
              <a:off x="2492376"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14" name="Freeform 442"/>
            <p:cNvSpPr>
              <a:spLocks noEditPoints="1"/>
            </p:cNvSpPr>
            <p:nvPr/>
          </p:nvSpPr>
          <p:spPr bwMode="auto">
            <a:xfrm>
              <a:off x="2590801"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8" y="128"/>
                    <a:pt x="0" y="99"/>
                    <a:pt x="0" y="64"/>
                  </a:cubicBezTo>
                  <a:cubicBezTo>
                    <a:pt x="0" y="29"/>
                    <a:pt x="28"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15" name="Freeform 443"/>
            <p:cNvSpPr>
              <a:spLocks/>
            </p:cNvSpPr>
            <p:nvPr/>
          </p:nvSpPr>
          <p:spPr bwMode="auto">
            <a:xfrm>
              <a:off x="263048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16" name="Freeform 444"/>
            <p:cNvSpPr>
              <a:spLocks/>
            </p:cNvSpPr>
            <p:nvPr/>
          </p:nvSpPr>
          <p:spPr bwMode="auto">
            <a:xfrm>
              <a:off x="2646363" y="3187701"/>
              <a:ext cx="28575" cy="15875"/>
            </a:xfrm>
            <a:custGeom>
              <a:avLst/>
              <a:gdLst>
                <a:gd name="T0" fmla="*/ 0 w 35"/>
                <a:gd name="T1" fmla="*/ 18 h 18"/>
                <a:gd name="T2" fmla="*/ 0 w 35"/>
                <a:gd name="T3" fmla="*/ 18 h 18"/>
                <a:gd name="T4" fmla="*/ 18 w 35"/>
                <a:gd name="T5" fmla="*/ 0 h 18"/>
                <a:gd name="T6" fmla="*/ 35 w 35"/>
                <a:gd name="T7" fmla="*/ 18 h 18"/>
                <a:gd name="T8" fmla="*/ 0 w 35"/>
                <a:gd name="T9" fmla="*/ 18 h 18"/>
              </a:gdLst>
              <a:ahLst/>
              <a:cxnLst>
                <a:cxn ang="0">
                  <a:pos x="T0" y="T1"/>
                </a:cxn>
                <a:cxn ang="0">
                  <a:pos x="T2" y="T3"/>
                </a:cxn>
                <a:cxn ang="0">
                  <a:pos x="T4" y="T5"/>
                </a:cxn>
                <a:cxn ang="0">
                  <a:pos x="T6" y="T7"/>
                </a:cxn>
                <a:cxn ang="0">
                  <a:pos x="T8" y="T9"/>
                </a:cxn>
              </a:cxnLst>
              <a:rect l="0" t="0" r="r" b="b"/>
              <a:pathLst>
                <a:path w="35" h="18">
                  <a:moveTo>
                    <a:pt x="0" y="18"/>
                  </a:moveTo>
                  <a:lnTo>
                    <a:pt x="0" y="18"/>
                  </a:lnTo>
                  <a:cubicBezTo>
                    <a:pt x="0" y="8"/>
                    <a:pt x="8" y="0"/>
                    <a:pt x="18" y="0"/>
                  </a:cubicBezTo>
                  <a:cubicBezTo>
                    <a:pt x="27" y="0"/>
                    <a:pt x="35" y="8"/>
                    <a:pt x="35"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17" name="Freeform 445"/>
            <p:cNvSpPr>
              <a:spLocks/>
            </p:cNvSpPr>
            <p:nvPr/>
          </p:nvSpPr>
          <p:spPr bwMode="auto">
            <a:xfrm>
              <a:off x="2646363"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9" y="0"/>
                    <a:pt x="18" y="8"/>
                    <a:pt x="18" y="18"/>
                  </a:cubicBezTo>
                  <a:cubicBezTo>
                    <a:pt x="18" y="28"/>
                    <a:pt x="9"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18" name="Freeform 446"/>
            <p:cNvSpPr>
              <a:spLocks/>
            </p:cNvSpPr>
            <p:nvPr/>
          </p:nvSpPr>
          <p:spPr bwMode="auto">
            <a:xfrm>
              <a:off x="2614613"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7"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19" name="Freeform 447"/>
            <p:cNvSpPr>
              <a:spLocks noEditPoints="1"/>
            </p:cNvSpPr>
            <p:nvPr/>
          </p:nvSpPr>
          <p:spPr bwMode="auto">
            <a:xfrm>
              <a:off x="2719388" y="3149601"/>
              <a:ext cx="109538"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20" name="Freeform 448"/>
            <p:cNvSpPr>
              <a:spLocks/>
            </p:cNvSpPr>
            <p:nvPr/>
          </p:nvSpPr>
          <p:spPr bwMode="auto">
            <a:xfrm>
              <a:off x="2759076"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21" name="Freeform 449"/>
            <p:cNvSpPr>
              <a:spLocks/>
            </p:cNvSpPr>
            <p:nvPr/>
          </p:nvSpPr>
          <p:spPr bwMode="auto">
            <a:xfrm>
              <a:off x="2774951"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22" name="Freeform 450"/>
            <p:cNvSpPr>
              <a:spLocks/>
            </p:cNvSpPr>
            <p:nvPr/>
          </p:nvSpPr>
          <p:spPr bwMode="auto">
            <a:xfrm>
              <a:off x="2774951"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23" name="Freeform 451"/>
            <p:cNvSpPr>
              <a:spLocks/>
            </p:cNvSpPr>
            <p:nvPr/>
          </p:nvSpPr>
          <p:spPr bwMode="auto">
            <a:xfrm>
              <a:off x="2743201"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24" name="Freeform 452"/>
            <p:cNvSpPr>
              <a:spLocks noEditPoints="1"/>
            </p:cNvSpPr>
            <p:nvPr/>
          </p:nvSpPr>
          <p:spPr bwMode="auto">
            <a:xfrm>
              <a:off x="2852738"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9" y="128"/>
                    <a:pt x="0" y="99"/>
                    <a:pt x="0" y="64"/>
                  </a:cubicBezTo>
                  <a:cubicBezTo>
                    <a:pt x="0" y="29"/>
                    <a:pt x="29"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25" name="Freeform 453"/>
            <p:cNvSpPr>
              <a:spLocks/>
            </p:cNvSpPr>
            <p:nvPr/>
          </p:nvSpPr>
          <p:spPr bwMode="auto">
            <a:xfrm>
              <a:off x="289083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26" name="Freeform 454"/>
            <p:cNvSpPr>
              <a:spLocks/>
            </p:cNvSpPr>
            <p:nvPr/>
          </p:nvSpPr>
          <p:spPr bwMode="auto">
            <a:xfrm>
              <a:off x="2906713"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27" name="Freeform 455"/>
            <p:cNvSpPr>
              <a:spLocks/>
            </p:cNvSpPr>
            <p:nvPr/>
          </p:nvSpPr>
          <p:spPr bwMode="auto">
            <a:xfrm>
              <a:off x="2906713"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28" name="Freeform 456"/>
            <p:cNvSpPr>
              <a:spLocks/>
            </p:cNvSpPr>
            <p:nvPr/>
          </p:nvSpPr>
          <p:spPr bwMode="auto">
            <a:xfrm>
              <a:off x="2876551"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grpSp>
        <p:nvGrpSpPr>
          <p:cNvPr id="474" name="组合 473"/>
          <p:cNvGrpSpPr/>
          <p:nvPr/>
        </p:nvGrpSpPr>
        <p:grpSpPr>
          <a:xfrm>
            <a:off x="6077123" y="1997708"/>
            <a:ext cx="1986581" cy="791552"/>
            <a:chOff x="5125467" y="4345176"/>
            <a:chExt cx="2553816" cy="1017566"/>
          </a:xfrm>
          <a:solidFill>
            <a:schemeClr val="bg1">
              <a:lumMod val="50000"/>
            </a:schemeClr>
          </a:solidFill>
        </p:grpSpPr>
        <p:grpSp>
          <p:nvGrpSpPr>
            <p:cNvPr id="475" name="组合 474"/>
            <p:cNvGrpSpPr/>
            <p:nvPr/>
          </p:nvGrpSpPr>
          <p:grpSpPr>
            <a:xfrm>
              <a:off x="5125467" y="4345176"/>
              <a:ext cx="1848227" cy="523319"/>
              <a:chOff x="1165225" y="1108076"/>
              <a:chExt cx="706438" cy="200025"/>
            </a:xfrm>
            <a:grpFill/>
          </p:grpSpPr>
          <p:sp>
            <p:nvSpPr>
              <p:cNvPr id="492"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93"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94"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95"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96"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97"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98"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99"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00"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01"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02"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03"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04"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05"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06"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grpSp>
          <p:nvGrpSpPr>
            <p:cNvPr id="476" name="组合 475"/>
            <p:cNvGrpSpPr/>
            <p:nvPr/>
          </p:nvGrpSpPr>
          <p:grpSpPr>
            <a:xfrm>
              <a:off x="5831056" y="4839423"/>
              <a:ext cx="1848227" cy="523319"/>
              <a:chOff x="1165225" y="1108076"/>
              <a:chExt cx="706438" cy="200025"/>
            </a:xfrm>
            <a:grpFill/>
          </p:grpSpPr>
          <p:sp>
            <p:nvSpPr>
              <p:cNvPr id="477"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78"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79"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80"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81"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82"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83"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84"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85"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86"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87"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88"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89"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90"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491"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grpSp>
      <p:grpSp>
        <p:nvGrpSpPr>
          <p:cNvPr id="507" name="组合 506"/>
          <p:cNvGrpSpPr/>
          <p:nvPr/>
        </p:nvGrpSpPr>
        <p:grpSpPr>
          <a:xfrm>
            <a:off x="2191056" y="5125960"/>
            <a:ext cx="1481345" cy="798201"/>
            <a:chOff x="2387601" y="3114676"/>
            <a:chExt cx="654050" cy="352425"/>
          </a:xfrm>
          <a:solidFill>
            <a:schemeClr val="bg1">
              <a:lumMod val="50000"/>
            </a:schemeClr>
          </a:solidFill>
        </p:grpSpPr>
        <p:grpSp>
          <p:nvGrpSpPr>
            <p:cNvPr id="508" name="组合 507"/>
            <p:cNvGrpSpPr/>
            <p:nvPr/>
          </p:nvGrpSpPr>
          <p:grpSpPr>
            <a:xfrm>
              <a:off x="2387601" y="3114676"/>
              <a:ext cx="654050" cy="352425"/>
              <a:chOff x="2387601" y="3114676"/>
              <a:chExt cx="654050" cy="352425"/>
            </a:xfrm>
            <a:grpFill/>
          </p:grpSpPr>
          <p:sp>
            <p:nvSpPr>
              <p:cNvPr id="539" name="Freeform 381"/>
              <p:cNvSpPr>
                <a:spLocks/>
              </p:cNvSpPr>
              <p:nvPr/>
            </p:nvSpPr>
            <p:spPr bwMode="auto">
              <a:xfrm>
                <a:off x="2387601" y="3114676"/>
                <a:ext cx="79375" cy="339725"/>
              </a:xfrm>
              <a:custGeom>
                <a:avLst/>
                <a:gdLst>
                  <a:gd name="T0" fmla="*/ 85 w 94"/>
                  <a:gd name="T1" fmla="*/ 398 h 398"/>
                  <a:gd name="T2" fmla="*/ 85 w 94"/>
                  <a:gd name="T3" fmla="*/ 398 h 398"/>
                  <a:gd name="T4" fmla="*/ 21 w 94"/>
                  <a:gd name="T5" fmla="*/ 398 h 398"/>
                  <a:gd name="T6" fmla="*/ 0 w 94"/>
                  <a:gd name="T7" fmla="*/ 377 h 398"/>
                  <a:gd name="T8" fmla="*/ 0 w 94"/>
                  <a:gd name="T9" fmla="*/ 21 h 398"/>
                  <a:gd name="T10" fmla="*/ 21 w 94"/>
                  <a:gd name="T11" fmla="*/ 0 h 398"/>
                  <a:gd name="T12" fmla="*/ 85 w 94"/>
                  <a:gd name="T13" fmla="*/ 0 h 398"/>
                  <a:gd name="T14" fmla="*/ 94 w 94"/>
                  <a:gd name="T15" fmla="*/ 10 h 398"/>
                  <a:gd name="T16" fmla="*/ 85 w 94"/>
                  <a:gd name="T17" fmla="*/ 20 h 398"/>
                  <a:gd name="T18" fmla="*/ 21 w 94"/>
                  <a:gd name="T19" fmla="*/ 20 h 398"/>
                  <a:gd name="T20" fmla="*/ 20 w 94"/>
                  <a:gd name="T21" fmla="*/ 21 h 398"/>
                  <a:gd name="T22" fmla="*/ 20 w 94"/>
                  <a:gd name="T23" fmla="*/ 377 h 398"/>
                  <a:gd name="T24" fmla="*/ 21 w 94"/>
                  <a:gd name="T25" fmla="*/ 378 h 398"/>
                  <a:gd name="T26" fmla="*/ 85 w 94"/>
                  <a:gd name="T27" fmla="*/ 378 h 398"/>
                  <a:gd name="T28" fmla="*/ 94 w 94"/>
                  <a:gd name="T29" fmla="*/ 388 h 398"/>
                  <a:gd name="T30" fmla="*/ 85 w 94"/>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98">
                    <a:moveTo>
                      <a:pt x="85" y="398"/>
                    </a:moveTo>
                    <a:lnTo>
                      <a:pt x="85" y="398"/>
                    </a:lnTo>
                    <a:lnTo>
                      <a:pt x="21" y="398"/>
                    </a:lnTo>
                    <a:cubicBezTo>
                      <a:pt x="10" y="398"/>
                      <a:pt x="0" y="388"/>
                      <a:pt x="0" y="377"/>
                    </a:cubicBezTo>
                    <a:lnTo>
                      <a:pt x="0" y="21"/>
                    </a:lnTo>
                    <a:cubicBezTo>
                      <a:pt x="0" y="10"/>
                      <a:pt x="10" y="0"/>
                      <a:pt x="21" y="0"/>
                    </a:cubicBezTo>
                    <a:lnTo>
                      <a:pt x="85" y="0"/>
                    </a:lnTo>
                    <a:cubicBezTo>
                      <a:pt x="90" y="0"/>
                      <a:pt x="94" y="5"/>
                      <a:pt x="94" y="10"/>
                    </a:cubicBezTo>
                    <a:cubicBezTo>
                      <a:pt x="94" y="16"/>
                      <a:pt x="90" y="20"/>
                      <a:pt x="85" y="20"/>
                    </a:cubicBezTo>
                    <a:lnTo>
                      <a:pt x="21" y="20"/>
                    </a:lnTo>
                    <a:cubicBezTo>
                      <a:pt x="21" y="20"/>
                      <a:pt x="20" y="21"/>
                      <a:pt x="20" y="21"/>
                    </a:cubicBezTo>
                    <a:lnTo>
                      <a:pt x="20" y="377"/>
                    </a:lnTo>
                    <a:cubicBezTo>
                      <a:pt x="20" y="377"/>
                      <a:pt x="21" y="378"/>
                      <a:pt x="21" y="378"/>
                    </a:cubicBezTo>
                    <a:lnTo>
                      <a:pt x="85" y="378"/>
                    </a:lnTo>
                    <a:cubicBezTo>
                      <a:pt x="90" y="378"/>
                      <a:pt x="94" y="382"/>
                      <a:pt x="94" y="388"/>
                    </a:cubicBezTo>
                    <a:cubicBezTo>
                      <a:pt x="94" y="393"/>
                      <a:pt x="90" y="398"/>
                      <a:pt x="85"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40" name="Freeform 382"/>
              <p:cNvSpPr>
                <a:spLocks/>
              </p:cNvSpPr>
              <p:nvPr/>
            </p:nvSpPr>
            <p:spPr bwMode="auto">
              <a:xfrm>
                <a:off x="2946401" y="3114676"/>
                <a:ext cx="95250" cy="339725"/>
              </a:xfrm>
              <a:custGeom>
                <a:avLst/>
                <a:gdLst>
                  <a:gd name="T0" fmla="*/ 91 w 113"/>
                  <a:gd name="T1" fmla="*/ 398 h 398"/>
                  <a:gd name="T2" fmla="*/ 91 w 113"/>
                  <a:gd name="T3" fmla="*/ 398 h 398"/>
                  <a:gd name="T4" fmla="*/ 10 w 113"/>
                  <a:gd name="T5" fmla="*/ 398 h 398"/>
                  <a:gd name="T6" fmla="*/ 0 w 113"/>
                  <a:gd name="T7" fmla="*/ 388 h 398"/>
                  <a:gd name="T8" fmla="*/ 10 w 113"/>
                  <a:gd name="T9" fmla="*/ 378 h 398"/>
                  <a:gd name="T10" fmla="*/ 91 w 113"/>
                  <a:gd name="T11" fmla="*/ 378 h 398"/>
                  <a:gd name="T12" fmla="*/ 93 w 113"/>
                  <a:gd name="T13" fmla="*/ 377 h 398"/>
                  <a:gd name="T14" fmla="*/ 93 w 113"/>
                  <a:gd name="T15" fmla="*/ 21 h 398"/>
                  <a:gd name="T16" fmla="*/ 91 w 113"/>
                  <a:gd name="T17" fmla="*/ 20 h 398"/>
                  <a:gd name="T18" fmla="*/ 17 w 113"/>
                  <a:gd name="T19" fmla="*/ 20 h 398"/>
                  <a:gd name="T20" fmla="*/ 7 w 113"/>
                  <a:gd name="T21" fmla="*/ 10 h 398"/>
                  <a:gd name="T22" fmla="*/ 17 w 113"/>
                  <a:gd name="T23" fmla="*/ 0 h 398"/>
                  <a:gd name="T24" fmla="*/ 91 w 113"/>
                  <a:gd name="T25" fmla="*/ 0 h 398"/>
                  <a:gd name="T26" fmla="*/ 113 w 113"/>
                  <a:gd name="T27" fmla="*/ 21 h 398"/>
                  <a:gd name="T28" fmla="*/ 113 w 113"/>
                  <a:gd name="T29" fmla="*/ 377 h 398"/>
                  <a:gd name="T30" fmla="*/ 91 w 113"/>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398">
                    <a:moveTo>
                      <a:pt x="91" y="398"/>
                    </a:moveTo>
                    <a:lnTo>
                      <a:pt x="91" y="398"/>
                    </a:lnTo>
                    <a:lnTo>
                      <a:pt x="10" y="398"/>
                    </a:lnTo>
                    <a:cubicBezTo>
                      <a:pt x="4" y="398"/>
                      <a:pt x="0" y="393"/>
                      <a:pt x="0" y="388"/>
                    </a:cubicBezTo>
                    <a:cubicBezTo>
                      <a:pt x="0" y="382"/>
                      <a:pt x="4" y="378"/>
                      <a:pt x="10" y="378"/>
                    </a:cubicBezTo>
                    <a:lnTo>
                      <a:pt x="91" y="378"/>
                    </a:lnTo>
                    <a:cubicBezTo>
                      <a:pt x="92" y="378"/>
                      <a:pt x="93" y="377"/>
                      <a:pt x="93" y="377"/>
                    </a:cubicBezTo>
                    <a:lnTo>
                      <a:pt x="93" y="21"/>
                    </a:lnTo>
                    <a:cubicBezTo>
                      <a:pt x="93" y="21"/>
                      <a:pt x="92" y="20"/>
                      <a:pt x="91" y="20"/>
                    </a:cubicBezTo>
                    <a:lnTo>
                      <a:pt x="17" y="20"/>
                    </a:lnTo>
                    <a:cubicBezTo>
                      <a:pt x="12" y="20"/>
                      <a:pt x="7" y="16"/>
                      <a:pt x="7" y="10"/>
                    </a:cubicBezTo>
                    <a:cubicBezTo>
                      <a:pt x="7" y="5"/>
                      <a:pt x="12" y="0"/>
                      <a:pt x="17" y="0"/>
                    </a:cubicBezTo>
                    <a:lnTo>
                      <a:pt x="91" y="0"/>
                    </a:lnTo>
                    <a:cubicBezTo>
                      <a:pt x="103" y="0"/>
                      <a:pt x="113" y="10"/>
                      <a:pt x="113" y="21"/>
                    </a:cubicBezTo>
                    <a:lnTo>
                      <a:pt x="113" y="377"/>
                    </a:lnTo>
                    <a:cubicBezTo>
                      <a:pt x="113" y="388"/>
                      <a:pt x="103" y="398"/>
                      <a:pt x="91"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41" name="Freeform 383"/>
              <p:cNvSpPr>
                <a:spLocks/>
              </p:cNvSpPr>
              <p:nvPr/>
            </p:nvSpPr>
            <p:spPr bwMode="auto">
              <a:xfrm>
                <a:off x="2886076" y="3436938"/>
                <a:ext cx="92075" cy="17463"/>
              </a:xfrm>
              <a:custGeom>
                <a:avLst/>
                <a:gdLst>
                  <a:gd name="T0" fmla="*/ 99 w 109"/>
                  <a:gd name="T1" fmla="*/ 20 h 20"/>
                  <a:gd name="T2" fmla="*/ 99 w 109"/>
                  <a:gd name="T3" fmla="*/ 20 h 20"/>
                  <a:gd name="T4" fmla="*/ 10 w 109"/>
                  <a:gd name="T5" fmla="*/ 20 h 20"/>
                  <a:gd name="T6" fmla="*/ 0 w 109"/>
                  <a:gd name="T7" fmla="*/ 10 h 20"/>
                  <a:gd name="T8" fmla="*/ 10 w 109"/>
                  <a:gd name="T9" fmla="*/ 0 h 20"/>
                  <a:gd name="T10" fmla="*/ 99 w 109"/>
                  <a:gd name="T11" fmla="*/ 0 h 20"/>
                  <a:gd name="T12" fmla="*/ 109 w 109"/>
                  <a:gd name="T13" fmla="*/ 10 h 20"/>
                  <a:gd name="T14" fmla="*/ 99 w 10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0">
                    <a:moveTo>
                      <a:pt x="99" y="20"/>
                    </a:moveTo>
                    <a:lnTo>
                      <a:pt x="99" y="20"/>
                    </a:lnTo>
                    <a:lnTo>
                      <a:pt x="10" y="20"/>
                    </a:lnTo>
                    <a:cubicBezTo>
                      <a:pt x="4" y="20"/>
                      <a:pt x="0" y="15"/>
                      <a:pt x="0" y="10"/>
                    </a:cubicBezTo>
                    <a:cubicBezTo>
                      <a:pt x="0" y="4"/>
                      <a:pt x="4" y="0"/>
                      <a:pt x="10" y="0"/>
                    </a:cubicBezTo>
                    <a:lnTo>
                      <a:pt x="99" y="0"/>
                    </a:lnTo>
                    <a:cubicBezTo>
                      <a:pt x="105" y="0"/>
                      <a:pt x="109" y="4"/>
                      <a:pt x="109" y="10"/>
                    </a:cubicBezTo>
                    <a:cubicBezTo>
                      <a:pt x="109" y="15"/>
                      <a:pt x="105" y="20"/>
                      <a:pt x="99"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42" name="Freeform 384"/>
              <p:cNvSpPr>
                <a:spLocks/>
              </p:cNvSpPr>
              <p:nvPr/>
            </p:nvSpPr>
            <p:spPr bwMode="auto">
              <a:xfrm>
                <a:off x="2451101" y="3114676"/>
                <a:ext cx="527050" cy="17463"/>
              </a:xfrm>
              <a:custGeom>
                <a:avLst/>
                <a:gdLst>
                  <a:gd name="T0" fmla="*/ 610 w 620"/>
                  <a:gd name="T1" fmla="*/ 20 h 20"/>
                  <a:gd name="T2" fmla="*/ 610 w 620"/>
                  <a:gd name="T3" fmla="*/ 20 h 20"/>
                  <a:gd name="T4" fmla="*/ 10 w 620"/>
                  <a:gd name="T5" fmla="*/ 20 h 20"/>
                  <a:gd name="T6" fmla="*/ 0 w 620"/>
                  <a:gd name="T7" fmla="*/ 10 h 20"/>
                  <a:gd name="T8" fmla="*/ 10 w 620"/>
                  <a:gd name="T9" fmla="*/ 0 h 20"/>
                  <a:gd name="T10" fmla="*/ 610 w 620"/>
                  <a:gd name="T11" fmla="*/ 0 h 20"/>
                  <a:gd name="T12" fmla="*/ 620 w 620"/>
                  <a:gd name="T13" fmla="*/ 10 h 20"/>
                  <a:gd name="T14" fmla="*/ 610 w 6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0" h="20">
                    <a:moveTo>
                      <a:pt x="610" y="20"/>
                    </a:moveTo>
                    <a:lnTo>
                      <a:pt x="610" y="20"/>
                    </a:lnTo>
                    <a:lnTo>
                      <a:pt x="10" y="20"/>
                    </a:lnTo>
                    <a:cubicBezTo>
                      <a:pt x="4" y="20"/>
                      <a:pt x="0" y="16"/>
                      <a:pt x="0" y="10"/>
                    </a:cubicBezTo>
                    <a:cubicBezTo>
                      <a:pt x="0" y="5"/>
                      <a:pt x="4" y="0"/>
                      <a:pt x="10" y="0"/>
                    </a:cubicBezTo>
                    <a:lnTo>
                      <a:pt x="610" y="0"/>
                    </a:lnTo>
                    <a:cubicBezTo>
                      <a:pt x="616" y="0"/>
                      <a:pt x="620" y="5"/>
                      <a:pt x="620" y="10"/>
                    </a:cubicBezTo>
                    <a:cubicBezTo>
                      <a:pt x="620" y="16"/>
                      <a:pt x="616" y="20"/>
                      <a:pt x="61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43" name="Freeform 385"/>
              <p:cNvSpPr>
                <a:spLocks/>
              </p:cNvSpPr>
              <p:nvPr/>
            </p:nvSpPr>
            <p:spPr bwMode="auto">
              <a:xfrm>
                <a:off x="2451101" y="3436938"/>
                <a:ext cx="382588" cy="17463"/>
              </a:xfrm>
              <a:custGeom>
                <a:avLst/>
                <a:gdLst>
                  <a:gd name="T0" fmla="*/ 440 w 450"/>
                  <a:gd name="T1" fmla="*/ 20 h 20"/>
                  <a:gd name="T2" fmla="*/ 440 w 450"/>
                  <a:gd name="T3" fmla="*/ 20 h 20"/>
                  <a:gd name="T4" fmla="*/ 10 w 450"/>
                  <a:gd name="T5" fmla="*/ 20 h 20"/>
                  <a:gd name="T6" fmla="*/ 0 w 450"/>
                  <a:gd name="T7" fmla="*/ 10 h 20"/>
                  <a:gd name="T8" fmla="*/ 10 w 450"/>
                  <a:gd name="T9" fmla="*/ 0 h 20"/>
                  <a:gd name="T10" fmla="*/ 440 w 450"/>
                  <a:gd name="T11" fmla="*/ 0 h 20"/>
                  <a:gd name="T12" fmla="*/ 450 w 450"/>
                  <a:gd name="T13" fmla="*/ 10 h 20"/>
                  <a:gd name="T14" fmla="*/ 440 w 45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20">
                    <a:moveTo>
                      <a:pt x="440" y="20"/>
                    </a:moveTo>
                    <a:lnTo>
                      <a:pt x="440" y="20"/>
                    </a:lnTo>
                    <a:lnTo>
                      <a:pt x="10" y="20"/>
                    </a:lnTo>
                    <a:cubicBezTo>
                      <a:pt x="4" y="20"/>
                      <a:pt x="0" y="15"/>
                      <a:pt x="0" y="10"/>
                    </a:cubicBezTo>
                    <a:cubicBezTo>
                      <a:pt x="0" y="4"/>
                      <a:pt x="4" y="0"/>
                      <a:pt x="10" y="0"/>
                    </a:cubicBezTo>
                    <a:lnTo>
                      <a:pt x="440" y="0"/>
                    </a:lnTo>
                    <a:cubicBezTo>
                      <a:pt x="446" y="0"/>
                      <a:pt x="450" y="4"/>
                      <a:pt x="450" y="10"/>
                    </a:cubicBezTo>
                    <a:cubicBezTo>
                      <a:pt x="450" y="15"/>
                      <a:pt x="446" y="20"/>
                      <a:pt x="44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44" name="Freeform 386"/>
              <p:cNvSpPr>
                <a:spLocks/>
              </p:cNvSpPr>
              <p:nvPr/>
            </p:nvSpPr>
            <p:spPr bwMode="auto">
              <a:xfrm>
                <a:off x="2792413" y="3422651"/>
                <a:ext cx="42863" cy="44450"/>
              </a:xfrm>
              <a:custGeom>
                <a:avLst/>
                <a:gdLst>
                  <a:gd name="T0" fmla="*/ 26 w 51"/>
                  <a:gd name="T1" fmla="*/ 52 h 52"/>
                  <a:gd name="T2" fmla="*/ 26 w 51"/>
                  <a:gd name="T3" fmla="*/ 52 h 52"/>
                  <a:gd name="T4" fmla="*/ 0 w 51"/>
                  <a:gd name="T5" fmla="*/ 26 h 52"/>
                  <a:gd name="T6" fmla="*/ 26 w 51"/>
                  <a:gd name="T7" fmla="*/ 0 h 52"/>
                  <a:gd name="T8" fmla="*/ 51 w 51"/>
                  <a:gd name="T9" fmla="*/ 26 h 52"/>
                  <a:gd name="T10" fmla="*/ 26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6" y="52"/>
                    </a:moveTo>
                    <a:lnTo>
                      <a:pt x="26" y="52"/>
                    </a:lnTo>
                    <a:cubicBezTo>
                      <a:pt x="11" y="52"/>
                      <a:pt x="0" y="40"/>
                      <a:pt x="0" y="26"/>
                    </a:cubicBezTo>
                    <a:cubicBezTo>
                      <a:pt x="0" y="11"/>
                      <a:pt x="11" y="0"/>
                      <a:pt x="26" y="0"/>
                    </a:cubicBezTo>
                    <a:cubicBezTo>
                      <a:pt x="40" y="0"/>
                      <a:pt x="51" y="11"/>
                      <a:pt x="51" y="26"/>
                    </a:cubicBezTo>
                    <a:cubicBezTo>
                      <a:pt x="51"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45" name="Freeform 387"/>
              <p:cNvSpPr>
                <a:spLocks/>
              </p:cNvSpPr>
              <p:nvPr/>
            </p:nvSpPr>
            <p:spPr bwMode="auto">
              <a:xfrm>
                <a:off x="2859088" y="3422651"/>
                <a:ext cx="44450" cy="44450"/>
              </a:xfrm>
              <a:custGeom>
                <a:avLst/>
                <a:gdLst>
                  <a:gd name="T0" fmla="*/ 26 w 52"/>
                  <a:gd name="T1" fmla="*/ 52 h 52"/>
                  <a:gd name="T2" fmla="*/ 26 w 52"/>
                  <a:gd name="T3" fmla="*/ 52 h 52"/>
                  <a:gd name="T4" fmla="*/ 0 w 52"/>
                  <a:gd name="T5" fmla="*/ 26 h 52"/>
                  <a:gd name="T6" fmla="*/ 26 w 52"/>
                  <a:gd name="T7" fmla="*/ 0 h 52"/>
                  <a:gd name="T8" fmla="*/ 52 w 52"/>
                  <a:gd name="T9" fmla="*/ 26 h 52"/>
                  <a:gd name="T10" fmla="*/ 26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26" y="52"/>
                    </a:moveTo>
                    <a:lnTo>
                      <a:pt x="26" y="52"/>
                    </a:lnTo>
                    <a:cubicBezTo>
                      <a:pt x="11" y="52"/>
                      <a:pt x="0" y="40"/>
                      <a:pt x="0" y="26"/>
                    </a:cubicBezTo>
                    <a:cubicBezTo>
                      <a:pt x="0" y="11"/>
                      <a:pt x="11" y="0"/>
                      <a:pt x="26" y="0"/>
                    </a:cubicBezTo>
                    <a:cubicBezTo>
                      <a:pt x="40" y="0"/>
                      <a:pt x="52" y="11"/>
                      <a:pt x="52" y="26"/>
                    </a:cubicBezTo>
                    <a:cubicBezTo>
                      <a:pt x="52"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46" name="Freeform 388"/>
              <p:cNvSpPr>
                <a:spLocks/>
              </p:cNvSpPr>
              <p:nvPr/>
            </p:nvSpPr>
            <p:spPr bwMode="auto">
              <a:xfrm>
                <a:off x="2432051"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2" y="388"/>
                      <a:pt x="0" y="385"/>
                      <a:pt x="0" y="383"/>
                    </a:cubicBezTo>
                    <a:lnTo>
                      <a:pt x="0" y="5"/>
                    </a:lnTo>
                    <a:cubicBezTo>
                      <a:pt x="0" y="2"/>
                      <a:pt x="2"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47" name="Freeform 389"/>
              <p:cNvSpPr>
                <a:spLocks/>
              </p:cNvSpPr>
              <p:nvPr/>
            </p:nvSpPr>
            <p:spPr bwMode="auto">
              <a:xfrm>
                <a:off x="2986088"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3" y="388"/>
                      <a:pt x="0" y="385"/>
                      <a:pt x="0" y="383"/>
                    </a:cubicBezTo>
                    <a:lnTo>
                      <a:pt x="0" y="5"/>
                    </a:lnTo>
                    <a:cubicBezTo>
                      <a:pt x="0" y="2"/>
                      <a:pt x="3"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48" name="Freeform 390"/>
              <p:cNvSpPr>
                <a:spLocks/>
              </p:cNvSpPr>
              <p:nvPr/>
            </p:nvSpPr>
            <p:spPr bwMode="auto">
              <a:xfrm>
                <a:off x="2482851"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49" name="Freeform 391"/>
              <p:cNvSpPr>
                <a:spLocks/>
              </p:cNvSpPr>
              <p:nvPr/>
            </p:nvSpPr>
            <p:spPr bwMode="auto">
              <a:xfrm>
                <a:off x="2543176"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50" name="Freeform 392"/>
              <p:cNvSpPr>
                <a:spLocks/>
              </p:cNvSpPr>
              <p:nvPr/>
            </p:nvSpPr>
            <p:spPr bwMode="auto">
              <a:xfrm>
                <a:off x="2482851"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51" name="Freeform 393"/>
              <p:cNvSpPr>
                <a:spLocks/>
              </p:cNvSpPr>
              <p:nvPr/>
            </p:nvSpPr>
            <p:spPr bwMode="auto">
              <a:xfrm>
                <a:off x="2543176"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52" name="Freeform 394"/>
              <p:cNvSpPr>
                <a:spLocks/>
              </p:cNvSpPr>
              <p:nvPr/>
            </p:nvSpPr>
            <p:spPr bwMode="auto">
              <a:xfrm>
                <a:off x="2482851"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53" name="Freeform 395"/>
              <p:cNvSpPr>
                <a:spLocks/>
              </p:cNvSpPr>
              <p:nvPr/>
            </p:nvSpPr>
            <p:spPr bwMode="auto">
              <a:xfrm>
                <a:off x="2543176"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54" name="Freeform 396"/>
              <p:cNvSpPr>
                <a:spLocks/>
              </p:cNvSpPr>
              <p:nvPr/>
            </p:nvSpPr>
            <p:spPr bwMode="auto">
              <a:xfrm>
                <a:off x="2611438" y="3367088"/>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55" name="Freeform 397"/>
              <p:cNvSpPr>
                <a:spLocks/>
              </p:cNvSpPr>
              <p:nvPr/>
            </p:nvSpPr>
            <p:spPr bwMode="auto">
              <a:xfrm>
                <a:off x="2671763"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56" name="Freeform 398"/>
              <p:cNvSpPr>
                <a:spLocks/>
              </p:cNvSpPr>
              <p:nvPr/>
            </p:nvSpPr>
            <p:spPr bwMode="auto">
              <a:xfrm>
                <a:off x="2611438" y="3335338"/>
                <a:ext cx="66675" cy="20638"/>
              </a:xfrm>
              <a:custGeom>
                <a:avLst/>
                <a:gdLst>
                  <a:gd name="T0" fmla="*/ 79 w 79"/>
                  <a:gd name="T1" fmla="*/ 23 h 23"/>
                  <a:gd name="T2" fmla="*/ 79 w 79"/>
                  <a:gd name="T3" fmla="*/ 23 h 23"/>
                  <a:gd name="T4" fmla="*/ 0 w 79"/>
                  <a:gd name="T5" fmla="*/ 23 h 23"/>
                  <a:gd name="T6" fmla="*/ 0 w 79"/>
                  <a:gd name="T7" fmla="*/ 0 h 23"/>
                  <a:gd name="T8" fmla="*/ 63 w 79"/>
                  <a:gd name="T9" fmla="*/ 0 h 23"/>
                  <a:gd name="T10" fmla="*/ 79 w 79"/>
                  <a:gd name="T11" fmla="*/ 23 h 23"/>
                </a:gdLst>
                <a:ahLst/>
                <a:cxnLst>
                  <a:cxn ang="0">
                    <a:pos x="T0" y="T1"/>
                  </a:cxn>
                  <a:cxn ang="0">
                    <a:pos x="T2" y="T3"/>
                  </a:cxn>
                  <a:cxn ang="0">
                    <a:pos x="T4" y="T5"/>
                  </a:cxn>
                  <a:cxn ang="0">
                    <a:pos x="T6" y="T7"/>
                  </a:cxn>
                  <a:cxn ang="0">
                    <a:pos x="T8" y="T9"/>
                  </a:cxn>
                  <a:cxn ang="0">
                    <a:pos x="T10" y="T11"/>
                  </a:cxn>
                </a:cxnLst>
                <a:rect l="0" t="0" r="r" b="b"/>
                <a:pathLst>
                  <a:path w="79" h="23">
                    <a:moveTo>
                      <a:pt x="79" y="23"/>
                    </a:moveTo>
                    <a:lnTo>
                      <a:pt x="79" y="23"/>
                    </a:lnTo>
                    <a:lnTo>
                      <a:pt x="0" y="23"/>
                    </a:lnTo>
                    <a:lnTo>
                      <a:pt x="0" y="0"/>
                    </a:lnTo>
                    <a:lnTo>
                      <a:pt x="63" y="0"/>
                    </a:lnTo>
                    <a:lnTo>
                      <a:pt x="79"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57" name="Freeform 399"/>
              <p:cNvSpPr>
                <a:spLocks/>
              </p:cNvSpPr>
              <p:nvPr/>
            </p:nvSpPr>
            <p:spPr bwMode="auto">
              <a:xfrm>
                <a:off x="2671763"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58" name="Freeform 400"/>
              <p:cNvSpPr>
                <a:spLocks/>
              </p:cNvSpPr>
              <p:nvPr/>
            </p:nvSpPr>
            <p:spPr bwMode="auto">
              <a:xfrm>
                <a:off x="2611438" y="3395663"/>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59" name="Freeform 401"/>
              <p:cNvSpPr>
                <a:spLocks/>
              </p:cNvSpPr>
              <p:nvPr/>
            </p:nvSpPr>
            <p:spPr bwMode="auto">
              <a:xfrm>
                <a:off x="2671763"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60" name="Freeform 402"/>
              <p:cNvSpPr>
                <a:spLocks/>
              </p:cNvSpPr>
              <p:nvPr/>
            </p:nvSpPr>
            <p:spPr bwMode="auto">
              <a:xfrm>
                <a:off x="2740026" y="3367088"/>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61" name="Freeform 403"/>
              <p:cNvSpPr>
                <a:spLocks/>
              </p:cNvSpPr>
              <p:nvPr/>
            </p:nvSpPr>
            <p:spPr bwMode="auto">
              <a:xfrm>
                <a:off x="2800351" y="3368676"/>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62" name="Freeform 404"/>
              <p:cNvSpPr>
                <a:spLocks/>
              </p:cNvSpPr>
              <p:nvPr/>
            </p:nvSpPr>
            <p:spPr bwMode="auto">
              <a:xfrm>
                <a:off x="2740026" y="3335338"/>
                <a:ext cx="65088"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63" name="Freeform 405"/>
              <p:cNvSpPr>
                <a:spLocks/>
              </p:cNvSpPr>
              <p:nvPr/>
            </p:nvSpPr>
            <p:spPr bwMode="auto">
              <a:xfrm>
                <a:off x="2800351" y="3338513"/>
                <a:ext cx="17463"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64" name="Freeform 406"/>
              <p:cNvSpPr>
                <a:spLocks/>
              </p:cNvSpPr>
              <p:nvPr/>
            </p:nvSpPr>
            <p:spPr bwMode="auto">
              <a:xfrm>
                <a:off x="2740026" y="3395663"/>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65" name="Freeform 407"/>
              <p:cNvSpPr>
                <a:spLocks/>
              </p:cNvSpPr>
              <p:nvPr/>
            </p:nvSpPr>
            <p:spPr bwMode="auto">
              <a:xfrm>
                <a:off x="2800351" y="3398838"/>
                <a:ext cx="17463"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66" name="Freeform 408"/>
              <p:cNvSpPr>
                <a:spLocks/>
              </p:cNvSpPr>
              <p:nvPr/>
            </p:nvSpPr>
            <p:spPr bwMode="auto">
              <a:xfrm>
                <a:off x="2867026"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67" name="Freeform 409"/>
              <p:cNvSpPr>
                <a:spLocks/>
              </p:cNvSpPr>
              <p:nvPr/>
            </p:nvSpPr>
            <p:spPr bwMode="auto">
              <a:xfrm>
                <a:off x="2927351"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68" name="Freeform 410"/>
              <p:cNvSpPr>
                <a:spLocks/>
              </p:cNvSpPr>
              <p:nvPr/>
            </p:nvSpPr>
            <p:spPr bwMode="auto">
              <a:xfrm>
                <a:off x="2867026"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69" name="Freeform 411"/>
              <p:cNvSpPr>
                <a:spLocks/>
              </p:cNvSpPr>
              <p:nvPr/>
            </p:nvSpPr>
            <p:spPr bwMode="auto">
              <a:xfrm>
                <a:off x="2927351"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70" name="Freeform 412"/>
              <p:cNvSpPr>
                <a:spLocks/>
              </p:cNvSpPr>
              <p:nvPr/>
            </p:nvSpPr>
            <p:spPr bwMode="auto">
              <a:xfrm>
                <a:off x="2867026"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71" name="Freeform 413"/>
              <p:cNvSpPr>
                <a:spLocks/>
              </p:cNvSpPr>
              <p:nvPr/>
            </p:nvSpPr>
            <p:spPr bwMode="auto">
              <a:xfrm>
                <a:off x="2927351"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72" name="Freeform 414"/>
              <p:cNvSpPr>
                <a:spLocks/>
              </p:cNvSpPr>
              <p:nvPr/>
            </p:nvSpPr>
            <p:spPr bwMode="auto">
              <a:xfrm>
                <a:off x="2482851"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73" name="Freeform 415"/>
              <p:cNvSpPr>
                <a:spLocks/>
              </p:cNvSpPr>
              <p:nvPr/>
            </p:nvSpPr>
            <p:spPr bwMode="auto">
              <a:xfrm>
                <a:off x="2543176"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74" name="Freeform 416"/>
              <p:cNvSpPr>
                <a:spLocks/>
              </p:cNvSpPr>
              <p:nvPr/>
            </p:nvSpPr>
            <p:spPr bwMode="auto">
              <a:xfrm>
                <a:off x="2482851"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75" name="Freeform 417"/>
              <p:cNvSpPr>
                <a:spLocks/>
              </p:cNvSpPr>
              <p:nvPr/>
            </p:nvSpPr>
            <p:spPr bwMode="auto">
              <a:xfrm>
                <a:off x="2543176"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76" name="Freeform 418"/>
              <p:cNvSpPr>
                <a:spLocks/>
              </p:cNvSpPr>
              <p:nvPr/>
            </p:nvSpPr>
            <p:spPr bwMode="auto">
              <a:xfrm>
                <a:off x="2611438" y="3276601"/>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77" name="Freeform 419"/>
              <p:cNvSpPr>
                <a:spLocks/>
              </p:cNvSpPr>
              <p:nvPr/>
            </p:nvSpPr>
            <p:spPr bwMode="auto">
              <a:xfrm>
                <a:off x="2671763"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78" name="Freeform 420"/>
              <p:cNvSpPr>
                <a:spLocks/>
              </p:cNvSpPr>
              <p:nvPr/>
            </p:nvSpPr>
            <p:spPr bwMode="auto">
              <a:xfrm>
                <a:off x="2611438" y="3305176"/>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79" name="Freeform 421"/>
              <p:cNvSpPr>
                <a:spLocks/>
              </p:cNvSpPr>
              <p:nvPr/>
            </p:nvSpPr>
            <p:spPr bwMode="auto">
              <a:xfrm>
                <a:off x="2671763"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80" name="Freeform 422"/>
              <p:cNvSpPr>
                <a:spLocks/>
              </p:cNvSpPr>
              <p:nvPr/>
            </p:nvSpPr>
            <p:spPr bwMode="auto">
              <a:xfrm>
                <a:off x="2740026" y="3276601"/>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81" name="Freeform 423"/>
              <p:cNvSpPr>
                <a:spLocks/>
              </p:cNvSpPr>
              <p:nvPr/>
            </p:nvSpPr>
            <p:spPr bwMode="auto">
              <a:xfrm>
                <a:off x="2800351" y="3278188"/>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82" name="Freeform 424"/>
              <p:cNvSpPr>
                <a:spLocks/>
              </p:cNvSpPr>
              <p:nvPr/>
            </p:nvSpPr>
            <p:spPr bwMode="auto">
              <a:xfrm>
                <a:off x="2740026" y="3305176"/>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83" name="Freeform 425"/>
              <p:cNvSpPr>
                <a:spLocks/>
              </p:cNvSpPr>
              <p:nvPr/>
            </p:nvSpPr>
            <p:spPr bwMode="auto">
              <a:xfrm>
                <a:off x="2800351" y="3308351"/>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sp>
          <p:nvSpPr>
            <p:cNvPr id="509" name="Freeform 427"/>
            <p:cNvSpPr>
              <a:spLocks/>
            </p:cNvSpPr>
            <p:nvPr/>
          </p:nvSpPr>
          <p:spPr bwMode="auto">
            <a:xfrm>
              <a:off x="2867026"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10" name="Freeform 428"/>
            <p:cNvSpPr>
              <a:spLocks/>
            </p:cNvSpPr>
            <p:nvPr/>
          </p:nvSpPr>
          <p:spPr bwMode="auto">
            <a:xfrm>
              <a:off x="2927351" y="3278189"/>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11" name="Freeform 429"/>
            <p:cNvSpPr>
              <a:spLocks/>
            </p:cNvSpPr>
            <p:nvPr/>
          </p:nvSpPr>
          <p:spPr bwMode="auto">
            <a:xfrm>
              <a:off x="2867026"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12" name="Freeform 430"/>
            <p:cNvSpPr>
              <a:spLocks/>
            </p:cNvSpPr>
            <p:nvPr/>
          </p:nvSpPr>
          <p:spPr bwMode="auto">
            <a:xfrm>
              <a:off x="2927351"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13" name="Freeform 431"/>
            <p:cNvSpPr>
              <a:spLocks/>
            </p:cNvSpPr>
            <p:nvPr/>
          </p:nvSpPr>
          <p:spPr bwMode="auto">
            <a:xfrm>
              <a:off x="2392363" y="3373439"/>
              <a:ext cx="47625" cy="7938"/>
            </a:xfrm>
            <a:custGeom>
              <a:avLst/>
              <a:gdLst>
                <a:gd name="T0" fmla="*/ 52 w 57"/>
                <a:gd name="T1" fmla="*/ 10 h 10"/>
                <a:gd name="T2" fmla="*/ 52 w 57"/>
                <a:gd name="T3" fmla="*/ 10 h 10"/>
                <a:gd name="T4" fmla="*/ 5 w 57"/>
                <a:gd name="T5" fmla="*/ 10 h 10"/>
                <a:gd name="T6" fmla="*/ 0 w 57"/>
                <a:gd name="T7" fmla="*/ 5 h 10"/>
                <a:gd name="T8" fmla="*/ 5 w 57"/>
                <a:gd name="T9" fmla="*/ 0 h 10"/>
                <a:gd name="T10" fmla="*/ 52 w 57"/>
                <a:gd name="T11" fmla="*/ 0 h 10"/>
                <a:gd name="T12" fmla="*/ 57 w 57"/>
                <a:gd name="T13" fmla="*/ 5 h 10"/>
                <a:gd name="T14" fmla="*/ 52 w 5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
                  <a:moveTo>
                    <a:pt x="52" y="10"/>
                  </a:moveTo>
                  <a:lnTo>
                    <a:pt x="52" y="10"/>
                  </a:lnTo>
                  <a:lnTo>
                    <a:pt x="5" y="10"/>
                  </a:lnTo>
                  <a:cubicBezTo>
                    <a:pt x="2" y="10"/>
                    <a:pt x="0" y="8"/>
                    <a:pt x="0" y="5"/>
                  </a:cubicBezTo>
                  <a:cubicBezTo>
                    <a:pt x="0" y="2"/>
                    <a:pt x="2" y="0"/>
                    <a:pt x="5" y="0"/>
                  </a:cubicBezTo>
                  <a:lnTo>
                    <a:pt x="52" y="0"/>
                  </a:lnTo>
                  <a:cubicBezTo>
                    <a:pt x="55" y="0"/>
                    <a:pt x="57" y="2"/>
                    <a:pt x="57" y="5"/>
                  </a:cubicBezTo>
                  <a:cubicBezTo>
                    <a:pt x="57" y="8"/>
                    <a:pt x="55" y="10"/>
                    <a:pt x="52"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14" name="Freeform 432"/>
            <p:cNvSpPr>
              <a:spLocks/>
            </p:cNvSpPr>
            <p:nvPr/>
          </p:nvSpPr>
          <p:spPr bwMode="auto">
            <a:xfrm>
              <a:off x="2411413" y="3403601"/>
              <a:ext cx="12700"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15" name="Freeform 433"/>
            <p:cNvSpPr>
              <a:spLocks/>
            </p:cNvSpPr>
            <p:nvPr/>
          </p:nvSpPr>
          <p:spPr bwMode="auto">
            <a:xfrm>
              <a:off x="2987676" y="3373439"/>
              <a:ext cx="46038" cy="7938"/>
            </a:xfrm>
            <a:custGeom>
              <a:avLst/>
              <a:gdLst>
                <a:gd name="T0" fmla="*/ 50 w 55"/>
                <a:gd name="T1" fmla="*/ 10 h 10"/>
                <a:gd name="T2" fmla="*/ 50 w 55"/>
                <a:gd name="T3" fmla="*/ 10 h 10"/>
                <a:gd name="T4" fmla="*/ 4 w 55"/>
                <a:gd name="T5" fmla="*/ 10 h 10"/>
                <a:gd name="T6" fmla="*/ 0 w 55"/>
                <a:gd name="T7" fmla="*/ 5 h 10"/>
                <a:gd name="T8" fmla="*/ 4 w 55"/>
                <a:gd name="T9" fmla="*/ 0 h 10"/>
                <a:gd name="T10" fmla="*/ 50 w 55"/>
                <a:gd name="T11" fmla="*/ 0 h 10"/>
                <a:gd name="T12" fmla="*/ 55 w 55"/>
                <a:gd name="T13" fmla="*/ 5 h 10"/>
                <a:gd name="T14" fmla="*/ 50 w 5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
                  <a:moveTo>
                    <a:pt x="50" y="10"/>
                  </a:moveTo>
                  <a:lnTo>
                    <a:pt x="50" y="10"/>
                  </a:lnTo>
                  <a:lnTo>
                    <a:pt x="4" y="10"/>
                  </a:lnTo>
                  <a:cubicBezTo>
                    <a:pt x="2" y="10"/>
                    <a:pt x="0" y="8"/>
                    <a:pt x="0" y="5"/>
                  </a:cubicBezTo>
                  <a:cubicBezTo>
                    <a:pt x="0" y="2"/>
                    <a:pt x="2" y="0"/>
                    <a:pt x="4" y="0"/>
                  </a:cubicBezTo>
                  <a:lnTo>
                    <a:pt x="50" y="0"/>
                  </a:lnTo>
                  <a:cubicBezTo>
                    <a:pt x="53" y="0"/>
                    <a:pt x="55" y="2"/>
                    <a:pt x="55" y="5"/>
                  </a:cubicBezTo>
                  <a:cubicBezTo>
                    <a:pt x="55" y="8"/>
                    <a:pt x="53" y="10"/>
                    <a:pt x="50"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16" name="Freeform 434"/>
            <p:cNvSpPr>
              <a:spLocks/>
            </p:cNvSpPr>
            <p:nvPr/>
          </p:nvSpPr>
          <p:spPr bwMode="auto">
            <a:xfrm>
              <a:off x="3003551" y="3403601"/>
              <a:ext cx="14288"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17" name="Freeform 435"/>
            <p:cNvSpPr>
              <a:spLocks/>
            </p:cNvSpPr>
            <p:nvPr/>
          </p:nvSpPr>
          <p:spPr bwMode="auto">
            <a:xfrm>
              <a:off x="2411413" y="3341689"/>
              <a:ext cx="12700"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18" name="Freeform 436"/>
            <p:cNvSpPr>
              <a:spLocks/>
            </p:cNvSpPr>
            <p:nvPr/>
          </p:nvSpPr>
          <p:spPr bwMode="auto">
            <a:xfrm>
              <a:off x="3003551" y="3341689"/>
              <a:ext cx="14288"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19" name="Freeform 437"/>
            <p:cNvSpPr>
              <a:spLocks noEditPoints="1"/>
            </p:cNvSpPr>
            <p:nvPr/>
          </p:nvSpPr>
          <p:spPr bwMode="auto">
            <a:xfrm>
              <a:off x="2468563" y="3149601"/>
              <a:ext cx="107950"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20" name="Freeform 438"/>
            <p:cNvSpPr>
              <a:spLocks/>
            </p:cNvSpPr>
            <p:nvPr/>
          </p:nvSpPr>
          <p:spPr bwMode="auto">
            <a:xfrm>
              <a:off x="2506663"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21" name="Freeform 439"/>
            <p:cNvSpPr>
              <a:spLocks/>
            </p:cNvSpPr>
            <p:nvPr/>
          </p:nvSpPr>
          <p:spPr bwMode="auto">
            <a:xfrm>
              <a:off x="2522538"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22" name="Freeform 440"/>
            <p:cNvSpPr>
              <a:spLocks/>
            </p:cNvSpPr>
            <p:nvPr/>
          </p:nvSpPr>
          <p:spPr bwMode="auto">
            <a:xfrm>
              <a:off x="2522538"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23" name="Freeform 441"/>
            <p:cNvSpPr>
              <a:spLocks/>
            </p:cNvSpPr>
            <p:nvPr/>
          </p:nvSpPr>
          <p:spPr bwMode="auto">
            <a:xfrm>
              <a:off x="2492376"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24" name="Freeform 442"/>
            <p:cNvSpPr>
              <a:spLocks noEditPoints="1"/>
            </p:cNvSpPr>
            <p:nvPr/>
          </p:nvSpPr>
          <p:spPr bwMode="auto">
            <a:xfrm>
              <a:off x="2590801"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8" y="128"/>
                    <a:pt x="0" y="99"/>
                    <a:pt x="0" y="64"/>
                  </a:cubicBezTo>
                  <a:cubicBezTo>
                    <a:pt x="0" y="29"/>
                    <a:pt x="28"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25" name="Freeform 443"/>
            <p:cNvSpPr>
              <a:spLocks/>
            </p:cNvSpPr>
            <p:nvPr/>
          </p:nvSpPr>
          <p:spPr bwMode="auto">
            <a:xfrm>
              <a:off x="263048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26" name="Freeform 444"/>
            <p:cNvSpPr>
              <a:spLocks/>
            </p:cNvSpPr>
            <p:nvPr/>
          </p:nvSpPr>
          <p:spPr bwMode="auto">
            <a:xfrm>
              <a:off x="2646363" y="3187701"/>
              <a:ext cx="28575" cy="15875"/>
            </a:xfrm>
            <a:custGeom>
              <a:avLst/>
              <a:gdLst>
                <a:gd name="T0" fmla="*/ 0 w 35"/>
                <a:gd name="T1" fmla="*/ 18 h 18"/>
                <a:gd name="T2" fmla="*/ 0 w 35"/>
                <a:gd name="T3" fmla="*/ 18 h 18"/>
                <a:gd name="T4" fmla="*/ 18 w 35"/>
                <a:gd name="T5" fmla="*/ 0 h 18"/>
                <a:gd name="T6" fmla="*/ 35 w 35"/>
                <a:gd name="T7" fmla="*/ 18 h 18"/>
                <a:gd name="T8" fmla="*/ 0 w 35"/>
                <a:gd name="T9" fmla="*/ 18 h 18"/>
              </a:gdLst>
              <a:ahLst/>
              <a:cxnLst>
                <a:cxn ang="0">
                  <a:pos x="T0" y="T1"/>
                </a:cxn>
                <a:cxn ang="0">
                  <a:pos x="T2" y="T3"/>
                </a:cxn>
                <a:cxn ang="0">
                  <a:pos x="T4" y="T5"/>
                </a:cxn>
                <a:cxn ang="0">
                  <a:pos x="T6" y="T7"/>
                </a:cxn>
                <a:cxn ang="0">
                  <a:pos x="T8" y="T9"/>
                </a:cxn>
              </a:cxnLst>
              <a:rect l="0" t="0" r="r" b="b"/>
              <a:pathLst>
                <a:path w="35" h="18">
                  <a:moveTo>
                    <a:pt x="0" y="18"/>
                  </a:moveTo>
                  <a:lnTo>
                    <a:pt x="0" y="18"/>
                  </a:lnTo>
                  <a:cubicBezTo>
                    <a:pt x="0" y="8"/>
                    <a:pt x="8" y="0"/>
                    <a:pt x="18" y="0"/>
                  </a:cubicBezTo>
                  <a:cubicBezTo>
                    <a:pt x="27" y="0"/>
                    <a:pt x="35" y="8"/>
                    <a:pt x="35"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27" name="Freeform 445"/>
            <p:cNvSpPr>
              <a:spLocks/>
            </p:cNvSpPr>
            <p:nvPr/>
          </p:nvSpPr>
          <p:spPr bwMode="auto">
            <a:xfrm>
              <a:off x="2646363"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9" y="0"/>
                    <a:pt x="18" y="8"/>
                    <a:pt x="18" y="18"/>
                  </a:cubicBezTo>
                  <a:cubicBezTo>
                    <a:pt x="18" y="28"/>
                    <a:pt x="9"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28" name="Freeform 446"/>
            <p:cNvSpPr>
              <a:spLocks/>
            </p:cNvSpPr>
            <p:nvPr/>
          </p:nvSpPr>
          <p:spPr bwMode="auto">
            <a:xfrm>
              <a:off x="2614613"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7"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29" name="Freeform 447"/>
            <p:cNvSpPr>
              <a:spLocks noEditPoints="1"/>
            </p:cNvSpPr>
            <p:nvPr/>
          </p:nvSpPr>
          <p:spPr bwMode="auto">
            <a:xfrm>
              <a:off x="2719388" y="3149601"/>
              <a:ext cx="109538"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30" name="Freeform 448"/>
            <p:cNvSpPr>
              <a:spLocks/>
            </p:cNvSpPr>
            <p:nvPr/>
          </p:nvSpPr>
          <p:spPr bwMode="auto">
            <a:xfrm>
              <a:off x="2759076"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31" name="Freeform 449"/>
            <p:cNvSpPr>
              <a:spLocks/>
            </p:cNvSpPr>
            <p:nvPr/>
          </p:nvSpPr>
          <p:spPr bwMode="auto">
            <a:xfrm>
              <a:off x="2774951"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32" name="Freeform 450"/>
            <p:cNvSpPr>
              <a:spLocks/>
            </p:cNvSpPr>
            <p:nvPr/>
          </p:nvSpPr>
          <p:spPr bwMode="auto">
            <a:xfrm>
              <a:off x="2774951"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33" name="Freeform 451"/>
            <p:cNvSpPr>
              <a:spLocks/>
            </p:cNvSpPr>
            <p:nvPr/>
          </p:nvSpPr>
          <p:spPr bwMode="auto">
            <a:xfrm>
              <a:off x="2743201"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34" name="Freeform 452"/>
            <p:cNvSpPr>
              <a:spLocks noEditPoints="1"/>
            </p:cNvSpPr>
            <p:nvPr/>
          </p:nvSpPr>
          <p:spPr bwMode="auto">
            <a:xfrm>
              <a:off x="2852738"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9" y="128"/>
                    <a:pt x="0" y="99"/>
                    <a:pt x="0" y="64"/>
                  </a:cubicBezTo>
                  <a:cubicBezTo>
                    <a:pt x="0" y="29"/>
                    <a:pt x="29"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35" name="Freeform 453"/>
            <p:cNvSpPr>
              <a:spLocks/>
            </p:cNvSpPr>
            <p:nvPr/>
          </p:nvSpPr>
          <p:spPr bwMode="auto">
            <a:xfrm>
              <a:off x="289083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36" name="Freeform 454"/>
            <p:cNvSpPr>
              <a:spLocks/>
            </p:cNvSpPr>
            <p:nvPr/>
          </p:nvSpPr>
          <p:spPr bwMode="auto">
            <a:xfrm>
              <a:off x="2906713"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37" name="Freeform 455"/>
            <p:cNvSpPr>
              <a:spLocks/>
            </p:cNvSpPr>
            <p:nvPr/>
          </p:nvSpPr>
          <p:spPr bwMode="auto">
            <a:xfrm>
              <a:off x="2906713"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38" name="Freeform 456"/>
            <p:cNvSpPr>
              <a:spLocks/>
            </p:cNvSpPr>
            <p:nvPr/>
          </p:nvSpPr>
          <p:spPr bwMode="auto">
            <a:xfrm>
              <a:off x="2876551"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grpSp>
        <p:nvGrpSpPr>
          <p:cNvPr id="584" name="组合 583"/>
          <p:cNvGrpSpPr/>
          <p:nvPr/>
        </p:nvGrpSpPr>
        <p:grpSpPr>
          <a:xfrm>
            <a:off x="2191056" y="4230610"/>
            <a:ext cx="1481345" cy="798201"/>
            <a:chOff x="2387601" y="3114676"/>
            <a:chExt cx="654050" cy="352425"/>
          </a:xfrm>
          <a:solidFill>
            <a:schemeClr val="bg1">
              <a:lumMod val="50000"/>
            </a:schemeClr>
          </a:solidFill>
        </p:grpSpPr>
        <p:grpSp>
          <p:nvGrpSpPr>
            <p:cNvPr id="585" name="组合 584"/>
            <p:cNvGrpSpPr/>
            <p:nvPr/>
          </p:nvGrpSpPr>
          <p:grpSpPr>
            <a:xfrm>
              <a:off x="2387601" y="3114676"/>
              <a:ext cx="654050" cy="352425"/>
              <a:chOff x="2387601" y="3114676"/>
              <a:chExt cx="654050" cy="352425"/>
            </a:xfrm>
            <a:grpFill/>
          </p:grpSpPr>
          <p:sp>
            <p:nvSpPr>
              <p:cNvPr id="616" name="Freeform 381"/>
              <p:cNvSpPr>
                <a:spLocks/>
              </p:cNvSpPr>
              <p:nvPr/>
            </p:nvSpPr>
            <p:spPr bwMode="auto">
              <a:xfrm>
                <a:off x="2387601" y="3114676"/>
                <a:ext cx="79375" cy="339725"/>
              </a:xfrm>
              <a:custGeom>
                <a:avLst/>
                <a:gdLst>
                  <a:gd name="T0" fmla="*/ 85 w 94"/>
                  <a:gd name="T1" fmla="*/ 398 h 398"/>
                  <a:gd name="T2" fmla="*/ 85 w 94"/>
                  <a:gd name="T3" fmla="*/ 398 h 398"/>
                  <a:gd name="T4" fmla="*/ 21 w 94"/>
                  <a:gd name="T5" fmla="*/ 398 h 398"/>
                  <a:gd name="T6" fmla="*/ 0 w 94"/>
                  <a:gd name="T7" fmla="*/ 377 h 398"/>
                  <a:gd name="T8" fmla="*/ 0 w 94"/>
                  <a:gd name="T9" fmla="*/ 21 h 398"/>
                  <a:gd name="T10" fmla="*/ 21 w 94"/>
                  <a:gd name="T11" fmla="*/ 0 h 398"/>
                  <a:gd name="T12" fmla="*/ 85 w 94"/>
                  <a:gd name="T13" fmla="*/ 0 h 398"/>
                  <a:gd name="T14" fmla="*/ 94 w 94"/>
                  <a:gd name="T15" fmla="*/ 10 h 398"/>
                  <a:gd name="T16" fmla="*/ 85 w 94"/>
                  <a:gd name="T17" fmla="*/ 20 h 398"/>
                  <a:gd name="T18" fmla="*/ 21 w 94"/>
                  <a:gd name="T19" fmla="*/ 20 h 398"/>
                  <a:gd name="T20" fmla="*/ 20 w 94"/>
                  <a:gd name="T21" fmla="*/ 21 h 398"/>
                  <a:gd name="T22" fmla="*/ 20 w 94"/>
                  <a:gd name="T23" fmla="*/ 377 h 398"/>
                  <a:gd name="T24" fmla="*/ 21 w 94"/>
                  <a:gd name="T25" fmla="*/ 378 h 398"/>
                  <a:gd name="T26" fmla="*/ 85 w 94"/>
                  <a:gd name="T27" fmla="*/ 378 h 398"/>
                  <a:gd name="T28" fmla="*/ 94 w 94"/>
                  <a:gd name="T29" fmla="*/ 388 h 398"/>
                  <a:gd name="T30" fmla="*/ 85 w 94"/>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98">
                    <a:moveTo>
                      <a:pt x="85" y="398"/>
                    </a:moveTo>
                    <a:lnTo>
                      <a:pt x="85" y="398"/>
                    </a:lnTo>
                    <a:lnTo>
                      <a:pt x="21" y="398"/>
                    </a:lnTo>
                    <a:cubicBezTo>
                      <a:pt x="10" y="398"/>
                      <a:pt x="0" y="388"/>
                      <a:pt x="0" y="377"/>
                    </a:cubicBezTo>
                    <a:lnTo>
                      <a:pt x="0" y="21"/>
                    </a:lnTo>
                    <a:cubicBezTo>
                      <a:pt x="0" y="10"/>
                      <a:pt x="10" y="0"/>
                      <a:pt x="21" y="0"/>
                    </a:cubicBezTo>
                    <a:lnTo>
                      <a:pt x="85" y="0"/>
                    </a:lnTo>
                    <a:cubicBezTo>
                      <a:pt x="90" y="0"/>
                      <a:pt x="94" y="5"/>
                      <a:pt x="94" y="10"/>
                    </a:cubicBezTo>
                    <a:cubicBezTo>
                      <a:pt x="94" y="16"/>
                      <a:pt x="90" y="20"/>
                      <a:pt x="85" y="20"/>
                    </a:cubicBezTo>
                    <a:lnTo>
                      <a:pt x="21" y="20"/>
                    </a:lnTo>
                    <a:cubicBezTo>
                      <a:pt x="21" y="20"/>
                      <a:pt x="20" y="21"/>
                      <a:pt x="20" y="21"/>
                    </a:cubicBezTo>
                    <a:lnTo>
                      <a:pt x="20" y="377"/>
                    </a:lnTo>
                    <a:cubicBezTo>
                      <a:pt x="20" y="377"/>
                      <a:pt x="21" y="378"/>
                      <a:pt x="21" y="378"/>
                    </a:cubicBezTo>
                    <a:lnTo>
                      <a:pt x="85" y="378"/>
                    </a:lnTo>
                    <a:cubicBezTo>
                      <a:pt x="90" y="378"/>
                      <a:pt x="94" y="382"/>
                      <a:pt x="94" y="388"/>
                    </a:cubicBezTo>
                    <a:cubicBezTo>
                      <a:pt x="94" y="393"/>
                      <a:pt x="90" y="398"/>
                      <a:pt x="85"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17" name="Freeform 382"/>
              <p:cNvSpPr>
                <a:spLocks/>
              </p:cNvSpPr>
              <p:nvPr/>
            </p:nvSpPr>
            <p:spPr bwMode="auto">
              <a:xfrm>
                <a:off x="2946401" y="3114676"/>
                <a:ext cx="95250" cy="339725"/>
              </a:xfrm>
              <a:custGeom>
                <a:avLst/>
                <a:gdLst>
                  <a:gd name="T0" fmla="*/ 91 w 113"/>
                  <a:gd name="T1" fmla="*/ 398 h 398"/>
                  <a:gd name="T2" fmla="*/ 91 w 113"/>
                  <a:gd name="T3" fmla="*/ 398 h 398"/>
                  <a:gd name="T4" fmla="*/ 10 w 113"/>
                  <a:gd name="T5" fmla="*/ 398 h 398"/>
                  <a:gd name="T6" fmla="*/ 0 w 113"/>
                  <a:gd name="T7" fmla="*/ 388 h 398"/>
                  <a:gd name="T8" fmla="*/ 10 w 113"/>
                  <a:gd name="T9" fmla="*/ 378 h 398"/>
                  <a:gd name="T10" fmla="*/ 91 w 113"/>
                  <a:gd name="T11" fmla="*/ 378 h 398"/>
                  <a:gd name="T12" fmla="*/ 93 w 113"/>
                  <a:gd name="T13" fmla="*/ 377 h 398"/>
                  <a:gd name="T14" fmla="*/ 93 w 113"/>
                  <a:gd name="T15" fmla="*/ 21 h 398"/>
                  <a:gd name="T16" fmla="*/ 91 w 113"/>
                  <a:gd name="T17" fmla="*/ 20 h 398"/>
                  <a:gd name="T18" fmla="*/ 17 w 113"/>
                  <a:gd name="T19" fmla="*/ 20 h 398"/>
                  <a:gd name="T20" fmla="*/ 7 w 113"/>
                  <a:gd name="T21" fmla="*/ 10 h 398"/>
                  <a:gd name="T22" fmla="*/ 17 w 113"/>
                  <a:gd name="T23" fmla="*/ 0 h 398"/>
                  <a:gd name="T24" fmla="*/ 91 w 113"/>
                  <a:gd name="T25" fmla="*/ 0 h 398"/>
                  <a:gd name="T26" fmla="*/ 113 w 113"/>
                  <a:gd name="T27" fmla="*/ 21 h 398"/>
                  <a:gd name="T28" fmla="*/ 113 w 113"/>
                  <a:gd name="T29" fmla="*/ 377 h 398"/>
                  <a:gd name="T30" fmla="*/ 91 w 113"/>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398">
                    <a:moveTo>
                      <a:pt x="91" y="398"/>
                    </a:moveTo>
                    <a:lnTo>
                      <a:pt x="91" y="398"/>
                    </a:lnTo>
                    <a:lnTo>
                      <a:pt x="10" y="398"/>
                    </a:lnTo>
                    <a:cubicBezTo>
                      <a:pt x="4" y="398"/>
                      <a:pt x="0" y="393"/>
                      <a:pt x="0" y="388"/>
                    </a:cubicBezTo>
                    <a:cubicBezTo>
                      <a:pt x="0" y="382"/>
                      <a:pt x="4" y="378"/>
                      <a:pt x="10" y="378"/>
                    </a:cubicBezTo>
                    <a:lnTo>
                      <a:pt x="91" y="378"/>
                    </a:lnTo>
                    <a:cubicBezTo>
                      <a:pt x="92" y="378"/>
                      <a:pt x="93" y="377"/>
                      <a:pt x="93" y="377"/>
                    </a:cubicBezTo>
                    <a:lnTo>
                      <a:pt x="93" y="21"/>
                    </a:lnTo>
                    <a:cubicBezTo>
                      <a:pt x="93" y="21"/>
                      <a:pt x="92" y="20"/>
                      <a:pt x="91" y="20"/>
                    </a:cubicBezTo>
                    <a:lnTo>
                      <a:pt x="17" y="20"/>
                    </a:lnTo>
                    <a:cubicBezTo>
                      <a:pt x="12" y="20"/>
                      <a:pt x="7" y="16"/>
                      <a:pt x="7" y="10"/>
                    </a:cubicBezTo>
                    <a:cubicBezTo>
                      <a:pt x="7" y="5"/>
                      <a:pt x="12" y="0"/>
                      <a:pt x="17" y="0"/>
                    </a:cubicBezTo>
                    <a:lnTo>
                      <a:pt x="91" y="0"/>
                    </a:lnTo>
                    <a:cubicBezTo>
                      <a:pt x="103" y="0"/>
                      <a:pt x="113" y="10"/>
                      <a:pt x="113" y="21"/>
                    </a:cubicBezTo>
                    <a:lnTo>
                      <a:pt x="113" y="377"/>
                    </a:lnTo>
                    <a:cubicBezTo>
                      <a:pt x="113" y="388"/>
                      <a:pt x="103" y="398"/>
                      <a:pt x="91"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18" name="Freeform 383"/>
              <p:cNvSpPr>
                <a:spLocks/>
              </p:cNvSpPr>
              <p:nvPr/>
            </p:nvSpPr>
            <p:spPr bwMode="auto">
              <a:xfrm>
                <a:off x="2886076" y="3436938"/>
                <a:ext cx="92075" cy="17463"/>
              </a:xfrm>
              <a:custGeom>
                <a:avLst/>
                <a:gdLst>
                  <a:gd name="T0" fmla="*/ 99 w 109"/>
                  <a:gd name="T1" fmla="*/ 20 h 20"/>
                  <a:gd name="T2" fmla="*/ 99 w 109"/>
                  <a:gd name="T3" fmla="*/ 20 h 20"/>
                  <a:gd name="T4" fmla="*/ 10 w 109"/>
                  <a:gd name="T5" fmla="*/ 20 h 20"/>
                  <a:gd name="T6" fmla="*/ 0 w 109"/>
                  <a:gd name="T7" fmla="*/ 10 h 20"/>
                  <a:gd name="T8" fmla="*/ 10 w 109"/>
                  <a:gd name="T9" fmla="*/ 0 h 20"/>
                  <a:gd name="T10" fmla="*/ 99 w 109"/>
                  <a:gd name="T11" fmla="*/ 0 h 20"/>
                  <a:gd name="T12" fmla="*/ 109 w 109"/>
                  <a:gd name="T13" fmla="*/ 10 h 20"/>
                  <a:gd name="T14" fmla="*/ 99 w 10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0">
                    <a:moveTo>
                      <a:pt x="99" y="20"/>
                    </a:moveTo>
                    <a:lnTo>
                      <a:pt x="99" y="20"/>
                    </a:lnTo>
                    <a:lnTo>
                      <a:pt x="10" y="20"/>
                    </a:lnTo>
                    <a:cubicBezTo>
                      <a:pt x="4" y="20"/>
                      <a:pt x="0" y="15"/>
                      <a:pt x="0" y="10"/>
                    </a:cubicBezTo>
                    <a:cubicBezTo>
                      <a:pt x="0" y="4"/>
                      <a:pt x="4" y="0"/>
                      <a:pt x="10" y="0"/>
                    </a:cubicBezTo>
                    <a:lnTo>
                      <a:pt x="99" y="0"/>
                    </a:lnTo>
                    <a:cubicBezTo>
                      <a:pt x="105" y="0"/>
                      <a:pt x="109" y="4"/>
                      <a:pt x="109" y="10"/>
                    </a:cubicBezTo>
                    <a:cubicBezTo>
                      <a:pt x="109" y="15"/>
                      <a:pt x="105" y="20"/>
                      <a:pt x="99"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19" name="Freeform 384"/>
              <p:cNvSpPr>
                <a:spLocks/>
              </p:cNvSpPr>
              <p:nvPr/>
            </p:nvSpPr>
            <p:spPr bwMode="auto">
              <a:xfrm>
                <a:off x="2451101" y="3114676"/>
                <a:ext cx="527050" cy="17463"/>
              </a:xfrm>
              <a:custGeom>
                <a:avLst/>
                <a:gdLst>
                  <a:gd name="T0" fmla="*/ 610 w 620"/>
                  <a:gd name="T1" fmla="*/ 20 h 20"/>
                  <a:gd name="T2" fmla="*/ 610 w 620"/>
                  <a:gd name="T3" fmla="*/ 20 h 20"/>
                  <a:gd name="T4" fmla="*/ 10 w 620"/>
                  <a:gd name="T5" fmla="*/ 20 h 20"/>
                  <a:gd name="T6" fmla="*/ 0 w 620"/>
                  <a:gd name="T7" fmla="*/ 10 h 20"/>
                  <a:gd name="T8" fmla="*/ 10 w 620"/>
                  <a:gd name="T9" fmla="*/ 0 h 20"/>
                  <a:gd name="T10" fmla="*/ 610 w 620"/>
                  <a:gd name="T11" fmla="*/ 0 h 20"/>
                  <a:gd name="T12" fmla="*/ 620 w 620"/>
                  <a:gd name="T13" fmla="*/ 10 h 20"/>
                  <a:gd name="T14" fmla="*/ 610 w 6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0" h="20">
                    <a:moveTo>
                      <a:pt x="610" y="20"/>
                    </a:moveTo>
                    <a:lnTo>
                      <a:pt x="610" y="20"/>
                    </a:lnTo>
                    <a:lnTo>
                      <a:pt x="10" y="20"/>
                    </a:lnTo>
                    <a:cubicBezTo>
                      <a:pt x="4" y="20"/>
                      <a:pt x="0" y="16"/>
                      <a:pt x="0" y="10"/>
                    </a:cubicBezTo>
                    <a:cubicBezTo>
                      <a:pt x="0" y="5"/>
                      <a:pt x="4" y="0"/>
                      <a:pt x="10" y="0"/>
                    </a:cubicBezTo>
                    <a:lnTo>
                      <a:pt x="610" y="0"/>
                    </a:lnTo>
                    <a:cubicBezTo>
                      <a:pt x="616" y="0"/>
                      <a:pt x="620" y="5"/>
                      <a:pt x="620" y="10"/>
                    </a:cubicBezTo>
                    <a:cubicBezTo>
                      <a:pt x="620" y="16"/>
                      <a:pt x="616" y="20"/>
                      <a:pt x="61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20" name="Freeform 385"/>
              <p:cNvSpPr>
                <a:spLocks/>
              </p:cNvSpPr>
              <p:nvPr/>
            </p:nvSpPr>
            <p:spPr bwMode="auto">
              <a:xfrm>
                <a:off x="2451101" y="3436938"/>
                <a:ext cx="382588" cy="17463"/>
              </a:xfrm>
              <a:custGeom>
                <a:avLst/>
                <a:gdLst>
                  <a:gd name="T0" fmla="*/ 440 w 450"/>
                  <a:gd name="T1" fmla="*/ 20 h 20"/>
                  <a:gd name="T2" fmla="*/ 440 w 450"/>
                  <a:gd name="T3" fmla="*/ 20 h 20"/>
                  <a:gd name="T4" fmla="*/ 10 w 450"/>
                  <a:gd name="T5" fmla="*/ 20 h 20"/>
                  <a:gd name="T6" fmla="*/ 0 w 450"/>
                  <a:gd name="T7" fmla="*/ 10 h 20"/>
                  <a:gd name="T8" fmla="*/ 10 w 450"/>
                  <a:gd name="T9" fmla="*/ 0 h 20"/>
                  <a:gd name="T10" fmla="*/ 440 w 450"/>
                  <a:gd name="T11" fmla="*/ 0 h 20"/>
                  <a:gd name="T12" fmla="*/ 450 w 450"/>
                  <a:gd name="T13" fmla="*/ 10 h 20"/>
                  <a:gd name="T14" fmla="*/ 440 w 45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20">
                    <a:moveTo>
                      <a:pt x="440" y="20"/>
                    </a:moveTo>
                    <a:lnTo>
                      <a:pt x="440" y="20"/>
                    </a:lnTo>
                    <a:lnTo>
                      <a:pt x="10" y="20"/>
                    </a:lnTo>
                    <a:cubicBezTo>
                      <a:pt x="4" y="20"/>
                      <a:pt x="0" y="15"/>
                      <a:pt x="0" y="10"/>
                    </a:cubicBezTo>
                    <a:cubicBezTo>
                      <a:pt x="0" y="4"/>
                      <a:pt x="4" y="0"/>
                      <a:pt x="10" y="0"/>
                    </a:cubicBezTo>
                    <a:lnTo>
                      <a:pt x="440" y="0"/>
                    </a:lnTo>
                    <a:cubicBezTo>
                      <a:pt x="446" y="0"/>
                      <a:pt x="450" y="4"/>
                      <a:pt x="450" y="10"/>
                    </a:cubicBezTo>
                    <a:cubicBezTo>
                      <a:pt x="450" y="15"/>
                      <a:pt x="446" y="20"/>
                      <a:pt x="44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21" name="Freeform 386"/>
              <p:cNvSpPr>
                <a:spLocks/>
              </p:cNvSpPr>
              <p:nvPr/>
            </p:nvSpPr>
            <p:spPr bwMode="auto">
              <a:xfrm>
                <a:off x="2792413" y="3422651"/>
                <a:ext cx="42863" cy="44450"/>
              </a:xfrm>
              <a:custGeom>
                <a:avLst/>
                <a:gdLst>
                  <a:gd name="T0" fmla="*/ 26 w 51"/>
                  <a:gd name="T1" fmla="*/ 52 h 52"/>
                  <a:gd name="T2" fmla="*/ 26 w 51"/>
                  <a:gd name="T3" fmla="*/ 52 h 52"/>
                  <a:gd name="T4" fmla="*/ 0 w 51"/>
                  <a:gd name="T5" fmla="*/ 26 h 52"/>
                  <a:gd name="T6" fmla="*/ 26 w 51"/>
                  <a:gd name="T7" fmla="*/ 0 h 52"/>
                  <a:gd name="T8" fmla="*/ 51 w 51"/>
                  <a:gd name="T9" fmla="*/ 26 h 52"/>
                  <a:gd name="T10" fmla="*/ 26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6" y="52"/>
                    </a:moveTo>
                    <a:lnTo>
                      <a:pt x="26" y="52"/>
                    </a:lnTo>
                    <a:cubicBezTo>
                      <a:pt x="11" y="52"/>
                      <a:pt x="0" y="40"/>
                      <a:pt x="0" y="26"/>
                    </a:cubicBezTo>
                    <a:cubicBezTo>
                      <a:pt x="0" y="11"/>
                      <a:pt x="11" y="0"/>
                      <a:pt x="26" y="0"/>
                    </a:cubicBezTo>
                    <a:cubicBezTo>
                      <a:pt x="40" y="0"/>
                      <a:pt x="51" y="11"/>
                      <a:pt x="51" y="26"/>
                    </a:cubicBezTo>
                    <a:cubicBezTo>
                      <a:pt x="51"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22" name="Freeform 387"/>
              <p:cNvSpPr>
                <a:spLocks/>
              </p:cNvSpPr>
              <p:nvPr/>
            </p:nvSpPr>
            <p:spPr bwMode="auto">
              <a:xfrm>
                <a:off x="2859088" y="3422651"/>
                <a:ext cx="44450" cy="44450"/>
              </a:xfrm>
              <a:custGeom>
                <a:avLst/>
                <a:gdLst>
                  <a:gd name="T0" fmla="*/ 26 w 52"/>
                  <a:gd name="T1" fmla="*/ 52 h 52"/>
                  <a:gd name="T2" fmla="*/ 26 w 52"/>
                  <a:gd name="T3" fmla="*/ 52 h 52"/>
                  <a:gd name="T4" fmla="*/ 0 w 52"/>
                  <a:gd name="T5" fmla="*/ 26 h 52"/>
                  <a:gd name="T6" fmla="*/ 26 w 52"/>
                  <a:gd name="T7" fmla="*/ 0 h 52"/>
                  <a:gd name="T8" fmla="*/ 52 w 52"/>
                  <a:gd name="T9" fmla="*/ 26 h 52"/>
                  <a:gd name="T10" fmla="*/ 26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26" y="52"/>
                    </a:moveTo>
                    <a:lnTo>
                      <a:pt x="26" y="52"/>
                    </a:lnTo>
                    <a:cubicBezTo>
                      <a:pt x="11" y="52"/>
                      <a:pt x="0" y="40"/>
                      <a:pt x="0" y="26"/>
                    </a:cubicBezTo>
                    <a:cubicBezTo>
                      <a:pt x="0" y="11"/>
                      <a:pt x="11" y="0"/>
                      <a:pt x="26" y="0"/>
                    </a:cubicBezTo>
                    <a:cubicBezTo>
                      <a:pt x="40" y="0"/>
                      <a:pt x="52" y="11"/>
                      <a:pt x="52" y="26"/>
                    </a:cubicBezTo>
                    <a:cubicBezTo>
                      <a:pt x="52"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23" name="Freeform 388"/>
              <p:cNvSpPr>
                <a:spLocks/>
              </p:cNvSpPr>
              <p:nvPr/>
            </p:nvSpPr>
            <p:spPr bwMode="auto">
              <a:xfrm>
                <a:off x="2432051"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2" y="388"/>
                      <a:pt x="0" y="385"/>
                      <a:pt x="0" y="383"/>
                    </a:cubicBezTo>
                    <a:lnTo>
                      <a:pt x="0" y="5"/>
                    </a:lnTo>
                    <a:cubicBezTo>
                      <a:pt x="0" y="2"/>
                      <a:pt x="2"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24" name="Freeform 389"/>
              <p:cNvSpPr>
                <a:spLocks/>
              </p:cNvSpPr>
              <p:nvPr/>
            </p:nvSpPr>
            <p:spPr bwMode="auto">
              <a:xfrm>
                <a:off x="2986088"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3" y="388"/>
                      <a:pt x="0" y="385"/>
                      <a:pt x="0" y="383"/>
                    </a:cubicBezTo>
                    <a:lnTo>
                      <a:pt x="0" y="5"/>
                    </a:lnTo>
                    <a:cubicBezTo>
                      <a:pt x="0" y="2"/>
                      <a:pt x="3"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25" name="Freeform 390"/>
              <p:cNvSpPr>
                <a:spLocks/>
              </p:cNvSpPr>
              <p:nvPr/>
            </p:nvSpPr>
            <p:spPr bwMode="auto">
              <a:xfrm>
                <a:off x="2482851"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26" name="Freeform 391"/>
              <p:cNvSpPr>
                <a:spLocks/>
              </p:cNvSpPr>
              <p:nvPr/>
            </p:nvSpPr>
            <p:spPr bwMode="auto">
              <a:xfrm>
                <a:off x="2543176"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27" name="Freeform 392"/>
              <p:cNvSpPr>
                <a:spLocks/>
              </p:cNvSpPr>
              <p:nvPr/>
            </p:nvSpPr>
            <p:spPr bwMode="auto">
              <a:xfrm>
                <a:off x="2482851"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28" name="Freeform 393"/>
              <p:cNvSpPr>
                <a:spLocks/>
              </p:cNvSpPr>
              <p:nvPr/>
            </p:nvSpPr>
            <p:spPr bwMode="auto">
              <a:xfrm>
                <a:off x="2543176"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29" name="Freeform 394"/>
              <p:cNvSpPr>
                <a:spLocks/>
              </p:cNvSpPr>
              <p:nvPr/>
            </p:nvSpPr>
            <p:spPr bwMode="auto">
              <a:xfrm>
                <a:off x="2482851"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30" name="Freeform 395"/>
              <p:cNvSpPr>
                <a:spLocks/>
              </p:cNvSpPr>
              <p:nvPr/>
            </p:nvSpPr>
            <p:spPr bwMode="auto">
              <a:xfrm>
                <a:off x="2543176"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31" name="Freeform 396"/>
              <p:cNvSpPr>
                <a:spLocks/>
              </p:cNvSpPr>
              <p:nvPr/>
            </p:nvSpPr>
            <p:spPr bwMode="auto">
              <a:xfrm>
                <a:off x="2611438" y="3367088"/>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32" name="Freeform 397"/>
              <p:cNvSpPr>
                <a:spLocks/>
              </p:cNvSpPr>
              <p:nvPr/>
            </p:nvSpPr>
            <p:spPr bwMode="auto">
              <a:xfrm>
                <a:off x="2671763"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33" name="Freeform 398"/>
              <p:cNvSpPr>
                <a:spLocks/>
              </p:cNvSpPr>
              <p:nvPr/>
            </p:nvSpPr>
            <p:spPr bwMode="auto">
              <a:xfrm>
                <a:off x="2611438" y="3335338"/>
                <a:ext cx="66675" cy="20638"/>
              </a:xfrm>
              <a:custGeom>
                <a:avLst/>
                <a:gdLst>
                  <a:gd name="T0" fmla="*/ 79 w 79"/>
                  <a:gd name="T1" fmla="*/ 23 h 23"/>
                  <a:gd name="T2" fmla="*/ 79 w 79"/>
                  <a:gd name="T3" fmla="*/ 23 h 23"/>
                  <a:gd name="T4" fmla="*/ 0 w 79"/>
                  <a:gd name="T5" fmla="*/ 23 h 23"/>
                  <a:gd name="T6" fmla="*/ 0 w 79"/>
                  <a:gd name="T7" fmla="*/ 0 h 23"/>
                  <a:gd name="T8" fmla="*/ 63 w 79"/>
                  <a:gd name="T9" fmla="*/ 0 h 23"/>
                  <a:gd name="T10" fmla="*/ 79 w 79"/>
                  <a:gd name="T11" fmla="*/ 23 h 23"/>
                </a:gdLst>
                <a:ahLst/>
                <a:cxnLst>
                  <a:cxn ang="0">
                    <a:pos x="T0" y="T1"/>
                  </a:cxn>
                  <a:cxn ang="0">
                    <a:pos x="T2" y="T3"/>
                  </a:cxn>
                  <a:cxn ang="0">
                    <a:pos x="T4" y="T5"/>
                  </a:cxn>
                  <a:cxn ang="0">
                    <a:pos x="T6" y="T7"/>
                  </a:cxn>
                  <a:cxn ang="0">
                    <a:pos x="T8" y="T9"/>
                  </a:cxn>
                  <a:cxn ang="0">
                    <a:pos x="T10" y="T11"/>
                  </a:cxn>
                </a:cxnLst>
                <a:rect l="0" t="0" r="r" b="b"/>
                <a:pathLst>
                  <a:path w="79" h="23">
                    <a:moveTo>
                      <a:pt x="79" y="23"/>
                    </a:moveTo>
                    <a:lnTo>
                      <a:pt x="79" y="23"/>
                    </a:lnTo>
                    <a:lnTo>
                      <a:pt x="0" y="23"/>
                    </a:lnTo>
                    <a:lnTo>
                      <a:pt x="0" y="0"/>
                    </a:lnTo>
                    <a:lnTo>
                      <a:pt x="63" y="0"/>
                    </a:lnTo>
                    <a:lnTo>
                      <a:pt x="79"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34" name="Freeform 399"/>
              <p:cNvSpPr>
                <a:spLocks/>
              </p:cNvSpPr>
              <p:nvPr/>
            </p:nvSpPr>
            <p:spPr bwMode="auto">
              <a:xfrm>
                <a:off x="2671763"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35" name="Freeform 400"/>
              <p:cNvSpPr>
                <a:spLocks/>
              </p:cNvSpPr>
              <p:nvPr/>
            </p:nvSpPr>
            <p:spPr bwMode="auto">
              <a:xfrm>
                <a:off x="2611438" y="3395663"/>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36" name="Freeform 401"/>
              <p:cNvSpPr>
                <a:spLocks/>
              </p:cNvSpPr>
              <p:nvPr/>
            </p:nvSpPr>
            <p:spPr bwMode="auto">
              <a:xfrm>
                <a:off x="2671763"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37" name="Freeform 402"/>
              <p:cNvSpPr>
                <a:spLocks/>
              </p:cNvSpPr>
              <p:nvPr/>
            </p:nvSpPr>
            <p:spPr bwMode="auto">
              <a:xfrm>
                <a:off x="2740026" y="3367088"/>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38" name="Freeform 403"/>
              <p:cNvSpPr>
                <a:spLocks/>
              </p:cNvSpPr>
              <p:nvPr/>
            </p:nvSpPr>
            <p:spPr bwMode="auto">
              <a:xfrm>
                <a:off x="2800351" y="3368676"/>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39" name="Freeform 404"/>
              <p:cNvSpPr>
                <a:spLocks/>
              </p:cNvSpPr>
              <p:nvPr/>
            </p:nvSpPr>
            <p:spPr bwMode="auto">
              <a:xfrm>
                <a:off x="2740026" y="3335338"/>
                <a:ext cx="65088"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40" name="Freeform 405"/>
              <p:cNvSpPr>
                <a:spLocks/>
              </p:cNvSpPr>
              <p:nvPr/>
            </p:nvSpPr>
            <p:spPr bwMode="auto">
              <a:xfrm>
                <a:off x="2800351" y="3338513"/>
                <a:ext cx="17463"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41" name="Freeform 406"/>
              <p:cNvSpPr>
                <a:spLocks/>
              </p:cNvSpPr>
              <p:nvPr/>
            </p:nvSpPr>
            <p:spPr bwMode="auto">
              <a:xfrm>
                <a:off x="2740026" y="3395663"/>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42" name="Freeform 407"/>
              <p:cNvSpPr>
                <a:spLocks/>
              </p:cNvSpPr>
              <p:nvPr/>
            </p:nvSpPr>
            <p:spPr bwMode="auto">
              <a:xfrm>
                <a:off x="2800351" y="3398838"/>
                <a:ext cx="17463"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43" name="Freeform 408"/>
              <p:cNvSpPr>
                <a:spLocks/>
              </p:cNvSpPr>
              <p:nvPr/>
            </p:nvSpPr>
            <p:spPr bwMode="auto">
              <a:xfrm>
                <a:off x="2867026"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44" name="Freeform 409"/>
              <p:cNvSpPr>
                <a:spLocks/>
              </p:cNvSpPr>
              <p:nvPr/>
            </p:nvSpPr>
            <p:spPr bwMode="auto">
              <a:xfrm>
                <a:off x="2927351"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45" name="Freeform 410"/>
              <p:cNvSpPr>
                <a:spLocks/>
              </p:cNvSpPr>
              <p:nvPr/>
            </p:nvSpPr>
            <p:spPr bwMode="auto">
              <a:xfrm>
                <a:off x="2867026"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46" name="Freeform 411"/>
              <p:cNvSpPr>
                <a:spLocks/>
              </p:cNvSpPr>
              <p:nvPr/>
            </p:nvSpPr>
            <p:spPr bwMode="auto">
              <a:xfrm>
                <a:off x="2927351"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47" name="Freeform 412"/>
              <p:cNvSpPr>
                <a:spLocks/>
              </p:cNvSpPr>
              <p:nvPr/>
            </p:nvSpPr>
            <p:spPr bwMode="auto">
              <a:xfrm>
                <a:off x="2867026"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48" name="Freeform 413"/>
              <p:cNvSpPr>
                <a:spLocks/>
              </p:cNvSpPr>
              <p:nvPr/>
            </p:nvSpPr>
            <p:spPr bwMode="auto">
              <a:xfrm>
                <a:off x="2927351"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49" name="Freeform 414"/>
              <p:cNvSpPr>
                <a:spLocks/>
              </p:cNvSpPr>
              <p:nvPr/>
            </p:nvSpPr>
            <p:spPr bwMode="auto">
              <a:xfrm>
                <a:off x="2482851"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50" name="Freeform 415"/>
              <p:cNvSpPr>
                <a:spLocks/>
              </p:cNvSpPr>
              <p:nvPr/>
            </p:nvSpPr>
            <p:spPr bwMode="auto">
              <a:xfrm>
                <a:off x="2543176"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51" name="Freeform 416"/>
              <p:cNvSpPr>
                <a:spLocks/>
              </p:cNvSpPr>
              <p:nvPr/>
            </p:nvSpPr>
            <p:spPr bwMode="auto">
              <a:xfrm>
                <a:off x="2482851"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52" name="Freeform 417"/>
              <p:cNvSpPr>
                <a:spLocks/>
              </p:cNvSpPr>
              <p:nvPr/>
            </p:nvSpPr>
            <p:spPr bwMode="auto">
              <a:xfrm>
                <a:off x="2543176"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53" name="Freeform 418"/>
              <p:cNvSpPr>
                <a:spLocks/>
              </p:cNvSpPr>
              <p:nvPr/>
            </p:nvSpPr>
            <p:spPr bwMode="auto">
              <a:xfrm>
                <a:off x="2611438" y="3276601"/>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54" name="Freeform 419"/>
              <p:cNvSpPr>
                <a:spLocks/>
              </p:cNvSpPr>
              <p:nvPr/>
            </p:nvSpPr>
            <p:spPr bwMode="auto">
              <a:xfrm>
                <a:off x="2671763"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55" name="Freeform 420"/>
              <p:cNvSpPr>
                <a:spLocks/>
              </p:cNvSpPr>
              <p:nvPr/>
            </p:nvSpPr>
            <p:spPr bwMode="auto">
              <a:xfrm>
                <a:off x="2611438" y="3305176"/>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56" name="Freeform 421"/>
              <p:cNvSpPr>
                <a:spLocks/>
              </p:cNvSpPr>
              <p:nvPr/>
            </p:nvSpPr>
            <p:spPr bwMode="auto">
              <a:xfrm>
                <a:off x="2671763"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57" name="Freeform 422"/>
              <p:cNvSpPr>
                <a:spLocks/>
              </p:cNvSpPr>
              <p:nvPr/>
            </p:nvSpPr>
            <p:spPr bwMode="auto">
              <a:xfrm>
                <a:off x="2740026" y="3276601"/>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58" name="Freeform 423"/>
              <p:cNvSpPr>
                <a:spLocks/>
              </p:cNvSpPr>
              <p:nvPr/>
            </p:nvSpPr>
            <p:spPr bwMode="auto">
              <a:xfrm>
                <a:off x="2800351" y="3278188"/>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59" name="Freeform 424"/>
              <p:cNvSpPr>
                <a:spLocks/>
              </p:cNvSpPr>
              <p:nvPr/>
            </p:nvSpPr>
            <p:spPr bwMode="auto">
              <a:xfrm>
                <a:off x="2740026" y="3305176"/>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60" name="Freeform 425"/>
              <p:cNvSpPr>
                <a:spLocks/>
              </p:cNvSpPr>
              <p:nvPr/>
            </p:nvSpPr>
            <p:spPr bwMode="auto">
              <a:xfrm>
                <a:off x="2800351" y="3308351"/>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sp>
          <p:nvSpPr>
            <p:cNvPr id="586" name="Freeform 427"/>
            <p:cNvSpPr>
              <a:spLocks/>
            </p:cNvSpPr>
            <p:nvPr/>
          </p:nvSpPr>
          <p:spPr bwMode="auto">
            <a:xfrm>
              <a:off x="2867026"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87" name="Freeform 428"/>
            <p:cNvSpPr>
              <a:spLocks/>
            </p:cNvSpPr>
            <p:nvPr/>
          </p:nvSpPr>
          <p:spPr bwMode="auto">
            <a:xfrm>
              <a:off x="2927351" y="3278189"/>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88" name="Freeform 429"/>
            <p:cNvSpPr>
              <a:spLocks/>
            </p:cNvSpPr>
            <p:nvPr/>
          </p:nvSpPr>
          <p:spPr bwMode="auto">
            <a:xfrm>
              <a:off x="2867026"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89" name="Freeform 430"/>
            <p:cNvSpPr>
              <a:spLocks/>
            </p:cNvSpPr>
            <p:nvPr/>
          </p:nvSpPr>
          <p:spPr bwMode="auto">
            <a:xfrm>
              <a:off x="2927351"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90" name="Freeform 431"/>
            <p:cNvSpPr>
              <a:spLocks/>
            </p:cNvSpPr>
            <p:nvPr/>
          </p:nvSpPr>
          <p:spPr bwMode="auto">
            <a:xfrm>
              <a:off x="2392363" y="3373439"/>
              <a:ext cx="47625" cy="7938"/>
            </a:xfrm>
            <a:custGeom>
              <a:avLst/>
              <a:gdLst>
                <a:gd name="T0" fmla="*/ 52 w 57"/>
                <a:gd name="T1" fmla="*/ 10 h 10"/>
                <a:gd name="T2" fmla="*/ 52 w 57"/>
                <a:gd name="T3" fmla="*/ 10 h 10"/>
                <a:gd name="T4" fmla="*/ 5 w 57"/>
                <a:gd name="T5" fmla="*/ 10 h 10"/>
                <a:gd name="T6" fmla="*/ 0 w 57"/>
                <a:gd name="T7" fmla="*/ 5 h 10"/>
                <a:gd name="T8" fmla="*/ 5 w 57"/>
                <a:gd name="T9" fmla="*/ 0 h 10"/>
                <a:gd name="T10" fmla="*/ 52 w 57"/>
                <a:gd name="T11" fmla="*/ 0 h 10"/>
                <a:gd name="T12" fmla="*/ 57 w 57"/>
                <a:gd name="T13" fmla="*/ 5 h 10"/>
                <a:gd name="T14" fmla="*/ 52 w 5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
                  <a:moveTo>
                    <a:pt x="52" y="10"/>
                  </a:moveTo>
                  <a:lnTo>
                    <a:pt x="52" y="10"/>
                  </a:lnTo>
                  <a:lnTo>
                    <a:pt x="5" y="10"/>
                  </a:lnTo>
                  <a:cubicBezTo>
                    <a:pt x="2" y="10"/>
                    <a:pt x="0" y="8"/>
                    <a:pt x="0" y="5"/>
                  </a:cubicBezTo>
                  <a:cubicBezTo>
                    <a:pt x="0" y="2"/>
                    <a:pt x="2" y="0"/>
                    <a:pt x="5" y="0"/>
                  </a:cubicBezTo>
                  <a:lnTo>
                    <a:pt x="52" y="0"/>
                  </a:lnTo>
                  <a:cubicBezTo>
                    <a:pt x="55" y="0"/>
                    <a:pt x="57" y="2"/>
                    <a:pt x="57" y="5"/>
                  </a:cubicBezTo>
                  <a:cubicBezTo>
                    <a:pt x="57" y="8"/>
                    <a:pt x="55" y="10"/>
                    <a:pt x="52"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91" name="Freeform 432"/>
            <p:cNvSpPr>
              <a:spLocks/>
            </p:cNvSpPr>
            <p:nvPr/>
          </p:nvSpPr>
          <p:spPr bwMode="auto">
            <a:xfrm>
              <a:off x="2411413" y="3403601"/>
              <a:ext cx="12700"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92" name="Freeform 433"/>
            <p:cNvSpPr>
              <a:spLocks/>
            </p:cNvSpPr>
            <p:nvPr/>
          </p:nvSpPr>
          <p:spPr bwMode="auto">
            <a:xfrm>
              <a:off x="2987676" y="3373439"/>
              <a:ext cx="46038" cy="7938"/>
            </a:xfrm>
            <a:custGeom>
              <a:avLst/>
              <a:gdLst>
                <a:gd name="T0" fmla="*/ 50 w 55"/>
                <a:gd name="T1" fmla="*/ 10 h 10"/>
                <a:gd name="T2" fmla="*/ 50 w 55"/>
                <a:gd name="T3" fmla="*/ 10 h 10"/>
                <a:gd name="T4" fmla="*/ 4 w 55"/>
                <a:gd name="T5" fmla="*/ 10 h 10"/>
                <a:gd name="T6" fmla="*/ 0 w 55"/>
                <a:gd name="T7" fmla="*/ 5 h 10"/>
                <a:gd name="T8" fmla="*/ 4 w 55"/>
                <a:gd name="T9" fmla="*/ 0 h 10"/>
                <a:gd name="T10" fmla="*/ 50 w 55"/>
                <a:gd name="T11" fmla="*/ 0 h 10"/>
                <a:gd name="T12" fmla="*/ 55 w 55"/>
                <a:gd name="T13" fmla="*/ 5 h 10"/>
                <a:gd name="T14" fmla="*/ 50 w 5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
                  <a:moveTo>
                    <a:pt x="50" y="10"/>
                  </a:moveTo>
                  <a:lnTo>
                    <a:pt x="50" y="10"/>
                  </a:lnTo>
                  <a:lnTo>
                    <a:pt x="4" y="10"/>
                  </a:lnTo>
                  <a:cubicBezTo>
                    <a:pt x="2" y="10"/>
                    <a:pt x="0" y="8"/>
                    <a:pt x="0" y="5"/>
                  </a:cubicBezTo>
                  <a:cubicBezTo>
                    <a:pt x="0" y="2"/>
                    <a:pt x="2" y="0"/>
                    <a:pt x="4" y="0"/>
                  </a:cubicBezTo>
                  <a:lnTo>
                    <a:pt x="50" y="0"/>
                  </a:lnTo>
                  <a:cubicBezTo>
                    <a:pt x="53" y="0"/>
                    <a:pt x="55" y="2"/>
                    <a:pt x="55" y="5"/>
                  </a:cubicBezTo>
                  <a:cubicBezTo>
                    <a:pt x="55" y="8"/>
                    <a:pt x="53" y="10"/>
                    <a:pt x="50"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93" name="Freeform 434"/>
            <p:cNvSpPr>
              <a:spLocks/>
            </p:cNvSpPr>
            <p:nvPr/>
          </p:nvSpPr>
          <p:spPr bwMode="auto">
            <a:xfrm>
              <a:off x="3003551" y="3403601"/>
              <a:ext cx="14288"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94" name="Freeform 435"/>
            <p:cNvSpPr>
              <a:spLocks/>
            </p:cNvSpPr>
            <p:nvPr/>
          </p:nvSpPr>
          <p:spPr bwMode="auto">
            <a:xfrm>
              <a:off x="2411413" y="3341689"/>
              <a:ext cx="12700"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95" name="Freeform 436"/>
            <p:cNvSpPr>
              <a:spLocks/>
            </p:cNvSpPr>
            <p:nvPr/>
          </p:nvSpPr>
          <p:spPr bwMode="auto">
            <a:xfrm>
              <a:off x="3003551" y="3341689"/>
              <a:ext cx="14288"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96" name="Freeform 437"/>
            <p:cNvSpPr>
              <a:spLocks noEditPoints="1"/>
            </p:cNvSpPr>
            <p:nvPr/>
          </p:nvSpPr>
          <p:spPr bwMode="auto">
            <a:xfrm>
              <a:off x="2468563" y="3149601"/>
              <a:ext cx="107950"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97" name="Freeform 438"/>
            <p:cNvSpPr>
              <a:spLocks/>
            </p:cNvSpPr>
            <p:nvPr/>
          </p:nvSpPr>
          <p:spPr bwMode="auto">
            <a:xfrm>
              <a:off x="2506663"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98" name="Freeform 439"/>
            <p:cNvSpPr>
              <a:spLocks/>
            </p:cNvSpPr>
            <p:nvPr/>
          </p:nvSpPr>
          <p:spPr bwMode="auto">
            <a:xfrm>
              <a:off x="2522538"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599" name="Freeform 440"/>
            <p:cNvSpPr>
              <a:spLocks/>
            </p:cNvSpPr>
            <p:nvPr/>
          </p:nvSpPr>
          <p:spPr bwMode="auto">
            <a:xfrm>
              <a:off x="2522538"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00" name="Freeform 441"/>
            <p:cNvSpPr>
              <a:spLocks/>
            </p:cNvSpPr>
            <p:nvPr/>
          </p:nvSpPr>
          <p:spPr bwMode="auto">
            <a:xfrm>
              <a:off x="2492376"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01" name="Freeform 442"/>
            <p:cNvSpPr>
              <a:spLocks noEditPoints="1"/>
            </p:cNvSpPr>
            <p:nvPr/>
          </p:nvSpPr>
          <p:spPr bwMode="auto">
            <a:xfrm>
              <a:off x="2590801"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8" y="128"/>
                    <a:pt x="0" y="99"/>
                    <a:pt x="0" y="64"/>
                  </a:cubicBezTo>
                  <a:cubicBezTo>
                    <a:pt x="0" y="29"/>
                    <a:pt x="28"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02" name="Freeform 443"/>
            <p:cNvSpPr>
              <a:spLocks/>
            </p:cNvSpPr>
            <p:nvPr/>
          </p:nvSpPr>
          <p:spPr bwMode="auto">
            <a:xfrm>
              <a:off x="263048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03" name="Freeform 444"/>
            <p:cNvSpPr>
              <a:spLocks/>
            </p:cNvSpPr>
            <p:nvPr/>
          </p:nvSpPr>
          <p:spPr bwMode="auto">
            <a:xfrm>
              <a:off x="2646363" y="3187701"/>
              <a:ext cx="28575" cy="15875"/>
            </a:xfrm>
            <a:custGeom>
              <a:avLst/>
              <a:gdLst>
                <a:gd name="T0" fmla="*/ 0 w 35"/>
                <a:gd name="T1" fmla="*/ 18 h 18"/>
                <a:gd name="T2" fmla="*/ 0 w 35"/>
                <a:gd name="T3" fmla="*/ 18 h 18"/>
                <a:gd name="T4" fmla="*/ 18 w 35"/>
                <a:gd name="T5" fmla="*/ 0 h 18"/>
                <a:gd name="T6" fmla="*/ 35 w 35"/>
                <a:gd name="T7" fmla="*/ 18 h 18"/>
                <a:gd name="T8" fmla="*/ 0 w 35"/>
                <a:gd name="T9" fmla="*/ 18 h 18"/>
              </a:gdLst>
              <a:ahLst/>
              <a:cxnLst>
                <a:cxn ang="0">
                  <a:pos x="T0" y="T1"/>
                </a:cxn>
                <a:cxn ang="0">
                  <a:pos x="T2" y="T3"/>
                </a:cxn>
                <a:cxn ang="0">
                  <a:pos x="T4" y="T5"/>
                </a:cxn>
                <a:cxn ang="0">
                  <a:pos x="T6" y="T7"/>
                </a:cxn>
                <a:cxn ang="0">
                  <a:pos x="T8" y="T9"/>
                </a:cxn>
              </a:cxnLst>
              <a:rect l="0" t="0" r="r" b="b"/>
              <a:pathLst>
                <a:path w="35" h="18">
                  <a:moveTo>
                    <a:pt x="0" y="18"/>
                  </a:moveTo>
                  <a:lnTo>
                    <a:pt x="0" y="18"/>
                  </a:lnTo>
                  <a:cubicBezTo>
                    <a:pt x="0" y="8"/>
                    <a:pt x="8" y="0"/>
                    <a:pt x="18" y="0"/>
                  </a:cubicBezTo>
                  <a:cubicBezTo>
                    <a:pt x="27" y="0"/>
                    <a:pt x="35" y="8"/>
                    <a:pt x="35"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04" name="Freeform 445"/>
            <p:cNvSpPr>
              <a:spLocks/>
            </p:cNvSpPr>
            <p:nvPr/>
          </p:nvSpPr>
          <p:spPr bwMode="auto">
            <a:xfrm>
              <a:off x="2646363"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9" y="0"/>
                    <a:pt x="18" y="8"/>
                    <a:pt x="18" y="18"/>
                  </a:cubicBezTo>
                  <a:cubicBezTo>
                    <a:pt x="18" y="28"/>
                    <a:pt x="9"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05" name="Freeform 446"/>
            <p:cNvSpPr>
              <a:spLocks/>
            </p:cNvSpPr>
            <p:nvPr/>
          </p:nvSpPr>
          <p:spPr bwMode="auto">
            <a:xfrm>
              <a:off x="2614613"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7"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06" name="Freeform 447"/>
            <p:cNvSpPr>
              <a:spLocks noEditPoints="1"/>
            </p:cNvSpPr>
            <p:nvPr/>
          </p:nvSpPr>
          <p:spPr bwMode="auto">
            <a:xfrm>
              <a:off x="2719388" y="3149601"/>
              <a:ext cx="109538"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07" name="Freeform 448"/>
            <p:cNvSpPr>
              <a:spLocks/>
            </p:cNvSpPr>
            <p:nvPr/>
          </p:nvSpPr>
          <p:spPr bwMode="auto">
            <a:xfrm>
              <a:off x="2759076"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08" name="Freeform 449"/>
            <p:cNvSpPr>
              <a:spLocks/>
            </p:cNvSpPr>
            <p:nvPr/>
          </p:nvSpPr>
          <p:spPr bwMode="auto">
            <a:xfrm>
              <a:off x="2774951"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09" name="Freeform 450"/>
            <p:cNvSpPr>
              <a:spLocks/>
            </p:cNvSpPr>
            <p:nvPr/>
          </p:nvSpPr>
          <p:spPr bwMode="auto">
            <a:xfrm>
              <a:off x="2774951"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10" name="Freeform 451"/>
            <p:cNvSpPr>
              <a:spLocks/>
            </p:cNvSpPr>
            <p:nvPr/>
          </p:nvSpPr>
          <p:spPr bwMode="auto">
            <a:xfrm>
              <a:off x="2743201"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11" name="Freeform 452"/>
            <p:cNvSpPr>
              <a:spLocks noEditPoints="1"/>
            </p:cNvSpPr>
            <p:nvPr/>
          </p:nvSpPr>
          <p:spPr bwMode="auto">
            <a:xfrm>
              <a:off x="2852738"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9" y="128"/>
                    <a:pt x="0" y="99"/>
                    <a:pt x="0" y="64"/>
                  </a:cubicBezTo>
                  <a:cubicBezTo>
                    <a:pt x="0" y="29"/>
                    <a:pt x="29"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12" name="Freeform 453"/>
            <p:cNvSpPr>
              <a:spLocks/>
            </p:cNvSpPr>
            <p:nvPr/>
          </p:nvSpPr>
          <p:spPr bwMode="auto">
            <a:xfrm>
              <a:off x="289083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13" name="Freeform 454"/>
            <p:cNvSpPr>
              <a:spLocks/>
            </p:cNvSpPr>
            <p:nvPr/>
          </p:nvSpPr>
          <p:spPr bwMode="auto">
            <a:xfrm>
              <a:off x="2906713"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14" name="Freeform 455"/>
            <p:cNvSpPr>
              <a:spLocks/>
            </p:cNvSpPr>
            <p:nvPr/>
          </p:nvSpPr>
          <p:spPr bwMode="auto">
            <a:xfrm>
              <a:off x="2906713"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15" name="Freeform 456"/>
            <p:cNvSpPr>
              <a:spLocks/>
            </p:cNvSpPr>
            <p:nvPr/>
          </p:nvSpPr>
          <p:spPr bwMode="auto">
            <a:xfrm>
              <a:off x="2876551"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grpSp>
        <p:nvGrpSpPr>
          <p:cNvPr id="661" name="组合 660"/>
          <p:cNvGrpSpPr/>
          <p:nvPr/>
        </p:nvGrpSpPr>
        <p:grpSpPr>
          <a:xfrm>
            <a:off x="2191056" y="2516110"/>
            <a:ext cx="1481345" cy="798201"/>
            <a:chOff x="2387601" y="3114676"/>
            <a:chExt cx="654050" cy="352425"/>
          </a:xfrm>
          <a:solidFill>
            <a:schemeClr val="bg1">
              <a:lumMod val="50000"/>
            </a:schemeClr>
          </a:solidFill>
        </p:grpSpPr>
        <p:grpSp>
          <p:nvGrpSpPr>
            <p:cNvPr id="662" name="组合 661"/>
            <p:cNvGrpSpPr/>
            <p:nvPr/>
          </p:nvGrpSpPr>
          <p:grpSpPr>
            <a:xfrm>
              <a:off x="2387601" y="3114676"/>
              <a:ext cx="654050" cy="352425"/>
              <a:chOff x="2387601" y="3114676"/>
              <a:chExt cx="654050" cy="352425"/>
            </a:xfrm>
            <a:grpFill/>
          </p:grpSpPr>
          <p:sp>
            <p:nvSpPr>
              <p:cNvPr id="693" name="Freeform 381"/>
              <p:cNvSpPr>
                <a:spLocks/>
              </p:cNvSpPr>
              <p:nvPr/>
            </p:nvSpPr>
            <p:spPr bwMode="auto">
              <a:xfrm>
                <a:off x="2387601" y="3114676"/>
                <a:ext cx="79375" cy="339725"/>
              </a:xfrm>
              <a:custGeom>
                <a:avLst/>
                <a:gdLst>
                  <a:gd name="T0" fmla="*/ 85 w 94"/>
                  <a:gd name="T1" fmla="*/ 398 h 398"/>
                  <a:gd name="T2" fmla="*/ 85 w 94"/>
                  <a:gd name="T3" fmla="*/ 398 h 398"/>
                  <a:gd name="T4" fmla="*/ 21 w 94"/>
                  <a:gd name="T5" fmla="*/ 398 h 398"/>
                  <a:gd name="T6" fmla="*/ 0 w 94"/>
                  <a:gd name="T7" fmla="*/ 377 h 398"/>
                  <a:gd name="T8" fmla="*/ 0 w 94"/>
                  <a:gd name="T9" fmla="*/ 21 h 398"/>
                  <a:gd name="T10" fmla="*/ 21 w 94"/>
                  <a:gd name="T11" fmla="*/ 0 h 398"/>
                  <a:gd name="T12" fmla="*/ 85 w 94"/>
                  <a:gd name="T13" fmla="*/ 0 h 398"/>
                  <a:gd name="T14" fmla="*/ 94 w 94"/>
                  <a:gd name="T15" fmla="*/ 10 h 398"/>
                  <a:gd name="T16" fmla="*/ 85 w 94"/>
                  <a:gd name="T17" fmla="*/ 20 h 398"/>
                  <a:gd name="T18" fmla="*/ 21 w 94"/>
                  <a:gd name="T19" fmla="*/ 20 h 398"/>
                  <a:gd name="T20" fmla="*/ 20 w 94"/>
                  <a:gd name="T21" fmla="*/ 21 h 398"/>
                  <a:gd name="T22" fmla="*/ 20 w 94"/>
                  <a:gd name="T23" fmla="*/ 377 h 398"/>
                  <a:gd name="T24" fmla="*/ 21 w 94"/>
                  <a:gd name="T25" fmla="*/ 378 h 398"/>
                  <a:gd name="T26" fmla="*/ 85 w 94"/>
                  <a:gd name="T27" fmla="*/ 378 h 398"/>
                  <a:gd name="T28" fmla="*/ 94 w 94"/>
                  <a:gd name="T29" fmla="*/ 388 h 398"/>
                  <a:gd name="T30" fmla="*/ 85 w 94"/>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98">
                    <a:moveTo>
                      <a:pt x="85" y="398"/>
                    </a:moveTo>
                    <a:lnTo>
                      <a:pt x="85" y="398"/>
                    </a:lnTo>
                    <a:lnTo>
                      <a:pt x="21" y="398"/>
                    </a:lnTo>
                    <a:cubicBezTo>
                      <a:pt x="10" y="398"/>
                      <a:pt x="0" y="388"/>
                      <a:pt x="0" y="377"/>
                    </a:cubicBezTo>
                    <a:lnTo>
                      <a:pt x="0" y="21"/>
                    </a:lnTo>
                    <a:cubicBezTo>
                      <a:pt x="0" y="10"/>
                      <a:pt x="10" y="0"/>
                      <a:pt x="21" y="0"/>
                    </a:cubicBezTo>
                    <a:lnTo>
                      <a:pt x="85" y="0"/>
                    </a:lnTo>
                    <a:cubicBezTo>
                      <a:pt x="90" y="0"/>
                      <a:pt x="94" y="5"/>
                      <a:pt x="94" y="10"/>
                    </a:cubicBezTo>
                    <a:cubicBezTo>
                      <a:pt x="94" y="16"/>
                      <a:pt x="90" y="20"/>
                      <a:pt x="85" y="20"/>
                    </a:cubicBezTo>
                    <a:lnTo>
                      <a:pt x="21" y="20"/>
                    </a:lnTo>
                    <a:cubicBezTo>
                      <a:pt x="21" y="20"/>
                      <a:pt x="20" y="21"/>
                      <a:pt x="20" y="21"/>
                    </a:cubicBezTo>
                    <a:lnTo>
                      <a:pt x="20" y="377"/>
                    </a:lnTo>
                    <a:cubicBezTo>
                      <a:pt x="20" y="377"/>
                      <a:pt x="21" y="378"/>
                      <a:pt x="21" y="378"/>
                    </a:cubicBezTo>
                    <a:lnTo>
                      <a:pt x="85" y="378"/>
                    </a:lnTo>
                    <a:cubicBezTo>
                      <a:pt x="90" y="378"/>
                      <a:pt x="94" y="382"/>
                      <a:pt x="94" y="388"/>
                    </a:cubicBezTo>
                    <a:cubicBezTo>
                      <a:pt x="94" y="393"/>
                      <a:pt x="90" y="398"/>
                      <a:pt x="85"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94" name="Freeform 382"/>
              <p:cNvSpPr>
                <a:spLocks/>
              </p:cNvSpPr>
              <p:nvPr/>
            </p:nvSpPr>
            <p:spPr bwMode="auto">
              <a:xfrm>
                <a:off x="2946401" y="3114676"/>
                <a:ext cx="95250" cy="339725"/>
              </a:xfrm>
              <a:custGeom>
                <a:avLst/>
                <a:gdLst>
                  <a:gd name="T0" fmla="*/ 91 w 113"/>
                  <a:gd name="T1" fmla="*/ 398 h 398"/>
                  <a:gd name="T2" fmla="*/ 91 w 113"/>
                  <a:gd name="T3" fmla="*/ 398 h 398"/>
                  <a:gd name="T4" fmla="*/ 10 w 113"/>
                  <a:gd name="T5" fmla="*/ 398 h 398"/>
                  <a:gd name="T6" fmla="*/ 0 w 113"/>
                  <a:gd name="T7" fmla="*/ 388 h 398"/>
                  <a:gd name="T8" fmla="*/ 10 w 113"/>
                  <a:gd name="T9" fmla="*/ 378 h 398"/>
                  <a:gd name="T10" fmla="*/ 91 w 113"/>
                  <a:gd name="T11" fmla="*/ 378 h 398"/>
                  <a:gd name="T12" fmla="*/ 93 w 113"/>
                  <a:gd name="T13" fmla="*/ 377 h 398"/>
                  <a:gd name="T14" fmla="*/ 93 w 113"/>
                  <a:gd name="T15" fmla="*/ 21 h 398"/>
                  <a:gd name="T16" fmla="*/ 91 w 113"/>
                  <a:gd name="T17" fmla="*/ 20 h 398"/>
                  <a:gd name="T18" fmla="*/ 17 w 113"/>
                  <a:gd name="T19" fmla="*/ 20 h 398"/>
                  <a:gd name="T20" fmla="*/ 7 w 113"/>
                  <a:gd name="T21" fmla="*/ 10 h 398"/>
                  <a:gd name="T22" fmla="*/ 17 w 113"/>
                  <a:gd name="T23" fmla="*/ 0 h 398"/>
                  <a:gd name="T24" fmla="*/ 91 w 113"/>
                  <a:gd name="T25" fmla="*/ 0 h 398"/>
                  <a:gd name="T26" fmla="*/ 113 w 113"/>
                  <a:gd name="T27" fmla="*/ 21 h 398"/>
                  <a:gd name="T28" fmla="*/ 113 w 113"/>
                  <a:gd name="T29" fmla="*/ 377 h 398"/>
                  <a:gd name="T30" fmla="*/ 91 w 113"/>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398">
                    <a:moveTo>
                      <a:pt x="91" y="398"/>
                    </a:moveTo>
                    <a:lnTo>
                      <a:pt x="91" y="398"/>
                    </a:lnTo>
                    <a:lnTo>
                      <a:pt x="10" y="398"/>
                    </a:lnTo>
                    <a:cubicBezTo>
                      <a:pt x="4" y="398"/>
                      <a:pt x="0" y="393"/>
                      <a:pt x="0" y="388"/>
                    </a:cubicBezTo>
                    <a:cubicBezTo>
                      <a:pt x="0" y="382"/>
                      <a:pt x="4" y="378"/>
                      <a:pt x="10" y="378"/>
                    </a:cubicBezTo>
                    <a:lnTo>
                      <a:pt x="91" y="378"/>
                    </a:lnTo>
                    <a:cubicBezTo>
                      <a:pt x="92" y="378"/>
                      <a:pt x="93" y="377"/>
                      <a:pt x="93" y="377"/>
                    </a:cubicBezTo>
                    <a:lnTo>
                      <a:pt x="93" y="21"/>
                    </a:lnTo>
                    <a:cubicBezTo>
                      <a:pt x="93" y="21"/>
                      <a:pt x="92" y="20"/>
                      <a:pt x="91" y="20"/>
                    </a:cubicBezTo>
                    <a:lnTo>
                      <a:pt x="17" y="20"/>
                    </a:lnTo>
                    <a:cubicBezTo>
                      <a:pt x="12" y="20"/>
                      <a:pt x="7" y="16"/>
                      <a:pt x="7" y="10"/>
                    </a:cubicBezTo>
                    <a:cubicBezTo>
                      <a:pt x="7" y="5"/>
                      <a:pt x="12" y="0"/>
                      <a:pt x="17" y="0"/>
                    </a:cubicBezTo>
                    <a:lnTo>
                      <a:pt x="91" y="0"/>
                    </a:lnTo>
                    <a:cubicBezTo>
                      <a:pt x="103" y="0"/>
                      <a:pt x="113" y="10"/>
                      <a:pt x="113" y="21"/>
                    </a:cubicBezTo>
                    <a:lnTo>
                      <a:pt x="113" y="377"/>
                    </a:lnTo>
                    <a:cubicBezTo>
                      <a:pt x="113" y="388"/>
                      <a:pt x="103" y="398"/>
                      <a:pt x="91"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95" name="Freeform 383"/>
              <p:cNvSpPr>
                <a:spLocks/>
              </p:cNvSpPr>
              <p:nvPr/>
            </p:nvSpPr>
            <p:spPr bwMode="auto">
              <a:xfrm>
                <a:off x="2886076" y="3436938"/>
                <a:ext cx="92075" cy="17463"/>
              </a:xfrm>
              <a:custGeom>
                <a:avLst/>
                <a:gdLst>
                  <a:gd name="T0" fmla="*/ 99 w 109"/>
                  <a:gd name="T1" fmla="*/ 20 h 20"/>
                  <a:gd name="T2" fmla="*/ 99 w 109"/>
                  <a:gd name="T3" fmla="*/ 20 h 20"/>
                  <a:gd name="T4" fmla="*/ 10 w 109"/>
                  <a:gd name="T5" fmla="*/ 20 h 20"/>
                  <a:gd name="T6" fmla="*/ 0 w 109"/>
                  <a:gd name="T7" fmla="*/ 10 h 20"/>
                  <a:gd name="T8" fmla="*/ 10 w 109"/>
                  <a:gd name="T9" fmla="*/ 0 h 20"/>
                  <a:gd name="T10" fmla="*/ 99 w 109"/>
                  <a:gd name="T11" fmla="*/ 0 h 20"/>
                  <a:gd name="T12" fmla="*/ 109 w 109"/>
                  <a:gd name="T13" fmla="*/ 10 h 20"/>
                  <a:gd name="T14" fmla="*/ 99 w 10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0">
                    <a:moveTo>
                      <a:pt x="99" y="20"/>
                    </a:moveTo>
                    <a:lnTo>
                      <a:pt x="99" y="20"/>
                    </a:lnTo>
                    <a:lnTo>
                      <a:pt x="10" y="20"/>
                    </a:lnTo>
                    <a:cubicBezTo>
                      <a:pt x="4" y="20"/>
                      <a:pt x="0" y="15"/>
                      <a:pt x="0" y="10"/>
                    </a:cubicBezTo>
                    <a:cubicBezTo>
                      <a:pt x="0" y="4"/>
                      <a:pt x="4" y="0"/>
                      <a:pt x="10" y="0"/>
                    </a:cubicBezTo>
                    <a:lnTo>
                      <a:pt x="99" y="0"/>
                    </a:lnTo>
                    <a:cubicBezTo>
                      <a:pt x="105" y="0"/>
                      <a:pt x="109" y="4"/>
                      <a:pt x="109" y="10"/>
                    </a:cubicBezTo>
                    <a:cubicBezTo>
                      <a:pt x="109" y="15"/>
                      <a:pt x="105" y="20"/>
                      <a:pt x="99"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96" name="Freeform 384"/>
              <p:cNvSpPr>
                <a:spLocks/>
              </p:cNvSpPr>
              <p:nvPr/>
            </p:nvSpPr>
            <p:spPr bwMode="auto">
              <a:xfrm>
                <a:off x="2451101" y="3114676"/>
                <a:ext cx="527050" cy="17463"/>
              </a:xfrm>
              <a:custGeom>
                <a:avLst/>
                <a:gdLst>
                  <a:gd name="T0" fmla="*/ 610 w 620"/>
                  <a:gd name="T1" fmla="*/ 20 h 20"/>
                  <a:gd name="T2" fmla="*/ 610 w 620"/>
                  <a:gd name="T3" fmla="*/ 20 h 20"/>
                  <a:gd name="T4" fmla="*/ 10 w 620"/>
                  <a:gd name="T5" fmla="*/ 20 h 20"/>
                  <a:gd name="T6" fmla="*/ 0 w 620"/>
                  <a:gd name="T7" fmla="*/ 10 h 20"/>
                  <a:gd name="T8" fmla="*/ 10 w 620"/>
                  <a:gd name="T9" fmla="*/ 0 h 20"/>
                  <a:gd name="T10" fmla="*/ 610 w 620"/>
                  <a:gd name="T11" fmla="*/ 0 h 20"/>
                  <a:gd name="T12" fmla="*/ 620 w 620"/>
                  <a:gd name="T13" fmla="*/ 10 h 20"/>
                  <a:gd name="T14" fmla="*/ 610 w 6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0" h="20">
                    <a:moveTo>
                      <a:pt x="610" y="20"/>
                    </a:moveTo>
                    <a:lnTo>
                      <a:pt x="610" y="20"/>
                    </a:lnTo>
                    <a:lnTo>
                      <a:pt x="10" y="20"/>
                    </a:lnTo>
                    <a:cubicBezTo>
                      <a:pt x="4" y="20"/>
                      <a:pt x="0" y="16"/>
                      <a:pt x="0" y="10"/>
                    </a:cubicBezTo>
                    <a:cubicBezTo>
                      <a:pt x="0" y="5"/>
                      <a:pt x="4" y="0"/>
                      <a:pt x="10" y="0"/>
                    </a:cubicBezTo>
                    <a:lnTo>
                      <a:pt x="610" y="0"/>
                    </a:lnTo>
                    <a:cubicBezTo>
                      <a:pt x="616" y="0"/>
                      <a:pt x="620" y="5"/>
                      <a:pt x="620" y="10"/>
                    </a:cubicBezTo>
                    <a:cubicBezTo>
                      <a:pt x="620" y="16"/>
                      <a:pt x="616" y="20"/>
                      <a:pt x="61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97" name="Freeform 385"/>
              <p:cNvSpPr>
                <a:spLocks/>
              </p:cNvSpPr>
              <p:nvPr/>
            </p:nvSpPr>
            <p:spPr bwMode="auto">
              <a:xfrm>
                <a:off x="2451101" y="3436938"/>
                <a:ext cx="382588" cy="17463"/>
              </a:xfrm>
              <a:custGeom>
                <a:avLst/>
                <a:gdLst>
                  <a:gd name="T0" fmla="*/ 440 w 450"/>
                  <a:gd name="T1" fmla="*/ 20 h 20"/>
                  <a:gd name="T2" fmla="*/ 440 w 450"/>
                  <a:gd name="T3" fmla="*/ 20 h 20"/>
                  <a:gd name="T4" fmla="*/ 10 w 450"/>
                  <a:gd name="T5" fmla="*/ 20 h 20"/>
                  <a:gd name="T6" fmla="*/ 0 w 450"/>
                  <a:gd name="T7" fmla="*/ 10 h 20"/>
                  <a:gd name="T8" fmla="*/ 10 w 450"/>
                  <a:gd name="T9" fmla="*/ 0 h 20"/>
                  <a:gd name="T10" fmla="*/ 440 w 450"/>
                  <a:gd name="T11" fmla="*/ 0 h 20"/>
                  <a:gd name="T12" fmla="*/ 450 w 450"/>
                  <a:gd name="T13" fmla="*/ 10 h 20"/>
                  <a:gd name="T14" fmla="*/ 440 w 45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20">
                    <a:moveTo>
                      <a:pt x="440" y="20"/>
                    </a:moveTo>
                    <a:lnTo>
                      <a:pt x="440" y="20"/>
                    </a:lnTo>
                    <a:lnTo>
                      <a:pt x="10" y="20"/>
                    </a:lnTo>
                    <a:cubicBezTo>
                      <a:pt x="4" y="20"/>
                      <a:pt x="0" y="15"/>
                      <a:pt x="0" y="10"/>
                    </a:cubicBezTo>
                    <a:cubicBezTo>
                      <a:pt x="0" y="4"/>
                      <a:pt x="4" y="0"/>
                      <a:pt x="10" y="0"/>
                    </a:cubicBezTo>
                    <a:lnTo>
                      <a:pt x="440" y="0"/>
                    </a:lnTo>
                    <a:cubicBezTo>
                      <a:pt x="446" y="0"/>
                      <a:pt x="450" y="4"/>
                      <a:pt x="450" y="10"/>
                    </a:cubicBezTo>
                    <a:cubicBezTo>
                      <a:pt x="450" y="15"/>
                      <a:pt x="446" y="20"/>
                      <a:pt x="44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98" name="Freeform 386"/>
              <p:cNvSpPr>
                <a:spLocks/>
              </p:cNvSpPr>
              <p:nvPr/>
            </p:nvSpPr>
            <p:spPr bwMode="auto">
              <a:xfrm>
                <a:off x="2792413" y="3422651"/>
                <a:ext cx="42863" cy="44450"/>
              </a:xfrm>
              <a:custGeom>
                <a:avLst/>
                <a:gdLst>
                  <a:gd name="T0" fmla="*/ 26 w 51"/>
                  <a:gd name="T1" fmla="*/ 52 h 52"/>
                  <a:gd name="T2" fmla="*/ 26 w 51"/>
                  <a:gd name="T3" fmla="*/ 52 h 52"/>
                  <a:gd name="T4" fmla="*/ 0 w 51"/>
                  <a:gd name="T5" fmla="*/ 26 h 52"/>
                  <a:gd name="T6" fmla="*/ 26 w 51"/>
                  <a:gd name="T7" fmla="*/ 0 h 52"/>
                  <a:gd name="T8" fmla="*/ 51 w 51"/>
                  <a:gd name="T9" fmla="*/ 26 h 52"/>
                  <a:gd name="T10" fmla="*/ 26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6" y="52"/>
                    </a:moveTo>
                    <a:lnTo>
                      <a:pt x="26" y="52"/>
                    </a:lnTo>
                    <a:cubicBezTo>
                      <a:pt x="11" y="52"/>
                      <a:pt x="0" y="40"/>
                      <a:pt x="0" y="26"/>
                    </a:cubicBezTo>
                    <a:cubicBezTo>
                      <a:pt x="0" y="11"/>
                      <a:pt x="11" y="0"/>
                      <a:pt x="26" y="0"/>
                    </a:cubicBezTo>
                    <a:cubicBezTo>
                      <a:pt x="40" y="0"/>
                      <a:pt x="51" y="11"/>
                      <a:pt x="51" y="26"/>
                    </a:cubicBezTo>
                    <a:cubicBezTo>
                      <a:pt x="51"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99" name="Freeform 387"/>
              <p:cNvSpPr>
                <a:spLocks/>
              </p:cNvSpPr>
              <p:nvPr/>
            </p:nvSpPr>
            <p:spPr bwMode="auto">
              <a:xfrm>
                <a:off x="2859088" y="3422651"/>
                <a:ext cx="44450" cy="44450"/>
              </a:xfrm>
              <a:custGeom>
                <a:avLst/>
                <a:gdLst>
                  <a:gd name="T0" fmla="*/ 26 w 52"/>
                  <a:gd name="T1" fmla="*/ 52 h 52"/>
                  <a:gd name="T2" fmla="*/ 26 w 52"/>
                  <a:gd name="T3" fmla="*/ 52 h 52"/>
                  <a:gd name="T4" fmla="*/ 0 w 52"/>
                  <a:gd name="T5" fmla="*/ 26 h 52"/>
                  <a:gd name="T6" fmla="*/ 26 w 52"/>
                  <a:gd name="T7" fmla="*/ 0 h 52"/>
                  <a:gd name="T8" fmla="*/ 52 w 52"/>
                  <a:gd name="T9" fmla="*/ 26 h 52"/>
                  <a:gd name="T10" fmla="*/ 26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26" y="52"/>
                    </a:moveTo>
                    <a:lnTo>
                      <a:pt x="26" y="52"/>
                    </a:lnTo>
                    <a:cubicBezTo>
                      <a:pt x="11" y="52"/>
                      <a:pt x="0" y="40"/>
                      <a:pt x="0" y="26"/>
                    </a:cubicBezTo>
                    <a:cubicBezTo>
                      <a:pt x="0" y="11"/>
                      <a:pt x="11" y="0"/>
                      <a:pt x="26" y="0"/>
                    </a:cubicBezTo>
                    <a:cubicBezTo>
                      <a:pt x="40" y="0"/>
                      <a:pt x="52" y="11"/>
                      <a:pt x="52" y="26"/>
                    </a:cubicBezTo>
                    <a:cubicBezTo>
                      <a:pt x="52"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00" name="Freeform 388"/>
              <p:cNvSpPr>
                <a:spLocks/>
              </p:cNvSpPr>
              <p:nvPr/>
            </p:nvSpPr>
            <p:spPr bwMode="auto">
              <a:xfrm>
                <a:off x="2432051"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2" y="388"/>
                      <a:pt x="0" y="385"/>
                      <a:pt x="0" y="383"/>
                    </a:cubicBezTo>
                    <a:lnTo>
                      <a:pt x="0" y="5"/>
                    </a:lnTo>
                    <a:cubicBezTo>
                      <a:pt x="0" y="2"/>
                      <a:pt x="2"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01" name="Freeform 389"/>
              <p:cNvSpPr>
                <a:spLocks/>
              </p:cNvSpPr>
              <p:nvPr/>
            </p:nvSpPr>
            <p:spPr bwMode="auto">
              <a:xfrm>
                <a:off x="2986088"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3" y="388"/>
                      <a:pt x="0" y="385"/>
                      <a:pt x="0" y="383"/>
                    </a:cubicBezTo>
                    <a:lnTo>
                      <a:pt x="0" y="5"/>
                    </a:lnTo>
                    <a:cubicBezTo>
                      <a:pt x="0" y="2"/>
                      <a:pt x="3"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02" name="Freeform 390"/>
              <p:cNvSpPr>
                <a:spLocks/>
              </p:cNvSpPr>
              <p:nvPr/>
            </p:nvSpPr>
            <p:spPr bwMode="auto">
              <a:xfrm>
                <a:off x="2482851"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03" name="Freeform 391"/>
              <p:cNvSpPr>
                <a:spLocks/>
              </p:cNvSpPr>
              <p:nvPr/>
            </p:nvSpPr>
            <p:spPr bwMode="auto">
              <a:xfrm>
                <a:off x="2543176"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04" name="Freeform 392"/>
              <p:cNvSpPr>
                <a:spLocks/>
              </p:cNvSpPr>
              <p:nvPr/>
            </p:nvSpPr>
            <p:spPr bwMode="auto">
              <a:xfrm>
                <a:off x="2482851"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05" name="Freeform 393"/>
              <p:cNvSpPr>
                <a:spLocks/>
              </p:cNvSpPr>
              <p:nvPr/>
            </p:nvSpPr>
            <p:spPr bwMode="auto">
              <a:xfrm>
                <a:off x="2543176"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06" name="Freeform 394"/>
              <p:cNvSpPr>
                <a:spLocks/>
              </p:cNvSpPr>
              <p:nvPr/>
            </p:nvSpPr>
            <p:spPr bwMode="auto">
              <a:xfrm>
                <a:off x="2482851"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07" name="Freeform 395"/>
              <p:cNvSpPr>
                <a:spLocks/>
              </p:cNvSpPr>
              <p:nvPr/>
            </p:nvSpPr>
            <p:spPr bwMode="auto">
              <a:xfrm>
                <a:off x="2543176"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08" name="Freeform 396"/>
              <p:cNvSpPr>
                <a:spLocks/>
              </p:cNvSpPr>
              <p:nvPr/>
            </p:nvSpPr>
            <p:spPr bwMode="auto">
              <a:xfrm>
                <a:off x="2611438" y="3367088"/>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09" name="Freeform 397"/>
              <p:cNvSpPr>
                <a:spLocks/>
              </p:cNvSpPr>
              <p:nvPr/>
            </p:nvSpPr>
            <p:spPr bwMode="auto">
              <a:xfrm>
                <a:off x="2671763"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10" name="Freeform 398"/>
              <p:cNvSpPr>
                <a:spLocks/>
              </p:cNvSpPr>
              <p:nvPr/>
            </p:nvSpPr>
            <p:spPr bwMode="auto">
              <a:xfrm>
                <a:off x="2611438" y="3335338"/>
                <a:ext cx="66675" cy="20638"/>
              </a:xfrm>
              <a:custGeom>
                <a:avLst/>
                <a:gdLst>
                  <a:gd name="T0" fmla="*/ 79 w 79"/>
                  <a:gd name="T1" fmla="*/ 23 h 23"/>
                  <a:gd name="T2" fmla="*/ 79 w 79"/>
                  <a:gd name="T3" fmla="*/ 23 h 23"/>
                  <a:gd name="T4" fmla="*/ 0 w 79"/>
                  <a:gd name="T5" fmla="*/ 23 h 23"/>
                  <a:gd name="T6" fmla="*/ 0 w 79"/>
                  <a:gd name="T7" fmla="*/ 0 h 23"/>
                  <a:gd name="T8" fmla="*/ 63 w 79"/>
                  <a:gd name="T9" fmla="*/ 0 h 23"/>
                  <a:gd name="T10" fmla="*/ 79 w 79"/>
                  <a:gd name="T11" fmla="*/ 23 h 23"/>
                </a:gdLst>
                <a:ahLst/>
                <a:cxnLst>
                  <a:cxn ang="0">
                    <a:pos x="T0" y="T1"/>
                  </a:cxn>
                  <a:cxn ang="0">
                    <a:pos x="T2" y="T3"/>
                  </a:cxn>
                  <a:cxn ang="0">
                    <a:pos x="T4" y="T5"/>
                  </a:cxn>
                  <a:cxn ang="0">
                    <a:pos x="T6" y="T7"/>
                  </a:cxn>
                  <a:cxn ang="0">
                    <a:pos x="T8" y="T9"/>
                  </a:cxn>
                  <a:cxn ang="0">
                    <a:pos x="T10" y="T11"/>
                  </a:cxn>
                </a:cxnLst>
                <a:rect l="0" t="0" r="r" b="b"/>
                <a:pathLst>
                  <a:path w="79" h="23">
                    <a:moveTo>
                      <a:pt x="79" y="23"/>
                    </a:moveTo>
                    <a:lnTo>
                      <a:pt x="79" y="23"/>
                    </a:lnTo>
                    <a:lnTo>
                      <a:pt x="0" y="23"/>
                    </a:lnTo>
                    <a:lnTo>
                      <a:pt x="0" y="0"/>
                    </a:lnTo>
                    <a:lnTo>
                      <a:pt x="63" y="0"/>
                    </a:lnTo>
                    <a:lnTo>
                      <a:pt x="79"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11" name="Freeform 399"/>
              <p:cNvSpPr>
                <a:spLocks/>
              </p:cNvSpPr>
              <p:nvPr/>
            </p:nvSpPr>
            <p:spPr bwMode="auto">
              <a:xfrm>
                <a:off x="2671763"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12" name="Freeform 400"/>
              <p:cNvSpPr>
                <a:spLocks/>
              </p:cNvSpPr>
              <p:nvPr/>
            </p:nvSpPr>
            <p:spPr bwMode="auto">
              <a:xfrm>
                <a:off x="2611438" y="3395663"/>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13" name="Freeform 401"/>
              <p:cNvSpPr>
                <a:spLocks/>
              </p:cNvSpPr>
              <p:nvPr/>
            </p:nvSpPr>
            <p:spPr bwMode="auto">
              <a:xfrm>
                <a:off x="2671763"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14" name="Freeform 402"/>
              <p:cNvSpPr>
                <a:spLocks/>
              </p:cNvSpPr>
              <p:nvPr/>
            </p:nvSpPr>
            <p:spPr bwMode="auto">
              <a:xfrm>
                <a:off x="2740026" y="3367088"/>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15" name="Freeform 403"/>
              <p:cNvSpPr>
                <a:spLocks/>
              </p:cNvSpPr>
              <p:nvPr/>
            </p:nvSpPr>
            <p:spPr bwMode="auto">
              <a:xfrm>
                <a:off x="2800351" y="3368676"/>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16" name="Freeform 404"/>
              <p:cNvSpPr>
                <a:spLocks/>
              </p:cNvSpPr>
              <p:nvPr/>
            </p:nvSpPr>
            <p:spPr bwMode="auto">
              <a:xfrm>
                <a:off x="2740026" y="3335338"/>
                <a:ext cx="65088"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17" name="Freeform 405"/>
              <p:cNvSpPr>
                <a:spLocks/>
              </p:cNvSpPr>
              <p:nvPr/>
            </p:nvSpPr>
            <p:spPr bwMode="auto">
              <a:xfrm>
                <a:off x="2800351" y="3338513"/>
                <a:ext cx="17463"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18" name="Freeform 406"/>
              <p:cNvSpPr>
                <a:spLocks/>
              </p:cNvSpPr>
              <p:nvPr/>
            </p:nvSpPr>
            <p:spPr bwMode="auto">
              <a:xfrm>
                <a:off x="2740026" y="3395663"/>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19" name="Freeform 407"/>
              <p:cNvSpPr>
                <a:spLocks/>
              </p:cNvSpPr>
              <p:nvPr/>
            </p:nvSpPr>
            <p:spPr bwMode="auto">
              <a:xfrm>
                <a:off x="2800351" y="3398838"/>
                <a:ext cx="17463"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20" name="Freeform 408"/>
              <p:cNvSpPr>
                <a:spLocks/>
              </p:cNvSpPr>
              <p:nvPr/>
            </p:nvSpPr>
            <p:spPr bwMode="auto">
              <a:xfrm>
                <a:off x="2867026"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21" name="Freeform 409"/>
              <p:cNvSpPr>
                <a:spLocks/>
              </p:cNvSpPr>
              <p:nvPr/>
            </p:nvSpPr>
            <p:spPr bwMode="auto">
              <a:xfrm>
                <a:off x="2927351"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22" name="Freeform 410"/>
              <p:cNvSpPr>
                <a:spLocks/>
              </p:cNvSpPr>
              <p:nvPr/>
            </p:nvSpPr>
            <p:spPr bwMode="auto">
              <a:xfrm>
                <a:off x="2867026"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23" name="Freeform 411"/>
              <p:cNvSpPr>
                <a:spLocks/>
              </p:cNvSpPr>
              <p:nvPr/>
            </p:nvSpPr>
            <p:spPr bwMode="auto">
              <a:xfrm>
                <a:off x="2927351"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24" name="Freeform 412"/>
              <p:cNvSpPr>
                <a:spLocks/>
              </p:cNvSpPr>
              <p:nvPr/>
            </p:nvSpPr>
            <p:spPr bwMode="auto">
              <a:xfrm>
                <a:off x="2867026"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25" name="Freeform 413"/>
              <p:cNvSpPr>
                <a:spLocks/>
              </p:cNvSpPr>
              <p:nvPr/>
            </p:nvSpPr>
            <p:spPr bwMode="auto">
              <a:xfrm>
                <a:off x="2927351"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26" name="Freeform 414"/>
              <p:cNvSpPr>
                <a:spLocks/>
              </p:cNvSpPr>
              <p:nvPr/>
            </p:nvSpPr>
            <p:spPr bwMode="auto">
              <a:xfrm>
                <a:off x="2482851"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27" name="Freeform 415"/>
              <p:cNvSpPr>
                <a:spLocks/>
              </p:cNvSpPr>
              <p:nvPr/>
            </p:nvSpPr>
            <p:spPr bwMode="auto">
              <a:xfrm>
                <a:off x="2543176"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28" name="Freeform 416"/>
              <p:cNvSpPr>
                <a:spLocks/>
              </p:cNvSpPr>
              <p:nvPr/>
            </p:nvSpPr>
            <p:spPr bwMode="auto">
              <a:xfrm>
                <a:off x="2482851"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29" name="Freeform 417"/>
              <p:cNvSpPr>
                <a:spLocks/>
              </p:cNvSpPr>
              <p:nvPr/>
            </p:nvSpPr>
            <p:spPr bwMode="auto">
              <a:xfrm>
                <a:off x="2543176"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30" name="Freeform 418"/>
              <p:cNvSpPr>
                <a:spLocks/>
              </p:cNvSpPr>
              <p:nvPr/>
            </p:nvSpPr>
            <p:spPr bwMode="auto">
              <a:xfrm>
                <a:off x="2611438" y="3276601"/>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31" name="Freeform 419"/>
              <p:cNvSpPr>
                <a:spLocks/>
              </p:cNvSpPr>
              <p:nvPr/>
            </p:nvSpPr>
            <p:spPr bwMode="auto">
              <a:xfrm>
                <a:off x="2671763"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32" name="Freeform 420"/>
              <p:cNvSpPr>
                <a:spLocks/>
              </p:cNvSpPr>
              <p:nvPr/>
            </p:nvSpPr>
            <p:spPr bwMode="auto">
              <a:xfrm>
                <a:off x="2611438" y="3305176"/>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33" name="Freeform 421"/>
              <p:cNvSpPr>
                <a:spLocks/>
              </p:cNvSpPr>
              <p:nvPr/>
            </p:nvSpPr>
            <p:spPr bwMode="auto">
              <a:xfrm>
                <a:off x="2671763"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34" name="Freeform 422"/>
              <p:cNvSpPr>
                <a:spLocks/>
              </p:cNvSpPr>
              <p:nvPr/>
            </p:nvSpPr>
            <p:spPr bwMode="auto">
              <a:xfrm>
                <a:off x="2740026" y="3276601"/>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35" name="Freeform 423"/>
              <p:cNvSpPr>
                <a:spLocks/>
              </p:cNvSpPr>
              <p:nvPr/>
            </p:nvSpPr>
            <p:spPr bwMode="auto">
              <a:xfrm>
                <a:off x="2800351" y="3278188"/>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36" name="Freeform 424"/>
              <p:cNvSpPr>
                <a:spLocks/>
              </p:cNvSpPr>
              <p:nvPr/>
            </p:nvSpPr>
            <p:spPr bwMode="auto">
              <a:xfrm>
                <a:off x="2740026" y="3305176"/>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37" name="Freeform 425"/>
              <p:cNvSpPr>
                <a:spLocks/>
              </p:cNvSpPr>
              <p:nvPr/>
            </p:nvSpPr>
            <p:spPr bwMode="auto">
              <a:xfrm>
                <a:off x="2800351" y="3308351"/>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sp>
          <p:nvSpPr>
            <p:cNvPr id="663" name="Freeform 427"/>
            <p:cNvSpPr>
              <a:spLocks/>
            </p:cNvSpPr>
            <p:nvPr/>
          </p:nvSpPr>
          <p:spPr bwMode="auto">
            <a:xfrm>
              <a:off x="2867026"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64" name="Freeform 428"/>
            <p:cNvSpPr>
              <a:spLocks/>
            </p:cNvSpPr>
            <p:nvPr/>
          </p:nvSpPr>
          <p:spPr bwMode="auto">
            <a:xfrm>
              <a:off x="2927351" y="3278189"/>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65" name="Freeform 429"/>
            <p:cNvSpPr>
              <a:spLocks/>
            </p:cNvSpPr>
            <p:nvPr/>
          </p:nvSpPr>
          <p:spPr bwMode="auto">
            <a:xfrm>
              <a:off x="2867026"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66" name="Freeform 430"/>
            <p:cNvSpPr>
              <a:spLocks/>
            </p:cNvSpPr>
            <p:nvPr/>
          </p:nvSpPr>
          <p:spPr bwMode="auto">
            <a:xfrm>
              <a:off x="2927351"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67" name="Freeform 431"/>
            <p:cNvSpPr>
              <a:spLocks/>
            </p:cNvSpPr>
            <p:nvPr/>
          </p:nvSpPr>
          <p:spPr bwMode="auto">
            <a:xfrm>
              <a:off x="2392363" y="3373439"/>
              <a:ext cx="47625" cy="7938"/>
            </a:xfrm>
            <a:custGeom>
              <a:avLst/>
              <a:gdLst>
                <a:gd name="T0" fmla="*/ 52 w 57"/>
                <a:gd name="T1" fmla="*/ 10 h 10"/>
                <a:gd name="T2" fmla="*/ 52 w 57"/>
                <a:gd name="T3" fmla="*/ 10 h 10"/>
                <a:gd name="T4" fmla="*/ 5 w 57"/>
                <a:gd name="T5" fmla="*/ 10 h 10"/>
                <a:gd name="T6" fmla="*/ 0 w 57"/>
                <a:gd name="T7" fmla="*/ 5 h 10"/>
                <a:gd name="T8" fmla="*/ 5 w 57"/>
                <a:gd name="T9" fmla="*/ 0 h 10"/>
                <a:gd name="T10" fmla="*/ 52 w 57"/>
                <a:gd name="T11" fmla="*/ 0 h 10"/>
                <a:gd name="T12" fmla="*/ 57 w 57"/>
                <a:gd name="T13" fmla="*/ 5 h 10"/>
                <a:gd name="T14" fmla="*/ 52 w 5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
                  <a:moveTo>
                    <a:pt x="52" y="10"/>
                  </a:moveTo>
                  <a:lnTo>
                    <a:pt x="52" y="10"/>
                  </a:lnTo>
                  <a:lnTo>
                    <a:pt x="5" y="10"/>
                  </a:lnTo>
                  <a:cubicBezTo>
                    <a:pt x="2" y="10"/>
                    <a:pt x="0" y="8"/>
                    <a:pt x="0" y="5"/>
                  </a:cubicBezTo>
                  <a:cubicBezTo>
                    <a:pt x="0" y="2"/>
                    <a:pt x="2" y="0"/>
                    <a:pt x="5" y="0"/>
                  </a:cubicBezTo>
                  <a:lnTo>
                    <a:pt x="52" y="0"/>
                  </a:lnTo>
                  <a:cubicBezTo>
                    <a:pt x="55" y="0"/>
                    <a:pt x="57" y="2"/>
                    <a:pt x="57" y="5"/>
                  </a:cubicBezTo>
                  <a:cubicBezTo>
                    <a:pt x="57" y="8"/>
                    <a:pt x="55" y="10"/>
                    <a:pt x="52"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68" name="Freeform 432"/>
            <p:cNvSpPr>
              <a:spLocks/>
            </p:cNvSpPr>
            <p:nvPr/>
          </p:nvSpPr>
          <p:spPr bwMode="auto">
            <a:xfrm>
              <a:off x="2411413" y="3403601"/>
              <a:ext cx="12700"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69" name="Freeform 433"/>
            <p:cNvSpPr>
              <a:spLocks/>
            </p:cNvSpPr>
            <p:nvPr/>
          </p:nvSpPr>
          <p:spPr bwMode="auto">
            <a:xfrm>
              <a:off x="2987676" y="3373439"/>
              <a:ext cx="46038" cy="7938"/>
            </a:xfrm>
            <a:custGeom>
              <a:avLst/>
              <a:gdLst>
                <a:gd name="T0" fmla="*/ 50 w 55"/>
                <a:gd name="T1" fmla="*/ 10 h 10"/>
                <a:gd name="T2" fmla="*/ 50 w 55"/>
                <a:gd name="T3" fmla="*/ 10 h 10"/>
                <a:gd name="T4" fmla="*/ 4 w 55"/>
                <a:gd name="T5" fmla="*/ 10 h 10"/>
                <a:gd name="T6" fmla="*/ 0 w 55"/>
                <a:gd name="T7" fmla="*/ 5 h 10"/>
                <a:gd name="T8" fmla="*/ 4 w 55"/>
                <a:gd name="T9" fmla="*/ 0 h 10"/>
                <a:gd name="T10" fmla="*/ 50 w 55"/>
                <a:gd name="T11" fmla="*/ 0 h 10"/>
                <a:gd name="T12" fmla="*/ 55 w 55"/>
                <a:gd name="T13" fmla="*/ 5 h 10"/>
                <a:gd name="T14" fmla="*/ 50 w 5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
                  <a:moveTo>
                    <a:pt x="50" y="10"/>
                  </a:moveTo>
                  <a:lnTo>
                    <a:pt x="50" y="10"/>
                  </a:lnTo>
                  <a:lnTo>
                    <a:pt x="4" y="10"/>
                  </a:lnTo>
                  <a:cubicBezTo>
                    <a:pt x="2" y="10"/>
                    <a:pt x="0" y="8"/>
                    <a:pt x="0" y="5"/>
                  </a:cubicBezTo>
                  <a:cubicBezTo>
                    <a:pt x="0" y="2"/>
                    <a:pt x="2" y="0"/>
                    <a:pt x="4" y="0"/>
                  </a:cubicBezTo>
                  <a:lnTo>
                    <a:pt x="50" y="0"/>
                  </a:lnTo>
                  <a:cubicBezTo>
                    <a:pt x="53" y="0"/>
                    <a:pt x="55" y="2"/>
                    <a:pt x="55" y="5"/>
                  </a:cubicBezTo>
                  <a:cubicBezTo>
                    <a:pt x="55" y="8"/>
                    <a:pt x="53" y="10"/>
                    <a:pt x="50"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70" name="Freeform 434"/>
            <p:cNvSpPr>
              <a:spLocks/>
            </p:cNvSpPr>
            <p:nvPr/>
          </p:nvSpPr>
          <p:spPr bwMode="auto">
            <a:xfrm>
              <a:off x="3003551" y="3403601"/>
              <a:ext cx="14288"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71" name="Freeform 435"/>
            <p:cNvSpPr>
              <a:spLocks/>
            </p:cNvSpPr>
            <p:nvPr/>
          </p:nvSpPr>
          <p:spPr bwMode="auto">
            <a:xfrm>
              <a:off x="2411413" y="3341689"/>
              <a:ext cx="12700"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72" name="Freeform 436"/>
            <p:cNvSpPr>
              <a:spLocks/>
            </p:cNvSpPr>
            <p:nvPr/>
          </p:nvSpPr>
          <p:spPr bwMode="auto">
            <a:xfrm>
              <a:off x="3003551" y="3341689"/>
              <a:ext cx="14288"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73" name="Freeform 437"/>
            <p:cNvSpPr>
              <a:spLocks noEditPoints="1"/>
            </p:cNvSpPr>
            <p:nvPr/>
          </p:nvSpPr>
          <p:spPr bwMode="auto">
            <a:xfrm>
              <a:off x="2468563" y="3149601"/>
              <a:ext cx="107950"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74" name="Freeform 438"/>
            <p:cNvSpPr>
              <a:spLocks/>
            </p:cNvSpPr>
            <p:nvPr/>
          </p:nvSpPr>
          <p:spPr bwMode="auto">
            <a:xfrm>
              <a:off x="2506663"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75" name="Freeform 439"/>
            <p:cNvSpPr>
              <a:spLocks/>
            </p:cNvSpPr>
            <p:nvPr/>
          </p:nvSpPr>
          <p:spPr bwMode="auto">
            <a:xfrm>
              <a:off x="2522538"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76" name="Freeform 440"/>
            <p:cNvSpPr>
              <a:spLocks/>
            </p:cNvSpPr>
            <p:nvPr/>
          </p:nvSpPr>
          <p:spPr bwMode="auto">
            <a:xfrm>
              <a:off x="2522538"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77" name="Freeform 441"/>
            <p:cNvSpPr>
              <a:spLocks/>
            </p:cNvSpPr>
            <p:nvPr/>
          </p:nvSpPr>
          <p:spPr bwMode="auto">
            <a:xfrm>
              <a:off x="2492376"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78" name="Freeform 442"/>
            <p:cNvSpPr>
              <a:spLocks noEditPoints="1"/>
            </p:cNvSpPr>
            <p:nvPr/>
          </p:nvSpPr>
          <p:spPr bwMode="auto">
            <a:xfrm>
              <a:off x="2590801"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8" y="128"/>
                    <a:pt x="0" y="99"/>
                    <a:pt x="0" y="64"/>
                  </a:cubicBezTo>
                  <a:cubicBezTo>
                    <a:pt x="0" y="29"/>
                    <a:pt x="28"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79" name="Freeform 443"/>
            <p:cNvSpPr>
              <a:spLocks/>
            </p:cNvSpPr>
            <p:nvPr/>
          </p:nvSpPr>
          <p:spPr bwMode="auto">
            <a:xfrm>
              <a:off x="263048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80" name="Freeform 444"/>
            <p:cNvSpPr>
              <a:spLocks/>
            </p:cNvSpPr>
            <p:nvPr/>
          </p:nvSpPr>
          <p:spPr bwMode="auto">
            <a:xfrm>
              <a:off x="2646363" y="3187701"/>
              <a:ext cx="28575" cy="15875"/>
            </a:xfrm>
            <a:custGeom>
              <a:avLst/>
              <a:gdLst>
                <a:gd name="T0" fmla="*/ 0 w 35"/>
                <a:gd name="T1" fmla="*/ 18 h 18"/>
                <a:gd name="T2" fmla="*/ 0 w 35"/>
                <a:gd name="T3" fmla="*/ 18 h 18"/>
                <a:gd name="T4" fmla="*/ 18 w 35"/>
                <a:gd name="T5" fmla="*/ 0 h 18"/>
                <a:gd name="T6" fmla="*/ 35 w 35"/>
                <a:gd name="T7" fmla="*/ 18 h 18"/>
                <a:gd name="T8" fmla="*/ 0 w 35"/>
                <a:gd name="T9" fmla="*/ 18 h 18"/>
              </a:gdLst>
              <a:ahLst/>
              <a:cxnLst>
                <a:cxn ang="0">
                  <a:pos x="T0" y="T1"/>
                </a:cxn>
                <a:cxn ang="0">
                  <a:pos x="T2" y="T3"/>
                </a:cxn>
                <a:cxn ang="0">
                  <a:pos x="T4" y="T5"/>
                </a:cxn>
                <a:cxn ang="0">
                  <a:pos x="T6" y="T7"/>
                </a:cxn>
                <a:cxn ang="0">
                  <a:pos x="T8" y="T9"/>
                </a:cxn>
              </a:cxnLst>
              <a:rect l="0" t="0" r="r" b="b"/>
              <a:pathLst>
                <a:path w="35" h="18">
                  <a:moveTo>
                    <a:pt x="0" y="18"/>
                  </a:moveTo>
                  <a:lnTo>
                    <a:pt x="0" y="18"/>
                  </a:lnTo>
                  <a:cubicBezTo>
                    <a:pt x="0" y="8"/>
                    <a:pt x="8" y="0"/>
                    <a:pt x="18" y="0"/>
                  </a:cubicBezTo>
                  <a:cubicBezTo>
                    <a:pt x="27" y="0"/>
                    <a:pt x="35" y="8"/>
                    <a:pt x="35"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81" name="Freeform 445"/>
            <p:cNvSpPr>
              <a:spLocks/>
            </p:cNvSpPr>
            <p:nvPr/>
          </p:nvSpPr>
          <p:spPr bwMode="auto">
            <a:xfrm>
              <a:off x="2646363"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9" y="0"/>
                    <a:pt x="18" y="8"/>
                    <a:pt x="18" y="18"/>
                  </a:cubicBezTo>
                  <a:cubicBezTo>
                    <a:pt x="18" y="28"/>
                    <a:pt x="9"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82" name="Freeform 446"/>
            <p:cNvSpPr>
              <a:spLocks/>
            </p:cNvSpPr>
            <p:nvPr/>
          </p:nvSpPr>
          <p:spPr bwMode="auto">
            <a:xfrm>
              <a:off x="2614613"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7"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83" name="Freeform 447"/>
            <p:cNvSpPr>
              <a:spLocks noEditPoints="1"/>
            </p:cNvSpPr>
            <p:nvPr/>
          </p:nvSpPr>
          <p:spPr bwMode="auto">
            <a:xfrm>
              <a:off x="2719388" y="3149601"/>
              <a:ext cx="109538"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84" name="Freeform 448"/>
            <p:cNvSpPr>
              <a:spLocks/>
            </p:cNvSpPr>
            <p:nvPr/>
          </p:nvSpPr>
          <p:spPr bwMode="auto">
            <a:xfrm>
              <a:off x="2759076"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85" name="Freeform 449"/>
            <p:cNvSpPr>
              <a:spLocks/>
            </p:cNvSpPr>
            <p:nvPr/>
          </p:nvSpPr>
          <p:spPr bwMode="auto">
            <a:xfrm>
              <a:off x="2774951"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86" name="Freeform 450"/>
            <p:cNvSpPr>
              <a:spLocks/>
            </p:cNvSpPr>
            <p:nvPr/>
          </p:nvSpPr>
          <p:spPr bwMode="auto">
            <a:xfrm>
              <a:off x="2774951"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87" name="Freeform 451"/>
            <p:cNvSpPr>
              <a:spLocks/>
            </p:cNvSpPr>
            <p:nvPr/>
          </p:nvSpPr>
          <p:spPr bwMode="auto">
            <a:xfrm>
              <a:off x="2743201"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88" name="Freeform 452"/>
            <p:cNvSpPr>
              <a:spLocks noEditPoints="1"/>
            </p:cNvSpPr>
            <p:nvPr/>
          </p:nvSpPr>
          <p:spPr bwMode="auto">
            <a:xfrm>
              <a:off x="2852738"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9" y="128"/>
                    <a:pt x="0" y="99"/>
                    <a:pt x="0" y="64"/>
                  </a:cubicBezTo>
                  <a:cubicBezTo>
                    <a:pt x="0" y="29"/>
                    <a:pt x="29"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89" name="Freeform 453"/>
            <p:cNvSpPr>
              <a:spLocks/>
            </p:cNvSpPr>
            <p:nvPr/>
          </p:nvSpPr>
          <p:spPr bwMode="auto">
            <a:xfrm>
              <a:off x="289083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90" name="Freeform 454"/>
            <p:cNvSpPr>
              <a:spLocks/>
            </p:cNvSpPr>
            <p:nvPr/>
          </p:nvSpPr>
          <p:spPr bwMode="auto">
            <a:xfrm>
              <a:off x="2906713"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91" name="Freeform 455"/>
            <p:cNvSpPr>
              <a:spLocks/>
            </p:cNvSpPr>
            <p:nvPr/>
          </p:nvSpPr>
          <p:spPr bwMode="auto">
            <a:xfrm>
              <a:off x="2906713"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692" name="Freeform 456"/>
            <p:cNvSpPr>
              <a:spLocks/>
            </p:cNvSpPr>
            <p:nvPr/>
          </p:nvSpPr>
          <p:spPr bwMode="auto">
            <a:xfrm>
              <a:off x="2876551"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grpSp>
        <p:nvGrpSpPr>
          <p:cNvPr id="738" name="组合 737"/>
          <p:cNvGrpSpPr/>
          <p:nvPr/>
        </p:nvGrpSpPr>
        <p:grpSpPr>
          <a:xfrm>
            <a:off x="2191056" y="3373360"/>
            <a:ext cx="1481345" cy="798201"/>
            <a:chOff x="2387601" y="3114676"/>
            <a:chExt cx="654050" cy="352425"/>
          </a:xfrm>
          <a:solidFill>
            <a:schemeClr val="bg1">
              <a:lumMod val="50000"/>
            </a:schemeClr>
          </a:solidFill>
        </p:grpSpPr>
        <p:grpSp>
          <p:nvGrpSpPr>
            <p:cNvPr id="739" name="组合 738"/>
            <p:cNvGrpSpPr/>
            <p:nvPr/>
          </p:nvGrpSpPr>
          <p:grpSpPr>
            <a:xfrm>
              <a:off x="2387601" y="3114676"/>
              <a:ext cx="654050" cy="352425"/>
              <a:chOff x="2387601" y="3114676"/>
              <a:chExt cx="654050" cy="352425"/>
            </a:xfrm>
            <a:grpFill/>
          </p:grpSpPr>
          <p:sp>
            <p:nvSpPr>
              <p:cNvPr id="770" name="Freeform 381"/>
              <p:cNvSpPr>
                <a:spLocks/>
              </p:cNvSpPr>
              <p:nvPr/>
            </p:nvSpPr>
            <p:spPr bwMode="auto">
              <a:xfrm>
                <a:off x="2387601" y="3114676"/>
                <a:ext cx="79375" cy="339725"/>
              </a:xfrm>
              <a:custGeom>
                <a:avLst/>
                <a:gdLst>
                  <a:gd name="T0" fmla="*/ 85 w 94"/>
                  <a:gd name="T1" fmla="*/ 398 h 398"/>
                  <a:gd name="T2" fmla="*/ 85 w 94"/>
                  <a:gd name="T3" fmla="*/ 398 h 398"/>
                  <a:gd name="T4" fmla="*/ 21 w 94"/>
                  <a:gd name="T5" fmla="*/ 398 h 398"/>
                  <a:gd name="T6" fmla="*/ 0 w 94"/>
                  <a:gd name="T7" fmla="*/ 377 h 398"/>
                  <a:gd name="T8" fmla="*/ 0 w 94"/>
                  <a:gd name="T9" fmla="*/ 21 h 398"/>
                  <a:gd name="T10" fmla="*/ 21 w 94"/>
                  <a:gd name="T11" fmla="*/ 0 h 398"/>
                  <a:gd name="T12" fmla="*/ 85 w 94"/>
                  <a:gd name="T13" fmla="*/ 0 h 398"/>
                  <a:gd name="T14" fmla="*/ 94 w 94"/>
                  <a:gd name="T15" fmla="*/ 10 h 398"/>
                  <a:gd name="T16" fmla="*/ 85 w 94"/>
                  <a:gd name="T17" fmla="*/ 20 h 398"/>
                  <a:gd name="T18" fmla="*/ 21 w 94"/>
                  <a:gd name="T19" fmla="*/ 20 h 398"/>
                  <a:gd name="T20" fmla="*/ 20 w 94"/>
                  <a:gd name="T21" fmla="*/ 21 h 398"/>
                  <a:gd name="T22" fmla="*/ 20 w 94"/>
                  <a:gd name="T23" fmla="*/ 377 h 398"/>
                  <a:gd name="T24" fmla="*/ 21 w 94"/>
                  <a:gd name="T25" fmla="*/ 378 h 398"/>
                  <a:gd name="T26" fmla="*/ 85 w 94"/>
                  <a:gd name="T27" fmla="*/ 378 h 398"/>
                  <a:gd name="T28" fmla="*/ 94 w 94"/>
                  <a:gd name="T29" fmla="*/ 388 h 398"/>
                  <a:gd name="T30" fmla="*/ 85 w 94"/>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98">
                    <a:moveTo>
                      <a:pt x="85" y="398"/>
                    </a:moveTo>
                    <a:lnTo>
                      <a:pt x="85" y="398"/>
                    </a:lnTo>
                    <a:lnTo>
                      <a:pt x="21" y="398"/>
                    </a:lnTo>
                    <a:cubicBezTo>
                      <a:pt x="10" y="398"/>
                      <a:pt x="0" y="388"/>
                      <a:pt x="0" y="377"/>
                    </a:cubicBezTo>
                    <a:lnTo>
                      <a:pt x="0" y="21"/>
                    </a:lnTo>
                    <a:cubicBezTo>
                      <a:pt x="0" y="10"/>
                      <a:pt x="10" y="0"/>
                      <a:pt x="21" y="0"/>
                    </a:cubicBezTo>
                    <a:lnTo>
                      <a:pt x="85" y="0"/>
                    </a:lnTo>
                    <a:cubicBezTo>
                      <a:pt x="90" y="0"/>
                      <a:pt x="94" y="5"/>
                      <a:pt x="94" y="10"/>
                    </a:cubicBezTo>
                    <a:cubicBezTo>
                      <a:pt x="94" y="16"/>
                      <a:pt x="90" y="20"/>
                      <a:pt x="85" y="20"/>
                    </a:cubicBezTo>
                    <a:lnTo>
                      <a:pt x="21" y="20"/>
                    </a:lnTo>
                    <a:cubicBezTo>
                      <a:pt x="21" y="20"/>
                      <a:pt x="20" y="21"/>
                      <a:pt x="20" y="21"/>
                    </a:cubicBezTo>
                    <a:lnTo>
                      <a:pt x="20" y="377"/>
                    </a:lnTo>
                    <a:cubicBezTo>
                      <a:pt x="20" y="377"/>
                      <a:pt x="21" y="378"/>
                      <a:pt x="21" y="378"/>
                    </a:cubicBezTo>
                    <a:lnTo>
                      <a:pt x="85" y="378"/>
                    </a:lnTo>
                    <a:cubicBezTo>
                      <a:pt x="90" y="378"/>
                      <a:pt x="94" y="382"/>
                      <a:pt x="94" y="388"/>
                    </a:cubicBezTo>
                    <a:cubicBezTo>
                      <a:pt x="94" y="393"/>
                      <a:pt x="90" y="398"/>
                      <a:pt x="85"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71" name="Freeform 382"/>
              <p:cNvSpPr>
                <a:spLocks/>
              </p:cNvSpPr>
              <p:nvPr/>
            </p:nvSpPr>
            <p:spPr bwMode="auto">
              <a:xfrm>
                <a:off x="2946401" y="3114676"/>
                <a:ext cx="95250" cy="339725"/>
              </a:xfrm>
              <a:custGeom>
                <a:avLst/>
                <a:gdLst>
                  <a:gd name="T0" fmla="*/ 91 w 113"/>
                  <a:gd name="T1" fmla="*/ 398 h 398"/>
                  <a:gd name="T2" fmla="*/ 91 w 113"/>
                  <a:gd name="T3" fmla="*/ 398 h 398"/>
                  <a:gd name="T4" fmla="*/ 10 w 113"/>
                  <a:gd name="T5" fmla="*/ 398 h 398"/>
                  <a:gd name="T6" fmla="*/ 0 w 113"/>
                  <a:gd name="T7" fmla="*/ 388 h 398"/>
                  <a:gd name="T8" fmla="*/ 10 w 113"/>
                  <a:gd name="T9" fmla="*/ 378 h 398"/>
                  <a:gd name="T10" fmla="*/ 91 w 113"/>
                  <a:gd name="T11" fmla="*/ 378 h 398"/>
                  <a:gd name="T12" fmla="*/ 93 w 113"/>
                  <a:gd name="T13" fmla="*/ 377 h 398"/>
                  <a:gd name="T14" fmla="*/ 93 w 113"/>
                  <a:gd name="T15" fmla="*/ 21 h 398"/>
                  <a:gd name="T16" fmla="*/ 91 w 113"/>
                  <a:gd name="T17" fmla="*/ 20 h 398"/>
                  <a:gd name="T18" fmla="*/ 17 w 113"/>
                  <a:gd name="T19" fmla="*/ 20 h 398"/>
                  <a:gd name="T20" fmla="*/ 7 w 113"/>
                  <a:gd name="T21" fmla="*/ 10 h 398"/>
                  <a:gd name="T22" fmla="*/ 17 w 113"/>
                  <a:gd name="T23" fmla="*/ 0 h 398"/>
                  <a:gd name="T24" fmla="*/ 91 w 113"/>
                  <a:gd name="T25" fmla="*/ 0 h 398"/>
                  <a:gd name="T26" fmla="*/ 113 w 113"/>
                  <a:gd name="T27" fmla="*/ 21 h 398"/>
                  <a:gd name="T28" fmla="*/ 113 w 113"/>
                  <a:gd name="T29" fmla="*/ 377 h 398"/>
                  <a:gd name="T30" fmla="*/ 91 w 113"/>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398">
                    <a:moveTo>
                      <a:pt x="91" y="398"/>
                    </a:moveTo>
                    <a:lnTo>
                      <a:pt x="91" y="398"/>
                    </a:lnTo>
                    <a:lnTo>
                      <a:pt x="10" y="398"/>
                    </a:lnTo>
                    <a:cubicBezTo>
                      <a:pt x="4" y="398"/>
                      <a:pt x="0" y="393"/>
                      <a:pt x="0" y="388"/>
                    </a:cubicBezTo>
                    <a:cubicBezTo>
                      <a:pt x="0" y="382"/>
                      <a:pt x="4" y="378"/>
                      <a:pt x="10" y="378"/>
                    </a:cubicBezTo>
                    <a:lnTo>
                      <a:pt x="91" y="378"/>
                    </a:lnTo>
                    <a:cubicBezTo>
                      <a:pt x="92" y="378"/>
                      <a:pt x="93" y="377"/>
                      <a:pt x="93" y="377"/>
                    </a:cubicBezTo>
                    <a:lnTo>
                      <a:pt x="93" y="21"/>
                    </a:lnTo>
                    <a:cubicBezTo>
                      <a:pt x="93" y="21"/>
                      <a:pt x="92" y="20"/>
                      <a:pt x="91" y="20"/>
                    </a:cubicBezTo>
                    <a:lnTo>
                      <a:pt x="17" y="20"/>
                    </a:lnTo>
                    <a:cubicBezTo>
                      <a:pt x="12" y="20"/>
                      <a:pt x="7" y="16"/>
                      <a:pt x="7" y="10"/>
                    </a:cubicBezTo>
                    <a:cubicBezTo>
                      <a:pt x="7" y="5"/>
                      <a:pt x="12" y="0"/>
                      <a:pt x="17" y="0"/>
                    </a:cubicBezTo>
                    <a:lnTo>
                      <a:pt x="91" y="0"/>
                    </a:lnTo>
                    <a:cubicBezTo>
                      <a:pt x="103" y="0"/>
                      <a:pt x="113" y="10"/>
                      <a:pt x="113" y="21"/>
                    </a:cubicBezTo>
                    <a:lnTo>
                      <a:pt x="113" y="377"/>
                    </a:lnTo>
                    <a:cubicBezTo>
                      <a:pt x="113" y="388"/>
                      <a:pt x="103" y="398"/>
                      <a:pt x="91"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72" name="Freeform 383"/>
              <p:cNvSpPr>
                <a:spLocks/>
              </p:cNvSpPr>
              <p:nvPr/>
            </p:nvSpPr>
            <p:spPr bwMode="auto">
              <a:xfrm>
                <a:off x="2886076" y="3436938"/>
                <a:ext cx="92075" cy="17463"/>
              </a:xfrm>
              <a:custGeom>
                <a:avLst/>
                <a:gdLst>
                  <a:gd name="T0" fmla="*/ 99 w 109"/>
                  <a:gd name="T1" fmla="*/ 20 h 20"/>
                  <a:gd name="T2" fmla="*/ 99 w 109"/>
                  <a:gd name="T3" fmla="*/ 20 h 20"/>
                  <a:gd name="T4" fmla="*/ 10 w 109"/>
                  <a:gd name="T5" fmla="*/ 20 h 20"/>
                  <a:gd name="T6" fmla="*/ 0 w 109"/>
                  <a:gd name="T7" fmla="*/ 10 h 20"/>
                  <a:gd name="T8" fmla="*/ 10 w 109"/>
                  <a:gd name="T9" fmla="*/ 0 h 20"/>
                  <a:gd name="T10" fmla="*/ 99 w 109"/>
                  <a:gd name="T11" fmla="*/ 0 h 20"/>
                  <a:gd name="T12" fmla="*/ 109 w 109"/>
                  <a:gd name="T13" fmla="*/ 10 h 20"/>
                  <a:gd name="T14" fmla="*/ 99 w 10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0">
                    <a:moveTo>
                      <a:pt x="99" y="20"/>
                    </a:moveTo>
                    <a:lnTo>
                      <a:pt x="99" y="20"/>
                    </a:lnTo>
                    <a:lnTo>
                      <a:pt x="10" y="20"/>
                    </a:lnTo>
                    <a:cubicBezTo>
                      <a:pt x="4" y="20"/>
                      <a:pt x="0" y="15"/>
                      <a:pt x="0" y="10"/>
                    </a:cubicBezTo>
                    <a:cubicBezTo>
                      <a:pt x="0" y="4"/>
                      <a:pt x="4" y="0"/>
                      <a:pt x="10" y="0"/>
                    </a:cubicBezTo>
                    <a:lnTo>
                      <a:pt x="99" y="0"/>
                    </a:lnTo>
                    <a:cubicBezTo>
                      <a:pt x="105" y="0"/>
                      <a:pt x="109" y="4"/>
                      <a:pt x="109" y="10"/>
                    </a:cubicBezTo>
                    <a:cubicBezTo>
                      <a:pt x="109" y="15"/>
                      <a:pt x="105" y="20"/>
                      <a:pt x="99"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73" name="Freeform 384"/>
              <p:cNvSpPr>
                <a:spLocks/>
              </p:cNvSpPr>
              <p:nvPr/>
            </p:nvSpPr>
            <p:spPr bwMode="auto">
              <a:xfrm>
                <a:off x="2451101" y="3114676"/>
                <a:ext cx="527050" cy="17463"/>
              </a:xfrm>
              <a:custGeom>
                <a:avLst/>
                <a:gdLst>
                  <a:gd name="T0" fmla="*/ 610 w 620"/>
                  <a:gd name="T1" fmla="*/ 20 h 20"/>
                  <a:gd name="T2" fmla="*/ 610 w 620"/>
                  <a:gd name="T3" fmla="*/ 20 h 20"/>
                  <a:gd name="T4" fmla="*/ 10 w 620"/>
                  <a:gd name="T5" fmla="*/ 20 h 20"/>
                  <a:gd name="T6" fmla="*/ 0 w 620"/>
                  <a:gd name="T7" fmla="*/ 10 h 20"/>
                  <a:gd name="T8" fmla="*/ 10 w 620"/>
                  <a:gd name="T9" fmla="*/ 0 h 20"/>
                  <a:gd name="T10" fmla="*/ 610 w 620"/>
                  <a:gd name="T11" fmla="*/ 0 h 20"/>
                  <a:gd name="T12" fmla="*/ 620 w 620"/>
                  <a:gd name="T13" fmla="*/ 10 h 20"/>
                  <a:gd name="T14" fmla="*/ 610 w 6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0" h="20">
                    <a:moveTo>
                      <a:pt x="610" y="20"/>
                    </a:moveTo>
                    <a:lnTo>
                      <a:pt x="610" y="20"/>
                    </a:lnTo>
                    <a:lnTo>
                      <a:pt x="10" y="20"/>
                    </a:lnTo>
                    <a:cubicBezTo>
                      <a:pt x="4" y="20"/>
                      <a:pt x="0" y="16"/>
                      <a:pt x="0" y="10"/>
                    </a:cubicBezTo>
                    <a:cubicBezTo>
                      <a:pt x="0" y="5"/>
                      <a:pt x="4" y="0"/>
                      <a:pt x="10" y="0"/>
                    </a:cubicBezTo>
                    <a:lnTo>
                      <a:pt x="610" y="0"/>
                    </a:lnTo>
                    <a:cubicBezTo>
                      <a:pt x="616" y="0"/>
                      <a:pt x="620" y="5"/>
                      <a:pt x="620" y="10"/>
                    </a:cubicBezTo>
                    <a:cubicBezTo>
                      <a:pt x="620" y="16"/>
                      <a:pt x="616" y="20"/>
                      <a:pt x="61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74" name="Freeform 385"/>
              <p:cNvSpPr>
                <a:spLocks/>
              </p:cNvSpPr>
              <p:nvPr/>
            </p:nvSpPr>
            <p:spPr bwMode="auto">
              <a:xfrm>
                <a:off x="2451101" y="3436938"/>
                <a:ext cx="382588" cy="17463"/>
              </a:xfrm>
              <a:custGeom>
                <a:avLst/>
                <a:gdLst>
                  <a:gd name="T0" fmla="*/ 440 w 450"/>
                  <a:gd name="T1" fmla="*/ 20 h 20"/>
                  <a:gd name="T2" fmla="*/ 440 w 450"/>
                  <a:gd name="T3" fmla="*/ 20 h 20"/>
                  <a:gd name="T4" fmla="*/ 10 w 450"/>
                  <a:gd name="T5" fmla="*/ 20 h 20"/>
                  <a:gd name="T6" fmla="*/ 0 w 450"/>
                  <a:gd name="T7" fmla="*/ 10 h 20"/>
                  <a:gd name="T8" fmla="*/ 10 w 450"/>
                  <a:gd name="T9" fmla="*/ 0 h 20"/>
                  <a:gd name="T10" fmla="*/ 440 w 450"/>
                  <a:gd name="T11" fmla="*/ 0 h 20"/>
                  <a:gd name="T12" fmla="*/ 450 w 450"/>
                  <a:gd name="T13" fmla="*/ 10 h 20"/>
                  <a:gd name="T14" fmla="*/ 440 w 45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20">
                    <a:moveTo>
                      <a:pt x="440" y="20"/>
                    </a:moveTo>
                    <a:lnTo>
                      <a:pt x="440" y="20"/>
                    </a:lnTo>
                    <a:lnTo>
                      <a:pt x="10" y="20"/>
                    </a:lnTo>
                    <a:cubicBezTo>
                      <a:pt x="4" y="20"/>
                      <a:pt x="0" y="15"/>
                      <a:pt x="0" y="10"/>
                    </a:cubicBezTo>
                    <a:cubicBezTo>
                      <a:pt x="0" y="4"/>
                      <a:pt x="4" y="0"/>
                      <a:pt x="10" y="0"/>
                    </a:cubicBezTo>
                    <a:lnTo>
                      <a:pt x="440" y="0"/>
                    </a:lnTo>
                    <a:cubicBezTo>
                      <a:pt x="446" y="0"/>
                      <a:pt x="450" y="4"/>
                      <a:pt x="450" y="10"/>
                    </a:cubicBezTo>
                    <a:cubicBezTo>
                      <a:pt x="450" y="15"/>
                      <a:pt x="446" y="20"/>
                      <a:pt x="44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75" name="Freeform 386"/>
              <p:cNvSpPr>
                <a:spLocks/>
              </p:cNvSpPr>
              <p:nvPr/>
            </p:nvSpPr>
            <p:spPr bwMode="auto">
              <a:xfrm>
                <a:off x="2792413" y="3422651"/>
                <a:ext cx="42863" cy="44450"/>
              </a:xfrm>
              <a:custGeom>
                <a:avLst/>
                <a:gdLst>
                  <a:gd name="T0" fmla="*/ 26 w 51"/>
                  <a:gd name="T1" fmla="*/ 52 h 52"/>
                  <a:gd name="T2" fmla="*/ 26 w 51"/>
                  <a:gd name="T3" fmla="*/ 52 h 52"/>
                  <a:gd name="T4" fmla="*/ 0 w 51"/>
                  <a:gd name="T5" fmla="*/ 26 h 52"/>
                  <a:gd name="T6" fmla="*/ 26 w 51"/>
                  <a:gd name="T7" fmla="*/ 0 h 52"/>
                  <a:gd name="T8" fmla="*/ 51 w 51"/>
                  <a:gd name="T9" fmla="*/ 26 h 52"/>
                  <a:gd name="T10" fmla="*/ 26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6" y="52"/>
                    </a:moveTo>
                    <a:lnTo>
                      <a:pt x="26" y="52"/>
                    </a:lnTo>
                    <a:cubicBezTo>
                      <a:pt x="11" y="52"/>
                      <a:pt x="0" y="40"/>
                      <a:pt x="0" y="26"/>
                    </a:cubicBezTo>
                    <a:cubicBezTo>
                      <a:pt x="0" y="11"/>
                      <a:pt x="11" y="0"/>
                      <a:pt x="26" y="0"/>
                    </a:cubicBezTo>
                    <a:cubicBezTo>
                      <a:pt x="40" y="0"/>
                      <a:pt x="51" y="11"/>
                      <a:pt x="51" y="26"/>
                    </a:cubicBezTo>
                    <a:cubicBezTo>
                      <a:pt x="51"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76" name="Freeform 387"/>
              <p:cNvSpPr>
                <a:spLocks/>
              </p:cNvSpPr>
              <p:nvPr/>
            </p:nvSpPr>
            <p:spPr bwMode="auto">
              <a:xfrm>
                <a:off x="2859088" y="3422651"/>
                <a:ext cx="44450" cy="44450"/>
              </a:xfrm>
              <a:custGeom>
                <a:avLst/>
                <a:gdLst>
                  <a:gd name="T0" fmla="*/ 26 w 52"/>
                  <a:gd name="T1" fmla="*/ 52 h 52"/>
                  <a:gd name="T2" fmla="*/ 26 w 52"/>
                  <a:gd name="T3" fmla="*/ 52 h 52"/>
                  <a:gd name="T4" fmla="*/ 0 w 52"/>
                  <a:gd name="T5" fmla="*/ 26 h 52"/>
                  <a:gd name="T6" fmla="*/ 26 w 52"/>
                  <a:gd name="T7" fmla="*/ 0 h 52"/>
                  <a:gd name="T8" fmla="*/ 52 w 52"/>
                  <a:gd name="T9" fmla="*/ 26 h 52"/>
                  <a:gd name="T10" fmla="*/ 26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26" y="52"/>
                    </a:moveTo>
                    <a:lnTo>
                      <a:pt x="26" y="52"/>
                    </a:lnTo>
                    <a:cubicBezTo>
                      <a:pt x="11" y="52"/>
                      <a:pt x="0" y="40"/>
                      <a:pt x="0" y="26"/>
                    </a:cubicBezTo>
                    <a:cubicBezTo>
                      <a:pt x="0" y="11"/>
                      <a:pt x="11" y="0"/>
                      <a:pt x="26" y="0"/>
                    </a:cubicBezTo>
                    <a:cubicBezTo>
                      <a:pt x="40" y="0"/>
                      <a:pt x="52" y="11"/>
                      <a:pt x="52" y="26"/>
                    </a:cubicBezTo>
                    <a:cubicBezTo>
                      <a:pt x="52"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77" name="Freeform 388"/>
              <p:cNvSpPr>
                <a:spLocks/>
              </p:cNvSpPr>
              <p:nvPr/>
            </p:nvSpPr>
            <p:spPr bwMode="auto">
              <a:xfrm>
                <a:off x="2432051"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2" y="388"/>
                      <a:pt x="0" y="385"/>
                      <a:pt x="0" y="383"/>
                    </a:cubicBezTo>
                    <a:lnTo>
                      <a:pt x="0" y="5"/>
                    </a:lnTo>
                    <a:cubicBezTo>
                      <a:pt x="0" y="2"/>
                      <a:pt x="2"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78" name="Freeform 389"/>
              <p:cNvSpPr>
                <a:spLocks/>
              </p:cNvSpPr>
              <p:nvPr/>
            </p:nvSpPr>
            <p:spPr bwMode="auto">
              <a:xfrm>
                <a:off x="2986088"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3" y="388"/>
                      <a:pt x="0" y="385"/>
                      <a:pt x="0" y="383"/>
                    </a:cubicBezTo>
                    <a:lnTo>
                      <a:pt x="0" y="5"/>
                    </a:lnTo>
                    <a:cubicBezTo>
                      <a:pt x="0" y="2"/>
                      <a:pt x="3"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79" name="Freeform 390"/>
              <p:cNvSpPr>
                <a:spLocks/>
              </p:cNvSpPr>
              <p:nvPr/>
            </p:nvSpPr>
            <p:spPr bwMode="auto">
              <a:xfrm>
                <a:off x="2482851"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80" name="Freeform 391"/>
              <p:cNvSpPr>
                <a:spLocks/>
              </p:cNvSpPr>
              <p:nvPr/>
            </p:nvSpPr>
            <p:spPr bwMode="auto">
              <a:xfrm>
                <a:off x="2543176"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81" name="Freeform 392"/>
              <p:cNvSpPr>
                <a:spLocks/>
              </p:cNvSpPr>
              <p:nvPr/>
            </p:nvSpPr>
            <p:spPr bwMode="auto">
              <a:xfrm>
                <a:off x="2482851"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82" name="Freeform 393"/>
              <p:cNvSpPr>
                <a:spLocks/>
              </p:cNvSpPr>
              <p:nvPr/>
            </p:nvSpPr>
            <p:spPr bwMode="auto">
              <a:xfrm>
                <a:off x="2543176"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83" name="Freeform 394"/>
              <p:cNvSpPr>
                <a:spLocks/>
              </p:cNvSpPr>
              <p:nvPr/>
            </p:nvSpPr>
            <p:spPr bwMode="auto">
              <a:xfrm>
                <a:off x="2482851"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84" name="Freeform 395"/>
              <p:cNvSpPr>
                <a:spLocks/>
              </p:cNvSpPr>
              <p:nvPr/>
            </p:nvSpPr>
            <p:spPr bwMode="auto">
              <a:xfrm>
                <a:off x="2543176"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85" name="Freeform 396"/>
              <p:cNvSpPr>
                <a:spLocks/>
              </p:cNvSpPr>
              <p:nvPr/>
            </p:nvSpPr>
            <p:spPr bwMode="auto">
              <a:xfrm>
                <a:off x="2611438" y="3367088"/>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86" name="Freeform 397"/>
              <p:cNvSpPr>
                <a:spLocks/>
              </p:cNvSpPr>
              <p:nvPr/>
            </p:nvSpPr>
            <p:spPr bwMode="auto">
              <a:xfrm>
                <a:off x="2671763"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87" name="Freeform 398"/>
              <p:cNvSpPr>
                <a:spLocks/>
              </p:cNvSpPr>
              <p:nvPr/>
            </p:nvSpPr>
            <p:spPr bwMode="auto">
              <a:xfrm>
                <a:off x="2611438" y="3335338"/>
                <a:ext cx="66675" cy="20638"/>
              </a:xfrm>
              <a:custGeom>
                <a:avLst/>
                <a:gdLst>
                  <a:gd name="T0" fmla="*/ 79 w 79"/>
                  <a:gd name="T1" fmla="*/ 23 h 23"/>
                  <a:gd name="T2" fmla="*/ 79 w 79"/>
                  <a:gd name="T3" fmla="*/ 23 h 23"/>
                  <a:gd name="T4" fmla="*/ 0 w 79"/>
                  <a:gd name="T5" fmla="*/ 23 h 23"/>
                  <a:gd name="T6" fmla="*/ 0 w 79"/>
                  <a:gd name="T7" fmla="*/ 0 h 23"/>
                  <a:gd name="T8" fmla="*/ 63 w 79"/>
                  <a:gd name="T9" fmla="*/ 0 h 23"/>
                  <a:gd name="T10" fmla="*/ 79 w 79"/>
                  <a:gd name="T11" fmla="*/ 23 h 23"/>
                </a:gdLst>
                <a:ahLst/>
                <a:cxnLst>
                  <a:cxn ang="0">
                    <a:pos x="T0" y="T1"/>
                  </a:cxn>
                  <a:cxn ang="0">
                    <a:pos x="T2" y="T3"/>
                  </a:cxn>
                  <a:cxn ang="0">
                    <a:pos x="T4" y="T5"/>
                  </a:cxn>
                  <a:cxn ang="0">
                    <a:pos x="T6" y="T7"/>
                  </a:cxn>
                  <a:cxn ang="0">
                    <a:pos x="T8" y="T9"/>
                  </a:cxn>
                  <a:cxn ang="0">
                    <a:pos x="T10" y="T11"/>
                  </a:cxn>
                </a:cxnLst>
                <a:rect l="0" t="0" r="r" b="b"/>
                <a:pathLst>
                  <a:path w="79" h="23">
                    <a:moveTo>
                      <a:pt x="79" y="23"/>
                    </a:moveTo>
                    <a:lnTo>
                      <a:pt x="79" y="23"/>
                    </a:lnTo>
                    <a:lnTo>
                      <a:pt x="0" y="23"/>
                    </a:lnTo>
                    <a:lnTo>
                      <a:pt x="0" y="0"/>
                    </a:lnTo>
                    <a:lnTo>
                      <a:pt x="63" y="0"/>
                    </a:lnTo>
                    <a:lnTo>
                      <a:pt x="79"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88" name="Freeform 399"/>
              <p:cNvSpPr>
                <a:spLocks/>
              </p:cNvSpPr>
              <p:nvPr/>
            </p:nvSpPr>
            <p:spPr bwMode="auto">
              <a:xfrm>
                <a:off x="2671763"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89" name="Freeform 400"/>
              <p:cNvSpPr>
                <a:spLocks/>
              </p:cNvSpPr>
              <p:nvPr/>
            </p:nvSpPr>
            <p:spPr bwMode="auto">
              <a:xfrm>
                <a:off x="2611438" y="3395663"/>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90" name="Freeform 401"/>
              <p:cNvSpPr>
                <a:spLocks/>
              </p:cNvSpPr>
              <p:nvPr/>
            </p:nvSpPr>
            <p:spPr bwMode="auto">
              <a:xfrm>
                <a:off x="2671763"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91" name="Freeform 402"/>
              <p:cNvSpPr>
                <a:spLocks/>
              </p:cNvSpPr>
              <p:nvPr/>
            </p:nvSpPr>
            <p:spPr bwMode="auto">
              <a:xfrm>
                <a:off x="2740026" y="3367088"/>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92" name="Freeform 403"/>
              <p:cNvSpPr>
                <a:spLocks/>
              </p:cNvSpPr>
              <p:nvPr/>
            </p:nvSpPr>
            <p:spPr bwMode="auto">
              <a:xfrm>
                <a:off x="2800351" y="3368676"/>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93" name="Freeform 404"/>
              <p:cNvSpPr>
                <a:spLocks/>
              </p:cNvSpPr>
              <p:nvPr/>
            </p:nvSpPr>
            <p:spPr bwMode="auto">
              <a:xfrm>
                <a:off x="2740026" y="3335338"/>
                <a:ext cx="65088"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94" name="Freeform 405"/>
              <p:cNvSpPr>
                <a:spLocks/>
              </p:cNvSpPr>
              <p:nvPr/>
            </p:nvSpPr>
            <p:spPr bwMode="auto">
              <a:xfrm>
                <a:off x="2800351" y="3338513"/>
                <a:ext cx="17463"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95" name="Freeform 406"/>
              <p:cNvSpPr>
                <a:spLocks/>
              </p:cNvSpPr>
              <p:nvPr/>
            </p:nvSpPr>
            <p:spPr bwMode="auto">
              <a:xfrm>
                <a:off x="2740026" y="3395663"/>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96" name="Freeform 407"/>
              <p:cNvSpPr>
                <a:spLocks/>
              </p:cNvSpPr>
              <p:nvPr/>
            </p:nvSpPr>
            <p:spPr bwMode="auto">
              <a:xfrm>
                <a:off x="2800351" y="3398838"/>
                <a:ext cx="17463"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97" name="Freeform 408"/>
              <p:cNvSpPr>
                <a:spLocks/>
              </p:cNvSpPr>
              <p:nvPr/>
            </p:nvSpPr>
            <p:spPr bwMode="auto">
              <a:xfrm>
                <a:off x="2867026"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98" name="Freeform 409"/>
              <p:cNvSpPr>
                <a:spLocks/>
              </p:cNvSpPr>
              <p:nvPr/>
            </p:nvSpPr>
            <p:spPr bwMode="auto">
              <a:xfrm>
                <a:off x="2927351"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99" name="Freeform 410"/>
              <p:cNvSpPr>
                <a:spLocks/>
              </p:cNvSpPr>
              <p:nvPr/>
            </p:nvSpPr>
            <p:spPr bwMode="auto">
              <a:xfrm>
                <a:off x="2867026"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00" name="Freeform 411"/>
              <p:cNvSpPr>
                <a:spLocks/>
              </p:cNvSpPr>
              <p:nvPr/>
            </p:nvSpPr>
            <p:spPr bwMode="auto">
              <a:xfrm>
                <a:off x="2927351"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01" name="Freeform 412"/>
              <p:cNvSpPr>
                <a:spLocks/>
              </p:cNvSpPr>
              <p:nvPr/>
            </p:nvSpPr>
            <p:spPr bwMode="auto">
              <a:xfrm>
                <a:off x="2867026"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02" name="Freeform 413"/>
              <p:cNvSpPr>
                <a:spLocks/>
              </p:cNvSpPr>
              <p:nvPr/>
            </p:nvSpPr>
            <p:spPr bwMode="auto">
              <a:xfrm>
                <a:off x="2927351"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03" name="Freeform 414"/>
              <p:cNvSpPr>
                <a:spLocks/>
              </p:cNvSpPr>
              <p:nvPr/>
            </p:nvSpPr>
            <p:spPr bwMode="auto">
              <a:xfrm>
                <a:off x="2482851"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04" name="Freeform 415"/>
              <p:cNvSpPr>
                <a:spLocks/>
              </p:cNvSpPr>
              <p:nvPr/>
            </p:nvSpPr>
            <p:spPr bwMode="auto">
              <a:xfrm>
                <a:off x="2543176"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05" name="Freeform 416"/>
              <p:cNvSpPr>
                <a:spLocks/>
              </p:cNvSpPr>
              <p:nvPr/>
            </p:nvSpPr>
            <p:spPr bwMode="auto">
              <a:xfrm>
                <a:off x="2482851"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06" name="Freeform 417"/>
              <p:cNvSpPr>
                <a:spLocks/>
              </p:cNvSpPr>
              <p:nvPr/>
            </p:nvSpPr>
            <p:spPr bwMode="auto">
              <a:xfrm>
                <a:off x="2543176"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07" name="Freeform 418"/>
              <p:cNvSpPr>
                <a:spLocks/>
              </p:cNvSpPr>
              <p:nvPr/>
            </p:nvSpPr>
            <p:spPr bwMode="auto">
              <a:xfrm>
                <a:off x="2611438" y="3276601"/>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08" name="Freeform 419"/>
              <p:cNvSpPr>
                <a:spLocks/>
              </p:cNvSpPr>
              <p:nvPr/>
            </p:nvSpPr>
            <p:spPr bwMode="auto">
              <a:xfrm>
                <a:off x="2671763"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09" name="Freeform 420"/>
              <p:cNvSpPr>
                <a:spLocks/>
              </p:cNvSpPr>
              <p:nvPr/>
            </p:nvSpPr>
            <p:spPr bwMode="auto">
              <a:xfrm>
                <a:off x="2611438" y="3305176"/>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10" name="Freeform 421"/>
              <p:cNvSpPr>
                <a:spLocks/>
              </p:cNvSpPr>
              <p:nvPr/>
            </p:nvSpPr>
            <p:spPr bwMode="auto">
              <a:xfrm>
                <a:off x="2671763"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11" name="Freeform 422"/>
              <p:cNvSpPr>
                <a:spLocks/>
              </p:cNvSpPr>
              <p:nvPr/>
            </p:nvSpPr>
            <p:spPr bwMode="auto">
              <a:xfrm>
                <a:off x="2740026" y="3276601"/>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12" name="Freeform 423"/>
              <p:cNvSpPr>
                <a:spLocks/>
              </p:cNvSpPr>
              <p:nvPr/>
            </p:nvSpPr>
            <p:spPr bwMode="auto">
              <a:xfrm>
                <a:off x="2800351" y="3278188"/>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13" name="Freeform 424"/>
              <p:cNvSpPr>
                <a:spLocks/>
              </p:cNvSpPr>
              <p:nvPr/>
            </p:nvSpPr>
            <p:spPr bwMode="auto">
              <a:xfrm>
                <a:off x="2740026" y="3305176"/>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814" name="Freeform 425"/>
              <p:cNvSpPr>
                <a:spLocks/>
              </p:cNvSpPr>
              <p:nvPr/>
            </p:nvSpPr>
            <p:spPr bwMode="auto">
              <a:xfrm>
                <a:off x="2800351" y="3308351"/>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sp>
          <p:nvSpPr>
            <p:cNvPr id="740" name="Freeform 427"/>
            <p:cNvSpPr>
              <a:spLocks/>
            </p:cNvSpPr>
            <p:nvPr/>
          </p:nvSpPr>
          <p:spPr bwMode="auto">
            <a:xfrm>
              <a:off x="2867026"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41" name="Freeform 428"/>
            <p:cNvSpPr>
              <a:spLocks/>
            </p:cNvSpPr>
            <p:nvPr/>
          </p:nvSpPr>
          <p:spPr bwMode="auto">
            <a:xfrm>
              <a:off x="2927351" y="3278189"/>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42" name="Freeform 429"/>
            <p:cNvSpPr>
              <a:spLocks/>
            </p:cNvSpPr>
            <p:nvPr/>
          </p:nvSpPr>
          <p:spPr bwMode="auto">
            <a:xfrm>
              <a:off x="2867026"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43" name="Freeform 430"/>
            <p:cNvSpPr>
              <a:spLocks/>
            </p:cNvSpPr>
            <p:nvPr/>
          </p:nvSpPr>
          <p:spPr bwMode="auto">
            <a:xfrm>
              <a:off x="2927351"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44" name="Freeform 431"/>
            <p:cNvSpPr>
              <a:spLocks/>
            </p:cNvSpPr>
            <p:nvPr/>
          </p:nvSpPr>
          <p:spPr bwMode="auto">
            <a:xfrm>
              <a:off x="2392363" y="3373439"/>
              <a:ext cx="47625" cy="7938"/>
            </a:xfrm>
            <a:custGeom>
              <a:avLst/>
              <a:gdLst>
                <a:gd name="T0" fmla="*/ 52 w 57"/>
                <a:gd name="T1" fmla="*/ 10 h 10"/>
                <a:gd name="T2" fmla="*/ 52 w 57"/>
                <a:gd name="T3" fmla="*/ 10 h 10"/>
                <a:gd name="T4" fmla="*/ 5 w 57"/>
                <a:gd name="T5" fmla="*/ 10 h 10"/>
                <a:gd name="T6" fmla="*/ 0 w 57"/>
                <a:gd name="T7" fmla="*/ 5 h 10"/>
                <a:gd name="T8" fmla="*/ 5 w 57"/>
                <a:gd name="T9" fmla="*/ 0 h 10"/>
                <a:gd name="T10" fmla="*/ 52 w 57"/>
                <a:gd name="T11" fmla="*/ 0 h 10"/>
                <a:gd name="T12" fmla="*/ 57 w 57"/>
                <a:gd name="T13" fmla="*/ 5 h 10"/>
                <a:gd name="T14" fmla="*/ 52 w 5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
                  <a:moveTo>
                    <a:pt x="52" y="10"/>
                  </a:moveTo>
                  <a:lnTo>
                    <a:pt x="52" y="10"/>
                  </a:lnTo>
                  <a:lnTo>
                    <a:pt x="5" y="10"/>
                  </a:lnTo>
                  <a:cubicBezTo>
                    <a:pt x="2" y="10"/>
                    <a:pt x="0" y="8"/>
                    <a:pt x="0" y="5"/>
                  </a:cubicBezTo>
                  <a:cubicBezTo>
                    <a:pt x="0" y="2"/>
                    <a:pt x="2" y="0"/>
                    <a:pt x="5" y="0"/>
                  </a:cubicBezTo>
                  <a:lnTo>
                    <a:pt x="52" y="0"/>
                  </a:lnTo>
                  <a:cubicBezTo>
                    <a:pt x="55" y="0"/>
                    <a:pt x="57" y="2"/>
                    <a:pt x="57" y="5"/>
                  </a:cubicBezTo>
                  <a:cubicBezTo>
                    <a:pt x="57" y="8"/>
                    <a:pt x="55" y="10"/>
                    <a:pt x="52"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45" name="Freeform 432"/>
            <p:cNvSpPr>
              <a:spLocks/>
            </p:cNvSpPr>
            <p:nvPr/>
          </p:nvSpPr>
          <p:spPr bwMode="auto">
            <a:xfrm>
              <a:off x="2411413" y="3403601"/>
              <a:ext cx="12700"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46" name="Freeform 433"/>
            <p:cNvSpPr>
              <a:spLocks/>
            </p:cNvSpPr>
            <p:nvPr/>
          </p:nvSpPr>
          <p:spPr bwMode="auto">
            <a:xfrm>
              <a:off x="2987676" y="3373439"/>
              <a:ext cx="46038" cy="7938"/>
            </a:xfrm>
            <a:custGeom>
              <a:avLst/>
              <a:gdLst>
                <a:gd name="T0" fmla="*/ 50 w 55"/>
                <a:gd name="T1" fmla="*/ 10 h 10"/>
                <a:gd name="T2" fmla="*/ 50 w 55"/>
                <a:gd name="T3" fmla="*/ 10 h 10"/>
                <a:gd name="T4" fmla="*/ 4 w 55"/>
                <a:gd name="T5" fmla="*/ 10 h 10"/>
                <a:gd name="T6" fmla="*/ 0 w 55"/>
                <a:gd name="T7" fmla="*/ 5 h 10"/>
                <a:gd name="T8" fmla="*/ 4 w 55"/>
                <a:gd name="T9" fmla="*/ 0 h 10"/>
                <a:gd name="T10" fmla="*/ 50 w 55"/>
                <a:gd name="T11" fmla="*/ 0 h 10"/>
                <a:gd name="T12" fmla="*/ 55 w 55"/>
                <a:gd name="T13" fmla="*/ 5 h 10"/>
                <a:gd name="T14" fmla="*/ 50 w 5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
                  <a:moveTo>
                    <a:pt x="50" y="10"/>
                  </a:moveTo>
                  <a:lnTo>
                    <a:pt x="50" y="10"/>
                  </a:lnTo>
                  <a:lnTo>
                    <a:pt x="4" y="10"/>
                  </a:lnTo>
                  <a:cubicBezTo>
                    <a:pt x="2" y="10"/>
                    <a:pt x="0" y="8"/>
                    <a:pt x="0" y="5"/>
                  </a:cubicBezTo>
                  <a:cubicBezTo>
                    <a:pt x="0" y="2"/>
                    <a:pt x="2" y="0"/>
                    <a:pt x="4" y="0"/>
                  </a:cubicBezTo>
                  <a:lnTo>
                    <a:pt x="50" y="0"/>
                  </a:lnTo>
                  <a:cubicBezTo>
                    <a:pt x="53" y="0"/>
                    <a:pt x="55" y="2"/>
                    <a:pt x="55" y="5"/>
                  </a:cubicBezTo>
                  <a:cubicBezTo>
                    <a:pt x="55" y="8"/>
                    <a:pt x="53" y="10"/>
                    <a:pt x="50"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47" name="Freeform 434"/>
            <p:cNvSpPr>
              <a:spLocks/>
            </p:cNvSpPr>
            <p:nvPr/>
          </p:nvSpPr>
          <p:spPr bwMode="auto">
            <a:xfrm>
              <a:off x="3003551" y="3403601"/>
              <a:ext cx="14288"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48" name="Freeform 435"/>
            <p:cNvSpPr>
              <a:spLocks/>
            </p:cNvSpPr>
            <p:nvPr/>
          </p:nvSpPr>
          <p:spPr bwMode="auto">
            <a:xfrm>
              <a:off x="2411413" y="3341689"/>
              <a:ext cx="12700"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49" name="Freeform 436"/>
            <p:cNvSpPr>
              <a:spLocks/>
            </p:cNvSpPr>
            <p:nvPr/>
          </p:nvSpPr>
          <p:spPr bwMode="auto">
            <a:xfrm>
              <a:off x="3003551" y="3341689"/>
              <a:ext cx="14288"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50" name="Freeform 437"/>
            <p:cNvSpPr>
              <a:spLocks noEditPoints="1"/>
            </p:cNvSpPr>
            <p:nvPr/>
          </p:nvSpPr>
          <p:spPr bwMode="auto">
            <a:xfrm>
              <a:off x="2468563" y="3149601"/>
              <a:ext cx="107950"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51" name="Freeform 438"/>
            <p:cNvSpPr>
              <a:spLocks/>
            </p:cNvSpPr>
            <p:nvPr/>
          </p:nvSpPr>
          <p:spPr bwMode="auto">
            <a:xfrm>
              <a:off x="2506663"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52" name="Freeform 439"/>
            <p:cNvSpPr>
              <a:spLocks/>
            </p:cNvSpPr>
            <p:nvPr/>
          </p:nvSpPr>
          <p:spPr bwMode="auto">
            <a:xfrm>
              <a:off x="2522538"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53" name="Freeform 440"/>
            <p:cNvSpPr>
              <a:spLocks/>
            </p:cNvSpPr>
            <p:nvPr/>
          </p:nvSpPr>
          <p:spPr bwMode="auto">
            <a:xfrm>
              <a:off x="2522538"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54" name="Freeform 441"/>
            <p:cNvSpPr>
              <a:spLocks/>
            </p:cNvSpPr>
            <p:nvPr/>
          </p:nvSpPr>
          <p:spPr bwMode="auto">
            <a:xfrm>
              <a:off x="2492376"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55" name="Freeform 442"/>
            <p:cNvSpPr>
              <a:spLocks noEditPoints="1"/>
            </p:cNvSpPr>
            <p:nvPr/>
          </p:nvSpPr>
          <p:spPr bwMode="auto">
            <a:xfrm>
              <a:off x="2590801"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8" y="128"/>
                    <a:pt x="0" y="99"/>
                    <a:pt x="0" y="64"/>
                  </a:cubicBezTo>
                  <a:cubicBezTo>
                    <a:pt x="0" y="29"/>
                    <a:pt x="28"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56" name="Freeform 443"/>
            <p:cNvSpPr>
              <a:spLocks/>
            </p:cNvSpPr>
            <p:nvPr/>
          </p:nvSpPr>
          <p:spPr bwMode="auto">
            <a:xfrm>
              <a:off x="263048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57" name="Freeform 444"/>
            <p:cNvSpPr>
              <a:spLocks/>
            </p:cNvSpPr>
            <p:nvPr/>
          </p:nvSpPr>
          <p:spPr bwMode="auto">
            <a:xfrm>
              <a:off x="2646363" y="3187701"/>
              <a:ext cx="28575" cy="15875"/>
            </a:xfrm>
            <a:custGeom>
              <a:avLst/>
              <a:gdLst>
                <a:gd name="T0" fmla="*/ 0 w 35"/>
                <a:gd name="T1" fmla="*/ 18 h 18"/>
                <a:gd name="T2" fmla="*/ 0 w 35"/>
                <a:gd name="T3" fmla="*/ 18 h 18"/>
                <a:gd name="T4" fmla="*/ 18 w 35"/>
                <a:gd name="T5" fmla="*/ 0 h 18"/>
                <a:gd name="T6" fmla="*/ 35 w 35"/>
                <a:gd name="T7" fmla="*/ 18 h 18"/>
                <a:gd name="T8" fmla="*/ 0 w 35"/>
                <a:gd name="T9" fmla="*/ 18 h 18"/>
              </a:gdLst>
              <a:ahLst/>
              <a:cxnLst>
                <a:cxn ang="0">
                  <a:pos x="T0" y="T1"/>
                </a:cxn>
                <a:cxn ang="0">
                  <a:pos x="T2" y="T3"/>
                </a:cxn>
                <a:cxn ang="0">
                  <a:pos x="T4" y="T5"/>
                </a:cxn>
                <a:cxn ang="0">
                  <a:pos x="T6" y="T7"/>
                </a:cxn>
                <a:cxn ang="0">
                  <a:pos x="T8" y="T9"/>
                </a:cxn>
              </a:cxnLst>
              <a:rect l="0" t="0" r="r" b="b"/>
              <a:pathLst>
                <a:path w="35" h="18">
                  <a:moveTo>
                    <a:pt x="0" y="18"/>
                  </a:moveTo>
                  <a:lnTo>
                    <a:pt x="0" y="18"/>
                  </a:lnTo>
                  <a:cubicBezTo>
                    <a:pt x="0" y="8"/>
                    <a:pt x="8" y="0"/>
                    <a:pt x="18" y="0"/>
                  </a:cubicBezTo>
                  <a:cubicBezTo>
                    <a:pt x="27" y="0"/>
                    <a:pt x="35" y="8"/>
                    <a:pt x="35"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58" name="Freeform 445"/>
            <p:cNvSpPr>
              <a:spLocks/>
            </p:cNvSpPr>
            <p:nvPr/>
          </p:nvSpPr>
          <p:spPr bwMode="auto">
            <a:xfrm>
              <a:off x="2646363"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9" y="0"/>
                    <a:pt x="18" y="8"/>
                    <a:pt x="18" y="18"/>
                  </a:cubicBezTo>
                  <a:cubicBezTo>
                    <a:pt x="18" y="28"/>
                    <a:pt x="9"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59" name="Freeform 446"/>
            <p:cNvSpPr>
              <a:spLocks/>
            </p:cNvSpPr>
            <p:nvPr/>
          </p:nvSpPr>
          <p:spPr bwMode="auto">
            <a:xfrm>
              <a:off x="2614613"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7"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60" name="Freeform 447"/>
            <p:cNvSpPr>
              <a:spLocks noEditPoints="1"/>
            </p:cNvSpPr>
            <p:nvPr/>
          </p:nvSpPr>
          <p:spPr bwMode="auto">
            <a:xfrm>
              <a:off x="2719388" y="3149601"/>
              <a:ext cx="109538"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61" name="Freeform 448"/>
            <p:cNvSpPr>
              <a:spLocks/>
            </p:cNvSpPr>
            <p:nvPr/>
          </p:nvSpPr>
          <p:spPr bwMode="auto">
            <a:xfrm>
              <a:off x="2759076"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62" name="Freeform 449"/>
            <p:cNvSpPr>
              <a:spLocks/>
            </p:cNvSpPr>
            <p:nvPr/>
          </p:nvSpPr>
          <p:spPr bwMode="auto">
            <a:xfrm>
              <a:off x="2774951"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63" name="Freeform 450"/>
            <p:cNvSpPr>
              <a:spLocks/>
            </p:cNvSpPr>
            <p:nvPr/>
          </p:nvSpPr>
          <p:spPr bwMode="auto">
            <a:xfrm>
              <a:off x="2774951"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64" name="Freeform 451"/>
            <p:cNvSpPr>
              <a:spLocks/>
            </p:cNvSpPr>
            <p:nvPr/>
          </p:nvSpPr>
          <p:spPr bwMode="auto">
            <a:xfrm>
              <a:off x="2743201"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65" name="Freeform 452"/>
            <p:cNvSpPr>
              <a:spLocks noEditPoints="1"/>
            </p:cNvSpPr>
            <p:nvPr/>
          </p:nvSpPr>
          <p:spPr bwMode="auto">
            <a:xfrm>
              <a:off x="2852738"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9" y="128"/>
                    <a:pt x="0" y="99"/>
                    <a:pt x="0" y="64"/>
                  </a:cubicBezTo>
                  <a:cubicBezTo>
                    <a:pt x="0" y="29"/>
                    <a:pt x="29"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66" name="Freeform 453"/>
            <p:cNvSpPr>
              <a:spLocks/>
            </p:cNvSpPr>
            <p:nvPr/>
          </p:nvSpPr>
          <p:spPr bwMode="auto">
            <a:xfrm>
              <a:off x="289083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67" name="Freeform 454"/>
            <p:cNvSpPr>
              <a:spLocks/>
            </p:cNvSpPr>
            <p:nvPr/>
          </p:nvSpPr>
          <p:spPr bwMode="auto">
            <a:xfrm>
              <a:off x="2906713"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68" name="Freeform 455"/>
            <p:cNvSpPr>
              <a:spLocks/>
            </p:cNvSpPr>
            <p:nvPr/>
          </p:nvSpPr>
          <p:spPr bwMode="auto">
            <a:xfrm>
              <a:off x="2906713"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769" name="Freeform 456"/>
            <p:cNvSpPr>
              <a:spLocks/>
            </p:cNvSpPr>
            <p:nvPr/>
          </p:nvSpPr>
          <p:spPr bwMode="auto">
            <a:xfrm>
              <a:off x="2876551"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grpSp>
        <p:nvGrpSpPr>
          <p:cNvPr id="5" name="组合 4"/>
          <p:cNvGrpSpPr/>
          <p:nvPr/>
        </p:nvGrpSpPr>
        <p:grpSpPr>
          <a:xfrm>
            <a:off x="3672401" y="1699458"/>
            <a:ext cx="2460152" cy="3467100"/>
            <a:chOff x="3672401" y="1699458"/>
            <a:chExt cx="2460152" cy="3467100"/>
          </a:xfrm>
        </p:grpSpPr>
        <p:cxnSp>
          <p:nvCxnSpPr>
            <p:cNvPr id="816" name="直接连接符 815"/>
            <p:cNvCxnSpPr>
              <a:stCxn id="492" idx="17"/>
              <a:endCxn id="430" idx="13"/>
            </p:cNvCxnSpPr>
            <p:nvPr/>
          </p:nvCxnSpPr>
          <p:spPr>
            <a:xfrm flipH="1" flipV="1">
              <a:off x="3672401" y="1699458"/>
              <a:ext cx="2404722" cy="625567"/>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8" name="直接连接符 817"/>
            <p:cNvCxnSpPr>
              <a:stCxn id="492" idx="16"/>
              <a:endCxn id="694" idx="13"/>
            </p:cNvCxnSpPr>
            <p:nvPr/>
          </p:nvCxnSpPr>
          <p:spPr>
            <a:xfrm flipH="1">
              <a:off x="3672401" y="2382176"/>
              <a:ext cx="2460152" cy="17453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0" name="直接连接符 819"/>
            <p:cNvCxnSpPr>
              <a:stCxn id="492" idx="16"/>
              <a:endCxn id="771" idx="13"/>
            </p:cNvCxnSpPr>
            <p:nvPr/>
          </p:nvCxnSpPr>
          <p:spPr>
            <a:xfrm flipH="1">
              <a:off x="3672401" y="2382176"/>
              <a:ext cx="2460152" cy="103178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2" name="直接连接符 821"/>
            <p:cNvCxnSpPr>
              <a:stCxn id="492" idx="16"/>
              <a:endCxn id="617" idx="13"/>
            </p:cNvCxnSpPr>
            <p:nvPr/>
          </p:nvCxnSpPr>
          <p:spPr>
            <a:xfrm flipH="1">
              <a:off x="3672401" y="2382176"/>
              <a:ext cx="2460152" cy="188903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4" name="直接连接符 823"/>
            <p:cNvCxnSpPr>
              <a:stCxn id="492" idx="16"/>
              <a:endCxn id="540" idx="13"/>
            </p:cNvCxnSpPr>
            <p:nvPr/>
          </p:nvCxnSpPr>
          <p:spPr>
            <a:xfrm flipH="1">
              <a:off x="3672401" y="2382176"/>
              <a:ext cx="2460152" cy="278438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59" name="组合 158"/>
          <p:cNvGrpSpPr/>
          <p:nvPr/>
        </p:nvGrpSpPr>
        <p:grpSpPr>
          <a:xfrm>
            <a:off x="8015617" y="3455129"/>
            <a:ext cx="1585583" cy="363437"/>
            <a:chOff x="2460625" y="1127126"/>
            <a:chExt cx="706438" cy="161925"/>
          </a:xfrm>
          <a:solidFill>
            <a:schemeClr val="bg1">
              <a:lumMod val="50000"/>
            </a:schemeClr>
          </a:solidFill>
        </p:grpSpPr>
        <p:sp>
          <p:nvSpPr>
            <p:cNvPr id="160" name="Freeform 70"/>
            <p:cNvSpPr>
              <a:spLocks/>
            </p:cNvSpPr>
            <p:nvPr/>
          </p:nvSpPr>
          <p:spPr bwMode="auto">
            <a:xfrm>
              <a:off x="2460625" y="1127126"/>
              <a:ext cx="706438" cy="150813"/>
            </a:xfrm>
            <a:custGeom>
              <a:avLst/>
              <a:gdLst>
                <a:gd name="T0" fmla="*/ 798 w 830"/>
                <a:gd name="T1" fmla="*/ 175 h 175"/>
                <a:gd name="T2" fmla="*/ 798 w 830"/>
                <a:gd name="T3" fmla="*/ 175 h 175"/>
                <a:gd name="T4" fmla="*/ 743 w 830"/>
                <a:gd name="T5" fmla="*/ 175 h 175"/>
                <a:gd name="T6" fmla="*/ 731 w 830"/>
                <a:gd name="T7" fmla="*/ 163 h 175"/>
                <a:gd name="T8" fmla="*/ 743 w 830"/>
                <a:gd name="T9" fmla="*/ 151 h 175"/>
                <a:gd name="T10" fmla="*/ 798 w 830"/>
                <a:gd name="T11" fmla="*/ 151 h 175"/>
                <a:gd name="T12" fmla="*/ 806 w 830"/>
                <a:gd name="T13" fmla="*/ 142 h 175"/>
                <a:gd name="T14" fmla="*/ 806 w 830"/>
                <a:gd name="T15" fmla="*/ 33 h 175"/>
                <a:gd name="T16" fmla="*/ 798 w 830"/>
                <a:gd name="T17" fmla="*/ 25 h 175"/>
                <a:gd name="T18" fmla="*/ 33 w 830"/>
                <a:gd name="T19" fmla="*/ 25 h 175"/>
                <a:gd name="T20" fmla="*/ 25 w 830"/>
                <a:gd name="T21" fmla="*/ 33 h 175"/>
                <a:gd name="T22" fmla="*/ 25 w 830"/>
                <a:gd name="T23" fmla="*/ 142 h 175"/>
                <a:gd name="T24" fmla="*/ 33 w 830"/>
                <a:gd name="T25" fmla="*/ 151 h 175"/>
                <a:gd name="T26" fmla="*/ 668 w 830"/>
                <a:gd name="T27" fmla="*/ 151 h 175"/>
                <a:gd name="T28" fmla="*/ 680 w 830"/>
                <a:gd name="T29" fmla="*/ 163 h 175"/>
                <a:gd name="T30" fmla="*/ 668 w 830"/>
                <a:gd name="T31" fmla="*/ 175 h 175"/>
                <a:gd name="T32" fmla="*/ 33 w 830"/>
                <a:gd name="T33" fmla="*/ 175 h 175"/>
                <a:gd name="T34" fmla="*/ 0 w 830"/>
                <a:gd name="T35" fmla="*/ 142 h 175"/>
                <a:gd name="T36" fmla="*/ 0 w 830"/>
                <a:gd name="T37" fmla="*/ 33 h 175"/>
                <a:gd name="T38" fmla="*/ 33 w 830"/>
                <a:gd name="T39" fmla="*/ 0 h 175"/>
                <a:gd name="T40" fmla="*/ 798 w 830"/>
                <a:gd name="T41" fmla="*/ 0 h 175"/>
                <a:gd name="T42" fmla="*/ 830 w 830"/>
                <a:gd name="T43" fmla="*/ 33 h 175"/>
                <a:gd name="T44" fmla="*/ 830 w 830"/>
                <a:gd name="T45" fmla="*/ 142 h 175"/>
                <a:gd name="T46" fmla="*/ 798 w 830"/>
                <a:gd name="T4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175">
                  <a:moveTo>
                    <a:pt x="798" y="175"/>
                  </a:moveTo>
                  <a:lnTo>
                    <a:pt x="798" y="175"/>
                  </a:lnTo>
                  <a:lnTo>
                    <a:pt x="743" y="175"/>
                  </a:lnTo>
                  <a:cubicBezTo>
                    <a:pt x="736" y="175"/>
                    <a:pt x="731" y="170"/>
                    <a:pt x="731" y="163"/>
                  </a:cubicBezTo>
                  <a:cubicBezTo>
                    <a:pt x="731" y="156"/>
                    <a:pt x="736" y="151"/>
                    <a:pt x="743" y="151"/>
                  </a:cubicBezTo>
                  <a:lnTo>
                    <a:pt x="798" y="151"/>
                  </a:lnTo>
                  <a:cubicBezTo>
                    <a:pt x="802" y="151"/>
                    <a:pt x="806" y="147"/>
                    <a:pt x="806" y="142"/>
                  </a:cubicBezTo>
                  <a:lnTo>
                    <a:pt x="806" y="33"/>
                  </a:lnTo>
                  <a:cubicBezTo>
                    <a:pt x="806" y="29"/>
                    <a:pt x="802" y="25"/>
                    <a:pt x="798" y="25"/>
                  </a:cubicBezTo>
                  <a:lnTo>
                    <a:pt x="33" y="25"/>
                  </a:lnTo>
                  <a:cubicBezTo>
                    <a:pt x="28" y="25"/>
                    <a:pt x="25" y="29"/>
                    <a:pt x="25" y="33"/>
                  </a:cubicBezTo>
                  <a:lnTo>
                    <a:pt x="25" y="142"/>
                  </a:lnTo>
                  <a:cubicBezTo>
                    <a:pt x="25" y="147"/>
                    <a:pt x="28" y="151"/>
                    <a:pt x="33" y="151"/>
                  </a:cubicBezTo>
                  <a:lnTo>
                    <a:pt x="668" y="151"/>
                  </a:lnTo>
                  <a:cubicBezTo>
                    <a:pt x="675" y="151"/>
                    <a:pt x="680" y="156"/>
                    <a:pt x="680" y="163"/>
                  </a:cubicBezTo>
                  <a:cubicBezTo>
                    <a:pt x="680" y="170"/>
                    <a:pt x="675" y="175"/>
                    <a:pt x="668" y="175"/>
                  </a:cubicBezTo>
                  <a:lnTo>
                    <a:pt x="33" y="175"/>
                  </a:lnTo>
                  <a:cubicBezTo>
                    <a:pt x="15" y="175"/>
                    <a:pt x="0" y="161"/>
                    <a:pt x="0" y="142"/>
                  </a:cubicBezTo>
                  <a:lnTo>
                    <a:pt x="0" y="33"/>
                  </a:lnTo>
                  <a:cubicBezTo>
                    <a:pt x="0" y="15"/>
                    <a:pt x="15" y="0"/>
                    <a:pt x="33" y="0"/>
                  </a:cubicBezTo>
                  <a:lnTo>
                    <a:pt x="798" y="0"/>
                  </a:lnTo>
                  <a:cubicBezTo>
                    <a:pt x="816" y="0"/>
                    <a:pt x="830" y="15"/>
                    <a:pt x="830" y="33"/>
                  </a:cubicBezTo>
                  <a:lnTo>
                    <a:pt x="830" y="142"/>
                  </a:lnTo>
                  <a:cubicBezTo>
                    <a:pt x="830" y="161"/>
                    <a:pt x="816" y="175"/>
                    <a:pt x="798" y="175"/>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61" name="Freeform 71"/>
            <p:cNvSpPr>
              <a:spLocks/>
            </p:cNvSpPr>
            <p:nvPr/>
          </p:nvSpPr>
          <p:spPr bwMode="auto">
            <a:xfrm>
              <a:off x="3005138" y="1246188"/>
              <a:ext cx="44450" cy="42863"/>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39"/>
                    <a:pt x="0" y="25"/>
                  </a:cubicBezTo>
                  <a:cubicBezTo>
                    <a:pt x="0" y="11"/>
                    <a:pt x="11" y="0"/>
                    <a:pt x="25" y="0"/>
                  </a:cubicBezTo>
                  <a:cubicBezTo>
                    <a:pt x="40" y="0"/>
                    <a:pt x="51" y="11"/>
                    <a:pt x="51" y="25"/>
                  </a:cubicBezTo>
                  <a:cubicBezTo>
                    <a:pt x="51" y="39"/>
                    <a:pt x="40"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62" name="Freeform 72"/>
            <p:cNvSpPr>
              <a:spLocks/>
            </p:cNvSpPr>
            <p:nvPr/>
          </p:nvSpPr>
          <p:spPr bwMode="auto">
            <a:xfrm>
              <a:off x="3073400" y="1244601"/>
              <a:ext cx="42863" cy="44450"/>
            </a:xfrm>
            <a:custGeom>
              <a:avLst/>
              <a:gdLst>
                <a:gd name="T0" fmla="*/ 26 w 51"/>
                <a:gd name="T1" fmla="*/ 52 h 52"/>
                <a:gd name="T2" fmla="*/ 26 w 51"/>
                <a:gd name="T3" fmla="*/ 52 h 52"/>
                <a:gd name="T4" fmla="*/ 0 w 51"/>
                <a:gd name="T5" fmla="*/ 26 h 52"/>
                <a:gd name="T6" fmla="*/ 26 w 51"/>
                <a:gd name="T7" fmla="*/ 0 h 52"/>
                <a:gd name="T8" fmla="*/ 51 w 51"/>
                <a:gd name="T9" fmla="*/ 26 h 52"/>
                <a:gd name="T10" fmla="*/ 26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6" y="52"/>
                  </a:moveTo>
                  <a:lnTo>
                    <a:pt x="26" y="52"/>
                  </a:lnTo>
                  <a:cubicBezTo>
                    <a:pt x="11" y="52"/>
                    <a:pt x="0" y="40"/>
                    <a:pt x="0" y="26"/>
                  </a:cubicBezTo>
                  <a:cubicBezTo>
                    <a:pt x="0" y="12"/>
                    <a:pt x="11" y="0"/>
                    <a:pt x="26" y="0"/>
                  </a:cubicBezTo>
                  <a:cubicBezTo>
                    <a:pt x="40" y="0"/>
                    <a:pt x="51" y="12"/>
                    <a:pt x="51" y="26"/>
                  </a:cubicBezTo>
                  <a:cubicBezTo>
                    <a:pt x="51"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63" name="Freeform 73"/>
            <p:cNvSpPr>
              <a:spLocks noEditPoints="1"/>
            </p:cNvSpPr>
            <p:nvPr/>
          </p:nvSpPr>
          <p:spPr bwMode="auto">
            <a:xfrm>
              <a:off x="2506663" y="1158876"/>
              <a:ext cx="615950" cy="79375"/>
            </a:xfrm>
            <a:custGeom>
              <a:avLst/>
              <a:gdLst>
                <a:gd name="T0" fmla="*/ 21 w 725"/>
                <a:gd name="T1" fmla="*/ 15 h 94"/>
                <a:gd name="T2" fmla="*/ 21 w 725"/>
                <a:gd name="T3" fmla="*/ 15 h 94"/>
                <a:gd name="T4" fmla="*/ 15 w 725"/>
                <a:gd name="T5" fmla="*/ 22 h 94"/>
                <a:gd name="T6" fmla="*/ 15 w 725"/>
                <a:gd name="T7" fmla="*/ 72 h 94"/>
                <a:gd name="T8" fmla="*/ 21 w 725"/>
                <a:gd name="T9" fmla="*/ 80 h 94"/>
                <a:gd name="T10" fmla="*/ 704 w 725"/>
                <a:gd name="T11" fmla="*/ 80 h 94"/>
                <a:gd name="T12" fmla="*/ 710 w 725"/>
                <a:gd name="T13" fmla="*/ 72 h 94"/>
                <a:gd name="T14" fmla="*/ 710 w 725"/>
                <a:gd name="T15" fmla="*/ 22 h 94"/>
                <a:gd name="T16" fmla="*/ 704 w 725"/>
                <a:gd name="T17" fmla="*/ 15 h 94"/>
                <a:gd name="T18" fmla="*/ 21 w 725"/>
                <a:gd name="T19" fmla="*/ 15 h 94"/>
                <a:gd name="T20" fmla="*/ 704 w 725"/>
                <a:gd name="T21" fmla="*/ 94 h 94"/>
                <a:gd name="T22" fmla="*/ 704 w 725"/>
                <a:gd name="T23" fmla="*/ 94 h 94"/>
                <a:gd name="T24" fmla="*/ 21 w 725"/>
                <a:gd name="T25" fmla="*/ 94 h 94"/>
                <a:gd name="T26" fmla="*/ 0 w 725"/>
                <a:gd name="T27" fmla="*/ 72 h 94"/>
                <a:gd name="T28" fmla="*/ 0 w 725"/>
                <a:gd name="T29" fmla="*/ 22 h 94"/>
                <a:gd name="T30" fmla="*/ 21 w 725"/>
                <a:gd name="T31" fmla="*/ 0 h 94"/>
                <a:gd name="T32" fmla="*/ 704 w 725"/>
                <a:gd name="T33" fmla="*/ 0 h 94"/>
                <a:gd name="T34" fmla="*/ 725 w 725"/>
                <a:gd name="T35" fmla="*/ 22 h 94"/>
                <a:gd name="T36" fmla="*/ 725 w 725"/>
                <a:gd name="T37" fmla="*/ 72 h 94"/>
                <a:gd name="T38" fmla="*/ 704 w 725"/>
                <a:gd name="T3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5" h="94">
                  <a:moveTo>
                    <a:pt x="21" y="15"/>
                  </a:moveTo>
                  <a:lnTo>
                    <a:pt x="21" y="15"/>
                  </a:lnTo>
                  <a:cubicBezTo>
                    <a:pt x="18" y="15"/>
                    <a:pt x="15" y="18"/>
                    <a:pt x="15" y="22"/>
                  </a:cubicBezTo>
                  <a:lnTo>
                    <a:pt x="15" y="72"/>
                  </a:lnTo>
                  <a:cubicBezTo>
                    <a:pt x="15" y="76"/>
                    <a:pt x="18" y="80"/>
                    <a:pt x="21" y="80"/>
                  </a:cubicBezTo>
                  <a:lnTo>
                    <a:pt x="704" y="80"/>
                  </a:lnTo>
                  <a:cubicBezTo>
                    <a:pt x="707" y="80"/>
                    <a:pt x="710" y="76"/>
                    <a:pt x="710" y="72"/>
                  </a:cubicBezTo>
                  <a:lnTo>
                    <a:pt x="710" y="22"/>
                  </a:lnTo>
                  <a:cubicBezTo>
                    <a:pt x="710" y="18"/>
                    <a:pt x="707" y="15"/>
                    <a:pt x="704" y="15"/>
                  </a:cubicBezTo>
                  <a:lnTo>
                    <a:pt x="21" y="15"/>
                  </a:lnTo>
                  <a:close/>
                  <a:moveTo>
                    <a:pt x="704" y="94"/>
                  </a:moveTo>
                  <a:lnTo>
                    <a:pt x="704" y="94"/>
                  </a:lnTo>
                  <a:lnTo>
                    <a:pt x="21" y="94"/>
                  </a:lnTo>
                  <a:cubicBezTo>
                    <a:pt x="10" y="94"/>
                    <a:pt x="0" y="84"/>
                    <a:pt x="0" y="72"/>
                  </a:cubicBezTo>
                  <a:lnTo>
                    <a:pt x="0" y="22"/>
                  </a:lnTo>
                  <a:cubicBezTo>
                    <a:pt x="0" y="10"/>
                    <a:pt x="10" y="0"/>
                    <a:pt x="21" y="0"/>
                  </a:cubicBezTo>
                  <a:lnTo>
                    <a:pt x="704" y="0"/>
                  </a:lnTo>
                  <a:cubicBezTo>
                    <a:pt x="716" y="0"/>
                    <a:pt x="725" y="10"/>
                    <a:pt x="725" y="22"/>
                  </a:cubicBezTo>
                  <a:lnTo>
                    <a:pt x="725" y="72"/>
                  </a:lnTo>
                  <a:cubicBezTo>
                    <a:pt x="725" y="84"/>
                    <a:pt x="716" y="94"/>
                    <a:pt x="704" y="94"/>
                  </a:cubicBez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64" name="Freeform 74"/>
            <p:cNvSpPr>
              <a:spLocks noEditPoints="1"/>
            </p:cNvSpPr>
            <p:nvPr/>
          </p:nvSpPr>
          <p:spPr bwMode="auto">
            <a:xfrm>
              <a:off x="2541588" y="1181101"/>
              <a:ext cx="106363" cy="34925"/>
            </a:xfrm>
            <a:custGeom>
              <a:avLst/>
              <a:gdLst>
                <a:gd name="T0" fmla="*/ 109 w 126"/>
                <a:gd name="T1" fmla="*/ 18 h 42"/>
                <a:gd name="T2" fmla="*/ 93 w 126"/>
                <a:gd name="T3" fmla="*/ 8 h 42"/>
                <a:gd name="T4" fmla="*/ 97 w 126"/>
                <a:gd name="T5" fmla="*/ 4 h 42"/>
                <a:gd name="T6" fmla="*/ 106 w 126"/>
                <a:gd name="T7" fmla="*/ 8 h 42"/>
                <a:gd name="T8" fmla="*/ 109 w 126"/>
                <a:gd name="T9" fmla="*/ 18 h 42"/>
                <a:gd name="T10" fmla="*/ 109 w 126"/>
                <a:gd name="T11" fmla="*/ 34 h 42"/>
                <a:gd name="T12" fmla="*/ 106 w 126"/>
                <a:gd name="T13" fmla="*/ 38 h 42"/>
                <a:gd name="T14" fmla="*/ 97 w 126"/>
                <a:gd name="T15" fmla="*/ 34 h 42"/>
                <a:gd name="T16" fmla="*/ 93 w 126"/>
                <a:gd name="T17" fmla="*/ 24 h 42"/>
                <a:gd name="T18" fmla="*/ 109 w 126"/>
                <a:gd name="T19" fmla="*/ 34 h 42"/>
                <a:gd name="T20" fmla="*/ 84 w 126"/>
                <a:gd name="T21" fmla="*/ 18 h 42"/>
                <a:gd name="T22" fmla="*/ 68 w 126"/>
                <a:gd name="T23" fmla="*/ 8 h 42"/>
                <a:gd name="T24" fmla="*/ 71 w 126"/>
                <a:gd name="T25" fmla="*/ 4 h 42"/>
                <a:gd name="T26" fmla="*/ 80 w 126"/>
                <a:gd name="T27" fmla="*/ 8 h 42"/>
                <a:gd name="T28" fmla="*/ 84 w 126"/>
                <a:gd name="T29" fmla="*/ 18 h 42"/>
                <a:gd name="T30" fmla="*/ 84 w 126"/>
                <a:gd name="T31" fmla="*/ 34 h 42"/>
                <a:gd name="T32" fmla="*/ 80 w 126"/>
                <a:gd name="T33" fmla="*/ 38 h 42"/>
                <a:gd name="T34" fmla="*/ 71 w 126"/>
                <a:gd name="T35" fmla="*/ 34 h 42"/>
                <a:gd name="T36" fmla="*/ 68 w 126"/>
                <a:gd name="T37" fmla="*/ 24 h 42"/>
                <a:gd name="T38" fmla="*/ 84 w 126"/>
                <a:gd name="T39" fmla="*/ 34 h 42"/>
                <a:gd name="T40" fmla="*/ 58 w 126"/>
                <a:gd name="T41" fmla="*/ 18 h 42"/>
                <a:gd name="T42" fmla="*/ 42 w 126"/>
                <a:gd name="T43" fmla="*/ 8 h 42"/>
                <a:gd name="T44" fmla="*/ 46 w 126"/>
                <a:gd name="T45" fmla="*/ 4 h 42"/>
                <a:gd name="T46" fmla="*/ 55 w 126"/>
                <a:gd name="T47" fmla="*/ 8 h 42"/>
                <a:gd name="T48" fmla="*/ 58 w 126"/>
                <a:gd name="T49" fmla="*/ 18 h 42"/>
                <a:gd name="T50" fmla="*/ 58 w 126"/>
                <a:gd name="T51" fmla="*/ 34 h 42"/>
                <a:gd name="T52" fmla="*/ 55 w 126"/>
                <a:gd name="T53" fmla="*/ 38 h 42"/>
                <a:gd name="T54" fmla="*/ 46 w 126"/>
                <a:gd name="T55" fmla="*/ 34 h 42"/>
                <a:gd name="T56" fmla="*/ 42 w 126"/>
                <a:gd name="T57" fmla="*/ 24 h 42"/>
                <a:gd name="T58" fmla="*/ 58 w 126"/>
                <a:gd name="T59" fmla="*/ 34 h 42"/>
                <a:gd name="T60" fmla="*/ 33 w 126"/>
                <a:gd name="T61" fmla="*/ 18 h 42"/>
                <a:gd name="T62" fmla="*/ 17 w 126"/>
                <a:gd name="T63" fmla="*/ 8 h 42"/>
                <a:gd name="T64" fmla="*/ 20 w 126"/>
                <a:gd name="T65" fmla="*/ 4 h 42"/>
                <a:gd name="T66" fmla="*/ 29 w 126"/>
                <a:gd name="T67" fmla="*/ 8 h 42"/>
                <a:gd name="T68" fmla="*/ 33 w 126"/>
                <a:gd name="T69" fmla="*/ 18 h 42"/>
                <a:gd name="T70" fmla="*/ 33 w 126"/>
                <a:gd name="T71" fmla="*/ 34 h 42"/>
                <a:gd name="T72" fmla="*/ 29 w 126"/>
                <a:gd name="T73" fmla="*/ 38 h 42"/>
                <a:gd name="T74" fmla="*/ 20 w 126"/>
                <a:gd name="T75" fmla="*/ 34 h 42"/>
                <a:gd name="T76" fmla="*/ 17 w 126"/>
                <a:gd name="T77" fmla="*/ 24 h 42"/>
                <a:gd name="T78" fmla="*/ 33 w 126"/>
                <a:gd name="T79" fmla="*/ 34 h 42"/>
                <a:gd name="T80" fmla="*/ 0 w 126"/>
                <a:gd name="T81" fmla="*/ 42 h 42"/>
                <a:gd name="T82" fmla="*/ 126 w 126"/>
                <a:gd name="T83" fmla="*/ 0 h 42"/>
                <a:gd name="T84" fmla="*/ 0 w 126"/>
                <a:gd name="T8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 h="42">
                  <a:moveTo>
                    <a:pt x="109" y="18"/>
                  </a:moveTo>
                  <a:lnTo>
                    <a:pt x="109" y="18"/>
                  </a:lnTo>
                  <a:lnTo>
                    <a:pt x="93" y="18"/>
                  </a:lnTo>
                  <a:lnTo>
                    <a:pt x="93" y="8"/>
                  </a:lnTo>
                  <a:lnTo>
                    <a:pt x="97" y="8"/>
                  </a:lnTo>
                  <a:lnTo>
                    <a:pt x="97" y="4"/>
                  </a:lnTo>
                  <a:lnTo>
                    <a:pt x="106" y="4"/>
                  </a:lnTo>
                  <a:lnTo>
                    <a:pt x="106" y="8"/>
                  </a:lnTo>
                  <a:lnTo>
                    <a:pt x="109" y="8"/>
                  </a:lnTo>
                  <a:lnTo>
                    <a:pt x="109" y="18"/>
                  </a:lnTo>
                  <a:close/>
                  <a:moveTo>
                    <a:pt x="109" y="34"/>
                  </a:moveTo>
                  <a:lnTo>
                    <a:pt x="109" y="34"/>
                  </a:lnTo>
                  <a:lnTo>
                    <a:pt x="106" y="34"/>
                  </a:lnTo>
                  <a:lnTo>
                    <a:pt x="106" y="38"/>
                  </a:lnTo>
                  <a:lnTo>
                    <a:pt x="97" y="38"/>
                  </a:lnTo>
                  <a:lnTo>
                    <a:pt x="97" y="34"/>
                  </a:lnTo>
                  <a:lnTo>
                    <a:pt x="93" y="34"/>
                  </a:lnTo>
                  <a:lnTo>
                    <a:pt x="93" y="24"/>
                  </a:lnTo>
                  <a:lnTo>
                    <a:pt x="109" y="24"/>
                  </a:lnTo>
                  <a:lnTo>
                    <a:pt x="109" y="34"/>
                  </a:lnTo>
                  <a:close/>
                  <a:moveTo>
                    <a:pt x="84" y="18"/>
                  </a:moveTo>
                  <a:lnTo>
                    <a:pt x="84" y="18"/>
                  </a:lnTo>
                  <a:lnTo>
                    <a:pt x="68" y="18"/>
                  </a:lnTo>
                  <a:lnTo>
                    <a:pt x="68" y="8"/>
                  </a:lnTo>
                  <a:lnTo>
                    <a:pt x="71" y="8"/>
                  </a:lnTo>
                  <a:lnTo>
                    <a:pt x="71" y="4"/>
                  </a:lnTo>
                  <a:lnTo>
                    <a:pt x="80" y="4"/>
                  </a:lnTo>
                  <a:lnTo>
                    <a:pt x="80" y="8"/>
                  </a:lnTo>
                  <a:lnTo>
                    <a:pt x="84" y="8"/>
                  </a:lnTo>
                  <a:lnTo>
                    <a:pt x="84" y="18"/>
                  </a:lnTo>
                  <a:close/>
                  <a:moveTo>
                    <a:pt x="84" y="34"/>
                  </a:moveTo>
                  <a:lnTo>
                    <a:pt x="84" y="34"/>
                  </a:lnTo>
                  <a:lnTo>
                    <a:pt x="80" y="34"/>
                  </a:lnTo>
                  <a:lnTo>
                    <a:pt x="80" y="38"/>
                  </a:lnTo>
                  <a:lnTo>
                    <a:pt x="71" y="38"/>
                  </a:lnTo>
                  <a:lnTo>
                    <a:pt x="71" y="34"/>
                  </a:lnTo>
                  <a:lnTo>
                    <a:pt x="68" y="34"/>
                  </a:lnTo>
                  <a:lnTo>
                    <a:pt x="68" y="24"/>
                  </a:lnTo>
                  <a:lnTo>
                    <a:pt x="84" y="24"/>
                  </a:lnTo>
                  <a:lnTo>
                    <a:pt x="84" y="34"/>
                  </a:lnTo>
                  <a:close/>
                  <a:moveTo>
                    <a:pt x="58" y="18"/>
                  </a:moveTo>
                  <a:lnTo>
                    <a:pt x="58" y="18"/>
                  </a:lnTo>
                  <a:lnTo>
                    <a:pt x="42" y="18"/>
                  </a:lnTo>
                  <a:lnTo>
                    <a:pt x="42" y="8"/>
                  </a:lnTo>
                  <a:lnTo>
                    <a:pt x="46" y="8"/>
                  </a:lnTo>
                  <a:lnTo>
                    <a:pt x="46" y="4"/>
                  </a:lnTo>
                  <a:lnTo>
                    <a:pt x="55" y="4"/>
                  </a:lnTo>
                  <a:lnTo>
                    <a:pt x="55" y="8"/>
                  </a:lnTo>
                  <a:lnTo>
                    <a:pt x="58" y="8"/>
                  </a:lnTo>
                  <a:lnTo>
                    <a:pt x="58" y="18"/>
                  </a:lnTo>
                  <a:close/>
                  <a:moveTo>
                    <a:pt x="58" y="34"/>
                  </a:moveTo>
                  <a:lnTo>
                    <a:pt x="58" y="34"/>
                  </a:lnTo>
                  <a:lnTo>
                    <a:pt x="55" y="34"/>
                  </a:lnTo>
                  <a:lnTo>
                    <a:pt x="55" y="38"/>
                  </a:lnTo>
                  <a:lnTo>
                    <a:pt x="46" y="38"/>
                  </a:lnTo>
                  <a:lnTo>
                    <a:pt x="46" y="34"/>
                  </a:lnTo>
                  <a:lnTo>
                    <a:pt x="42" y="34"/>
                  </a:lnTo>
                  <a:lnTo>
                    <a:pt x="42" y="24"/>
                  </a:lnTo>
                  <a:lnTo>
                    <a:pt x="58" y="24"/>
                  </a:lnTo>
                  <a:lnTo>
                    <a:pt x="58" y="34"/>
                  </a:lnTo>
                  <a:close/>
                  <a:moveTo>
                    <a:pt x="33" y="18"/>
                  </a:moveTo>
                  <a:lnTo>
                    <a:pt x="33" y="18"/>
                  </a:lnTo>
                  <a:lnTo>
                    <a:pt x="17" y="18"/>
                  </a:lnTo>
                  <a:lnTo>
                    <a:pt x="17" y="8"/>
                  </a:lnTo>
                  <a:lnTo>
                    <a:pt x="20" y="8"/>
                  </a:lnTo>
                  <a:lnTo>
                    <a:pt x="20" y="4"/>
                  </a:lnTo>
                  <a:lnTo>
                    <a:pt x="29" y="4"/>
                  </a:lnTo>
                  <a:lnTo>
                    <a:pt x="29" y="8"/>
                  </a:lnTo>
                  <a:lnTo>
                    <a:pt x="33" y="8"/>
                  </a:lnTo>
                  <a:lnTo>
                    <a:pt x="33" y="18"/>
                  </a:lnTo>
                  <a:close/>
                  <a:moveTo>
                    <a:pt x="33" y="34"/>
                  </a:moveTo>
                  <a:lnTo>
                    <a:pt x="33" y="34"/>
                  </a:lnTo>
                  <a:lnTo>
                    <a:pt x="29" y="34"/>
                  </a:lnTo>
                  <a:lnTo>
                    <a:pt x="29" y="38"/>
                  </a:lnTo>
                  <a:lnTo>
                    <a:pt x="20" y="38"/>
                  </a:lnTo>
                  <a:lnTo>
                    <a:pt x="20" y="34"/>
                  </a:lnTo>
                  <a:lnTo>
                    <a:pt x="17" y="34"/>
                  </a:lnTo>
                  <a:lnTo>
                    <a:pt x="17" y="24"/>
                  </a:lnTo>
                  <a:lnTo>
                    <a:pt x="33" y="24"/>
                  </a:lnTo>
                  <a:lnTo>
                    <a:pt x="33" y="34"/>
                  </a:lnTo>
                  <a:close/>
                  <a:moveTo>
                    <a:pt x="0" y="42"/>
                  </a:moveTo>
                  <a:lnTo>
                    <a:pt x="0" y="42"/>
                  </a:lnTo>
                  <a:lnTo>
                    <a:pt x="126" y="42"/>
                  </a:lnTo>
                  <a:lnTo>
                    <a:pt x="126" y="0"/>
                  </a:lnTo>
                  <a:lnTo>
                    <a:pt x="0" y="0"/>
                  </a:lnTo>
                  <a:lnTo>
                    <a:pt x="0" y="4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sp>
          <p:nvSpPr>
            <p:cNvPr id="165" name="Freeform 75"/>
            <p:cNvSpPr>
              <a:spLocks noEditPoints="1"/>
            </p:cNvSpPr>
            <p:nvPr/>
          </p:nvSpPr>
          <p:spPr bwMode="auto">
            <a:xfrm>
              <a:off x="2663825" y="1181101"/>
              <a:ext cx="109538" cy="34925"/>
            </a:xfrm>
            <a:custGeom>
              <a:avLst/>
              <a:gdLst>
                <a:gd name="T0" fmla="*/ 110 w 127"/>
                <a:gd name="T1" fmla="*/ 18 h 42"/>
                <a:gd name="T2" fmla="*/ 93 w 127"/>
                <a:gd name="T3" fmla="*/ 8 h 42"/>
                <a:gd name="T4" fmla="*/ 97 w 127"/>
                <a:gd name="T5" fmla="*/ 4 h 42"/>
                <a:gd name="T6" fmla="*/ 106 w 127"/>
                <a:gd name="T7" fmla="*/ 8 h 42"/>
                <a:gd name="T8" fmla="*/ 110 w 127"/>
                <a:gd name="T9" fmla="*/ 18 h 42"/>
                <a:gd name="T10" fmla="*/ 110 w 127"/>
                <a:gd name="T11" fmla="*/ 34 h 42"/>
                <a:gd name="T12" fmla="*/ 106 w 127"/>
                <a:gd name="T13" fmla="*/ 38 h 42"/>
                <a:gd name="T14" fmla="*/ 97 w 127"/>
                <a:gd name="T15" fmla="*/ 34 h 42"/>
                <a:gd name="T16" fmla="*/ 93 w 127"/>
                <a:gd name="T17" fmla="*/ 24 h 42"/>
                <a:gd name="T18" fmla="*/ 110 w 127"/>
                <a:gd name="T19" fmla="*/ 34 h 42"/>
                <a:gd name="T20" fmla="*/ 84 w 127"/>
                <a:gd name="T21" fmla="*/ 18 h 42"/>
                <a:gd name="T22" fmla="*/ 68 w 127"/>
                <a:gd name="T23" fmla="*/ 8 h 42"/>
                <a:gd name="T24" fmla="*/ 72 w 127"/>
                <a:gd name="T25" fmla="*/ 4 h 42"/>
                <a:gd name="T26" fmla="*/ 81 w 127"/>
                <a:gd name="T27" fmla="*/ 8 h 42"/>
                <a:gd name="T28" fmla="*/ 84 w 127"/>
                <a:gd name="T29" fmla="*/ 18 h 42"/>
                <a:gd name="T30" fmla="*/ 84 w 127"/>
                <a:gd name="T31" fmla="*/ 34 h 42"/>
                <a:gd name="T32" fmla="*/ 81 w 127"/>
                <a:gd name="T33" fmla="*/ 38 h 42"/>
                <a:gd name="T34" fmla="*/ 72 w 127"/>
                <a:gd name="T35" fmla="*/ 34 h 42"/>
                <a:gd name="T36" fmla="*/ 68 w 127"/>
                <a:gd name="T37" fmla="*/ 24 h 42"/>
                <a:gd name="T38" fmla="*/ 84 w 127"/>
                <a:gd name="T39" fmla="*/ 34 h 42"/>
                <a:gd name="T40" fmla="*/ 59 w 127"/>
                <a:gd name="T41" fmla="*/ 18 h 42"/>
                <a:gd name="T42" fmla="*/ 43 w 127"/>
                <a:gd name="T43" fmla="*/ 8 h 42"/>
                <a:gd name="T44" fmla="*/ 46 w 127"/>
                <a:gd name="T45" fmla="*/ 4 h 42"/>
                <a:gd name="T46" fmla="*/ 55 w 127"/>
                <a:gd name="T47" fmla="*/ 8 h 42"/>
                <a:gd name="T48" fmla="*/ 59 w 127"/>
                <a:gd name="T49" fmla="*/ 18 h 42"/>
                <a:gd name="T50" fmla="*/ 59 w 127"/>
                <a:gd name="T51" fmla="*/ 34 h 42"/>
                <a:gd name="T52" fmla="*/ 55 w 127"/>
                <a:gd name="T53" fmla="*/ 38 h 42"/>
                <a:gd name="T54" fmla="*/ 46 w 127"/>
                <a:gd name="T55" fmla="*/ 34 h 42"/>
                <a:gd name="T56" fmla="*/ 43 w 127"/>
                <a:gd name="T57" fmla="*/ 24 h 42"/>
                <a:gd name="T58" fmla="*/ 59 w 127"/>
                <a:gd name="T59" fmla="*/ 34 h 42"/>
                <a:gd name="T60" fmla="*/ 34 w 127"/>
                <a:gd name="T61" fmla="*/ 18 h 42"/>
                <a:gd name="T62" fmla="*/ 17 w 127"/>
                <a:gd name="T63" fmla="*/ 8 h 42"/>
                <a:gd name="T64" fmla="*/ 21 w 127"/>
                <a:gd name="T65" fmla="*/ 4 h 42"/>
                <a:gd name="T66" fmla="*/ 30 w 127"/>
                <a:gd name="T67" fmla="*/ 8 h 42"/>
                <a:gd name="T68" fmla="*/ 34 w 127"/>
                <a:gd name="T69" fmla="*/ 18 h 42"/>
                <a:gd name="T70" fmla="*/ 34 w 127"/>
                <a:gd name="T71" fmla="*/ 34 h 42"/>
                <a:gd name="T72" fmla="*/ 30 w 127"/>
                <a:gd name="T73" fmla="*/ 38 h 42"/>
                <a:gd name="T74" fmla="*/ 21 w 127"/>
                <a:gd name="T75" fmla="*/ 34 h 42"/>
                <a:gd name="T76" fmla="*/ 17 w 127"/>
                <a:gd name="T77" fmla="*/ 24 h 42"/>
                <a:gd name="T78" fmla="*/ 34 w 127"/>
                <a:gd name="T79" fmla="*/ 34 h 42"/>
                <a:gd name="T80" fmla="*/ 0 w 127"/>
                <a:gd name="T81" fmla="*/ 42 h 42"/>
                <a:gd name="T82" fmla="*/ 127 w 127"/>
                <a:gd name="T83" fmla="*/ 0 h 42"/>
                <a:gd name="T84" fmla="*/ 0 w 127"/>
                <a:gd name="T8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 h="42">
                  <a:moveTo>
                    <a:pt x="110" y="18"/>
                  </a:moveTo>
                  <a:lnTo>
                    <a:pt x="110" y="18"/>
                  </a:lnTo>
                  <a:lnTo>
                    <a:pt x="93" y="18"/>
                  </a:lnTo>
                  <a:lnTo>
                    <a:pt x="93" y="8"/>
                  </a:lnTo>
                  <a:lnTo>
                    <a:pt x="97" y="8"/>
                  </a:lnTo>
                  <a:lnTo>
                    <a:pt x="97" y="4"/>
                  </a:lnTo>
                  <a:lnTo>
                    <a:pt x="106" y="4"/>
                  </a:lnTo>
                  <a:lnTo>
                    <a:pt x="106" y="8"/>
                  </a:lnTo>
                  <a:lnTo>
                    <a:pt x="110" y="8"/>
                  </a:lnTo>
                  <a:lnTo>
                    <a:pt x="110" y="18"/>
                  </a:lnTo>
                  <a:close/>
                  <a:moveTo>
                    <a:pt x="110" y="34"/>
                  </a:moveTo>
                  <a:lnTo>
                    <a:pt x="110" y="34"/>
                  </a:lnTo>
                  <a:lnTo>
                    <a:pt x="106" y="34"/>
                  </a:lnTo>
                  <a:lnTo>
                    <a:pt x="106" y="38"/>
                  </a:lnTo>
                  <a:lnTo>
                    <a:pt x="97" y="38"/>
                  </a:lnTo>
                  <a:lnTo>
                    <a:pt x="97" y="34"/>
                  </a:lnTo>
                  <a:lnTo>
                    <a:pt x="93" y="34"/>
                  </a:lnTo>
                  <a:lnTo>
                    <a:pt x="93" y="24"/>
                  </a:lnTo>
                  <a:lnTo>
                    <a:pt x="110" y="24"/>
                  </a:lnTo>
                  <a:lnTo>
                    <a:pt x="110" y="34"/>
                  </a:lnTo>
                  <a:close/>
                  <a:moveTo>
                    <a:pt x="84" y="18"/>
                  </a:moveTo>
                  <a:lnTo>
                    <a:pt x="84" y="18"/>
                  </a:lnTo>
                  <a:lnTo>
                    <a:pt x="68" y="18"/>
                  </a:lnTo>
                  <a:lnTo>
                    <a:pt x="68" y="8"/>
                  </a:lnTo>
                  <a:lnTo>
                    <a:pt x="72" y="8"/>
                  </a:lnTo>
                  <a:lnTo>
                    <a:pt x="72" y="4"/>
                  </a:lnTo>
                  <a:lnTo>
                    <a:pt x="81" y="4"/>
                  </a:lnTo>
                  <a:lnTo>
                    <a:pt x="81" y="8"/>
                  </a:lnTo>
                  <a:lnTo>
                    <a:pt x="84" y="8"/>
                  </a:lnTo>
                  <a:lnTo>
                    <a:pt x="84" y="18"/>
                  </a:lnTo>
                  <a:close/>
                  <a:moveTo>
                    <a:pt x="84" y="34"/>
                  </a:moveTo>
                  <a:lnTo>
                    <a:pt x="84" y="34"/>
                  </a:lnTo>
                  <a:lnTo>
                    <a:pt x="81" y="34"/>
                  </a:lnTo>
                  <a:lnTo>
                    <a:pt x="81" y="38"/>
                  </a:lnTo>
                  <a:lnTo>
                    <a:pt x="72" y="38"/>
                  </a:lnTo>
                  <a:lnTo>
                    <a:pt x="72" y="34"/>
                  </a:lnTo>
                  <a:lnTo>
                    <a:pt x="68" y="34"/>
                  </a:lnTo>
                  <a:lnTo>
                    <a:pt x="68" y="24"/>
                  </a:lnTo>
                  <a:lnTo>
                    <a:pt x="84" y="24"/>
                  </a:lnTo>
                  <a:lnTo>
                    <a:pt x="84" y="34"/>
                  </a:lnTo>
                  <a:close/>
                  <a:moveTo>
                    <a:pt x="59" y="18"/>
                  </a:moveTo>
                  <a:lnTo>
                    <a:pt x="59" y="18"/>
                  </a:lnTo>
                  <a:lnTo>
                    <a:pt x="43" y="18"/>
                  </a:lnTo>
                  <a:lnTo>
                    <a:pt x="43" y="8"/>
                  </a:lnTo>
                  <a:lnTo>
                    <a:pt x="46" y="8"/>
                  </a:lnTo>
                  <a:lnTo>
                    <a:pt x="46" y="4"/>
                  </a:lnTo>
                  <a:lnTo>
                    <a:pt x="55" y="4"/>
                  </a:lnTo>
                  <a:lnTo>
                    <a:pt x="55" y="8"/>
                  </a:lnTo>
                  <a:lnTo>
                    <a:pt x="59" y="8"/>
                  </a:lnTo>
                  <a:lnTo>
                    <a:pt x="59" y="18"/>
                  </a:lnTo>
                  <a:close/>
                  <a:moveTo>
                    <a:pt x="59" y="34"/>
                  </a:moveTo>
                  <a:lnTo>
                    <a:pt x="59" y="34"/>
                  </a:lnTo>
                  <a:lnTo>
                    <a:pt x="55" y="34"/>
                  </a:lnTo>
                  <a:lnTo>
                    <a:pt x="55" y="38"/>
                  </a:lnTo>
                  <a:lnTo>
                    <a:pt x="46" y="38"/>
                  </a:lnTo>
                  <a:lnTo>
                    <a:pt x="46" y="34"/>
                  </a:lnTo>
                  <a:lnTo>
                    <a:pt x="43" y="34"/>
                  </a:lnTo>
                  <a:lnTo>
                    <a:pt x="43" y="24"/>
                  </a:lnTo>
                  <a:lnTo>
                    <a:pt x="59" y="24"/>
                  </a:lnTo>
                  <a:lnTo>
                    <a:pt x="59" y="34"/>
                  </a:lnTo>
                  <a:close/>
                  <a:moveTo>
                    <a:pt x="34" y="18"/>
                  </a:moveTo>
                  <a:lnTo>
                    <a:pt x="34" y="18"/>
                  </a:lnTo>
                  <a:lnTo>
                    <a:pt x="17" y="18"/>
                  </a:lnTo>
                  <a:lnTo>
                    <a:pt x="17" y="8"/>
                  </a:lnTo>
                  <a:lnTo>
                    <a:pt x="21" y="8"/>
                  </a:lnTo>
                  <a:lnTo>
                    <a:pt x="21" y="4"/>
                  </a:lnTo>
                  <a:lnTo>
                    <a:pt x="30" y="4"/>
                  </a:lnTo>
                  <a:lnTo>
                    <a:pt x="30" y="8"/>
                  </a:lnTo>
                  <a:lnTo>
                    <a:pt x="34" y="8"/>
                  </a:lnTo>
                  <a:lnTo>
                    <a:pt x="34" y="18"/>
                  </a:lnTo>
                  <a:close/>
                  <a:moveTo>
                    <a:pt x="34" y="34"/>
                  </a:moveTo>
                  <a:lnTo>
                    <a:pt x="34" y="34"/>
                  </a:lnTo>
                  <a:lnTo>
                    <a:pt x="30" y="34"/>
                  </a:lnTo>
                  <a:lnTo>
                    <a:pt x="30" y="38"/>
                  </a:lnTo>
                  <a:lnTo>
                    <a:pt x="21" y="38"/>
                  </a:lnTo>
                  <a:lnTo>
                    <a:pt x="21" y="34"/>
                  </a:lnTo>
                  <a:lnTo>
                    <a:pt x="17" y="34"/>
                  </a:lnTo>
                  <a:lnTo>
                    <a:pt x="17" y="24"/>
                  </a:lnTo>
                  <a:lnTo>
                    <a:pt x="34" y="24"/>
                  </a:lnTo>
                  <a:lnTo>
                    <a:pt x="34" y="34"/>
                  </a:lnTo>
                  <a:close/>
                  <a:moveTo>
                    <a:pt x="0" y="42"/>
                  </a:moveTo>
                  <a:lnTo>
                    <a:pt x="0" y="42"/>
                  </a:lnTo>
                  <a:lnTo>
                    <a:pt x="127" y="42"/>
                  </a:lnTo>
                  <a:lnTo>
                    <a:pt x="127" y="0"/>
                  </a:lnTo>
                  <a:lnTo>
                    <a:pt x="0" y="0"/>
                  </a:lnTo>
                  <a:lnTo>
                    <a:pt x="0" y="42"/>
                  </a:lnTo>
                  <a:close/>
                </a:path>
              </a:pathLst>
            </a:custGeom>
            <a:grpFill/>
            <a:ln w="0">
              <a:noFill/>
              <a:prstDash val="solid"/>
              <a:round/>
              <a:headEnd/>
              <a:tailEnd/>
            </a:ln>
          </p:spPr>
          <p:txBody>
            <a:bodyPr>
              <a:noAutofit/>
            </a:bodyPr>
            <a:lstStyle/>
            <a:p>
              <a:pPr defTabSz="543689" fontAlgn="ctr">
                <a:defRPr/>
              </a:pPr>
              <a:endParaRPr lang="en-US" altLang="zh-CN" sz="3201" dirty="0">
                <a:latin typeface="+mj-lt"/>
                <a:cs typeface="Huawei Sans" panose="020C0503030203020204" pitchFamily="34" charset="0"/>
                <a:sym typeface="+mn-lt"/>
              </a:endParaRPr>
            </a:p>
          </p:txBody>
        </p:sp>
      </p:grpSp>
      <p:grpSp>
        <p:nvGrpSpPr>
          <p:cNvPr id="7" name="组合 6"/>
          <p:cNvGrpSpPr/>
          <p:nvPr/>
        </p:nvGrpSpPr>
        <p:grpSpPr>
          <a:xfrm>
            <a:off x="3672401" y="2387699"/>
            <a:ext cx="4390975" cy="3467100"/>
            <a:chOff x="3672401" y="2387699"/>
            <a:chExt cx="4390975" cy="3467100"/>
          </a:xfrm>
        </p:grpSpPr>
        <p:cxnSp>
          <p:nvCxnSpPr>
            <p:cNvPr id="836" name="直接连接符 835"/>
            <p:cNvCxnSpPr>
              <a:stCxn id="160" idx="18"/>
              <a:endCxn id="430" idx="14"/>
            </p:cNvCxnSpPr>
            <p:nvPr/>
          </p:nvCxnSpPr>
          <p:spPr>
            <a:xfrm flipH="1" flipV="1">
              <a:off x="3672401" y="2387699"/>
              <a:ext cx="4343216" cy="1131261"/>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cxnSp>
          <p:nvCxnSpPr>
            <p:cNvPr id="838" name="直接连接符 837"/>
            <p:cNvCxnSpPr>
              <a:stCxn id="160" idx="18"/>
              <a:endCxn id="694" idx="14"/>
            </p:cNvCxnSpPr>
            <p:nvPr/>
          </p:nvCxnSpPr>
          <p:spPr>
            <a:xfrm flipH="1" flipV="1">
              <a:off x="3672401" y="3244949"/>
              <a:ext cx="4343216" cy="274011"/>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cxnSp>
          <p:nvCxnSpPr>
            <p:cNvPr id="840" name="直接连接符 839"/>
            <p:cNvCxnSpPr>
              <a:stCxn id="160" idx="10"/>
              <a:endCxn id="771" idx="14"/>
            </p:cNvCxnSpPr>
            <p:nvPr/>
          </p:nvCxnSpPr>
          <p:spPr>
            <a:xfrm flipH="1">
              <a:off x="3672401" y="3518960"/>
              <a:ext cx="4390975" cy="583239"/>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cxnSp>
          <p:nvCxnSpPr>
            <p:cNvPr id="842" name="直接连接符 841"/>
            <p:cNvCxnSpPr>
              <a:stCxn id="160" idx="10"/>
              <a:endCxn id="617" idx="14"/>
            </p:cNvCxnSpPr>
            <p:nvPr/>
          </p:nvCxnSpPr>
          <p:spPr>
            <a:xfrm flipH="1">
              <a:off x="3672401" y="3518960"/>
              <a:ext cx="4390975" cy="1440489"/>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cxnSp>
          <p:nvCxnSpPr>
            <p:cNvPr id="844" name="直接连接符 843"/>
            <p:cNvCxnSpPr>
              <a:stCxn id="160" idx="18"/>
              <a:endCxn id="540" idx="14"/>
            </p:cNvCxnSpPr>
            <p:nvPr/>
          </p:nvCxnSpPr>
          <p:spPr>
            <a:xfrm flipH="1">
              <a:off x="3672401" y="3518960"/>
              <a:ext cx="4343216" cy="2335839"/>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cxnSp>
          <p:nvCxnSpPr>
            <p:cNvPr id="846" name="直接连接符 845"/>
            <p:cNvCxnSpPr>
              <a:stCxn id="477" idx="16"/>
              <a:endCxn id="160" idx="18"/>
            </p:cNvCxnSpPr>
            <p:nvPr/>
          </p:nvCxnSpPr>
          <p:spPr>
            <a:xfrm>
              <a:off x="6681422" y="2766645"/>
              <a:ext cx="1334195" cy="752315"/>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cxnSp>
          <p:nvCxnSpPr>
            <p:cNvPr id="848" name="直接连接符 847"/>
            <p:cNvCxnSpPr>
              <a:stCxn id="128" idx="20"/>
              <a:endCxn id="160" idx="18"/>
            </p:cNvCxnSpPr>
            <p:nvPr/>
          </p:nvCxnSpPr>
          <p:spPr>
            <a:xfrm flipV="1">
              <a:off x="7448535" y="3518960"/>
              <a:ext cx="567082" cy="1264367"/>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grpSp>
      <p:grpSp>
        <p:nvGrpSpPr>
          <p:cNvPr id="860" name="组合 859"/>
          <p:cNvGrpSpPr/>
          <p:nvPr/>
        </p:nvGrpSpPr>
        <p:grpSpPr>
          <a:xfrm>
            <a:off x="8421817" y="1800363"/>
            <a:ext cx="2570034" cy="1047810"/>
            <a:chOff x="8421817" y="1791896"/>
            <a:chExt cx="2570034" cy="1047810"/>
          </a:xfrm>
        </p:grpSpPr>
        <p:sp>
          <p:nvSpPr>
            <p:cNvPr id="858" name="云形 857"/>
            <p:cNvSpPr/>
            <p:nvPr/>
          </p:nvSpPr>
          <p:spPr>
            <a:xfrm>
              <a:off x="8421817" y="1791896"/>
              <a:ext cx="2570034" cy="1047810"/>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mj-lt"/>
                <a:cs typeface="Huawei Sans" panose="020C0503030203020204" pitchFamily="34" charset="0"/>
                <a:sym typeface="+mn-lt"/>
              </a:endParaRPr>
            </a:p>
          </p:txBody>
        </p:sp>
        <p:sp>
          <p:nvSpPr>
            <p:cNvPr id="859" name="文本框 858"/>
            <p:cNvSpPr txBox="1"/>
            <p:nvPr/>
          </p:nvSpPr>
          <p:spPr>
            <a:xfrm>
              <a:off x="8684747" y="1979220"/>
              <a:ext cx="1935628" cy="400110"/>
            </a:xfrm>
            <a:prstGeom prst="rect">
              <a:avLst/>
            </a:prstGeom>
            <a:noFill/>
            <a:ln>
              <a:noFill/>
            </a:ln>
          </p:spPr>
          <p:txBody>
            <a:bodyPr wrap="square" rtlCol="0">
              <a:noAutofit/>
            </a:bodyPr>
            <a:lstStyle/>
            <a:p>
              <a:pPr algn="ctr" fontAlgn="ctr"/>
              <a:r>
                <a:rPr u="none">
                  <a:latin typeface="+mj-lt"/>
                  <a:cs typeface="Huawei Sans" panose="020C0503030203020204" pitchFamily="34" charset="0"/>
                </a:rPr>
                <a:t>Front-end service network</a:t>
              </a:r>
              <a:endParaRPr lang="en-US" altLang="zh-CN" dirty="0">
                <a:latin typeface="+mj-lt"/>
                <a:cs typeface="Huawei Sans" panose="020C0503030203020204" pitchFamily="34" charset="0"/>
                <a:sym typeface="+mn-lt"/>
              </a:endParaRPr>
            </a:p>
          </p:txBody>
        </p:sp>
      </p:grpSp>
      <p:grpSp>
        <p:nvGrpSpPr>
          <p:cNvPr id="861" name="组合 860"/>
          <p:cNvGrpSpPr/>
          <p:nvPr/>
        </p:nvGrpSpPr>
        <p:grpSpPr>
          <a:xfrm>
            <a:off x="9410540" y="3811440"/>
            <a:ext cx="1927656" cy="785911"/>
            <a:chOff x="8799627" y="1791896"/>
            <a:chExt cx="1927656" cy="785911"/>
          </a:xfrm>
        </p:grpSpPr>
        <p:sp>
          <p:nvSpPr>
            <p:cNvPr id="862" name="云形 861"/>
            <p:cNvSpPr/>
            <p:nvPr/>
          </p:nvSpPr>
          <p:spPr>
            <a:xfrm>
              <a:off x="8799627" y="1791896"/>
              <a:ext cx="1927656" cy="785911"/>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mj-lt"/>
                <a:cs typeface="Huawei Sans" panose="020C0503030203020204" pitchFamily="34" charset="0"/>
                <a:sym typeface="+mn-lt"/>
              </a:endParaRPr>
            </a:p>
          </p:txBody>
        </p:sp>
        <p:sp>
          <p:nvSpPr>
            <p:cNvPr id="863" name="文本框 862"/>
            <p:cNvSpPr txBox="1"/>
            <p:nvPr/>
          </p:nvSpPr>
          <p:spPr>
            <a:xfrm>
              <a:off x="8830703" y="1872452"/>
              <a:ext cx="1865503" cy="623541"/>
            </a:xfrm>
            <a:prstGeom prst="rect">
              <a:avLst/>
            </a:prstGeom>
            <a:noFill/>
            <a:ln>
              <a:noFill/>
            </a:ln>
          </p:spPr>
          <p:txBody>
            <a:bodyPr wrap="square" rtlCol="0">
              <a:noAutofit/>
            </a:bodyPr>
            <a:lstStyle/>
            <a:p>
              <a:pPr algn="ctr" fontAlgn="ctr"/>
              <a:r>
                <a:rPr u="none">
                  <a:latin typeface="+mj-lt"/>
                  <a:cs typeface="Huawei Sans" panose="020C0503030203020204" pitchFamily="34" charset="0"/>
                </a:rPr>
                <a:t>Management network</a:t>
              </a:r>
              <a:endParaRPr lang="en-US" altLang="zh-CN" dirty="0">
                <a:latin typeface="+mj-lt"/>
                <a:cs typeface="Huawei Sans" panose="020C0503030203020204" pitchFamily="34" charset="0"/>
                <a:sym typeface="+mn-lt"/>
              </a:endParaRPr>
            </a:p>
          </p:txBody>
        </p:sp>
      </p:grpSp>
      <p:cxnSp>
        <p:nvCxnSpPr>
          <p:cNvPr id="865" name="直接连接符 864"/>
          <p:cNvCxnSpPr>
            <a:stCxn id="858" idx="2"/>
            <a:endCxn id="492" idx="22"/>
          </p:cNvCxnSpPr>
          <p:nvPr/>
        </p:nvCxnSpPr>
        <p:spPr>
          <a:xfrm flipH="1">
            <a:off x="7514835" y="2324268"/>
            <a:ext cx="914954" cy="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肘形连接符 866"/>
          <p:cNvCxnSpPr>
            <a:stCxn id="160" idx="21"/>
            <a:endCxn id="862" idx="3"/>
          </p:cNvCxnSpPr>
          <p:nvPr/>
        </p:nvCxnSpPr>
        <p:spPr>
          <a:xfrm>
            <a:off x="9601200" y="3518960"/>
            <a:ext cx="773168" cy="337415"/>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8" name="文本框 867"/>
          <p:cNvSpPr txBox="1"/>
          <p:nvPr/>
        </p:nvSpPr>
        <p:spPr>
          <a:xfrm>
            <a:off x="6780162" y="5640784"/>
            <a:ext cx="1723549" cy="400110"/>
          </a:xfrm>
          <a:prstGeom prst="rect">
            <a:avLst/>
          </a:prstGeom>
          <a:noFill/>
        </p:spPr>
        <p:txBody>
          <a:bodyPr wrap="none" rtlCol="0">
            <a:noAutofit/>
          </a:bodyPr>
          <a:lstStyle/>
          <a:p>
            <a:pPr algn="ctr" fontAlgn="ctr"/>
            <a:r>
              <a:rPr sz="2000" u="none" dirty="0">
                <a:latin typeface="+mj-lt"/>
                <a:cs typeface="Huawei Sans" panose="020C0503030203020204" pitchFamily="34" charset="0"/>
              </a:rPr>
              <a:t>Back</a:t>
            </a:r>
            <a:r>
              <a:rPr lang="en-US" sz="2000" u="none" dirty="0">
                <a:latin typeface="+mj-lt"/>
                <a:cs typeface="Huawei Sans" panose="020C0503030203020204" pitchFamily="34" charset="0"/>
              </a:rPr>
              <a:t>-</a:t>
            </a:r>
            <a:r>
              <a:rPr sz="2000" u="none" dirty="0">
                <a:latin typeface="+mj-lt"/>
                <a:cs typeface="Huawei Sans" panose="020C0503030203020204" pitchFamily="34" charset="0"/>
              </a:rPr>
              <a:t>end storage network</a:t>
            </a:r>
            <a:endParaRPr lang="en-US" altLang="zh-CN" sz="2000" dirty="0">
              <a:latin typeface="+mj-lt"/>
              <a:cs typeface="Huawei Sans" panose="020C0503030203020204" pitchFamily="34" charset="0"/>
              <a:sym typeface="+mn-lt"/>
            </a:endParaRPr>
          </a:p>
        </p:txBody>
      </p:sp>
      <p:sp>
        <p:nvSpPr>
          <p:cNvPr id="869" name="文本框 868"/>
          <p:cNvSpPr txBox="1"/>
          <p:nvPr/>
        </p:nvSpPr>
        <p:spPr>
          <a:xfrm>
            <a:off x="1091997" y="1830811"/>
            <a:ext cx="840295" cy="400110"/>
          </a:xfrm>
          <a:prstGeom prst="rect">
            <a:avLst/>
          </a:prstGeom>
          <a:noFill/>
        </p:spPr>
        <p:txBody>
          <a:bodyPr wrap="none" rtlCol="0">
            <a:noAutofit/>
          </a:bodyPr>
          <a:lstStyle/>
          <a:p>
            <a:pPr fontAlgn="ctr"/>
            <a:r>
              <a:rPr sz="2000" u="none">
                <a:latin typeface="+mj-lt"/>
                <a:cs typeface="Huawei Sans" panose="020C0503030203020204" pitchFamily="34" charset="0"/>
              </a:rPr>
              <a:t>Node 1</a:t>
            </a:r>
            <a:endParaRPr lang="en-US" altLang="zh-CN" sz="2000" dirty="0">
              <a:latin typeface="+mj-lt"/>
              <a:cs typeface="Huawei Sans" panose="020C0503030203020204" pitchFamily="34" charset="0"/>
              <a:sym typeface="+mn-lt"/>
            </a:endParaRPr>
          </a:p>
        </p:txBody>
      </p:sp>
      <p:sp>
        <p:nvSpPr>
          <p:cNvPr id="870" name="文本框 869"/>
          <p:cNvSpPr txBox="1"/>
          <p:nvPr/>
        </p:nvSpPr>
        <p:spPr>
          <a:xfrm>
            <a:off x="1091997" y="2690259"/>
            <a:ext cx="840295" cy="400110"/>
          </a:xfrm>
          <a:prstGeom prst="rect">
            <a:avLst/>
          </a:prstGeom>
          <a:noFill/>
        </p:spPr>
        <p:txBody>
          <a:bodyPr wrap="none" rtlCol="0">
            <a:noAutofit/>
          </a:bodyPr>
          <a:lstStyle/>
          <a:p>
            <a:pPr fontAlgn="ctr"/>
            <a:r>
              <a:rPr sz="2000" u="none">
                <a:latin typeface="+mj-lt"/>
                <a:cs typeface="Huawei Sans" panose="020C0503030203020204" pitchFamily="34" charset="0"/>
              </a:rPr>
              <a:t>Node 2</a:t>
            </a:r>
            <a:endParaRPr lang="en-US" altLang="zh-CN" sz="2000" dirty="0">
              <a:latin typeface="+mj-lt"/>
              <a:cs typeface="Huawei Sans" panose="020C0503030203020204" pitchFamily="34" charset="0"/>
              <a:sym typeface="+mn-lt"/>
            </a:endParaRPr>
          </a:p>
        </p:txBody>
      </p:sp>
      <p:sp>
        <p:nvSpPr>
          <p:cNvPr id="871" name="文本框 870"/>
          <p:cNvSpPr txBox="1"/>
          <p:nvPr/>
        </p:nvSpPr>
        <p:spPr>
          <a:xfrm>
            <a:off x="1091997" y="3566665"/>
            <a:ext cx="840295" cy="400110"/>
          </a:xfrm>
          <a:prstGeom prst="rect">
            <a:avLst/>
          </a:prstGeom>
          <a:noFill/>
        </p:spPr>
        <p:txBody>
          <a:bodyPr wrap="none" rtlCol="0">
            <a:noAutofit/>
          </a:bodyPr>
          <a:lstStyle/>
          <a:p>
            <a:pPr fontAlgn="ctr"/>
            <a:r>
              <a:rPr sz="2000" u="none">
                <a:latin typeface="+mj-lt"/>
                <a:cs typeface="Huawei Sans" panose="020C0503030203020204" pitchFamily="34" charset="0"/>
              </a:rPr>
              <a:t>Node 3</a:t>
            </a:r>
            <a:endParaRPr lang="en-US" altLang="zh-CN" sz="2000" dirty="0">
              <a:latin typeface="+mj-lt"/>
              <a:cs typeface="Huawei Sans" panose="020C0503030203020204" pitchFamily="34" charset="0"/>
              <a:sym typeface="+mn-lt"/>
            </a:endParaRPr>
          </a:p>
        </p:txBody>
      </p:sp>
      <p:sp>
        <p:nvSpPr>
          <p:cNvPr id="872" name="文本框 871"/>
          <p:cNvSpPr txBox="1"/>
          <p:nvPr/>
        </p:nvSpPr>
        <p:spPr>
          <a:xfrm>
            <a:off x="1091997" y="4402267"/>
            <a:ext cx="840295" cy="400110"/>
          </a:xfrm>
          <a:prstGeom prst="rect">
            <a:avLst/>
          </a:prstGeom>
          <a:noFill/>
        </p:spPr>
        <p:txBody>
          <a:bodyPr wrap="none" rtlCol="0">
            <a:noAutofit/>
          </a:bodyPr>
          <a:lstStyle/>
          <a:p>
            <a:pPr fontAlgn="ctr"/>
            <a:r>
              <a:rPr sz="2000" u="none">
                <a:latin typeface="+mj-lt"/>
                <a:cs typeface="Huawei Sans" panose="020C0503030203020204" pitchFamily="34" charset="0"/>
              </a:rPr>
              <a:t>Node 4</a:t>
            </a:r>
            <a:endParaRPr lang="en-US" altLang="zh-CN" sz="2000" dirty="0">
              <a:latin typeface="+mj-lt"/>
              <a:cs typeface="Huawei Sans" panose="020C0503030203020204" pitchFamily="34" charset="0"/>
              <a:sym typeface="+mn-lt"/>
            </a:endParaRPr>
          </a:p>
        </p:txBody>
      </p:sp>
      <p:sp>
        <p:nvSpPr>
          <p:cNvPr id="873" name="文本框 872"/>
          <p:cNvSpPr txBox="1"/>
          <p:nvPr/>
        </p:nvSpPr>
        <p:spPr>
          <a:xfrm>
            <a:off x="1091997" y="5278483"/>
            <a:ext cx="840295" cy="400110"/>
          </a:xfrm>
          <a:prstGeom prst="rect">
            <a:avLst/>
          </a:prstGeom>
          <a:noFill/>
        </p:spPr>
        <p:txBody>
          <a:bodyPr wrap="none" rtlCol="0">
            <a:noAutofit/>
          </a:bodyPr>
          <a:lstStyle/>
          <a:p>
            <a:pPr fontAlgn="ctr"/>
            <a:r>
              <a:rPr sz="2000" u="none">
                <a:latin typeface="+mj-lt"/>
                <a:cs typeface="Huawei Sans" panose="020C0503030203020204" pitchFamily="34" charset="0"/>
              </a:rPr>
              <a:t>Node 5</a:t>
            </a:r>
            <a:endParaRPr lang="en-US" altLang="zh-CN" sz="2000" dirty="0">
              <a:latin typeface="+mj-lt"/>
              <a:cs typeface="Huawei Sans" panose="020C0503030203020204" pitchFamily="34" charset="0"/>
              <a:sym typeface="+mn-lt"/>
            </a:endParaRPr>
          </a:p>
        </p:txBody>
      </p:sp>
    </p:spTree>
    <p:extLst>
      <p:ext uri="{BB962C8B-B14F-4D97-AF65-F5344CB8AC3E}">
        <p14:creationId xmlns:p14="http://schemas.microsoft.com/office/powerpoint/2010/main" val="1248162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dirty="0">
                <a:cs typeface="Huawei Sans" panose="020C0503030203020204" pitchFamily="34" charset="0"/>
              </a:rPr>
              <a:t>Networking Overview</a:t>
            </a:r>
            <a:endParaRPr lang="en-US" dirty="0">
              <a:cs typeface="Huawei Sans" panose="020C0503030203020204" pitchFamily="34" charset="0"/>
            </a:endParaRPr>
          </a:p>
        </p:txBody>
      </p:sp>
      <p:sp>
        <p:nvSpPr>
          <p:cNvPr id="3" name="文本占位符 2"/>
          <p:cNvSpPr>
            <a:spLocks noGrp="1"/>
          </p:cNvSpPr>
          <p:nvPr>
            <p:ph type="body" sz="quarter" idx="10"/>
          </p:nvPr>
        </p:nvSpPr>
        <p:spPr/>
        <p:txBody>
          <a:bodyPr/>
          <a:lstStyle/>
          <a:p>
            <a:r>
              <a:rPr sz="1600" u="none" dirty="0"/>
              <a:t>Front-end service/Tenant network</a:t>
            </a:r>
            <a:endParaRPr lang="en-US" altLang="zh-CN" sz="1600" dirty="0"/>
          </a:p>
          <a:p>
            <a:pPr lvl="1"/>
            <a:r>
              <a:rPr sz="1400" u="none" dirty="0">
                <a:latin typeface="Huawei Sans" panose="020C0503030203020204" pitchFamily="34" charset="0"/>
                <a:cs typeface="Huawei Sans" panose="020C0503030203020204" pitchFamily="34" charset="0"/>
              </a:rPr>
              <a:t>The front-end service/tenant network is used to </a:t>
            </a:r>
            <a:r>
              <a:rPr sz="1400" u="none" dirty="0">
                <a:latin typeface="+mj-lt"/>
                <a:cs typeface="Huawei Sans" panose="020C0503030203020204" pitchFamily="34" charset="0"/>
              </a:rPr>
              <a:t>interconnect the </a:t>
            </a:r>
            <a:r>
              <a:rPr lang="en-US" altLang="zh-CN" sz="1400" dirty="0">
                <a:latin typeface="+mj-lt"/>
              </a:rPr>
              <a:t>scale-out</a:t>
            </a:r>
            <a:r>
              <a:rPr sz="1400" u="none" dirty="0">
                <a:latin typeface="+mj-lt"/>
                <a:cs typeface="Huawei Sans" panose="020C0503030203020204" pitchFamily="34" charset="0"/>
              </a:rPr>
              <a:t> storage with the customer network. It provides the tenant UI for tenant users to complete operations such as resource application and usage query, and processes service requests sent by tenant clients or APIs.</a:t>
            </a:r>
          </a:p>
          <a:p>
            <a:pPr lvl="0"/>
            <a:r>
              <a:rPr sz="1600" u="none" dirty="0"/>
              <a:t>Back-end storage network</a:t>
            </a:r>
            <a:endParaRPr lang="en-US" altLang="zh-CN" sz="1600" dirty="0"/>
          </a:p>
          <a:p>
            <a:pPr lvl="1"/>
            <a:r>
              <a:rPr sz="1400" u="none" dirty="0">
                <a:latin typeface="Huawei Sans" panose="020C0503030203020204" pitchFamily="34" charset="0"/>
                <a:cs typeface="Huawei Sans" panose="020C0503030203020204" pitchFamily="34" charset="0"/>
              </a:rPr>
              <a:t>The back-end storage/internal management network is used for internal interconnection between nodes. It provides heartbeat communication between high availability (HA) components such as the data service subsystem (DSS), and internal communication and data interaction between components.</a:t>
            </a:r>
          </a:p>
          <a:p>
            <a:r>
              <a:rPr sz="1600" u="none" dirty="0"/>
              <a:t>Management network</a:t>
            </a:r>
            <a:endParaRPr lang="en-US" altLang="zh-CN" sz="1600" dirty="0"/>
          </a:p>
          <a:p>
            <a:pPr lvl="1"/>
            <a:r>
              <a:rPr sz="1400" u="none" dirty="0">
                <a:latin typeface="Huawei Sans" panose="020C0503030203020204" pitchFamily="34" charset="0"/>
                <a:cs typeface="Huawei Sans" panose="020C0503030203020204" pitchFamily="34" charset="0"/>
              </a:rPr>
              <a:t>The management network is used to interconnect with the customer's maintenance network. It provides a management UI for the system administrator to perform service operations such as system configuration, tenant management, resource management, and service provisioning, as well as maintenance operations such as alarm, performance, and topology management. In addition, the Mgmt ports of all physical nodes can be aggregated to provide remote device maintenance capabilities, such as remotely logging in to the virtual KVM of a device and viewing hardware running data such as temperature and voltage.</a:t>
            </a:r>
            <a:endParaRPr lang="en-US" altLang="zh-CN" sz="1400"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4093681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u="none" dirty="0">
                <a:latin typeface="Huawei Sans" panose="020C0503030203020204" pitchFamily="34" charset="0"/>
                <a:cs typeface="Huawei Sans" panose="020C0503030203020204" pitchFamily="34" charset="0"/>
              </a:rPr>
              <a:t>Network Planes</a:t>
            </a:r>
            <a:endParaRPr lang="en-US" dirty="0">
              <a:latin typeface="Huawei Sans" panose="020C0503030203020204" pitchFamily="34" charset="0"/>
              <a:cs typeface="Huawei Sans" panose="020C0503030203020204" pitchFamily="34" charset="0"/>
            </a:endParaRPr>
          </a:p>
        </p:txBody>
      </p:sp>
      <p:grpSp>
        <p:nvGrpSpPr>
          <p:cNvPr id="4" name="组合 3"/>
          <p:cNvGrpSpPr/>
          <p:nvPr/>
        </p:nvGrpSpPr>
        <p:grpSpPr>
          <a:xfrm>
            <a:off x="938343" y="1400504"/>
            <a:ext cx="5027157" cy="3290429"/>
            <a:chOff x="538293" y="1053684"/>
            <a:chExt cx="5027157" cy="3290429"/>
          </a:xfrm>
        </p:grpSpPr>
        <p:sp>
          <p:nvSpPr>
            <p:cNvPr id="5" name="矩形 4"/>
            <p:cNvSpPr/>
            <p:nvPr/>
          </p:nvSpPr>
          <p:spPr bwMode="auto">
            <a:xfrm>
              <a:off x="1958452" y="1107873"/>
              <a:ext cx="2367506" cy="610070"/>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t">
              <a:noAutofit/>
            </a:bodyPr>
            <a:lstStyle/>
            <a:p>
              <a:pPr fontAlgn="ctr">
                <a:spcBef>
                  <a:spcPts val="0"/>
                </a:spcBef>
                <a:spcAft>
                  <a:spcPts val="0"/>
                </a:spcAft>
              </a:pPr>
              <a:br>
                <a:rPr lang="en-US" sz="1200" dirty="0">
                  <a:solidFill>
                    <a:sysClr val="windowText" lastClr="000000"/>
                  </a:solidFill>
                  <a:latin typeface="Huawei Sans" panose="020C0503030203020204" pitchFamily="34" charset="0"/>
                  <a:cs typeface="Huawei Sans" panose="020C0503030203020204" pitchFamily="34" charset="0"/>
                </a:rPr>
              </a:br>
              <a:r>
                <a:rPr sz="1100" u="none" dirty="0">
                  <a:solidFill>
                    <a:sysClr val="windowText" lastClr="000000"/>
                  </a:solidFill>
                  <a:latin typeface="Huawei Sans" panose="020C0503030203020204" pitchFamily="34" charset="0"/>
                  <a:cs typeface="Huawei Sans" panose="020C0503030203020204" pitchFamily="34" charset="0"/>
                </a:rPr>
                <a:t>Management</a:t>
              </a:r>
              <a:endParaRPr lang="en-US" sz="1100" u="none" dirty="0">
                <a:solidFill>
                  <a:sysClr val="windowText" lastClr="000000"/>
                </a:solidFill>
                <a:latin typeface="Huawei Sans" panose="020C0503030203020204" pitchFamily="34" charset="0"/>
                <a:cs typeface="Huawei Sans" panose="020C0503030203020204" pitchFamily="34" charset="0"/>
              </a:endParaRPr>
            </a:p>
            <a:p>
              <a:pPr fontAlgn="ctr">
                <a:spcBef>
                  <a:spcPts val="0"/>
                </a:spcBef>
                <a:spcAft>
                  <a:spcPts val="0"/>
                </a:spcAft>
              </a:pPr>
              <a:r>
                <a:rPr sz="1100" u="none" dirty="0">
                  <a:solidFill>
                    <a:sysClr val="windowText" lastClr="000000"/>
                  </a:solidFill>
                  <a:latin typeface="Huawei Sans" panose="020C0503030203020204" pitchFamily="34" charset="0"/>
                  <a:cs typeface="Huawei Sans" panose="020C0503030203020204" pitchFamily="34" charset="0"/>
                </a:rPr>
                <a:t>node</a:t>
              </a:r>
              <a:endParaRPr lang="en-US" altLang="zh-CN" sz="11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6" name="矩形 5"/>
            <p:cNvSpPr/>
            <p:nvPr/>
          </p:nvSpPr>
          <p:spPr bwMode="auto">
            <a:xfrm>
              <a:off x="3197944" y="2013083"/>
              <a:ext cx="2367506" cy="812765"/>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t">
              <a:noAutofit/>
            </a:bodyPr>
            <a:lstStyle/>
            <a:p>
              <a:pP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Compute node</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7" name="矩形 6"/>
            <p:cNvSpPr/>
            <p:nvPr/>
          </p:nvSpPr>
          <p:spPr bwMode="auto">
            <a:xfrm>
              <a:off x="618325" y="1943384"/>
              <a:ext cx="2367506" cy="1666857"/>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t">
              <a:noAutofit/>
            </a:bodyPr>
            <a:lstStyle/>
            <a:p>
              <a:pP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Storage node</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8" name="圆角矩形 7"/>
            <p:cNvSpPr/>
            <p:nvPr/>
          </p:nvSpPr>
          <p:spPr bwMode="auto">
            <a:xfrm>
              <a:off x="2774926" y="1479319"/>
              <a:ext cx="846034"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FSM</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9" name="圆角矩形 8"/>
            <p:cNvSpPr/>
            <p:nvPr/>
          </p:nvSpPr>
          <p:spPr bwMode="auto">
            <a:xfrm>
              <a:off x="3413115" y="2352312"/>
              <a:ext cx="846034"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VBS</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10" name="圆角矩形 9"/>
            <p:cNvSpPr/>
            <p:nvPr/>
          </p:nvSpPr>
          <p:spPr bwMode="auto">
            <a:xfrm>
              <a:off x="1377278" y="2679798"/>
              <a:ext cx="849600"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EDS</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11" name="圆角矩形 10"/>
            <p:cNvSpPr/>
            <p:nvPr/>
          </p:nvSpPr>
          <p:spPr bwMode="auto">
            <a:xfrm>
              <a:off x="1377278" y="3193966"/>
              <a:ext cx="849600"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OSD</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12" name="圆角矩形 11"/>
            <p:cNvSpPr/>
            <p:nvPr/>
          </p:nvSpPr>
          <p:spPr bwMode="auto">
            <a:xfrm>
              <a:off x="1377278" y="2139721"/>
              <a:ext cx="849600"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REP</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13" name="圆角矩形 12"/>
            <p:cNvSpPr/>
            <p:nvPr/>
          </p:nvSpPr>
          <p:spPr bwMode="auto">
            <a:xfrm>
              <a:off x="4429562" y="2352312"/>
              <a:ext cx="1023701"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dirty="0">
                  <a:solidFill>
                    <a:sysClr val="windowText" lastClr="000000"/>
                  </a:solidFill>
                  <a:latin typeface="Huawei Sans" panose="020C0503030203020204" pitchFamily="34" charset="0"/>
                  <a:cs typeface="Huawei Sans" panose="020C0503030203020204" pitchFamily="34" charset="0"/>
                </a:rPr>
                <a:t>Application</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cxnSp>
          <p:nvCxnSpPr>
            <p:cNvPr id="14" name="肘形连接符 13"/>
            <p:cNvCxnSpPr>
              <a:stCxn id="5" idx="2"/>
              <a:endCxn id="7" idx="0"/>
            </p:cNvCxnSpPr>
            <p:nvPr/>
          </p:nvCxnSpPr>
          <p:spPr bwMode="auto">
            <a:xfrm rot="5400000">
              <a:off x="2359422" y="1160600"/>
              <a:ext cx="225441" cy="1340127"/>
            </a:xfrm>
            <a:prstGeom prst="bentConnector3">
              <a:avLst/>
            </a:prstGeom>
            <a:solidFill>
              <a:schemeClr val="accent1"/>
            </a:solidFill>
            <a:ln w="25400" cap="flat" cmpd="sng" algn="ctr">
              <a:solidFill>
                <a:srgbClr val="0000CC"/>
              </a:solidFill>
              <a:prstDash val="solid"/>
              <a:round/>
              <a:headEnd type="none" w="med" len="med"/>
              <a:tailEnd type="none" w="med" len="med"/>
            </a:ln>
            <a:effectLst/>
          </p:spPr>
        </p:cxnSp>
        <p:cxnSp>
          <p:nvCxnSpPr>
            <p:cNvPr id="15" name="肘形连接符 14"/>
            <p:cNvCxnSpPr>
              <a:stCxn id="5" idx="2"/>
              <a:endCxn id="6" idx="0"/>
            </p:cNvCxnSpPr>
            <p:nvPr/>
          </p:nvCxnSpPr>
          <p:spPr bwMode="auto">
            <a:xfrm rot="16200000" flipH="1">
              <a:off x="3614381" y="1245767"/>
              <a:ext cx="295140" cy="1239492"/>
            </a:xfrm>
            <a:prstGeom prst="bentConnector3">
              <a:avLst>
                <a:gd name="adj1" fmla="val 50000"/>
              </a:avLst>
            </a:prstGeom>
            <a:solidFill>
              <a:schemeClr val="accent1"/>
            </a:solidFill>
            <a:ln w="25400" cap="flat" cmpd="sng" algn="ctr">
              <a:solidFill>
                <a:srgbClr val="0000CC"/>
              </a:solidFill>
              <a:prstDash val="solid"/>
              <a:round/>
              <a:headEnd type="none" w="med" len="med"/>
              <a:tailEnd type="none" w="med" len="med"/>
            </a:ln>
            <a:effectLst/>
          </p:spPr>
        </p:cxnSp>
        <p:cxnSp>
          <p:nvCxnSpPr>
            <p:cNvPr id="16" name="直接连接符 15"/>
            <p:cNvCxnSpPr>
              <a:stCxn id="12" idx="2"/>
            </p:cNvCxnSpPr>
            <p:nvPr/>
          </p:nvCxnSpPr>
          <p:spPr bwMode="auto">
            <a:xfrm>
              <a:off x="1802078" y="2464461"/>
              <a:ext cx="0" cy="215337"/>
            </a:xfrm>
            <a:prstGeom prst="line">
              <a:avLst/>
            </a:prstGeom>
            <a:solidFill>
              <a:schemeClr val="accent1"/>
            </a:solidFill>
            <a:ln w="25400" cap="flat" cmpd="sng" algn="ctr">
              <a:solidFill>
                <a:srgbClr val="92D050"/>
              </a:solidFill>
              <a:prstDash val="solid"/>
              <a:round/>
              <a:headEnd type="none" w="med" len="med"/>
              <a:tailEnd type="none" w="med" len="med"/>
            </a:ln>
            <a:effectLst/>
          </p:spPr>
        </p:cxnSp>
        <p:cxnSp>
          <p:nvCxnSpPr>
            <p:cNvPr id="17" name="直接连接符 16"/>
            <p:cNvCxnSpPr>
              <a:stCxn id="10" idx="2"/>
              <a:endCxn id="11" idx="0"/>
            </p:cNvCxnSpPr>
            <p:nvPr/>
          </p:nvCxnSpPr>
          <p:spPr bwMode="auto">
            <a:xfrm>
              <a:off x="1802078" y="3004538"/>
              <a:ext cx="0" cy="189428"/>
            </a:xfrm>
            <a:prstGeom prst="line">
              <a:avLst/>
            </a:prstGeom>
            <a:solidFill>
              <a:schemeClr val="accent1"/>
            </a:solidFill>
            <a:ln w="25400" cap="flat" cmpd="sng" algn="ctr">
              <a:solidFill>
                <a:srgbClr val="92D050"/>
              </a:solidFill>
              <a:prstDash val="solid"/>
              <a:round/>
              <a:headEnd type="none" w="med" len="med"/>
              <a:tailEnd type="none" w="med" len="med"/>
            </a:ln>
            <a:effectLst/>
          </p:spPr>
        </p:cxnSp>
        <p:cxnSp>
          <p:nvCxnSpPr>
            <p:cNvPr id="18" name="肘形连接符 17"/>
            <p:cNvCxnSpPr>
              <a:stCxn id="10" idx="3"/>
              <a:endCxn id="9" idx="1"/>
            </p:cNvCxnSpPr>
            <p:nvPr/>
          </p:nvCxnSpPr>
          <p:spPr bwMode="auto">
            <a:xfrm flipV="1">
              <a:off x="2226878" y="2514682"/>
              <a:ext cx="1186237" cy="327486"/>
            </a:xfrm>
            <a:prstGeom prst="bentConnector3">
              <a:avLst/>
            </a:prstGeom>
            <a:solidFill>
              <a:schemeClr val="accent1"/>
            </a:solidFill>
            <a:ln w="25400" cap="flat" cmpd="sng" algn="ctr">
              <a:solidFill>
                <a:srgbClr val="92D050"/>
              </a:solidFill>
              <a:prstDash val="solid"/>
              <a:round/>
              <a:headEnd type="none" w="med" len="med"/>
              <a:tailEnd type="none" w="med" len="med"/>
            </a:ln>
            <a:effectLst/>
          </p:spPr>
        </p:cxnSp>
        <p:sp>
          <p:nvSpPr>
            <p:cNvPr id="19" name="矩形 18"/>
            <p:cNvSpPr/>
            <p:nvPr/>
          </p:nvSpPr>
          <p:spPr bwMode="auto">
            <a:xfrm>
              <a:off x="618325" y="3825578"/>
              <a:ext cx="758953" cy="518535"/>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DR site</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cxnSp>
          <p:nvCxnSpPr>
            <p:cNvPr id="20" name="肘形连接符 19"/>
            <p:cNvCxnSpPr>
              <a:stCxn id="12" idx="1"/>
              <a:endCxn id="19" idx="0"/>
            </p:cNvCxnSpPr>
            <p:nvPr/>
          </p:nvCxnSpPr>
          <p:spPr bwMode="auto">
            <a:xfrm rot="10800000" flipV="1">
              <a:off x="997802" y="2302090"/>
              <a:ext cx="379476" cy="1523487"/>
            </a:xfrm>
            <a:prstGeom prst="bentConnector2">
              <a:avLst/>
            </a:prstGeom>
            <a:solidFill>
              <a:schemeClr val="accent1"/>
            </a:solidFill>
            <a:ln w="25400" cap="flat" cmpd="sng" algn="ctr">
              <a:solidFill>
                <a:srgbClr val="7030A0"/>
              </a:solidFill>
              <a:prstDash val="solid"/>
              <a:round/>
              <a:headEnd type="none" w="med" len="med"/>
              <a:tailEnd type="none" w="med" len="med"/>
            </a:ln>
            <a:effectLst/>
          </p:spPr>
        </p:cxnSp>
        <p:sp>
          <p:nvSpPr>
            <p:cNvPr id="21" name="矩形 20"/>
            <p:cNvSpPr/>
            <p:nvPr/>
          </p:nvSpPr>
          <p:spPr bwMode="auto">
            <a:xfrm>
              <a:off x="1991874" y="3825577"/>
              <a:ext cx="1010166" cy="518535"/>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Third-place quorum server</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cxnSp>
          <p:nvCxnSpPr>
            <p:cNvPr id="22" name="肘形连接符 21"/>
            <p:cNvCxnSpPr>
              <a:stCxn id="12" idx="3"/>
              <a:endCxn id="21" idx="0"/>
            </p:cNvCxnSpPr>
            <p:nvPr/>
          </p:nvCxnSpPr>
          <p:spPr bwMode="auto">
            <a:xfrm>
              <a:off x="2226878" y="2302091"/>
              <a:ext cx="270079" cy="1523486"/>
            </a:xfrm>
            <a:prstGeom prst="bentConnector2">
              <a:avLst/>
            </a:prstGeom>
            <a:solidFill>
              <a:schemeClr val="accent1"/>
            </a:solidFill>
            <a:ln w="25400" cap="flat" cmpd="sng" algn="ctr">
              <a:solidFill>
                <a:srgbClr val="C00000"/>
              </a:solidFill>
              <a:prstDash val="solid"/>
              <a:round/>
              <a:headEnd type="none" w="med" len="med"/>
              <a:tailEnd type="none" w="med" len="med"/>
            </a:ln>
            <a:effectLst/>
          </p:spPr>
        </p:cxnSp>
        <p:sp>
          <p:nvSpPr>
            <p:cNvPr id="23" name="文本框 22"/>
            <p:cNvSpPr txBox="1"/>
            <p:nvPr/>
          </p:nvSpPr>
          <p:spPr>
            <a:xfrm>
              <a:off x="538293" y="1281956"/>
              <a:ext cx="1475897" cy="523220"/>
            </a:xfrm>
            <a:prstGeom prst="rect">
              <a:avLst/>
            </a:prstGeom>
            <a:noFill/>
          </p:spPr>
          <p:txBody>
            <a:bodyPr wrap="square" rtlCol="0">
              <a:noAutofit/>
            </a:bodyPr>
            <a:lstStyle/>
            <a:p>
              <a:pPr fontAlgn="ctr"/>
              <a:r>
                <a:rPr sz="1400" u="none">
                  <a:latin typeface="Huawei Sans" panose="020C0503030203020204" pitchFamily="34" charset="0"/>
                  <a:cs typeface="Huawei Sans" panose="020C0503030203020204" pitchFamily="34" charset="0"/>
                </a:rPr>
                <a:t>Private client access mode</a:t>
              </a:r>
              <a:endParaRPr lang="en-US" altLang="zh-CN" sz="1400" b="1" dirty="0">
                <a:latin typeface="Huawei Sans" panose="020C0503030203020204" pitchFamily="34" charset="0"/>
                <a:cs typeface="Huawei Sans" panose="020C0503030203020204" pitchFamily="34" charset="0"/>
                <a:sym typeface="+mn-lt"/>
              </a:endParaRPr>
            </a:p>
          </p:txBody>
        </p:sp>
        <p:cxnSp>
          <p:nvCxnSpPr>
            <p:cNvPr id="24" name="直接连接符 23"/>
            <p:cNvCxnSpPr>
              <a:stCxn id="8" idx="0"/>
            </p:cNvCxnSpPr>
            <p:nvPr/>
          </p:nvCxnSpPr>
          <p:spPr bwMode="auto">
            <a:xfrm flipV="1">
              <a:off x="3197943" y="1053684"/>
              <a:ext cx="0" cy="425635"/>
            </a:xfrm>
            <a:prstGeom prst="line">
              <a:avLst/>
            </a:prstGeom>
            <a:solidFill>
              <a:schemeClr val="accent1"/>
            </a:solidFill>
            <a:ln w="28575" cap="flat" cmpd="sng" algn="ctr">
              <a:solidFill>
                <a:srgbClr val="0000CC"/>
              </a:solidFill>
              <a:prstDash val="solid"/>
              <a:round/>
              <a:headEnd type="none" w="med" len="med"/>
              <a:tailEnd type="none" w="med" len="med"/>
            </a:ln>
            <a:effectLst/>
          </p:spPr>
        </p:cxnSp>
        <p:cxnSp>
          <p:nvCxnSpPr>
            <p:cNvPr id="25" name="直接连接符 24"/>
            <p:cNvCxnSpPr/>
            <p:nvPr/>
          </p:nvCxnSpPr>
          <p:spPr bwMode="auto">
            <a:xfrm>
              <a:off x="2626548" y="1053684"/>
              <a:ext cx="1150070" cy="0"/>
            </a:xfrm>
            <a:prstGeom prst="line">
              <a:avLst/>
            </a:prstGeom>
            <a:solidFill>
              <a:schemeClr val="accent1"/>
            </a:solidFill>
            <a:ln w="25400" cap="flat" cmpd="sng" algn="ctr">
              <a:solidFill>
                <a:srgbClr val="0000CC"/>
              </a:solidFill>
              <a:prstDash val="solid"/>
              <a:round/>
              <a:headEnd type="none" w="med" len="med"/>
              <a:tailEnd type="none" w="med" len="med"/>
            </a:ln>
            <a:effectLst/>
          </p:spPr>
        </p:cxnSp>
      </p:grpSp>
      <p:grpSp>
        <p:nvGrpSpPr>
          <p:cNvPr id="26" name="组合 25"/>
          <p:cNvGrpSpPr/>
          <p:nvPr/>
        </p:nvGrpSpPr>
        <p:grpSpPr>
          <a:xfrm>
            <a:off x="5984044" y="1400504"/>
            <a:ext cx="5253401" cy="3290706"/>
            <a:chOff x="5488744" y="1053675"/>
            <a:chExt cx="5253401" cy="3290706"/>
          </a:xfrm>
        </p:grpSpPr>
        <p:sp>
          <p:nvSpPr>
            <p:cNvPr id="27" name="矩形 26"/>
            <p:cNvSpPr/>
            <p:nvPr/>
          </p:nvSpPr>
          <p:spPr bwMode="auto">
            <a:xfrm>
              <a:off x="7147821" y="1074245"/>
              <a:ext cx="2367506" cy="585267"/>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t">
              <a:noAutofit/>
            </a:bodyPr>
            <a:lstStyle/>
            <a:p>
              <a:pPr fontAlgn="ctr">
                <a:spcBef>
                  <a:spcPts val="0"/>
                </a:spcBef>
                <a:spcAft>
                  <a:spcPts val="0"/>
                </a:spcAft>
              </a:pPr>
              <a:br>
                <a:rPr lang="en-US" sz="1100" dirty="0">
                  <a:solidFill>
                    <a:sysClr val="windowText" lastClr="000000"/>
                  </a:solidFill>
                  <a:latin typeface="Huawei Sans" panose="020C0503030203020204" pitchFamily="34" charset="0"/>
                  <a:cs typeface="Huawei Sans" panose="020C0503030203020204" pitchFamily="34" charset="0"/>
                </a:rPr>
              </a:br>
              <a:r>
                <a:rPr sz="1100" u="none" dirty="0">
                  <a:solidFill>
                    <a:sysClr val="windowText" lastClr="000000"/>
                  </a:solidFill>
                  <a:latin typeface="Huawei Sans" panose="020C0503030203020204" pitchFamily="34" charset="0"/>
                  <a:cs typeface="Huawei Sans" panose="020C0503030203020204" pitchFamily="34" charset="0"/>
                </a:rPr>
                <a:t>Management</a:t>
              </a:r>
              <a:endParaRPr lang="en-US" sz="1100" u="none" dirty="0">
                <a:solidFill>
                  <a:sysClr val="windowText" lastClr="000000"/>
                </a:solidFill>
                <a:latin typeface="Huawei Sans" panose="020C0503030203020204" pitchFamily="34" charset="0"/>
                <a:cs typeface="Huawei Sans" panose="020C0503030203020204" pitchFamily="34" charset="0"/>
              </a:endParaRPr>
            </a:p>
            <a:p>
              <a:pPr fontAlgn="ctr">
                <a:spcBef>
                  <a:spcPts val="0"/>
                </a:spcBef>
                <a:spcAft>
                  <a:spcPts val="0"/>
                </a:spcAft>
              </a:pPr>
              <a:r>
                <a:rPr sz="1100" u="none" dirty="0">
                  <a:solidFill>
                    <a:sysClr val="windowText" lastClr="000000"/>
                  </a:solidFill>
                  <a:latin typeface="Huawei Sans" panose="020C0503030203020204" pitchFamily="34" charset="0"/>
                  <a:cs typeface="Huawei Sans" panose="020C0503030203020204" pitchFamily="34" charset="0"/>
                </a:rPr>
                <a:t>node</a:t>
              </a:r>
              <a:endParaRPr lang="en-US" altLang="zh-CN" sz="11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28" name="矩形 27"/>
            <p:cNvSpPr/>
            <p:nvPr/>
          </p:nvSpPr>
          <p:spPr bwMode="auto">
            <a:xfrm>
              <a:off x="9483417" y="2013074"/>
              <a:ext cx="1258728" cy="813042"/>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t">
              <a:noAutofit/>
            </a:bodyPr>
            <a:lstStyle/>
            <a:p>
              <a:pP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Compute node</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29" name="矩形 28"/>
            <p:cNvSpPr/>
            <p:nvPr/>
          </p:nvSpPr>
          <p:spPr bwMode="auto">
            <a:xfrm>
              <a:off x="5795019" y="1943084"/>
              <a:ext cx="3002635" cy="1667425"/>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t">
              <a:noAutofit/>
            </a:bodyPr>
            <a:lstStyle/>
            <a:p>
              <a:pP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Storage node</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30" name="圆角矩形 29"/>
            <p:cNvSpPr/>
            <p:nvPr/>
          </p:nvSpPr>
          <p:spPr bwMode="auto">
            <a:xfrm>
              <a:off x="7951621" y="1451306"/>
              <a:ext cx="846034"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FSM</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31" name="圆角矩形 30"/>
            <p:cNvSpPr/>
            <p:nvPr/>
          </p:nvSpPr>
          <p:spPr bwMode="auto">
            <a:xfrm>
              <a:off x="7862593" y="2679512"/>
              <a:ext cx="846034"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VBS/HDFS-SVR</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32" name="圆角矩形 31"/>
            <p:cNvSpPr/>
            <p:nvPr/>
          </p:nvSpPr>
          <p:spPr bwMode="auto">
            <a:xfrm>
              <a:off x="6553973" y="2680066"/>
              <a:ext cx="849600"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EDS</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33" name="圆角矩形 32"/>
            <p:cNvSpPr/>
            <p:nvPr/>
          </p:nvSpPr>
          <p:spPr bwMode="auto">
            <a:xfrm>
              <a:off x="6553973" y="3194234"/>
              <a:ext cx="849600"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OSD</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34" name="圆角矩形 33"/>
            <p:cNvSpPr/>
            <p:nvPr/>
          </p:nvSpPr>
          <p:spPr bwMode="auto">
            <a:xfrm>
              <a:off x="6553973" y="2139989"/>
              <a:ext cx="849600"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REP</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sp>
          <p:nvSpPr>
            <p:cNvPr id="35" name="圆角矩形 34"/>
            <p:cNvSpPr/>
            <p:nvPr/>
          </p:nvSpPr>
          <p:spPr bwMode="auto">
            <a:xfrm>
              <a:off x="9615684" y="2336343"/>
              <a:ext cx="1023701" cy="357214"/>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Application</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cxnSp>
          <p:nvCxnSpPr>
            <p:cNvPr id="36" name="肘形连接符 35"/>
            <p:cNvCxnSpPr>
              <a:stCxn id="27" idx="2"/>
              <a:endCxn id="29" idx="0"/>
            </p:cNvCxnSpPr>
            <p:nvPr/>
          </p:nvCxnSpPr>
          <p:spPr bwMode="auto">
            <a:xfrm rot="5400000">
              <a:off x="7672170" y="1283680"/>
              <a:ext cx="283572" cy="1035237"/>
            </a:xfrm>
            <a:prstGeom prst="bentConnector3">
              <a:avLst/>
            </a:prstGeom>
            <a:solidFill>
              <a:schemeClr val="accent1"/>
            </a:solidFill>
            <a:ln w="25400" cap="flat" cmpd="sng" algn="ctr">
              <a:solidFill>
                <a:srgbClr val="0000CC"/>
              </a:solidFill>
              <a:prstDash val="solid"/>
              <a:round/>
              <a:headEnd type="none" w="med" len="med"/>
              <a:tailEnd type="none" w="med" len="med"/>
            </a:ln>
            <a:effectLst/>
          </p:spPr>
        </p:cxnSp>
        <p:cxnSp>
          <p:nvCxnSpPr>
            <p:cNvPr id="37" name="肘形连接符 36"/>
            <p:cNvCxnSpPr>
              <a:stCxn id="27" idx="2"/>
              <a:endCxn id="28" idx="0"/>
            </p:cNvCxnSpPr>
            <p:nvPr/>
          </p:nvCxnSpPr>
          <p:spPr bwMode="auto">
            <a:xfrm rot="16200000" flipH="1">
              <a:off x="9045396" y="945689"/>
              <a:ext cx="353562" cy="1781207"/>
            </a:xfrm>
            <a:prstGeom prst="bentConnector3">
              <a:avLst>
                <a:gd name="adj1" fmla="val 50000"/>
              </a:avLst>
            </a:prstGeom>
            <a:solidFill>
              <a:schemeClr val="accent1"/>
            </a:solidFill>
            <a:ln w="25400" cap="flat" cmpd="sng" algn="ctr">
              <a:solidFill>
                <a:srgbClr val="0000CC"/>
              </a:solidFill>
              <a:prstDash val="solid"/>
              <a:round/>
              <a:headEnd type="none" w="med" len="med"/>
              <a:tailEnd type="none" w="med" len="med"/>
            </a:ln>
            <a:effectLst/>
          </p:spPr>
        </p:cxnSp>
        <p:cxnSp>
          <p:nvCxnSpPr>
            <p:cNvPr id="38" name="直接连接符 37"/>
            <p:cNvCxnSpPr>
              <a:stCxn id="34" idx="2"/>
            </p:cNvCxnSpPr>
            <p:nvPr/>
          </p:nvCxnSpPr>
          <p:spPr bwMode="auto">
            <a:xfrm>
              <a:off x="6978773" y="2464729"/>
              <a:ext cx="0" cy="215337"/>
            </a:xfrm>
            <a:prstGeom prst="line">
              <a:avLst/>
            </a:prstGeom>
            <a:solidFill>
              <a:schemeClr val="accent1"/>
            </a:solidFill>
            <a:ln w="25400" cap="flat" cmpd="sng" algn="ctr">
              <a:solidFill>
                <a:srgbClr val="92D050"/>
              </a:solidFill>
              <a:prstDash val="solid"/>
              <a:round/>
              <a:headEnd type="none" w="med" len="med"/>
              <a:tailEnd type="none" w="med" len="med"/>
            </a:ln>
            <a:effectLst/>
          </p:spPr>
        </p:cxnSp>
        <p:cxnSp>
          <p:nvCxnSpPr>
            <p:cNvPr id="39" name="直接连接符 38"/>
            <p:cNvCxnSpPr>
              <a:stCxn id="32" idx="2"/>
              <a:endCxn id="33" idx="0"/>
            </p:cNvCxnSpPr>
            <p:nvPr/>
          </p:nvCxnSpPr>
          <p:spPr bwMode="auto">
            <a:xfrm>
              <a:off x="6978773" y="3004806"/>
              <a:ext cx="0" cy="189428"/>
            </a:xfrm>
            <a:prstGeom prst="line">
              <a:avLst/>
            </a:prstGeom>
            <a:solidFill>
              <a:schemeClr val="accent1"/>
            </a:solidFill>
            <a:ln w="25400" cap="flat" cmpd="sng" algn="ctr">
              <a:solidFill>
                <a:srgbClr val="92D050"/>
              </a:solidFill>
              <a:prstDash val="solid"/>
              <a:round/>
              <a:headEnd type="none" w="med" len="med"/>
              <a:tailEnd type="none" w="med" len="med"/>
            </a:ln>
            <a:effectLst/>
          </p:spPr>
        </p:cxnSp>
        <p:cxnSp>
          <p:nvCxnSpPr>
            <p:cNvPr id="40" name="肘形连接符 39"/>
            <p:cNvCxnSpPr>
              <a:stCxn id="32" idx="3"/>
              <a:endCxn id="31" idx="1"/>
            </p:cNvCxnSpPr>
            <p:nvPr/>
          </p:nvCxnSpPr>
          <p:spPr bwMode="auto">
            <a:xfrm flipV="1">
              <a:off x="7403573" y="2841882"/>
              <a:ext cx="459020" cy="554"/>
            </a:xfrm>
            <a:prstGeom prst="bentConnector3">
              <a:avLst/>
            </a:prstGeom>
            <a:solidFill>
              <a:schemeClr val="accent1"/>
            </a:solidFill>
            <a:ln w="25400" cap="flat" cmpd="sng" algn="ctr">
              <a:solidFill>
                <a:srgbClr val="92D050"/>
              </a:solidFill>
              <a:prstDash val="solid"/>
              <a:round/>
              <a:headEnd type="none" w="med" len="med"/>
              <a:tailEnd type="none" w="med" len="med"/>
            </a:ln>
            <a:effectLst/>
          </p:spPr>
        </p:cxnSp>
        <p:sp>
          <p:nvSpPr>
            <p:cNvPr id="41" name="矩形 40"/>
            <p:cNvSpPr/>
            <p:nvPr/>
          </p:nvSpPr>
          <p:spPr bwMode="auto">
            <a:xfrm>
              <a:off x="5795020" y="3825846"/>
              <a:ext cx="758953" cy="518535"/>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DR site</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cxnSp>
          <p:nvCxnSpPr>
            <p:cNvPr id="42" name="肘形连接符 41"/>
            <p:cNvCxnSpPr>
              <a:stCxn id="34" idx="1"/>
              <a:endCxn id="41" idx="0"/>
            </p:cNvCxnSpPr>
            <p:nvPr/>
          </p:nvCxnSpPr>
          <p:spPr bwMode="auto">
            <a:xfrm rot="10800000" flipV="1">
              <a:off x="6174497" y="2302358"/>
              <a:ext cx="379476" cy="1523487"/>
            </a:xfrm>
            <a:prstGeom prst="bentConnector2">
              <a:avLst/>
            </a:prstGeom>
            <a:solidFill>
              <a:schemeClr val="accent1"/>
            </a:solidFill>
            <a:ln w="25400" cap="flat" cmpd="sng" algn="ctr">
              <a:solidFill>
                <a:srgbClr val="7030A0"/>
              </a:solidFill>
              <a:prstDash val="solid"/>
              <a:round/>
              <a:headEnd type="none" w="med" len="med"/>
              <a:tailEnd type="none" w="med" len="med"/>
            </a:ln>
            <a:effectLst/>
          </p:spPr>
        </p:cxnSp>
        <p:sp>
          <p:nvSpPr>
            <p:cNvPr id="43" name="矩形 42"/>
            <p:cNvSpPr/>
            <p:nvPr/>
          </p:nvSpPr>
          <p:spPr bwMode="auto">
            <a:xfrm>
              <a:off x="7165196" y="3825845"/>
              <a:ext cx="1111183" cy="518535"/>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ctr">
              <a:noAutofit/>
            </a:bodyPr>
            <a:lstStyle/>
            <a:p>
              <a:pPr algn="ctr" fontAlgn="ctr">
                <a:spcBef>
                  <a:spcPts val="0"/>
                </a:spcBef>
                <a:spcAft>
                  <a:spcPts val="0"/>
                </a:spcAft>
              </a:pPr>
              <a:r>
                <a:rPr sz="1200" u="none">
                  <a:solidFill>
                    <a:sysClr val="windowText" lastClr="000000"/>
                  </a:solidFill>
                  <a:latin typeface="Huawei Sans" panose="020C0503030203020204" pitchFamily="34" charset="0"/>
                  <a:cs typeface="Huawei Sans" panose="020C0503030203020204" pitchFamily="34" charset="0"/>
                </a:rPr>
                <a:t>Third-place quorum server</a:t>
              </a:r>
              <a:endParaRPr lang="en-US" altLang="zh-CN" sz="1200" b="0" i="0" kern="0" dirty="0">
                <a:solidFill>
                  <a:sysClr val="windowText" lastClr="000000"/>
                </a:solidFill>
                <a:latin typeface="Huawei Sans" panose="020C0503030203020204" pitchFamily="34" charset="0"/>
                <a:cs typeface="Huawei Sans" panose="020C0503030203020204" pitchFamily="34" charset="0"/>
                <a:sym typeface="+mn-lt"/>
              </a:endParaRPr>
            </a:p>
          </p:txBody>
        </p:sp>
        <p:cxnSp>
          <p:nvCxnSpPr>
            <p:cNvPr id="44" name="肘形连接符 43"/>
            <p:cNvCxnSpPr>
              <a:stCxn id="34" idx="3"/>
              <a:endCxn id="43" idx="0"/>
            </p:cNvCxnSpPr>
            <p:nvPr/>
          </p:nvCxnSpPr>
          <p:spPr bwMode="auto">
            <a:xfrm>
              <a:off x="7403573" y="2302359"/>
              <a:ext cx="317215" cy="1523486"/>
            </a:xfrm>
            <a:prstGeom prst="bentConnector2">
              <a:avLst/>
            </a:prstGeom>
            <a:solidFill>
              <a:schemeClr val="accent1"/>
            </a:solidFill>
            <a:ln w="25400" cap="flat" cmpd="sng" algn="ctr">
              <a:solidFill>
                <a:srgbClr val="C00000"/>
              </a:solidFill>
              <a:prstDash val="solid"/>
              <a:round/>
              <a:headEnd type="none" w="med" len="med"/>
              <a:tailEnd type="none" w="med" len="med"/>
            </a:ln>
            <a:effectLst/>
          </p:spPr>
        </p:cxnSp>
        <p:cxnSp>
          <p:nvCxnSpPr>
            <p:cNvPr id="45" name="肘形连接符 44"/>
            <p:cNvCxnSpPr>
              <a:stCxn id="31" idx="3"/>
              <a:endCxn id="28" idx="1"/>
            </p:cNvCxnSpPr>
            <p:nvPr/>
          </p:nvCxnSpPr>
          <p:spPr bwMode="auto">
            <a:xfrm flipV="1">
              <a:off x="8708627" y="2419595"/>
              <a:ext cx="774790" cy="422287"/>
            </a:xfrm>
            <a:prstGeom prst="bentConnector3">
              <a:avLst/>
            </a:prstGeom>
            <a:solidFill>
              <a:schemeClr val="accent1"/>
            </a:solidFill>
            <a:ln w="25400" cap="flat" cmpd="sng" algn="ctr">
              <a:solidFill>
                <a:schemeClr val="tx1"/>
              </a:solidFill>
              <a:prstDash val="solid"/>
              <a:round/>
              <a:headEnd type="none" w="med" len="med"/>
              <a:tailEnd type="none" w="med" len="med"/>
            </a:ln>
            <a:effectLst/>
          </p:spPr>
        </p:cxnSp>
        <p:sp>
          <p:nvSpPr>
            <p:cNvPr id="46" name="文本框 45"/>
            <p:cNvSpPr txBox="1"/>
            <p:nvPr/>
          </p:nvSpPr>
          <p:spPr>
            <a:xfrm>
              <a:off x="5488744" y="1281947"/>
              <a:ext cx="1813617" cy="523220"/>
            </a:xfrm>
            <a:prstGeom prst="rect">
              <a:avLst/>
            </a:prstGeom>
            <a:noFill/>
          </p:spPr>
          <p:txBody>
            <a:bodyPr wrap="square" rtlCol="0">
              <a:noAutofit/>
            </a:bodyPr>
            <a:lstStyle/>
            <a:p>
              <a:pPr fontAlgn="ctr"/>
              <a:r>
                <a:rPr sz="1400" u="none">
                  <a:latin typeface="Huawei Sans" panose="020C0503030203020204" pitchFamily="34" charset="0"/>
                  <a:cs typeface="Huawei Sans" panose="020C0503030203020204" pitchFamily="34" charset="0"/>
                </a:rPr>
                <a:t>Standard protocol access mode</a:t>
              </a:r>
              <a:endParaRPr lang="en-US" altLang="zh-CN" sz="1400" b="1" dirty="0">
                <a:latin typeface="Huawei Sans" panose="020C0503030203020204" pitchFamily="34" charset="0"/>
                <a:cs typeface="Huawei Sans" panose="020C0503030203020204" pitchFamily="34" charset="0"/>
                <a:sym typeface="+mn-lt"/>
              </a:endParaRPr>
            </a:p>
          </p:txBody>
        </p:sp>
        <p:cxnSp>
          <p:nvCxnSpPr>
            <p:cNvPr id="47" name="直接连接符 46"/>
            <p:cNvCxnSpPr>
              <a:stCxn id="30" idx="0"/>
            </p:cNvCxnSpPr>
            <p:nvPr/>
          </p:nvCxnSpPr>
          <p:spPr bwMode="auto">
            <a:xfrm flipV="1">
              <a:off x="8374638" y="1053675"/>
              <a:ext cx="1" cy="397631"/>
            </a:xfrm>
            <a:prstGeom prst="line">
              <a:avLst/>
            </a:prstGeom>
            <a:solidFill>
              <a:schemeClr val="accent1"/>
            </a:solidFill>
            <a:ln w="28575" cap="flat" cmpd="sng" algn="ctr">
              <a:solidFill>
                <a:srgbClr val="0000CC"/>
              </a:solidFill>
              <a:prstDash val="solid"/>
              <a:round/>
              <a:headEnd type="none" w="med" len="med"/>
              <a:tailEnd type="none" w="med" len="med"/>
            </a:ln>
            <a:effectLst/>
          </p:spPr>
        </p:cxnSp>
        <p:cxnSp>
          <p:nvCxnSpPr>
            <p:cNvPr id="48" name="直接连接符 47"/>
            <p:cNvCxnSpPr/>
            <p:nvPr/>
          </p:nvCxnSpPr>
          <p:spPr bwMode="auto">
            <a:xfrm>
              <a:off x="7799603" y="1053675"/>
              <a:ext cx="1150070" cy="0"/>
            </a:xfrm>
            <a:prstGeom prst="line">
              <a:avLst/>
            </a:prstGeom>
            <a:solidFill>
              <a:schemeClr val="accent1"/>
            </a:solidFill>
            <a:ln w="25400" cap="flat" cmpd="sng" algn="ctr">
              <a:solidFill>
                <a:srgbClr val="0000CC"/>
              </a:solidFill>
              <a:prstDash val="solid"/>
              <a:round/>
              <a:headEnd type="none" w="med" len="med"/>
              <a:tailEnd type="none" w="med" len="med"/>
            </a:ln>
            <a:effectLst/>
          </p:spPr>
        </p:cxnSp>
      </p:grpSp>
      <p:grpSp>
        <p:nvGrpSpPr>
          <p:cNvPr id="49" name="组合 48"/>
          <p:cNvGrpSpPr/>
          <p:nvPr/>
        </p:nvGrpSpPr>
        <p:grpSpPr>
          <a:xfrm>
            <a:off x="9046835" y="4174539"/>
            <a:ext cx="2150022" cy="1200329"/>
            <a:chOff x="9046835" y="3262453"/>
            <a:chExt cx="2150022" cy="1200329"/>
          </a:xfrm>
        </p:grpSpPr>
        <p:sp>
          <p:nvSpPr>
            <p:cNvPr id="50" name="文本框 49"/>
            <p:cNvSpPr txBox="1"/>
            <p:nvPr/>
          </p:nvSpPr>
          <p:spPr>
            <a:xfrm>
              <a:off x="9046835" y="3262453"/>
              <a:ext cx="2150022" cy="1200329"/>
            </a:xfrm>
            <a:prstGeom prst="rect">
              <a:avLst/>
            </a:prstGeom>
            <a:noFill/>
          </p:spPr>
          <p:txBody>
            <a:bodyPr wrap="square" rtlCol="0">
              <a:noAutofit/>
            </a:bodyPr>
            <a:lstStyle/>
            <a:p>
              <a:pPr fontAlgn="ctr"/>
              <a:endParaRPr lang="en-US" altLang="zh-CN" sz="1200" dirty="0">
                <a:latin typeface="Huawei Sans" panose="020C0503030203020204" pitchFamily="34" charset="0"/>
                <a:cs typeface="Huawei Sans" panose="020C0503030203020204" pitchFamily="34" charset="0"/>
                <a:sym typeface="+mn-lt"/>
              </a:endParaRPr>
            </a:p>
            <a:p>
              <a:pPr fontAlgn="ctr"/>
              <a:r>
                <a:rPr sz="1200" u="none">
                  <a:latin typeface="Huawei Sans" panose="020C0503030203020204" pitchFamily="34" charset="0"/>
                  <a:cs typeface="Huawei Sans" panose="020C0503030203020204" pitchFamily="34" charset="0"/>
                </a:rPr>
                <a:t>Management plane:</a:t>
              </a:r>
              <a:endParaRPr lang="en-US" altLang="zh-CN" sz="1200" dirty="0">
                <a:latin typeface="Huawei Sans" panose="020C0503030203020204" pitchFamily="34" charset="0"/>
                <a:cs typeface="Huawei Sans" panose="020C0503030203020204" pitchFamily="34" charset="0"/>
                <a:sym typeface="+mn-lt"/>
              </a:endParaRPr>
            </a:p>
            <a:p>
              <a:pPr fontAlgn="ctr"/>
              <a:r>
                <a:rPr sz="1200" u="none">
                  <a:latin typeface="Huawei Sans" panose="020C0503030203020204" pitchFamily="34" charset="0"/>
                  <a:cs typeface="Huawei Sans" panose="020C0503030203020204" pitchFamily="34" charset="0"/>
                </a:rPr>
                <a:t>Storage plane:</a:t>
              </a:r>
              <a:endParaRPr lang="en-US" altLang="zh-CN" sz="1200" dirty="0">
                <a:latin typeface="Huawei Sans" panose="020C0503030203020204" pitchFamily="34" charset="0"/>
                <a:cs typeface="Huawei Sans" panose="020C0503030203020204" pitchFamily="34" charset="0"/>
                <a:sym typeface="+mn-lt"/>
              </a:endParaRPr>
            </a:p>
            <a:p>
              <a:pPr fontAlgn="ctr"/>
              <a:r>
                <a:rPr sz="1200" u="none">
                  <a:latin typeface="Huawei Sans" panose="020C0503030203020204" pitchFamily="34" charset="0"/>
                  <a:cs typeface="Huawei Sans" panose="020C0503030203020204" pitchFamily="34" charset="0"/>
                </a:rPr>
                <a:t>Replication plane:</a:t>
              </a:r>
              <a:endParaRPr lang="en-US" altLang="zh-CN" sz="1200" dirty="0">
                <a:latin typeface="Huawei Sans" panose="020C0503030203020204" pitchFamily="34" charset="0"/>
                <a:cs typeface="Huawei Sans" panose="020C0503030203020204" pitchFamily="34" charset="0"/>
                <a:sym typeface="+mn-lt"/>
              </a:endParaRPr>
            </a:p>
            <a:p>
              <a:pPr fontAlgn="ctr"/>
              <a:r>
                <a:rPr sz="1200" u="none">
                  <a:latin typeface="Huawei Sans" panose="020C0503030203020204" pitchFamily="34" charset="0"/>
                  <a:cs typeface="Huawei Sans" panose="020C0503030203020204" pitchFamily="34" charset="0"/>
                </a:rPr>
                <a:t>Arbitration plane:</a:t>
              </a:r>
              <a:endParaRPr lang="en-US" altLang="zh-CN" sz="1200" dirty="0">
                <a:latin typeface="Huawei Sans" panose="020C0503030203020204" pitchFamily="34" charset="0"/>
                <a:cs typeface="Huawei Sans" panose="020C0503030203020204" pitchFamily="34" charset="0"/>
                <a:sym typeface="+mn-lt"/>
              </a:endParaRPr>
            </a:p>
            <a:p>
              <a:pPr fontAlgn="ctr"/>
              <a:r>
                <a:rPr sz="1200" u="none">
                  <a:latin typeface="Huawei Sans" panose="020C0503030203020204" pitchFamily="34" charset="0"/>
                  <a:cs typeface="Huawei Sans" panose="020C0503030203020204" pitchFamily="34" charset="0"/>
                </a:rPr>
                <a:t>Service plane:</a:t>
              </a:r>
              <a:endParaRPr lang="en-US" altLang="zh-CN" sz="1200" dirty="0">
                <a:latin typeface="Huawei Sans" panose="020C0503030203020204" pitchFamily="34" charset="0"/>
                <a:cs typeface="Huawei Sans" panose="020C0503030203020204" pitchFamily="34" charset="0"/>
                <a:sym typeface="+mn-lt"/>
              </a:endParaRPr>
            </a:p>
          </p:txBody>
        </p:sp>
        <p:cxnSp>
          <p:nvCxnSpPr>
            <p:cNvPr id="51" name="直接连接符 50"/>
            <p:cNvCxnSpPr/>
            <p:nvPr/>
          </p:nvCxnSpPr>
          <p:spPr bwMode="auto">
            <a:xfrm>
              <a:off x="10575487" y="3594803"/>
              <a:ext cx="475130" cy="0"/>
            </a:xfrm>
            <a:prstGeom prst="line">
              <a:avLst/>
            </a:prstGeom>
            <a:solidFill>
              <a:schemeClr val="accent1"/>
            </a:solidFill>
            <a:ln w="25400" cap="flat" cmpd="sng" algn="ctr">
              <a:solidFill>
                <a:srgbClr val="0000CC"/>
              </a:solidFill>
              <a:prstDash val="solid"/>
              <a:round/>
              <a:headEnd type="none" w="med" len="med"/>
              <a:tailEnd type="none" w="med" len="med"/>
            </a:ln>
            <a:effectLst/>
          </p:spPr>
        </p:cxnSp>
        <p:cxnSp>
          <p:nvCxnSpPr>
            <p:cNvPr id="52" name="直接连接符 51"/>
            <p:cNvCxnSpPr/>
            <p:nvPr/>
          </p:nvCxnSpPr>
          <p:spPr bwMode="auto">
            <a:xfrm>
              <a:off x="10575487" y="3775483"/>
              <a:ext cx="475130" cy="0"/>
            </a:xfrm>
            <a:prstGeom prst="line">
              <a:avLst/>
            </a:prstGeom>
            <a:solidFill>
              <a:schemeClr val="accent1"/>
            </a:solidFill>
            <a:ln w="25400" cap="flat" cmpd="sng" algn="ctr">
              <a:solidFill>
                <a:srgbClr val="92D050"/>
              </a:solidFill>
              <a:prstDash val="solid"/>
              <a:round/>
              <a:headEnd type="none" w="med" len="med"/>
              <a:tailEnd type="none" w="med" len="med"/>
            </a:ln>
            <a:effectLst/>
          </p:spPr>
        </p:cxnSp>
        <p:cxnSp>
          <p:nvCxnSpPr>
            <p:cNvPr id="53" name="直接连接符 52"/>
            <p:cNvCxnSpPr/>
            <p:nvPr/>
          </p:nvCxnSpPr>
          <p:spPr bwMode="auto">
            <a:xfrm>
              <a:off x="10575487" y="3957292"/>
              <a:ext cx="475130" cy="0"/>
            </a:xfrm>
            <a:prstGeom prst="line">
              <a:avLst/>
            </a:prstGeom>
            <a:solidFill>
              <a:schemeClr val="accent1"/>
            </a:solidFill>
            <a:ln w="25400" cap="flat" cmpd="sng" algn="ctr">
              <a:solidFill>
                <a:srgbClr val="7030A0"/>
              </a:solidFill>
              <a:prstDash val="solid"/>
              <a:round/>
              <a:headEnd type="none" w="med" len="med"/>
              <a:tailEnd type="none" w="med" len="med"/>
            </a:ln>
            <a:effectLst/>
          </p:spPr>
        </p:cxnSp>
        <p:cxnSp>
          <p:nvCxnSpPr>
            <p:cNvPr id="54" name="直接连接符 53"/>
            <p:cNvCxnSpPr/>
            <p:nvPr/>
          </p:nvCxnSpPr>
          <p:spPr bwMode="auto">
            <a:xfrm>
              <a:off x="10575487" y="4137973"/>
              <a:ext cx="475130"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55" name="直接连接符 54"/>
            <p:cNvCxnSpPr/>
            <p:nvPr/>
          </p:nvCxnSpPr>
          <p:spPr bwMode="auto">
            <a:xfrm>
              <a:off x="10575487" y="4318753"/>
              <a:ext cx="47513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86535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u="none" dirty="0"/>
              <a:t>Upon completion of this lesson, you will be able to understand:</a:t>
            </a:r>
            <a:endParaRPr lang="en-US" altLang="zh-CN" dirty="0">
              <a:sym typeface="+mn-lt"/>
            </a:endParaRPr>
          </a:p>
          <a:p>
            <a:pPr lvl="1"/>
            <a:r>
              <a:rPr u="none" dirty="0"/>
              <a:t>Storage network architecture evolution</a:t>
            </a:r>
            <a:endParaRPr lang="en-US" altLang="zh-CN" dirty="0">
              <a:sym typeface="+mn-lt"/>
            </a:endParaRPr>
          </a:p>
          <a:p>
            <a:pPr lvl="1"/>
            <a:r>
              <a:rPr u="none"/>
              <a:t>Storage network </a:t>
            </a:r>
            <a:r>
              <a:rPr u="none" dirty="0"/>
              <a:t>technology evolution</a:t>
            </a:r>
            <a:endParaRPr lang="en-US" altLang="zh-CN" dirty="0">
              <a:sym typeface="+mn-lt"/>
            </a:endParaRPr>
          </a:p>
          <a:p>
            <a:endParaRPr lang="en-US" altLang="zh-CN" dirty="0">
              <a:sym typeface="+mn-lt"/>
            </a:endParaRPr>
          </a:p>
        </p:txBody>
      </p:sp>
    </p:spTree>
    <p:extLst>
      <p:ext uri="{BB962C8B-B14F-4D97-AF65-F5344CB8AC3E}">
        <p14:creationId xmlns:p14="http://schemas.microsoft.com/office/powerpoint/2010/main" val="899319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 name="标题 55">
            <a:extLst>
              <a:ext uri="{FF2B5EF4-FFF2-40B4-BE49-F238E27FC236}">
                <a16:creationId xmlns:a16="http://schemas.microsoft.com/office/drawing/2014/main" id="{69440BB1-8E5A-41B1-92CD-CF0862A6FD95}"/>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775285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u="none"/>
              <a:t>Networking Rules</a:t>
            </a:r>
            <a:endParaRPr lang="en-US" altLang="zh-CN" dirty="0"/>
          </a:p>
        </p:txBody>
      </p:sp>
      <p:sp>
        <p:nvSpPr>
          <p:cNvPr id="3" name="文本占位符 2"/>
          <p:cNvSpPr>
            <a:spLocks noGrp="1"/>
          </p:cNvSpPr>
          <p:nvPr>
            <p:ph type="body" sz="quarter" idx="10"/>
          </p:nvPr>
        </p:nvSpPr>
        <p:spPr/>
        <p:txBody>
          <a:bodyPr/>
          <a:lstStyle/>
          <a:p>
            <a:r>
              <a:rPr u="none" dirty="0"/>
              <a:t>Nodes must be placed in a cabinet from bottom to top.</a:t>
            </a:r>
            <a:endParaRPr lang="en-US" altLang="zh-CN" dirty="0"/>
          </a:p>
          <a:p>
            <a:r>
              <a:rPr u="none" dirty="0"/>
              <a:t>A deployment solution is usually chosen based on project requirements. The total power consumption and weight of the storage nodes, switches, and KVM in a cabinet must be calculated and the number of nodes that can be housed by a cabinet must be determined based on the equipment room conditions.</a:t>
            </a:r>
            <a:endParaRPr lang="en-US" altLang="zh-CN" dirty="0"/>
          </a:p>
          <a:p>
            <a:r>
              <a:rPr u="none" dirty="0"/>
              <a:t>In typical configuration, nodes and switches in the base cabinet are connected through network cables and SFP+ cables, and nodes in an expansion cabinet connect to switches in the base cabinet through network cables and optical fibers.</a:t>
            </a:r>
            <a:endParaRPr lang="en-US" altLang="zh-CN" dirty="0"/>
          </a:p>
        </p:txBody>
      </p:sp>
    </p:spTree>
    <p:extLst>
      <p:ext uri="{BB962C8B-B14F-4D97-AF65-F5344CB8AC3E}">
        <p14:creationId xmlns:p14="http://schemas.microsoft.com/office/powerpoint/2010/main" val="3916385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noAutofit/>
          </a:bodyPr>
          <a:lstStyle/>
          <a:p>
            <a:pPr marL="0" indent="0">
              <a:buNone/>
            </a:pPr>
            <a:r>
              <a:rPr lang="en-US" sz="1600" u="none" dirty="0"/>
              <a:t>1. </a:t>
            </a:r>
            <a:r>
              <a:rPr sz="1600" u="none" dirty="0"/>
              <a:t>Which of the following are included in </a:t>
            </a:r>
            <a:r>
              <a:rPr lang="en-US" altLang="zh-CN" sz="1600" dirty="0"/>
              <a:t>scale-out</a:t>
            </a:r>
            <a:r>
              <a:rPr sz="1600" u="none" dirty="0"/>
              <a:t> storage networking?</a:t>
            </a:r>
          </a:p>
          <a:p>
            <a:pPr marL="942975" lvl="1" indent="-452438">
              <a:buFont typeface="+mj-lt"/>
              <a:buAutoNum type="alphaUcPeriod"/>
            </a:pPr>
            <a:r>
              <a:rPr sz="1400" u="none" dirty="0"/>
              <a:t>Management network</a:t>
            </a:r>
            <a:endParaRPr lang="en-US" altLang="zh-CN" sz="1400" dirty="0">
              <a:latin typeface="Arial" panose="020C0503030203020204" pitchFamily="34" charset="0"/>
              <a:ea typeface="+mn-ea"/>
              <a:cs typeface="+mn-ea"/>
              <a:sym typeface="+mn-lt"/>
            </a:endParaRPr>
          </a:p>
          <a:p>
            <a:pPr marL="942975" lvl="1" indent="-452438">
              <a:buFont typeface="+mj-lt"/>
              <a:buAutoNum type="alphaUcPeriod"/>
            </a:pPr>
            <a:r>
              <a:rPr sz="1400" u="none" dirty="0"/>
              <a:t>Front-end service network</a:t>
            </a:r>
            <a:endParaRPr lang="en-US" altLang="zh-CN" sz="1400" dirty="0">
              <a:latin typeface="Arial" panose="020C0503030203020204" pitchFamily="34" charset="0"/>
              <a:ea typeface="+mn-ea"/>
              <a:cs typeface="+mn-ea"/>
              <a:sym typeface="+mn-lt"/>
            </a:endParaRPr>
          </a:p>
          <a:p>
            <a:pPr marL="942975" lvl="1" indent="-452438">
              <a:buFont typeface="+mj-lt"/>
              <a:buAutoNum type="alphaUcPeriod"/>
            </a:pPr>
            <a:r>
              <a:rPr sz="1400" u="none" dirty="0"/>
              <a:t>Front-end storage network</a:t>
            </a:r>
            <a:endParaRPr lang="en-US" altLang="zh-CN" sz="1400" dirty="0">
              <a:latin typeface="Arial" panose="020C0503030203020204" pitchFamily="34" charset="0"/>
              <a:ea typeface="+mn-ea"/>
              <a:cs typeface="+mn-ea"/>
              <a:sym typeface="+mn-lt"/>
            </a:endParaRPr>
          </a:p>
          <a:p>
            <a:pPr marL="942975" lvl="1" indent="-452438">
              <a:buFont typeface="+mj-lt"/>
              <a:buAutoNum type="alphaUcPeriod"/>
            </a:pPr>
            <a:r>
              <a:rPr sz="1400" u="none" dirty="0"/>
              <a:t>Back-end storage network</a:t>
            </a:r>
          </a:p>
          <a:p>
            <a:pPr marL="0" indent="0">
              <a:buNone/>
            </a:pPr>
            <a:r>
              <a:rPr sz="1600" u="none" dirty="0"/>
              <a:t>2. Which of the following protocols are commonly used in SAN networking?</a:t>
            </a:r>
          </a:p>
          <a:p>
            <a:pPr marL="942975" lvl="1" indent="-452438"/>
            <a:r>
              <a:rPr sz="1400" u="none" dirty="0"/>
              <a:t>FC</a:t>
            </a:r>
            <a:endParaRPr lang="en-US" altLang="zh-CN" sz="1400" dirty="0">
              <a:cs typeface="+mn-ea"/>
              <a:sym typeface="+mn-lt"/>
            </a:endParaRPr>
          </a:p>
          <a:p>
            <a:pPr marL="942975" lvl="1" indent="-452438"/>
            <a:r>
              <a:rPr sz="1400" u="none" dirty="0"/>
              <a:t>iSCSI</a:t>
            </a:r>
            <a:endParaRPr lang="en-US" altLang="zh-CN" sz="1400" dirty="0">
              <a:cs typeface="+mn-ea"/>
              <a:sym typeface="+mn-lt"/>
            </a:endParaRPr>
          </a:p>
          <a:p>
            <a:pPr marL="942975" lvl="1" indent="-452438"/>
            <a:r>
              <a:rPr sz="1400" u="none" dirty="0"/>
              <a:t>CIFS</a:t>
            </a:r>
            <a:endParaRPr lang="en-US" altLang="zh-CN" sz="1400" dirty="0">
              <a:cs typeface="+mn-ea"/>
              <a:sym typeface="+mn-lt"/>
            </a:endParaRPr>
          </a:p>
          <a:p>
            <a:pPr marL="942975" lvl="1" indent="-452438"/>
            <a:r>
              <a:rPr sz="1400" u="none" dirty="0"/>
              <a:t>NFS</a:t>
            </a:r>
            <a:endParaRPr lang="en-US" altLang="zh-CN" sz="1400" dirty="0">
              <a:cs typeface="+mn-ea"/>
              <a:sym typeface="+mn-lt"/>
            </a:endParaRPr>
          </a:p>
          <a:p>
            <a:pPr marL="942975" lvl="1" indent="-452438">
              <a:buFont typeface="+mj-lt"/>
              <a:buAutoNum type="alphaUcPeriod"/>
            </a:pPr>
            <a:endParaRPr lang="en-US" altLang="zh-CN" sz="1400" dirty="0">
              <a:ea typeface="+mn-ea"/>
              <a:cs typeface="+mn-ea"/>
              <a:sym typeface="+mn-lt"/>
            </a:endParaRPr>
          </a:p>
        </p:txBody>
      </p:sp>
    </p:spTree>
    <p:extLst>
      <p:ext uri="{BB962C8B-B14F-4D97-AF65-F5344CB8AC3E}">
        <p14:creationId xmlns:p14="http://schemas.microsoft.com/office/powerpoint/2010/main" val="209944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798687190"/>
              </p:ext>
            </p:extLst>
          </p:nvPr>
        </p:nvGraphicFramePr>
        <p:xfrm>
          <a:off x="1002323" y="1938921"/>
          <a:ext cx="9882554" cy="3889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497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noAutofit/>
          </a:bodyPr>
          <a:lstStyle/>
          <a:p>
            <a:pPr algn="l"/>
            <a:r>
              <a:rPr sz="2000" u="none" dirty="0"/>
              <a:t>Huawei official websites</a:t>
            </a:r>
          </a:p>
          <a:p>
            <a:pPr lvl="1"/>
            <a:r>
              <a:rPr sz="1800" u="none" dirty="0">
                <a:latin typeface="Huawei Sans" panose="020C0503030203020204" pitchFamily="34" charset="0"/>
                <a:cs typeface="Huawei Sans" panose="020C0503030203020204" pitchFamily="34" charset="0"/>
              </a:rPr>
              <a:t>Enterprise business: </a:t>
            </a:r>
            <a:r>
              <a:rPr sz="1800" u="none" dirty="0">
                <a:latin typeface="Huawei Sans" panose="020C0503030203020204" pitchFamily="34" charset="0"/>
                <a:cs typeface="Huawei Sans" panose="020C0503030203020204" pitchFamily="34" charset="0"/>
                <a:hlinkClick r:id="rId3"/>
              </a:rPr>
              <a:t>https://e.huawei.com/en/</a:t>
            </a:r>
            <a:endParaRPr lang="en-US" altLang="zh-CN" sz="1800" dirty="0">
              <a:latin typeface="Huawei Sans" panose="020C0503030203020204" pitchFamily="34" charset="0"/>
              <a:ea typeface="微软雅黑" panose="020B0503020204020204" pitchFamily="34" charset="-122"/>
              <a:cs typeface="Huawei Sans" panose="020C0503030203020204" pitchFamily="34" charset="0"/>
            </a:endParaRPr>
          </a:p>
          <a:p>
            <a:pPr lvl="1"/>
            <a:r>
              <a:rPr sz="1800" u="none" dirty="0">
                <a:latin typeface="Huawei Sans" panose="020C0503030203020204" pitchFamily="34" charset="0"/>
                <a:cs typeface="Huawei Sans" panose="020C0503030203020204" pitchFamily="34" charset="0"/>
              </a:rPr>
              <a:t>Technical support: </a:t>
            </a:r>
            <a:r>
              <a:rPr sz="1800" u="none" dirty="0">
                <a:latin typeface="Huawei Sans" panose="020C0503030203020204" pitchFamily="34" charset="0"/>
                <a:cs typeface="Huawei Sans" panose="020C0503030203020204" pitchFamily="34" charset="0"/>
                <a:hlinkClick r:id="rId4"/>
              </a:rPr>
              <a:t>https://support.huawei.com/enterprise/en/index.html</a:t>
            </a:r>
            <a:r>
              <a:rPr sz="1800" u="none" dirty="0">
                <a:latin typeface="Huawei Sans" panose="020C0503030203020204" pitchFamily="34" charset="0"/>
                <a:cs typeface="Huawei Sans" panose="020C0503030203020204" pitchFamily="34" charset="0"/>
              </a:rPr>
              <a:t> </a:t>
            </a:r>
          </a:p>
          <a:p>
            <a:pPr lvl="1"/>
            <a:r>
              <a:rPr sz="1800" u="none" dirty="0">
                <a:latin typeface="Huawei Sans" panose="020C0503030203020204" pitchFamily="34" charset="0"/>
                <a:cs typeface="Huawei Sans" panose="020C0503030203020204" pitchFamily="34" charset="0"/>
              </a:rPr>
              <a:t>Online learning: </a:t>
            </a:r>
            <a:r>
              <a:rPr sz="1800" u="none" dirty="0">
                <a:latin typeface="Huawei Sans" panose="020C0503030203020204" pitchFamily="34" charset="0"/>
                <a:cs typeface="Huawei Sans" panose="020C0503030203020204" pitchFamily="34" charset="0"/>
                <a:hlinkClick r:id="rId5"/>
              </a:rPr>
              <a:t>https://www.huawei.com/en/learning</a:t>
            </a:r>
            <a:endParaRPr lang="en-US" altLang="zh-CN" sz="1800" dirty="0">
              <a:latin typeface="Huawei Sans" panose="020C0503030203020204" pitchFamily="34" charset="0"/>
              <a:ea typeface="微软雅黑" panose="020B0503020204020204" pitchFamily="34" charset="-122"/>
              <a:cs typeface="Huawei Sans" panose="020C0503030203020204" pitchFamily="34" charset="0"/>
            </a:endParaRPr>
          </a:p>
          <a:p>
            <a:r>
              <a:rPr sz="2000" u="none" dirty="0"/>
              <a:t>Popular tools</a:t>
            </a:r>
          </a:p>
          <a:p>
            <a:pPr lvl="1"/>
            <a:r>
              <a:rPr sz="1800" u="none" dirty="0" err="1">
                <a:latin typeface="Huawei Sans" panose="020C0503030203020204" pitchFamily="34" charset="0"/>
                <a:cs typeface="Huawei Sans" panose="020C0503030203020204" pitchFamily="34" charset="0"/>
              </a:rPr>
              <a:t>HedEx</a:t>
            </a:r>
            <a:r>
              <a:rPr sz="1800" u="none" dirty="0">
                <a:latin typeface="Huawei Sans" panose="020C0503030203020204" pitchFamily="34" charset="0"/>
                <a:cs typeface="Huawei Sans" panose="020C0503030203020204" pitchFamily="34" charset="0"/>
              </a:rPr>
              <a:t> Lite</a:t>
            </a:r>
          </a:p>
          <a:p>
            <a:pPr lvl="1"/>
            <a:r>
              <a:rPr sz="1800" u="none" dirty="0">
                <a:latin typeface="Huawei Sans" panose="020C0503030203020204" pitchFamily="34" charset="0"/>
                <a:cs typeface="Huawei Sans" panose="020C0503030203020204" pitchFamily="34" charset="0"/>
              </a:rPr>
              <a:t>Network Document Tool Center</a:t>
            </a:r>
          </a:p>
          <a:p>
            <a:pPr lvl="1"/>
            <a:r>
              <a:rPr sz="1800" u="none" dirty="0">
                <a:latin typeface="Huawei Sans" panose="020C0503030203020204" pitchFamily="34" charset="0"/>
                <a:cs typeface="Huawei Sans" panose="020C0503030203020204" pitchFamily="34" charset="0"/>
              </a:rPr>
              <a:t>Information Query Assistant</a:t>
            </a:r>
          </a:p>
          <a:p>
            <a:endParaRPr lang="en-US" altLang="zh-CN" sz="2000" dirty="0"/>
          </a:p>
        </p:txBody>
      </p:sp>
    </p:spTree>
    <p:extLst>
      <p:ext uri="{BB962C8B-B14F-4D97-AF65-F5344CB8AC3E}">
        <p14:creationId xmlns:p14="http://schemas.microsoft.com/office/powerpoint/2010/main" val="2787421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45B47C-10DA-458F-92BB-30B4289A85C5}"/>
              </a:ext>
            </a:extLst>
          </p:cNvPr>
          <p:cNvSpPr>
            <a:spLocks noGrp="1"/>
          </p:cNvSpPr>
          <p:nvPr>
            <p:ph type="title"/>
          </p:nvPr>
        </p:nvSpPr>
        <p:spPr/>
        <p:txBody>
          <a:bodyPr/>
          <a:lstStyle/>
          <a:p>
            <a:r>
              <a:rPr u="none" dirty="0">
                <a:latin typeface="Huawei Sans" panose="020C0503030203020204" pitchFamily="34" charset="0"/>
                <a:cs typeface="Huawei Sans" panose="020C0503030203020204" pitchFamily="34" charset="0"/>
              </a:rPr>
              <a:t>Acronyms and Abbreviations</a:t>
            </a:r>
          </a:p>
        </p:txBody>
      </p:sp>
      <p:sp>
        <p:nvSpPr>
          <p:cNvPr id="3" name="文本占位符 2">
            <a:extLst>
              <a:ext uri="{FF2B5EF4-FFF2-40B4-BE49-F238E27FC236}">
                <a16:creationId xmlns:a16="http://schemas.microsoft.com/office/drawing/2014/main" id="{5DBCF936-0D3B-4DF7-895F-EEA68FE07E0F}"/>
              </a:ext>
            </a:extLst>
          </p:cNvPr>
          <p:cNvSpPr>
            <a:spLocks noGrp="1"/>
          </p:cNvSpPr>
          <p:nvPr>
            <p:ph type="body" sz="quarter" idx="4294967295"/>
          </p:nvPr>
        </p:nvSpPr>
        <p:spPr>
          <a:xfrm>
            <a:off x="731838" y="980804"/>
            <a:ext cx="10728325" cy="4879975"/>
          </a:xfrm>
          <a:prstGeom prst="rect">
            <a:avLst/>
          </a:prstGeom>
        </p:spPr>
        <p:txBody>
          <a:bodyPr/>
          <a:lstStyle/>
          <a:p>
            <a:pPr marL="0" indent="0">
              <a:buNone/>
            </a:pPr>
            <a:r>
              <a:rPr sz="1400" u="none" dirty="0">
                <a:latin typeface="Huawei Sans" panose="020C0503030203020204" pitchFamily="34" charset="0"/>
                <a:cs typeface="Huawei Sans" panose="020C0503030203020204" pitchFamily="34" charset="0"/>
              </a:rPr>
              <a:t>Direct Attached Storage (DAS): An external storage device is directly connected to a computer through a cable.</a:t>
            </a:r>
            <a:endParaRPr lang="en-US" altLang="zh-CN" sz="1400" dirty="0">
              <a:latin typeface="Huawei Sans" panose="020C0503030203020204" pitchFamily="34" charset="0"/>
              <a:cs typeface="Huawei Sans" panose="020C0503030203020204" pitchFamily="34" charset="0"/>
              <a:sym typeface="Huawei Sans" panose="020C0503030203020204" pitchFamily="34" charset="0"/>
            </a:endParaRPr>
          </a:p>
          <a:p>
            <a:pPr marL="0" indent="0">
              <a:buNone/>
            </a:pPr>
            <a:r>
              <a:rPr sz="1400" u="none" dirty="0">
                <a:latin typeface="Huawei Sans" panose="020C0503030203020204" pitchFamily="34" charset="0"/>
                <a:cs typeface="Huawei Sans" panose="020C0503030203020204" pitchFamily="34" charset="0"/>
              </a:rPr>
              <a:t>Redundant Array of Independent Disks (RAID): It is a technology that provides a disk group (logical disk) consisting of multiple disks (physical disks) combined in different modes. The disk group features higher storage performance over a single disk and supports data redundancy.</a:t>
            </a:r>
            <a:endParaRPr lang="en-US" altLang="zh-CN" sz="1400" dirty="0">
              <a:latin typeface="Huawei Sans" panose="020C0503030203020204" pitchFamily="34" charset="0"/>
              <a:cs typeface="Huawei Sans" panose="020C0503030203020204" pitchFamily="34" charset="0"/>
              <a:sym typeface="Huawei Sans" panose="020C0503030203020204" pitchFamily="34" charset="0"/>
            </a:endParaRPr>
          </a:p>
          <a:p>
            <a:pPr marL="0" indent="0">
              <a:buNone/>
            </a:pPr>
            <a:r>
              <a:rPr sz="1400" u="none" dirty="0">
                <a:latin typeface="Huawei Sans" panose="020C0503030203020204" pitchFamily="34" charset="0"/>
                <a:cs typeface="Huawei Sans" panose="020C0503030203020204" pitchFamily="34" charset="0"/>
              </a:rPr>
              <a:t>Redirect on write (ROW): A core technology used to create file system snapshots. When a source file system receives a write request to modify existing data, the storage system writes the new data to a new location and directs the BP of the modified data block to the new location.</a:t>
            </a:r>
            <a:endParaRPr lang="en-US" altLang="zh-CN" sz="1400" dirty="0">
              <a:latin typeface="Huawei Sans" panose="020C0503030203020204" pitchFamily="34" charset="0"/>
              <a:cs typeface="Huawei Sans" panose="020C0503030203020204" pitchFamily="34" charset="0"/>
              <a:sym typeface="Huawei Sans" panose="020C0503030203020204" pitchFamily="34" charset="0"/>
            </a:endParaRPr>
          </a:p>
          <a:p>
            <a:pPr marL="0" indent="0">
              <a:buNone/>
            </a:pPr>
            <a:r>
              <a:rPr sz="1400" u="none" dirty="0">
                <a:latin typeface="Huawei Sans" panose="020C0503030203020204" pitchFamily="34" charset="0"/>
                <a:cs typeface="Huawei Sans" panose="020C0503030203020204" pitchFamily="34" charset="0"/>
              </a:rPr>
              <a:t>Virtual Local Area Network (VLAN): A VLAN is a group of hosts with a common set of requirements that communicate as if they were attached to the same broadcast domain, regardless of their physical location. VLAN membership can be configured through software instead of physically relocating devices or connections.</a:t>
            </a:r>
            <a:endParaRPr lang="en-US" altLang="zh-CN" sz="1400" dirty="0">
              <a:latin typeface="Huawei Sans" panose="020C0503030203020204" pitchFamily="34" charset="0"/>
              <a:cs typeface="Huawei Sans" panose="020C0503030203020204" pitchFamily="34" charset="0"/>
              <a:sym typeface="Huawei Sans" panose="020C0503030203020204" pitchFamily="34" charset="0"/>
            </a:endParaRPr>
          </a:p>
          <a:p>
            <a:pPr marL="0" indent="0">
              <a:buNone/>
            </a:pPr>
            <a:r>
              <a:rPr sz="1400" u="none" dirty="0">
                <a:latin typeface="Huawei Sans" panose="020C0503030203020204" pitchFamily="34" charset="0"/>
                <a:cs typeface="Huawei Sans" panose="020C0503030203020204" pitchFamily="34" charset="0"/>
              </a:rPr>
              <a:t>HBA: Host Bus Adapter</a:t>
            </a:r>
            <a:endParaRPr lang="en-US" altLang="zh-CN" sz="1400" dirty="0">
              <a:latin typeface="Huawei Sans" panose="020C0503030203020204" pitchFamily="34" charset="0"/>
              <a:cs typeface="Huawei Sans" panose="020C0503030203020204" pitchFamily="34" charset="0"/>
              <a:sym typeface="Huawei Sans" panose="020C0503030203020204" pitchFamily="34" charset="0"/>
            </a:endParaRPr>
          </a:p>
          <a:p>
            <a:pPr marL="0" indent="0">
              <a:buNone/>
            </a:pPr>
            <a:r>
              <a:rPr sz="1400" u="none" dirty="0">
                <a:latin typeface="Huawei Sans" panose="020C0503030203020204" pitchFamily="34" charset="0"/>
                <a:cs typeface="Huawei Sans" panose="020C0503030203020204" pitchFamily="34" charset="0"/>
              </a:rPr>
              <a:t>KVM: keyboard, video, and mouse. You can use the KVM to remotely view the screen of the terminal host or use the local mouse and keyboard to remotely control the terminal host. In this way, the administrator can remotely solve the problems that occur on the terminal host.</a:t>
            </a:r>
          </a:p>
          <a:p>
            <a:pPr marL="0" indent="0">
              <a:buNone/>
            </a:pPr>
            <a:endParaRPr lang="en-US" altLang="zh-CN" sz="1400" dirty="0">
              <a:sym typeface="Huawei Sans" panose="020C0503030203020204" pitchFamily="34" charset="0"/>
            </a:endParaRPr>
          </a:p>
          <a:p>
            <a:pPr marL="0" indent="0">
              <a:buNone/>
            </a:pPr>
            <a:endParaRPr lang="zh-CN" altLang="en-US" sz="1400" dirty="0">
              <a:sym typeface="Huawei Sans" panose="020C0503030203020204" pitchFamily="34" charset="0"/>
            </a:endParaRPr>
          </a:p>
          <a:p>
            <a:endParaRPr lang="zh-CN" altLang="en-US" sz="1400" dirty="0">
              <a:sym typeface="Huawei Sans" panose="020C0503030203020204" pitchFamily="34" charset="0"/>
            </a:endParaRPr>
          </a:p>
        </p:txBody>
      </p:sp>
    </p:spTree>
    <p:extLst>
      <p:ext uri="{BB962C8B-B14F-4D97-AF65-F5344CB8AC3E}">
        <p14:creationId xmlns:p14="http://schemas.microsoft.com/office/powerpoint/2010/main" val="2414690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42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noAutofit/>
          </a:bodyPr>
          <a:lstStyle/>
          <a:p>
            <a:r>
              <a:rPr b="1" dirty="0"/>
              <a:t>DAS</a:t>
            </a:r>
            <a:endParaRPr lang="en-US" altLang="zh-CN" b="1" dirty="0">
              <a:latin typeface="Arial" panose="020C0503030203020204" pitchFamily="34" charset="0"/>
              <a:cs typeface="+mn-ea"/>
              <a:sym typeface="+mn-lt"/>
            </a:endParaRPr>
          </a:p>
          <a:p>
            <a:r>
              <a:rPr u="none" dirty="0">
                <a:solidFill>
                  <a:schemeClr val="bg1">
                    <a:lumMod val="50000"/>
                  </a:schemeClr>
                </a:solidFill>
              </a:rPr>
              <a:t>NAS</a:t>
            </a:r>
            <a:endParaRPr lang="en-US" altLang="zh-CN" dirty="0">
              <a:solidFill>
                <a:schemeClr val="bg1">
                  <a:lumMod val="50000"/>
                </a:schemeClr>
              </a:solidFill>
              <a:latin typeface="Arial" panose="020C0503030203020204" pitchFamily="34" charset="0"/>
              <a:cs typeface="+mn-ea"/>
              <a:sym typeface="+mn-lt"/>
            </a:endParaRPr>
          </a:p>
          <a:p>
            <a:r>
              <a:rPr u="none" dirty="0">
                <a:solidFill>
                  <a:schemeClr val="bg1">
                    <a:lumMod val="50000"/>
                  </a:schemeClr>
                </a:solidFill>
              </a:rPr>
              <a:t>SAN</a:t>
            </a:r>
          </a:p>
          <a:p>
            <a:r>
              <a:rPr u="none" dirty="0">
                <a:solidFill>
                  <a:schemeClr val="bg1">
                    <a:lumMod val="50000"/>
                  </a:schemeClr>
                </a:solidFill>
              </a:rPr>
              <a:t>Distributed Architecture</a:t>
            </a:r>
            <a:endParaRPr lang="en-US" altLang="zh-CN" dirty="0">
              <a:solidFill>
                <a:schemeClr val="bg1">
                  <a:lumMod val="50000"/>
                </a:schemeClr>
              </a:solidFill>
              <a:latin typeface="Arial" panose="020C0503030203020204" pitchFamily="34" charset="0"/>
              <a:cs typeface="+mn-ea"/>
              <a:sym typeface="+mn-lt"/>
            </a:endParaRPr>
          </a:p>
        </p:txBody>
      </p:sp>
    </p:spTree>
    <p:extLst>
      <p:ext uri="{BB962C8B-B14F-4D97-AF65-F5344CB8AC3E}">
        <p14:creationId xmlns:p14="http://schemas.microsoft.com/office/powerpoint/2010/main" val="22996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u="none" dirty="0"/>
              <a:t>DAS</a:t>
            </a:r>
            <a:endParaRPr lang="en-US" altLang="zh-CN" dirty="0"/>
          </a:p>
        </p:txBody>
      </p:sp>
      <p:sp>
        <p:nvSpPr>
          <p:cNvPr id="22532" name="Line 4"/>
          <p:cNvSpPr>
            <a:spLocks noChangeShapeType="1"/>
          </p:cNvSpPr>
          <p:nvPr/>
        </p:nvSpPr>
        <p:spPr bwMode="auto">
          <a:xfrm flipV="1">
            <a:off x="2591719" y="1998792"/>
            <a:ext cx="6349734" cy="408"/>
          </a:xfrm>
          <a:prstGeom prst="line">
            <a:avLst/>
          </a:prstGeom>
          <a:noFill/>
          <a:ln w="28575">
            <a:solidFill>
              <a:srgbClr val="FFC000"/>
            </a:solidFill>
            <a:round/>
            <a:headEnd/>
            <a:tailEnd/>
          </a:ln>
        </p:spPr>
        <p:txBody>
          <a:bodyPr wrap="square" lIns="79200" tIns="39600" rIns="79200" bIns="39600">
            <a:spAutoFit/>
          </a:bodyPr>
          <a:lstStyle/>
          <a:p>
            <a:endParaRPr lang="zh-CN" altLang="en-US">
              <a:latin typeface="Huawei Sans" panose="020C0503030203020204" pitchFamily="34" charset="0"/>
              <a:cs typeface="Huawei Sans" panose="020C0503030203020204" pitchFamily="34" charset="0"/>
            </a:endParaRPr>
          </a:p>
        </p:txBody>
      </p:sp>
      <p:sp>
        <p:nvSpPr>
          <p:cNvPr id="22535" name="Line 301"/>
          <p:cNvSpPr>
            <a:spLocks noChangeShapeType="1"/>
          </p:cNvSpPr>
          <p:nvPr/>
        </p:nvSpPr>
        <p:spPr bwMode="auto">
          <a:xfrm>
            <a:off x="4534077" y="3509968"/>
            <a:ext cx="1587" cy="504825"/>
          </a:xfrm>
          <a:prstGeom prst="line">
            <a:avLst/>
          </a:prstGeom>
          <a:noFill/>
          <a:ln w="28575">
            <a:solidFill>
              <a:srgbClr val="99CCFF"/>
            </a:solidFill>
            <a:round/>
            <a:headEnd/>
            <a:tailEnd/>
          </a:ln>
        </p:spPr>
        <p:txBody>
          <a:bodyPr lIns="79200" tIns="39600" rIns="79200" bIns="39600">
            <a:spAutoFit/>
          </a:bodyPr>
          <a:lstStyle/>
          <a:p>
            <a:endParaRPr lang="zh-CN" altLang="en-US">
              <a:latin typeface="Huawei Sans" panose="020C0503030203020204" pitchFamily="34" charset="0"/>
              <a:cs typeface="Huawei Sans" panose="020C0503030203020204" pitchFamily="34" charset="0"/>
            </a:endParaRPr>
          </a:p>
        </p:txBody>
      </p:sp>
      <p:sp>
        <p:nvSpPr>
          <p:cNvPr id="22536" name="Line 302"/>
          <p:cNvSpPr>
            <a:spLocks noChangeShapeType="1"/>
          </p:cNvSpPr>
          <p:nvPr/>
        </p:nvSpPr>
        <p:spPr bwMode="auto">
          <a:xfrm>
            <a:off x="4534076" y="1998667"/>
            <a:ext cx="1860" cy="684609"/>
          </a:xfrm>
          <a:prstGeom prst="line">
            <a:avLst/>
          </a:prstGeom>
          <a:noFill/>
          <a:ln w="28575">
            <a:solidFill>
              <a:schemeClr val="accent2"/>
            </a:solidFill>
            <a:round/>
            <a:headEnd/>
            <a:tailEnd/>
          </a:ln>
        </p:spPr>
        <p:txBody>
          <a:bodyPr wrap="square" lIns="79200" tIns="39600" rIns="79200" bIns="39600">
            <a:spAutoFit/>
          </a:bodyPr>
          <a:lstStyle/>
          <a:p>
            <a:endParaRPr lang="zh-CN" altLang="en-US">
              <a:latin typeface="Huawei Sans" panose="020C0503030203020204" pitchFamily="34" charset="0"/>
              <a:cs typeface="Huawei Sans" panose="020C0503030203020204" pitchFamily="34" charset="0"/>
            </a:endParaRPr>
          </a:p>
        </p:txBody>
      </p:sp>
      <p:sp>
        <p:nvSpPr>
          <p:cNvPr id="22537" name="Text Box 303"/>
          <p:cNvSpPr txBox="1">
            <a:spLocks noChangeArrowheads="1"/>
          </p:cNvSpPr>
          <p:nvPr/>
        </p:nvSpPr>
        <p:spPr bwMode="auto">
          <a:xfrm>
            <a:off x="4535937" y="2323237"/>
            <a:ext cx="988700" cy="295417"/>
          </a:xfrm>
          <a:prstGeom prst="rect">
            <a:avLst/>
          </a:prstGeom>
          <a:noFill/>
          <a:ln w="9525" algn="ctr">
            <a:noFill/>
            <a:miter lim="800000"/>
            <a:headEnd/>
            <a:tailEnd/>
          </a:ln>
        </p:spPr>
        <p:txBody>
          <a:bodyPr wrap="none" lIns="79200" tIns="39600" rIns="79200" bIns="39600">
            <a:spAutoFit/>
          </a:bodyPr>
          <a:lstStyle/>
          <a:p>
            <a:pPr defTabSz="801688"/>
            <a:r>
              <a:rPr sz="1400" u="none" dirty="0">
                <a:latin typeface="Huawei Sans" panose="020C0503030203020204" pitchFamily="34" charset="0"/>
                <a:cs typeface="Huawei Sans" panose="020C0503030203020204" pitchFamily="34" charset="0"/>
              </a:rPr>
              <a:t>File server</a:t>
            </a:r>
          </a:p>
        </p:txBody>
      </p:sp>
      <p:sp>
        <p:nvSpPr>
          <p:cNvPr id="22538" name="Text Box 304"/>
          <p:cNvSpPr txBox="1">
            <a:spLocks noChangeArrowheads="1"/>
          </p:cNvSpPr>
          <p:nvPr/>
        </p:nvSpPr>
        <p:spPr bwMode="auto">
          <a:xfrm>
            <a:off x="2748112" y="4311654"/>
            <a:ext cx="1354185" cy="295417"/>
          </a:xfrm>
          <a:prstGeom prst="rect">
            <a:avLst/>
          </a:prstGeom>
          <a:noFill/>
          <a:ln w="9525" algn="ctr">
            <a:noFill/>
            <a:miter lim="800000"/>
            <a:headEnd/>
            <a:tailEnd/>
          </a:ln>
        </p:spPr>
        <p:txBody>
          <a:bodyPr wrap="none" lIns="79200" tIns="39600" rIns="79200" bIns="39600">
            <a:spAutoFit/>
          </a:bodyPr>
          <a:lstStyle/>
          <a:p>
            <a:pPr defTabSz="801688"/>
            <a:r>
              <a:rPr sz="1400" u="none" dirty="0">
                <a:latin typeface="Huawei Sans" panose="020C0503030203020204" pitchFamily="34" charset="0"/>
                <a:cs typeface="Huawei Sans" panose="020C0503030203020204" pitchFamily="34" charset="0"/>
              </a:rPr>
              <a:t>Storage device</a:t>
            </a:r>
          </a:p>
        </p:txBody>
      </p:sp>
      <p:sp>
        <p:nvSpPr>
          <p:cNvPr id="22541" name="Line 605"/>
          <p:cNvSpPr>
            <a:spLocks noChangeShapeType="1"/>
          </p:cNvSpPr>
          <p:nvPr/>
        </p:nvSpPr>
        <p:spPr bwMode="auto">
          <a:xfrm flipH="1">
            <a:off x="6118402" y="3438530"/>
            <a:ext cx="1587" cy="576263"/>
          </a:xfrm>
          <a:prstGeom prst="line">
            <a:avLst/>
          </a:prstGeom>
          <a:noFill/>
          <a:ln w="28575">
            <a:solidFill>
              <a:srgbClr val="99CCFF"/>
            </a:solidFill>
            <a:round/>
            <a:headEnd/>
            <a:tailEnd/>
          </a:ln>
        </p:spPr>
        <p:txBody>
          <a:bodyPr lIns="79200" tIns="39600" rIns="79200" bIns="39600">
            <a:spAutoFit/>
          </a:bodyPr>
          <a:lstStyle/>
          <a:p>
            <a:endParaRPr lang="zh-CN" altLang="en-US">
              <a:latin typeface="Huawei Sans" panose="020C0503030203020204" pitchFamily="34" charset="0"/>
              <a:cs typeface="Huawei Sans" panose="020C0503030203020204" pitchFamily="34" charset="0"/>
            </a:endParaRPr>
          </a:p>
        </p:txBody>
      </p:sp>
      <p:sp>
        <p:nvSpPr>
          <p:cNvPr id="22542" name="Line 606"/>
          <p:cNvSpPr>
            <a:spLocks noChangeShapeType="1"/>
          </p:cNvSpPr>
          <p:nvPr/>
        </p:nvSpPr>
        <p:spPr bwMode="auto">
          <a:xfrm>
            <a:off x="6119988" y="1998667"/>
            <a:ext cx="124" cy="756617"/>
          </a:xfrm>
          <a:prstGeom prst="line">
            <a:avLst/>
          </a:prstGeom>
          <a:noFill/>
          <a:ln w="28575">
            <a:solidFill>
              <a:schemeClr val="accent2"/>
            </a:solidFill>
            <a:round/>
            <a:headEnd/>
            <a:tailEnd/>
          </a:ln>
        </p:spPr>
        <p:txBody>
          <a:bodyPr wrap="square" lIns="79200" tIns="39600" rIns="79200" bIns="39600">
            <a:spAutoFit/>
          </a:bodyPr>
          <a:lstStyle/>
          <a:p>
            <a:endParaRPr lang="zh-CN" altLang="en-US">
              <a:latin typeface="Huawei Sans" panose="020C0503030203020204" pitchFamily="34" charset="0"/>
              <a:cs typeface="Huawei Sans" panose="020C0503030203020204" pitchFamily="34" charset="0"/>
            </a:endParaRPr>
          </a:p>
        </p:txBody>
      </p:sp>
      <p:sp>
        <p:nvSpPr>
          <p:cNvPr id="22543" name="Text Box 607"/>
          <p:cNvSpPr txBox="1">
            <a:spLocks noChangeArrowheads="1"/>
          </p:cNvSpPr>
          <p:nvPr/>
        </p:nvSpPr>
        <p:spPr bwMode="auto">
          <a:xfrm>
            <a:off x="6120113" y="2323237"/>
            <a:ext cx="1623489" cy="295417"/>
          </a:xfrm>
          <a:prstGeom prst="rect">
            <a:avLst/>
          </a:prstGeom>
          <a:noFill/>
          <a:ln w="9525" algn="ctr">
            <a:noFill/>
            <a:miter lim="800000"/>
            <a:headEnd/>
            <a:tailEnd/>
          </a:ln>
        </p:spPr>
        <p:txBody>
          <a:bodyPr wrap="none" lIns="79200" tIns="39600" rIns="79200" bIns="39600">
            <a:spAutoFit/>
          </a:bodyPr>
          <a:lstStyle/>
          <a:p>
            <a:pPr defTabSz="801688"/>
            <a:r>
              <a:rPr sz="1400" u="none">
                <a:latin typeface="Huawei Sans" panose="020C0503030203020204" pitchFamily="34" charset="0"/>
                <a:cs typeface="Huawei Sans" panose="020C0503030203020204" pitchFamily="34" charset="0"/>
              </a:rPr>
              <a:t>Application server</a:t>
            </a:r>
          </a:p>
        </p:txBody>
      </p:sp>
      <p:sp>
        <p:nvSpPr>
          <p:cNvPr id="22544" name="Text Box 608"/>
          <p:cNvSpPr txBox="1">
            <a:spLocks noChangeArrowheads="1"/>
          </p:cNvSpPr>
          <p:nvPr/>
        </p:nvSpPr>
        <p:spPr bwMode="auto">
          <a:xfrm>
            <a:off x="4895976" y="4311655"/>
            <a:ext cx="786722" cy="510861"/>
          </a:xfrm>
          <a:prstGeom prst="rect">
            <a:avLst/>
          </a:prstGeom>
          <a:noFill/>
          <a:ln w="9525" algn="ctr">
            <a:noFill/>
            <a:miter lim="800000"/>
            <a:headEnd/>
            <a:tailEnd/>
          </a:ln>
        </p:spPr>
        <p:txBody>
          <a:bodyPr wrap="none" lIns="79200" tIns="39600" rIns="79200" bIns="39600">
            <a:spAutoFit/>
          </a:bodyPr>
          <a:lstStyle/>
          <a:p>
            <a:pPr defTabSz="801688"/>
            <a:r>
              <a:rPr sz="1400" u="none" dirty="0">
                <a:latin typeface="Huawei Sans" panose="020C0503030203020204" pitchFamily="34" charset="0"/>
                <a:cs typeface="Huawei Sans" panose="020C0503030203020204" pitchFamily="34" charset="0"/>
              </a:rPr>
              <a:t>Storage</a:t>
            </a:r>
            <a:endParaRPr lang="en-US" sz="1400" u="none" dirty="0">
              <a:latin typeface="Huawei Sans" panose="020C0503030203020204" pitchFamily="34" charset="0"/>
              <a:cs typeface="Huawei Sans" panose="020C0503030203020204" pitchFamily="34" charset="0"/>
            </a:endParaRPr>
          </a:p>
          <a:p>
            <a:pPr defTabSz="801688"/>
            <a:r>
              <a:rPr sz="1400" u="none" dirty="0">
                <a:latin typeface="Huawei Sans" panose="020C0503030203020204" pitchFamily="34" charset="0"/>
                <a:cs typeface="Huawei Sans" panose="020C0503030203020204" pitchFamily="34" charset="0"/>
              </a:rPr>
              <a:t>device</a:t>
            </a:r>
          </a:p>
        </p:txBody>
      </p:sp>
      <p:sp>
        <p:nvSpPr>
          <p:cNvPr id="22547" name="Line 892"/>
          <p:cNvSpPr>
            <a:spLocks noChangeShapeType="1"/>
          </p:cNvSpPr>
          <p:nvPr/>
        </p:nvSpPr>
        <p:spPr bwMode="auto">
          <a:xfrm>
            <a:off x="7776297" y="3438530"/>
            <a:ext cx="1587" cy="576263"/>
          </a:xfrm>
          <a:prstGeom prst="line">
            <a:avLst/>
          </a:prstGeom>
          <a:noFill/>
          <a:ln w="28575">
            <a:solidFill>
              <a:srgbClr val="99CCFF"/>
            </a:solidFill>
            <a:round/>
            <a:headEnd/>
            <a:tailEnd/>
          </a:ln>
        </p:spPr>
        <p:txBody>
          <a:bodyPr lIns="79200" tIns="39600" rIns="79200" bIns="39600">
            <a:spAutoFit/>
          </a:bodyPr>
          <a:lstStyle/>
          <a:p>
            <a:endParaRPr lang="zh-CN" altLang="en-US">
              <a:latin typeface="Huawei Sans" panose="020C0503030203020204" pitchFamily="34" charset="0"/>
              <a:cs typeface="Huawei Sans" panose="020C0503030203020204" pitchFamily="34" charset="0"/>
            </a:endParaRPr>
          </a:p>
        </p:txBody>
      </p:sp>
      <p:sp>
        <p:nvSpPr>
          <p:cNvPr id="22548" name="Line 893"/>
          <p:cNvSpPr>
            <a:spLocks noChangeShapeType="1"/>
          </p:cNvSpPr>
          <p:nvPr/>
        </p:nvSpPr>
        <p:spPr bwMode="auto">
          <a:xfrm>
            <a:off x="7701138" y="1998668"/>
            <a:ext cx="3150" cy="756617"/>
          </a:xfrm>
          <a:prstGeom prst="line">
            <a:avLst/>
          </a:prstGeom>
          <a:noFill/>
          <a:ln w="28575">
            <a:solidFill>
              <a:schemeClr val="accent2"/>
            </a:solidFill>
            <a:round/>
            <a:headEnd/>
            <a:tailEnd/>
          </a:ln>
        </p:spPr>
        <p:txBody>
          <a:bodyPr wrap="square" lIns="79200" tIns="39600" rIns="79200" bIns="39600">
            <a:spAutoFit/>
          </a:bodyPr>
          <a:lstStyle/>
          <a:p>
            <a:endParaRPr lang="zh-CN" altLang="en-US">
              <a:latin typeface="Huawei Sans" panose="020C0503030203020204" pitchFamily="34" charset="0"/>
              <a:cs typeface="Huawei Sans" panose="020C0503030203020204" pitchFamily="34" charset="0"/>
            </a:endParaRPr>
          </a:p>
        </p:txBody>
      </p:sp>
      <p:sp>
        <p:nvSpPr>
          <p:cNvPr id="22549" name="Text Box 894"/>
          <p:cNvSpPr txBox="1">
            <a:spLocks noChangeArrowheads="1"/>
          </p:cNvSpPr>
          <p:nvPr/>
        </p:nvSpPr>
        <p:spPr bwMode="auto">
          <a:xfrm>
            <a:off x="7704289" y="2323237"/>
            <a:ext cx="1469601" cy="295417"/>
          </a:xfrm>
          <a:prstGeom prst="rect">
            <a:avLst/>
          </a:prstGeom>
          <a:noFill/>
          <a:ln w="9525" algn="ctr">
            <a:noFill/>
            <a:miter lim="800000"/>
            <a:headEnd/>
            <a:tailEnd/>
          </a:ln>
        </p:spPr>
        <p:txBody>
          <a:bodyPr wrap="none" lIns="79200" tIns="39600" rIns="79200" bIns="39600">
            <a:spAutoFit/>
          </a:bodyPr>
          <a:lstStyle/>
          <a:p>
            <a:pPr defTabSz="801688"/>
            <a:r>
              <a:rPr sz="1400" u="none">
                <a:latin typeface="Huawei Sans" panose="020C0503030203020204" pitchFamily="34" charset="0"/>
                <a:cs typeface="Huawei Sans" panose="020C0503030203020204" pitchFamily="34" charset="0"/>
              </a:rPr>
              <a:t>Database server</a:t>
            </a:r>
          </a:p>
        </p:txBody>
      </p:sp>
      <p:sp>
        <p:nvSpPr>
          <p:cNvPr id="22550" name="Text Box 895"/>
          <p:cNvSpPr txBox="1">
            <a:spLocks noChangeArrowheads="1"/>
          </p:cNvSpPr>
          <p:nvPr/>
        </p:nvSpPr>
        <p:spPr bwMode="auto">
          <a:xfrm>
            <a:off x="6449444" y="4302769"/>
            <a:ext cx="786722" cy="510861"/>
          </a:xfrm>
          <a:prstGeom prst="rect">
            <a:avLst/>
          </a:prstGeom>
          <a:noFill/>
          <a:ln w="9525" algn="ctr">
            <a:noFill/>
            <a:miter lim="800000"/>
            <a:headEnd/>
            <a:tailEnd/>
          </a:ln>
        </p:spPr>
        <p:txBody>
          <a:bodyPr wrap="none" lIns="79200" tIns="39600" rIns="79200" bIns="39600">
            <a:spAutoFit/>
          </a:bodyPr>
          <a:lstStyle/>
          <a:p>
            <a:pPr defTabSz="801688"/>
            <a:r>
              <a:rPr sz="1400" u="none" dirty="0">
                <a:latin typeface="Huawei Sans" panose="020C0503030203020204" pitchFamily="34" charset="0"/>
                <a:cs typeface="Huawei Sans" panose="020C0503030203020204" pitchFamily="34" charset="0"/>
              </a:rPr>
              <a:t>Storage</a:t>
            </a:r>
            <a:endParaRPr lang="en-US" sz="1400" u="none" dirty="0">
              <a:latin typeface="Huawei Sans" panose="020C0503030203020204" pitchFamily="34" charset="0"/>
              <a:cs typeface="Huawei Sans" panose="020C0503030203020204" pitchFamily="34" charset="0"/>
            </a:endParaRPr>
          </a:p>
          <a:p>
            <a:pPr defTabSz="801688"/>
            <a:r>
              <a:rPr sz="1400" u="none" dirty="0">
                <a:latin typeface="Huawei Sans" panose="020C0503030203020204" pitchFamily="34" charset="0"/>
                <a:cs typeface="Huawei Sans" panose="020C0503030203020204" pitchFamily="34" charset="0"/>
              </a:rPr>
              <a:t>device</a:t>
            </a:r>
          </a:p>
        </p:txBody>
      </p:sp>
      <p:sp>
        <p:nvSpPr>
          <p:cNvPr id="22551" name="Text Box 896"/>
          <p:cNvSpPr txBox="1">
            <a:spLocks noChangeArrowheads="1"/>
          </p:cNvSpPr>
          <p:nvPr/>
        </p:nvSpPr>
        <p:spPr bwMode="auto">
          <a:xfrm>
            <a:off x="9030101" y="1875651"/>
            <a:ext cx="575125" cy="326195"/>
          </a:xfrm>
          <a:prstGeom prst="rect">
            <a:avLst/>
          </a:prstGeom>
          <a:noFill/>
          <a:ln w="9525" algn="ctr">
            <a:noFill/>
            <a:miter lim="800000"/>
            <a:headEnd/>
            <a:tailEnd/>
          </a:ln>
        </p:spPr>
        <p:txBody>
          <a:bodyPr wrap="none" lIns="79200" tIns="39600" rIns="79200" bIns="39600">
            <a:spAutoFit/>
          </a:bodyPr>
          <a:lstStyle/>
          <a:p>
            <a:pPr defTabSz="801688"/>
            <a:r>
              <a:rPr sz="1600" b="1" u="none">
                <a:latin typeface="Huawei Sans" panose="020C0503030203020204" pitchFamily="34" charset="0"/>
                <a:cs typeface="Huawei Sans" panose="020C0503030203020204" pitchFamily="34" charset="0"/>
              </a:rPr>
              <a:t>LAN</a:t>
            </a:r>
          </a:p>
        </p:txBody>
      </p:sp>
      <p:sp>
        <p:nvSpPr>
          <p:cNvPr id="22552" name="Line 897"/>
          <p:cNvSpPr>
            <a:spLocks noChangeShapeType="1"/>
          </p:cNvSpPr>
          <p:nvPr/>
        </p:nvSpPr>
        <p:spPr bwMode="auto">
          <a:xfrm>
            <a:off x="4463928" y="3547372"/>
            <a:ext cx="0" cy="431800"/>
          </a:xfrm>
          <a:prstGeom prst="line">
            <a:avLst/>
          </a:prstGeom>
          <a:noFill/>
          <a:ln w="9525">
            <a:solidFill>
              <a:schemeClr val="tx1"/>
            </a:solidFill>
            <a:prstDash val="dash"/>
            <a:round/>
            <a:headEnd type="triangle" w="med" len="med"/>
            <a:tailEnd type="triangle" w="med" len="med"/>
          </a:ln>
        </p:spPr>
        <p:txBody>
          <a:bodyPr lIns="79200" tIns="39600" rIns="79200" bIns="39600">
            <a:spAutoFit/>
          </a:bodyPr>
          <a:lstStyle/>
          <a:p>
            <a:endParaRPr lang="zh-CN" altLang="en-US">
              <a:latin typeface="Huawei Sans" panose="020C0503030203020204" pitchFamily="34" charset="0"/>
              <a:cs typeface="Huawei Sans" panose="020C0503030203020204" pitchFamily="34" charset="0"/>
            </a:endParaRPr>
          </a:p>
        </p:txBody>
      </p:sp>
      <p:sp>
        <p:nvSpPr>
          <p:cNvPr id="22553" name="Line 898"/>
          <p:cNvSpPr>
            <a:spLocks noChangeShapeType="1"/>
          </p:cNvSpPr>
          <p:nvPr/>
        </p:nvSpPr>
        <p:spPr bwMode="auto">
          <a:xfrm>
            <a:off x="6046963" y="3509968"/>
            <a:ext cx="0" cy="504825"/>
          </a:xfrm>
          <a:prstGeom prst="line">
            <a:avLst/>
          </a:prstGeom>
          <a:noFill/>
          <a:ln w="9525">
            <a:solidFill>
              <a:schemeClr val="tx1"/>
            </a:solidFill>
            <a:prstDash val="dash"/>
            <a:round/>
            <a:headEnd type="triangle" w="med" len="med"/>
            <a:tailEnd type="triangle" w="med" len="med"/>
          </a:ln>
        </p:spPr>
        <p:txBody>
          <a:bodyPr lIns="79200" tIns="39600" rIns="79200" bIns="39600">
            <a:spAutoFit/>
          </a:bodyPr>
          <a:lstStyle/>
          <a:p>
            <a:endParaRPr lang="zh-CN" altLang="en-US">
              <a:latin typeface="Huawei Sans" panose="020C0503030203020204" pitchFamily="34" charset="0"/>
              <a:cs typeface="Huawei Sans" panose="020C0503030203020204" pitchFamily="34" charset="0"/>
            </a:endParaRPr>
          </a:p>
        </p:txBody>
      </p:sp>
      <p:sp>
        <p:nvSpPr>
          <p:cNvPr id="22554" name="Line 899"/>
          <p:cNvSpPr>
            <a:spLocks noChangeShapeType="1"/>
          </p:cNvSpPr>
          <p:nvPr/>
        </p:nvSpPr>
        <p:spPr bwMode="auto">
          <a:xfrm>
            <a:off x="7704288" y="3475365"/>
            <a:ext cx="0" cy="504825"/>
          </a:xfrm>
          <a:prstGeom prst="line">
            <a:avLst/>
          </a:prstGeom>
          <a:noFill/>
          <a:ln w="9525">
            <a:solidFill>
              <a:schemeClr val="tx1"/>
            </a:solidFill>
            <a:prstDash val="dash"/>
            <a:round/>
            <a:headEnd type="triangle" w="med" len="med"/>
            <a:tailEnd type="triangle" w="med" len="med"/>
          </a:ln>
        </p:spPr>
        <p:txBody>
          <a:bodyPr lIns="79200" tIns="39600" rIns="79200" bIns="39600">
            <a:spAutoFit/>
          </a:bodyPr>
          <a:lstStyle/>
          <a:p>
            <a:endParaRPr lang="zh-CN" altLang="en-US">
              <a:latin typeface="Huawei Sans" panose="020C0503030203020204" pitchFamily="34" charset="0"/>
              <a:cs typeface="Huawei Sans" panose="020C0503030203020204" pitchFamily="34" charset="0"/>
            </a:endParaRPr>
          </a:p>
        </p:txBody>
      </p:sp>
      <p:sp>
        <p:nvSpPr>
          <p:cNvPr id="22555" name="Text Box 900"/>
          <p:cNvSpPr txBox="1">
            <a:spLocks noChangeArrowheads="1"/>
          </p:cNvSpPr>
          <p:nvPr/>
        </p:nvSpPr>
        <p:spPr bwMode="auto">
          <a:xfrm>
            <a:off x="3628691" y="3592518"/>
            <a:ext cx="967860" cy="295417"/>
          </a:xfrm>
          <a:prstGeom prst="rect">
            <a:avLst/>
          </a:prstGeom>
          <a:noFill/>
          <a:ln w="9525" algn="ctr">
            <a:noFill/>
            <a:miter lim="800000"/>
            <a:headEnd/>
            <a:tailEnd/>
          </a:ln>
        </p:spPr>
        <p:txBody>
          <a:bodyPr wrap="none" lIns="79200" tIns="39600" rIns="79200" bIns="39600">
            <a:spAutoFit/>
          </a:bodyPr>
          <a:lstStyle/>
          <a:p>
            <a:pPr defTabSz="801688"/>
            <a:r>
              <a:rPr sz="1400" u="none" dirty="0">
                <a:latin typeface="Huawei Sans" panose="020C0503030203020204" pitchFamily="34" charset="0"/>
                <a:cs typeface="Huawei Sans" panose="020C0503030203020204" pitchFamily="34" charset="0"/>
              </a:rPr>
              <a:t>Data flow</a:t>
            </a:r>
          </a:p>
        </p:txBody>
      </p:sp>
      <p:sp>
        <p:nvSpPr>
          <p:cNvPr id="22556" name="Text Box 901"/>
          <p:cNvSpPr txBox="1">
            <a:spLocks noChangeArrowheads="1"/>
          </p:cNvSpPr>
          <p:nvPr/>
        </p:nvSpPr>
        <p:spPr bwMode="auto">
          <a:xfrm>
            <a:off x="5083886" y="3603990"/>
            <a:ext cx="967860" cy="295417"/>
          </a:xfrm>
          <a:prstGeom prst="rect">
            <a:avLst/>
          </a:prstGeom>
          <a:noFill/>
          <a:ln w="9525" algn="ctr">
            <a:noFill/>
            <a:miter lim="800000"/>
            <a:headEnd/>
            <a:tailEnd/>
          </a:ln>
        </p:spPr>
        <p:txBody>
          <a:bodyPr wrap="none" lIns="79200" tIns="39600" rIns="79200" bIns="39600">
            <a:spAutoFit/>
          </a:bodyPr>
          <a:lstStyle/>
          <a:p>
            <a:pPr defTabSz="801688"/>
            <a:r>
              <a:rPr sz="1400" u="none" dirty="0">
                <a:latin typeface="Huawei Sans" panose="020C0503030203020204" pitchFamily="34" charset="0"/>
                <a:cs typeface="Huawei Sans" panose="020C0503030203020204" pitchFamily="34" charset="0"/>
              </a:rPr>
              <a:t>Data flow</a:t>
            </a:r>
          </a:p>
        </p:txBody>
      </p:sp>
      <p:sp>
        <p:nvSpPr>
          <p:cNvPr id="22557" name="Text Box 902"/>
          <p:cNvSpPr txBox="1">
            <a:spLocks noChangeArrowheads="1"/>
          </p:cNvSpPr>
          <p:nvPr/>
        </p:nvSpPr>
        <p:spPr bwMode="auto">
          <a:xfrm>
            <a:off x="6752236" y="3603991"/>
            <a:ext cx="967860" cy="295417"/>
          </a:xfrm>
          <a:prstGeom prst="rect">
            <a:avLst/>
          </a:prstGeom>
          <a:noFill/>
          <a:ln w="9525" algn="ctr">
            <a:noFill/>
            <a:miter lim="800000"/>
            <a:headEnd/>
            <a:tailEnd/>
          </a:ln>
        </p:spPr>
        <p:txBody>
          <a:bodyPr wrap="none" lIns="79200" tIns="39600" rIns="79200" bIns="39600">
            <a:spAutoFit/>
          </a:bodyPr>
          <a:lstStyle/>
          <a:p>
            <a:pPr defTabSz="801688"/>
            <a:r>
              <a:rPr sz="1400" u="none" dirty="0">
                <a:latin typeface="Huawei Sans" panose="020C0503030203020204" pitchFamily="34" charset="0"/>
                <a:cs typeface="Huawei Sans" panose="020C0503030203020204" pitchFamily="34" charset="0"/>
              </a:rPr>
              <a:t>Data flow</a:t>
            </a:r>
          </a:p>
        </p:txBody>
      </p:sp>
      <p:sp>
        <p:nvSpPr>
          <p:cNvPr id="22558" name="Line 903"/>
          <p:cNvSpPr>
            <a:spLocks noChangeShapeType="1"/>
          </p:cNvSpPr>
          <p:nvPr/>
        </p:nvSpPr>
        <p:spPr bwMode="auto">
          <a:xfrm>
            <a:off x="3010740" y="1998666"/>
            <a:ext cx="13029" cy="1116038"/>
          </a:xfrm>
          <a:prstGeom prst="line">
            <a:avLst/>
          </a:prstGeom>
          <a:noFill/>
          <a:ln w="28575">
            <a:solidFill>
              <a:schemeClr val="accent2"/>
            </a:solidFill>
            <a:round/>
            <a:headEnd/>
            <a:tailEnd/>
          </a:ln>
        </p:spPr>
        <p:txBody>
          <a:bodyPr wrap="square" lIns="79200" tIns="39600" rIns="79200" bIns="39600">
            <a:spAutoFit/>
          </a:bodyPr>
          <a:lstStyle/>
          <a:p>
            <a:endParaRPr lang="zh-CN" altLang="en-US">
              <a:latin typeface="Huawei Sans" panose="020C0503030203020204" pitchFamily="34" charset="0"/>
              <a:cs typeface="Huawei Sans" panose="020C0503030203020204" pitchFamily="34" charset="0"/>
            </a:endParaRPr>
          </a:p>
        </p:txBody>
      </p:sp>
      <p:pic>
        <p:nvPicPr>
          <p:cNvPr id="954" name="Picture 16" descr="E:\1华赛设计夹\2010-12\朱冬晴\华赛新图标(存储) AI文件\完成\png\存储图标-4\存储系统-2.png"/>
          <p:cNvPicPr>
            <a:picLocks noChangeAspect="1" noChangeArrowheads="1"/>
          </p:cNvPicPr>
          <p:nvPr/>
        </p:nvPicPr>
        <p:blipFill>
          <a:blip r:embed="rId3" cstate="print"/>
          <a:srcRect/>
          <a:stretch>
            <a:fillRect/>
          </a:stretch>
        </p:blipFill>
        <p:spPr bwMode="auto">
          <a:xfrm>
            <a:off x="4103888" y="4051428"/>
            <a:ext cx="714812" cy="720080"/>
          </a:xfrm>
          <a:prstGeom prst="rect">
            <a:avLst/>
          </a:prstGeom>
          <a:noFill/>
          <a:ln w="9525">
            <a:noFill/>
            <a:miter lim="800000"/>
            <a:headEnd/>
            <a:tailEnd/>
          </a:ln>
        </p:spPr>
      </p:pic>
      <p:pic>
        <p:nvPicPr>
          <p:cNvPr id="955" name="Picture 16" descr="E:\1华赛设计夹\2010-12\朱冬晴\华赛新图标(存储) AI文件\完成\png\存储图标-4\存储系统-2.png"/>
          <p:cNvPicPr>
            <a:picLocks noChangeAspect="1" noChangeArrowheads="1"/>
          </p:cNvPicPr>
          <p:nvPr/>
        </p:nvPicPr>
        <p:blipFill>
          <a:blip r:embed="rId3" cstate="print"/>
          <a:srcRect/>
          <a:stretch>
            <a:fillRect/>
          </a:stretch>
        </p:blipFill>
        <p:spPr bwMode="auto">
          <a:xfrm>
            <a:off x="5760072" y="4051428"/>
            <a:ext cx="714812" cy="720080"/>
          </a:xfrm>
          <a:prstGeom prst="rect">
            <a:avLst/>
          </a:prstGeom>
          <a:noFill/>
          <a:ln w="9525">
            <a:noFill/>
            <a:miter lim="800000"/>
            <a:headEnd/>
            <a:tailEnd/>
          </a:ln>
        </p:spPr>
      </p:pic>
      <p:pic>
        <p:nvPicPr>
          <p:cNvPr id="1229" name="Picture 16" descr="E:\1华赛设计夹\2010-12\朱冬晴\华赛新图标(存储) AI文件\完成\png\存储图标-4\存储系统-2.png"/>
          <p:cNvPicPr>
            <a:picLocks noChangeAspect="1" noChangeArrowheads="1"/>
          </p:cNvPicPr>
          <p:nvPr/>
        </p:nvPicPr>
        <p:blipFill>
          <a:blip r:embed="rId3" cstate="print"/>
          <a:srcRect/>
          <a:stretch>
            <a:fillRect/>
          </a:stretch>
        </p:blipFill>
        <p:spPr bwMode="auto">
          <a:xfrm>
            <a:off x="7488264" y="3979420"/>
            <a:ext cx="714812" cy="720080"/>
          </a:xfrm>
          <a:prstGeom prst="rect">
            <a:avLst/>
          </a:prstGeom>
          <a:noFill/>
          <a:ln w="9525">
            <a:noFill/>
            <a:miter lim="800000"/>
            <a:headEnd/>
            <a:tailEnd/>
          </a:ln>
        </p:spPr>
      </p:pic>
      <p:pic>
        <p:nvPicPr>
          <p:cNvPr id="1232" name="Picture 20" descr="E:\1华赛设计夹\2010-12\朱冬晴\华赛新图标(存储) AI文件\完成\png\存储图标-6\20.png"/>
          <p:cNvPicPr>
            <a:picLocks noChangeAspect="1" noChangeArrowheads="1"/>
          </p:cNvPicPr>
          <p:nvPr/>
        </p:nvPicPr>
        <p:blipFill>
          <a:blip r:embed="rId4" cstate="print"/>
          <a:srcRect/>
          <a:stretch>
            <a:fillRect/>
          </a:stretch>
        </p:blipFill>
        <p:spPr bwMode="auto">
          <a:xfrm>
            <a:off x="4175897" y="2683276"/>
            <a:ext cx="617363" cy="792088"/>
          </a:xfrm>
          <a:prstGeom prst="rect">
            <a:avLst/>
          </a:prstGeom>
          <a:noFill/>
          <a:ln w="9525">
            <a:noFill/>
            <a:miter lim="800000"/>
            <a:headEnd/>
            <a:tailEnd/>
          </a:ln>
        </p:spPr>
      </p:pic>
      <p:pic>
        <p:nvPicPr>
          <p:cNvPr id="1236" name="Picture 20" descr="E:\1华赛设计夹\2010-12\朱冬晴\华赛新图标(存储) AI文件\完成\png\存储图标-6\20.png"/>
          <p:cNvPicPr>
            <a:picLocks noChangeAspect="1" noChangeArrowheads="1"/>
          </p:cNvPicPr>
          <p:nvPr/>
        </p:nvPicPr>
        <p:blipFill>
          <a:blip r:embed="rId4" cstate="print"/>
          <a:srcRect/>
          <a:stretch>
            <a:fillRect/>
          </a:stretch>
        </p:blipFill>
        <p:spPr bwMode="auto">
          <a:xfrm>
            <a:off x="7416257" y="2611268"/>
            <a:ext cx="617363" cy="792088"/>
          </a:xfrm>
          <a:prstGeom prst="rect">
            <a:avLst/>
          </a:prstGeom>
          <a:noFill/>
          <a:ln w="9525">
            <a:noFill/>
            <a:miter lim="800000"/>
            <a:headEnd/>
            <a:tailEnd/>
          </a:ln>
        </p:spPr>
      </p:pic>
      <p:pic>
        <p:nvPicPr>
          <p:cNvPr id="1238" name="Picture 2" descr="E:\1华赛设计夹\2010-12\朱冬晴\华赛新图标(存储) AI文件\完成\png\视频监控图标-1\2.png"/>
          <p:cNvPicPr>
            <a:picLocks noChangeAspect="1" noChangeArrowheads="1"/>
          </p:cNvPicPr>
          <p:nvPr/>
        </p:nvPicPr>
        <p:blipFill>
          <a:blip r:embed="rId5" cstate="print"/>
          <a:srcRect/>
          <a:stretch>
            <a:fillRect/>
          </a:stretch>
        </p:blipFill>
        <p:spPr bwMode="auto">
          <a:xfrm>
            <a:off x="2591720" y="3043316"/>
            <a:ext cx="730250" cy="563562"/>
          </a:xfrm>
          <a:prstGeom prst="rect">
            <a:avLst/>
          </a:prstGeom>
          <a:noFill/>
          <a:ln w="9525">
            <a:noFill/>
            <a:miter lim="800000"/>
            <a:headEnd/>
            <a:tailEnd/>
          </a:ln>
        </p:spPr>
      </p:pic>
      <p:sp>
        <p:nvSpPr>
          <p:cNvPr id="1239" name="Text Box 304"/>
          <p:cNvSpPr txBox="1">
            <a:spLocks noChangeArrowheads="1"/>
          </p:cNvSpPr>
          <p:nvPr/>
        </p:nvSpPr>
        <p:spPr bwMode="auto">
          <a:xfrm>
            <a:off x="3023768" y="2683277"/>
            <a:ext cx="629627" cy="295417"/>
          </a:xfrm>
          <a:prstGeom prst="rect">
            <a:avLst/>
          </a:prstGeom>
          <a:noFill/>
          <a:ln w="9525" algn="ctr">
            <a:noFill/>
            <a:miter lim="800000"/>
            <a:headEnd/>
            <a:tailEnd/>
          </a:ln>
        </p:spPr>
        <p:txBody>
          <a:bodyPr wrap="none" lIns="79200" tIns="39600" rIns="79200" bIns="39600">
            <a:spAutoFit/>
          </a:bodyPr>
          <a:lstStyle/>
          <a:p>
            <a:pPr defTabSz="801688"/>
            <a:r>
              <a:rPr sz="1400" u="none" dirty="0">
                <a:latin typeface="Huawei Sans" panose="020C0503030203020204" pitchFamily="34" charset="0"/>
                <a:cs typeface="Huawei Sans" panose="020C0503030203020204" pitchFamily="34" charset="0"/>
              </a:rPr>
              <a:t>Client</a:t>
            </a:r>
            <a:endParaRPr lang="zh-CN" altLang="en-US" sz="2400" dirty="0">
              <a:latin typeface="Huawei Sans" panose="020C0503030203020204" pitchFamily="34" charset="0"/>
              <a:cs typeface="Huawei Sans" panose="020C0503030203020204" pitchFamily="34" charset="0"/>
            </a:endParaRPr>
          </a:p>
        </p:txBody>
      </p:sp>
      <p:pic>
        <p:nvPicPr>
          <p:cNvPr id="1240" name="Picture 20" descr="E:\1华赛设计夹\2010-12\朱冬晴\华赛新图标(存储) AI文件\完成\png\存储图标-6\20.png"/>
          <p:cNvPicPr>
            <a:picLocks noChangeAspect="1" noChangeArrowheads="1"/>
          </p:cNvPicPr>
          <p:nvPr/>
        </p:nvPicPr>
        <p:blipFill>
          <a:blip r:embed="rId4" cstate="print"/>
          <a:srcRect/>
          <a:stretch>
            <a:fillRect/>
          </a:stretch>
        </p:blipFill>
        <p:spPr bwMode="auto">
          <a:xfrm>
            <a:off x="5832081" y="2683276"/>
            <a:ext cx="617363" cy="792088"/>
          </a:xfrm>
          <a:prstGeom prst="rect">
            <a:avLst/>
          </a:prstGeom>
          <a:noFill/>
          <a:ln w="9525">
            <a:noFill/>
            <a:miter lim="800000"/>
            <a:headEnd/>
            <a:tailEnd/>
          </a:ln>
        </p:spPr>
      </p:pic>
      <p:sp>
        <p:nvSpPr>
          <p:cNvPr id="1241" name="Text Box 900"/>
          <p:cNvSpPr txBox="1">
            <a:spLocks noChangeArrowheads="1"/>
          </p:cNvSpPr>
          <p:nvPr/>
        </p:nvSpPr>
        <p:spPr bwMode="auto">
          <a:xfrm>
            <a:off x="4535937" y="3619381"/>
            <a:ext cx="461311" cy="264639"/>
          </a:xfrm>
          <a:prstGeom prst="rect">
            <a:avLst/>
          </a:prstGeom>
          <a:noFill/>
          <a:ln w="9525" algn="ctr">
            <a:noFill/>
            <a:miter lim="800000"/>
            <a:headEnd/>
            <a:tailEnd/>
          </a:ln>
        </p:spPr>
        <p:txBody>
          <a:bodyPr wrap="none" lIns="79200" tIns="39600" rIns="79200" bIns="39600">
            <a:spAutoFit/>
          </a:bodyPr>
          <a:lstStyle/>
          <a:p>
            <a:pPr defTabSz="801688"/>
            <a:r>
              <a:rPr sz="1200" u="none">
                <a:latin typeface="Huawei Sans" panose="020C0503030203020204" pitchFamily="34" charset="0"/>
                <a:cs typeface="Huawei Sans" panose="020C0503030203020204" pitchFamily="34" charset="0"/>
              </a:rPr>
              <a:t>SCSI</a:t>
            </a:r>
            <a:endParaRPr lang="zh-CN" altLang="en-US" sz="1200" dirty="0">
              <a:latin typeface="Huawei Sans" panose="020C0503030203020204" pitchFamily="34" charset="0"/>
              <a:cs typeface="Huawei Sans" panose="020C0503030203020204" pitchFamily="34" charset="0"/>
            </a:endParaRPr>
          </a:p>
        </p:txBody>
      </p:sp>
      <p:sp>
        <p:nvSpPr>
          <p:cNvPr id="1242" name="Text Box 900"/>
          <p:cNvSpPr txBox="1">
            <a:spLocks noChangeArrowheads="1"/>
          </p:cNvSpPr>
          <p:nvPr/>
        </p:nvSpPr>
        <p:spPr bwMode="auto">
          <a:xfrm>
            <a:off x="6105149" y="3619381"/>
            <a:ext cx="461311" cy="264639"/>
          </a:xfrm>
          <a:prstGeom prst="rect">
            <a:avLst/>
          </a:prstGeom>
          <a:noFill/>
          <a:ln w="9525" algn="ctr">
            <a:noFill/>
            <a:miter lim="800000"/>
            <a:headEnd/>
            <a:tailEnd/>
          </a:ln>
        </p:spPr>
        <p:txBody>
          <a:bodyPr wrap="none" lIns="79200" tIns="39600" rIns="79200" bIns="39600">
            <a:spAutoFit/>
          </a:bodyPr>
          <a:lstStyle/>
          <a:p>
            <a:pPr defTabSz="801688"/>
            <a:r>
              <a:rPr sz="1200" u="none">
                <a:latin typeface="Huawei Sans" panose="020C0503030203020204" pitchFamily="34" charset="0"/>
                <a:cs typeface="Huawei Sans" panose="020C0503030203020204" pitchFamily="34" charset="0"/>
              </a:rPr>
              <a:t>SCSI</a:t>
            </a:r>
            <a:endParaRPr lang="zh-CN" altLang="en-US" sz="1200" dirty="0">
              <a:latin typeface="Huawei Sans" panose="020C0503030203020204" pitchFamily="34" charset="0"/>
              <a:cs typeface="Huawei Sans" panose="020C0503030203020204" pitchFamily="34" charset="0"/>
            </a:endParaRPr>
          </a:p>
        </p:txBody>
      </p:sp>
      <p:sp>
        <p:nvSpPr>
          <p:cNvPr id="1243" name="Text Box 900"/>
          <p:cNvSpPr txBox="1">
            <a:spLocks noChangeArrowheads="1"/>
          </p:cNvSpPr>
          <p:nvPr/>
        </p:nvSpPr>
        <p:spPr bwMode="auto">
          <a:xfrm>
            <a:off x="7776297" y="3619381"/>
            <a:ext cx="461311" cy="264639"/>
          </a:xfrm>
          <a:prstGeom prst="rect">
            <a:avLst/>
          </a:prstGeom>
          <a:noFill/>
          <a:ln w="9525" algn="ctr">
            <a:noFill/>
            <a:miter lim="800000"/>
            <a:headEnd/>
            <a:tailEnd/>
          </a:ln>
        </p:spPr>
        <p:txBody>
          <a:bodyPr wrap="none" lIns="79200" tIns="39600" rIns="79200" bIns="39600">
            <a:spAutoFit/>
          </a:bodyPr>
          <a:lstStyle/>
          <a:p>
            <a:pPr defTabSz="801688"/>
            <a:r>
              <a:rPr sz="1200" u="none">
                <a:latin typeface="Huawei Sans" panose="020C0503030203020204" pitchFamily="34" charset="0"/>
                <a:cs typeface="Huawei Sans" panose="020C0503030203020204" pitchFamily="34" charset="0"/>
              </a:rPr>
              <a:t>SCSI</a:t>
            </a:r>
            <a:endParaRPr lang="zh-CN" altLang="en-US" sz="1200" dirty="0">
              <a:latin typeface="Huawei Sans" panose="020C0503030203020204" pitchFamily="34" charset="0"/>
              <a:cs typeface="Huawei Sans" panose="020C0503030203020204" pitchFamily="34" charset="0"/>
            </a:endParaRPr>
          </a:p>
        </p:txBody>
      </p:sp>
    </p:spTree>
    <p:extLst>
      <p:ext uri="{BB962C8B-B14F-4D97-AF65-F5344CB8AC3E}">
        <p14:creationId xmlns:p14="http://schemas.microsoft.com/office/powerpoint/2010/main" val="22546575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noAutofit/>
          </a:bodyPr>
          <a:lstStyle/>
          <a:p>
            <a:r>
              <a:rPr u="none"/>
              <a:t>DAS</a:t>
            </a:r>
            <a:endParaRPr lang="en-US" altLang="zh-CN" dirty="0">
              <a:latin typeface="Arial" panose="020C0503030203020204" pitchFamily="34" charset="0"/>
              <a:ea typeface="+mn-ea"/>
              <a:cs typeface="+mn-ea"/>
              <a:sym typeface="+mn-lt"/>
            </a:endParaRPr>
          </a:p>
        </p:txBody>
      </p:sp>
      <p:grpSp>
        <p:nvGrpSpPr>
          <p:cNvPr id="4" name="组合 136"/>
          <p:cNvGrpSpPr/>
          <p:nvPr/>
        </p:nvGrpSpPr>
        <p:grpSpPr>
          <a:xfrm>
            <a:off x="2152871" y="1553261"/>
            <a:ext cx="3337178" cy="4274453"/>
            <a:chOff x="1829888" y="546208"/>
            <a:chExt cx="2055805" cy="2633882"/>
          </a:xfrm>
        </p:grpSpPr>
        <p:grpSp>
          <p:nvGrpSpPr>
            <p:cNvPr id="5" name="Group 54"/>
            <p:cNvGrpSpPr>
              <a:grpSpLocks/>
            </p:cNvGrpSpPr>
            <p:nvPr/>
          </p:nvGrpSpPr>
          <p:grpSpPr bwMode="auto">
            <a:xfrm>
              <a:off x="1829888" y="2339025"/>
              <a:ext cx="1057350" cy="220683"/>
              <a:chOff x="232" y="2251"/>
              <a:chExt cx="834" cy="230"/>
            </a:xfrm>
          </p:grpSpPr>
          <p:sp>
            <p:nvSpPr>
              <p:cNvPr id="33" name="Text Box 55"/>
              <p:cNvSpPr txBox="1">
                <a:spLocks noChangeArrowheads="1"/>
              </p:cNvSpPr>
              <p:nvPr/>
            </p:nvSpPr>
            <p:spPr bwMode="auto">
              <a:xfrm>
                <a:off x="232" y="2292"/>
                <a:ext cx="449" cy="189"/>
              </a:xfrm>
              <a:prstGeom prst="rect">
                <a:avLst/>
              </a:prstGeom>
              <a:noFill/>
              <a:ln w="9525" algn="ctr">
                <a:noFill/>
                <a:miter lim="800000"/>
                <a:headEnd/>
                <a:tailEnd/>
              </a:ln>
              <a:effectLst>
                <a:outerShdw dist="17961" dir="2700000" algn="ctr" rotWithShape="0">
                  <a:srgbClr val="DDDDDD"/>
                </a:outerShdw>
              </a:effectLst>
            </p:spPr>
            <p:txBody>
              <a:bodyPr wrap="none" lIns="78355" tIns="39177" rIns="78355" bIns="39177">
                <a:noAutofit/>
              </a:bodyPr>
              <a:lstStyle/>
              <a:p>
                <a:pPr algn="ctr" defTabSz="1045764" fontAlgn="ctr">
                  <a:spcBef>
                    <a:spcPts val="0"/>
                  </a:spcBef>
                  <a:spcAft>
                    <a:spcPts val="0"/>
                  </a:spcAft>
                  <a:defRPr/>
                </a:pPr>
                <a:r>
                  <a:rPr sz="1400" u="none">
                    <a:solidFill>
                      <a:srgbClr val="FF0000"/>
                    </a:solidFill>
                  </a:rPr>
                  <a:t>RAID</a:t>
                </a:r>
                <a:endParaRPr lang="en-US" sz="1400" dirty="0">
                  <a:solidFill>
                    <a:srgbClr val="FF0000"/>
                  </a:solidFill>
                  <a:latin typeface="Arial" panose="020C0503030203020204" pitchFamily="34" charset="0"/>
                </a:endParaRPr>
              </a:p>
            </p:txBody>
          </p:sp>
          <p:sp>
            <p:nvSpPr>
              <p:cNvPr id="34" name="Line 56"/>
              <p:cNvSpPr>
                <a:spLocks noChangeShapeType="1"/>
              </p:cNvSpPr>
              <p:nvPr/>
            </p:nvSpPr>
            <p:spPr bwMode="auto">
              <a:xfrm flipV="1">
                <a:off x="565" y="2251"/>
                <a:ext cx="501" cy="130"/>
              </a:xfrm>
              <a:prstGeom prst="line">
                <a:avLst/>
              </a:prstGeom>
              <a:noFill/>
              <a:ln w="9525">
                <a:solidFill>
                  <a:srgbClr val="FF0000"/>
                </a:solidFill>
                <a:round/>
                <a:headEnd/>
                <a:tailEnd type="triangle" w="med" len="me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grpSp>
        <p:sp>
          <p:nvSpPr>
            <p:cNvPr id="6" name="Text Box 75"/>
            <p:cNvSpPr txBox="1">
              <a:spLocks noChangeArrowheads="1"/>
            </p:cNvSpPr>
            <p:nvPr/>
          </p:nvSpPr>
          <p:spPr bwMode="auto">
            <a:xfrm>
              <a:off x="2775688" y="2998583"/>
              <a:ext cx="362131" cy="181507"/>
            </a:xfrm>
            <a:prstGeom prst="rect">
              <a:avLst/>
            </a:prstGeom>
            <a:noFill/>
            <a:ln w="9525" algn="ctr">
              <a:noFill/>
              <a:miter lim="800000"/>
              <a:headEnd/>
              <a:tailEnd/>
            </a:ln>
            <a:effectLst>
              <a:outerShdw dist="17961" dir="2700000" algn="ctr" rotWithShape="0">
                <a:srgbClr val="DDDDDD"/>
              </a:outerShdw>
            </a:effectLst>
          </p:spPr>
          <p:txBody>
            <a:bodyPr wrap="none" lIns="78355" tIns="39177" rIns="78355" bIns="39177">
              <a:noAutofit/>
            </a:bodyPr>
            <a:lstStyle/>
            <a:p>
              <a:pPr algn="ctr" defTabSz="1045764" fontAlgn="ctr">
                <a:spcBef>
                  <a:spcPts val="0"/>
                </a:spcBef>
                <a:spcAft>
                  <a:spcPts val="0"/>
                </a:spcAft>
                <a:defRPr/>
              </a:pPr>
              <a:r>
                <a:rPr sz="1400" b="1" u="none">
                  <a:solidFill>
                    <a:srgbClr val="333399"/>
                  </a:solidFill>
                </a:rPr>
                <a:t>JBOD</a:t>
              </a:r>
              <a:endParaRPr lang="en-US" sz="1400" b="1" dirty="0">
                <a:solidFill>
                  <a:srgbClr val="333399"/>
                </a:solidFill>
                <a:latin typeface="Arial" panose="020C0503030203020204" pitchFamily="34" charset="0"/>
              </a:endParaRPr>
            </a:p>
          </p:txBody>
        </p:sp>
        <p:grpSp>
          <p:nvGrpSpPr>
            <p:cNvPr id="7" name="组合 135"/>
            <p:cNvGrpSpPr/>
            <p:nvPr/>
          </p:nvGrpSpPr>
          <p:grpSpPr>
            <a:xfrm>
              <a:off x="2294613" y="546208"/>
              <a:ext cx="1591080" cy="2426391"/>
              <a:chOff x="2063501" y="576353"/>
              <a:chExt cx="1591080" cy="2426391"/>
            </a:xfrm>
          </p:grpSpPr>
          <p:sp>
            <p:nvSpPr>
              <p:cNvPr id="8" name="Rectangle 45"/>
              <p:cNvSpPr>
                <a:spLocks noChangeArrowheads="1"/>
              </p:cNvSpPr>
              <p:nvPr/>
            </p:nvSpPr>
            <p:spPr bwMode="auto">
              <a:xfrm>
                <a:off x="2299249" y="1109837"/>
                <a:ext cx="631465" cy="204343"/>
              </a:xfrm>
              <a:prstGeom prst="rect">
                <a:avLst/>
              </a:prstGeom>
              <a:solidFill>
                <a:srgbClr val="0070C0"/>
              </a:solidFill>
              <a:ln w="9525" algn="ctr">
                <a:noFill/>
                <a:miter lim="800000"/>
                <a:headEnd/>
                <a:tailEnd/>
              </a:ln>
              <a:effectLst>
                <a:outerShdw dist="17961" dir="2700000" algn="ctr" rotWithShape="0">
                  <a:srgbClr val="DDDDDD"/>
                </a:outerShdw>
              </a:effectLst>
            </p:spPr>
            <p:txBody>
              <a:bodyPr wrap="none" lIns="78355" tIns="39177" rIns="78355" bIns="39177" anchor="ctr">
                <a:noAutofit/>
              </a:bodyPr>
              <a:lstStyle/>
              <a:p>
                <a:pPr algn="ctr" defTabSz="1045764" fontAlgn="ctr">
                  <a:spcBef>
                    <a:spcPts val="0"/>
                  </a:spcBef>
                  <a:spcAft>
                    <a:spcPts val="0"/>
                  </a:spcAft>
                  <a:defRPr/>
                </a:pPr>
                <a:r>
                  <a:rPr sz="1500" u="none">
                    <a:solidFill>
                      <a:schemeClr val="bg1"/>
                    </a:solidFill>
                  </a:rPr>
                  <a:t>CPU</a:t>
                </a:r>
                <a:endParaRPr lang="en-US" sz="1500" dirty="0">
                  <a:solidFill>
                    <a:schemeClr val="bg1"/>
                  </a:solidFill>
                  <a:latin typeface="Arial" panose="020C0503030203020204" pitchFamily="34" charset="0"/>
                </a:endParaRPr>
              </a:p>
            </p:txBody>
          </p:sp>
          <p:sp>
            <p:nvSpPr>
              <p:cNvPr id="9" name="Line 46"/>
              <p:cNvSpPr>
                <a:spLocks noChangeShapeType="1"/>
              </p:cNvSpPr>
              <p:nvPr/>
            </p:nvSpPr>
            <p:spPr bwMode="auto">
              <a:xfrm>
                <a:off x="2692163" y="1331026"/>
                <a:ext cx="0" cy="524421"/>
              </a:xfrm>
              <a:prstGeom prst="line">
                <a:avLst/>
              </a:prstGeom>
              <a:noFill/>
              <a:ln w="25400">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10" name="AutoShape 47"/>
              <p:cNvSpPr>
                <a:spLocks noChangeArrowheads="1"/>
              </p:cNvSpPr>
              <p:nvPr/>
            </p:nvSpPr>
            <p:spPr bwMode="auto">
              <a:xfrm>
                <a:off x="2232528" y="1848709"/>
                <a:ext cx="765441" cy="306568"/>
              </a:xfrm>
              <a:prstGeom prst="can">
                <a:avLst>
                  <a:gd name="adj" fmla="val 25000"/>
                </a:avLst>
              </a:prstGeom>
              <a:solidFill>
                <a:srgbClr val="0070C0"/>
              </a:solidFill>
              <a:ln w="9525">
                <a:noFill/>
                <a:round/>
                <a:headEnd/>
                <a:tailEnd/>
              </a:ln>
              <a:effectLst>
                <a:outerShdw dist="17961" dir="2700000" algn="ctr" rotWithShape="0">
                  <a:srgbClr val="DDDDDD"/>
                </a:outerShdw>
              </a:effectLst>
            </p:spPr>
            <p:txBody>
              <a:bodyPr wrap="none" lIns="78355" tIns="39177" rIns="78355" bIns="39177" anchor="ctr">
                <a:noAutofit/>
              </a:bodyPr>
              <a:lstStyle/>
              <a:p>
                <a:pPr algn="ctr" defTabSz="1045764" fontAlgn="ctr">
                  <a:spcBef>
                    <a:spcPts val="0"/>
                  </a:spcBef>
                  <a:spcAft>
                    <a:spcPts val="0"/>
                  </a:spcAft>
                  <a:defRPr/>
                </a:pPr>
                <a:r>
                  <a:rPr sz="1500" u="none">
                    <a:solidFill>
                      <a:schemeClr val="bg1"/>
                    </a:solidFill>
                  </a:rPr>
                  <a:t>Disk</a:t>
                </a:r>
                <a:endParaRPr lang="en-US" sz="1500" dirty="0">
                  <a:solidFill>
                    <a:schemeClr val="bg1"/>
                  </a:solidFill>
                  <a:latin typeface="Arial" panose="020C0503030203020204" pitchFamily="34" charset="0"/>
                </a:endParaRPr>
              </a:p>
            </p:txBody>
          </p:sp>
          <p:sp>
            <p:nvSpPr>
              <p:cNvPr id="11" name="Line 48"/>
              <p:cNvSpPr>
                <a:spLocks noChangeShapeType="1"/>
              </p:cNvSpPr>
              <p:nvPr/>
            </p:nvSpPr>
            <p:spPr bwMode="auto">
              <a:xfrm>
                <a:off x="2692163" y="1506207"/>
                <a:ext cx="429981" cy="1123"/>
              </a:xfrm>
              <a:prstGeom prst="line">
                <a:avLst/>
              </a:prstGeom>
              <a:noFill/>
              <a:ln w="25400">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12" name="Rectangle 49"/>
              <p:cNvSpPr>
                <a:spLocks noChangeArrowheads="1"/>
              </p:cNvSpPr>
              <p:nvPr/>
            </p:nvSpPr>
            <p:spPr bwMode="auto">
              <a:xfrm>
                <a:off x="2938289" y="1429393"/>
                <a:ext cx="527647" cy="138876"/>
              </a:xfrm>
              <a:prstGeom prst="rect">
                <a:avLst/>
              </a:prstGeom>
              <a:solidFill>
                <a:srgbClr val="0070C0"/>
              </a:solidFill>
              <a:ln w="9525" algn="ctr">
                <a:noFill/>
                <a:miter lim="800000"/>
                <a:headEnd/>
                <a:tailEnd/>
              </a:ln>
              <a:effectLst>
                <a:outerShdw dist="17961" dir="2700000" algn="ctr" rotWithShape="0">
                  <a:srgbClr val="DDDDDD"/>
                </a:outerShdw>
              </a:effectLst>
            </p:spPr>
            <p:txBody>
              <a:bodyPr wrap="none" lIns="78355" tIns="39177" rIns="78355" bIns="39177" anchor="ctr">
                <a:noAutofit/>
              </a:bodyPr>
              <a:lstStyle/>
              <a:p>
                <a:pPr algn="ctr" defTabSz="1045764" fontAlgn="ctr">
                  <a:spcBef>
                    <a:spcPts val="0"/>
                  </a:spcBef>
                  <a:spcAft>
                    <a:spcPts val="0"/>
                  </a:spcAft>
                  <a:defRPr/>
                </a:pPr>
                <a:r>
                  <a:rPr sz="1500" u="none">
                    <a:solidFill>
                      <a:schemeClr val="bg1"/>
                    </a:solidFill>
                  </a:rPr>
                  <a:t>RAM</a:t>
                </a:r>
                <a:endParaRPr lang="en-US" sz="1500" dirty="0">
                  <a:solidFill>
                    <a:schemeClr val="bg1"/>
                  </a:solidFill>
                  <a:latin typeface="Arial" panose="020C0503030203020204" pitchFamily="34" charset="0"/>
                </a:endParaRPr>
              </a:p>
            </p:txBody>
          </p:sp>
          <p:sp>
            <p:nvSpPr>
              <p:cNvPr id="13" name="Rectangle 50"/>
              <p:cNvSpPr>
                <a:spLocks noChangeArrowheads="1"/>
              </p:cNvSpPr>
              <p:nvPr/>
            </p:nvSpPr>
            <p:spPr bwMode="auto">
              <a:xfrm>
                <a:off x="2063501" y="932375"/>
                <a:ext cx="1472500" cy="1603585"/>
              </a:xfrm>
              <a:prstGeom prst="rect">
                <a:avLst/>
              </a:prstGeom>
              <a:noFill/>
              <a:ln w="9525" algn="ctr">
                <a:solidFill>
                  <a:srgbClr val="000000"/>
                </a:solidFill>
                <a:miter lim="800000"/>
                <a:headEnd/>
                <a:tailEnd/>
              </a:ln>
              <a:effectLst>
                <a:outerShdw dist="17961" dir="2700000" algn="ctr" rotWithShape="0">
                  <a:srgbClr val="DDDDDD"/>
                </a:outerShdw>
              </a:effectLst>
            </p:spPr>
            <p:txBody>
              <a:bodyPr wrap="none"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14" name="Text Box 51"/>
              <p:cNvSpPr txBox="1">
                <a:spLocks noChangeArrowheads="1"/>
              </p:cNvSpPr>
              <p:nvPr/>
            </p:nvSpPr>
            <p:spPr bwMode="auto">
              <a:xfrm>
                <a:off x="3061049" y="1043603"/>
                <a:ext cx="432244" cy="190990"/>
              </a:xfrm>
              <a:prstGeom prst="rect">
                <a:avLst/>
              </a:prstGeom>
              <a:noFill/>
              <a:ln w="9525" algn="ctr">
                <a:noFill/>
                <a:miter lim="800000"/>
                <a:headEnd/>
                <a:tailEnd/>
              </a:ln>
              <a:effectLst>
                <a:outerShdw dist="17961" dir="2700000" algn="ctr" rotWithShape="0">
                  <a:srgbClr val="DDDDDD"/>
                </a:outerShdw>
              </a:effectLst>
            </p:spPr>
            <p:txBody>
              <a:bodyPr wrap="none" lIns="78355" tIns="39177" rIns="78355" bIns="39177">
                <a:noAutofit/>
              </a:bodyPr>
              <a:lstStyle/>
              <a:p>
                <a:pPr algn="ctr" defTabSz="1045764" fontAlgn="ctr">
                  <a:spcBef>
                    <a:spcPts val="0"/>
                  </a:spcBef>
                  <a:spcAft>
                    <a:spcPts val="0"/>
                  </a:spcAft>
                  <a:defRPr/>
                </a:pPr>
                <a:r>
                  <a:rPr sz="1500" u="none">
                    <a:solidFill>
                      <a:sysClr val="windowText" lastClr="000000"/>
                    </a:solidFill>
                  </a:rPr>
                  <a:t>Server</a:t>
                </a:r>
                <a:endParaRPr lang="en-US" sz="1500" dirty="0">
                  <a:solidFill>
                    <a:sysClr val="windowText" lastClr="000000"/>
                  </a:solidFill>
                  <a:latin typeface="Arial" panose="020C0503030203020204" pitchFamily="34" charset="0"/>
                </a:endParaRPr>
              </a:p>
            </p:txBody>
          </p:sp>
          <p:sp>
            <p:nvSpPr>
              <p:cNvPr id="15" name="Rectangle 52"/>
              <p:cNvSpPr>
                <a:spLocks noChangeArrowheads="1"/>
              </p:cNvSpPr>
              <p:nvPr/>
            </p:nvSpPr>
            <p:spPr bwMode="auto">
              <a:xfrm>
                <a:off x="2685152" y="2204373"/>
                <a:ext cx="74080" cy="331587"/>
              </a:xfrm>
              <a:prstGeom prst="rect">
                <a:avLst/>
              </a:prstGeom>
              <a:solidFill>
                <a:srgbClr val="0066FF"/>
              </a:solidFill>
              <a:ln w="9525" algn="ctr">
                <a:solidFill>
                  <a:srgbClr val="000000"/>
                </a:solidFill>
                <a:miter lim="800000"/>
                <a:headEnd/>
                <a:tailEnd/>
              </a:ln>
              <a:effectLst>
                <a:outerShdw dist="17961" dir="2700000" algn="ctr" rotWithShape="0">
                  <a:srgbClr val="DDDDDD"/>
                </a:outerShdw>
              </a:effectLst>
            </p:spPr>
            <p:txBody>
              <a:bodyPr wrap="none"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grpSp>
            <p:nvGrpSpPr>
              <p:cNvPr id="18" name="Group 58"/>
              <p:cNvGrpSpPr>
                <a:grpSpLocks/>
              </p:cNvGrpSpPr>
              <p:nvPr/>
            </p:nvGrpSpPr>
            <p:grpSpPr bwMode="auto">
              <a:xfrm>
                <a:off x="2097603" y="2715160"/>
                <a:ext cx="1371195" cy="287584"/>
                <a:chOff x="1791" y="2614"/>
                <a:chExt cx="1016" cy="499"/>
              </a:xfrm>
            </p:grpSpPr>
            <p:sp>
              <p:nvSpPr>
                <p:cNvPr id="22" name="Rectangle 59"/>
                <p:cNvSpPr>
                  <a:spLocks noChangeArrowheads="1"/>
                </p:cNvSpPr>
                <p:nvPr/>
              </p:nvSpPr>
              <p:spPr bwMode="auto">
                <a:xfrm>
                  <a:off x="1791" y="2614"/>
                  <a:ext cx="1016" cy="499"/>
                </a:xfrm>
                <a:prstGeom prst="rect">
                  <a:avLst/>
                </a:prstGeom>
                <a:noFill/>
                <a:ln w="9525" algn="ctr">
                  <a:solidFill>
                    <a:srgbClr val="000000"/>
                  </a:solidFill>
                  <a:miter lim="800000"/>
                  <a:headEnd/>
                  <a:tailEnd/>
                </a:ln>
                <a:effectLst>
                  <a:outerShdw dist="17961" dir="2700000" algn="ctr" rotWithShape="0">
                    <a:srgbClr val="DDDDDD"/>
                  </a:outerShdw>
                </a:effectLst>
              </p:spPr>
              <p:txBody>
                <a:bodyPr wrap="none"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23" name="Line 60"/>
                <p:cNvSpPr>
                  <a:spLocks noChangeShapeType="1"/>
                </p:cNvSpPr>
                <p:nvPr/>
              </p:nvSpPr>
              <p:spPr bwMode="auto">
                <a:xfrm>
                  <a:off x="1882"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24" name="Line 61"/>
                <p:cNvSpPr>
                  <a:spLocks noChangeShapeType="1"/>
                </p:cNvSpPr>
                <p:nvPr/>
              </p:nvSpPr>
              <p:spPr bwMode="auto">
                <a:xfrm>
                  <a:off x="1973"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25" name="Line 62"/>
                <p:cNvSpPr>
                  <a:spLocks noChangeShapeType="1"/>
                </p:cNvSpPr>
                <p:nvPr/>
              </p:nvSpPr>
              <p:spPr bwMode="auto">
                <a:xfrm>
                  <a:off x="2063"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26" name="Line 63"/>
                <p:cNvSpPr>
                  <a:spLocks noChangeShapeType="1"/>
                </p:cNvSpPr>
                <p:nvPr/>
              </p:nvSpPr>
              <p:spPr bwMode="auto">
                <a:xfrm>
                  <a:off x="2154"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27" name="Line 64"/>
                <p:cNvSpPr>
                  <a:spLocks noChangeShapeType="1"/>
                </p:cNvSpPr>
                <p:nvPr/>
              </p:nvSpPr>
              <p:spPr bwMode="auto">
                <a:xfrm>
                  <a:off x="2245"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28" name="Line 65"/>
                <p:cNvSpPr>
                  <a:spLocks noChangeShapeType="1"/>
                </p:cNvSpPr>
                <p:nvPr/>
              </p:nvSpPr>
              <p:spPr bwMode="auto">
                <a:xfrm>
                  <a:off x="2336"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29" name="Line 66"/>
                <p:cNvSpPr>
                  <a:spLocks noChangeShapeType="1"/>
                </p:cNvSpPr>
                <p:nvPr/>
              </p:nvSpPr>
              <p:spPr bwMode="auto">
                <a:xfrm>
                  <a:off x="2426"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30" name="Line 67"/>
                <p:cNvSpPr>
                  <a:spLocks noChangeShapeType="1"/>
                </p:cNvSpPr>
                <p:nvPr/>
              </p:nvSpPr>
              <p:spPr bwMode="auto">
                <a:xfrm>
                  <a:off x="2517"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31" name="Line 68"/>
                <p:cNvSpPr>
                  <a:spLocks noChangeShapeType="1"/>
                </p:cNvSpPr>
                <p:nvPr/>
              </p:nvSpPr>
              <p:spPr bwMode="auto">
                <a:xfrm>
                  <a:off x="2608"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32" name="Line 69"/>
                <p:cNvSpPr>
                  <a:spLocks noChangeShapeType="1"/>
                </p:cNvSpPr>
                <p:nvPr/>
              </p:nvSpPr>
              <p:spPr bwMode="auto">
                <a:xfrm>
                  <a:off x="2698"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grpSp>
          <p:sp>
            <p:nvSpPr>
              <p:cNvPr id="19" name="Line 73"/>
              <p:cNvSpPr>
                <a:spLocks noChangeShapeType="1"/>
              </p:cNvSpPr>
              <p:nvPr/>
            </p:nvSpPr>
            <p:spPr bwMode="auto">
              <a:xfrm>
                <a:off x="2728952" y="2535961"/>
                <a:ext cx="0" cy="166723"/>
              </a:xfrm>
              <a:prstGeom prst="line">
                <a:avLst/>
              </a:prstGeom>
              <a:noFill/>
              <a:ln w="31750">
                <a:solidFill>
                  <a:srgbClr val="000000"/>
                </a:solidFill>
                <a:round/>
                <a:headEnd/>
                <a:tailEnd/>
              </a:ln>
            </p:spPr>
            <p:txBody>
              <a:bodyPr lIns="80127" tIns="40065" rIns="80127" bIns="40065">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20" name="Text Box 74"/>
              <p:cNvSpPr txBox="1">
                <a:spLocks noChangeArrowheads="1"/>
              </p:cNvSpPr>
              <p:nvPr/>
            </p:nvSpPr>
            <p:spPr bwMode="auto">
              <a:xfrm>
                <a:off x="2710878" y="2302561"/>
                <a:ext cx="943703" cy="181507"/>
              </a:xfrm>
              <a:prstGeom prst="rect">
                <a:avLst/>
              </a:prstGeom>
              <a:noFill/>
              <a:ln w="9525" algn="ctr">
                <a:noFill/>
                <a:miter lim="800000"/>
                <a:headEnd/>
                <a:tailEnd/>
              </a:ln>
              <a:effectLst>
                <a:outerShdw dist="17961" dir="2700000" algn="ctr" rotWithShape="0">
                  <a:srgbClr val="DDDDDD"/>
                </a:outerShdw>
              </a:effectLst>
            </p:spPr>
            <p:txBody>
              <a:bodyPr wrap="square" lIns="78355" tIns="39177" rIns="78355" bIns="39177">
                <a:noAutofit/>
              </a:bodyPr>
              <a:lstStyle/>
              <a:p>
                <a:pPr algn="ctr" defTabSz="1045764" fontAlgn="ctr">
                  <a:spcBef>
                    <a:spcPct val="50000"/>
                  </a:spcBef>
                  <a:spcAft>
                    <a:spcPts val="0"/>
                  </a:spcAft>
                  <a:defRPr/>
                </a:pPr>
                <a:r>
                  <a:rPr sz="1400" u="none">
                    <a:solidFill>
                      <a:sysClr val="windowText" lastClr="000000"/>
                    </a:solidFill>
                  </a:rPr>
                  <a:t>SCSI card</a:t>
                </a:r>
                <a:endParaRPr lang="en-US" sz="1400" dirty="0">
                  <a:solidFill>
                    <a:sysClr val="windowText" lastClr="000000"/>
                  </a:solidFill>
                  <a:latin typeface="Arial" panose="020C0503030203020204" pitchFamily="34" charset="0"/>
                </a:endParaRPr>
              </a:p>
            </p:txBody>
          </p:sp>
          <p:sp>
            <p:nvSpPr>
              <p:cNvPr id="21" name="Text Box 11"/>
              <p:cNvSpPr txBox="1">
                <a:spLocks noChangeArrowheads="1"/>
              </p:cNvSpPr>
              <p:nvPr/>
            </p:nvSpPr>
            <p:spPr bwMode="auto">
              <a:xfrm>
                <a:off x="2116868" y="576353"/>
                <a:ext cx="1383206" cy="219437"/>
              </a:xfrm>
              <a:prstGeom prst="rect">
                <a:avLst/>
              </a:prstGeom>
              <a:noFill/>
              <a:ln w="9525" algn="ctr">
                <a:noFill/>
                <a:miter lim="800000"/>
                <a:headEnd/>
                <a:tailEnd/>
              </a:ln>
              <a:effectLst>
                <a:outerShdw dist="17961" dir="2700000" algn="ctr" rotWithShape="0">
                  <a:srgbClr val="DDDDDD"/>
                </a:outerShdw>
              </a:effectLst>
            </p:spPr>
            <p:txBody>
              <a:bodyPr wrap="none" lIns="78355" tIns="39177" rIns="78355" bIns="39177">
                <a:noAutofit/>
              </a:bodyPr>
              <a:lstStyle/>
              <a:p>
                <a:pPr algn="ctr" defTabSz="1045764" fontAlgn="ctr">
                  <a:defRPr/>
                </a:pPr>
                <a:r>
                  <a:rPr u="none"/>
                  <a:t>External disk array (DAS)</a:t>
                </a:r>
                <a:endParaRPr lang="en-US" altLang="zh-CN" dirty="0">
                  <a:latin typeface="Arial" panose="020C0503030203020204" pitchFamily="34" charset="0"/>
                  <a:cs typeface="+mn-ea"/>
                  <a:sym typeface="+mn-lt"/>
                </a:endParaRPr>
              </a:p>
            </p:txBody>
          </p:sp>
        </p:grpSp>
      </p:grpSp>
      <p:grpSp>
        <p:nvGrpSpPr>
          <p:cNvPr id="35" name="组合 34"/>
          <p:cNvGrpSpPr/>
          <p:nvPr/>
        </p:nvGrpSpPr>
        <p:grpSpPr>
          <a:xfrm>
            <a:off x="7230039" y="1629462"/>
            <a:ext cx="2838202" cy="4185924"/>
            <a:chOff x="5220072" y="2096852"/>
            <a:chExt cx="2052228" cy="3424147"/>
          </a:xfrm>
        </p:grpSpPr>
        <p:grpSp>
          <p:nvGrpSpPr>
            <p:cNvPr id="36" name="组合 53"/>
            <p:cNvGrpSpPr/>
            <p:nvPr/>
          </p:nvGrpSpPr>
          <p:grpSpPr>
            <a:xfrm>
              <a:off x="5220072" y="2600908"/>
              <a:ext cx="2052228" cy="2920091"/>
              <a:chOff x="3799839" y="1123856"/>
              <a:chExt cx="1576680" cy="2767424"/>
            </a:xfrm>
          </p:grpSpPr>
          <p:sp>
            <p:nvSpPr>
              <p:cNvPr id="38" name="AutoShape 47"/>
              <p:cNvSpPr>
                <a:spLocks noChangeArrowheads="1"/>
              </p:cNvSpPr>
              <p:nvPr/>
            </p:nvSpPr>
            <p:spPr bwMode="auto">
              <a:xfrm>
                <a:off x="4175760" y="2286000"/>
                <a:ext cx="628090" cy="383763"/>
              </a:xfrm>
              <a:prstGeom prst="can">
                <a:avLst>
                  <a:gd name="adj" fmla="val 25000"/>
                </a:avLst>
              </a:prstGeom>
              <a:solidFill>
                <a:srgbClr val="0070C0"/>
              </a:solidFill>
              <a:ln w="9525">
                <a:noFill/>
                <a:round/>
                <a:headEnd/>
                <a:tailEnd/>
              </a:ln>
              <a:effectLst>
                <a:outerShdw dist="17961" dir="2700000" algn="ctr" rotWithShape="0">
                  <a:srgbClr val="DDDDDD"/>
                </a:outerShdw>
              </a:effectLst>
            </p:spPr>
            <p:txBody>
              <a:bodyPr wrap="none" lIns="78355" tIns="39177" rIns="78355" bIns="39177" anchor="ctr">
                <a:noAutofit/>
              </a:bodyPr>
              <a:lstStyle/>
              <a:p>
                <a:pPr algn="ctr" defTabSz="1045764" fontAlgn="ctr">
                  <a:spcBef>
                    <a:spcPts val="0"/>
                  </a:spcBef>
                  <a:spcAft>
                    <a:spcPts val="0"/>
                  </a:spcAft>
                  <a:defRPr/>
                </a:pPr>
                <a:r>
                  <a:rPr sz="1500" u="none">
                    <a:solidFill>
                      <a:schemeClr val="bg1"/>
                    </a:solidFill>
                  </a:rPr>
                  <a:t>Disk</a:t>
                </a:r>
                <a:endParaRPr lang="en-US" sz="1500" dirty="0">
                  <a:solidFill>
                    <a:schemeClr val="bg1"/>
                  </a:solidFill>
                  <a:latin typeface="Arial" panose="020C0503030203020204" pitchFamily="34" charset="0"/>
                </a:endParaRPr>
              </a:p>
            </p:txBody>
          </p:sp>
          <p:grpSp>
            <p:nvGrpSpPr>
              <p:cNvPr id="39" name="组合 39"/>
              <p:cNvGrpSpPr/>
              <p:nvPr/>
            </p:nvGrpSpPr>
            <p:grpSpPr>
              <a:xfrm>
                <a:off x="3799839" y="1123856"/>
                <a:ext cx="1576680" cy="2767424"/>
                <a:chOff x="4537050" y="1052736"/>
                <a:chExt cx="1835150" cy="3107084"/>
              </a:xfrm>
            </p:grpSpPr>
            <p:sp>
              <p:nvSpPr>
                <p:cNvPr id="40" name="Rectangle 45"/>
                <p:cNvSpPr>
                  <a:spLocks noChangeArrowheads="1"/>
                </p:cNvSpPr>
                <p:nvPr/>
              </p:nvSpPr>
              <p:spPr bwMode="auto">
                <a:xfrm>
                  <a:off x="4896966" y="1268760"/>
                  <a:ext cx="719683" cy="323726"/>
                </a:xfrm>
                <a:prstGeom prst="rect">
                  <a:avLst/>
                </a:prstGeom>
                <a:solidFill>
                  <a:srgbClr val="0070C0"/>
                </a:solidFill>
                <a:ln w="9525" algn="ctr">
                  <a:noFill/>
                  <a:miter lim="800000"/>
                  <a:headEnd/>
                  <a:tailEnd/>
                </a:ln>
                <a:effectLst>
                  <a:outerShdw dist="17961" dir="2700000" algn="ctr" rotWithShape="0">
                    <a:srgbClr val="DDDDDD"/>
                  </a:outerShdw>
                </a:effectLst>
              </p:spPr>
              <p:txBody>
                <a:bodyPr wrap="none" lIns="78355" tIns="39177" rIns="78355" bIns="39177" anchor="ctr">
                  <a:noAutofit/>
                </a:bodyPr>
                <a:lstStyle/>
                <a:p>
                  <a:pPr algn="ctr" defTabSz="1045764" fontAlgn="ctr">
                    <a:spcBef>
                      <a:spcPts val="0"/>
                    </a:spcBef>
                    <a:spcAft>
                      <a:spcPts val="0"/>
                    </a:spcAft>
                    <a:defRPr/>
                  </a:pPr>
                  <a:r>
                    <a:rPr sz="1500" u="none">
                      <a:solidFill>
                        <a:schemeClr val="bg1"/>
                      </a:solidFill>
                    </a:rPr>
                    <a:t>CPU</a:t>
                  </a:r>
                  <a:endParaRPr lang="en-US" sz="1500" dirty="0">
                    <a:solidFill>
                      <a:schemeClr val="bg1"/>
                    </a:solidFill>
                    <a:latin typeface="Arial" panose="020C0503030203020204" pitchFamily="34" charset="0"/>
                  </a:endParaRPr>
                </a:p>
              </p:txBody>
            </p:sp>
            <p:sp>
              <p:nvSpPr>
                <p:cNvPr id="41" name="Line 46"/>
                <p:cNvSpPr>
                  <a:spLocks noChangeShapeType="1"/>
                </p:cNvSpPr>
                <p:nvPr/>
              </p:nvSpPr>
              <p:spPr bwMode="auto">
                <a:xfrm>
                  <a:off x="5317654" y="1616298"/>
                  <a:ext cx="0" cy="741363"/>
                </a:xfrm>
                <a:prstGeom prst="line">
                  <a:avLst/>
                </a:prstGeom>
                <a:noFill/>
                <a:ln w="25400">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42" name="Line 48"/>
                <p:cNvSpPr>
                  <a:spLocks noChangeShapeType="1"/>
                </p:cNvSpPr>
                <p:nvPr/>
              </p:nvSpPr>
              <p:spPr bwMode="auto">
                <a:xfrm>
                  <a:off x="5317654" y="1863948"/>
                  <a:ext cx="460375" cy="1588"/>
                </a:xfrm>
                <a:prstGeom prst="line">
                  <a:avLst/>
                </a:prstGeom>
                <a:noFill/>
                <a:ln w="25400">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43" name="Rectangle 49"/>
                <p:cNvSpPr>
                  <a:spLocks noChangeArrowheads="1"/>
                </p:cNvSpPr>
                <p:nvPr/>
              </p:nvSpPr>
              <p:spPr bwMode="auto">
                <a:xfrm>
                  <a:off x="5581178" y="1781304"/>
                  <a:ext cx="572622" cy="214407"/>
                </a:xfrm>
                <a:prstGeom prst="rect">
                  <a:avLst/>
                </a:prstGeom>
                <a:solidFill>
                  <a:srgbClr val="0070C0"/>
                </a:solidFill>
                <a:ln w="9525" algn="ctr">
                  <a:noFill/>
                  <a:miter lim="800000"/>
                  <a:headEnd/>
                  <a:tailEnd/>
                </a:ln>
                <a:effectLst>
                  <a:outerShdw dist="17961" dir="2700000" algn="ctr" rotWithShape="0">
                    <a:srgbClr val="DDDDDD"/>
                  </a:outerShdw>
                </a:effectLst>
              </p:spPr>
              <p:txBody>
                <a:bodyPr wrap="none" lIns="78355" tIns="39177" rIns="78355" bIns="39177" anchor="ctr">
                  <a:noAutofit/>
                </a:bodyPr>
                <a:lstStyle/>
                <a:p>
                  <a:pPr algn="ctr" defTabSz="1045764" fontAlgn="ctr">
                    <a:spcBef>
                      <a:spcPts val="0"/>
                    </a:spcBef>
                    <a:spcAft>
                      <a:spcPts val="0"/>
                    </a:spcAft>
                    <a:defRPr/>
                  </a:pPr>
                  <a:r>
                    <a:rPr sz="1500" u="none">
                      <a:solidFill>
                        <a:schemeClr val="bg1"/>
                      </a:solidFill>
                    </a:rPr>
                    <a:t>RAM</a:t>
                  </a:r>
                  <a:endParaRPr lang="en-US" sz="1500" dirty="0">
                    <a:solidFill>
                      <a:schemeClr val="bg1"/>
                    </a:solidFill>
                    <a:latin typeface="Arial" panose="020C0503030203020204" pitchFamily="34" charset="0"/>
                  </a:endParaRPr>
                </a:p>
              </p:txBody>
            </p:sp>
            <p:sp>
              <p:nvSpPr>
                <p:cNvPr id="44" name="Rectangle 50"/>
                <p:cNvSpPr>
                  <a:spLocks noChangeArrowheads="1"/>
                </p:cNvSpPr>
                <p:nvPr/>
              </p:nvSpPr>
              <p:spPr bwMode="auto">
                <a:xfrm>
                  <a:off x="4644554" y="1052736"/>
                  <a:ext cx="1620167" cy="2266950"/>
                </a:xfrm>
                <a:prstGeom prst="rect">
                  <a:avLst/>
                </a:prstGeom>
                <a:noFill/>
                <a:ln w="9525" algn="ctr">
                  <a:solidFill>
                    <a:srgbClr val="000000"/>
                  </a:solidFill>
                  <a:miter lim="800000"/>
                  <a:headEnd/>
                  <a:tailEnd/>
                </a:ln>
                <a:effectLst>
                  <a:outerShdw dist="17961" dir="2700000" algn="ctr" rotWithShape="0">
                    <a:srgbClr val="DDDDDD"/>
                  </a:outerShdw>
                </a:effectLst>
              </p:spPr>
              <p:txBody>
                <a:bodyPr wrap="none"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45" name="Text Box 51"/>
                <p:cNvSpPr txBox="1">
                  <a:spLocks noChangeArrowheads="1"/>
                </p:cNvSpPr>
                <p:nvPr/>
              </p:nvSpPr>
              <p:spPr bwMode="auto">
                <a:xfrm>
                  <a:off x="5735231" y="1124744"/>
                  <a:ext cx="453684" cy="269781"/>
                </a:xfrm>
                <a:prstGeom prst="rect">
                  <a:avLst/>
                </a:prstGeom>
                <a:noFill/>
                <a:ln w="9525" algn="ctr">
                  <a:noFill/>
                  <a:miter lim="800000"/>
                  <a:headEnd/>
                  <a:tailEnd/>
                </a:ln>
                <a:effectLst>
                  <a:outerShdw dist="17961" dir="2700000" algn="ctr" rotWithShape="0">
                    <a:srgbClr val="DDDDDD"/>
                  </a:outerShdw>
                </a:effectLst>
              </p:spPr>
              <p:txBody>
                <a:bodyPr wrap="none" lIns="78355" tIns="39177" rIns="78355" bIns="39177">
                  <a:noAutofit/>
                </a:bodyPr>
                <a:lstStyle/>
                <a:p>
                  <a:pPr algn="ctr" defTabSz="1045764" fontAlgn="ctr">
                    <a:spcBef>
                      <a:spcPts val="0"/>
                    </a:spcBef>
                    <a:spcAft>
                      <a:spcPts val="0"/>
                    </a:spcAft>
                    <a:defRPr/>
                  </a:pPr>
                  <a:r>
                    <a:rPr sz="1500" u="none">
                      <a:solidFill>
                        <a:sysClr val="windowText" lastClr="000000"/>
                      </a:solidFill>
                    </a:rPr>
                    <a:t>Server</a:t>
                  </a:r>
                  <a:endParaRPr lang="en-US" sz="1500" dirty="0">
                    <a:solidFill>
                      <a:sysClr val="windowText" lastClr="000000"/>
                    </a:solidFill>
                    <a:latin typeface="Arial" panose="020C0503030203020204" pitchFamily="34" charset="0"/>
                  </a:endParaRPr>
                </a:p>
              </p:txBody>
            </p:sp>
            <p:sp>
              <p:nvSpPr>
                <p:cNvPr id="46" name="Rectangle 52"/>
                <p:cNvSpPr>
                  <a:spLocks noChangeArrowheads="1"/>
                </p:cNvSpPr>
                <p:nvPr/>
              </p:nvSpPr>
              <p:spPr bwMode="auto">
                <a:xfrm>
                  <a:off x="5312191" y="2894183"/>
                  <a:ext cx="77744" cy="425502"/>
                </a:xfrm>
                <a:prstGeom prst="rect">
                  <a:avLst/>
                </a:prstGeom>
                <a:solidFill>
                  <a:srgbClr val="0066FF"/>
                </a:solidFill>
                <a:ln w="9525" algn="ctr">
                  <a:solidFill>
                    <a:srgbClr val="000000"/>
                  </a:solidFill>
                  <a:miter lim="800000"/>
                  <a:headEnd/>
                  <a:tailEnd/>
                </a:ln>
                <a:effectLst>
                  <a:outerShdw dist="17961" dir="2700000" algn="ctr" rotWithShape="0">
                    <a:srgbClr val="DDDDDD"/>
                  </a:outerShdw>
                </a:effectLst>
              </p:spPr>
              <p:txBody>
                <a:bodyPr wrap="none"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grpSp>
              <p:nvGrpSpPr>
                <p:cNvPr id="47" name="Group 56"/>
                <p:cNvGrpSpPr>
                  <a:grpSpLocks/>
                </p:cNvGrpSpPr>
                <p:nvPr/>
              </p:nvGrpSpPr>
              <p:grpSpPr bwMode="auto">
                <a:xfrm>
                  <a:off x="4537050" y="3789933"/>
                  <a:ext cx="1835150" cy="369887"/>
                  <a:chOff x="1791" y="2659"/>
                  <a:chExt cx="1270" cy="454"/>
                </a:xfrm>
              </p:grpSpPr>
              <p:sp>
                <p:nvSpPr>
                  <p:cNvPr id="52" name="Rectangle 57"/>
                  <p:cNvSpPr>
                    <a:spLocks noChangeArrowheads="1"/>
                  </p:cNvSpPr>
                  <p:nvPr/>
                </p:nvSpPr>
                <p:spPr bwMode="auto">
                  <a:xfrm>
                    <a:off x="1791" y="2659"/>
                    <a:ext cx="1270" cy="454"/>
                  </a:xfrm>
                  <a:prstGeom prst="rect">
                    <a:avLst/>
                  </a:prstGeom>
                  <a:noFill/>
                  <a:ln w="9525" algn="ctr">
                    <a:solidFill>
                      <a:srgbClr val="000000"/>
                    </a:solidFill>
                    <a:miter lim="800000"/>
                    <a:headEnd/>
                    <a:tailEnd/>
                  </a:ln>
                  <a:effectLst>
                    <a:outerShdw dist="17961" dir="2700000" algn="ctr" rotWithShape="0">
                      <a:srgbClr val="DDDDDD"/>
                    </a:outerShdw>
                  </a:effectLst>
                </p:spPr>
                <p:txBody>
                  <a:bodyPr wrap="none"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53" name="Line 58"/>
                  <p:cNvSpPr>
                    <a:spLocks noChangeShapeType="1"/>
                  </p:cNvSpPr>
                  <p:nvPr/>
                </p:nvSpPr>
                <p:spPr bwMode="auto">
                  <a:xfrm>
                    <a:off x="1882"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54" name="Line 59"/>
                  <p:cNvSpPr>
                    <a:spLocks noChangeShapeType="1"/>
                  </p:cNvSpPr>
                  <p:nvPr/>
                </p:nvSpPr>
                <p:spPr bwMode="auto">
                  <a:xfrm>
                    <a:off x="1973"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55" name="Line 60"/>
                  <p:cNvSpPr>
                    <a:spLocks noChangeShapeType="1"/>
                  </p:cNvSpPr>
                  <p:nvPr/>
                </p:nvSpPr>
                <p:spPr bwMode="auto">
                  <a:xfrm>
                    <a:off x="2063"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56" name="Line 61"/>
                  <p:cNvSpPr>
                    <a:spLocks noChangeShapeType="1"/>
                  </p:cNvSpPr>
                  <p:nvPr/>
                </p:nvSpPr>
                <p:spPr bwMode="auto">
                  <a:xfrm>
                    <a:off x="2154"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57" name="Line 62"/>
                  <p:cNvSpPr>
                    <a:spLocks noChangeShapeType="1"/>
                  </p:cNvSpPr>
                  <p:nvPr/>
                </p:nvSpPr>
                <p:spPr bwMode="auto">
                  <a:xfrm>
                    <a:off x="2245"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58" name="Line 63"/>
                  <p:cNvSpPr>
                    <a:spLocks noChangeShapeType="1"/>
                  </p:cNvSpPr>
                  <p:nvPr/>
                </p:nvSpPr>
                <p:spPr bwMode="auto">
                  <a:xfrm>
                    <a:off x="2336"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59" name="Line 64"/>
                  <p:cNvSpPr>
                    <a:spLocks noChangeShapeType="1"/>
                  </p:cNvSpPr>
                  <p:nvPr/>
                </p:nvSpPr>
                <p:spPr bwMode="auto">
                  <a:xfrm>
                    <a:off x="2426"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60" name="Line 65"/>
                  <p:cNvSpPr>
                    <a:spLocks noChangeShapeType="1"/>
                  </p:cNvSpPr>
                  <p:nvPr/>
                </p:nvSpPr>
                <p:spPr bwMode="auto">
                  <a:xfrm>
                    <a:off x="2517"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61" name="Line 66"/>
                  <p:cNvSpPr>
                    <a:spLocks noChangeShapeType="1"/>
                  </p:cNvSpPr>
                  <p:nvPr/>
                </p:nvSpPr>
                <p:spPr bwMode="auto">
                  <a:xfrm>
                    <a:off x="2608"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62" name="Line 67"/>
                  <p:cNvSpPr>
                    <a:spLocks noChangeShapeType="1"/>
                  </p:cNvSpPr>
                  <p:nvPr/>
                </p:nvSpPr>
                <p:spPr bwMode="auto">
                  <a:xfrm>
                    <a:off x="2698"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63" name="Line 68"/>
                  <p:cNvSpPr>
                    <a:spLocks noChangeShapeType="1"/>
                  </p:cNvSpPr>
                  <p:nvPr/>
                </p:nvSpPr>
                <p:spPr bwMode="auto">
                  <a:xfrm>
                    <a:off x="2789"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64" name="Line 69"/>
                  <p:cNvSpPr>
                    <a:spLocks noChangeShapeType="1"/>
                  </p:cNvSpPr>
                  <p:nvPr/>
                </p:nvSpPr>
                <p:spPr bwMode="auto">
                  <a:xfrm>
                    <a:off x="2880"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65" name="Line 70"/>
                  <p:cNvSpPr>
                    <a:spLocks noChangeShapeType="1"/>
                  </p:cNvSpPr>
                  <p:nvPr/>
                </p:nvSpPr>
                <p:spPr bwMode="auto">
                  <a:xfrm>
                    <a:off x="2971"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grpSp>
            <p:sp>
              <p:nvSpPr>
                <p:cNvPr id="48" name="Line 71"/>
                <p:cNvSpPr>
                  <a:spLocks noChangeShapeType="1"/>
                </p:cNvSpPr>
                <p:nvPr/>
              </p:nvSpPr>
              <p:spPr bwMode="auto">
                <a:xfrm flipH="1">
                  <a:off x="5364088" y="3319686"/>
                  <a:ext cx="0" cy="213374"/>
                </a:xfrm>
                <a:prstGeom prst="line">
                  <a:avLst/>
                </a:prstGeom>
                <a:noFill/>
                <a:ln w="31750">
                  <a:solidFill>
                    <a:srgbClr val="000000"/>
                  </a:solidFill>
                  <a:round/>
                  <a:headEnd/>
                  <a:tailEnd/>
                </a:ln>
              </p:spPr>
              <p:txBody>
                <a:bodyPr lIns="80127" tIns="40065" rIns="80127" bIns="40065">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49" name="Text Box 72"/>
                <p:cNvSpPr txBox="1">
                  <a:spLocks noChangeArrowheads="1"/>
                </p:cNvSpPr>
                <p:nvPr/>
              </p:nvSpPr>
              <p:spPr bwMode="auto">
                <a:xfrm>
                  <a:off x="5436098" y="3032348"/>
                  <a:ext cx="779907" cy="256387"/>
                </a:xfrm>
                <a:prstGeom prst="rect">
                  <a:avLst/>
                </a:prstGeom>
                <a:noFill/>
                <a:ln w="9525" algn="ctr">
                  <a:noFill/>
                  <a:miter lim="800000"/>
                  <a:headEnd/>
                  <a:tailEnd/>
                </a:ln>
                <a:effectLst>
                  <a:outerShdw dist="17961" dir="2700000" algn="ctr" rotWithShape="0">
                    <a:srgbClr val="DDDDDD"/>
                  </a:outerShdw>
                </a:effectLst>
              </p:spPr>
              <p:txBody>
                <a:bodyPr wrap="square" lIns="78355" tIns="39177" rIns="78355" bIns="39177">
                  <a:noAutofit/>
                </a:bodyPr>
                <a:lstStyle/>
                <a:p>
                  <a:pPr algn="ctr" defTabSz="1045764" fontAlgn="ctr">
                    <a:spcBef>
                      <a:spcPct val="50000"/>
                    </a:spcBef>
                    <a:spcAft>
                      <a:spcPts val="0"/>
                    </a:spcAft>
                    <a:defRPr/>
                  </a:pPr>
                  <a:r>
                    <a:rPr sz="1400" u="none">
                      <a:solidFill>
                        <a:sysClr val="windowText" lastClr="000000"/>
                      </a:solidFill>
                    </a:rPr>
                    <a:t>SCSI card</a:t>
                  </a:r>
                  <a:endParaRPr lang="en-US" sz="1400" dirty="0">
                    <a:solidFill>
                      <a:sysClr val="windowText" lastClr="000000"/>
                    </a:solidFill>
                    <a:latin typeface="Arial" panose="020C0503030203020204" pitchFamily="34" charset="0"/>
                  </a:endParaRPr>
                </a:p>
              </p:txBody>
            </p:sp>
            <p:sp>
              <p:nvSpPr>
                <p:cNvPr id="50" name="Rectangle 74"/>
                <p:cNvSpPr>
                  <a:spLocks noChangeArrowheads="1"/>
                </p:cNvSpPr>
                <p:nvPr/>
              </p:nvSpPr>
              <p:spPr bwMode="auto">
                <a:xfrm>
                  <a:off x="4537050" y="3537520"/>
                  <a:ext cx="1835150" cy="252413"/>
                </a:xfrm>
                <a:prstGeom prst="rect">
                  <a:avLst/>
                </a:prstGeom>
                <a:noFill/>
                <a:ln w="19050" algn="ctr">
                  <a:solidFill>
                    <a:srgbClr val="000000"/>
                  </a:solidFill>
                  <a:miter lim="800000"/>
                  <a:headEnd/>
                  <a:tailEnd/>
                </a:ln>
              </p:spPr>
              <p:txBody>
                <a:bodyPr wrap="none" lIns="80127" tIns="40065" rIns="80127" bIns="40065" anchor="ctr">
                  <a:noAutofit/>
                </a:bodyPr>
                <a:lstStyle/>
                <a:p>
                  <a:pPr defTabSz="1219352" fontAlgn="ctr">
                    <a:spcBef>
                      <a:spcPts val="0"/>
                    </a:spcBef>
                    <a:spcAft>
                      <a:spcPts val="0"/>
                    </a:spcAft>
                    <a:defRPr/>
                  </a:pPr>
                  <a:endParaRPr lang="en-US" altLang="zh-CN" sz="1900" kern="0" dirty="0">
                    <a:solidFill>
                      <a:sysClr val="windowText" lastClr="000000"/>
                    </a:solidFill>
                    <a:latin typeface="Arial" panose="020C0503030203020204" pitchFamily="34" charset="0"/>
                    <a:cs typeface="+mn-ea"/>
                    <a:sym typeface="+mn-lt"/>
                  </a:endParaRPr>
                </a:p>
              </p:txBody>
            </p:sp>
            <p:sp>
              <p:nvSpPr>
                <p:cNvPr id="51" name="Text Box 75"/>
                <p:cNvSpPr txBox="1">
                  <a:spLocks noChangeArrowheads="1"/>
                </p:cNvSpPr>
                <p:nvPr/>
              </p:nvSpPr>
              <p:spPr bwMode="auto">
                <a:xfrm>
                  <a:off x="5234101" y="3501008"/>
                  <a:ext cx="450575" cy="256387"/>
                </a:xfrm>
                <a:prstGeom prst="rect">
                  <a:avLst/>
                </a:prstGeom>
                <a:noFill/>
                <a:ln w="9525" algn="ctr">
                  <a:noFill/>
                  <a:miter lim="800000"/>
                  <a:headEnd/>
                  <a:tailEnd/>
                </a:ln>
                <a:effectLst>
                  <a:outerShdw dist="17961" dir="2700000" algn="ctr" rotWithShape="0">
                    <a:srgbClr val="DDDDDD"/>
                  </a:outerShdw>
                </a:effectLst>
              </p:spPr>
              <p:txBody>
                <a:bodyPr wrap="none" lIns="78355" tIns="39177" rIns="78355" bIns="39177">
                  <a:noAutofit/>
                </a:bodyPr>
                <a:lstStyle/>
                <a:p>
                  <a:pPr algn="ctr" defTabSz="1045764" fontAlgn="ctr">
                    <a:spcBef>
                      <a:spcPts val="0"/>
                    </a:spcBef>
                    <a:spcAft>
                      <a:spcPts val="0"/>
                    </a:spcAft>
                    <a:defRPr/>
                  </a:pPr>
                  <a:r>
                    <a:rPr sz="1400" b="1" u="none">
                      <a:solidFill>
                        <a:sysClr val="windowText" lastClr="000000"/>
                      </a:solidFill>
                    </a:rPr>
                    <a:t>Controller</a:t>
                  </a:r>
                  <a:endParaRPr lang="en-US" sz="1400" b="1" dirty="0">
                    <a:solidFill>
                      <a:sysClr val="windowText" lastClr="000000"/>
                    </a:solidFill>
                    <a:latin typeface="Arial" panose="020C0503030203020204" pitchFamily="34" charset="0"/>
                  </a:endParaRPr>
                </a:p>
              </p:txBody>
            </p:sp>
          </p:grpSp>
        </p:grpSp>
        <p:sp>
          <p:nvSpPr>
            <p:cNvPr id="37" name="Text Box 11"/>
            <p:cNvSpPr txBox="1">
              <a:spLocks noChangeArrowheads="1"/>
            </p:cNvSpPr>
            <p:nvPr/>
          </p:nvSpPr>
          <p:spPr bwMode="auto">
            <a:xfrm>
              <a:off x="5454941" y="2096852"/>
              <a:ext cx="1609551" cy="312895"/>
            </a:xfrm>
            <a:prstGeom prst="rect">
              <a:avLst/>
            </a:prstGeom>
            <a:noFill/>
            <a:ln w="9525" algn="ctr">
              <a:noFill/>
              <a:miter lim="800000"/>
              <a:headEnd/>
              <a:tailEnd/>
            </a:ln>
            <a:effectLst>
              <a:outerShdw dist="17961" dir="2700000" algn="ctr" rotWithShape="0">
                <a:srgbClr val="DDDDDD"/>
              </a:outerShdw>
            </a:effectLst>
          </p:spPr>
          <p:txBody>
            <a:bodyPr wrap="none" lIns="104486" tIns="52243" rIns="104486" bIns="52243">
              <a:noAutofit/>
            </a:bodyPr>
            <a:lstStyle/>
            <a:p>
              <a:pPr algn="ctr" defTabSz="1045764" fontAlgn="ctr">
                <a:defRPr/>
              </a:pPr>
              <a:r>
                <a:rPr u="none"/>
                <a:t>Smart disk array (DAS)</a:t>
              </a:r>
              <a:endParaRPr lang="en-US" altLang="zh-CN" dirty="0">
                <a:latin typeface="Arial" panose="020C0503030203020204" pitchFamily="34" charset="0"/>
                <a:cs typeface="+mn-ea"/>
                <a:sym typeface="+mn-lt"/>
              </a:endParaRPr>
            </a:p>
          </p:txBody>
        </p:sp>
      </p:grpSp>
    </p:spTree>
    <p:extLst>
      <p:ext uri="{BB962C8B-B14F-4D97-AF65-F5344CB8AC3E}">
        <p14:creationId xmlns:p14="http://schemas.microsoft.com/office/powerpoint/2010/main" val="3253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u="none"/>
              <a:t>Challenges for DAS</a:t>
            </a:r>
            <a:endParaRPr lang="en-US" dirty="0">
              <a:latin typeface="Arial" panose="020C0503030203020204" pitchFamily="34" charset="0"/>
            </a:endParaRPr>
          </a:p>
        </p:txBody>
      </p:sp>
      <p:graphicFrame>
        <p:nvGraphicFramePr>
          <p:cNvPr id="5" name="45a9ca7f-6dd2-4e8c-b34f-70fc1afc8858"/>
          <p:cNvGraphicFramePr>
            <a:graphicFrameLocks/>
          </p:cNvGraphicFramePr>
          <p:nvPr>
            <p:extLst>
              <p:ext uri="{D42A27DB-BD31-4B8C-83A1-F6EECF244321}">
                <p14:modId xmlns:p14="http://schemas.microsoft.com/office/powerpoint/2010/main" val="1244356643"/>
              </p:ext>
            </p:extLst>
          </p:nvPr>
        </p:nvGraphicFramePr>
        <p:xfrm>
          <a:off x="1112679" y="1325880"/>
          <a:ext cx="9966642" cy="4433040"/>
        </p:xfrm>
        <a:graphic>
          <a:graphicData uri="http://schemas.openxmlformats.org/drawingml/2006/table">
            <a:tbl>
              <a:tblPr/>
              <a:tblGrid>
                <a:gridCol w="3562332">
                  <a:extLst>
                    <a:ext uri="{9D8B030D-6E8A-4147-A177-3AD203B41FA5}">
                      <a16:colId xmlns:a16="http://schemas.microsoft.com/office/drawing/2014/main" val="20000"/>
                    </a:ext>
                  </a:extLst>
                </a:gridCol>
                <a:gridCol w="6404310">
                  <a:extLst>
                    <a:ext uri="{9D8B030D-6E8A-4147-A177-3AD203B41FA5}">
                      <a16:colId xmlns:a16="http://schemas.microsoft.com/office/drawing/2014/main" val="20001"/>
                    </a:ext>
                  </a:extLst>
                </a:gridCol>
              </a:tblGrid>
              <a:tr h="331932">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r>
                        <a:rPr sz="1800" b="1" u="none"/>
                        <a:t>Challenges</a:t>
                      </a:r>
                      <a:endParaRPr kumimoji="0" lang="en-US" altLang="zh-CN" sz="1800" b="1" i="0" u="none" strike="noStrike" cap="none" normalizeH="0" baseline="0" dirty="0">
                        <a:ln>
                          <a:noFill/>
                        </a:ln>
                        <a:solidFill>
                          <a:schemeClr val="tx1"/>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800" b="1" u="none"/>
                        <a:t>Description</a:t>
                      </a:r>
                    </a:p>
                  </a:txBody>
                  <a:tcPr marL="90000" marR="90000" marT="46800" marB="46800" anchor="ctr" horzOverflow="overflow">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0"/>
                  </a:ext>
                </a:extLst>
              </a:tr>
              <a:tr h="648000">
                <a:tc rowSpan="3">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800" b="0" u="none">
                          <a:solidFill>
                            <a:srgbClr val="000000"/>
                          </a:solidFill>
                        </a:rPr>
                        <a:t>Low</a:t>
                      </a:r>
                    </a:p>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sz="1800" b="0" u="none">
                          <a:solidFill>
                            <a:srgbClr val="000000"/>
                          </a:solidFill>
                        </a:rPr>
                        <a:t>Scalability</a:t>
                      </a:r>
                    </a:p>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endParaRPr kumimoji="0" lang="en-US" altLang="zh-CN" sz="1800" b="0" i="0" u="none" strike="noStrike" cap="none" normalizeH="0" baseline="0" dirty="0">
                        <a:ln>
                          <a:noFill/>
                        </a:ln>
                        <a:solidFill>
                          <a:srgbClr val="000000"/>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lvl="0"/>
                      <a:r>
                        <a:rPr sz="1600" u="none"/>
                        <a:t>Limited number of ports that can be connected to a host.</a:t>
                      </a:r>
                      <a:endParaRPr lang="en-US" altLang="zh-CN" sz="1600" dirty="0">
                        <a:latin typeface="Arial" panose="020C0503030203020204" pitchFamily="34" charset="0"/>
                        <a:ea typeface="+mn-ea"/>
                        <a:cs typeface="+mn-ea"/>
                        <a:sym typeface="+mn-lt"/>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48000">
                <a:tc vMerge="1">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endParaRPr kumimoji="0" lang="en-US" altLang="zh-CN" sz="1600" b="0" i="0" u="none" strike="noStrike" cap="none" normalizeH="0" baseline="0" dirty="0">
                        <a:ln>
                          <a:noFill/>
                        </a:ln>
                        <a:solidFill>
                          <a:srgbClr val="000000"/>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lvl="0"/>
                      <a:r>
                        <a:rPr sz="1600" u="none"/>
                        <a:t>Limited number of addressable disks.</a:t>
                      </a:r>
                      <a:endParaRPr lang="en-US" altLang="zh-CN" sz="1600" dirty="0">
                        <a:latin typeface="Arial" panose="020C0503030203020204" pitchFamily="34" charset="0"/>
                        <a:ea typeface="+mn-ea"/>
                        <a:cs typeface="+mn-ea"/>
                        <a:sym typeface="+mn-lt"/>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48000">
                <a:tc vMerge="1">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endParaRPr kumimoji="0" lang="en-US" altLang="zh-CN" sz="1600" b="0" i="0" u="none" strike="noStrike" cap="none" normalizeH="0" baseline="0" dirty="0">
                        <a:ln>
                          <a:noFill/>
                        </a:ln>
                        <a:solidFill>
                          <a:srgbClr val="000000"/>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lvl="0"/>
                      <a:r>
                        <a:rPr sz="1600" u="none"/>
                        <a:t>Limited distance.</a:t>
                      </a:r>
                      <a:endParaRPr lang="en-US" altLang="zh-CN" sz="1600" dirty="0">
                        <a:latin typeface="Arial" panose="020C0503030203020204" pitchFamily="34" charset="0"/>
                        <a:ea typeface="+mn-ea"/>
                        <a:cs typeface="+mn-ea"/>
                        <a:sym typeface="+mn-lt"/>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48000">
                <a:tc>
                  <a:txBody>
                    <a:bodyPr/>
                    <a:lstStyle/>
                    <a:p>
                      <a:pPr lvl="0" algn="ctr"/>
                      <a:r>
                        <a:rPr sz="1800" u="none">
                          <a:solidFill>
                            <a:schemeClr val="tx1"/>
                          </a:solidFill>
                        </a:rPr>
                        <a:t>Inconvenient </a:t>
                      </a:r>
                    </a:p>
                    <a:p>
                      <a:pPr lvl="0" algn="ctr"/>
                      <a:r>
                        <a:rPr sz="1800" u="none">
                          <a:solidFill>
                            <a:schemeClr val="tx1"/>
                          </a:solidFill>
                        </a:rPr>
                        <a:t>Maintenance</a:t>
                      </a:r>
                      <a:endParaRPr lang="en-US" altLang="zh-CN" sz="1800" dirty="0">
                        <a:solidFill>
                          <a:schemeClr val="tx1"/>
                        </a:solidFill>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lvl="0"/>
                      <a:r>
                        <a:rPr sz="1600" u="none"/>
                        <a:t>The system needs to be powered off during maintenance.</a:t>
                      </a:r>
                      <a:endParaRPr lang="en-US" altLang="zh-CN" sz="1600" dirty="0">
                        <a:latin typeface="Arial" panose="020C0503030203020204" pitchFamily="34" charset="0"/>
                        <a:ea typeface="+mn-ea"/>
                        <a:cs typeface="+mn-ea"/>
                        <a:sym typeface="+mn-lt"/>
                      </a:endParaRPr>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48000">
                <a:tc rowSpan="2">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r>
                        <a:rPr sz="1800" u="none">
                          <a:solidFill>
                            <a:schemeClr val="tx1"/>
                          </a:solidFill>
                        </a:rPr>
                        <a:t>Insufficient</a:t>
                      </a:r>
                    </a:p>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r>
                        <a:rPr sz="1800" u="none">
                          <a:solidFill>
                            <a:schemeClr val="tx1"/>
                          </a:solidFill>
                        </a:rPr>
                        <a:t>Resource</a:t>
                      </a:r>
                    </a:p>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r>
                        <a:rPr sz="1800" u="none">
                          <a:solidFill>
                            <a:schemeClr val="tx1"/>
                          </a:solidFill>
                        </a:rPr>
                        <a:t>Sharing</a:t>
                      </a:r>
                      <a:endParaRPr lang="en-US" altLang="zh-CN" sz="1800" dirty="0">
                        <a:solidFill>
                          <a:schemeClr val="tx1"/>
                        </a:solidFill>
                        <a:latin typeface="Arial" panose="020C0503030203020204" pitchFamily="34" charset="0"/>
                        <a:ea typeface="+mn-ea"/>
                        <a:cs typeface="+mn-ea"/>
                        <a:sym typeface="+mn-lt"/>
                      </a:endParaRPr>
                    </a:p>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endParaRPr kumimoji="0" lang="en-US" altLang="zh-CN" sz="1800" b="0" i="0" u="none" strike="noStrike" cap="none" normalizeH="0" baseline="0" dirty="0">
                        <a:ln>
                          <a:noFill/>
                        </a:ln>
                        <a:solidFill>
                          <a:srgbClr val="000000"/>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r>
                        <a:rPr sz="1600" u="none"/>
                        <a:t>Front-end ports and storage space are difficult to share.</a:t>
                      </a:r>
                      <a:endParaRPr lang="en-US" altLang="zh-CN" sz="1600" dirty="0"/>
                    </a:p>
                  </a:txBody>
                  <a:tcPr marL="90000" marR="90000" marT="46800" marB="46800" anchor="ctr" horzOverflow="overflow">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648000">
                <a:tc vMerge="1">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endParaRPr kumimoji="0" lang="en-US" altLang="zh-CN" sz="1600" b="0" i="0" u="none" strike="noStrike" cap="none" normalizeH="0" baseline="0" dirty="0">
                        <a:ln>
                          <a:noFill/>
                        </a:ln>
                        <a:solidFill>
                          <a:srgbClr val="000000"/>
                        </a:solidFill>
                        <a:effectLst/>
                        <a:latin typeface="Arial"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r>
                        <a:rPr sz="1600" u="none"/>
                        <a:t>Resource silos: For example, the DAS with insufficient storage space cannot share the remaining space of the DAS with excessive storage resources.</a:t>
                      </a:r>
                      <a:endParaRPr lang="en-US" altLang="zh-CN" sz="1600" dirty="0">
                        <a:latin typeface="Arial" panose="020C0503030203020204" pitchFamily="34" charset="0"/>
                        <a:ea typeface="+mn-ea"/>
                        <a:cs typeface="+mn-ea"/>
                        <a:sym typeface="+mn-lt"/>
                      </a:endParaRPr>
                    </a:p>
                  </a:txBody>
                  <a:tcPr marL="90000" marR="90000" marT="46800" marB="46800" anchor="ctr"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668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noAutofit/>
          </a:bodyPr>
          <a:lstStyle/>
          <a:p>
            <a:r>
              <a:rPr u="none" dirty="0">
                <a:solidFill>
                  <a:schemeClr val="bg1">
                    <a:lumMod val="50000"/>
                  </a:schemeClr>
                </a:solidFill>
              </a:rPr>
              <a:t>DAS</a:t>
            </a:r>
          </a:p>
          <a:p>
            <a:r>
              <a:rPr b="1" dirty="0"/>
              <a:t>NAS</a:t>
            </a:r>
            <a:endParaRPr lang="en-US" altLang="zh-CN" b="1" dirty="0">
              <a:latin typeface="Arial" panose="020C0503030203020204" pitchFamily="34" charset="0"/>
              <a:cs typeface="+mn-ea"/>
              <a:sym typeface="+mn-lt"/>
            </a:endParaRPr>
          </a:p>
          <a:p>
            <a:r>
              <a:rPr u="none" dirty="0">
                <a:solidFill>
                  <a:schemeClr val="bg1">
                    <a:lumMod val="50000"/>
                  </a:schemeClr>
                </a:solidFill>
              </a:rPr>
              <a:t>SAN</a:t>
            </a:r>
          </a:p>
          <a:p>
            <a:r>
              <a:rPr u="none" dirty="0">
                <a:solidFill>
                  <a:schemeClr val="bg1">
                    <a:lumMod val="50000"/>
                  </a:schemeClr>
                </a:solidFill>
              </a:rPr>
              <a:t>Distributed </a:t>
            </a:r>
            <a:r>
              <a:rPr lang="en-US" u="none" dirty="0">
                <a:solidFill>
                  <a:schemeClr val="bg1">
                    <a:lumMod val="50000"/>
                  </a:schemeClr>
                </a:solidFill>
              </a:rPr>
              <a:t>A</a:t>
            </a:r>
            <a:r>
              <a:rPr u="none" dirty="0">
                <a:solidFill>
                  <a:schemeClr val="bg1">
                    <a:lumMod val="50000"/>
                  </a:schemeClr>
                </a:solidFill>
              </a:rPr>
              <a:t>rchitecture</a:t>
            </a:r>
            <a:endParaRPr lang="en-US" altLang="zh-CN" dirty="0">
              <a:solidFill>
                <a:schemeClr val="bg1">
                  <a:lumMod val="50000"/>
                </a:schemeClr>
              </a:solidFill>
              <a:latin typeface="Arial" panose="020C0503030203020204" pitchFamily="34" charset="0"/>
              <a:cs typeface="+mn-ea"/>
              <a:sym typeface="+mn-lt"/>
            </a:endParaRPr>
          </a:p>
        </p:txBody>
      </p:sp>
    </p:spTree>
    <p:extLst>
      <p:ext uri="{BB962C8B-B14F-4D97-AF65-F5344CB8AC3E}">
        <p14:creationId xmlns:p14="http://schemas.microsoft.com/office/powerpoint/2010/main" val="1862904124"/>
      </p:ext>
    </p:extLst>
  </p:cSld>
  <p:clrMapOvr>
    <a:masterClrMapping/>
  </p:clrMapOvr>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ln w="19050">
          <a:solidFill>
            <a:srgbClr val="00B050"/>
          </a:solidFill>
          <a:prstDash val="sysDot"/>
          <a:tailEnd type="arrow"/>
        </a:ln>
        <a:extLst/>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B88AF-0F87-422A-801E-ABE79877143C}">
  <ds:schemaRefs>
    <ds:schemaRef ds:uri="http://schemas.microsoft.com/office/infopath/2007/PartnerControl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ACC6E423-EEF5-4760-8DF6-0C1C834FD219}">
  <ds:schemaRefs>
    <ds:schemaRef ds:uri="http://schemas.microsoft.com/sharepoint/v3/contenttype/forms"/>
  </ds:schemaRefs>
</ds:datastoreItem>
</file>

<file path=customXml/itemProps3.xml><?xml version="1.0" encoding="utf-8"?>
<ds:datastoreItem xmlns:ds="http://schemas.openxmlformats.org/officeDocument/2006/customXml" ds:itemID="{4DCB5099-8C43-4549-8CD1-7C73B3E86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2735</TotalTime>
  <Words>6389</Words>
  <Application>Microsoft Office PowerPoint</Application>
  <PresentationFormat>宽屏</PresentationFormat>
  <Paragraphs>695</Paragraphs>
  <Slides>46</Slides>
  <Notes>46</Notes>
  <HiddenSlides>3</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46</vt:i4>
      </vt:variant>
    </vt:vector>
  </HeadingPairs>
  <TitlesOfParts>
    <vt:vector size="57" baseType="lpstr">
      <vt:lpstr>方正兰亭黑简体</vt:lpstr>
      <vt:lpstr>宋体</vt:lpstr>
      <vt:lpstr>Microsoft YaHei</vt:lpstr>
      <vt:lpstr>Microsoft YaHei</vt:lpstr>
      <vt:lpstr>Arial</vt:lpstr>
      <vt:lpstr>Huawei Sans</vt:lpstr>
      <vt:lpstr>Wingdings</vt:lpstr>
      <vt:lpstr>1_标题页模板</vt:lpstr>
      <vt:lpstr>2_自功能页模板</vt:lpstr>
      <vt:lpstr>3_内容页模板</vt:lpstr>
      <vt:lpstr>4_感谢页模板</vt:lpstr>
      <vt:lpstr>PowerPoint 演示文稿</vt:lpstr>
      <vt:lpstr>Storage Network Architecture</vt:lpstr>
      <vt:lpstr>PowerPoint 演示文稿</vt:lpstr>
      <vt:lpstr>PowerPoint 演示文稿</vt:lpstr>
      <vt:lpstr>PowerPoint 演示文稿</vt:lpstr>
      <vt:lpstr>DAS</vt:lpstr>
      <vt:lpstr>DAS</vt:lpstr>
      <vt:lpstr>Challenges for DAS</vt:lpstr>
      <vt:lpstr>PowerPoint 演示文稿</vt:lpstr>
      <vt:lpstr>NAS</vt:lpstr>
      <vt:lpstr>General-Purpose Server and NAS Devices</vt:lpstr>
      <vt:lpstr>NAS Protocols</vt:lpstr>
      <vt:lpstr>PowerPoint 演示文稿</vt:lpstr>
      <vt:lpstr>Working Principles of NFS</vt:lpstr>
      <vt:lpstr>Typical Application of NFS: Shared Storage for Cloud Computing</vt:lpstr>
      <vt:lpstr>Working Principles of CIFS</vt:lpstr>
      <vt:lpstr>Typical Application of CIFS: File Sharing Service</vt:lpstr>
      <vt:lpstr>PowerPoint 演示文稿</vt:lpstr>
      <vt:lpstr>NIC + Initiator Software</vt:lpstr>
      <vt:lpstr>TOE NIC + Initiator Software</vt:lpstr>
      <vt:lpstr>iSCSI HBA</vt:lpstr>
      <vt:lpstr>Logical Port</vt:lpstr>
      <vt:lpstr>VLAN Configuration</vt:lpstr>
      <vt:lpstr>IP Address Failover</vt:lpstr>
      <vt:lpstr>Ethernet Port–based IP Address Failover</vt:lpstr>
      <vt:lpstr>Bond Port–based IP Address Failover</vt:lpstr>
      <vt:lpstr>VLAN-based IP Address Failover</vt:lpstr>
      <vt:lpstr>PowerPoint 演示文稿</vt:lpstr>
      <vt:lpstr>FC HBA</vt:lpstr>
      <vt:lpstr>FC Network</vt:lpstr>
      <vt:lpstr>Zoning</vt:lpstr>
      <vt:lpstr>PowerPoint 演示文稿</vt:lpstr>
      <vt:lpstr>IP SAN and FC SAN</vt:lpstr>
      <vt:lpstr>Comparison Between IP SAN and FC SAN</vt:lpstr>
      <vt:lpstr>Comparison Between DAS, NAS, and SAN</vt:lpstr>
      <vt:lpstr>PowerPoint 演示文稿</vt:lpstr>
      <vt:lpstr>Scale-out Storage Networking</vt:lpstr>
      <vt:lpstr>Networking Overview</vt:lpstr>
      <vt:lpstr>Network Planes</vt:lpstr>
      <vt:lpstr>PowerPoint 演示文稿</vt:lpstr>
      <vt:lpstr>Networking Rules</vt:lpstr>
      <vt:lpstr>PowerPoint 演示文稿</vt:lpstr>
      <vt:lpstr>PowerPoint 演示文稿</vt:lpstr>
      <vt:lpstr>PowerPoint 演示文稿</vt:lpstr>
      <vt:lpstr>Acronyms and Abbreviations</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xuningyang</cp:lastModifiedBy>
  <cp:revision>219</cp:revision>
  <dcterms:created xsi:type="dcterms:W3CDTF">2018-11-29T10:16:29Z</dcterms:created>
  <dcterms:modified xsi:type="dcterms:W3CDTF">2022-10-27T01:56:34Z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(3)TUC9S7oV8QHUmzzI4IqNntAqKXuuTrHWfR8RvgOs0bz3l4DBaEn2aWawkcsdKTC/BXdQV3+v
KyK2rEYCZYjk6qQj9nf2S8KTxYui4TGfWOp/uTZwk7bNUcsxPJJMlF6TNtQqe101/915w9Qj
LaZIvxCa33ujax6mpuvOaWPtUVF31LxrctFDxY6UVok4GO/N9IFfjtbFJvXns8vC0Yv7GGvK
Hg6BRpTFNiM+hR7jtq</vt:lpwstr>
  </property>
  <property fmtid="{D5CDD505-2E9C-101B-9397-08002B2CF9AE}" pid="3" name="_2015_ms_pID_7253431">
    <vt:lpwstr>qSKUN7KrsqI+KBi12p5o0U4BYhsCGoou6ozeq2H51A39V0we6LVhVC
nYWj4BWLClxFpjEcwcIMLtwT2wJ609ib9iUM90WNU7sV7rHpgJQ00jKDUOJiwDOjoQmroEys
kiT+hpKvGLFKcEY3da2yMN8IDGj1kx+QWSYYfbyujwcdQ2w1dloj1mltGRIUkikfnmjEWFpP
z2n5uiPN8BOkLE+C4lamPQ5lp6KsGfJIlVjS</vt:lpwstr>
  </property>
  <property fmtid="{D5CDD505-2E9C-101B-9397-08002B2CF9AE}" pid="4" name="_2015_ms_pID_7253432">
    <vt:lpwstr>6kXcOOEhCv+MFMjxgEK35xw=</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1663653918</vt:lpwstr>
  </property>
</Properties>
</file>